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92" r:id="rId2"/>
    <p:sldId id="432" r:id="rId3"/>
    <p:sldId id="419" r:id="rId4"/>
    <p:sldId id="428" r:id="rId5"/>
    <p:sldId id="435" r:id="rId6"/>
    <p:sldId id="385" r:id="rId7"/>
    <p:sldId id="438" r:id="rId8"/>
    <p:sldId id="440" r:id="rId9"/>
    <p:sldId id="441" r:id="rId10"/>
    <p:sldId id="439" r:id="rId11"/>
    <p:sldId id="437" r:id="rId12"/>
    <p:sldId id="430" r:id="rId13"/>
    <p:sldId id="433" r:id="rId14"/>
    <p:sldId id="434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99FF"/>
    <a:srgbClr val="996600"/>
    <a:srgbClr val="6666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68230" autoAdjust="0"/>
  </p:normalViewPr>
  <p:slideViewPr>
    <p:cSldViewPr>
      <p:cViewPr varScale="1">
        <p:scale>
          <a:sx n="73" d="100"/>
          <a:sy n="73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22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F0FB4A-7710-42AA-95C9-0EEFB6B8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7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F370EB-300D-45CB-872E-8D09E889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4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07631-E70A-49B9-8042-74B5AD229060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b="1" dirty="0" smtClean="0">
                <a:latin typeface="Arial" charset="0"/>
              </a:rPr>
              <a:t>Good</a:t>
            </a:r>
            <a:r>
              <a:rPr lang="en-US" sz="1600" b="1" baseline="0" dirty="0" smtClean="0">
                <a:latin typeface="Arial" charset="0"/>
              </a:rPr>
              <a:t> ___________ Chair O’Keeffe, Commissioners</a:t>
            </a:r>
          </a:p>
          <a:p>
            <a:pPr eaLnBrk="1" hangingPunct="1"/>
            <a:endParaRPr lang="en-US" sz="1600" b="1" baseline="0" dirty="0" smtClean="0">
              <a:latin typeface="Arial" charset="0"/>
            </a:endParaRPr>
          </a:p>
          <a:p>
            <a:pPr eaLnBrk="1" hangingPunct="1"/>
            <a:r>
              <a:rPr lang="en-US" sz="1600" b="1" baseline="0" dirty="0" smtClean="0">
                <a:latin typeface="Arial" charset="0"/>
              </a:rPr>
              <a:t>My name is Jerry Ebersole</a:t>
            </a:r>
          </a:p>
          <a:p>
            <a:pPr eaLnBrk="1" hangingPunct="1"/>
            <a:endParaRPr lang="en-US" sz="1600" b="1" baseline="0" dirty="0" smtClean="0">
              <a:latin typeface="Arial" charset="0"/>
            </a:endParaRPr>
          </a:p>
          <a:p>
            <a:pPr eaLnBrk="1" hangingPunct="1"/>
            <a:r>
              <a:rPr lang="en-US" sz="1600" b="1" baseline="0" dirty="0" smtClean="0">
                <a:latin typeface="Arial" charset="0"/>
              </a:rPr>
              <a:t>I am here to present rules to implement federal air quality regulations in Oregon</a:t>
            </a:r>
            <a:endParaRPr lang="en-US" sz="1600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proposing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straight adoption by reference for the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 for crude oil and natural gas production, transmission and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distribution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a rule to implement the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federal Emission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Guideline for commercial and industrial solid waste incinerators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proposed rule adopts the language in the Code of Federal Regulations  to the extent allowed by EPA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Included in the rule package is a state plan that DEQ is required to submit to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EPA</a:t>
            </a: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by reference of the federal plan to implement the emission guidelines for hospital, medical and infectious waste incinerator Emission Guidelines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Oregon has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only one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affected source </a:t>
            </a: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only requirement for this source is to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keep records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therefore determined it made more sense to just adopt the federal plan by reference than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adopt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rules to implement the Emission Guidelines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slides shows NESHAPs and NSPSs that have been amended by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EPA since they were last adopted by the Commission</a:t>
            </a: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asking the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Commission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update the adoption of these NESHAPs and NSPSs by reference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CD607-19DD-489C-9889-34D320D84FA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r>
              <a:rPr lang="en-US" sz="1400" b="1" dirty="0" smtClean="0"/>
              <a:t>To summarize , this rulemaking proposes the:</a:t>
            </a:r>
          </a:p>
          <a:p>
            <a:pPr lvl="1">
              <a:defRPr/>
            </a:pP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Adoption of new federal standards</a:t>
            </a:r>
          </a:p>
          <a:p>
            <a:pPr lvl="1">
              <a:defRPr/>
            </a:pP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Re-adoption of amended standards</a:t>
            </a:r>
          </a:p>
          <a:p>
            <a:pPr lvl="1">
              <a:defRPr/>
            </a:pP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Rules to implement new federal emission guidelines for commercial and industrial solid waste incineration units</a:t>
            </a:r>
          </a:p>
          <a:p>
            <a:pPr lvl="1">
              <a:defRPr/>
            </a:pPr>
            <a:endParaRPr lang="en-US" sz="1400" b="1" dirty="0" smtClean="0"/>
          </a:p>
          <a:p>
            <a:pPr lvl="1">
              <a:defRPr/>
            </a:pPr>
            <a:r>
              <a:rPr lang="en-US" sz="1400" b="1" dirty="0" smtClean="0"/>
              <a:t>Adoption of the federal plan for hospital, medical and infectious waste incinerators</a:t>
            </a:r>
          </a:p>
          <a:p>
            <a:pPr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CD607-19DD-489C-9889-34D320D84FAA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This slide shows DEQ’s  recommendation to the Commission:   	 	 	 	 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Adopt the proposed permanent rules in Attachment A as part of chapter 340 of the Oregon Administrative Rules. </a:t>
            </a:r>
          </a:p>
          <a:p>
            <a:pPr lvl="0"/>
            <a:r>
              <a:rPr lang="en-US" sz="1400" b="1" dirty="0" smtClean="0"/>
              <a:t>Approve the state plan to implement new federal emission guidelines for commercial and industrial solid waste incineration units seen in Attachment B;</a:t>
            </a:r>
          </a:p>
          <a:p>
            <a:pPr lvl="0"/>
            <a:r>
              <a:rPr lang="en-US" sz="1400" b="1" dirty="0" smtClean="0"/>
              <a:t>Approve the request for delegation of the federal plan for hospital, medical, and infectious waste incinerators seen in Attachment C; and</a:t>
            </a:r>
          </a:p>
          <a:p>
            <a:r>
              <a:rPr lang="en-US" sz="1400" b="1" dirty="0" smtClean="0"/>
              <a:t>Direct DEQ to submit the state plan and delegation requests to the EPA for approval</a:t>
            </a:r>
          </a:p>
          <a:p>
            <a:pPr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During</a:t>
            </a:r>
            <a:r>
              <a:rPr lang="en-US" b="1" baseline="0" dirty="0" smtClean="0"/>
              <a:t> my presentation, I will: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Provide background on the federal AQ regulations included in this rulemaking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Talk about the specific regulations proposed for adoption; and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Present DEQ’s </a:t>
            </a:r>
            <a:r>
              <a:rPr lang="en-US" b="1" baseline="0" dirty="0" smtClean="0"/>
              <a:t>recommendation </a:t>
            </a:r>
            <a:r>
              <a:rPr lang="en-US" b="1" baseline="0" dirty="0" smtClean="0"/>
              <a:t>to the Commission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first type of regulations included in this rulemaking are the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National Emission Standards for Hazardous Air Pollutants or NESHAPs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the name implies, NESHAPs regulate hazardous air pollutant emissions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currently 185 or so hazardous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air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pollutants or HAPs,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such as benzene and mercury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NESHAPs apply to new and existing sources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NESHAPs apply to major sources, such as pulp mills, that emit more than 10 tons of a single HAP or 25 tons of HAP combined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NESHAPs can also apply to area sources, </a:t>
            </a: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such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dry cleaners and gasoline stations, </a:t>
            </a: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emit less than 10 tons of a single HAP or 25 tons of HAP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combined, 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may or may not pose a risk to public health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but 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aggregate, pose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 contribute to public health risk</a:t>
            </a: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second type of regulations included in this rulemaking are: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New Source Performance Standards or NSPSs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NSPSs only regulate new emission sources, but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 could be accompanied by an Emission Guideline for existing sources 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NSPSs typically regulate criteria pollutants, but can also regulate hazardous air pollutant, and more recently GHGs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NSPSs apply to significant sources of air pollution, such as power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One important distinction between NESHAPs and NSPSs and Emission Guidelines is that: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NESHAPs and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NSPSs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apply upon EPA adoption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Emission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guidelines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the other hand do not apply on EPA adoption 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They apply upon adoption of state rules to implement  them, or </a:t>
            </a: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absence of state rules, upon adoption of a federal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was the background portion of my presentation, now I will talk about new federal standards that are proposed for adoption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of the new major and area source NESHAPs for boilers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the area source boiler NESHAP, DEQ is proposing the adoption be for permitted sources only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other words, for boilers rated at &gt; 10 </a:t>
            </a:r>
            <a:r>
              <a:rPr lang="en-US" sz="1400" b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MMBtu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 hour of heat input, which is the current permit threshold for boilers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of the new NESHAP for stationary internal combustion engines, which applies to major and area sources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also proposing the adoption of this NESHAP for permitted sources only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Jill’s rulemaking adopted a new 500 HP permitting threshold for non-emergency engines to correspond to the more stringent requirements of the NESHAP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of the new NSPS for spark ignited stationary internal combustion engines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of this NSPS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permitted sources only, and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Excluding the engine manufacturer requirements, which are better implemented by EPA on the national level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Jill’s rulemaking adopted a new 500 HP permitting threshold for non-certified non-emergency spark ignited engines to correspond to the more stringent requirements of the NSPS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proposing the adoption of the NSPS for compression ignition stationary internal combustion engines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DEQ is also proposing the adoption of this NSPS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permitted sources only, excluding the engine manufacturer requirements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Jill’s rulemaking adopted new  permitting thresholds of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30 liters per cylinder of displacement; and 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500 HP for non-certified non-emergency engines </a:t>
            </a: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correspond to the more stringent requirements of the NSPS</a:t>
            </a: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914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914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914400"/>
            <a:ext cx="7010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362200"/>
            <a:ext cx="7010400" cy="3352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79413" y="287338"/>
            <a:ext cx="1044575" cy="155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1828800" y="0"/>
            <a:ext cx="7315200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362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rgbrg"/>
          <p:cNvPicPr>
            <a:picLocks noChangeAspect="1" noChangeArrowheads="1"/>
          </p:cNvPicPr>
          <p:nvPr/>
        </p:nvPicPr>
        <p:blipFill>
          <a:blip r:embed="rId15" cstate="print"/>
          <a:srcRect r="5882" b="35484"/>
          <a:stretch>
            <a:fillRect/>
          </a:stretch>
        </p:blipFill>
        <p:spPr bwMode="auto">
          <a:xfrm>
            <a:off x="457200" y="381000"/>
            <a:ext cx="890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1905000" y="76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Department of Environmental Quality</a:t>
            </a: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905000" y="533400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Proposed Adoption of Federal Air Quality Regulations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371600" y="57150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Jerry Ebersole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DEQ - AQ Division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762000" y="2895600"/>
            <a:ext cx="3809999" cy="1752599"/>
            <a:chOff x="4419600" y="2590800"/>
            <a:chExt cx="4503869" cy="2170331"/>
          </a:xfrm>
        </p:grpSpPr>
        <p:sp>
          <p:nvSpPr>
            <p:cNvPr id="7" name="Rectangle 6"/>
            <p:cNvSpPr/>
            <p:nvPr/>
          </p:nvSpPr>
          <p:spPr>
            <a:xfrm>
              <a:off x="4419600" y="4114800"/>
              <a:ext cx="449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National Emission Standards for Hazardous Air Pollutants (NESHAP)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8" name="Picture 28" descr="http://www.pmw.de/pm_online/data/CPD_Kraftwerkbau_1_PI_1593_504x3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2590800"/>
              <a:ext cx="2209800" cy="1473201"/>
            </a:xfrm>
            <a:prstGeom prst="rect">
              <a:avLst/>
            </a:prstGeom>
            <a:noFill/>
          </p:spPr>
        </p:pic>
        <p:pic>
          <p:nvPicPr>
            <p:cNvPr id="9" name="Picture 32" descr="http://www.metso.com/News/Newsdocuments.nsf/Attachments/StoraEnso_Heinola/$File/StoraEnso_Heinola.jpg?OpenElem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43252" y="2590800"/>
              <a:ext cx="2180217" cy="1447800"/>
            </a:xfrm>
            <a:prstGeom prst="rect">
              <a:avLst/>
            </a:prstGeom>
            <a:noFill/>
          </p:spPr>
        </p:pic>
      </p:grpSp>
      <p:grpSp>
        <p:nvGrpSpPr>
          <p:cNvPr id="10" name="Group 23"/>
          <p:cNvGrpSpPr/>
          <p:nvPr/>
        </p:nvGrpSpPr>
        <p:grpSpPr>
          <a:xfrm>
            <a:off x="4800600" y="2438400"/>
            <a:ext cx="2971800" cy="2341677"/>
            <a:chOff x="5257800" y="4095854"/>
            <a:chExt cx="3048000" cy="2341677"/>
          </a:xfrm>
        </p:grpSpPr>
        <p:pic>
          <p:nvPicPr>
            <p:cNvPr id="11" name="Picture 26" descr="http://www.lankanewspapers.com/news%5C2009%5C5%5Cimages%5CnewsPower%20pl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0201" y="4095854"/>
              <a:ext cx="2582985" cy="171338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257800" y="5791200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New Source Performance Standards (NSPS)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3800" y="20574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Crude oil and natural gas production, transmission and distribution 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NSPS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2057400"/>
            <a:ext cx="3538705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505200"/>
            <a:ext cx="4038600" cy="32096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– Adopt rules to implement federal emission guidelines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71800" y="21336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Commercial/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Industrial Solid Waste Incinerators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Adopt mostly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emission guidelines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2514600" cy="1890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4267202"/>
            <a:ext cx="2514599" cy="141351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0" y="4343400"/>
            <a:ext cx="586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Hospital/Medical/Infectious Waste Incinerator </a:t>
            </a:r>
            <a:endParaRPr lang="en-US" sz="2000" b="1" kern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federal plan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94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by reference – </a:t>
            </a:r>
            <a:br>
              <a:rPr lang="en-US" dirty="0" smtClean="0"/>
            </a:br>
            <a:r>
              <a:rPr lang="en-US" dirty="0" smtClean="0"/>
              <a:t>amended federal standards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66800" y="32004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905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NESHAPs: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Chromium electroplating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Electric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utility steam generating units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Natural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gas transmission and 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storage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Portland cement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Pulp and 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paper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NSPSs: 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Commercial/industrial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solid waste incineration units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Electric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steam generating units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Hospital/medical/infectious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waste incinerators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Nitric acid plants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Portland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cement plants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4384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This rulemaking proposes:</a:t>
            </a:r>
          </a:p>
          <a:p>
            <a:pPr lvl="1">
              <a:defRPr/>
            </a:pPr>
            <a:r>
              <a:rPr lang="en-US" sz="1800" dirty="0" smtClean="0"/>
              <a:t>Adoption of new federal standards</a:t>
            </a:r>
          </a:p>
          <a:p>
            <a:pPr lvl="1">
              <a:defRPr/>
            </a:pPr>
            <a:r>
              <a:rPr lang="en-US" sz="1800" dirty="0" smtClean="0"/>
              <a:t>Re-adoption of amended standards</a:t>
            </a:r>
          </a:p>
          <a:p>
            <a:pPr lvl="1">
              <a:defRPr/>
            </a:pPr>
            <a:r>
              <a:rPr lang="en-US" sz="1800" dirty="0" smtClean="0"/>
              <a:t>Rules to implement new federal emission guidelines for commercial and industrial solid waste incineration units</a:t>
            </a:r>
          </a:p>
          <a:p>
            <a:pPr lvl="1">
              <a:defRPr/>
            </a:pPr>
            <a:r>
              <a:rPr lang="en-US" sz="1800" dirty="0" smtClean="0"/>
              <a:t>Adoption of the federal plan for hospital, medical and infectious waste incinerators</a:t>
            </a:r>
          </a:p>
        </p:txBody>
      </p:sp>
      <p:sp>
        <p:nvSpPr>
          <p:cNvPr id="6155" name="AutoShape 1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AutoShape 1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AutoShape 2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AutoShape 2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AutoShape 2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3" name="AutoShape 2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72390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438400"/>
            <a:ext cx="7391400" cy="1143000"/>
          </a:xfrm>
        </p:spPr>
        <p:txBody>
          <a:bodyPr/>
          <a:lstStyle/>
          <a:p>
            <a:r>
              <a:rPr lang="en-US" sz="1800" b="1" dirty="0" smtClean="0"/>
              <a:t>Adopt the proposed permanent rules in Attachment A as part of chapter 340 of the Oregon Administrative Rules. </a:t>
            </a:r>
          </a:p>
          <a:p>
            <a:pPr lvl="0"/>
            <a:r>
              <a:rPr lang="en-US" sz="1800" dirty="0" smtClean="0"/>
              <a:t>Approve the state plan to implement new federal emission guidelines for commercial and industrial solid waste incineration units seen in Attachment B;</a:t>
            </a:r>
          </a:p>
          <a:p>
            <a:pPr lvl="0"/>
            <a:r>
              <a:rPr lang="en-US" sz="1800" dirty="0" smtClean="0"/>
              <a:t>Approve the request for delegation of the federal plan for hospital, medical, and infectious waste incinerators seen in Attachment C; and</a:t>
            </a:r>
          </a:p>
          <a:p>
            <a:r>
              <a:rPr lang="en-US" sz="1800" dirty="0" smtClean="0"/>
              <a:t>Direct DEQ to submit the state plan and delegation requests to the EPA for approval.</a:t>
            </a:r>
            <a:endParaRPr lang="en-US" sz="1800" b="1" dirty="0" smtClean="0"/>
          </a:p>
        </p:txBody>
      </p:sp>
      <p:sp>
        <p:nvSpPr>
          <p:cNvPr id="6155" name="AutoShape 1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AutoShape 1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AutoShape 2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AutoShape 2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AutoShape 2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3" name="AutoShape 2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72390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DEQ Recommendation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514600"/>
            <a:ext cx="8001000" cy="2057400"/>
          </a:xfrm>
        </p:spPr>
        <p:txBody>
          <a:bodyPr/>
          <a:lstStyle/>
          <a:p>
            <a:r>
              <a:rPr lang="en-US" sz="2000" dirty="0" smtClean="0"/>
              <a:t>Background</a:t>
            </a:r>
          </a:p>
          <a:p>
            <a:r>
              <a:rPr lang="en-US" sz="2000" dirty="0" smtClean="0"/>
              <a:t>Proposed adoption of new federal regulations</a:t>
            </a:r>
          </a:p>
          <a:p>
            <a:r>
              <a:rPr lang="en-US" sz="2000" dirty="0" smtClean="0"/>
              <a:t>Proposed rules to implement new federal emission guidelines</a:t>
            </a:r>
          </a:p>
          <a:p>
            <a:r>
              <a:rPr lang="en-US" sz="2000" dirty="0" smtClean="0"/>
              <a:t>Proposed adoption of new federal plan</a:t>
            </a:r>
          </a:p>
          <a:p>
            <a:r>
              <a:rPr lang="en-US" sz="2000" dirty="0" smtClean="0"/>
              <a:t>Proposed re-adoption of amended federal regulations</a:t>
            </a:r>
          </a:p>
          <a:p>
            <a:r>
              <a:rPr lang="en-US" sz="2000" dirty="0" smtClean="0"/>
              <a:t>Motion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7800" y="9144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Presentation Outline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696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Background Information – </a:t>
            </a:r>
            <a:br>
              <a:rPr lang="en-US" dirty="0" smtClean="0"/>
            </a:br>
            <a:r>
              <a:rPr lang="en-US" dirty="0" smtClean="0"/>
              <a:t>Federal AQ Regulations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2209800" y="2057400"/>
            <a:ext cx="4495800" cy="2235201"/>
            <a:chOff x="4495800" y="1828800"/>
            <a:chExt cx="4495800" cy="2235201"/>
          </a:xfrm>
        </p:grpSpPr>
        <p:sp>
          <p:nvSpPr>
            <p:cNvPr id="10" name="Rectangle 9"/>
            <p:cNvSpPr/>
            <p:nvPr/>
          </p:nvSpPr>
          <p:spPr>
            <a:xfrm>
              <a:off x="4495800" y="1828800"/>
              <a:ext cx="449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National Emission Standards for Hazardous Air Pollutants (NESHAP)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14364" name="Picture 28" descr="http://www.pmw.de/pm_online/data/CPD_Kraftwerkbau_1_PI_1593_504x3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2590800"/>
              <a:ext cx="2209800" cy="1473201"/>
            </a:xfrm>
            <a:prstGeom prst="rect">
              <a:avLst/>
            </a:prstGeom>
            <a:noFill/>
          </p:spPr>
        </p:pic>
        <p:pic>
          <p:nvPicPr>
            <p:cNvPr id="14368" name="Picture 32" descr="http://www.metso.com/News/Newsdocuments.nsf/Attachments/StoraEnso_Heinola/$File/StoraEnso_Heinola.jpg?OpenElem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590800"/>
              <a:ext cx="2180217" cy="1447800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152400" y="4495800"/>
            <a:ext cx="3581399" cy="1966452"/>
            <a:chOff x="304800" y="4572000"/>
            <a:chExt cx="3581399" cy="1966452"/>
          </a:xfrm>
        </p:grpSpPr>
        <p:grpSp>
          <p:nvGrpSpPr>
            <p:cNvPr id="15" name="Group 27"/>
            <p:cNvGrpSpPr/>
            <p:nvPr/>
          </p:nvGrpSpPr>
          <p:grpSpPr>
            <a:xfrm>
              <a:off x="304800" y="4953000"/>
              <a:ext cx="3581399" cy="1585452"/>
              <a:chOff x="228601" y="1905000"/>
              <a:chExt cx="3200399" cy="1585452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1905000" y="2057400"/>
                <a:ext cx="15240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6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Hazardous </a:t>
                </a:r>
                <a:r>
                  <a:rPr lang="en-US" sz="16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Air </a:t>
                </a:r>
                <a:r>
                  <a:rPr lang="en-US" sz="16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Pollutants (HAP)</a:t>
                </a:r>
                <a:endParaRPr lang="en-US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17" name="Picture 12" descr="http://www.epa.gov/airquality/air_risc/024_p3a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601" y="1905000"/>
                <a:ext cx="1600199" cy="1585452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457200" y="4572000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u="sng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Pollutants</a:t>
              </a:r>
              <a:endParaRPr lang="en-US" sz="1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00" y="4876801"/>
            <a:ext cx="1600200" cy="1700819"/>
            <a:chOff x="3657600" y="4905520"/>
            <a:chExt cx="1600200" cy="1700819"/>
          </a:xfrm>
        </p:grpSpPr>
        <p:sp>
          <p:nvSpPr>
            <p:cNvPr id="20" name="Rectangle 19"/>
            <p:cNvSpPr/>
            <p:nvPr/>
          </p:nvSpPr>
          <p:spPr>
            <a:xfrm>
              <a:off x="3657600" y="5972319"/>
              <a:ext cx="16002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Major Sources 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(</a:t>
              </a:r>
              <a:r>
                <a:rPr lang="en-US" sz="1600" b="1" u="sng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&gt;</a:t>
              </a: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10/25 tons)</a:t>
              </a:r>
              <a:endParaRPr lang="en-US" sz="1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21" name="Picture 30" descr="http://cdn.c.photoshelter.com/img-get/I0000cA1Hq1O.Z4A/s/750/750/Refinery-row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4905520"/>
              <a:ext cx="1314513" cy="1066800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4724400" y="4495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Sources</a:t>
            </a:r>
            <a:endParaRPr lang="en-US" sz="1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24" name="Group 25"/>
          <p:cNvGrpSpPr/>
          <p:nvPr/>
        </p:nvGrpSpPr>
        <p:grpSpPr>
          <a:xfrm>
            <a:off x="5715000" y="4876800"/>
            <a:ext cx="3284882" cy="1700820"/>
            <a:chOff x="-2499" y="5029200"/>
            <a:chExt cx="3284882" cy="1700820"/>
          </a:xfrm>
        </p:grpSpPr>
        <p:pic>
          <p:nvPicPr>
            <p:cNvPr id="25" name="Picture 22" descr="http://t3.gstatic.com/images?q=tbn:ANd9GcRC3d9p_HwqcQJeUz9gEwaZhF4CNaXlNBUqGWdqcIKCcknRafd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499" y="5029200"/>
              <a:ext cx="1608946" cy="1066801"/>
            </a:xfrm>
            <a:prstGeom prst="rect">
              <a:avLst/>
            </a:prstGeom>
            <a:noFill/>
          </p:spPr>
        </p:pic>
        <p:pic>
          <p:nvPicPr>
            <p:cNvPr id="26" name="Picture 24" descr="http://natchez-trace.thefuntimesguide.com/images/blogs/shell-gas-station-bar-b-cuti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5151" y="5029200"/>
              <a:ext cx="1607232" cy="1066800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759501" y="6096000"/>
              <a:ext cx="159895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Area Sources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(&lt; 10/25 tons)</a:t>
              </a:r>
              <a:endParaRPr lang="en-US" sz="1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219200" y="34290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05600" y="34290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Existing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914400" y="2057400"/>
            <a:ext cx="2971800" cy="2322980"/>
            <a:chOff x="5257800" y="4095854"/>
            <a:chExt cx="3048000" cy="2322980"/>
          </a:xfrm>
        </p:grpSpPr>
        <p:pic>
          <p:nvPicPr>
            <p:cNvPr id="14362" name="Picture 26" descr="http://www.lankanewspapers.com/news%5C2009%5C5%5Cimages%5CnewsPower%20pla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4108" y="4705454"/>
              <a:ext cx="2582985" cy="1713380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5257800" y="4095854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New Source Performance Standards (NSPS)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038600" y="2286000"/>
            <a:ext cx="3250276" cy="2133600"/>
            <a:chOff x="1752600" y="4343400"/>
            <a:chExt cx="32502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1905000" y="434340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Emission Guidelines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2050" name="Picture 2" descr="http://energycatalyzer3.com/files/2012/04/coal_fired_power_pla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724400"/>
              <a:ext cx="3250276" cy="1752600"/>
            </a:xfrm>
            <a:prstGeom prst="rect">
              <a:avLst/>
            </a:prstGeom>
            <a:noFill/>
          </p:spPr>
        </p:pic>
      </p:grpSp>
      <p:sp>
        <p:nvSpPr>
          <p:cNvPr id="97282" name="AutoShape 2" descr="data:image/jpeg;base64,/9j/4AAQSkZJRgABAQAAAQABAAD/2wCEAAkGBhQSERUSExQWFRQUGRgVGBgYFxcWGBoZFhQYFxcVFBcYHCYfFxojGhUXIC8iJCcpLCwsFx4xNTAqNSYrLCkBCQoKDgwOGg8PGiwkHyQsLCwtLCwqKSosLCksLCwsLCwsLCwpLCwsKSwsKSksLCwpLCksLCwpKSwpLCksLCksLP/AABEIAJMBMAMBIgACEQEDEQH/xAAcAAABBQEBAQAAAAAAAAAAAAAFAAMEBgcIAQL/xABPEAABAwEFBAQHCwkHBAMBAAABAgMRAAQFEiExBkFRYRMicYEHFDKRobHRCEJSVHOSs8HS4fAWIzQ1YnKCk7IVFzN0osLxGCRDU2ODw0T/xAAbAQACAwEBAQAAAAAAAAAAAAADBAACBQEGB//EADERAAIBAwQABAUEAAcAAAAAAAABAgMRIQQSMUEFE1FxIjJhgfAzkbHhFEJSocHR8f/aAAwDAQACEQMRAD8Aya7tm1vWW0WlCkkWYt40Z4ylw4Qscgcj20dT4MHQt0OvtNIYDXSLONQDjycSWEpSCVLAOcZCoGwG1PiVpKi107bqC0tqYxgkFOcHMKAOlXS6dpwTaWrQhTotTvTuFC8Cm3BoG1FJBAT1e7KjU6Tnno42kQrv8DykuL8YeQGm0JdLiSrAULPUIykzBEATkacvGxs2U4WujWIBC0jjxxCQeVWn8rErK21snxZTSGQgL6yQ0ZQrGRmqSSZG+qte9laW6VNpUhAAGFSsRMDUnLM6wBR6VWMXZ4Byb6ITNtecIShUk6CM/RVlsGylsdZK8CF6jCVAHLWQRBoXZupGHLhlFGGdorQ0qWnQBMlCgMJnty3emruv/oOKPbKjetwoxlD7JZWNSnIzzGkVV722dWyMQ67fwh9Y3VuD97N3hZ1NqShNqSJRMdbDnCSc+OU1nvj0EhQy0KYy7CK6kqq+JZO7tpnVbb7mjy7d+6x63qy/aC50p/Os5tkwR8E8DyrUPc0eXbv3WPW9SVSm4OzCJ3N1pUq8mhnT2lXk17UIKsx8P9ucau5pTTi21eMJEoUpBjo3MpSRllWnVlfui/1Y1/mEfROVCGP3GxetrQpxl5/o0EJK12ktpxHRAUtYBUeAqXdtxXy/iwLtHVWprrWkoxOIMKQjE4MZHKvdnrbZrXd6bufccYU0+p9LiW+lSpKkYVBYCk4SNx0q43He1i6Kz2fpHUeJrWUK6LEXUFzHOR6ipEE0WFNyz0cbsVSx3ZbQT4xa7QgjIoDzmIRuPWyqe5blNf8AltCzztL32oojfV5dPaHXsJAWsqA5bp50Adsi1rzyE05R2/S/52ClKXRM/KJw5S/Hy7v26evFl5KQpTltbkTPSvwJ7VU7dKEsqBwzuzg5HXsq2WbbtaEhtxgONAYZSZMaDEDyrsqt8JJkV+WzK7d48kYmrW+4kcHnMQ7U4qCHae1/GrR/Od+1Wu7S3YwWhbLGnq6OJGqCdFETkN3Cs+vm6UPgrRCXRu0C/voboxqK8FZ+hdSzZgL8qbX8atH8537VdS7H3slu6bI8+4c2WpUoqUoqUAAN6lKJPMmuR1oIMHIiurdlrqL90WAJWELbbYdQSnEnEhOikyJBBI1FKRS3WlwXDLm2NkSEkvCFBSh1VyAg4VFQCZTBMGYr20bYWVBAU6M1YBCVqlQE4QUpMmDNDLx2IXaOs/aCV9E43LYU2JcWlQ6qV9ZACcJSonEDmak2TZRScErT1bT4yQlJA/wsGBInLtpnZprcv8+xW7JX5X2WHFdL1WpxnA5hGFYQethgnEYymnLPtRZlmEuieuYIUkjo0hS5CgCISoHPjQAbAq6N9ouN4Xio4gl0L6z4eg/ncO6JSBuNK0+DwkqCHylKy7JUFLdwvJbStJcUqVQlshJOgUBuzt5em43P8t9Pcl2WP8oGPF/GukHQQDjgkQVYRlE6mNKjq2vsoSFdKIJUICVlXUjHiQE4kgSJJGUioX5GnxV6y9MSlxwOJURCkjGhak9UjVSVQREYuVeu7IltYcsi0oWULbX0oW7iC1BRWTjCisFI1MEZVRQ0+cvl29ur4JdhhN9MlLiw4kpaAUtQzABRjBneMJnKnF3k2CgFQlwFSdcwkBRI7AQarVm2LdabeYbeb6J5sNnE2orEMBqQQsJ3TEcqkO7P2khpXSs9IyFIT+bXgKFthBxDpJxAiZmN1cdKlfEvy3/Z27J7O1dmW4hpLkrcAUgBC4UkgEKCsMRmM5319tbT2ZQSoPJIW6WEnPN0TKNNeqagtbKqbS2G3YU1ZVWVKin3ysBDuR3FExz1oez4OQmEF5S2gUqwqSAoKSwtnElSYAMFB0mUa1ZU9O+ZP8v9PY5dhpza2ypWlBd6yyQnqrMlKilQkJjIgg8IqRdd+s2iehXigA6KGSphScQGJJg5iRQy7tlFNps4U6FqY6cqVgjGX8RJiYEFWmdebLbKrsi1qK0YVJCQ22laW5BJLmFS1BCjMQmBVZQobXZu/wDOfb0JdnL1yMYG1PnypwI7Y6yu4VMsdpUgyk5nXfPaK+bWjAlpv4KAT2qzPrHmr5ZFOqO1KPoCm8h66reokhRkKBG7I7lffzqatQIjIxod2v4FCrqQSoACZov4vKoggfiKztVG0sF4JtXHEk4Y3/fXijxr5SwQdD2byI3U05aY1SRH4g1SlKMb3RGmN2qzzoYIzB/HCq1ftqcZKQCIUCZgGYy31aRKiEgZ8s93sqq7Y+U32Ky7xRY1puDJtzcgpvF8IUY6ixBJR1SO2I76I7I7X2271LFkgKfCZBbCyrBiw4cQ/aOlaDdW1rTN32FpKlurNmeQplKm+gla1JxWoHrAiZA3gVZ7ovyxtCwNHA48yyyltwYSBj6jmM+9wwFRzrlpSV5cF8Iq937eX4sYluNoA1/MIJHaAMu+pzfhItyYC7QFKPCzo+oGj1zPrD9oeS+jokuuFLPSoQHVHKVYjGDTPOd1VPZ1DrVsatCehWpXTgI6dLcFPVMqzCPKlPGKNT2NPCKSk+ie54ULWMi9hJ0llA9aaiWzwh3mPItbM8FMt+sUSv8AszKn21LcU45gBKFuh9La5JwdIB1gcsufmmOm6rX+bIS05uVGAyeG499d3U2vlItxRLf4YL5ZMLW2OfQtkHsMVXNqPCXbbwaDNpWhSEqDgCW0pOIAgZgToo1ddpNnPE1dGs9I2sSmdCN/YRyqj23ZpIdbUgy2tQBG9J1I7IFcenUrOBZS6Y1Z2uhZCffuiVHgncnv181E7st6U+UDMROo9oobbHsayeeXYNPRFJum7dIDJ5LTYrelZImDEpy1M6a5a064ZEgxvOWo5cJoHYHIUOX1UYXMgyDOkbuyszUU1TlePZdS3cj7Khhnf5q9K9+nMU0kka16p5Iyn2VWlKK+YjuNPLcTPRrKSoQQDAUk8eNVm97apkpGHWSDppGhqyqeEfiKrO2H/ijSFf7aNGvLa0TarpgW8bb0q8eEJJ1jeePKtMuDw+u2WzM2cWVtQZQlsKLigThESRhyr62i2FsTVlUejDbni7LjK/GQpbrzgSS14uRITmTi3RVps3giu5FrKhKmwnow0VEkPpRjJO+MEK76FmbvIJwQrD4eLY95FgQRxLqwPOU0UHhhtKR+cs9nR/8Aa4fUig7F3tG7nXQFB1paU5qARBnJIHIb99SH9k2FNqbwKDqbIm1dNjJlZIlvBphgxxmjwVG3BSUn0EP75nDkGrPPNxwf7KYtfhktqBIsLShr1XlHLjGGqxdNiZTm4jGRBEjWCJTGhnOrR4ldttlDc2d7ROqM+yYNXkqXG0ib7Arnuj30mFWJsEbi4v7NfP8A1KPfE2/5q/s0J2k2ZDbimLRBIiFjJUHRQO8dtUG+bjUwZ8pB0UNO/gaFUoWW6OUWUrmqD3Sj3xNv+ar7Nb0DXDwruEUsWPaVKlUIKlSpVCHI96p/OE9g8wFRkVJvBclKtykpUO8AH0imAa2ZfMxaXJYdlE43DmAQkkH0H11a03QCokkE6HXOOPn89US57wLLoWI3gg6EHWrym3BSklJHWMQqeE5HsPqrP1UfiuaOkcNtu7n23YD0qThkDMSc4iplou9LmqAQQZJ9FfLT8EJlKsQJBzmQc0mBoMqlFWBPWV6vROtDgvQ2KdOmotPgD2xhFkYUuJVmk571bqyraB4uOA8Zjz6Vom2luUWwgeSYM5Gc4BFUeyMgvJUcw2lSz3aDzxTcKV4W9TF1c4+bthwj7DQZQGh5RguH1J7vXR26UJCSoEGcsiNPqquOKlRM6madbNHeVZCDd2XFCQU4xnETG6eNMuIjRMzv9vqoXdDkKjccjzHtFESviMju41l1YulLD5LrJKSqM5EV665i3A9ozHeM6YbcGQz/AAa+iMqtSad9z9jrYrwv1wsdAsBbYIKCfKQR8E/UaAtLlY5BR78B9tGXVb5zP47jUG1NgKRkAVEo7ZQrPz09pqqlixXbZlecTnX2hUV4vdx0NehNERRon2NYkUbFjMAg8TPKq2wqCDVssFpHRwQSnQnM5EjSszxByTj6Gv4dSjOEr8pr9hFskZnD3UOWuCeFSXxAJ55cx2VEVWNOrJcHq9D4fRk25WaeLW/3PoryAH/FVjai0Y1pjQAgeirKlEg8garvivSPtg6CVK7BBNamhhOpCUpdtIw/HI0KE4UKPCu37snLt7pCXXllb6kJQkkCUNIGFIy3x6KN2XbN0OF8qX06vKX1TPUCD/pEaVWn38ayrjpyAyA81OsitfbFrb0eblJ3L3ZdqHegDaFFLasQWjCkjPXMidDNfB2itHRhjpVFqAnDA8kHySuJKd8Z0FsAlBzIiCefad1SEBUTWRUSjNxQRO6uSUrjSYr5dcJz1jfvHfrTYcgZ7vVXinBx1mjwmoxfqc5Pm/NoFvJQl1IK28g574p3JVuNCF2oEFtYxNq14jmOYoooA5DMcOXChN4MBspI3zPdup6jNSjhWBvDKteVgLLhRqNQeIIyNdqiuRL5s4WxiGrX9C5y7j6667FJainsljhjCd0e0qVKgHRUqVKoQ4/u1zpbPHvmj/pV7D669AoPdtvLTgUMxoRxB1FWF5sEBaM0K0PD9k8xWrSnvjftcgakez4SKK2O8SMIOoyk+ihKa+xXZwU1Zg1KxcbVehSMaBCikgxuPHtoGp5xScS3CBqASdeMVDRbVJEAyOBzp1NrChChlyNLwhOkmkrhZVHJWuSX72DqAhQKsIyyOU+qhoaSEOFO/Cnzqn6qnKQFEITATw3neZr4vAANqSNwSe4K9edHjNbrdlcvLAO+nmjXy43B7c6QTVkDCt3oJUkDUkCrG9Y4WATMz2dUaqqtXG8EvtlXk4hPYcq0hyxtoyKTGY1Jmcp83rrD8TruFSMfp+52MrOxXV2WM4zmI+ueypb2yS4xJXrxy10+qjirvaVCQZIzwzGW/t3VPQETg4ZgHdH/ABXmtR4tONvL+90Aq12vl/gp93XEqSp0QluQc8iQD6Jie2qLtBboWlSdEKGHumtY2ntKUWV2TqMIGUyaxe9j1O/6jW94PXqV6U68sZsvt/ZehNzd2EregYsafJcGId+o7jlTCabuS2BaegUc9WyeO9J5GpS2oyOor0kWpLcg0lZniBRm57fhlJ35jhzH44UHSKcSquSgpRsysZOLui2tpQ60Z8pIkHiOfdQZx3PCBiJ31Hsl4KRzFOJvBMk4SJyyz81Z0dKoTbcb+hoR8QrxhshNodNqCeqsiRw57sqg9ElPSKT8Ep+coD1VKhIEpjEred3ZStSAhBGsQo84WAadpuKeFZvr7CjnKXzO9gCBUhlzjTQOZr7TRUBNDuW61eKoIROMKXjyyMQCJ1iPSakf2QsDrJggbxOLKdBvn1TTeyV9trsoZUYcbkCdFAqJHZBPpqy3beywMOAqIOeW7LEoEagCvDaytXpVJtxzd/S6/wDDQpxTirA24bgaebPSjMqOEwQYIGnGD66iWzYJQWnoSYWpSTIyAByUTzirlZrYMKShKlAiQVApIG+Z0OlSbTaUo8ohPMmNM8/NXn34rqoVW4d9chPLi1kzHa+zNWRCGkkF0SpWsychluECaobjxOpo3tpeYftji0zhJETwAjTd2VXnV519K8PpypaaKqfNy/dmfNpywT2lYsaPhNr9AxesV1omuR7D5RP7C/6DXXCaJquI/f8A4L0+D2lSpUkEFSpUqhDh2p92XspokRiQfKSdDz5Gtz/6bbL8af8Amt+yl/03WX40/wDNb9lXhNwd0QylpSHAVNKmBJSowoRr21HF5N/DHp9latePue7Myy46LU/KELWBDeeFBMacqynYjYtV5OuNIdQ0W2+klYME4gkJkaSVDOmXqn0gflo+jebXwx6fZX0m92h74T3+yiNi8FD7i2WysJceZfewlCpSWFlBbPEqUMjR67vBYhhDDlpVhU8ViFIX1SiIAQM1EnSuxryfNl+5x00AbrtjagQnyidcKiI5ECnLRZFl4AIWpBQpClYYGeYIBzyI4VZdprqNiwJQsfnEYwMBbUkTELQrNJqtC2OKP+IZ/HKmIQi5eYV3KOARaLG4nykqEb4NRfHUDUiew+ytVuDY9b7ZCrQELEGMIVkRvIPHUbqGbQ+DxxsEutodQP8Ayo6qhPH7xUc4N2i7Mm31M/TeCPhD0+yrTdm2zfR4HXAcMgSFE6ZQQP8AiqnfOzKmpWg40DUjUfvCglI6mO/4akV9P6LqC5NksF+NPMktwvDAJlUpVqNQJBqXeG1qGSUBOJY1OgxRHfWc7HW8NpdSdFQPQaLIWjESFAncTu++syPhennPdUTt6AqtKMmF7Xe4fZUlwYVzlllpBB41RL8s+FIznP6jVgcsuqj1lKOXDtPGhm01mCGU/CxDPlBrVUKdGnthhPolOCTwVgZUcZv5KkQ6DjGixqeShv7atWzPgzatlgYfS4vxhx1Ut5dZlt1CHS3lOJKXAruNTmPBlZGeldtSny34y7Z2koKQopaMFxaiMzyFUp1JQ4GGk+SjtXiFGEpWTyE0XYux1QkoKR+0QPrrS7v8HzKXXbIycDjZSsLiQpoxinKQsA9hqjW6zpcfcDWLogohJX5RAylUceG6n6c0+XcBJJcIipudcZYT/EKju2RaMy2pQ/ZhXqNXe4GLGwCp1vpZEHKSDkZAGgOY7hRMXHd1rP8A2yyw6RknMSdwhR9VR14+mPU6omVMbQNJUcaVg7uqDHdNNP7TIUsjCQ3gUniokwZPekZVZL7uxAWpl9HXTkVaKHAg7xVNvi4VM9ZJxtnRQ3clDdQpqcX5kcl424Pn+008DU9heIA8arlWGxjqJ7BXKFSU3ZlZxSCl2WnAvXI5dnA+erXct6GTCylU4gR8L2VSkqqVYrapBkafjSuarTxqx4JTntLfbdvRZ20NowyZUorOeLEZEHKKhWPwg43Sq0OIU2qZSFJAhQiOVUfaq0pWUECMlSPNRS8PB0WLIi0OvEKcaS8gBh1bRxiUtm0J6ocI3RHOsqGi09NNeWr9vv8APQK25ZuMXq82VlSXEEH9oTQ7pBriT84eqatjXgdUZbNqR4y2jpHGQheQw4lIS5opYScwB30Yu3YSzIs63mnEuLaSlbgUhWQUQICj1SZOla0Krwpf2DcEilNg9C4UjEopwAASetqcuXrrqP8AKiyDW0sfzUe2ueLReikmEkAdgp+6kWh5QCYIJAJMhInISRoKLVpKaV8WOKaWEb05tvYBrbbMO19sf7q+Py8u/wCPWX+e19qshv3Yy1ISVLZQ43vg4iB66pFt2WQ5JaltXwVeSew7qVenUswdwm46V/Ly7/j1l/ntfapfl7d/x6y/z2vtVyBarKptRSsEEbjTVLNNYZY7ipUqVcIDtof0V/5J36NVcnbJXutnp2m0YjaWSzinDglSVdJpuw8q6y2h/RX/AJJ36NVcm3a10TGL37uQ4hA17JOVHoU98s8HG7I0dzwnqUptRRjW2wthSwcOMrEdJpIM5/XTiNo8TVnbebLgaxky4oLUVwQQrUFJjfWd2N8DJQMayM+6OFHlXwjUZ8oNNTpK10sgNzvkN7U3mbWG0pT0aWU4RKi4pQJklazmc6F2OyhEcTv+oU4za0rSCmQc8STHKCOOteOpEkpBkZROg3Uo604LYy21N3JybSVJwkqjOIMHSNd27zCpl37TO2cwFqcbORbc6wI0IndQsqkcx+NK8Ue+rU25pt/sdbtggXpbG+kKmApCVaoXnB3pn3yaqt+XWAOmbHVJhQ+Cr2Grc9ZwdRM79PTQ95hKFYDPRujCZ3HSe7I03CUK0NpVNxYAuAdVfaPVRZCBvMU5srsdaHi8GmnHOiUEqwBJ1BInEsbu2jbuwlvHkXe+o/tqbA+aFfXXYNQjaTJKLbBliQkyokAIjUwBznfQDaK+UuQ2gSkGSo6k5jLgM6PW7weXw7kqyOhO5IKAkd2Kgl8bB26yJSu0WdbaVqCAThMqIJAyJ3A+alak4yl8IVRsEtlr/tDabOoKCUWNa1MwBKluxjSo++TCRI4Vcrr2ttBC1OdG4HXOlwLQlSErJjEgHyTVCtQwlLSdGxH8Xvj5/VT6LesiCox3Uw6K27UDlLJf1bSWgY+vC3lpdUqIUSg9VOIe9BHkjKhVrtqnXlLUkJKzJgAAqOpCRpJodYLSSjCZVh8nvnLs0NPBXKSKzZqVNuNy108ksOYcp79KbdWo5znrO/tnWvlLk8or4W+nce7f2UWE0o3/AMxV5It5Wh93CVqLmEQkmJjhOp76FocgkEZKyKToRwPOjZzJImE5n1T2UKvd9OSZOJP17qc09XevYpJWZWb5u3olynyFZpPrB5iitms5DSFDNJAzG48DwNO2hvpWlIPlAY09qdR3j1UAsF5uMnqnLek5g9oqPbSnufDC23oPAU6kVGs98sr8oFpXzk+0VK6MK8hxs/xAeumE1JfDkE4NAW/k5o7/AKqu2z+2qW7I4hDK0IW30BSq0LW0okAKU2yoQlR1mYEmqje1iUpbSMiVEgQQd44VItbgBDafJbyHM71d5ml/KTm5S/GFvtiaMxt30pW94ulNpU2W1O41EQU4SpLZyCimnF3+2bILMLPgyzWl1QxLAjpFgDrxuByqkWO9wlMYSDM5Gc/qopY7wDiTkUqEEcwNZ50KtBx+KK4Kxd+SKzd2crM/jfRuwWkoyTAG/vGulQHgDpMjOBEaZmngqRO/8fdQJaiU8HVHaWCybZ2ppUlxLqfgqGEiN270VF2vtLVoT4yypKVZB1qYVI0WBv4ZUIWeNQbVYwrOY58fvphWhJbsMq3dYB94oRaEhCxCver4cjyqnWmzlCihQggwat9qsik5nNI39tDdoLLibS6NUwlXYfJJ9XdRq9NTjdco7Tl0zsClSpVmBgffwmyvj/4nPo1VyreAAIR8BKU+YZ+murr5/R3vk1/0GuUryR+cXyUae0vysHU4IqDFPtGowp5tymkBYXu20QaJKREAGZ+v8aUEsq8x2irSLv6QDCCM5ned2EmkdXFXTOxlmxGDJBmfPScQ58HLn7aIKsEDrZqO4EHl+BRSy5BtDiAnKAT2ZDtzoFGG92YnrdX/AIeKlCz+l/4K7YbEpxUHEIGfEZH2VWLyfPSHPQx5q063rSG3gmAcJJPOMtKyd9WtaFOmqawA0Orlqt02rLGDcPAemW7Sv4ZZJ7QhQPqrT4rMPAP+iu/vJ9Sq1Ckq/wCozbXB5We+GpubIxPvbQlXzWnTWh1QPDMf+yb+V/8AxdqUP1ERnPa1ySTqTT7VMqTn216kVooWZYtn2cTkSRAKj3CjTVi6ygMzkATkDPD00F2OfT4wEL0WCkTx3Z7s6vuJLZAKQNPvrzfileUK+1emB/TU1KFwK1dyS6lChCTqDrmJERp99T7Tsk0fJkakciNM6IWcoxAGEqGQJHlSCRCqmtLmcoA9PHKvL6nxCsppwbVkaNPTwtZlat9jTZLIomSpUA6DMnTsrNnlSSa0jbm1/wDblAHlGSYOiY0551mbnCvYeBb5ad1KnMmzL1m1VNseEP2J6FoPBQB7Dka6W2LuhoWCzAtoJDSMyhJOm8xXMljR1gOJHrrqnZH9Cs/yafVWnqPkXuBpkz+ymf8A1N/MT7KX9lM/+pv5ifZUuvKRCGO+GyxoQ9ZVpQlOBu0HIAZkspEwN01j2KTNbT4dv/5/3HPpGaxYjM1p0v00BnyPNUVu16FUIbXFFbpIU4gc9OyiSScWga5CxRBgGZ1O+nEhQOZmPbU9V3KJkJIGZjjMZzX07YIA1Oe7u1NZPlu+BvywUu1jgY4+2kgFcACZ4fXVmNkSsZo0j76ju2NLDbi0jMAnfERAFPrRSdm3gt5LWSn3rawBgjXM8iNIqCx10KbPv0qHeBiHqpm1PYlKUd9fV1KlxPafSDTMcOwmuTrmlSpVjDJAv5UWZ88GnPo1VyvbVSudywlQ/iA+ua6m2h/RX/knfo1VyhYHOlYHwmsv4Toe4+unNK+YlJq6PlSIMV6E14fTXqVU2LjrZir5c1vStsFBAVlKdIIESPRVCTUyw2ktqnUaEcQaHVp742OWymXZTigrGZThiSYIy4HtFJNuLqcThkAnLKAQRBndrQuw3oMZnrA67pHGPXUe9iZwoySVTI7KRpKUZ7JcFdTpY1YqS5XYTevFDgW2kwAI+4ntnPnVMeu84oJAz7e7maIutEEJTkADKt5r6szIH5xeietnwG/tP109uXRWhQjSW2JqvgQGFq0N70Fqe1SFKrT6yH3PlrLqbc4ffOtn/QqK16ka0lKbaH1hCrOPDhaMFjs5OnjKAewtOg1o9ZX7or9Wtf5hH0TlUhLbJM6YtagQrAdUSO0TXwFU70nTNJdHlABC+0aHvFNBNa1l0LNWY80qCOWdWq79oFqawqOIpEdYA9hM7t1VRFPNuRoeVBrUIVVaSLQqOHBoLV6ktgyAkEYoGaYOZTwB0ND742vcUtbTQASeqCMzHGeyq9Yr3wjCQSDkY4c/bXqbW3JIkSIzmsmHhlCFXfOF/sMS1M3GyZMXfZ6NTLsKzmdT3HsoC+wmcgddPbRFLSQCoEFR0ndz5U8y0EJnUnOfr7K0d0KcdyVvpxkXy+SOxdoQrpDACevH7ufsrojYFzFdtkVxZQfOmuatoLdgawz13fQiZ9JrpHwdfquxfIN/00OtUcopP3CRVkWOlSpUsXMh8OplyzI+E1aCO1KmVfVWOuEGOzOtT90La+ifu9fAP+aWZ9FZjbWQFSPJV1k9hzFaNCW6mvoCqLsaCalWC0FtxKx70g+Y1EGVOophAjSGbclaApskjORv4kZ769DxgqIkaxoRmM8zpVLuu34AUzzB56Ed4o/ZLYlbRBmQMjxHA/jdSVSTpz3WwPU6yYebcPERnHmmTwoZf1qJYWEmQciZ7cqB2683HVkJOFAHmEZ6VFbvBSZbTKk+Yd9aHm/DZFJ6i6cUAHOFSbt6uJe5CVK9ED0mpos5WcQAABzPriou0doS2zgT5ThknfhHtNAVSKefcWimdbUqVKsoYB20P6K/8k79GquObtt5aWFDMaEbiDqDXY20P6K/8k79GquLqtGTi7ohaXmgQFoMoVoeB+CrgaaKKD3deqmTlmk6pOh9lH7O628PzaoV8BRg/wAJ31p06kaixz6AJQ9BlIp1KqTrCk+UCKSaKDPttRmZinja16Yj6KaGVOlopGJZDY4q17hqarsTy0dV+iRZ8aiEzrryA30K2mvkR0DZkDy1cY96OVRrx2gyKGZE5FZ8ojgPgigRNKVZxjiPIeMbcm9+5r/wLZ8o1/QqtnrGPc1/4Fs+Ua/oVWz0kXFWV+6M/VjX+YR9E7WqVlfui/1Y1/mEfROVCHP113kWlzqk5KHEe2j62gU40HEg6HhyVwNVOpd33mtkyk5HUHMHtFN0a+1bZcFJRuHBX2BTbF4sub+iVwOae47qmpsCj5MKH7JBp9ZWALi0NIr1CM6dVYnNyFeY18LsygOuUo/eUPVrUszlmx1OHEkEwJz+81KvG1IZRjXEe9RMkxp2CgVovhpvyB0iuJEIHYN9ArXbFuKxLMn8aUpXcLpvLXXQWEbcn1b7ap1ZWrU+jgByrrfwdfqqxfIN/wBIrkCK6/8AB1+qrF8g3/SKRlJyd2FLHSpUq4Qwr3S3l2Hsf9bNZhc1uC09CswR5BP9J5GtO90v5dh7H/WzWJg0WlUdN3ONXLOtkgwciKScqi2G/QoBD05ZBY1HJXEUSFkJGJBC08U5+caitOLUleICUGhsKp+z2lSND3a0yByr6xAVJRUsMonYlC8lE5gZ9opzpcQwhJBOZA31FZBJ6qSo9lervRDElZClEQEJMnvUNOFDdKKW6JdXkT7W8ltBUrJA85I3CqNeNuLzhWrfoOA3AU5ed7LfVKtBokaDsqFSMpJLavu/X+g6VjuKlSpUE6Dtof0V/wCSd+jVXFxrylUIeivZpUq6iBO772dTADio4HMeY1YWbYoiTHzU+ylSreoZgrlAbeN7up8leHsCR6hQF99SjKiSeZmlSpXW44LDVeUqVZfR03z3NX+BbPlGv6FVs9KlXCCoXtBs7Z7a2GrS0HUBQWEkkQoAiciNxPnrylUIAP7pLq+Jt/Oc+1S/ukur4m385z7VKlXGQR8Et1fE2/nOfar1HgnusaWNHznPtV5SrqbUiDn9112/FU/Pc+1TavBNdfxNHznPtUqVWlOTWWQQ8Et1fE2/nOfapf3SXV8Tb+c59qlSqhBf3SXV8Tb+c59qrXd1hQy0hppIS22kJSkaAAZATSpV0hJpUqVQhhPul/LsPY/62axKlSqEPads9oUgylRSeRilSolN2krHGWG7b2dUOsrF2hJ9Yog/aSBIw/NT7KVKvQRV7FSu2+9nVEpKzHAZD0UMVSpVj6tu5ZHleUqVK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4419600"/>
            <a:ext cx="6705600" cy="2438400"/>
            <a:chOff x="2971800" y="4419600"/>
            <a:chExt cx="6705600" cy="2438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971800" y="4876800"/>
              <a:ext cx="1460558" cy="1853609"/>
              <a:chOff x="838200" y="4876800"/>
              <a:chExt cx="1460558" cy="1853609"/>
            </a:xfrm>
          </p:grpSpPr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6400800"/>
                <a:ext cx="1233715" cy="32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HAPs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19" name="Picture 12" descr="http://www.epa.gov/airquality/air_risc/024_p3a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8200" y="4876800"/>
                <a:ext cx="1460558" cy="1447098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495800" y="4876800"/>
              <a:ext cx="2990022" cy="1981200"/>
              <a:chOff x="3505200" y="4876800"/>
              <a:chExt cx="2990022" cy="1981200"/>
            </a:xfrm>
          </p:grpSpPr>
          <p:pic>
            <p:nvPicPr>
              <p:cNvPr id="97284" name="Picture 4" descr="http://www.mapcruzin.com/images/criteria-pollutants-380x18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5200" y="4876800"/>
                <a:ext cx="2990022" cy="1447800"/>
              </a:xfrm>
              <a:prstGeom prst="rect">
                <a:avLst/>
              </a:prstGeom>
              <a:noFill/>
            </p:spPr>
          </p:pic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3810000" y="64008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Criteria Pollutants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58000" y="4876800"/>
              <a:ext cx="2819400" cy="1981200"/>
              <a:chOff x="6629400" y="4876800"/>
              <a:chExt cx="2819400" cy="1981200"/>
            </a:xfrm>
          </p:grpSpPr>
          <p:pic>
            <p:nvPicPr>
              <p:cNvPr id="103426" name="Picture 2" descr="http://images.tutorvista.com/content/environmental-changes/green-house-gases-to-global-warming.jpe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4876800"/>
                <a:ext cx="1524000" cy="1471705"/>
              </a:xfrm>
              <a:prstGeom prst="rect">
                <a:avLst/>
              </a:prstGeom>
              <a:noFill/>
            </p:spPr>
          </p:pic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6629400" y="6400800"/>
                <a:ext cx="2819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Greenhouse Gases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800600" y="4419600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u="sng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Pollutants</a:t>
              </a:r>
              <a:endParaRPr lang="en-US" sz="1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553200" y="4419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Sources</a:t>
            </a:r>
            <a:endParaRPr lang="en-US" sz="1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324600" y="640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Significant Sources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7892" name="Picture 4" descr="http://cureoftheevil.wikidot.com/local--files/biology/Air_.pollution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876800"/>
            <a:ext cx="2209800" cy="1473200"/>
          </a:xfrm>
          <a:prstGeom prst="rect">
            <a:avLst/>
          </a:prstGeom>
          <a:noFill/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1828800" y="7620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Information –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 AQ Regulations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2004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91400" y="32004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Existing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304800" y="2057401"/>
            <a:ext cx="2514600" cy="2192191"/>
            <a:chOff x="5257800" y="4095854"/>
            <a:chExt cx="3048000" cy="2929022"/>
          </a:xfrm>
        </p:grpSpPr>
        <p:pic>
          <p:nvPicPr>
            <p:cNvPr id="14362" name="Picture 26" descr="http://www.lankanewspapers.com/news%5C2009%5C5%5Cimages%5CnewsPower%20pla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1" y="4095854"/>
              <a:ext cx="2582985" cy="1713380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5257800" y="5791200"/>
              <a:ext cx="3048000" cy="1233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New Source Performance Standards (NSPS)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6019800" y="2057400"/>
            <a:ext cx="2819400" cy="1752600"/>
            <a:chOff x="1828800" y="4114800"/>
            <a:chExt cx="3250276" cy="2121932"/>
          </a:xfrm>
        </p:grpSpPr>
        <p:sp>
          <p:nvSpPr>
            <p:cNvPr id="16" name="Rectangle 15"/>
            <p:cNvSpPr/>
            <p:nvPr/>
          </p:nvSpPr>
          <p:spPr>
            <a:xfrm>
              <a:off x="1828800" y="586740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Emission Guidelines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2050" name="Picture 2" descr="http://energycatalyzer3.com/files/2012/04/coal_fired_power_pla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4114800"/>
              <a:ext cx="3250276" cy="1752600"/>
            </a:xfrm>
            <a:prstGeom prst="rect">
              <a:avLst/>
            </a:prstGeom>
            <a:noFill/>
          </p:spPr>
        </p:pic>
      </p:grpSp>
      <p:sp>
        <p:nvSpPr>
          <p:cNvPr id="97282" name="AutoShape 2" descr="data:image/jpeg;base64,/9j/4AAQSkZJRgABAQAAAQABAAD/2wCEAAkGBhQSERUSExQWFRQUGRgVGBgYFxcWGBoZFhQYFxcVFBcYHCYfFxojGhUXIC8iJCcpLCwsFx4xNTAqNSYrLCkBCQoKDgwOGg8PGiwkHyQsLCwtLCwqKSosLCksLCwsLCwsLCwpLCwsKSwsKSksLCwpLCksLCwpKSwpLCksLCksLP/AABEIAJMBMAMBIgACEQEDEQH/xAAcAAABBQEBAQAAAAAAAAAAAAAFAAMEBgcIAQL/xABPEAABAwEFBAQHCwkHBAMBAAABAgMRAAQFEiExBkFRYRMicYEHFDKRobHRCEJSVHOSs8HS4fAWIzQ1YnKCk7IVFzN0osLxGCRDU2ODw0T/xAAbAQACAwEBAQAAAAAAAAAAAAADBAACBQEGB//EADERAAIBAwQABAUEAAcAAAAAAAABAgMRIQQSMUEFE1FxIjJhgfAzkbHhFEJSocHR8f/aAAwDAQACEQMRAD8Aya7tm1vWW0WlCkkWYt40Z4ylw4Qscgcj20dT4MHQt0OvtNIYDXSLONQDjycSWEpSCVLAOcZCoGwG1PiVpKi107bqC0tqYxgkFOcHMKAOlXS6dpwTaWrQhTotTvTuFC8Cm3BoG1FJBAT1e7KjU6Tnno42kQrv8DykuL8YeQGm0JdLiSrAULPUIykzBEATkacvGxs2U4WujWIBC0jjxxCQeVWn8rErK21snxZTSGQgL6yQ0ZQrGRmqSSZG+qte9laW6VNpUhAAGFSsRMDUnLM6wBR6VWMXZ4Byb6ITNtecIShUk6CM/RVlsGylsdZK8CF6jCVAHLWQRBoXZupGHLhlFGGdorQ0qWnQBMlCgMJnty3emruv/oOKPbKjetwoxlD7JZWNSnIzzGkVV722dWyMQ67fwh9Y3VuD97N3hZ1NqShNqSJRMdbDnCSc+OU1nvj0EhQy0KYy7CK6kqq+JZO7tpnVbb7mjy7d+6x63qy/aC50p/Os5tkwR8E8DyrUPc0eXbv3WPW9SVSm4OzCJ3N1pUq8mhnT2lXk17UIKsx8P9ucau5pTTi21eMJEoUpBjo3MpSRllWnVlfui/1Y1/mEfROVCGP3GxetrQpxl5/o0EJK12ktpxHRAUtYBUeAqXdtxXy/iwLtHVWprrWkoxOIMKQjE4MZHKvdnrbZrXd6bufccYU0+p9LiW+lSpKkYVBYCk4SNx0q43He1i6Kz2fpHUeJrWUK6LEXUFzHOR6ipEE0WFNyz0cbsVSx3ZbQT4xa7QgjIoDzmIRuPWyqe5blNf8AltCzztL32oojfV5dPaHXsJAWsqA5bp50Adsi1rzyE05R2/S/52ClKXRM/KJw5S/Hy7v26evFl5KQpTltbkTPSvwJ7VU7dKEsqBwzuzg5HXsq2WbbtaEhtxgONAYZSZMaDEDyrsqt8JJkV+WzK7d48kYmrW+4kcHnMQ7U4qCHae1/GrR/Od+1Wu7S3YwWhbLGnq6OJGqCdFETkN3Cs+vm6UPgrRCXRu0C/voboxqK8FZ+hdSzZgL8qbX8atH8537VdS7H3slu6bI8+4c2WpUoqUoqUAAN6lKJPMmuR1oIMHIiurdlrqL90WAJWELbbYdQSnEnEhOikyJBBI1FKRS3WlwXDLm2NkSEkvCFBSh1VyAg4VFQCZTBMGYr20bYWVBAU6M1YBCVqlQE4QUpMmDNDLx2IXaOs/aCV9E43LYU2JcWlQ6qV9ZACcJSonEDmak2TZRScErT1bT4yQlJA/wsGBInLtpnZprcv8+xW7JX5X2WHFdL1WpxnA5hGFYQethgnEYymnLPtRZlmEuieuYIUkjo0hS5CgCISoHPjQAbAq6N9ouN4Xio4gl0L6z4eg/ncO6JSBuNK0+DwkqCHylKy7JUFLdwvJbStJcUqVQlshJOgUBuzt5em43P8t9Pcl2WP8oGPF/GukHQQDjgkQVYRlE6mNKjq2vsoSFdKIJUICVlXUjHiQE4kgSJJGUioX5GnxV6y9MSlxwOJURCkjGhak9UjVSVQREYuVeu7IltYcsi0oWULbX0oW7iC1BRWTjCisFI1MEZVRQ0+cvl29ur4JdhhN9MlLiw4kpaAUtQzABRjBneMJnKnF3k2CgFQlwFSdcwkBRI7AQarVm2LdabeYbeb6J5sNnE2orEMBqQQsJ3TEcqkO7P2khpXSs9IyFIT+bXgKFthBxDpJxAiZmN1cdKlfEvy3/Z27J7O1dmW4hpLkrcAUgBC4UkgEKCsMRmM5319tbT2ZQSoPJIW6WEnPN0TKNNeqagtbKqbS2G3YU1ZVWVKin3ysBDuR3FExz1oez4OQmEF5S2gUqwqSAoKSwtnElSYAMFB0mUa1ZU9O+ZP8v9PY5dhpza2ypWlBd6yyQnqrMlKilQkJjIgg8IqRdd+s2iehXigA6KGSphScQGJJg5iRQy7tlFNps4U6FqY6cqVgjGX8RJiYEFWmdebLbKrsi1qK0YVJCQ22laW5BJLmFS1BCjMQmBVZQobXZu/wDOfb0JdnL1yMYG1PnypwI7Y6yu4VMsdpUgyk5nXfPaK+bWjAlpv4KAT2qzPrHmr5ZFOqO1KPoCm8h66reokhRkKBG7I7lffzqatQIjIxod2v4FCrqQSoACZov4vKoggfiKztVG0sF4JtXHEk4Y3/fXijxr5SwQdD2byI3U05aY1SRH4g1SlKMb3RGmN2qzzoYIzB/HCq1ftqcZKQCIUCZgGYy31aRKiEgZ8s93sqq7Y+U32Ky7xRY1puDJtzcgpvF8IUY6ixBJR1SO2I76I7I7X2271LFkgKfCZBbCyrBiw4cQ/aOlaDdW1rTN32FpKlurNmeQplKm+gla1JxWoHrAiZA3gVZ7ovyxtCwNHA48yyyltwYSBj6jmM+9wwFRzrlpSV5cF8Iq937eX4sYluNoA1/MIJHaAMu+pzfhItyYC7QFKPCzo+oGj1zPrD9oeS+jokuuFLPSoQHVHKVYjGDTPOd1VPZ1DrVsatCehWpXTgI6dLcFPVMqzCPKlPGKNT2NPCKSk+ie54ULWMi9hJ0llA9aaiWzwh3mPItbM8FMt+sUSv8AszKn21LcU45gBKFuh9La5JwdIB1gcsufmmOm6rX+bIS05uVGAyeG499d3U2vlItxRLf4YL5ZMLW2OfQtkHsMVXNqPCXbbwaDNpWhSEqDgCW0pOIAgZgToo1ddpNnPE1dGs9I2sSmdCN/YRyqj23ZpIdbUgy2tQBG9J1I7IFcenUrOBZS6Y1Z2uhZCffuiVHgncnv181E7st6U+UDMROo9oobbHsayeeXYNPRFJum7dIDJ5LTYrelZImDEpy1M6a5a064ZEgxvOWo5cJoHYHIUOX1UYXMgyDOkbuyszUU1TlePZdS3cj7Khhnf5q9K9+nMU0kka16p5Iyn2VWlKK+YjuNPLcTPRrKSoQQDAUk8eNVm97apkpGHWSDppGhqyqeEfiKrO2H/ijSFf7aNGvLa0TarpgW8bb0q8eEJJ1jeePKtMuDw+u2WzM2cWVtQZQlsKLigThESRhyr62i2FsTVlUejDbni7LjK/GQpbrzgSS14uRITmTi3RVps3giu5FrKhKmwnow0VEkPpRjJO+MEK76FmbvIJwQrD4eLY95FgQRxLqwPOU0UHhhtKR+cs9nR/8Aa4fUig7F3tG7nXQFB1paU5qARBnJIHIb99SH9k2FNqbwKDqbIm1dNjJlZIlvBphgxxmjwVG3BSUn0EP75nDkGrPPNxwf7KYtfhktqBIsLShr1XlHLjGGqxdNiZTm4jGRBEjWCJTGhnOrR4ldttlDc2d7ROqM+yYNXkqXG0ib7Arnuj30mFWJsEbi4v7NfP8A1KPfE2/5q/s0J2k2ZDbimLRBIiFjJUHRQO8dtUG+bjUwZ8pB0UNO/gaFUoWW6OUWUrmqD3Sj3xNv+ar7Nb0DXDwruEUsWPaVKlUIKlSpVCHI96p/OE9g8wFRkVJvBclKtykpUO8AH0imAa2ZfMxaXJYdlE43DmAQkkH0H11a03QCokkE6HXOOPn89US57wLLoWI3gg6EHWrym3BSklJHWMQqeE5HsPqrP1UfiuaOkcNtu7n23YD0qThkDMSc4iplou9LmqAQQZJ9FfLT8EJlKsQJBzmQc0mBoMqlFWBPWV6vROtDgvQ2KdOmotPgD2xhFkYUuJVmk571bqyraB4uOA8Zjz6Vom2luUWwgeSYM5Gc4BFUeyMgvJUcw2lSz3aDzxTcKV4W9TF1c4+bthwj7DQZQGh5RguH1J7vXR26UJCSoEGcsiNPqquOKlRM6madbNHeVZCDd2XFCQU4xnETG6eNMuIjRMzv9vqoXdDkKjccjzHtFESviMju41l1YulLD5LrJKSqM5EV665i3A9ozHeM6YbcGQz/AAa+iMqtSad9z9jrYrwv1wsdAsBbYIKCfKQR8E/UaAtLlY5BR78B9tGXVb5zP47jUG1NgKRkAVEo7ZQrPz09pqqlixXbZlecTnX2hUV4vdx0NehNERRon2NYkUbFjMAg8TPKq2wqCDVssFpHRwQSnQnM5EjSszxByTj6Gv4dSjOEr8pr9hFskZnD3UOWuCeFSXxAJ55cx2VEVWNOrJcHq9D4fRk25WaeLW/3PoryAH/FVjai0Y1pjQAgeirKlEg8garvivSPtg6CVK7BBNamhhOpCUpdtIw/HI0KE4UKPCu37snLt7pCXXllb6kJQkkCUNIGFIy3x6KN2XbN0OF8qX06vKX1TPUCD/pEaVWn38ayrjpyAyA81OsitfbFrb0eblJ3L3ZdqHegDaFFLasQWjCkjPXMidDNfB2itHRhjpVFqAnDA8kHySuJKd8Z0FsAlBzIiCefad1SEBUTWRUSjNxQRO6uSUrjSYr5dcJz1jfvHfrTYcgZ7vVXinBx1mjwmoxfqc5Pm/NoFvJQl1IK28g574p3JVuNCF2oEFtYxNq14jmOYoooA5DMcOXChN4MBspI3zPdup6jNSjhWBvDKteVgLLhRqNQeIIyNdqiuRL5s4WxiGrX9C5y7j6667FJainsljhjCd0e0qVKgHRUqVKoQ4/u1zpbPHvmj/pV7D669AoPdtvLTgUMxoRxB1FWF5sEBaM0K0PD9k8xWrSnvjftcgakez4SKK2O8SMIOoyk+ihKa+xXZwU1Zg1KxcbVehSMaBCikgxuPHtoGp5xScS3CBqASdeMVDRbVJEAyOBzp1NrChChlyNLwhOkmkrhZVHJWuSX72DqAhQKsIyyOU+qhoaSEOFO/Cnzqn6qnKQFEITATw3neZr4vAANqSNwSe4K9edHjNbrdlcvLAO+nmjXy43B7c6QTVkDCt3oJUkDUkCrG9Y4WATMz2dUaqqtXG8EvtlXk4hPYcq0hyxtoyKTGY1Jmcp83rrD8TruFSMfp+52MrOxXV2WM4zmI+ueypb2yS4xJXrxy10+qjirvaVCQZIzwzGW/t3VPQETg4ZgHdH/ABXmtR4tONvL+90Aq12vl/gp93XEqSp0QluQc8iQD6Jie2qLtBboWlSdEKGHumtY2ntKUWV2TqMIGUyaxe9j1O/6jW94PXqV6U68sZsvt/ZehNzd2EregYsafJcGId+o7jlTCabuS2BaegUc9WyeO9J5GpS2oyOor0kWpLcg0lZniBRm57fhlJ35jhzH44UHSKcSquSgpRsysZOLui2tpQ60Z8pIkHiOfdQZx3PCBiJ31Hsl4KRzFOJvBMk4SJyyz81Z0dKoTbcb+hoR8QrxhshNodNqCeqsiRw57sqg9ElPSKT8Ep+coD1VKhIEpjEred3ZStSAhBGsQo84WAadpuKeFZvr7CjnKXzO9gCBUhlzjTQOZr7TRUBNDuW61eKoIROMKXjyyMQCJ1iPSakf2QsDrJggbxOLKdBvn1TTeyV9trsoZUYcbkCdFAqJHZBPpqy3beywMOAqIOeW7LEoEagCvDaytXpVJtxzd/S6/wDDQpxTirA24bgaebPSjMqOEwQYIGnGD66iWzYJQWnoSYWpSTIyAByUTzirlZrYMKShKlAiQVApIG+Z0OlSbTaUo8ohPMmNM8/NXn34rqoVW4d9chPLi1kzHa+zNWRCGkkF0SpWsychluECaobjxOpo3tpeYftji0zhJETwAjTd2VXnV519K8PpypaaKqfNy/dmfNpywT2lYsaPhNr9AxesV1omuR7D5RP7C/6DXXCaJquI/f8A4L0+D2lSpUkEFSpUqhDh2p92XspokRiQfKSdDz5Gtz/6bbL8af8Amt+yl/03WX40/wDNb9lXhNwd0QylpSHAVNKmBJSowoRr21HF5N/DHp9latePue7Myy46LU/KELWBDeeFBMacqynYjYtV5OuNIdQ0W2+klYME4gkJkaSVDOmXqn0gflo+jebXwx6fZX0m92h74T3+yiNi8FD7i2WysJceZfewlCpSWFlBbPEqUMjR67vBYhhDDlpVhU8ViFIX1SiIAQM1EnSuxryfNl+5x00AbrtjagQnyidcKiI5ECnLRZFl4AIWpBQpClYYGeYIBzyI4VZdprqNiwJQsfnEYwMBbUkTELQrNJqtC2OKP+IZ/HKmIQi5eYV3KOARaLG4nykqEb4NRfHUDUiew+ytVuDY9b7ZCrQELEGMIVkRvIPHUbqGbQ+DxxsEutodQP8Ayo6qhPH7xUc4N2i7Mm31M/TeCPhD0+yrTdm2zfR4HXAcMgSFE6ZQQP8AiqnfOzKmpWg40DUjUfvCglI6mO/4akV9P6LqC5NksF+NPMktwvDAJlUpVqNQJBqXeG1qGSUBOJY1OgxRHfWc7HW8NpdSdFQPQaLIWjESFAncTu++syPhennPdUTt6AqtKMmF7Xe4fZUlwYVzlllpBB41RL8s+FIznP6jVgcsuqj1lKOXDtPGhm01mCGU/CxDPlBrVUKdGnthhPolOCTwVgZUcZv5KkQ6DjGixqeShv7atWzPgzatlgYfS4vxhx1Ut5dZlt1CHS3lOJKXAruNTmPBlZGeldtSny34y7Z2koKQopaMFxaiMzyFUp1JQ4GGk+SjtXiFGEpWTyE0XYux1QkoKR+0QPrrS7v8HzKXXbIycDjZSsLiQpoxinKQsA9hqjW6zpcfcDWLogohJX5RAylUceG6n6c0+XcBJJcIipudcZYT/EKju2RaMy2pQ/ZhXqNXe4GLGwCp1vpZEHKSDkZAGgOY7hRMXHd1rP8A2yyw6RknMSdwhR9VR14+mPU6omVMbQNJUcaVg7uqDHdNNP7TIUsjCQ3gUniokwZPekZVZL7uxAWpl9HXTkVaKHAg7xVNvi4VM9ZJxtnRQ3clDdQpqcX5kcl424Pn+008DU9heIA8arlWGxjqJ7BXKFSU3ZlZxSCl2WnAvXI5dnA+erXct6GTCylU4gR8L2VSkqqVYrapBkafjSuarTxqx4JTntLfbdvRZ20NowyZUorOeLEZEHKKhWPwg43Sq0OIU2qZSFJAhQiOVUfaq0pWUECMlSPNRS8PB0WLIi0OvEKcaS8gBh1bRxiUtm0J6ocI3RHOsqGi09NNeWr9vv8APQK25ZuMXq82VlSXEEH9oTQ7pBriT84eqatjXgdUZbNqR4y2jpHGQheQw4lIS5opYScwB30Yu3YSzIs63mnEuLaSlbgUhWQUQICj1SZOla0Krwpf2DcEilNg9C4UjEopwAASetqcuXrrqP8AKiyDW0sfzUe2ueLReikmEkAdgp+6kWh5QCYIJAJMhInISRoKLVpKaV8WOKaWEb05tvYBrbbMO19sf7q+Py8u/wCPWX+e19qshv3Yy1ISVLZQ43vg4iB66pFt2WQ5JaltXwVeSew7qVenUswdwm46V/Ly7/j1l/ntfapfl7d/x6y/z2vtVyBarKptRSsEEbjTVLNNYZY7ipUqVcIDtof0V/5J36NVcnbJXutnp2m0YjaWSzinDglSVdJpuw8q6y2h/RX/AJJ36NVcm3a10TGL37uQ4hA17JOVHoU98s8HG7I0dzwnqUptRRjW2wthSwcOMrEdJpIM5/XTiNo8TVnbebLgaxky4oLUVwQQrUFJjfWd2N8DJQMayM+6OFHlXwjUZ8oNNTpK10sgNzvkN7U3mbWG0pT0aWU4RKi4pQJklazmc6F2OyhEcTv+oU4za0rSCmQc8STHKCOOteOpEkpBkZROg3Uo604LYy21N3JybSVJwkqjOIMHSNd27zCpl37TO2cwFqcbORbc6wI0IndQsqkcx+NK8Ue+rU25pt/sdbtggXpbG+kKmApCVaoXnB3pn3yaqt+XWAOmbHVJhQ+Cr2Grc9ZwdRM79PTQ95hKFYDPRujCZ3HSe7I03CUK0NpVNxYAuAdVfaPVRZCBvMU5srsdaHi8GmnHOiUEqwBJ1BInEsbu2jbuwlvHkXe+o/tqbA+aFfXXYNQjaTJKLbBliQkyokAIjUwBznfQDaK+UuQ2gSkGSo6k5jLgM6PW7weXw7kqyOhO5IKAkd2Kgl8bB26yJSu0WdbaVqCAThMqIJAyJ3A+alak4yl8IVRsEtlr/tDabOoKCUWNa1MwBKluxjSo++TCRI4Vcrr2ttBC1OdG4HXOlwLQlSErJjEgHyTVCtQwlLSdGxH8Xvj5/VT6LesiCox3Uw6K27UDlLJf1bSWgY+vC3lpdUqIUSg9VOIe9BHkjKhVrtqnXlLUkJKzJgAAqOpCRpJodYLSSjCZVh8nvnLs0NPBXKSKzZqVNuNy108ksOYcp79KbdWo5znrO/tnWvlLk8or4W+nce7f2UWE0o3/AMxV5It5Wh93CVqLmEQkmJjhOp76FocgkEZKyKToRwPOjZzJImE5n1T2UKvd9OSZOJP17qc09XevYpJWZWb5u3olynyFZpPrB5iitms5DSFDNJAzG48DwNO2hvpWlIPlAY09qdR3j1UAsF5uMnqnLek5g9oqPbSnufDC23oPAU6kVGs98sr8oFpXzk+0VK6MK8hxs/xAeumE1JfDkE4NAW/k5o7/AKqu2z+2qW7I4hDK0IW30BSq0LW0okAKU2yoQlR1mYEmqje1iUpbSMiVEgQQd44VItbgBDafJbyHM71d5ml/KTm5S/GFvtiaMxt30pW94ulNpU2W1O41EQU4SpLZyCimnF3+2bILMLPgyzWl1QxLAjpFgDrxuByqkWO9wlMYSDM5Gc/qopY7wDiTkUqEEcwNZ50KtBx+KK4Kxd+SKzd2crM/jfRuwWkoyTAG/vGulQHgDpMjOBEaZmngqRO/8fdQJaiU8HVHaWCybZ2ppUlxLqfgqGEiN270VF2vtLVoT4yypKVZB1qYVI0WBv4ZUIWeNQbVYwrOY58fvphWhJbsMq3dYB94oRaEhCxCver4cjyqnWmzlCihQggwat9qsik5nNI39tDdoLLibS6NUwlXYfJJ9XdRq9NTjdco7Tl0zsClSpVmBgffwmyvj/4nPo1VyreAAIR8BKU+YZ+murr5/R3vk1/0GuUryR+cXyUae0vysHU4IqDFPtGowp5tymkBYXu20QaJKREAGZ+v8aUEsq8x2irSLv6QDCCM5ned2EmkdXFXTOxlmxGDJBmfPScQ58HLn7aIKsEDrZqO4EHl+BRSy5BtDiAnKAT2ZDtzoFGG92YnrdX/AIeKlCz+l/4K7YbEpxUHEIGfEZH2VWLyfPSHPQx5q063rSG3gmAcJJPOMtKyd9WtaFOmqawA0Orlqt02rLGDcPAemW7Sv4ZZJ7QhQPqrT4rMPAP+iu/vJ9Sq1Ckq/wCozbXB5We+GpubIxPvbQlXzWnTWh1QPDMf+yb+V/8AxdqUP1ERnPa1ySTqTT7VMqTn216kVooWZYtn2cTkSRAKj3CjTVi6ygMzkATkDPD00F2OfT4wEL0WCkTx3Z7s6vuJLZAKQNPvrzfileUK+1emB/TU1KFwK1dyS6lChCTqDrmJERp99T7Tsk0fJkakciNM6IWcoxAGEqGQJHlSCRCqmtLmcoA9PHKvL6nxCsppwbVkaNPTwtZlat9jTZLIomSpUA6DMnTsrNnlSSa0jbm1/wDblAHlGSYOiY0551mbnCvYeBb5ad1KnMmzL1m1VNseEP2J6FoPBQB7Dka6W2LuhoWCzAtoJDSMyhJOm8xXMljR1gOJHrrqnZH9Cs/yafVWnqPkXuBpkz+ymf8A1N/MT7KX9lM/+pv5ifZUuvKRCGO+GyxoQ9ZVpQlOBu0HIAZkspEwN01j2KTNbT4dv/5/3HPpGaxYjM1p0v00BnyPNUVu16FUIbXFFbpIU4gc9OyiSScWga5CxRBgGZ1O+nEhQOZmPbU9V3KJkJIGZjjMZzX07YIA1Oe7u1NZPlu+BvywUu1jgY4+2kgFcACZ4fXVmNkSsZo0j76ju2NLDbi0jMAnfERAFPrRSdm3gt5LWSn3rawBgjXM8iNIqCx10KbPv0qHeBiHqpm1PYlKUd9fV1KlxPafSDTMcOwmuTrmlSpVjDJAv5UWZ88GnPo1VyvbVSudywlQ/iA+ua6m2h/RX/knfo1VyhYHOlYHwmsv4Toe4+unNK+YlJq6PlSIMV6E14fTXqVU2LjrZir5c1vStsFBAVlKdIIESPRVCTUyw2ktqnUaEcQaHVp742OWymXZTigrGZThiSYIy4HtFJNuLqcThkAnLKAQRBndrQuw3oMZnrA67pHGPXUe9iZwoySVTI7KRpKUZ7JcFdTpY1YqS5XYTevFDgW2kwAI+4ntnPnVMeu84oJAz7e7maIutEEJTkADKt5r6szIH5xeietnwG/tP109uXRWhQjSW2JqvgQGFq0N70Fqe1SFKrT6yH3PlrLqbc4ffOtn/QqK16ka0lKbaH1hCrOPDhaMFjs5OnjKAewtOg1o9ZX7or9Wtf5hH0TlUhLbJM6YtagQrAdUSO0TXwFU70nTNJdHlABC+0aHvFNBNa1l0LNWY80qCOWdWq79oFqawqOIpEdYA9hM7t1VRFPNuRoeVBrUIVVaSLQqOHBoLV6ktgyAkEYoGaYOZTwB0ND742vcUtbTQASeqCMzHGeyq9Yr3wjCQSDkY4c/bXqbW3JIkSIzmsmHhlCFXfOF/sMS1M3GyZMXfZ6NTLsKzmdT3HsoC+wmcgddPbRFLSQCoEFR0ndz5U8y0EJnUnOfr7K0d0KcdyVvpxkXy+SOxdoQrpDACevH7ufsrojYFzFdtkVxZQfOmuatoLdgawz13fQiZ9JrpHwdfquxfIN/00OtUcopP3CRVkWOlSpUsXMh8OplyzI+E1aCO1KmVfVWOuEGOzOtT90La+ifu9fAP+aWZ9FZjbWQFSPJV1k9hzFaNCW6mvoCqLsaCalWC0FtxKx70g+Y1EGVOophAjSGbclaApskjORv4kZ769DxgqIkaxoRmM8zpVLuu34AUzzB56Ed4o/ZLYlbRBmQMjxHA/jdSVSTpz3WwPU6yYebcPERnHmmTwoZf1qJYWEmQciZ7cqB2683HVkJOFAHmEZ6VFbvBSZbTKk+Yd9aHm/DZFJ6i6cUAHOFSbt6uJe5CVK9ED0mpos5WcQAABzPriou0doS2zgT5ThknfhHtNAVSKefcWimdbUqVKsoYB20P6K/8k79GquObtt5aWFDMaEbiDqDXY20P6K/8k79GquLqtGTi7ohaXmgQFoMoVoeB+CrgaaKKD3deqmTlmk6pOh9lH7O628PzaoV8BRg/wAJ31p06kaixz6AJQ9BlIp1KqTrCk+UCKSaKDPttRmZinja16Yj6KaGVOlopGJZDY4q17hqarsTy0dV+iRZ8aiEzrryA30K2mvkR0DZkDy1cY96OVRrx2gyKGZE5FZ8ojgPgigRNKVZxjiPIeMbcm9+5r/wLZ8o1/QqtnrGPc1/4Fs+Ua/oVWz0kXFWV+6M/VjX+YR9E7WqVlfui/1Y1/mEfROVCHP113kWlzqk5KHEe2j62gU40HEg6HhyVwNVOpd33mtkyk5HUHMHtFN0a+1bZcFJRuHBX2BTbF4sub+iVwOae47qmpsCj5MKH7JBp9ZWALi0NIr1CM6dVYnNyFeY18LsygOuUo/eUPVrUszlmx1OHEkEwJz+81KvG1IZRjXEe9RMkxp2CgVovhpvyB0iuJEIHYN9ArXbFuKxLMn8aUpXcLpvLXXQWEbcn1b7ap1ZWrU+jgByrrfwdfqqxfIN/wBIrkCK6/8AB1+qrF8g3/SKRlJyd2FLHSpUq4Qwr3S3l2Hsf9bNZhc1uC09CswR5BP9J5GtO90v5dh7H/WzWJg0WlUdN3ONXLOtkgwciKScqi2G/QoBD05ZBY1HJXEUSFkJGJBC08U5+caitOLUleICUGhsKp+z2lSND3a0yByr6xAVJRUsMonYlC8lE5gZ9opzpcQwhJBOZA31FZBJ6qSo9lervRDElZClEQEJMnvUNOFDdKKW6JdXkT7W8ltBUrJA85I3CqNeNuLzhWrfoOA3AU5ed7LfVKtBokaDsqFSMpJLavu/X+g6VjuKlSpUE6Dtof0V/wCSd+jVXFxrylUIeivZpUq6iBO772dTADio4HMeY1YWbYoiTHzU+ylSreoZgrlAbeN7up8leHsCR6hQF99SjKiSeZmlSpXW44LDVeUqVZfR03z3NX+BbPlGv6FVs9KlXCCoXtBs7Z7a2GrS0HUBQWEkkQoAiciNxPnrylUIAP7pLq+Jt/Oc+1S/ukur4m385z7VKlXGQR8Et1fE2/nOfar1HgnusaWNHznPtV5SrqbUiDn9112/FU/Pc+1TavBNdfxNHznPtUqVWlOTWWQQ8Et1fE2/nOfapf3SXV8Tb+c59qlSqhBf3SXV8Tb+c59qrXd1hQy0hppIS22kJSkaAAZATSpV0hJpUqVQhhPul/LsPY/62axKlSqEPads9oUgylRSeRilSolN2krHGWG7b2dUOsrF2hJ9Yog/aSBIw/NT7KVKvQRV7FSu2+9nVEpKzHAZD0UMVSpVj6tu5ZHleUqVK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828800" y="7620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Information –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 AQ Regulations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 24"/>
          <p:cNvGrpSpPr/>
          <p:nvPr/>
        </p:nvGrpSpPr>
        <p:grpSpPr>
          <a:xfrm>
            <a:off x="2590800" y="2057400"/>
            <a:ext cx="3200400" cy="1828800"/>
            <a:chOff x="4419600" y="2590800"/>
            <a:chExt cx="4503869" cy="2170331"/>
          </a:xfrm>
        </p:grpSpPr>
        <p:sp>
          <p:nvSpPr>
            <p:cNvPr id="37" name="Rectangle 36"/>
            <p:cNvSpPr/>
            <p:nvPr/>
          </p:nvSpPr>
          <p:spPr>
            <a:xfrm>
              <a:off x="4419600" y="4114800"/>
              <a:ext cx="449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National Emission Standards for Hazardous Air Pollutants (NESHAP)</a:t>
              </a:r>
              <a:endPara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38" name="Picture 28" descr="http://www.pmw.de/pm_online/data/CPD_Kraftwerkbau_1_PI_1593_504x33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2590800"/>
              <a:ext cx="2209800" cy="1473201"/>
            </a:xfrm>
            <a:prstGeom prst="rect">
              <a:avLst/>
            </a:prstGeom>
            <a:noFill/>
          </p:spPr>
        </p:pic>
        <p:pic>
          <p:nvPicPr>
            <p:cNvPr id="39" name="Picture 32" descr="http://www.metso.com/News/Newsdocuments.nsf/Attachments/StoraEnso_Heinola/$File/StoraEnso_Heinola.jpg?OpenEleme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43252" y="2590800"/>
              <a:ext cx="2180217" cy="1447800"/>
            </a:xfrm>
            <a:prstGeom prst="rect">
              <a:avLst/>
            </a:prstGeom>
            <a:noFill/>
          </p:spPr>
        </p:pic>
      </p:grpSp>
      <p:cxnSp>
        <p:nvCxnSpPr>
          <p:cNvPr id="41" name="Straight Arrow Connector 40"/>
          <p:cNvCxnSpPr>
            <a:endCxn id="44" idx="0"/>
          </p:cNvCxnSpPr>
          <p:nvPr/>
        </p:nvCxnSpPr>
        <p:spPr bwMode="auto">
          <a:xfrm>
            <a:off x="2057400" y="4267200"/>
            <a:ext cx="4953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590800" y="4267200"/>
            <a:ext cx="457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914400" y="4724400"/>
            <a:ext cx="3276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Apply upon EPA adoption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934200" y="3886200"/>
            <a:ext cx="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629400" y="38862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162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5029200" y="4114800"/>
            <a:ext cx="4114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 not apply upon EPA adoption </a:t>
            </a:r>
          </a:p>
          <a:p>
            <a:pPr algn="ctr">
              <a:spcBef>
                <a:spcPct val="20000"/>
              </a:spcBef>
              <a:defRPr/>
            </a:pP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10200" y="5181600"/>
            <a:ext cx="3581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 Adoption/Implementation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Apply upon state adoption or adoption of federal plan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7162800" y="4800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2133600"/>
            <a:ext cx="5486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Boilers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major source NESHAP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New area source NESHAP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permitted sources only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Permit threshold unchanged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million BTU per hour heat input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Unpermitted sources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tune-ups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 to implement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provided outreach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3558" name="Picture 6" descr="http://www.betterbricks.com/sites/default/files/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33147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29000" y="2209800"/>
            <a:ext cx="5562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Stationary Internal Combustion Engines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NESHAP (for major and area sources)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permitted sources only</a:t>
            </a: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permit threshold</a:t>
            </a:r>
          </a:p>
          <a:p>
            <a:pPr marL="1652588" lvl="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Non-emergency - 500 HP  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Unpermitted sources</a:t>
            </a: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tune-ups</a:t>
            </a: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 to implement </a:t>
            </a: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provided outreach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60" name="Picture 8" descr="http://www.dieselserviceandsupply.com/uploads/8315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60276"/>
            <a:ext cx="3124200" cy="2336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7000" y="2209800"/>
            <a:ext cx="632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Stationary Internal Combustion Engines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NSPS for spark ignition engines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Excluding manufacturer requirements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 certification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permitted sources only</a:t>
            </a: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permit thresholds</a:t>
            </a:r>
          </a:p>
          <a:p>
            <a:pPr marL="1652588" lvl="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Non-certified non-emergency - 500 HP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60" name="Picture 8" descr="http://www.dieselserviceandsupply.com/uploads/8315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124200"/>
            <a:ext cx="2514600" cy="18806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7000" y="22098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Stationary Internal Combustion Engines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NSPS for compression ignition engines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Excluding manufacturer requirements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 certification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Better implemented by EPA on national level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permitted sources only</a:t>
            </a:r>
          </a:p>
          <a:p>
            <a:pPr marL="120491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permit thresholds</a:t>
            </a:r>
          </a:p>
          <a:p>
            <a:pPr marL="1652588" lvl="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Non-emergency</a:t>
            </a:r>
          </a:p>
          <a:p>
            <a:pPr marL="2117725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liters per cylinder displacement</a:t>
            </a:r>
          </a:p>
          <a:p>
            <a:pPr marL="2117725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Non-certified - 500 HP</a:t>
            </a:r>
          </a:p>
        </p:txBody>
      </p:sp>
      <p:pic>
        <p:nvPicPr>
          <p:cNvPr id="23560" name="Picture 8" descr="http://www.dieselserviceandsupply.com/uploads/8315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124200"/>
            <a:ext cx="2514600" cy="18806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DEQ2">
  <a:themeElements>
    <a:clrScheme name="AllDEQ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D9"/>
      </a:accent1>
      <a:accent2>
        <a:srgbClr val="9CC9C4"/>
      </a:accent2>
      <a:accent3>
        <a:srgbClr val="FFFFFF"/>
      </a:accent3>
      <a:accent4>
        <a:srgbClr val="000000"/>
      </a:accent4>
      <a:accent5>
        <a:srgbClr val="FFFFE9"/>
      </a:accent5>
      <a:accent6>
        <a:srgbClr val="8DB6B1"/>
      </a:accent6>
      <a:hlink>
        <a:srgbClr val="0000FF"/>
      </a:hlink>
      <a:folHlink>
        <a:srgbClr val="990099"/>
      </a:folHlink>
    </a:clrScheme>
    <a:fontScheme name="AllDEQ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DEQ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DEQ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00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75BA"/>
        </a:hlink>
        <a:folHlink>
          <a:srgbClr val="A71A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8954</TotalTime>
  <Words>1374</Words>
  <Application>Microsoft Office PowerPoint</Application>
  <PresentationFormat>On-screen Show (4:3)</PresentationFormat>
  <Paragraphs>252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AllDEQ2</vt:lpstr>
      <vt:lpstr>Slide 1</vt:lpstr>
      <vt:lpstr>Slide 2</vt:lpstr>
      <vt:lpstr>Background Information –  Federal AQ Regulations</vt:lpstr>
      <vt:lpstr>Slide 4</vt:lpstr>
      <vt:lpstr>Slide 5</vt:lpstr>
      <vt:lpstr>Proposed Rules  Adopt new federal standards</vt:lpstr>
      <vt:lpstr>Proposed Rules  Adopt new federal standards</vt:lpstr>
      <vt:lpstr>Proposed Rules  Adopt new federal standards</vt:lpstr>
      <vt:lpstr>Proposed Rules  Adopt new federal standards</vt:lpstr>
      <vt:lpstr>Proposed Rules  Adopt new federal standards</vt:lpstr>
      <vt:lpstr>Proposed Rules – Adopt rules to implement federal emission guidelines</vt:lpstr>
      <vt:lpstr>Proposed Rules  Adopt by reference –  amended federal standards</vt:lpstr>
      <vt:lpstr>Summary</vt:lpstr>
      <vt:lpstr>DEQ 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geberso</dc:creator>
  <cp:lastModifiedBy>geberso</cp:lastModifiedBy>
  <cp:revision>420</cp:revision>
  <dcterms:created xsi:type="dcterms:W3CDTF">2006-07-31T17:12:30Z</dcterms:created>
  <dcterms:modified xsi:type="dcterms:W3CDTF">2015-03-09T23:11:05Z</dcterms:modified>
</cp:coreProperties>
</file>