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92" r:id="rId2"/>
    <p:sldId id="432" r:id="rId3"/>
    <p:sldId id="419" r:id="rId4"/>
    <p:sldId id="442" r:id="rId5"/>
    <p:sldId id="428" r:id="rId6"/>
    <p:sldId id="435" r:id="rId7"/>
    <p:sldId id="385" r:id="rId8"/>
    <p:sldId id="438" r:id="rId9"/>
    <p:sldId id="440" r:id="rId10"/>
    <p:sldId id="439" r:id="rId11"/>
    <p:sldId id="437" r:id="rId12"/>
    <p:sldId id="430" r:id="rId13"/>
    <p:sldId id="433" r:id="rId14"/>
    <p:sldId id="443" r:id="rId15"/>
    <p:sldId id="434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99FF"/>
    <a:srgbClr val="996600"/>
    <a:srgbClr val="6666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50996" autoAdjust="0"/>
  </p:normalViewPr>
  <p:slideViewPr>
    <p:cSldViewPr>
      <p:cViewPr varScale="1">
        <p:scale>
          <a:sx n="103" d="100"/>
          <a:sy n="103" d="100"/>
        </p:scale>
        <p:origin x="-9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F0FB4A-7710-42AA-95C9-0EEFB6B8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7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F370EB-300D-45CB-872E-8D09E889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4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07631-E70A-49B9-8042-74B5AD229060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CD607-19DD-489C-9889-34D320D84FAA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endParaRPr lang="en-US" sz="1400" b="1" dirty="0" smtClean="0"/>
          </a:p>
          <a:p>
            <a:pPr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CD607-19DD-489C-9889-34D320D84FAA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70EB-300D-45CB-872E-8D09E88912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B4FA-3D95-49FB-8956-3FF6D7F4351E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sz="14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914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914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914400"/>
            <a:ext cx="7010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93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362200"/>
            <a:ext cx="7010400" cy="3352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362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362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79413" y="287338"/>
            <a:ext cx="1044575" cy="155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1828800" y="0"/>
            <a:ext cx="7315200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362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rgbrg"/>
          <p:cNvPicPr>
            <a:picLocks noChangeAspect="1" noChangeArrowheads="1"/>
          </p:cNvPicPr>
          <p:nvPr/>
        </p:nvPicPr>
        <p:blipFill>
          <a:blip r:embed="rId15" cstate="print"/>
          <a:srcRect r="5882" b="35484"/>
          <a:stretch>
            <a:fillRect/>
          </a:stretch>
        </p:blipFill>
        <p:spPr bwMode="auto">
          <a:xfrm>
            <a:off x="457200" y="381000"/>
            <a:ext cx="890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1905000" y="76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Department of Environmental Quality</a:t>
            </a: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/url?sa=i&amp;rct=j&amp;q=&amp;esrc=s&amp;frm=1&amp;source=images&amp;cd=&amp;cad=rja&amp;uact=8&amp;ved=0CAcQjRw&amp;url=http://www.co.marion.or.us/PW/ES/disposal/mcwef.htm&amp;ei=YCkCVZz6OY2byAT93YGYCw&amp;bvm=bv.88198703,d.aWw&amp;psig=AFQjCNHGwb6RiJE6GshxetgecaAcOPtI8Q&amp;ust=142629129122549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/url?sa=i&amp;rct=j&amp;q=&amp;esrc=s&amp;frm=1&amp;source=images&amp;cd=&amp;cad=rja&amp;uact=8&amp;ved=0CAcQjRw&amp;url=http://www.co.marion.or.us/PW/ES/disposal/mcwef.htm&amp;ei=YCkCVZz6OY2byAT93YGYCw&amp;bvm=bv.88198703,d.aWw&amp;psig=AFQjCNHGwb6RiJE6GshxetgecaAcOPtI8Q&amp;ust=142629129122549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905000" y="533400"/>
            <a:ext cx="685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Proposed Adoption of Federal Air Quality Regulations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371600" y="4724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Jerry Ebersole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DEQ - AQ Division</a:t>
            </a:r>
          </a:p>
        </p:txBody>
      </p:sp>
      <p:pic>
        <p:nvPicPr>
          <p:cNvPr id="29704" name="Picture 8" descr="http://www.rodneysign.com/Projects-EPA/images/EPA-Research-Triangle-Park-NC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057400"/>
            <a:ext cx="3452303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2800" y="2819400"/>
            <a:ext cx="541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by reference two additional new NSPSs:</a:t>
            </a:r>
          </a:p>
          <a:p>
            <a:pPr lvl="1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Crude </a:t>
            </a:r>
            <a:r>
              <a: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oil and natural gas production, transmission and </a:t>
            </a: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distribution</a:t>
            </a:r>
          </a:p>
          <a:p>
            <a:pPr lvl="2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Constructed after Aug. 23, 2011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1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Nitric acid </a:t>
            </a: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plants</a:t>
            </a:r>
          </a:p>
          <a:p>
            <a:pPr lvl="2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Constructed after Oct. 14, 2011</a:t>
            </a: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2" indent="-2270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28" name="Picture 4" descr="http://imgcdn.geocaching.com/cache/large/a1251ca3-c601-4c18-bbff-5524304d0f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2971800" cy="222885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57600" y="3429000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– Adopt rules to implement federal emission guidelines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62200" y="3657600"/>
            <a:ext cx="662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Commercial/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Industrial Solid Waste Incinerators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Two Oregon sources subject to standards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Adopt </a:t>
            </a: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emission guidelines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mostly by reference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Submit state plan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62200" y="5105400"/>
            <a:ext cx="624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Hospital/Medical/Infectious Waste Incinerator </a:t>
            </a:r>
            <a:endParaRPr lang="en-US" sz="2000" b="1" kern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One Oregon source subject to recordkeeping, not standards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federal plan by reference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Submit delegation of federal plan request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981200"/>
            <a:ext cx="5867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Emission Guidelines</a:t>
            </a:r>
          </a:p>
          <a:p>
            <a:pPr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Minimum performance standards</a:t>
            </a:r>
          </a:p>
          <a:p>
            <a:pPr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 required to: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Submit negative declaration (no sources);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 rules and submit state plan; 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Request delegation of federal plan</a:t>
            </a:r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2290" name="Picture 2" descr="http://spfibertech.com/wordpress/wp-content/uploads/2013/07/DSC_0673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2067738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94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by reference – </a:t>
            </a:r>
            <a:br>
              <a:rPr lang="en-US" dirty="0" smtClean="0"/>
            </a:br>
            <a:r>
              <a:rPr lang="en-US" dirty="0" smtClean="0"/>
              <a:t>amended federal standards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66800" y="32004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133600"/>
            <a:ext cx="5638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NESHAPs:</a:t>
            </a: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Address residual risk and technology advances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Chromium electroplating 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Natural gas transmission and storage 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Oil and natural gas production 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Pulp and paper 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Provide flexibility, technical corrections, clarification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Chemical manufacturing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Electric </a:t>
            </a:r>
            <a:r>
              <a: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utility steam generating </a:t>
            </a: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units</a:t>
            </a:r>
            <a:endParaRPr lang="en-US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Petroleum refineries</a:t>
            </a:r>
            <a:endParaRPr lang="en-US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Portland cement</a:t>
            </a:r>
          </a:p>
          <a:p>
            <a:pPr marL="342900" lvl="0" indent="-342900">
              <a:buFont typeface="Arial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NSPSs:</a:t>
            </a:r>
            <a:r>
              <a:rPr 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Provide flexibility, technical corrections, clarification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Commercial/industrial solid waste incinerators</a:t>
            </a:r>
            <a:endParaRPr lang="en-US" sz="1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Electric steam generating units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Hospital/medical/infectious waste incinerators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Petroleum refineries</a:t>
            </a:r>
          </a:p>
          <a:p>
            <a:pPr marL="1257300" lvl="2" indent="-342900">
              <a:buFont typeface="Arial"/>
              <a:buChar char="•"/>
            </a:pP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Portland cement plants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35615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This rulemaking proposes:</a:t>
            </a:r>
          </a:p>
          <a:p>
            <a:pPr lvl="1">
              <a:defRPr/>
            </a:pPr>
            <a:r>
              <a:rPr lang="en-US" sz="1800" dirty="0" smtClean="0"/>
              <a:t>Adoption of new federal standards</a:t>
            </a:r>
          </a:p>
          <a:p>
            <a:pPr lvl="1">
              <a:defRPr/>
            </a:pPr>
            <a:r>
              <a:rPr lang="en-US" sz="1800" dirty="0" smtClean="0"/>
              <a:t>Re-adoption of amended standards</a:t>
            </a:r>
          </a:p>
          <a:p>
            <a:pPr lvl="1">
              <a:defRPr/>
            </a:pPr>
            <a:r>
              <a:rPr lang="en-US" sz="1800" dirty="0" smtClean="0"/>
              <a:t>Rules to implement new federal emission guidelines for commercial and industrial solid waste incineration units</a:t>
            </a:r>
          </a:p>
          <a:p>
            <a:pPr lvl="1">
              <a:defRPr/>
            </a:pPr>
            <a:r>
              <a:rPr lang="en-US" sz="1800" dirty="0" smtClean="0"/>
              <a:t>Adoption of the federal plan for hospital, medical and infectious waste incinerators</a:t>
            </a:r>
          </a:p>
        </p:txBody>
      </p:sp>
      <p:sp>
        <p:nvSpPr>
          <p:cNvPr id="6155" name="AutoShape 1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AutoShape 1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AutoShape 2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AutoShape 2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AutoShape 2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1" name="AutoShape 2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3" name="AutoShape 2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14400"/>
            <a:ext cx="72390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077200" cy="3962400"/>
          </a:xfrm>
        </p:spPr>
        <p:txBody>
          <a:bodyPr/>
          <a:lstStyle/>
          <a:p>
            <a:r>
              <a:rPr lang="en-US" sz="2000" dirty="0" smtClean="0"/>
              <a:t>Public comment period – Nov. 18, 2013 – Dec. 23, 2013 </a:t>
            </a:r>
          </a:p>
          <a:p>
            <a:r>
              <a:rPr lang="en-US" sz="2000" dirty="0" smtClean="0"/>
              <a:t>Public hearing – Dec. 18, 2013</a:t>
            </a:r>
          </a:p>
          <a:p>
            <a:r>
              <a:rPr lang="en-US" sz="2000" dirty="0" smtClean="0"/>
              <a:t>Attendees – 2</a:t>
            </a:r>
          </a:p>
          <a:p>
            <a:r>
              <a:rPr lang="en-US" sz="2000" dirty="0" smtClean="0"/>
              <a:t>Comments</a:t>
            </a:r>
          </a:p>
          <a:p>
            <a:pPr lvl="1"/>
            <a:r>
              <a:rPr lang="en-US" sz="1800" dirty="0" smtClean="0"/>
              <a:t>Northwest Pulp and Paper Association</a:t>
            </a:r>
          </a:p>
          <a:p>
            <a:pPr lvl="2"/>
            <a:r>
              <a:rPr lang="en-US" sz="1600" dirty="0" smtClean="0"/>
              <a:t>Requested public comment period extension</a:t>
            </a:r>
          </a:p>
          <a:p>
            <a:pPr lvl="2"/>
            <a:r>
              <a:rPr lang="en-US" sz="1600" dirty="0" smtClean="0"/>
              <a:t>DEQ extended public comment period</a:t>
            </a:r>
          </a:p>
          <a:p>
            <a:pPr lvl="1"/>
            <a:r>
              <a:rPr lang="en-US" sz="1800" dirty="0" smtClean="0"/>
              <a:t>Associated Oregon Industries</a:t>
            </a:r>
          </a:p>
          <a:p>
            <a:pPr lvl="2"/>
            <a:r>
              <a:rPr lang="en-US" sz="1600" dirty="0" smtClean="0"/>
              <a:t>Asked to be informed of any additional rule changes</a:t>
            </a:r>
          </a:p>
          <a:p>
            <a:pPr lvl="1"/>
            <a:r>
              <a:rPr lang="en-US" sz="1800" dirty="0" smtClean="0"/>
              <a:t>EPA</a:t>
            </a:r>
          </a:p>
          <a:p>
            <a:pPr lvl="2"/>
            <a:r>
              <a:rPr lang="en-US" sz="1600" dirty="0" smtClean="0"/>
              <a:t>Comments related to rules, CISWI Plan and HMIWI Delegation Request</a:t>
            </a:r>
          </a:p>
          <a:p>
            <a:pPr lvl="2"/>
            <a:r>
              <a:rPr lang="en-US" sz="1600" dirty="0" smtClean="0"/>
              <a:t>DEQ made all requested changes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438400"/>
            <a:ext cx="7391400" cy="1143000"/>
          </a:xfrm>
        </p:spPr>
        <p:txBody>
          <a:bodyPr/>
          <a:lstStyle/>
          <a:p>
            <a:r>
              <a:rPr lang="en-US" sz="1800" b="1" dirty="0" smtClean="0"/>
              <a:t>Adopt the proposed permanent rules in Attachment A as part of chapter 340 of the Oregon Administrative Rules. </a:t>
            </a:r>
          </a:p>
          <a:p>
            <a:pPr lvl="0"/>
            <a:r>
              <a:rPr lang="en-US" sz="1800" dirty="0" smtClean="0"/>
              <a:t>Approve the state plan to implement new federal emission guidelines for commercial and industrial solid waste incineration units seen in Attachment B;</a:t>
            </a:r>
          </a:p>
          <a:p>
            <a:pPr lvl="0"/>
            <a:r>
              <a:rPr lang="en-US" sz="1800" dirty="0" smtClean="0"/>
              <a:t>Approve the request for delegation of the federal plan for hospital, medical, and infectious waste incinerators seen in Attachment C; and</a:t>
            </a:r>
          </a:p>
          <a:p>
            <a:r>
              <a:rPr lang="en-US" sz="1800" dirty="0" smtClean="0"/>
              <a:t>Direct DEQ to submit the state plan and delegation requests to the EPA for approval.</a:t>
            </a:r>
            <a:endParaRPr lang="en-US" sz="1800" b="1" dirty="0" smtClean="0"/>
          </a:p>
        </p:txBody>
      </p:sp>
      <p:sp>
        <p:nvSpPr>
          <p:cNvPr id="6155" name="AutoShape 1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AutoShape 1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AutoShape 21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AutoShape 23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AutoShape 25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1" name="AutoShape 27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3" name="AutoShape 29" descr="data:image/jpeg;base64,/9j/4AAQSkZJRgABAQAAAQABAAD/2wCEAAkGBhQSERQUExQUFRUVGBcXFhYXFxcXFBcXGBUXFhQUFRgXGyYeFxojGhQUHy8gJCcpLCwsFR4xNTAqNSYrLCkBCQoKDgwOGg8PGiwkHyQsLCwsLCwsLCksKSwsLCwsKSwpLCwsLCwsLCwpLCksKSkpLCwsLCwsLCwsLCksLCwpLP/AABEIAOEA4QMBIgACEQEDEQH/xAAcAAACAgMBAQAAAAAAAAAAAAAEBQMGAAIHAQj/xABGEAABAwEFBAYGCAUDBAIDAAABAgMRAAQFEiExBiJBURMyYXGBsSNykaGywQckM0JSc9HwFDRis+EVksJDY4Kio+IWU5P/xAAaAQADAQEBAQAAAAAAAAAAAAAAAQIDBAUG/8QALBEAAgIBAwMCBQUBAQAAAAAAAAECEQMSITEEQVETcSIyYYHBFJGhsfDRYv/aAAwDAQACEQMRAD8A6NZxlS2+TvDupugREDv7B86W343mk9lIl8AliXvYTovdPjofAxQ0kKIP7jIivSYqW8E+kV2kK/3AK+dMkixnnRZt4UIeBUNAtOTg7zorx9tA1My1jSsfhTi8R+zSGONlrGBaStK0rTgI5LBkZKScx35iitsTm1/5/DSvYjO0KP8A2z5ppxtW8gFsLTIOLMGFJy1HA9xpdiuxWHLSlDK1rVhSFJkngM86F/ikrzbVjBJwkcQDE15tcxhsDxQC6klE4QQpAzlS06gDnpVO2TcK3hJMYMI7AVz5kmpm9MHIIrVJRLqJoy6CekVr1f1qvvYkhxsKSS0nrlUA6Qc53s9OynGy7hISSoKJQZPAmT2U5JoaSZJYuueGdNnRu0ss3XNMXVbtTHgkR3yyClMgGCCCdRppRtk6tC3p1U/vlRVn6tBLEO0Z32fWPlTiyq3RSXaQ77PrfKm9mO6KQGylZ0c0aAJzo1k0LkYUk1IDUKTUqTVDJJr2a1rJpgbzQl7OAMuSYlKgO+DRM0LeqQWXJE7pPjFRkvS9JUPmRU2P5Zf5ifI1fbg/lmvUFUOz/wAsv8xPwmr5cP8ALNeqK5+m5+x05+PuMayvayu05Rat9KQVKUlKRqVEAe00ivm/bOSIeaPcsHyo/a2znHZejS3iLigMaZR9ko7w4jL20MLDa/xWVPc0r3Z1tCMKuT/37MiTfCExvZrgsHuBPkKMedxBKgDBQj7qvwjspi3d9sGloaHczPmqmbFgeQkelbJMEkoUJMZnJVEow7P/AH7CV9/9/JVrQ8kFRkASewROVa3ReiMbwxJO6IzH9XbnViesL3RqT6EyFa4vvT2HnVecuB5SEt9FZDhKN/ML3CDrh1MQe+hQg+490NPo/VLqvUPxJphtz/0vH5VJs2wRaFktoQcJG5pqnLQVrt1YlOoSEN4lAKg4gkp9pHZ7KzUU3Vldit2Tap1JdSG0AICgDGZhUcuVIdnQ1alLdQjoXkgFxoCG1omenaH3e1PZIo+xtWMoWVLexqTnkIxEgmOdKdlrMqyvhcpVIGHCSYE6QRyJkVhNfC0zXGm5rSN0vNFteJhrcgoSJ35OZ6uRjOmlwM4csODcnDM4ZJME1XbdYVMP2kNqVgUqEAwvrqx495WQCSlIHDkcqeXVeDbRhbiRuBMnKTnJjh/mpWSU3T7MvJBY17oJs/2hpi91R40qsjySqQoHxpk88nD1k+0VceDnFF5nJNEsndoS9Tup8KnYO7SJEe0at5r1vlTizndFIto1b7XrfKnFnc3RQBupWdHMqpYVZ+yjWF5UlyMPSalSaES9W38TVhYaK8x0ttN6pRGIxOlYq05zNFhYzxULeavQueqryoF2+EJ1Wgd6gPnS62bUWdQU2H2itQICQoEmRpSlwyovdEV3IBZIOhcT8Jq83GPQN93zNUWwuYbOo6w4nL/xNXq4jNnbPNM+3OsOnqjoz3YwrK9rK6znE+0H2tk/NV/ZXRgFA7QL9NY/zVf2V1NabTCThEkcBGQ50ASuPAVKX5SO75UAhhQlRIOWmfjnrXlntSiIASInLEo++KVgFOOHAaUWi90NEY1JTxzIGXPPhR63FxEJ8FH5opLbbmS8sl5AjDCSTnqTnBgjSmq7hVjW6b5SVFxopcSoqAIUCnXOD3iKMve9E4CpakpwpM5xHIkmkNkuTT7MAHTCojuIJHlW942WBng3iBABE9kTn3Vlqk3sjoePGl8/8FBuazJUQkvMkrlO6vGSpWmQGZ8asl2XUgFKQ4pZQFJJCCASBGJJOndHGtE3GyxaEvJVhcJgJUAEZ64EkaxOYzFWFL2Dlnmczrryom62kKGGUt4bryK7yuJTi8SlEAhOgE9UZmTVXtdhwrUEpKo7DJHMxpXTX30uBIOsZgzprx10qsbNkC02kCRhyAPKV6Hjzp6aM5Nt7lbFqywhxxHOWSrsiSZjXvoS03GvpMpUFgLSUpPVVpIT1eOtWu13n0bgBKUlREFXV5qHs86KsF7F0obVhOLiiIAzyPbTUJVdOvNbC2q7Xt3KPeFjFmQFOqwT1Ugys9yQaCb26caQcDcpnrKJVnpE9UHsk1ebf9G7LrhcW6+STnJTGHggZZDuiob5+jZu0IQgOqbSgykJQkjQjSe2lRBz5zbB59SVKbQAkyMzJ91WKz7dNgAKQsHswkeYrHfoeWOpaxH9TBPvDlVHbXZZy7+jxOh0OYpIQUYcMRMqOs+6qpBRcVbbMakL9g/WsP0itDqtrPepI/WuY2Zh9ZKUNuLUACQEkkA6GOXbTdjZO3K0syxPElA81TS0oKLa79JKvutJHeon5ChFbd2hagApCJIGSRxPMzSG3bH2xhpTziEpQgSqFgqA00AqPZ65HLY4UIWhBAxSqY1jhTpBSLNtPeq5SnEo7pJM+E/vnVfXeSjqtR8TTvaPZV5ptBecbzkYkzEgTBkcfkaW7N3AzaG1LefcbwqwwhIUTkCDnPOjYEAm0Vpdy/To9cU5vrZZCEj+GcW4Qd4uQkYY+7hAzmK12buxrfU+FdIggtlJVhmDkqMtedKTWllLku1nV9WX+Yn4TV/uD+Wa9QVziyufVV/mJ+E10XZ0/VmfUFc3T8/Y6M3H3GteVlZXWcxXdo1+nsvrrP8A8SqmYsySpUhWhkyeXv1qLaBE2iydrix/8K6ODIHP2mgDVhXo+eVD2Bemekz25mi8ACYGgBpfYFb3t8zSAOWdahWNJzpbdV4OOOvpWRhQRhgQRKljPn1RWls2iaS+GDj6Q4Y3Dh3tM+XbTAdsAZ+72CorY2klMiQeBHHmK1xEHgeOlShGLWlfgBPe10IcU2RCcBmOauBy5U1dVKDSu7r7atDzjaUOpU3MqWiE9aIBnjwypq43AHgKG2+QW3Bq8EJIUExiQCI/ffVGZu/G5aglxaVIWpxCkkJUFlKgASBmmKuz0ZAk6COQ7Ko7FqS3bLQ0pW8tcpABzBQTxpSbfIcEiroD4b9ItW9iSpRBIxJTyAptYbqDT6MJJEgHsIGZ8TS277waawpLidwAJnjhEfL3UaxtLZwZDqZzMZzI88qa6iSho1beC/08rvTv7FiftielDZx4ilS8huwkgGTzzrLDeCHW0LSVQsSnECCR2jhXi1rLqYWgJLajgPXKpEK9UfOvLuK+jbxrbUqN9SBuqPNHZTIAr2WsdIG0FSigQMZSDBOhndOfATVK+k5rpQyFAglK5SYkHd1jKrjerDhU9hLPUbCcUyDiVPSf08vGqj9K9owtNk5GRHeTmO6PKok6CKsoNy2hTTaLT96yuBl3+pleQkcYJy8K65ZrRugjMESO46VxP/UoSoTkqMQ4GMxI41K1eriilCVrJOSUhR9gE02iWrOp7Y2mbDaRzaVVB2Bt2C1TpuK1700dYNn3FQXlKE/dkz4k01VcTKB1Ae8kn31GtLYtQbRL9I149JZEgbx6VBgZnRXAd9JbkZDbCel3CVkqSTCsJMA+Rotu720OJWEYY7yO+DSy/wC0ErKjEGBlw7B7KalewaWg7ai2IDSP4ZUrxDFCiThwnWdM4oLZy8oLiXVbyowgnjnOmXKlQtFR3cZdb9YVTXwsUVudEsq/qq/zE/Ca6Vs4fqrPqCuYMmLMv81Pwmul7NK+qs+onyrnwc/Y6MvA5msqPFWV1nOJr8+3sf5q/wCyumUUqvo/WLH+av8AsrppNAGjuh7jS2wdbxPxGmT2h7jSywrE5kDNXuUqkwALiXL9pyOWHh/W5RFqt5S6lGDFjneIO7A+7B8+dRJvNxVr6JSmg3hKoCockHKE8UxqanvNOHE5vEIAAwic1TM+AqXwNE7L441J/GpHEUvas7hGSxGoOAfrW38G6dFI/wD5f/apTCgpxZKWzJGIdmWp14mpwTzyjMyJ8BSO7HXFlSCpMNqKYgGNQBHhTduyKw9ccuqKpNhRHeCskwe88e6lL7JV0ilJgtgFKoGYPCTz0pu9YVHLGdOSaSXw44lCkSTBSk6Z5yKh3Y6KRbZK0gakE+4mllnWAU9oI9xpleCc08Th01jKlzTZxCAY7u+vPifSzdfwdiU2OlSehJPQkdJlpI9H3nXwr26mgGmQGS2AnJOXo8uqa3EdMk9Ir7OMH3NRvE6Twii+kETIjnIivVPmGJryaWS9DoTKWwAUTg3jJOW9OnZVN+lG7A6pjFi3UrgDtKZJEdnvq7W+78Rd9OtOMIEBQGDCZlPLFpSLats9K2R+BafAkT5VL2EcfsdzIXaktb2EpJMHOR21c7Ds+1ZQcAlStVKzVHBIprcGzYSpSkglSzKiYnu7B2dta3g2elKYzSf2fOsZTvY6Iw2siYWczyFS2gK3eZB93D31tZLPkRzj9Zo16zE5cRp7pqDRREy1KGvfpS+02RLqYVHb+vZViVZzgMxy99LixEwJGlOxOJR7wuzoRBmcQg80kH35VHdn2qPWHzp9tS3LSCPuqE9gIIB9se2kdz5utpGZxiAOscj4nSt07gzCqkX5H8qv81PwmujbOK+qs+onyqh2m63WrKekQpOJxMSIndNXvZ3+VZ9RPlWGBUzTLwNcdZXlZXUYCi+T9Ysf5q/7S6bCk98H6xY/zV/2l04pgauDI0vYsuuYzn/2JPzpkuh2KABMAR1xMqAB5TAqFi+ErStKktkE5ggxkMoBMxnx7aKvMdT10+dBOWsYJGW7mOWtFACs3y6ZhDYAiPQLHmqpv9Ud4BPg1/miG3SpAieqO6oQkpIBBz5AmkFgvSPiSERJkw0gT2nOtlvP8z/tQKPctQRIViERwNQLvFvLXj50UFghafOpV7UihrSlwKAK1CeBUmTHGnNptiUhOuYkdopZejSXkwUHIyFfhMRI8DSpBYxuuzCAVAnKcxNNJbH3R/tH61XtnEraxNuHEjdwK5TMpPup1/p6eAHvjzp0gti+9WQSMOQPKB5VAixqbC5USkzlrAjMdvGjrcxBSBGc17blYlBPMwe4moaNouyq3htuwC4lTwC8KU/YLVC0nMkxBHKirxtqHktOoO4pGIEjDlOpB0rV7YSzrJUpkqUrMnplJB8AMqH2j2KVaGG2G3OgbQnDhErkTIBJgkfrXRm9HStF33s5Y6r3oP2NvNp8O9GpKsCgkkaacDxFQW67l9MpeExxJGVLtitkHrvW6ekS4haUjCAUkFJ1EkjQn3VbF2YrcJ6XdgQAkg5xO8fvd0ZVx6Fe72O+E7jSKtZ14nkIQJM5ngBMERxymO7jTu+dnkOAlEtOpzStGUxolXBQI56UXZ7jDbgKRkP8/rRi7NCysE5pAw/dJTJnvMx4UpU3sjfHtsyst7PvES5gKcilaSQpXrJ0B8a3/wBMA4Vcko3QOygl2XsqWiaKjadmkuAgACRn48IpzcF3ss9EzZ0Bsk5wCSYGalrOZOWpNH2ixAAnjw7KN2ZsUEq7IHjmaIXqozyxVWNryupD7KmljdI1HWBGihPGltju8stpbzIQMIMRIGhp4pVQan3muqt7OS9qAqyj8fZWUxFWvj7ex/mr/tLpzSa+z6ex/nK/tLp1QBEE73+3zqNjU1J97/b51EwczQBHeX/T9dHxCq0+9CT3HzNWa2Zlv8xHxCqlbRGJPrD/ANjVdhFhsVjwohP3sJ9wr20WNSI17Dn7qLsNkUtKSnkI7wBXlpYcCwAQFZiAc6zKE1pKihwqJJga56K0oS8LVkmQBmuClX9WfsmO2mdqbWEuhfWCQc+8fKl9lfZxemUY4Rzy7KdEhDigUIxAHLiqPvHjWtobSWIJgA5RveHbWttUMDZ3YOIiZ/EYiOyobRa0pRBy0OmXb40mgJbNbE9KQkHJCc590EUz6UcVue75VVrubjG6FEqXOU9VOIxlzypuzapHA1ekQZaVDGkBRVznhUlr+0HrfOg7nfDocURmFAVJfcgOnliM8oms2jbGxowd0V4twVW9k7zCnlJU6CATuqWMvacqs79ts6dXWR3rR+tOmZEBUKiQreGkZxzr1d/WROr7XgoHypc/tHZAThtCM9BBiZ4mKmUJeDfDKMXux4FTUmlB2Z8KAIMj3d9FLdrM6mSTWSKH/iK8DlIa3PX86bXM3DI7Z/T5UqQkkwKesIwoA5VeNb2YZntR6o1okVslOvfUiU1scp5grKlw1lMCm34PT2P85X9pdOHHIHbSTaYEOWUjg6ozy9Euim5xGVzAzBAEcpPtpAFJOYUTkCPcdKiQM9R4EUSgiQokZ4aEs9tRJhU91AGyjvN6/at6+uKq1vjGr1lfGas1otyekZTnJcb9yxVUtwIeJj7y/ZjNN8COibNsjo+OSv8AiKGW4BboKZn3boM0bs19me8fCKBd/nvH/jRyMCv0gLfgHRM8iIiBSTai1Nfw2FKN7pSJEAykDErLnI9lONoutaPUFUY2Na9VpAJkSVT28OyqjG2RKVD20EdDZjH3T8ZoG/18R/TTC1MegYKd4BK+qZ+/zpfeIEJJGcAxxEUhnirHgSIJSQP81rYXoUQaDTepUSF8zBqZCcRkZGq7C7j260BsED7ygaZ3i3KXgRwX86T3fMgK5iKsNvTCXe5VZyW5pFnELwbHTO9i1edeoNWKzNoS84VJBJUdQDx1zqn7f2sKtKEgQEtAwMs1KPLsSK1hk3oykhkHhpIn31A4d4J4kSBxIGpFI7rE2hj1D8DlP7ob6a2rIzSygI7MR1HnVTzaXVEqNovuxNscWxvmcMBB4lEbvfGYp4/eSUCVqSkcyQPOubvpfShTbYKUJnCoKwqgGcKYOkVVLQyouJWVYySlIJkmVcJNcjSlJs64ZGo0zttxX01ay8Glz0JSFZa4gYKeYyImmLR3sIzOVc7+iRopttoQvd6RqInOUqCh7Ao++r48ypt04uJ91KUaKjkZY7DZY11Ov6UcZnhB9s0PdYJTPgKOUMq0itjKTbZoE1k14pVeiqEbTWV5WUAciue0rdtDYcUpYKuKiYyNX20WYFBGeeVUu5lNuOsvNdVSykjTeEg5VenuqalO9yeAQIhIA4YQPaKUXajeP74mnJ4d48xSS7lekUO/zNUB6+8P4uzpBzC0SOUrEeVJr4Wca4jrL+I01tDcWtg/icSe3rJGfs99KLyR6Rz1l/EaUuEMf3ZtYtpMISDkJnmBFT3VblOW1Kz9855ZZD/Fc9tJUJhRGfAxTLYa3O/xrSS4opJVkTl1TXqT6VQhqXg8jB1ryT0vzRa9srcUOPAf/rBrnlptZOZz/ffVj+kC0r/iXYVkEIjTkZ8qpKHCQiTMnPTPOtMHSNxUvJHUdYlKUfDot1gvMFizBJIwh0EDTrg/Opr4tyIAUYOGQf8AFI7MYRaBwSGo/pkmY5TlQDplKBzB8zWj6SKeh+WZfrpada8IedGzM4lZ+FNrFg0Sc+3WkK29KPsjgTmeEV475PbTsZqdKHmxzPzFWu+vsnjxCV/OqW9agbQwToSII9YVdL1XuOf+Xzonwhw5Zw+230+i1Ohl1J3juOpThB/Ckzn7QaSXxbFvKcccCMSg2ncnCjDOXEZ99Xq922Vq30pyESmAok8MQqo31s/0TZcTjCCpIjPDJnVUAE5cqiPzDlwJ1WgtlC05KDeRiYxBSZjxptcW0gs7WBMAklSllOIqJ4nPllSm1Lw4COCUeziKnbtqUmC5AMKScGIlJzB0/cU8qsUOB85tUXAcJVIiSAEpzngZOtQ2tlIZKSQkhWIDRUlJAjs7+dQhpCkb7jpTOgTAnWYJj3VoF2dOiFKkRKtRxxJAIE94rGlWxoEXPfP8M8l1CytxBCpOWQgEHPMEGDXfbqt7Vvs6XEgjENDkpJGRHbnOdcq2RvuzPOpYU200kiESgStQjCnPicz4V1q7rOEBOHgII0rW21uSlT2GV2NYGgnWJ88qndV7zWqVitXDvJHeaRR6mt5ryK0UqmBJWVH0lZQBR7Ld4aUABA6RCvEnCflVkd0NJ7QreT66PjFOHDkaiImCKPy86T3cn0ivH4jTZ05Usu4ekV3n4jWkVZLdEd4CLTZfzE/Gml9vRLi/WV8Rphep+sWX8xPxpqK2N+lX66viNTk2SKRTrcnrd9FbDj6+z3q+E1rbrPJV3mitjWYtrR7VfCa97JJPF9vwfN9NBrNf/r8k/wBISfrLva035KqlNaNfvjV6+kZv0yz/ANpH/KqAy5mgcBW/TSXpx9vyY9TF+tP3/A+ZO5au5n4jQjQktT2/EaladlFpI5M/HQzK99odqviNXka9R+5lCLeOvohxaXAMzwmorvKnl/0jXsHb2mltqeLiwkaD9yeyjm3w0mAe88/1r5qXLPq4fKg68nwi12QDSYI71piavdqcxh1I/r8zXKf4srtVnJ/GiBx641roibZBePav3E1eRfDEjE/jn7r+hXddxtJUVlIUpWZJz14Dspd9KQ+op/NR5GmdhtwOhpJ9JtpmyIH/AHU+RrKPzI2lwznjF39OpKAcPo5mJ6oxaU+GwIUlsh6CEk9WZzzSM9BPvpTc7mF2eTK/gq1WO+gW0TlAM8RB/Yoyv4iY8Hti2MLiQOmwkHUIBnwJoo/RdOX8SrP+hNNrgtAVoQafqWRmASeQzJ7KiJYBsz9GDVnKXA7jdwgGQCgKmSpAiUzpxq6ISpPWyPMaHvFBIb3UkymeeoPI0b0+7B9tWAQ3aII7fPlRSc1eHzqt2x/AJCoPEHq+zhTW4Lw6ZvfACxrGnYRSGMnDUClVM7QjiqAN8VZQ+KsoApN2WlxSiXRHpUJT2gKBxCrg71TXMrlvRa3mUqMgLT455TzrpLrZkqxGIjD93WcXfwpJUK7BnzumlV2n0iu9XxqppaOqe6ll3DfV3q+NVaQIkRXwfrFl/MHxooi1o9Kv1leZoW/P5iyfmD40Uba/tV+srzNRl4LiVi1AYlZcTU2yTf11rTU/CaHtjmau8+dbXHbejtLao0J94I+denO3CvoeVhpTv6jD6QoUXYzwoSD3gn5GuXJdzH+K6PtECpDvGU+2Sa5sXIOUkcMiK6cLrGjl6hJ5ZDiwujoLSRMQ1rr9oP1qC1qwutxwn317dyvq9o1nC3lH9YrLcFFSCIEjsn3VpPd2YwaSaDX8hu6nj+vZUSLOVKhU9h7xwqSzJ3Ezyg+FFvsSDGnEV4MuWfRR4QvRY8Fps4Bn0iPjGtdFTZMQdHPH5mqPd93YnW1DLCtHd1ga6WwzCHD2KrXI1ojRjhvXO/K/o5m2+UuLgkbxGXfS/bB9SmESokY/+Johy3NJdcxLAhaviNLNpbzbdbQlreIVJ1AiCMq54J6rOiXAjZOZ/LPlTewJJSgfiEeJyHvoS57D0r6W9MYw90xXVLu2cZZDacAxEnNWZEAmAT3Us0qkXixuSF2zuz6md5ZE8AJI7zVls9vRlI7JCp90VotModwCVgkJ5E4RhB9tbXVc2BlIIKlkbxjRXHXQTWEXLsdTxwWzG7awoZHEk/vwNBvOqbMBU9/Ct7Fdy2wZUJJByGn6149cylzv5ns099bq6OR0nsBJl0ydAfaf8U7uJeF2PxAjx1HlUl2bPKCRjIjgAIPnThuypSMkgR7fbTSESLpfaTFHkUttdyBckKIJ55j36U3fYpV3If4gcxWVF/oDn4k++srO5eDTTDyUaw3akututxGNOIcjiAn/ABV+d6pqo3ZeTbyAtpICSpMRrksAgjgQcqtrx3TVRvhmIE/1Fdx8qX2JUKUTwxH/ANlUe6d09x8qBsualD1viNUnQ6tC+/H5fsxE5LHxopip3Esnmon30ovlfpLP64+NFN1Nwo9586WUFwVl8StQgdY8e2vLJYz0qBpJo16xhRJEEycpz1qBpGFYUJkcK9eOeGimt6PG9CcZ2uLCtoDhCgD91PLhJ8a58bKJ5e+r4830skzpy7KRt3GToFnwP6Vpiz44xqRj1GDJOdxFd2tDo3swDCcjqd8ZDzrRxswDw59wp/8A/jCm04lwgQScR3vACflVacfKzrATOXDvFN9TabgjJdH8S9SVWSWN4FJ45+dObE5nVSkiCCQatV22F1YBS2sz2GPbXjvmz31xQ4slpSgpQEjNaTPKVCrosAMudxqp2HZh7pELUnCApJzOeRB0o++HittxMwIV86J6aVBC7dlMuX6OnLwdfdS4lDQeWmSCVEzOQyHEZzV5un6HbI3BdxuxwUqB4hMU0+jJuLCDzcc9xA+VWtSqHJspRQps+zlnbENstoH9KQPfXj1yDUajQcqbA1hV2VDV8lxbjwI2bjwmeZlVHFujDNaLT3UJJDlJy5A1WcGvGGAlQJEj951M5A1WkeIoG1Xoy2JVaGk96k0ElgEHtrwoqkM7fNpfAS4HWCIUUjNC51HhGVXhtwKAIIIOYIzBHMUwIlJrUip1Co1JoA0rK2w15QB87bN3guy2oNFUNPLTikZTiGFQPDQA9wrtSlTIGeWvDurjFqu8PIKfvDQ/LuqFi9FsHA4lSVpyMGD2HKurHi/Ubx+bv/0xlP0/m4Ovu9VU8jQN39c96viNUm79sDOEuqz4qzjsJM5UTab4WFqwqUBiMRkYJkedRPp5wdNFRyRkrTGl9H0rI5Of801YlJ3j31SmrV0nREzIXnOZzUk1d4z8a5sia2ZoioPOFLjk8VHu1qJu8yjPP25e+rQu6rMJW5iMnOVhKZOcZCffWNXhZkfZNoy/Cifequx9RjqqOKODIndgFkv5a+o2tR7AD5JrS03w8BDiW29ftHkjgQN1InjNPm0B9GbuEcUzEeGlUO9LvaQ6sI3gDGLnz981h6n0OnQ+7IrfeCFg9LaFLA1Qy2Yn1lxPvoBD1nTmGFHtdcPwojzqtW23Q6sJJyUrLhE0ZY19JprxH6VcsuSqT2M1hx3bW/13LMztM231W0g/0ISn/wBlZ0dZ9tHVDcQkdqiVH5CqwixHjTKwgIBBy455Vys3svGz15uuiXVTvAAAAAacq0vLJtfcaF2YfBTkZGP9K82gtJ6J1YAzCRnJ4hOkwKlsoSXTthabOno23AESSAUpMEmTEjjU9r+kO2SPSwJzCUJHyquoFaWiqTEPbXtraoJU87h4lJ07wnOO2lTu0LyxjS+6rmOkUQRzGdBtvEeGlCGwQrpGzhUDJA6p7VJ+YrdU1sTbGP8AqBVn0ilc98wO/OoXryH4lHuJgc8zQFpYK1AhLeme9Enif2KX2uxKSZBURyTw7FYqkqxobeDkR7TNaJUCIgdhGopOEOcMMdpz91Sh5Q191OhWWq5jkfW59ldJ2K2k6IdE6TgJyJ+4T/xNcp2ftMmMuedWZDkCB2d1XWxHc7nWpqibJ7bhOFi0GBkELPDgEqPLkavaqyNOTyK9rTFWUAcEsvEd9ML02eTaXshvFCdIGiBNLbvXPtqyXRkrwV5VnDJLG7i6CUVJUxGn6OpObmHPTrfv206GzLSQEDFCRxVJOekmmarVnlEjPOlF832W3WsQ3HFYCRqkk5edbz6nLNVKRnHFCD2R6/YkoKMIjeHmmrcmqu+jTPiO3iKtLiVboBSBG9kSo5njMDKKwbvk1RXb0VjBRnuqJ88vfQlieDZj8UwTnvZR869tFrBccCUrVmrhAyPM0G7afxBtPZJWr3ZU0iRmtxRyCjJpVaIWkhUBWipIB7+dQP3p2qP/AKp9gpeLQAVEJSkqzUQMyeBJOtOwplTvRKGXFhxSlEkmEoMxOoUqAaFs1+hMBCdNCs4j7EwB76sz9lTaUrC9cRg8RkNKqV6XMplUKzB6qhof0PZVwl5Jkiz3bfpd3VEJV2ZBXd+lGlqqRZXhorLkR+8jVku6+NEOH1V8D38jUzh3QJ+S67NWnDgTzXRt+K+rL70/EKQ3Ov0zXrfKmt9O+hI5kedYM07FaqF6iQmo3GqokFitVIPAkH961MU16E006GLXXVCZE9qdR4HWo27WhR6yZ5EER7aavWUKHI8CNRSq12MTDgE/iGRNbKSkIlW0k6QfHyNRhoaa9nGP3yoJV3KGbazHI8Kg/jnE9dEgcR+hpgPLnQEvCOINWSTEjsqpXFeSFvJAOeeuvvq0qgg66eVUiWbWleWY1n3GrhsXt2WoYtKpbyCHdSjhhX/T28KpFldBGZ4Ga1OhE8dfkaGM79/Gt/jR/uFZXCMC+Q/3VlRQ7Nrv1PfVmuzXwPlXlZWD5KJf+oO4+VI9tPsUfmJ+dZWVS4E+Rzy76tde1lQ+RoqN86nvpI9WVlaADrodWtZWUgI7Bqr1jUO0f2B7x51lZQhMppo8fZisrK6IkMu2zn2jPh5Uzvfq+yvKyuSRoKk14qsrKCQc16msrKBm4oK9OqPWrKyqjyAEnTwNRu9U1lZXQSB3R/NI8fKri3qe41lZTAHsvHxqZXV/fMVlZQBNWVlZQI//2Q==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14400"/>
            <a:ext cx="72390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DEQ Recommendation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514600"/>
            <a:ext cx="8001000" cy="2209800"/>
          </a:xfrm>
        </p:spPr>
        <p:txBody>
          <a:bodyPr/>
          <a:lstStyle/>
          <a:p>
            <a:r>
              <a:rPr lang="en-US" sz="2000" dirty="0" smtClean="0"/>
              <a:t>Background</a:t>
            </a:r>
          </a:p>
          <a:p>
            <a:r>
              <a:rPr lang="en-US" sz="2000" dirty="0" smtClean="0"/>
              <a:t>Proposed adoption of new federal regulations</a:t>
            </a:r>
          </a:p>
          <a:p>
            <a:r>
              <a:rPr lang="en-US" sz="2000" dirty="0" smtClean="0"/>
              <a:t>Proposed rules to implement new federal emission guidelines</a:t>
            </a:r>
          </a:p>
          <a:p>
            <a:r>
              <a:rPr lang="en-US" sz="2000" dirty="0" smtClean="0"/>
              <a:t>Proposed adoption of new federal plan</a:t>
            </a:r>
          </a:p>
          <a:p>
            <a:r>
              <a:rPr lang="en-US" sz="2000" dirty="0" smtClean="0"/>
              <a:t>Proposed re-adoption of amended federal regulations</a:t>
            </a:r>
          </a:p>
          <a:p>
            <a:r>
              <a:rPr lang="en-US" sz="2000" dirty="0" smtClean="0"/>
              <a:t>Recommendation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47800" y="9144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Presentation Outline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696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Background Information – </a:t>
            </a:r>
            <a:br>
              <a:rPr lang="en-US" dirty="0" smtClean="0"/>
            </a:br>
            <a:r>
              <a:rPr lang="en-US" dirty="0" smtClean="0"/>
              <a:t>Federal AQ Regulations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20574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National Emission Standards for Hazardous Air Pollutants (NESHAP)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4495800"/>
            <a:ext cx="3581399" cy="1966452"/>
            <a:chOff x="304800" y="4572000"/>
            <a:chExt cx="3581399" cy="1966452"/>
          </a:xfrm>
        </p:grpSpPr>
        <p:grpSp>
          <p:nvGrpSpPr>
            <p:cNvPr id="15" name="Group 27"/>
            <p:cNvGrpSpPr/>
            <p:nvPr/>
          </p:nvGrpSpPr>
          <p:grpSpPr>
            <a:xfrm>
              <a:off x="304800" y="4953000"/>
              <a:ext cx="3581399" cy="1585452"/>
              <a:chOff x="228601" y="1905000"/>
              <a:chExt cx="3200399" cy="1585452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1905000" y="2057400"/>
                <a:ext cx="15240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6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Hazardous </a:t>
                </a:r>
                <a:r>
                  <a:rPr lang="en-US" sz="16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Air </a:t>
                </a:r>
                <a:r>
                  <a:rPr lang="en-US" sz="16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Pollutants (HAP)</a:t>
                </a:r>
                <a:endParaRPr lang="en-US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pic>
            <p:nvPicPr>
              <p:cNvPr id="17" name="Picture 12" descr="http://www.epa.gov/airquality/air_risc/024_p3a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1" y="1905000"/>
                <a:ext cx="1600199" cy="1585452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457200" y="4572000"/>
              <a:ext cx="228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u="sng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Pollutants</a:t>
              </a:r>
              <a:endParaRPr lang="en-US" sz="1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810000" y="6019800"/>
            <a:ext cx="1600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Major Sources </a:t>
            </a:r>
          </a:p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en-US" sz="1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&gt;</a:t>
            </a: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10/25 tons)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44958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Sources</a:t>
            </a:r>
            <a:endParaRPr lang="en-US" sz="1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8400" y="6019800"/>
            <a:ext cx="159895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Area Sources</a:t>
            </a:r>
          </a:p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(&lt; 10/25 tons)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6800" y="34290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0" y="34290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Existing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5602" name="Picture 2" descr="Toledo oregon GP mill....stinky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9" y="2819400"/>
            <a:ext cx="2295407" cy="1524000"/>
          </a:xfrm>
          <a:prstGeom prst="rect">
            <a:avLst/>
          </a:prstGeom>
          <a:noFill/>
        </p:spPr>
      </p:pic>
      <p:pic>
        <p:nvPicPr>
          <p:cNvPr id="25604" name="Picture 4" descr="http://media.oregonlive.com/business_impact/photo/9639942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8932" y="2819400"/>
            <a:ext cx="2289011" cy="1524000"/>
          </a:xfrm>
          <a:prstGeom prst="rect">
            <a:avLst/>
          </a:prstGeom>
          <a:noFill/>
        </p:spPr>
      </p:pic>
      <p:pic>
        <p:nvPicPr>
          <p:cNvPr id="25608" name="Picture 8" descr="http://pics3.city-data.com/businesses/p/1/4/9/6/6471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1" y="4876800"/>
            <a:ext cx="1524000" cy="1143000"/>
          </a:xfrm>
          <a:prstGeom prst="rect">
            <a:avLst/>
          </a:prstGeom>
          <a:noFill/>
        </p:spPr>
      </p:pic>
      <p:pic>
        <p:nvPicPr>
          <p:cNvPr id="25610" name="Picture 10" descr="https://mtoal.files.wordpress.com/2008/12/best-costco-sunset5.jpg?w=7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876800"/>
            <a:ext cx="1805867" cy="1143000"/>
          </a:xfrm>
          <a:prstGeom prst="rect">
            <a:avLst/>
          </a:prstGeom>
          <a:noFill/>
        </p:spPr>
      </p:pic>
      <p:pic>
        <p:nvPicPr>
          <p:cNvPr id="25614" name="Picture 14" descr="Ash Grove Cement Co. (Bonnie Jean Kirkpatrick) Tags: oregon buildings cementplant easternoregon durkee ashgrove cementplantroad ashgrovecement ashgrovecementcompany durkeeoregon ashgrovecementco durkeecementplant ashgrovedurkeeplant naturalaperturen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3174" y="4876801"/>
            <a:ext cx="1959426" cy="1142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696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Background Information – </a:t>
            </a:r>
            <a:br>
              <a:rPr lang="en-US" dirty="0" smtClean="0"/>
            </a:br>
            <a:r>
              <a:rPr lang="en-US" dirty="0" smtClean="0"/>
              <a:t>NESHAP Program Benefits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6096000" cy="482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2057399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Source Performance Standards (NSPS)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2286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Emission Guidelines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7282" name="AutoShape 2" descr="data:image/jpeg;base64,/9j/4AAQSkZJRgABAQAAAQABAAD/2wCEAAkGBhQSERUSExQWFRQUGRgVGBgYFxcWGBoZFhQYFxcVFBcYHCYfFxojGhUXIC8iJCcpLCwsFx4xNTAqNSYrLCkBCQoKDgwOGg8PGiwkHyQsLCwtLCwqKSosLCksLCwsLCwsLCwpLCwsKSwsKSksLCwpLCksLCwpKSwpLCksLCksLP/AABEIAJMBMAMBIgACEQEDEQH/xAAcAAABBQEBAQAAAAAAAAAAAAAFAAMEBgcIAQL/xABPEAABAwEFBAQHCwkHBAMBAAABAgMRAAQFEiExBkFRYRMicYEHFDKRobHRCEJSVHOSs8HS4fAWIzQ1YnKCk7IVFzN0osLxGCRDU2ODw0T/xAAbAQACAwEBAQAAAAAAAAAAAAADBAACBQEGB//EADERAAIBAwQABAUEAAcAAAAAAAABAgMRIQQSMUEFE1FxIjJhgfAzkbHhFEJSocHR8f/aAAwDAQACEQMRAD8Aya7tm1vWW0WlCkkWYt40Z4ylw4Qscgcj20dT4MHQt0OvtNIYDXSLONQDjycSWEpSCVLAOcZCoGwG1PiVpKi107bqC0tqYxgkFOcHMKAOlXS6dpwTaWrQhTotTvTuFC8Cm3BoG1FJBAT1e7KjU6Tnno42kQrv8DykuL8YeQGm0JdLiSrAULPUIykzBEATkacvGxs2U4WujWIBC0jjxxCQeVWn8rErK21snxZTSGQgL6yQ0ZQrGRmqSSZG+qte9laW6VNpUhAAGFSsRMDUnLM6wBR6VWMXZ4Byb6ITNtecIShUk6CM/RVlsGylsdZK8CF6jCVAHLWQRBoXZupGHLhlFGGdorQ0qWnQBMlCgMJnty3emruv/oOKPbKjetwoxlD7JZWNSnIzzGkVV722dWyMQ67fwh9Y3VuD97N3hZ1NqShNqSJRMdbDnCSc+OU1nvj0EhQy0KYy7CK6kqq+JZO7tpnVbb7mjy7d+6x63qy/aC50p/Os5tkwR8E8DyrUPc0eXbv3WPW9SVSm4OzCJ3N1pUq8mhnT2lXk17UIKsx8P9ucau5pTTi21eMJEoUpBjo3MpSRllWnVlfui/1Y1/mEfROVCGP3GxetrQpxl5/o0EJK12ktpxHRAUtYBUeAqXdtxXy/iwLtHVWprrWkoxOIMKQjE4MZHKvdnrbZrXd6bufccYU0+p9LiW+lSpKkYVBYCk4SNx0q43He1i6Kz2fpHUeJrWUK6LEXUFzHOR6ipEE0WFNyz0cbsVSx3ZbQT4xa7QgjIoDzmIRuPWyqe5blNf8AltCzztL32oojfV5dPaHXsJAWsqA5bp50Adsi1rzyE05R2/S/52ClKXRM/KJw5S/Hy7v26evFl5KQpTltbkTPSvwJ7VU7dKEsqBwzuzg5HXsq2WbbtaEhtxgONAYZSZMaDEDyrsqt8JJkV+WzK7d48kYmrW+4kcHnMQ7U4qCHae1/GrR/Od+1Wu7S3YwWhbLGnq6OJGqCdFETkN3Cs+vm6UPgrRCXRu0C/voboxqK8FZ+hdSzZgL8qbX8atH8537VdS7H3slu6bI8+4c2WpUoqUoqUAAN6lKJPMmuR1oIMHIiurdlrqL90WAJWELbbYdQSnEnEhOikyJBBI1FKRS3WlwXDLm2NkSEkvCFBSh1VyAg4VFQCZTBMGYr20bYWVBAU6M1YBCVqlQE4QUpMmDNDLx2IXaOs/aCV9E43LYU2JcWlQ6qV9ZACcJSonEDmak2TZRScErT1bT4yQlJA/wsGBInLtpnZprcv8+xW7JX5X2WHFdL1WpxnA5hGFYQethgnEYymnLPtRZlmEuieuYIUkjo0hS5CgCISoHPjQAbAq6N9ouN4Xio4gl0L6z4eg/ncO6JSBuNK0+DwkqCHylKy7JUFLdwvJbStJcUqVQlshJOgUBuzt5em43P8t9Pcl2WP8oGPF/GukHQQDjgkQVYRlE6mNKjq2vsoSFdKIJUICVlXUjHiQE4kgSJJGUioX5GnxV6y9MSlxwOJURCkjGhak9UjVSVQREYuVeu7IltYcsi0oWULbX0oW7iC1BRWTjCisFI1MEZVRQ0+cvl29ur4JdhhN9MlLiw4kpaAUtQzABRjBneMJnKnF3k2CgFQlwFSdcwkBRI7AQarVm2LdabeYbeb6J5sNnE2orEMBqQQsJ3TEcqkO7P2khpXSs9IyFIT+bXgKFthBxDpJxAiZmN1cdKlfEvy3/Z27J7O1dmW4hpLkrcAUgBC4UkgEKCsMRmM5319tbT2ZQSoPJIW6WEnPN0TKNNeqagtbKqbS2G3YU1ZVWVKin3ysBDuR3FExz1oez4OQmEF5S2gUqwqSAoKSwtnElSYAMFB0mUa1ZU9O+ZP8v9PY5dhpza2ypWlBd6yyQnqrMlKilQkJjIgg8IqRdd+s2iehXigA6KGSphScQGJJg5iRQy7tlFNps4U6FqY6cqVgjGX8RJiYEFWmdebLbKrsi1qK0YVJCQ22laW5BJLmFS1BCjMQmBVZQobXZu/wDOfb0JdnL1yMYG1PnypwI7Y6yu4VMsdpUgyk5nXfPaK+bWjAlpv4KAT2qzPrHmr5ZFOqO1KPoCm8h66reokhRkKBG7I7lffzqatQIjIxod2v4FCrqQSoACZov4vKoggfiKztVG0sF4JtXHEk4Y3/fXijxr5SwQdD2byI3U05aY1SRH4g1SlKMb3RGmN2qzzoYIzB/HCq1ftqcZKQCIUCZgGYy31aRKiEgZ8s93sqq7Y+U32Ky7xRY1puDJtzcgpvF8IUY6ixBJR1SO2I76I7I7X2271LFkgKfCZBbCyrBiw4cQ/aOlaDdW1rTN32FpKlurNmeQplKm+gla1JxWoHrAiZA3gVZ7ovyxtCwNHA48yyyltwYSBj6jmM+9wwFRzrlpSV5cF8Iq937eX4sYluNoA1/MIJHaAMu+pzfhItyYC7QFKPCzo+oGj1zPrD9oeS+jokuuFLPSoQHVHKVYjGDTPOd1VPZ1DrVsatCehWpXTgI6dLcFPVMqzCPKlPGKNT2NPCKSk+ie54ULWMi9hJ0llA9aaiWzwh3mPItbM8FMt+sUSv8AszKn21LcU45gBKFuh9La5JwdIB1gcsufmmOm6rX+bIS05uVGAyeG499d3U2vlItxRLf4YL5ZMLW2OfQtkHsMVXNqPCXbbwaDNpWhSEqDgCW0pOIAgZgToo1ddpNnPE1dGs9I2sSmdCN/YRyqj23ZpIdbUgy2tQBG9J1I7IFcenUrOBZS6Y1Z2uhZCffuiVHgncnv181E7st6U+UDMROo9oobbHsayeeXYNPRFJum7dIDJ5LTYrelZImDEpy1M6a5a064ZEgxvOWo5cJoHYHIUOX1UYXMgyDOkbuyszUU1TlePZdS3cj7Khhnf5q9K9+nMU0kka16p5Iyn2VWlKK+YjuNPLcTPRrKSoQQDAUk8eNVm97apkpGHWSDppGhqyqeEfiKrO2H/ijSFf7aNGvLa0TarpgW8bb0q8eEJJ1jeePKtMuDw+u2WzM2cWVtQZQlsKLigThESRhyr62i2FsTVlUejDbni7LjK/GQpbrzgSS14uRITmTi3RVps3giu5FrKhKmwnow0VEkPpRjJO+MEK76FmbvIJwQrD4eLY95FgQRxLqwPOU0UHhhtKR+cs9nR/8Aa4fUig7F3tG7nXQFB1paU5qARBnJIHIb99SH9k2FNqbwKDqbIm1dNjJlZIlvBphgxxmjwVG3BSUn0EP75nDkGrPPNxwf7KYtfhktqBIsLShr1XlHLjGGqxdNiZTm4jGRBEjWCJTGhnOrR4ldttlDc2d7ROqM+yYNXkqXG0ib7Arnuj30mFWJsEbi4v7NfP8A1KPfE2/5q/s0J2k2ZDbimLRBIiFjJUHRQO8dtUG+bjUwZ8pB0UNO/gaFUoWW6OUWUrmqD3Sj3xNv+ar7Nb0DXDwruEUsWPaVKlUIKlSpVCHI96p/OE9g8wFRkVJvBclKtykpUO8AH0imAa2ZfMxaXJYdlE43DmAQkkH0H11a03QCokkE6HXOOPn89US57wLLoWI3gg6EHWrym3BSklJHWMQqeE5HsPqrP1UfiuaOkcNtu7n23YD0qThkDMSc4iplou9LmqAQQZJ9FfLT8EJlKsQJBzmQc0mBoMqlFWBPWV6vROtDgvQ2KdOmotPgD2xhFkYUuJVmk571bqyraB4uOA8Zjz6Vom2luUWwgeSYM5Gc4BFUeyMgvJUcw2lSz3aDzxTcKV4W9TF1c4+bthwj7DQZQGh5RguH1J7vXR26UJCSoEGcsiNPqquOKlRM6madbNHeVZCDd2XFCQU4xnETG6eNMuIjRMzv9vqoXdDkKjccjzHtFESviMju41l1YulLD5LrJKSqM5EV665i3A9ozHeM6YbcGQz/AAa+iMqtSad9z9jrYrwv1wsdAsBbYIKCfKQR8E/UaAtLlY5BR78B9tGXVb5zP47jUG1NgKRkAVEo7ZQrPz09pqqlixXbZlecTnX2hUV4vdx0NehNERRon2NYkUbFjMAg8TPKq2wqCDVssFpHRwQSnQnM5EjSszxByTj6Gv4dSjOEr8pr9hFskZnD3UOWuCeFSXxAJ55cx2VEVWNOrJcHq9D4fRk25WaeLW/3PoryAH/FVjai0Y1pjQAgeirKlEg8garvivSPtg6CVK7BBNamhhOpCUpdtIw/HI0KE4UKPCu37snLt7pCXXllb6kJQkkCUNIGFIy3x6KN2XbN0OF8qX06vKX1TPUCD/pEaVWn38ayrjpyAyA81OsitfbFrb0eblJ3L3ZdqHegDaFFLasQWjCkjPXMidDNfB2itHRhjpVFqAnDA8kHySuJKd8Z0FsAlBzIiCefad1SEBUTWRUSjNxQRO6uSUrjSYr5dcJz1jfvHfrTYcgZ7vVXinBx1mjwmoxfqc5Pm/NoFvJQl1IK28g574p3JVuNCF2oEFtYxNq14jmOYoooA5DMcOXChN4MBspI3zPdup6jNSjhWBvDKteVgLLhRqNQeIIyNdqiuRL5s4WxiGrX9C5y7j6667FJainsljhjCd0e0qVKgHRUqVKoQ4/u1zpbPHvmj/pV7D669AoPdtvLTgUMxoRxB1FWF5sEBaM0K0PD9k8xWrSnvjftcgakez4SKK2O8SMIOoyk+ihKa+xXZwU1Zg1KxcbVehSMaBCikgxuPHtoGp5xScS3CBqASdeMVDRbVJEAyOBzp1NrChChlyNLwhOkmkrhZVHJWuSX72DqAhQKsIyyOU+qhoaSEOFO/Cnzqn6qnKQFEITATw3neZr4vAANqSNwSe4K9edHjNbrdlcvLAO+nmjXy43B7c6QTVkDCt3oJUkDUkCrG9Y4WATMz2dUaqqtXG8EvtlXk4hPYcq0hyxtoyKTGY1Jmcp83rrD8TruFSMfp+52MrOxXV2WM4zmI+ueypb2yS4xJXrxy10+qjirvaVCQZIzwzGW/t3VPQETg4ZgHdH/ABXmtR4tONvL+90Aq12vl/gp93XEqSp0QluQc8iQD6Jie2qLtBboWlSdEKGHumtY2ntKUWV2TqMIGUyaxe9j1O/6jW94PXqV6U68sZsvt/ZehNzd2EregYsafJcGId+o7jlTCabuS2BaegUc9WyeO9J5GpS2oyOor0kWpLcg0lZniBRm57fhlJ35jhzH44UHSKcSquSgpRsysZOLui2tpQ60Z8pIkHiOfdQZx3PCBiJ31Hsl4KRzFOJvBMk4SJyyz81Z0dKoTbcb+hoR8QrxhshNodNqCeqsiRw57sqg9ElPSKT8Ep+coD1VKhIEpjEred3ZStSAhBGsQo84WAadpuKeFZvr7CjnKXzO9gCBUhlzjTQOZr7TRUBNDuW61eKoIROMKXjyyMQCJ1iPSakf2QsDrJggbxOLKdBvn1TTeyV9trsoZUYcbkCdFAqJHZBPpqy3beywMOAqIOeW7LEoEagCvDaytXpVJtxzd/S6/wDDQpxTirA24bgaebPSjMqOEwQYIGnGD66iWzYJQWnoSYWpSTIyAByUTzirlZrYMKShKlAiQVApIG+Z0OlSbTaUo8ohPMmNM8/NXn34rqoVW4d9chPLi1kzHa+zNWRCGkkF0SpWsychluECaobjxOpo3tpeYftji0zhJETwAjTd2VXnV519K8PpypaaKqfNy/dmfNpywT2lYsaPhNr9AxesV1omuR7D5RP7C/6DXXCaJquI/f8A4L0+D2lSpUkEFSpUqhDh2p92XspokRiQfKSdDz5Gtz/6bbL8af8Amt+yl/03WX40/wDNb9lXhNwd0QylpSHAVNKmBJSowoRr21HF5N/DHp9latePue7Myy46LU/KELWBDeeFBMacqynYjYtV5OuNIdQ0W2+klYME4gkJkaSVDOmXqn0gflo+jebXwx6fZX0m92h74T3+yiNi8FD7i2WysJceZfewlCpSWFlBbPEqUMjR67vBYhhDDlpVhU8ViFIX1SiIAQM1EnSuxryfNl+5x00AbrtjagQnyidcKiI5ECnLRZFl4AIWpBQpClYYGeYIBzyI4VZdprqNiwJQsfnEYwMBbUkTELQrNJqtC2OKP+IZ/HKmIQi5eYV3KOARaLG4nykqEb4NRfHUDUiew+ytVuDY9b7ZCrQELEGMIVkRvIPHUbqGbQ+DxxsEutodQP8Ayo6qhPH7xUc4N2i7Mm31M/TeCPhD0+yrTdm2zfR4HXAcMgSFE6ZQQP8AiqnfOzKmpWg40DUjUfvCglI6mO/4akV9P6LqC5NksF+NPMktwvDAJlUpVqNQJBqXeG1qGSUBOJY1OgxRHfWc7HW8NpdSdFQPQaLIWjESFAncTu++syPhennPdUTt6AqtKMmF7Xe4fZUlwYVzlllpBB41RL8s+FIznP6jVgcsuqj1lKOXDtPGhm01mCGU/CxDPlBrVUKdGnthhPolOCTwVgZUcZv5KkQ6DjGixqeShv7atWzPgzatlgYfS4vxhx1Ut5dZlt1CHS3lOJKXAruNTmPBlZGeldtSny34y7Z2koKQopaMFxaiMzyFUp1JQ4GGk+SjtXiFGEpWTyE0XYux1QkoKR+0QPrrS7v8HzKXXbIycDjZSsLiQpoxinKQsA9hqjW6zpcfcDWLogohJX5RAylUceG6n6c0+XcBJJcIipudcZYT/EKju2RaMy2pQ/ZhXqNXe4GLGwCp1vpZEHKSDkZAGgOY7hRMXHd1rP8A2yyw6RknMSdwhR9VR14+mPU6omVMbQNJUcaVg7uqDHdNNP7TIUsjCQ3gUniokwZPekZVZL7uxAWpl9HXTkVaKHAg7xVNvi4VM9ZJxtnRQ3clDdQpqcX5kcl424Pn+008DU9heIA8arlWGxjqJ7BXKFSU3ZlZxSCl2WnAvXI5dnA+erXct6GTCylU4gR8L2VSkqqVYrapBkafjSuarTxqx4JTntLfbdvRZ20NowyZUorOeLEZEHKKhWPwg43Sq0OIU2qZSFJAhQiOVUfaq0pWUECMlSPNRS8PB0WLIi0OvEKcaS8gBh1bRxiUtm0J6ocI3RHOsqGi09NNeWr9vv8APQK25ZuMXq82VlSXEEH9oTQ7pBriT84eqatjXgdUZbNqR4y2jpHGQheQw4lIS5opYScwB30Yu3YSzIs63mnEuLaSlbgUhWQUQICj1SZOla0Krwpf2DcEilNg9C4UjEopwAASetqcuXrrqP8AKiyDW0sfzUe2ueLReikmEkAdgp+6kWh5QCYIJAJMhInISRoKLVpKaV8WOKaWEb05tvYBrbbMO19sf7q+Py8u/wCPWX+e19qshv3Yy1ISVLZQ43vg4iB66pFt2WQ5JaltXwVeSew7qVenUswdwm46V/Ly7/j1l/ntfapfl7d/x6y/z2vtVyBarKptRSsEEbjTVLNNYZY7ipUqVcIDtof0V/5J36NVcnbJXutnp2m0YjaWSzinDglSVdJpuw8q6y2h/RX/AJJ36NVcm3a10TGL37uQ4hA17JOVHoU98s8HG7I0dzwnqUptRRjW2wthSwcOMrEdJpIM5/XTiNo8TVnbebLgaxky4oLUVwQQrUFJjfWd2N8DJQMayM+6OFHlXwjUZ8oNNTpK10sgNzvkN7U3mbWG0pT0aWU4RKi4pQJklazmc6F2OyhEcTv+oU4za0rSCmQc8STHKCOOteOpEkpBkZROg3Uo604LYy21N3JybSVJwkqjOIMHSNd27zCpl37TO2cwFqcbORbc6wI0IndQsqkcx+NK8Ue+rU25pt/sdbtggXpbG+kKmApCVaoXnB3pn3yaqt+XWAOmbHVJhQ+Cr2Grc9ZwdRM79PTQ95hKFYDPRujCZ3HSe7I03CUK0NpVNxYAuAdVfaPVRZCBvMU5srsdaHi8GmnHOiUEqwBJ1BInEsbu2jbuwlvHkXe+o/tqbA+aFfXXYNQjaTJKLbBliQkyokAIjUwBznfQDaK+UuQ2gSkGSo6k5jLgM6PW7weXw7kqyOhO5IKAkd2Kgl8bB26yJSu0WdbaVqCAThMqIJAyJ3A+alak4yl8IVRsEtlr/tDabOoKCUWNa1MwBKluxjSo++TCRI4Vcrr2ttBC1OdG4HXOlwLQlSErJjEgHyTVCtQwlLSdGxH8Xvj5/VT6LesiCox3Uw6K27UDlLJf1bSWgY+vC3lpdUqIUSg9VOIe9BHkjKhVrtqnXlLUkJKzJgAAqOpCRpJodYLSSjCZVh8nvnLs0NPBXKSKzZqVNuNy108ksOYcp79KbdWo5znrO/tnWvlLk8or4W+nce7f2UWE0o3/AMxV5It5Wh93CVqLmEQkmJjhOp76FocgkEZKyKToRwPOjZzJImE5n1T2UKvd9OSZOJP17qc09XevYpJWZWb5u3olynyFZpPrB5iitms5DSFDNJAzG48DwNO2hvpWlIPlAY09qdR3j1UAsF5uMnqnLek5g9oqPbSnufDC23oPAU6kVGs98sr8oFpXzk+0VK6MK8hxs/xAeumE1JfDkE4NAW/k5o7/AKqu2z+2qW7I4hDK0IW30BSq0LW0okAKU2yoQlR1mYEmqje1iUpbSMiVEgQQd44VItbgBDafJbyHM71d5ml/KTm5S/GFvtiaMxt30pW94ulNpU2W1O41EQU4SpLZyCimnF3+2bILMLPgyzWl1QxLAjpFgDrxuByqkWO9wlMYSDM5Gc/qopY7wDiTkUqEEcwNZ50KtBx+KK4Kxd+SKzd2crM/jfRuwWkoyTAG/vGulQHgDpMjOBEaZmngqRO/8fdQJaiU8HVHaWCybZ2ppUlxLqfgqGEiN270VF2vtLVoT4yypKVZB1qYVI0WBv4ZUIWeNQbVYwrOY58fvphWhJbsMq3dYB94oRaEhCxCver4cjyqnWmzlCihQggwat9qsik5nNI39tDdoLLibS6NUwlXYfJJ9XdRq9NTjdco7Tl0zsClSpVmBgffwmyvj/4nPo1VyreAAIR8BKU+YZ+murr5/R3vk1/0GuUryR+cXyUae0vysHU4IqDFPtGowp5tymkBYXu20QaJKREAGZ+v8aUEsq8x2irSLv6QDCCM5ned2EmkdXFXTOxlmxGDJBmfPScQ58HLn7aIKsEDrZqO4EHl+BRSy5BtDiAnKAT2ZDtzoFGG92YnrdX/AIeKlCz+l/4K7YbEpxUHEIGfEZH2VWLyfPSHPQx5q063rSG3gmAcJJPOMtKyd9WtaFOmqawA0Orlqt02rLGDcPAemW7Sv4ZZJ7QhQPqrT4rMPAP+iu/vJ9Sq1Ckq/wCozbXB5We+GpubIxPvbQlXzWnTWh1QPDMf+yb+V/8AxdqUP1ERnPa1ySTqTT7VMqTn216kVooWZYtn2cTkSRAKj3CjTVi6ygMzkATkDPD00F2OfT4wEL0WCkTx3Z7s6vuJLZAKQNPvrzfileUK+1emB/TU1KFwK1dyS6lChCTqDrmJERp99T7Tsk0fJkakciNM6IWcoxAGEqGQJHlSCRCqmtLmcoA9PHKvL6nxCsppwbVkaNPTwtZlat9jTZLIomSpUA6DMnTsrNnlSSa0jbm1/wDblAHlGSYOiY0551mbnCvYeBb5ad1KnMmzL1m1VNseEP2J6FoPBQB7Dka6W2LuhoWCzAtoJDSMyhJOm8xXMljR1gOJHrrqnZH9Cs/yafVWnqPkXuBpkz+ymf8A1N/MT7KX9lM/+pv5ifZUuvKRCGO+GyxoQ9ZVpQlOBu0HIAZkspEwN01j2KTNbT4dv/5/3HPpGaxYjM1p0v00BnyPNUVu16FUIbXFFbpIU4gc9OyiSScWga5CxRBgGZ1O+nEhQOZmPbU9V3KJkJIGZjjMZzX07YIA1Oe7u1NZPlu+BvywUu1jgY4+2kgFcACZ4fXVmNkSsZo0j76ju2NLDbi0jMAnfERAFPrRSdm3gt5LWSn3rawBgjXM8iNIqCx10KbPv0qHeBiHqpm1PYlKUd9fV1KlxPafSDTMcOwmuTrmlSpVjDJAv5UWZ88GnPo1VyvbVSudywlQ/iA+ua6m2h/RX/knfo1VyhYHOlYHwmsv4Toe4+unNK+YlJq6PlSIMV6E14fTXqVU2LjrZir5c1vStsFBAVlKdIIESPRVCTUyw2ktqnUaEcQaHVp742OWymXZTigrGZThiSYIy4HtFJNuLqcThkAnLKAQRBndrQuw3oMZnrA67pHGPXUe9iZwoySVTI7KRpKUZ7JcFdTpY1YqS5XYTevFDgW2kwAI+4ntnPnVMeu84oJAz7e7maIutEEJTkADKt5r6szIH5xeietnwG/tP109uXRWhQjSW2JqvgQGFq0N70Fqe1SFKrT6yH3PlrLqbc4ffOtn/QqK16ka0lKbaH1hCrOPDhaMFjs5OnjKAewtOg1o9ZX7or9Wtf5hH0TlUhLbJM6YtagQrAdUSO0TXwFU70nTNJdHlABC+0aHvFNBNa1l0LNWY80qCOWdWq79oFqawqOIpEdYA9hM7t1VRFPNuRoeVBrUIVVaSLQqOHBoLV6ktgyAkEYoGaYOZTwB0ND742vcUtbTQASeqCMzHGeyq9Yr3wjCQSDkY4c/bXqbW3JIkSIzmsmHhlCFXfOF/sMS1M3GyZMXfZ6NTLsKzmdT3HsoC+wmcgddPbRFLSQCoEFR0ndz5U8y0EJnUnOfr7K0d0KcdyVvpxkXy+SOxdoQrpDACevH7ufsrojYFzFdtkVxZQfOmuatoLdgawz13fQiZ9JrpHwdfquxfIN/00OtUcopP3CRVkWOlSpUsXMh8OplyzI+E1aCO1KmVfVWOuEGOzOtT90La+ifu9fAP+aWZ9FZjbWQFSPJV1k9hzFaNCW6mvoCqLsaCalWC0FtxKx70g+Y1EGVOophAjSGbclaApskjORv4kZ769DxgqIkaxoRmM8zpVLuu34AUzzB56Ed4o/ZLYlbRBmQMjxHA/jdSVSTpz3WwPU6yYebcPERnHmmTwoZf1qJYWEmQciZ7cqB2683HVkJOFAHmEZ6VFbvBSZbTKk+Yd9aHm/DZFJ6i6cUAHOFSbt6uJe5CVK9ED0mpos5WcQAABzPriou0doS2zgT5ThknfhHtNAVSKefcWimdbUqVKsoYB20P6K/8k79GquObtt5aWFDMaEbiDqDXY20P6K/8k79GquLqtGTi7ohaXmgQFoMoVoeB+CrgaaKKD3deqmTlmk6pOh9lH7O628PzaoV8BRg/wAJ31p06kaixz6AJQ9BlIp1KqTrCk+UCKSaKDPttRmZinja16Yj6KaGVOlopGJZDY4q17hqarsTy0dV+iRZ8aiEzrryA30K2mvkR0DZkDy1cY96OVRrx2gyKGZE5FZ8ojgPgigRNKVZxjiPIeMbcm9+5r/wLZ8o1/QqtnrGPc1/4Fs+Ua/oVWz0kXFWV+6M/VjX+YR9E7WqVlfui/1Y1/mEfROVCHP113kWlzqk5KHEe2j62gU40HEg6HhyVwNVOpd33mtkyk5HUHMHtFN0a+1bZcFJRuHBX2BTbF4sub+iVwOae47qmpsCj5MKH7JBp9ZWALi0NIr1CM6dVYnNyFeY18LsygOuUo/eUPVrUszlmx1OHEkEwJz+81KvG1IZRjXEe9RMkxp2CgVovhpvyB0iuJEIHYN9ArXbFuKxLMn8aUpXcLpvLXXQWEbcn1b7ap1ZWrU+jgByrrfwdfqqxfIN/wBIrkCK6/8AB1+qrF8g3/SKRlJyd2FLHSpUq4Qwr3S3l2Hsf9bNZhc1uC09CswR5BP9J5GtO90v5dh7H/WzWJg0WlUdN3ONXLOtkgwciKScqi2G/QoBD05ZBY1HJXEUSFkJGJBC08U5+caitOLUleICUGhsKp+z2lSND3a0yByr6xAVJRUsMonYlC8lE5gZ9opzpcQwhJBOZA31FZBJ6qSo9lervRDElZClEQEJMnvUNOFDdKKW6JdXkT7W8ltBUrJA85I3CqNeNuLzhWrfoOA3AU5ed7LfVKtBokaDsqFSMpJLavu/X+g6VjuKlSpUE6Dtof0V/wCSd+jVXFxrylUIeivZpUq6iBO772dTADio4HMeY1YWbYoiTHzU+ylSreoZgrlAbeN7up8leHsCR6hQF99SjKiSeZmlSpXW44LDVeUqVZfR03z3NX+BbPlGv6FVs9KlXCCoXtBs7Z7a2GrS0HUBQWEkkQoAiciNxPnrylUIAP7pLq+Jt/Oc+1S/ukur4m385z7VKlXGQR8Et1fE2/nOfar1HgnusaWNHznPtV5SrqbUiDn9112/FU/Pc+1TavBNdfxNHznPtUqVWlOTWWQQ8Et1fE2/nOfapf3SXV8Tb+c59qlSqhBf3SXV8Tb+c59qrXd1hQy0hppIS22kJSkaAAZATSpV0hJpUqVQhhPul/LsPY/62axKlSqEPads9oUgylRSeRilSolN2krHGWG7b2dUOsrF2hJ9Yog/aSBIw/NT7KVKvQRV7FSu2+9nVEpKzHAZD0UMVSpVj6tu5ZHleUqVKH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2400" y="4876800"/>
            <a:ext cx="5334000" cy="1981200"/>
            <a:chOff x="3048000" y="4876800"/>
            <a:chExt cx="5334000" cy="1981200"/>
          </a:xfrm>
        </p:grpSpPr>
        <p:grpSp>
          <p:nvGrpSpPr>
            <p:cNvPr id="26" name="Group 25"/>
            <p:cNvGrpSpPr/>
            <p:nvPr/>
          </p:nvGrpSpPr>
          <p:grpSpPr>
            <a:xfrm>
              <a:off x="3048000" y="5334000"/>
              <a:ext cx="1233715" cy="1396409"/>
              <a:chOff x="914400" y="5334000"/>
              <a:chExt cx="1233715" cy="1396409"/>
            </a:xfrm>
          </p:grpSpPr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914400" y="6400800"/>
                <a:ext cx="1233715" cy="32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8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HAPs</a:t>
                </a:r>
                <a:endParaRPr lang="en-US" sz="1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pic>
            <p:nvPicPr>
              <p:cNvPr id="19" name="Picture 12" descr="http://www.epa.gov/airquality/air_risc/024_p3a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600" y="5334000"/>
                <a:ext cx="1076723" cy="1066800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4267200" y="5257800"/>
              <a:ext cx="2667000" cy="1600200"/>
              <a:chOff x="3276600" y="5257800"/>
              <a:chExt cx="2667000" cy="1600200"/>
            </a:xfrm>
          </p:grpSpPr>
          <p:pic>
            <p:nvPicPr>
              <p:cNvPr id="97284" name="Picture 4" descr="http://www.mapcruzin.com/images/criteria-pollutants-380x184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6600" y="5257800"/>
                <a:ext cx="2380422" cy="1152625"/>
              </a:xfrm>
              <a:prstGeom prst="rect">
                <a:avLst/>
              </a:prstGeom>
              <a:noFill/>
            </p:spPr>
          </p:pic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3352800" y="6400800"/>
                <a:ext cx="2590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8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Criteria Pollutants</a:t>
                </a:r>
                <a:endParaRPr lang="en-US" sz="1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400800" y="5247341"/>
              <a:ext cx="1981200" cy="1610659"/>
              <a:chOff x="6172200" y="5247341"/>
              <a:chExt cx="1981200" cy="1610659"/>
            </a:xfrm>
          </p:grpSpPr>
          <p:pic>
            <p:nvPicPr>
              <p:cNvPr id="103426" name="Picture 2" descr="http://images.tutorvista.com/content/environmental-changes/green-house-gases-to-global-warming.jpe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53200" y="5247341"/>
                <a:ext cx="1219200" cy="1177364"/>
              </a:xfrm>
              <a:prstGeom prst="rect">
                <a:avLst/>
              </a:prstGeom>
              <a:noFill/>
            </p:spPr>
          </p:pic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6172200" y="6400800"/>
                <a:ext cx="1981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8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GHGs</a:t>
                </a:r>
                <a:endParaRPr lang="en-US" sz="1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267200" y="4876800"/>
              <a:ext cx="228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 u="sng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Pollutants</a:t>
              </a:r>
              <a:endParaRPr lang="en-US" sz="1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715000" y="4724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Sources</a:t>
            </a:r>
            <a:endParaRPr lang="en-US" sz="18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715000" y="640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Significant Sources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1828800" y="7620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 Information –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 AQ Regulations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32004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96200" y="31242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Existing Sources</a:t>
            </a:r>
            <a:endParaRPr lang="en-US" sz="1600" b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2532" name="Picture 4" descr="http://www.co.marion.or.us/NR/rdonlyres/BAD0C83B-5323-4C80-BF0B-2BCE81B0242C/51140/Covant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667000"/>
            <a:ext cx="2133600" cy="1858389"/>
          </a:xfrm>
          <a:prstGeom prst="rect">
            <a:avLst/>
          </a:prstGeom>
          <a:noFill/>
        </p:spPr>
      </p:pic>
      <p:pic>
        <p:nvPicPr>
          <p:cNvPr id="22534" name="Picture 6" descr="http://cdn.powermag.com/wp-content/uploads/2007/09/520004dd3756e-44-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667000"/>
            <a:ext cx="2819400" cy="1810682"/>
          </a:xfrm>
          <a:prstGeom prst="rect">
            <a:avLst/>
          </a:prstGeom>
          <a:noFill/>
        </p:spPr>
      </p:pic>
      <p:pic>
        <p:nvPicPr>
          <p:cNvPr id="22538" name="Picture 10" descr="http://www.power-eng.com/content/pe/en/articles/2015/01/pge-s-port-westward-unit-2-plant-goes-online/_jcr_content/leftcolumn/article/thumbnailimage.im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5105400"/>
            <a:ext cx="3657600" cy="13436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TEhMVFRUWGRcXFhcYGB4VHRwYHiAXHRoXHRofHighGhwmJRoZIC8gJCcpLy0xGiExNTwqOSYrLCoBCQoKBQUFDQUFDSkYEhgpKSkpKSkpKSkpKSkpKSkpKSkpKSkpKSkpKSkpKSkpKSkpKSkpKSkpKSkpKSkpKSkpKf/AABEIAKwArQMBIgACEQEDEQH/xAAcAAABBQEBAQAAAAAAAAAAAAAABAUGBwgDAgH/xABMEAACAQMCBAMEAwkNBwUBAAABAgMEERIAIQUGEzEHIkEUIzJRQmFxFhczUlOBkZPRCBUYQ1RjdJKhsbLT8CQ0NXOCs8FiZHKD4jb/xAAUAQEAAAAAAAAAAAAAAAAAAAAA/8QAFBEBAAAAAAAAAAAAAAAAAAAAAP/aAAwDAQACEQMRAD8AvHRo0aA0aNGgNGvE0yopd2CqoLMxNgANySTsAPnpo/fWafamiwX8tOpUfPyw3V39BuUG5NzbEg6VlakSGSV1jRfiZ2CqPTdjsNyBpr+6YP8A7vBNP/6gojT8zyFQ3obrcEHa+u1Jy+iuJZGeaUdnkIOOxBwUAKnc7qAdyL2206aBl6FbL8UkNMOxEYNQ/wA8hI4RVv2xMTbA77+X59zbHd6yqLepDrGP6qqAPzDT3o0DJ9zH/uqv9d/+dZv4p4pcTjmlRa2XFHdRfE7AkD6P1a1XrJPG+UX6nXJKwStM7yshCIRPPGUB/jH92GCjc5drAtoHTh/jpxSIKDKkoU3PUjUlhe9iwsfq2tqXcE/dJtcCrpARc3eF7WFth03vc37nMbHttvXFFyJJJLEuaokpiCM5UMwdIpGKpmQ2KyqSMgTcDvtpKvJdQQuIjZmWJxGsilwkvT6blb+UEyIu+4LDa2+g0zy54o8PrWCQ1CiQ7COT3bE+XYA7MbsBYEk727almsZ1XLEqI0gaOSNVLl0cMtg8UZA+bAzR3Hya+pTwDxR4jwuoaGWQzpG5WSKR8+3lISQ3K/Va427He4aj0aiPJfifR8SGMT9Ob1hksr/SPl3s4spPlvYd7al2gNGjRoDRo0aA0aNGgNJuIcQWFMnv3AVQLszHsqj1Y/L8/YE648c45DRwPPUOEjQXJP8AYAPUnsANUD9/aU8UWpeO9Kt0WHbJUNryA9urt9lrrsDfQXrT8MeVllqreUho4V+BCNwW397IDY5fCCBiLjIvGkXBuMRVUKTwOHjcXVh/aCPQjsQexGlugNGjRoDRo0aA1j/jPMUi1JACWiM0JUgkSRmaaUq4vuLyHta2KkWIvrYGsoc4cvzOI5oqeRowlQZJEiYrdaqsuXcLa4ULuTsAPQDQI4efHVomNPAxhKGHLPyFUhj9H81xCm5vY7i2ktFzlNFN1kVA/Sp4hsdhAacow3+I+zpf7Wtbaz1xnlqFDLNuUhWojkuQrNUXIgICgKAetE2O1xTzkDbdxq+T6VO8TmMJOySL1U6gjgnkuXkXByWRCGhBW177Fbg10HNbT1cc8zrGkIYMHlllZkcFZAhkd2LYk2AI331HJpY3ikkc3qJJQQACAq+YuT6eYstgL2xa9ri6GocF2KqEBJIUEkAfIEkkgfWdc9B1papo3WSNiroQysDYhhuCD6HV9eF/jcJilJxAgSHypPcAOfRXFrK3pl2PrY7mgNeo0JIABJJsAN7n5W9dBuHRqCch1VZSUUC8UIs1lVyfNHchY45ie5JIAb0JCtvvqd6A0aNGgNGjVZ+NPNzRQLw+mJNVVkIFA36Tkoe4t5z5BuO5+Wgqzxh8Q3r6loI2X2aByEx3zYXBkLevqBba3zvfVd661VK0btG4KujFWU9wwJBH5iDrsOEylQ+BxMZlB/mwxQt9gYEaCUeG3iRLwub6T0zkdWK/5uol9g4H9YCx9CNQ8M4vHVU6z07h0kUlGH9x+RB2IPYjWK9TPw28SZeFzfSkpnI6sV/zdRL7BwP6wFj6EBeMSJHTXigkWuWNPaJFhdWJugmLTY+e/nOS9Qj4lViAp9cFmq52WORqiOPqyjIZEmPowOt5ZIUa2bPZsVOxXex1MeD8XiqoUngcPG4urD+0H5EHYg9iNLNBCOB10zSL7TJVLLnGI0WNsGjxjyZ/JiDl1gSxUgAEfRJbIK6vZ7ZzIxkiWSwkewaohUkK1OIkAQvfF5Ba/oL6srRoOVNDgirkzWAF2NyfrJ9TrKXFOWI3mVRM/tFU8rRIYh079eeJVaXqZAkxnfp2GQuQLsNZayPxbmopMQII+rA8qxTXfJbzSyA45YFgZGsSu23y0DdS8qTSqpiMcjHA9NZFLqHZVVmHoCXQd9she29vcvKEwXINC4IDArItjGXEfVubDDqHplj2YH0304cO8R54YkiVEKoIxYtJiem8cikRBxGrExjJgoLZMTuSdN1BzbJEECpGcIhCMgWuoqPabkXsTl5flb699AfcjLe4eEx4sxmEgMahSim7ehvJGLW/jF+eu03IdSjYSCNHOIRGcZOxRJMUHqbSJt82tpyXnhqpsKgxLEEdD1WqJslZoXxLhnkBDRKwII7EdjbXSt8QpAWhpxePGNEweaIFlhhhYhEdc1JiBVZATbYjcjQQlEJIAFydgBvc60P4ReEIpQtZWoDUHeOM79IfjH+c/wAP29vnhF4RClC1lagNQd4ozv0h+Mf5z/D9va29ByqqRJUaORQ6OCrKwuCp2II9Rpn4EzQSNRuXYIucDu2RaK9sCx3Zoz5SbfC0dySSS+6a+YeHNLEDEbTRMJYTt8YBGJvtZ1Z4yfQOT3toHTRpHwjiiVEKyx3s19iCpVgSrIwIBDKwZSCO4Olmg8TTKilmIVVBLMTYADckk7AD56y5xfm2Gr4lV1kjlEMbxw4pm5Vh0QQhKhjgzEhmW1/Uje7vGXjRpuEz4mzS2hG4Bs+zWBBy8uVwPS/a2s38IRI6aapMaSMkkMSrIMkAkWoZmxuLt7oAX28x9bEA/wBPxKmNUJFeNw8CLebGFldLIdmjmiQkIDYhvKdiCbBXV8wokQxnp5AlPPGoESKTKZ3ZTgF+EqQ1iSuXz9Wip4NBPDA6kQzSQVEvTSMsh6T1DMWcv5LrHioAbdd8RYnhNytChfOoktEkby4wAkdQR4KoMq5fGQxJW1tsr7A8Nx2k6cV1pWZlqHmvCL9QUsBjXZRYGZW2WwuD2BN1vBOJ0BMfV6Cqxh9o8qpsUiDCxhkLDLqC0XSK7ksclKR+t5KjjsvtJMrQzTovSsMIxKxybPykrEbYhvNcGwszcePcvQwfhJyJHTqRqsPkIGS2ZupkrFkYbIw3Uki5xB28P+e5+DyRs4L0tQvUaIN6BnjMijssgMbCxtkAAbbEab4RxeKqhSeBw8cgurD+0fUQbgg9iCNYtqKl5Gydmc2AuxLGwACi59AAAB6Aal/hr4ky8Km3vJTOR1Yr/m6iX2Dgf1gLG2xAav0aR8I4tFVQpPA4eOQXVh/d9RBuCD2II0s0BrFXHf8Aep/+bJ/ibWxeLcwU9ML1E8cVwSA7hSQO+Kk3b7AD31j7mOBkqpw6sh6jtiylDZiWUlWAIuCDuPXQNujRr6qkkAbk7AaD6iEkAC5OwGtC+EPhCKULWVqA1B3ijO/SH4x/nP8AD9vY8IfCEUoWsrUBqDYxRnfpfJm/nP8AD9vac8wc2ezTrD/sy5R55VFT7MDvbFfdPkfU9rbaBNzlRxF0eRFchSAs1K9ZERe5sEF4pPTP5HcNYWj7GpC1IWCWKN/NGmBlYyezUQEbgqbhQJLHzBmUg4lFDzCl5tRhEWimQSCLzNGQqvJjhGW/GJZV22uwHztxn51jEYkWOVlLQhGKMFdJJI480YA5fhAwXYt6epAJOHmpEsUjPM3UqquJ0ZfIsCmsMRsFFvwcNnJ3DAXOQ1LdMf3WxbAJM0l2BhEZMi4hCxZfQASRG9/4xfnr3Sc1wysoiEkinD3ixsUBdVZQW9CQ6HttkL23sCall9n4g0JIEdUrTRKSBaVComVRf6QdJLAdxIx7nUi0wc5qVgWoW+VLIk+xI8guso2BveN5R29b7Wvp+VrgEbg6Civ3SXGyXpaQZABXnbtiSTgn13GMn9cd/Sr+Wqaa0k0UsMSqUjczFcWL5sq4srBvwbHcbYj6tSzx+q2fixVu0cUart6EFj9u7HUd5W4ssdPPH144XeSB1MkPXUqi1AYW6b2N5E3t89Ag4txCqSa0sh6iKyAixHTkDEhbbYssjW+ptrbW4QcfnWRpA92YBWyVXBCgBQVYFTawtcbW1La/ndGqIsZnEeNQZCAVAnkaoKz2HmIV5BKvqn0QGvdNWc24I+FTI9R0I4/aBmGdxO0lw7WcWQqmRsfLYbdwjU/Hp3YO0hLBJIwdtkk6ma9ux6jj/q2ttpxruK1aM8Esqg4m5OBOJTLBZLZKGG2IIBLEH4mu68a5jSWM9GreJemyyQBHPWkbImRl/BknJVLuch07i9lv1+7RC1SGlkMZhKQLY2VzTvESF7ISWALdzck330EQr+FvCzLIVDKVBUMCfMuQI+Ytb9I0j1Y33cI0sjGpclmgMbydY4qsUgZckYSR2dyLod8m7hm1DeZKxZal3WRpAbedr3JsAdyAzD5MwDEbne+gkHhp4lS8KmsbyU0hHViv+bqJfYOB/WAsbbEaEp+IScSs1PJJBR2FpVGEk52JwyF44huM7BmJONgMmzh4a8qfvhxCKBjaMe8l+uNbEqNxu2y3HbK+9ra1xHGFAAAAAsANgAOwA9BoIfzKYeDcPqKqmp0MiKtyxOTs7quUkpu8li+Rubm1rjuGzww53bjcFQtXTw2jZAVALIwNyLo+W4KXvf5bC29c+Jfi9UvU1NJGIDTKTFiyLMHxO7lj6ki4t2sPUXMW5Q8TqrhyiOnEOGQZwYxlJv2Z/i7bD5emgtLxG8Co5V63DUWOW/mhysjA2HlvshHe3Y3Pba/zwW8LY40SvqcJJW3hQEMI7EgsfTqggi30LfjfDbXDa0TQxyra0iK4schuAdiNj376ZqKmFPxCRVsI6tTNiB2nTBJG/wCpTETt3Une50Ei021vAY5ZGd8jlGI7XtazZq4I3Dg2IYHYgEbjTlo0EYqeQ4pJ0nkkdpEaF8isZYtEUt5+nkithuilVuzGwJOvdPyRGrs3Vk80kchAWNLskiSguVQGRroBm12sW3ub6kmjQRni3IUM7s7HzF2fzRxTKMkhRgEkRl/iUOVsh5gDYka7Q8nIk8cyyOOmqIAFjU4qLBM1QPhtfp3xvvYbWkGjQcK2lWWN43F1dWRh28rAg7+mxOm/lKoZ6KnLkmRY1SW/fqoMJQbbXDq4Ntrg6dzpi5WuoqYyQenVT2IFtpCJ7Hc7gzFb+uIO2gqPxN8OKziPFJ5aVEZEEUbZOqHLpo3Y/Uw31GPvD8V/JRfrV/brQvA/95rv+bF/2INPegy/94biv5KL9av7dH3h+K/kov1q/t1fPOUbvJSRoMspJLp1pKcMBG53eMFtu9rEaY+B8bqVm9kUplfEmQyTKhDVxIW7KzgdFACxUm+5FgNBUX3h+K/kov1q/t0feH4r+Si/Wr+3Vx0s9WZ1Czp5qusVMlkIVVEnxDq+8A8uKgoBufq1LeA8RM9OkjABjkDbtdWZSR8gbXtva9rnvoM3/eH4r+Si/Wr+3R94fiv5KL9av7dag0aCjfCjw9q+G8TR6pEUSRTKuLh9xgT27bau+dyFYgXIBIH16Z+aaeUIlRThWlpyZAhuOoliJIgR8LMLEGxGSrfa+nWjrEljWSNg6OAyspuCp3BB0GTeLcOb97jVSJi89bIN0xICpdgGO5XJytvQxm9z258kcF9q9sjAuwpJZE8mZyjeFwFHcMwUpcb+c9+xuD90L+Cof6Qf7hr1wb/+wrP6Ov8A26XQS3woqXfg9GXXEiPACxF1RmRG3/GVVa/Y3uNraSeJPNcXDno6mUSG0kqFY7XaNo2yG5A+MQtuR8Jt6jU41mTx15qSr4gI4mDR069PIWIMhN3sw7geVftVvtIWH/COof5PVfoj/wAzR/COof5PVfoj/wAzVWU3Fo/ZaZJqhWp1gljkpsmYiZpaopII+ylc43zBBspXe+J6cQm4aZgvTjVLZho5OoSIzkIz7tApkTNbbnLp3Ki50Fn/AMI6h/k9V+iP/M0fwjqH+T1X6I/8zVb0lfw9ViYKiExSK7CQlrvTyrMnTEdwDIwVS0h2xtsTbtDS0RjeRlpPLLErMOpgIm6xsLfxpRG7+oX6VtBYX8I6h/k9V+iP/M0fwjqH+T1X6I/8zVXvJww4rjGFKqHYGTLanjcnvbIzXQ2+RAtkTrvV1PDgwtFT+aWnQ2kaTGEmYSyDGONQwXDazEXB7jQWT/COof5PVfoj/wAzUp8OuPpWw1FVGrKktQxUNbIWjhU3sSO6n11nPnGqp5ZOokgyENKqLHGMPLFErhnLhlZSrCwRtlXf11d37n//AIT/APfL/cmgmNN5OIzA7CWCFlHozRvMsrW+YElOCT6FBvbb1zBPL1KaKKUxdV3DMqqxssbsAMwQNwPTXPmEdOelqPNZXaB7fiTYgXHawdIje4tY2vex8cZnp5qqKleSWOdV60bR5JsRIhGdsbkLIcTvZSfTQMHFucqUKYeIRxTGFnLGTojyqzoJVjkYF3OD3WMMfsyUa9y8ZWlqJmaCOKCndKeMBYI1JMayLaQupiPvZPisljYAMxu4cFoaSrXq0zVCrbFnVni6oykPnJszG7O19jaUH1Fnmq5eifM+dWeRZSysQwkVFjDKfo+VQPzn56Bo4bzNTy2kpqYyOS0knTERK3LRmTMNaQt02UFCxYIR6a5U3Nvs8DtLFiBUzwxgNFEuKs1iXLhFPcWYgsQdjp4bliMhfPNkBZnErB3W5JR2vcrcmw2xuccbm/yp4CixyYtOt3km927Bsm3ZVHYgm5xPqdraB0pZi6BirISN1a1wfkbEj9B1101cG4a8LMLgQqsccMYYvYJmTISQLM2argLgCMWO9gs4lxKOnieaZ1jjQZMzGwA/1tb1JAGgOJcSjp4nmmdY40GTMxsAP9bAdySANUPwnxzjp6+YpAwoJCSI1PmV9yZlBOK5ndkBA3v3vlGPE/xPk4nLgl0pUPu07Fj+Uf6/kPog/O5ME0Gg/EPiFNxmGkNHWUo6c4LiaUQsAQLnFrE2+r819OBpo6TmKqrp6ulSNoFXAzKJQ2EIxMXxXtHkLdwy2udtZtGtc+GNIicKpMEVM4Y3bFQuTFVuxt3Y2FydzbQIuYjW8Sp5IqPOjjZG99MpV5DYWREuHiQ3IaRgGFtlN76y7xXhctNM8M6FJIziynYg/wDkEWII2III762xqEeJvhnFxSHJbR1MY91JbYjv039Sp9D3Um4vuCFD8r8iLOkUzyGxZGePHG8TTCC4e97l7/RtZW3uLa58F4FTyUcbSYK80k0Ycu3UDARdIJHfFlLOAxPoTuLX0x1ntVHI1M7SwtGxyjyZbN5DewNt8EOQ74qd7DXjhVLJKbCTBIQZWclsYxdFL2FzcsUHlFySugf6LkyIyKDOzgySqo6eAdYArTXYyXS4yCeU32ywubLU5AiYS2lK4yspd0KYLEtU0wxLeb8EuJYodjkE02QcEqxHenqGeKWTcxu4DMhjYOVNizDMN2LLiSbWvrsOXuIGQWlkPTjjkWTqPZcYetGo+kpUSBAbBVaQC4yFw6R+HasdqoEEgg9I7oWp0Ujzdy1TGLfDs5DEYl2fi/LYghWTqF2uodenYKWBZfNlfcC4yVAwN0zAJHf96eIFnJ6uWZyBlsxcsjtsWyLBgjObeUrdrFdkHGYaqNY4qkyhVyKI7FgpJ84C3IRr/EuxB+IX0D1zJyWsBmwmBaMPKY+mVURipamsGLscssCAb7E3NwA2hPCLhph4PSKyqGdDKbW3EjM6sbdziyf3emsu0081RKsZlctKVjJZ2N8nDWbuSuZzI333762Twvh6wQRQpssSJGu9/KoCjf12Gg58b4b7RBJEGwZh5Htlg43SQC4uVYK1r/R1D+IcJnr0aohIheSGmQG+RjkDViVK3BQ3jE5sQRkUtqfaZKb/AGeraM/g6kmSM/KYD3ifYygSDvustyPINBHJOTpQar3QaNzF00Ro91WSrbHB1MbALKlkcBfsKjXeDluQJH1KWOVccY4cljED5OeuLXCFgyXMVzGY/IDmQPvPtJVuxNKsmQhYxMpcjqjM2sJo0jIshykEga4GIxIdDzBHUqzCP2hah5pVik6hERVo5+gtssCQcNsditzexuHLmPkyqmlnZI0ycVADjpJlG8UqImePWJBZLhmCi21wANO3F+Sw3tfShj89H0YO20p9tzO/Zj1ku53OTb7m7fS8LqehNdqnEmLFBHIu46mZxaraZgbx3wkT4FtfzgybhlctNRdWpJhWMMXMrlrLfY3YlgDtZSSRcLue4KamYUwlqKipIhALEOEVUF/QhQx+ViTe/wA9Z28V+eqriBU9KWGhv7jJGUSHf3hYizG17AE2H13OuHiV4pPxKcIl1pI2BSP1e303+Z+S9gD87nSTrRe1yVBqITHO0xjjJY2Zll9nMqY4hY3Mdw1wLeo0EL0amnEHgljaIyUwqDFHnKFCIXWWcnFlQAHptCPKBfEjuDp2eWmkaQQGlaIU9cWTpDNphFVMkiXTJQEEVjcAFTtlvoK8qqR4nKSKVZTYg+mtc+HH/CqL+jxf4RrO/FaxK2WaGMxM7zQLS2UISWurnOwJucb5H7Lavfw24/EeHwxXOdPTQGQFSNjGj+U/TsGW9u2QB7jQTTRrlS1KyIrrfF1DLtbYgEf3666CD+JvhnHxSHJbR1UY91J6Ed+m/wA1Poe6k333BzX76gnlhmis1unNDJcBlurWNiDa6o4ZT6KQba2ZfUH8TvDKPikWS2SqjHupPRh36b/NT6HupN99wQzpT84PG8bRwxKIutggytaVFQg+a5sFve9ySSb6Vr4hS5BzBAzKuKEh/KDGkTW8/ciNTf7QNjbUe4nwyWnleGZGjkQ2ZWFiD/5B2IPYggjvpLoJNw/n2aKMxhQV6hlAzkVbsQzAorhXGwHmBI9NM9fxdpURGCgI0jC1+8hBN7n0ttpDr6NBZHgTyp7VxATsbJSgSH5lzcRjuDbZmJ3+G30r601qEeEHKfsPDY8haWcCaS9xYsBiliAQVWwIPrl9WpvoDSHjHDevHiGwdTnE9ssJBfF8bjID1UncXHrpdo0CHhPEushJXB1YpIl74uPS9hcEWYGwurKbC9tfYuCQLKZ1giErXvII1Dm/e72yP6dIeJ0DRSiqgQFjitQoHmliUNjbce8QtdfmCy+ostl45CtOalpFWELkXOwA+v1vfa3e+3fbQdeI8RjgieWZ1SNBkzNsAP8AXp69tZi8UPFCTicpjjulIh8idi5H8Y/1/Ien23Ovvij4oScTlMcZKUiHyJ2Lkfxj/X8l9PtudQdaRjGZApwVlQt6BmDED84Vj+bQSCh9naiZ2pUMglihz6kl/OspL4545AoLbW+o6UcR5IXq1JiqIVigkkV8uoemA5CqTh52tf4b3It3IvH6Spl6bRRi65pM1lvYrkqsT6D3lvluNK6zjlQhqopLK00jGcYi+YYlgPxd79tB3blE4kioiyCRyspzW0UhQJIWKY294hIBuL9rgjUiPLM8NLNFU1cqU/RZo0YVMaZrNT5XgZASPejfGxLXvdWsxvxqsp0vgsbRGKIzYDPy2eKMt6gdNSNvoDXD7s5scOnAI7OvTEShbOYmbbuTeFGuTcW+W2gZ6WseMnB2TJSjYsVujfEpt3U+oOx1o/kzl6VuFpNGB1TGjwi4tIjUlNC0bH6AZozY+hRG3F1bNQ1o3htHGaDh0rxiXGliBilheaFxi1gGWOToyAnIsIyWAVe24BQORJ8ZVMZMhjnUSZRRgh0dUTNV6zgBlXByEXG4PkQGTcS5aZWxpAkaTJ0ZrWXFci3UUW3ezzDe92kUkEZHXCOebqU8UYaFJkhYIxBMSwtnMlju3UDRxdxiDf0I0wcQeaRHWV6s4TUzuyLJay1EOTYGEGMgZMFjaQeUkk4i4K67kuVw8ccCI+VSTUXUdSJ1nEUBI94QnUhGLDEdDb4Uur4rwSepM0klOQH9nxj6kTsQnXByRw0L7uDgxItZwc1Chsn4pXiSbDq5KamwIle8QEvQIj6HTVj7lriVid7gFiA+0aVEdUB1J3jFSYPOCwMPspmzJx3PW8mf/RoGPm7woTiFDH5Ep6uJD0yvw2uSImG+Kb7KpIjJspZR5s38T4ZJTyvDMjRyIcWVhYg/+R2II2III762zqDeJ3hjHxSLNbJVRj3cnow79N/mvyPdSb7i4IZV1Zvgn4emtqfaph/s8BBsQfeSd1UEEbKbMe/oLbkiOcueHdXVVxozEyNGw65bYRr6kmxG4+G18tiLjfWquBcEio6eOngXGOMWUXue5JJPqSSSfrOgX6NGjQGjRo0Bqt/Fvw9lrKVjRuwYN1XpwbJK1rZW9JP7D6776sjRoMPyxFWKsCGBIIIsQR3BHofq1JeWuLRw0dUGMfUJjaJXQOCwDjIAgi4y2v8A27jV/wDiR4Uw8TUyJjFVAWWWxIYDsrgHf5ZWJA9DsNZ15p5KquHyFKmJlFyFkAuj97FW7b2JsbH5jQO37/Q326AxpoWQiFL+05U5cnybts4/FsD8zd94rxWkY1Rklp5OoKtlKLGnvCsppxiIC7naI59RBfykEqxer9Ggses45DNJUN1aYykxezyNGgUDG5v7u2wLqcgdyB6KQ21fGYI8jGacyGWmDsIkYECIioZAUxCl99gL7EahWjQLOLYe0S9K3T6j9O17YZHG197Wt31onkriU8fDOuJjhSQw2gwXF1FNTSsC9swxMj2INh5dmAIOaxrVHIHLET8PpZGaQiWGBpIsz03KxxoMk9RZEuOxtve5uCuv5ypYat+qhEqK6g5o7WRWla0IkLoGVWORQZALvYrpanOIzKPTzIQzRneNveiIz9PZ9yYxll8O9iQdte6zkqnlyz6hUtI4QSMEVpFkWRgoNrt1XJ77tcW0preV4Jc+opbOQysMjYuYfZz+bp7W+e/fQNlFz/FKLRxl5C6oqJJFJcssr/hEkMa+WKQkFgfKPxlvwl8TadWxZWQguGDvFGwxkli2RpMpDeJtkDHsO5tpTX8pYqWhzknLIepLUPGwxEqhlcRyWOMjJYKAQx9dzzouVYqeEyTSvFbqyTFJmVMTJLNi7mzME6jLmcSdyQL2ASvTZxHi2LdGEZzkXC74oD9ORh8K/V3a1h9SNeIy1gHs2UEVxeaSOzMoO6xRtYi4B944sLiwa91c+F8LSnjwjyt3LMxdmbYZO7EszbAXJ7ADsANB84ZwwRAksXkfeSRu7H+4KOwUbD9JK3Ro0Bo0aNAaNGjQGjRo0BrjV0aSoY5UWRG+JXUMp9dwdj2120aCoucP3PkE13oH9nf8m92jO+++7J3/APUNuwvfVU8e8JeJUhOVM0i/jw+9Hr6L5h2vuPUa1no0GHNGtocV5apam5qKeGUlcMnRWbHfYMRkO57EWvqMVvgtwqW3+zdO1/wbut+3ff8A1fQZXGtf+HH/AAqi/o8X+Eaj/wB4fhX5KX9a37dSKj5LSKNYoqirREAVFE2wUbAC47DQSHTZWcy08bmNpVMoteJLyyC4BBMaAuBuNyLbj5jSf7kKYnzo0g9VllkmU/8Ayjdih+e42IBHYadKOhjhQRxIsaLeyIoRRckmygADck/n0DYOKVMv4Gm6YO3UqGxt9YiS7NY/RZo77WO9x0p+XlyEk7NUSKclMlsUYdmSMDFCLbNbLvvubu2jQGjRo0Bo0aNAaNGmrjhfyYSvH8V8Qhv8Nr5o3b6rd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data:image/jpeg;base64,/9j/4AAQSkZJRgABAQAAAQABAAD/2wCEAAkGBhQSDxAUDxQUFBAUEA8PFBAPEA8QFBQPFBAVFBQUFBUXGyYeFxkjGRQUHy8gIycpLCwsFR4xNTAqNSYrLCkBCQoKDgwOFA8PFCkdFBwpKSkpKSkpKSkpKSkpKTUpKSkpKSkuLCkpKSkqKSkpKSkpKTUpKSwpKSksKSwpKSkpKf/AABEIAMYA/wMBIgACEQEDEQH/xAAbAAACAwEBAQAAAAAAAAAAAAABAgADBAUGB//EAEQQAAEDAgQCBgUICQMFAQAAAAEAAhEDIQQFEjFBUQYTImFxkXKBobHBIyQyM0KistEUYmNzgsLh8PEXQ4NSU5KTswf/xAAZAQADAQEBAAAAAAAAAAAAAAAAAQIEAwX/xAAjEQEBAAICAQMFAQAAAAAAAAAAAQIRAyExEkFREyIyM2EE/9oADAMBAAIRAxEAPwD59TCvaVUxWhei5GDk2pIimFjSnVIKcFBrJQJSykLkEeVJVYcnCDFO0pAESUyWSmaFUE7SkDuSFyJclcgBqQJQUIQCOKUFRyjGE7JU2jD4cuIgE3iwle4oYDTS0RuLrk9DsOS+INpcSRZe36juErLy56unXDFxMPgyAJF/etf6K893GOK6sAESmdXAWe51004dbBvA7/FYKmIe2x9679fFA72XncZibuHIq8bstErYwrLUxpVOIr8VQ26vQXjFK2pioCxFqV7p2QFlXEErLURa5O4SgPONVoVTFaFtZhCMIJkGiMqQomElKUSoggCYKQiAgHlAoKAoMwTNKWV6fJOg9Ws1j3/JsJklwE6I3DZm/eoyymPdEm/DzgYTsCYEmATA5mOCVjS4gDckAX4lfT8ryahhg51JznOMAmoQdu4CAtVF2DLmE02NcDIhjQNU724zee9cL/ontHScVecwvQICkOsIc8kSQSC0cm8/FPj+hFPqy3Dg9aTIdUqEDfaIi/8AZXbx2b6KgLNh67Kh/SMOmR2jxXD6mfl0+nHh8T0NxDGOc5t270xJdET2Ys71LPleXP1ta9hAJFnAtMTuJX1PC543qtTvpCx/NUUcVTrVGy0agZBEyCqnPl3uFeP4q7CYcMYABYADuVxqCCeXBX1WxabLPiXMDTI4LNvddNaZcTTmCHgTJh1/JcDE5gQSHbiyL8XJiedu5Zs8gtZB7UHkDE8Su2MKs+KzU2XLq4suJJKorOKzmV0iV1Suq24iFQ4oAygN36RZGm6yzgJhKAvCtDrKui2VdohAeXarAVWE4W1mNKIKREIC0IpWlMmaQlhMEEEICYBRqeEAhCkJyF7Ho70LZVY173F5cwOFNtgCRfUVGecxm6qS3wsyHorQLabnanvs+AYkwDGkX9q9i3Qd9Q+z9LTA42/PksDA3DNFKjqqVmsAIBvBIBM8bx5dy53SSu5tEGtD3kf7To6uP+oix4TZeflbnWnGemOjjXYYB1PU5pMw6dUHabrwuKqvp1HAm4cd+4rk1c3JNyfNaswz0V2s1WfTZpDhPajYFXjjoWuvSzNzhciOClCqDOowbQfguHg60gXhdKhSc4kgEhu+lpIHiRsi9CN9SobiVflOJLKjSDxXJq4iDB35cQuhhqTuy5o1NF5Zfa5tvZGuht77F/UBx3id9l5pzn1XaWltzuSdk1HMDiG9WX6G2kwdo4cDddDAZKMOXVA8VGhh3N9xeIjaVyk9PnyrywY3o8zSBTOmra5dufNeWzZzw1msEfSEkb908V7Y5rQqHtNGu/aJLDPiFizmq00nUn3Dmn6QAcL2M7E8iqxt902PntbESqTXT4/AvpntA6ZID4MH1rDqXVLT1ylOqJWQvS60B121FpFORIXIoP5rsZewkO5ICyiIQqOVpEKl4QHm4TBGEQFtZgUTQpCYRqsCVoTgINFIRRAQQtCsaEGhO1AHSvYDpSMDTpUWM1FrWmpDtTS5wlxBHeR5CFwslwDHuLq7gygyC5ztUFxnSzs3vBkjYA9yydL+kVJ4bTwzdDWOMlukB0DSCIAJ43cSbrNy2W6duOa7epwvTzrgYa1te2mAO23ZzWlxhhtI4G0814vOs6NSo7RqDD9lztRHO64uHa/do+CgY4yYJN533XGSTwu21YHytuX5RUrVWU6Ilz9p2Ddy5x4NABJKGVZe1zx19RtGlMOq1TDWjjA3cf1Rcr2n+omGwzRRy4a6IaRcVKdQvm9QvkOcSPADaAi276E/rX/p+2i1jKj6j61UkMqU2aKbeUsIL3bX7itWX5ZVpt6vCYlhcxzi8EOpS+WtgOvbgNUeqbeTpf8A6DUHWDVqa/8A7kOIdBBN9pkg9xVeA6X9XJAJde5eY0k7EceEGZloul6ae49pmuZ0QWUsZT1xLusqMhxdMam7hwtuCQV5LNXuoOmi8GjUL3Uyw3DQfovHAiR3LnZxnfXNY6TqYC06i4lxdcu5Db2rmNzMgRY9xuqxmk2vW5T0yqUyJO20QBffxXom9LKRAL4JvMDflbwXyoYhWtxfelljKcr1Gc55TdU+SbDYO1rkzbuHBY2Z05waHEkNmJ5H/C4LqyHXqi29SzMmOIbU7VIxLSTtPCNvFcbM8GxlUikS5kAgu3vw9SxtqmQvTYTM2dVpLRNxJ70qbzvUpXUV1dIk6YgzZc+vcmNkwrp7ru5e7S2N77ri0mx5rbQxQEQUidgpC1LSrSES5MPNQiAnLUdK2M5ITaUdKcBAIGpgEwam0pmSEQjCgCCO0KxjUjVc0IDk5/mVSm1rKZ0h8uJG/ZsBPAdo+xcrJ6Jq1dLjbSXE8bEfmtfSp3bpD9Rx83f0S9Fh8q/93/O1Y8u+TTpL07rMMGiwstxzCWgGmyY06g0AkcJ5rOQlIWn0z4RuuT0of8lT7qhjwLDK4WBBNQRv2j90rtdKD2KXpO/CFzchHzin/H/83LJyT7tR0xu2ypcQRHqgpGYQxI25ldypSE3urWNsn6avbgtwzz/RL+iunZdxwA2S6VUwtTco5dPCc05w4XQ0BI6hKd46PVGCo1VStNcXhZ3KDOwrRTeVlaVcwINo60ogqprU7XKiXhghEEJA9XUncE9J2ZmLiy2trSJWJ1EEp6dhEqFsYTQhCZa2csJgFEUwICYJWpgg00oaU8IwggaFc0JGhWsCA8v0od8s0cqY9rnJ+io+Uq+gB97+io6Su+cO7msH3Z+K09FB2qvos95WSd8q/Z6JI9MlIWtDhdJz2aXjUPsasGQn5zT8XfgctvSf/a/5P5VgyQ/OKXifwFZM/wBjpPD1z2pSLJnOVZK06iNqnuR1qFkotYnobEBQpmoPCVDn1mSSQs76Rm63lvasjUpzC4XF025obda6DJU6lMwwp0a57ICocUxqSqyVQWser2OusQcrRWTlKxs62Cg+txCyVKspqbzCmqi1FAFMtLgCiZAINAEwQCZAMFFEQgjNVrFW1WNQbx2funE1fFo8mNXQ6Jj67/jH4ly84dOIrH9o4eRj4LqdFvo1fGn7nLJh+xd8O8Qlc+FQ7Fi/FZTi5d3LVuI0wdKHXpeD/e1c/KD8vT9L+UrRn9SXM9F3vWXKfr6XpfArLl+xc8PVOqXTQqnBaG3WtzIUwULEYQAlKSjCBaUjDQEOrujCspMKiqip9JZKxut72n2LFVbJXNakPRlBwhBz5QBcg0IBqtZTQQtYi4JmhBxT0G44MhKaa3U69lTVeDt7F0lRpS2gSLJSwjdXufGx9SR1SQmNKwmhBM0JhFAiUEyO1WNCqaVY0oDwuNdNWoedR5+8V1+jzop1e97R90riPMknmSfMrtZE35Kof2g/CPzWLj/N0vhdVEJNUKYolZhUXa0mXNXy5vo/EqvLHRWpn9cI5j9Jvo/EpcB9bT9ILhb95+z1WqVsYLLBSdC20HSFtlcxIUCchIUAQYTNedkkoEpGtbhU4ZYhUtcVYCeCmw4R7fWFmrUwtj2niFmqBQpiqAFUdTdaajLpSjQ2jQAEQ5JKirSdrNSVyUlQuQbY6qCo1yztKsCtKwuUBSSmCYOCmCLaBVrMKeaWz0qlRaBgzzCP6EeYRuFqqGo1DDXHk1x8hK0twYG5XMzLGNbTqb3Y8DxLTCLlNCR4wLs5RiNNB/fUP4WrjLoYL6s+kfgsXHdV00vfiJlVxKSLq1rSCJ2XSXYYseO0PRHvKGA+tp+m33p8y+n/AAt+KXLvrqXps96i/kT0nVngtAcrKKepTB2WtBg6QlcUWtgJXBUSAotbJVdSu1ol7mjxcB7yq6ebUptUZ6zHvStnybogRttzT9aEjHBzQQQQRIIIIPrWV9WNzHip1s2pxWas5I3EA/3ZVVqiiqit6rcoSlJVQqCdr1WVE0mcUpUKBCVNcCrQVWKZVb8SG/FVsmpM0qtrrJpQF7KxWhuJWIFO0oU2txKPXBYw5czMs6DCWtu6DJ4A8lNsndDdjekDGhwFztNoleXxGJL9RceazPqE7p47BPgs+We1RQt2HqRTjvPwWFdfK8NLByk++FGE3QWky0nwXTZhpZfxVowwsALLUaYAstWOOk2vKZq35U8LN9yrwI+Vp/vGfiCvzv693os7vshU5f8AXUv3lP8AGFmv5G9hRZwVxbG6LqoAdABiPaqxU1cIWqXZWJiKwY1zjs0Fxi9guJX6Tt+wwnvcQ0eQlbs6LhQfoEyCHX2ZFzHFeQXPl5LjdQpNtGOxvWu1FrWmI7M35TJus0owgs1u+6tvwWdVaTdLCNMkw5odBO8clcM7L6gNUNIjTDdTYue1vvf2LlqJzOz3Gnpjh4c0kQew7tGCO0fg31ytNQXXIwteabYu4Nc12om2mdJ8IcPJdd5WnHvsqqKBTlKSuiSFRQlDUghQJQ1IEpGu61cyrqc8XETOx2F7jj9L2ra5srHTdL4F+ETtZvst61ORx0KDzx/x496qzTHGm1pbEkkXE2A/wsYzZpImWgcgDf1f3dVZpig80wNUCTdpBMxtO+ynLOa6o09Aw2E8h5ouqBoJJgASSeSwnMv2dX/1x8Vmx+ZzTe3Q8EiJdpEXHeruckGnbw9VrmhwMtOxHFeaOENWu8A/bdJjYSfyWvBZmWUmDqyQAe1rY0G5PFYMPmjqbnloEvdPavaSeB71yyyl1s46B6PgRclZ8wwWikTwLmj3n4Kyn0kMdpgJ5hxA8oKyY/NnVWhpaAAQ60kzBHxRcsNdDtgXUyrNhThrx2JMObuJ7uI9q5ai4TK43cN7aiQ4AtIIOxFwrm0yeFhuvCtqEbEjwJCsGLeNnv8A/N35rv8AW/helqzw/OH/AMHloasuFdFRh5PYfvBVudNzc81GuggjcEEeIuFxt72b11KlqOp0i9htMHcrXK8m7Pax3f8Acp/klbnNYT2zczcNPlIt6l3nLjE6r02YfVVf3b/wleOfUmLCwiRabk35m/sXROf1C0tcGkEFpMEGCI4GPYuYufJnMtaOTQlBBRcVCigogOrgqY6ppAGol7SfW0ifNdRr+yPAH2Lj4J4NPTxFQuiSLFm/mF1KX0W+AHlZbOPwinlAlCUJXQkJSyoShKWyFAqSgSltTl08wh03jlIuIWc4h2okEgkk2KrQWO5Wq0KZ1QncknmSSlUSMxeeJPmUqiiACiKCQRFBFMAoookEUUUQBQRQVEiiiik0UUUQAURQQBUUUQG3At7Ljazm7gTcEb8AupQf2By7W3LUVycDiA3UDN9BEc2un3K8ZkGtLYJN7gjitOGUkTXR1ISuc3NRH0T5jmpWzGW9kw7eCJtyVfUnyWnQKBMb+2y4rsY8/aPqt7lWTO/tuovNPaD0uy7FsG7h6r+5UPzJvCT6o965ihUXlp6RBRRclISnqMgkciR5GFFEBKjYPqado3aD8UiiiAiiiiAKiCiAIURUTAIKKICKKKIJEVFEGiCiiAKAKiiCMRZKooimIKCiiAiiiiAiKiiQR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3528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Source Performance </a:t>
            </a:r>
            <a:r>
              <a:rPr lang="en-US" sz="18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Standards</a:t>
            </a: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(NSPS)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3528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Emission Guidelines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en-US" sz="18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minimum performance standards</a:t>
            </a: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7282" name="AutoShape 2" descr="data:image/jpeg;base64,/9j/4AAQSkZJRgABAQAAAQABAAD/2wCEAAkGBhQSERUSExQWFRQUGRgVGBgYFxcWGBoZFhQYFxcVFBcYHCYfFxojGhUXIC8iJCcpLCwsFx4xNTAqNSYrLCkBCQoKDgwOGg8PGiwkHyQsLCwtLCwqKSosLCksLCwsLCwsLCwpLCwsKSwsKSksLCwpLCksLCwpKSwpLCksLCksLP/AABEIAJMBMAMBIgACEQEDEQH/xAAcAAABBQEBAQAAAAAAAAAAAAAFAAMEBgcIAQL/xABPEAABAwEFBAQHCwkHBAMBAAABAgMRAAQFEiExBkFRYRMicYEHFDKRobHRCEJSVHOSs8HS4fAWIzQ1YnKCk7IVFzN0osLxGCRDU2ODw0T/xAAbAQACAwEBAQAAAAAAAAAAAAADBAACBQEGB//EADERAAIBAwQABAUEAAcAAAAAAAABAgMRIQQSMUEFE1FxIjJhgfAzkbHhFEJSocHR8f/aAAwDAQACEQMRAD8Aya7tm1vWW0WlCkkWYt40Z4ylw4Qscgcj20dT4MHQt0OvtNIYDXSLONQDjycSWEpSCVLAOcZCoGwG1PiVpKi107bqC0tqYxgkFOcHMKAOlXS6dpwTaWrQhTotTvTuFC8Cm3BoG1FJBAT1e7KjU6Tnno42kQrv8DykuL8YeQGm0JdLiSrAULPUIykzBEATkacvGxs2U4WujWIBC0jjxxCQeVWn8rErK21snxZTSGQgL6yQ0ZQrGRmqSSZG+qte9laW6VNpUhAAGFSsRMDUnLM6wBR6VWMXZ4Byb6ITNtecIShUk6CM/RVlsGylsdZK8CF6jCVAHLWQRBoXZupGHLhlFGGdorQ0qWnQBMlCgMJnty3emruv/oOKPbKjetwoxlD7JZWNSnIzzGkVV722dWyMQ67fwh9Y3VuD97N3hZ1NqShNqSJRMdbDnCSc+OU1nvj0EhQy0KYy7CK6kqq+JZO7tpnVbb7mjy7d+6x63qy/aC50p/Os5tkwR8E8DyrUPc0eXbv3WPW9SVSm4OzCJ3N1pUq8mhnT2lXk17UIKsx8P9ucau5pTTi21eMJEoUpBjo3MpSRllWnVlfui/1Y1/mEfROVCGP3GxetrQpxl5/o0EJK12ktpxHRAUtYBUeAqXdtxXy/iwLtHVWprrWkoxOIMKQjE4MZHKvdnrbZrXd6bufccYU0+p9LiW+lSpKkYVBYCk4SNx0q43He1i6Kz2fpHUeJrWUK6LEXUFzHOR6ipEE0WFNyz0cbsVSx3ZbQT4xa7QgjIoDzmIRuPWyqe5blNf8AltCzztL32oojfV5dPaHXsJAWsqA5bp50Adsi1rzyE05R2/S/52ClKXRM/KJw5S/Hy7v26evFl5KQpTltbkTPSvwJ7VU7dKEsqBwzuzg5HXsq2WbbtaEhtxgONAYZSZMaDEDyrsqt8JJkV+WzK7d48kYmrW+4kcHnMQ7U4qCHae1/GrR/Od+1Wu7S3YwWhbLGnq6OJGqCdFETkN3Cs+vm6UPgrRCXRu0C/voboxqK8FZ+hdSzZgL8qbX8atH8537VdS7H3slu6bI8+4c2WpUoqUoqUAAN6lKJPMmuR1oIMHIiurdlrqL90WAJWELbbYdQSnEnEhOikyJBBI1FKRS3WlwXDLm2NkSEkvCFBSh1VyAg4VFQCZTBMGYr20bYWVBAU6M1YBCVqlQE4QUpMmDNDLx2IXaOs/aCV9E43LYU2JcWlQ6qV9ZACcJSonEDmak2TZRScErT1bT4yQlJA/wsGBInLtpnZprcv8+xW7JX5X2WHFdL1WpxnA5hGFYQethgnEYymnLPtRZlmEuieuYIUkjo0hS5CgCISoHPjQAbAq6N9ouN4Xio4gl0L6z4eg/ncO6JSBuNK0+DwkqCHylKy7JUFLdwvJbStJcUqVQlshJOgUBuzt5em43P8t9Pcl2WP8oGPF/GukHQQDjgkQVYRlE6mNKjq2vsoSFdKIJUICVlXUjHiQE4kgSJJGUioX5GnxV6y9MSlxwOJURCkjGhak9UjVSVQREYuVeu7IltYcsi0oWULbX0oW7iC1BRWTjCisFI1MEZVRQ0+cvl29ur4JdhhN9MlLiw4kpaAUtQzABRjBneMJnKnF3k2CgFQlwFSdcwkBRI7AQarVm2LdabeYbeb6J5sNnE2orEMBqQQsJ3TEcqkO7P2khpXSs9IyFIT+bXgKFthBxDpJxAiZmN1cdKlfEvy3/Z27J7O1dmW4hpLkrcAUgBC4UkgEKCsMRmM5319tbT2ZQSoPJIW6WEnPN0TKNNeqagtbKqbS2G3YU1ZVWVKin3ysBDuR3FExz1oez4OQmEF5S2gUqwqSAoKSwtnElSYAMFB0mUa1ZU9O+ZP8v9PY5dhpza2ypWlBd6yyQnqrMlKilQkJjIgg8IqRdd+s2iehXigA6KGSphScQGJJg5iRQy7tlFNps4U6FqY6cqVgjGX8RJiYEFWmdebLbKrsi1qK0YVJCQ22laW5BJLmFS1BCjMQmBVZQobXZu/wDOfb0JdnL1yMYG1PnypwI7Y6yu4VMsdpUgyk5nXfPaK+bWjAlpv4KAT2qzPrHmr5ZFOqO1KPoCm8h66reokhRkKBG7I7lffzqatQIjIxod2v4FCrqQSoACZov4vKoggfiKztVG0sF4JtXHEk4Y3/fXijxr5SwQdD2byI3U05aY1SRH4g1SlKMb3RGmN2qzzoYIzB/HCq1ftqcZKQCIUCZgGYy31aRKiEgZ8s93sqq7Y+U32Ky7xRY1puDJtzcgpvF8IUY6ixBJR1SO2I76I7I7X2271LFkgKfCZBbCyrBiw4cQ/aOlaDdW1rTN32FpKlurNmeQplKm+gla1JxWoHrAiZA3gVZ7ovyxtCwNHA48yyyltwYSBj6jmM+9wwFRzrlpSV5cF8Iq937eX4sYluNoA1/MIJHaAMu+pzfhItyYC7QFKPCzo+oGj1zPrD9oeS+jokuuFLPSoQHVHKVYjGDTPOd1VPZ1DrVsatCehWpXTgI6dLcFPVMqzCPKlPGKNT2NPCKSk+ie54ULWMi9hJ0llA9aaiWzwh3mPItbM8FMt+sUSv8AszKn21LcU45gBKFuh9La5JwdIB1gcsufmmOm6rX+bIS05uVGAyeG499d3U2vlItxRLf4YL5ZMLW2OfQtkHsMVXNqPCXbbwaDNpWhSEqDgCW0pOIAgZgToo1ddpNnPE1dGs9I2sSmdCN/YRyqj23ZpIdbUgy2tQBG9J1I7IFcenUrOBZS6Y1Z2uhZCffuiVHgncnv181E7st6U+UDMROo9oobbHsayeeXYNPRFJum7dIDJ5LTYrelZImDEpy1M6a5a064ZEgxvOWo5cJoHYHIUOX1UYXMgyDOkbuyszUU1TlePZdS3cj7Khhnf5q9K9+nMU0kka16p5Iyn2VWlKK+YjuNPLcTPRrKSoQQDAUk8eNVm97apkpGHWSDppGhqyqeEfiKrO2H/ijSFf7aNGvLa0TarpgW8bb0q8eEJJ1jeePKtMuDw+u2WzM2cWVtQZQlsKLigThESRhyr62i2FsTVlUejDbni7LjK/GQpbrzgSS14uRITmTi3RVps3giu5FrKhKmwnow0VEkPpRjJO+MEK76FmbvIJwQrD4eLY95FgQRxLqwPOU0UHhhtKR+cs9nR/8Aa4fUig7F3tG7nXQFB1paU5qARBnJIHIb99SH9k2FNqbwKDqbIm1dNjJlZIlvBphgxxmjwVG3BSUn0EP75nDkGrPPNxwf7KYtfhktqBIsLShr1XlHLjGGqxdNiZTm4jGRBEjWCJTGhnOrR4ldttlDc2d7ROqM+yYNXkqXG0ib7Arnuj30mFWJsEbi4v7NfP8A1KPfE2/5q/s0J2k2ZDbimLRBIiFjJUHRQO8dtUG+bjUwZ8pB0UNO/gaFUoWW6OUWUrmqD3Sj3xNv+ar7Nb0DXDwruEUsWPaVKlUIKlSpVCHI96p/OE9g8wFRkVJvBclKtykpUO8AH0imAa2ZfMxaXJYdlE43DmAQkkH0H11a03QCokkE6HXOOPn89US57wLLoWI3gg6EHWrym3BSklJHWMQqeE5HsPqrP1UfiuaOkcNtu7n23YD0qThkDMSc4iplou9LmqAQQZJ9FfLT8EJlKsQJBzmQc0mBoMqlFWBPWV6vROtDgvQ2KdOmotPgD2xhFkYUuJVmk571bqyraB4uOA8Zjz6Vom2luUWwgeSYM5Gc4BFUeyMgvJUcw2lSz3aDzxTcKV4W9TF1c4+bthwj7DQZQGh5RguH1J7vXR26UJCSoEGcsiNPqquOKlRM6madbNHeVZCDd2XFCQU4xnETG6eNMuIjRMzv9vqoXdDkKjccjzHtFESviMju41l1YulLD5LrJKSqM5EV665i3A9ozHeM6YbcGQz/AAa+iMqtSad9z9jrYrwv1wsdAsBbYIKCfKQR8E/UaAtLlY5BR78B9tGXVb5zP47jUG1NgKRkAVEo7ZQrPz09pqqlixXbZlecTnX2hUV4vdx0NehNERRon2NYkUbFjMAg8TPKq2wqCDVssFpHRwQSnQnM5EjSszxByTj6Gv4dSjOEr8pr9hFskZnD3UOWuCeFSXxAJ55cx2VEVWNOrJcHq9D4fRk25WaeLW/3PoryAH/FVjai0Y1pjQAgeirKlEg8garvivSPtg6CVK7BBNamhhOpCUpdtIw/HI0KE4UKPCu37snLt7pCXXllb6kJQkkCUNIGFIy3x6KN2XbN0OF8qX06vKX1TPUCD/pEaVWn38ayrjpyAyA81OsitfbFrb0eblJ3L3ZdqHegDaFFLasQWjCkjPXMidDNfB2itHRhjpVFqAnDA8kHySuJKd8Z0FsAlBzIiCefad1SEBUTWRUSjNxQRO6uSUrjSYr5dcJz1jfvHfrTYcgZ7vVXinBx1mjwmoxfqc5Pm/NoFvJQl1IK28g574p3JVuNCF2oEFtYxNq14jmOYoooA5DMcOXChN4MBspI3zPdup6jNSjhWBvDKteVgLLhRqNQeIIyNdqiuRL5s4WxiGrX9C5y7j6667FJainsljhjCd0e0qVKgHRUqVKoQ4/u1zpbPHvmj/pV7D669AoPdtvLTgUMxoRxB1FWF5sEBaM0K0PD9k8xWrSnvjftcgakez4SKK2O8SMIOoyk+ihKa+xXZwU1Zg1KxcbVehSMaBCikgxuPHtoGp5xScS3CBqASdeMVDRbVJEAyOBzp1NrChChlyNLwhOkmkrhZVHJWuSX72DqAhQKsIyyOU+qhoaSEOFO/Cnzqn6qnKQFEITATw3neZr4vAANqSNwSe4K9edHjNbrdlcvLAO+nmjXy43B7c6QTVkDCt3oJUkDUkCrG9Y4WATMz2dUaqqtXG8EvtlXk4hPYcq0hyxtoyKTGY1Jmcp83rrD8TruFSMfp+52MrOxXV2WM4zmI+ueypb2yS4xJXrxy10+qjirvaVCQZIzwzGW/t3VPQETg4ZgHdH/ABXmtR4tONvL+90Aq12vl/gp93XEqSp0QluQc8iQD6Jie2qLtBboWlSdEKGHumtY2ntKUWV2TqMIGUyaxe9j1O/6jW94PXqV6U68sZsvt/ZehNzd2EregYsafJcGId+o7jlTCabuS2BaegUc9WyeO9J5GpS2oyOor0kWpLcg0lZniBRm57fhlJ35jhzH44UHSKcSquSgpRsysZOLui2tpQ60Z8pIkHiOfdQZx3PCBiJ31Hsl4KRzFOJvBMk4SJyyz81Z0dKoTbcb+hoR8QrxhshNodNqCeqsiRw57sqg9ElPSKT8Ep+coD1VKhIEpjEred3ZStSAhBGsQo84WAadpuKeFZvr7CjnKXzO9gCBUhlzjTQOZr7TRUBNDuW61eKoIROMKXjyyMQCJ1iPSakf2QsDrJggbxOLKdBvn1TTeyV9trsoZUYcbkCdFAqJHZBPpqy3beywMOAqIOeW7LEoEagCvDaytXpVJtxzd/S6/wDDQpxTirA24bgaebPSjMqOEwQYIGnGD66iWzYJQWnoSYWpSTIyAByUTzirlZrYMKShKlAiQVApIG+Z0OlSbTaUo8ohPMmNM8/NXn34rqoVW4d9chPLi1kzHa+zNWRCGkkF0SpWsychluECaobjxOpo3tpeYftji0zhJETwAjTd2VXnV519K8PpypaaKqfNy/dmfNpywT2lYsaPhNr9AxesV1omuR7D5RP7C/6DXXCaJquI/f8A4L0+D2lSpUkEFSpUqhDh2p92XspokRiQfKSdDz5Gtz/6bbL8af8Amt+yl/03WX40/wDNb9lXhNwd0QylpSHAVNKmBJSowoRr21HF5N/DHp9latePue7Myy46LU/KELWBDeeFBMacqynYjYtV5OuNIdQ0W2+klYME4gkJkaSVDOmXqn0gflo+jebXwx6fZX0m92h74T3+yiNi8FD7i2WysJceZfewlCpSWFlBbPEqUMjR67vBYhhDDlpVhU8ViFIX1SiIAQM1EnSuxryfNl+5x00AbrtjagQnyidcKiI5ECnLRZFl4AIWpBQpClYYGeYIBzyI4VZdprqNiwJQsfnEYwMBbUkTELQrNJqtC2OKP+IZ/HKmIQi5eYV3KOARaLG4nykqEb4NRfHUDUiew+ytVuDY9b7ZCrQELEGMIVkRvIPHUbqGbQ+DxxsEutodQP8Ayo6qhPH7xUc4N2i7Mm31M/TeCPhD0+yrTdm2zfR4HXAcMgSFE6ZQQP8AiqnfOzKmpWg40DUjUfvCglI6mO/4akV9P6LqC5NksF+NPMktwvDAJlUpVqNQJBqXeG1qGSUBOJY1OgxRHfWc7HW8NpdSdFQPQaLIWjESFAncTu++syPhennPdUTt6AqtKMmF7Xe4fZUlwYVzlllpBB41RL8s+FIznP6jVgcsuqj1lKOXDtPGhm01mCGU/CxDPlBrVUKdGnthhPolOCTwVgZUcZv5KkQ6DjGixqeShv7atWzPgzatlgYfS4vxhx1Ut5dZlt1CHS3lOJKXAruNTmPBlZGeldtSny34y7Z2koKQopaMFxaiMzyFUp1JQ4GGk+SjtXiFGEpWTyE0XYux1QkoKR+0QPrrS7v8HzKXXbIycDjZSsLiQpoxinKQsA9hqjW6zpcfcDWLogohJX5RAylUceG6n6c0+XcBJJcIipudcZYT/EKju2RaMy2pQ/ZhXqNXe4GLGwCp1vpZEHKSDkZAGgOY7hRMXHd1rP8A2yyw6RknMSdwhR9VR14+mPU6omVMbQNJUcaVg7uqDHdNNP7TIUsjCQ3gUniokwZPekZVZL7uxAWpl9HXTkVaKHAg7xVNvi4VM9ZJxtnRQ3clDdQpqcX5kcl424Pn+008DU9heIA8arlWGxjqJ7BXKFSU3ZlZxSCl2WnAvXI5dnA+erXct6GTCylU4gR8L2VSkqqVYrapBkafjSuarTxqx4JTntLfbdvRZ20NowyZUorOeLEZEHKKhWPwg43Sq0OIU2qZSFJAhQiOVUfaq0pWUECMlSPNRS8PB0WLIi0OvEKcaS8gBh1bRxiUtm0J6ocI3RHOsqGi09NNeWr9vv8APQK25ZuMXq82VlSXEEH9oTQ7pBriT84eqatjXgdUZbNqR4y2jpHGQheQw4lIS5opYScwB30Yu3YSzIs63mnEuLaSlbgUhWQUQICj1SZOla0Krwpf2DcEilNg9C4UjEopwAASetqcuXrrqP8AKiyDW0sfzUe2ueLReikmEkAdgp+6kWh5QCYIJAJMhInISRoKLVpKaV8WOKaWEb05tvYBrbbMO19sf7q+Py8u/wCPWX+e19qshv3Yy1ISVLZQ43vg4iB66pFt2WQ5JaltXwVeSew7qVenUswdwm46V/Ly7/j1l/ntfapfl7d/x6y/z2vtVyBarKptRSsEEbjTVLNNYZY7ipUqVcIDtof0V/5J36NVcnbJXutnp2m0YjaWSzinDglSVdJpuw8q6y2h/RX/AJJ36NVcm3a10TGL37uQ4hA17JOVHoU98s8HG7I0dzwnqUptRRjW2wthSwcOMrEdJpIM5/XTiNo8TVnbebLgaxky4oLUVwQQrUFJjfWd2N8DJQMayM+6OFHlXwjUZ8oNNTpK10sgNzvkN7U3mbWG0pT0aWU4RKi4pQJklazmc6F2OyhEcTv+oU4za0rSCmQc8STHKCOOteOpEkpBkZROg3Uo604LYy21N3JybSVJwkqjOIMHSNd27zCpl37TO2cwFqcbORbc6wI0IndQsqkcx+NK8Ue+rU25pt/sdbtggXpbG+kKmApCVaoXnB3pn3yaqt+XWAOmbHVJhQ+Cr2Grc9ZwdRM79PTQ95hKFYDPRujCZ3HSe7I03CUK0NpVNxYAuAdVfaPVRZCBvMU5srsdaHi8GmnHOiUEqwBJ1BInEsbu2jbuwlvHkXe+o/tqbA+aFfXXYNQjaTJKLbBliQkyokAIjUwBznfQDaK+UuQ2gSkGSo6k5jLgM6PW7weXw7kqyOhO5IKAkd2Kgl8bB26yJSu0WdbaVqCAThMqIJAyJ3A+alak4yl8IVRsEtlr/tDabOoKCUWNa1MwBKluxjSo++TCRI4Vcrr2ttBC1OdG4HXOlwLQlSErJjEgHyTVCtQwlLSdGxH8Xvj5/VT6LesiCox3Uw6K27UDlLJf1bSWgY+vC3lpdUqIUSg9VOIe9BHkjKhVrtqnXlLUkJKzJgAAqOpCRpJodYLSSjCZVh8nvnLs0NPBXKSKzZqVNuNy108ksOYcp79KbdWo5znrO/tnWvlLk8or4W+nce7f2UWE0o3/AMxV5It5Wh93CVqLmEQkmJjhOp76FocgkEZKyKToRwPOjZzJImE5n1T2UKvd9OSZOJP17qc09XevYpJWZWb5u3olynyFZpPrB5iitms5DSFDNJAzG48DwNO2hvpWlIPlAY09qdR3j1UAsF5uMnqnLek5g9oqPbSnufDC23oPAU6kVGs98sr8oFpXzk+0VK6MK8hxs/xAeumE1JfDkE4NAW/k5o7/AKqu2z+2qW7I4hDK0IW30BSq0LW0okAKU2yoQlR1mYEmqje1iUpbSMiVEgQQd44VItbgBDafJbyHM71d5ml/KTm5S/GFvtiaMxt30pW94ulNpU2W1O41EQU4SpLZyCimnF3+2bILMLPgyzWl1QxLAjpFgDrxuByqkWO9wlMYSDM5Gc/qopY7wDiTkUqEEcwNZ50KtBx+KK4Kxd+SKzd2crM/jfRuwWkoyTAG/vGulQHgDpMjOBEaZmngqRO/8fdQJaiU8HVHaWCybZ2ppUlxLqfgqGEiN270VF2vtLVoT4yypKVZB1qYVI0WBv4ZUIWeNQbVYwrOY58fvphWhJbsMq3dYB94oRaEhCxCver4cjyqnWmzlCihQggwat9qsik5nNI39tDdoLLibS6NUwlXYfJJ9XdRq9NTjdco7Tl0zsClSpVmBgffwmyvj/4nPo1VyreAAIR8BKU+YZ+murr5/R3vk1/0GuUryR+cXyUae0vysHU4IqDFPtGowp5tymkBYXu20QaJKREAGZ+v8aUEsq8x2irSLv6QDCCM5ned2EmkdXFXTOxlmxGDJBmfPScQ58HLn7aIKsEDrZqO4EHl+BRSy5BtDiAnKAT2ZDtzoFGG92YnrdX/AIeKlCz+l/4K7YbEpxUHEIGfEZH2VWLyfPSHPQx5q063rSG3gmAcJJPOMtKyd9WtaFOmqawA0Orlqt02rLGDcPAemW7Sv4ZZJ7QhQPqrT4rMPAP+iu/vJ9Sq1Ckq/wCozbXB5We+GpubIxPvbQlXzWnTWh1QPDMf+yb+V/8AxdqUP1ERnPa1ySTqTT7VMqTn216kVooWZYtn2cTkSRAKj3CjTVi6ygMzkATkDPD00F2OfT4wEL0WCkTx3Z7s6vuJLZAKQNPvrzfileUK+1emB/TU1KFwK1dyS6lChCTqDrmJERp99T7Tsk0fJkakciNM6IWcoxAGEqGQJHlSCRCqmtLmcoA9PHKvL6nxCsppwbVkaNPTwtZlat9jTZLIomSpUA6DMnTsrNnlSSa0jbm1/wDblAHlGSYOiY0551mbnCvYeBb5ad1KnMmzL1m1VNseEP2J6FoPBQB7Dka6W2LuhoWCzAtoJDSMyhJOm8xXMljR1gOJHrrqnZH9Cs/yafVWnqPkXuBpkz+ymf8A1N/MT7KX9lM/+pv5ifZUuvKRCGO+GyxoQ9ZVpQlOBu0HIAZkspEwN01j2KTNbT4dv/5/3HPpGaxYjM1p0v00BnyPNUVu16FUIbXFFbpIU4gc9OyiSScWga5CxRBgGZ1O+nEhQOZmPbU9V3KJkJIGZjjMZzX07YIA1Oe7u1NZPlu+BvywUu1jgY4+2kgFcACZ4fXVmNkSsZo0j76ju2NLDbi0jMAnfERAFPrRSdm3gt5LWSn3rawBgjXM8iNIqCx10KbPv0qHeBiHqpm1PYlKUd9fV1KlxPafSDTMcOwmuTrmlSpVjDJAv5UWZ88GnPo1VyvbVSudywlQ/iA+ua6m2h/RX/knfo1VyhYHOlYHwmsv4Toe4+unNK+YlJq6PlSIMV6E14fTXqVU2LjrZir5c1vStsFBAVlKdIIESPRVCTUyw2ktqnUaEcQaHVp742OWymXZTigrGZThiSYIy4HtFJNuLqcThkAnLKAQRBndrQuw3oMZnrA67pHGPXUe9iZwoySVTI7KRpKUZ7JcFdTpY1YqS5XYTevFDgW2kwAI+4ntnPnVMeu84oJAz7e7maIutEEJTkADKt5r6szIH5xeietnwG/tP109uXRWhQjSW2JqvgQGFq0N70Fqe1SFKrT6yH3PlrLqbc4ffOtn/QqK16ka0lKbaH1hCrOPDhaMFjs5OnjKAewtOg1o9ZX7or9Wtf5hH0TlUhLbJM6YtagQrAdUSO0TXwFU70nTNJdHlABC+0aHvFNBNa1l0LNWY80qCOWdWq79oFqawqOIpEdYA9hM7t1VRFPNuRoeVBrUIVVaSLQqOHBoLV6ktgyAkEYoGaYOZTwB0ND742vcUtbTQASeqCMzHGeyq9Yr3wjCQSDkY4c/bXqbW3JIkSIzmsmHhlCFXfOF/sMS1M3GyZMXfZ6NTLsKzmdT3HsoC+wmcgddPbRFLSQCoEFR0ndz5U8y0EJnUnOfr7K0d0KcdyVvpxkXy+SOxdoQrpDACevH7ufsrojYFzFdtkVxZQfOmuatoLdgawz13fQiZ9JrpHwdfquxfIN/00OtUcopP3CRVkWOlSpUsXMh8OplyzI+E1aCO1KmVfVWOuEGOzOtT90La+ifu9fAP+aWZ9FZjbWQFSPJV1k9hzFaNCW6mvoCqLsaCalWC0FtxKx70g+Y1EGVOophAjSGbclaApskjORv4kZ769DxgqIkaxoRmM8zpVLuu34AUzzB56Ed4o/ZLYlbRBmQMjxHA/jdSVSTpz3WwPU6yYebcPERnHmmTwoZf1qJYWEmQciZ7cqB2683HVkJOFAHmEZ6VFbvBSZbTKk+Yd9aHm/DZFJ6i6cUAHOFSbt6uJe5CVK9ED0mpos5WcQAABzPriou0doS2zgT5ThknfhHtNAVSKefcWimdbUqVKsoYB20P6K/8k79GquObtt5aWFDMaEbiDqDXY20P6K/8k79GquLqtGTi7ohaXmgQFoMoVoeB+CrgaaKKD3deqmTlmk6pOh9lH7O628PzaoV8BRg/wAJ31p06kaixz6AJQ9BlIp1KqTrCk+UCKSaKDPttRmZinja16Yj6KaGVOlopGJZDY4q17hqarsTy0dV+iRZ8aiEzrryA30K2mvkR0DZkDy1cY96OVRrx2gyKGZE5FZ8ojgPgigRNKVZxjiPIeMbcm9+5r/wLZ8o1/QqtnrGPc1/4Fs+Ua/oVWz0kXFWV+6M/VjX+YR9E7WqVlfui/1Y1/mEfROVCHP113kWlzqk5KHEe2j62gU40HEg6HhyVwNVOpd33mtkyk5HUHMHtFN0a+1bZcFJRuHBX2BTbF4sub+iVwOae47qmpsCj5MKH7JBp9ZWALi0NIr1CM6dVYnNyFeY18LsygOuUo/eUPVrUszlmx1OHEkEwJz+81KvG1IZRjXEe9RMkxp2CgVovhpvyB0iuJEIHYN9ArXbFuKxLMn8aUpXcLpvLXXQWEbcn1b7ap1ZWrU+jgByrrfwdfqqxfIN/wBIrkCK6/8AB1+qrF8g3/SKRlJyd2FLHSpUq4Qwr3S3l2Hsf9bNZhc1uC09CswR5BP9J5GtO90v5dh7H/WzWJg0WlUdN3ONXLOtkgwciKScqi2G/QoBD05ZBY1HJXEUSFkJGJBC08U5+caitOLUleICUGhsKp+z2lSND3a0yByr6xAVJRUsMonYlC8lE5gZ9opzpcQwhJBOZA31FZBJ6qSo9lervRDElZClEQEJMnvUNOFDdKKW6JdXkT7W8ltBUrJA85I3CqNeNuLzhWrfoOA3AU5ed7LfVKtBokaDsqFSMpJLavu/X+g6VjuKlSpUE6Dtof0V/wCSd+jVXFxrylUIeivZpUq6iBO772dTADio4HMeY1YWbYoiTHzU+ylSreoZgrlAbeN7up8leHsCR6hQF99SjKiSeZmlSpXW44LDVeUqVZfR03z3NX+BbPlGv6FVs9KlXCCoXtBs7Z7a2GrS0HUBQWEkkQoAiciNxPnrylUIAP7pLq+Jt/Oc+1S/ukur4m385z7VKlXGQR8Et1fE2/nOfar1HgnusaWNHznPtV5SrqbUiDn9112/FU/Pc+1TavBNdfxNHznPtUqVWlOTWWQQ8Et1fE2/nOfapf3SXV8Tb+c59qlSqhBf3SXV8Tb+c59qrXd1hQy0hppIS22kJSkaAAZATSpV0hJpUqVQhhPul/LsPY/62axKlSqEPads9oUgylRSeRilSolN2krHGWG7b2dUOsrF2hJ9Yog/aSBIw/NT7KVKvQRV7FSu2+9nVEpKzHAZD0UMVSpVj6tu5ZHleUqVKH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1828800" y="7620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 Information –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 AQ Regulations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3341578"/>
            <a:ext cx="3194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National Emission </a:t>
            </a:r>
            <a:r>
              <a:rPr lang="en-US" sz="18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Standards</a:t>
            </a: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for Hazardous Air Pollutants (NESHAP)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41" name="Straight Arrow Connector 40"/>
          <p:cNvCxnSpPr>
            <a:endCxn id="44" idx="0"/>
          </p:cNvCxnSpPr>
          <p:nvPr/>
        </p:nvCxnSpPr>
        <p:spPr bwMode="auto">
          <a:xfrm>
            <a:off x="20574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590800" y="4267200"/>
            <a:ext cx="457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685800" y="4724400"/>
            <a:ext cx="38100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EPA Adoption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Apply upon EPA adoption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(not much flexibility for states)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6934200" y="4343400"/>
            <a:ext cx="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629400" y="43434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162800" y="42672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5029200" y="4495800"/>
            <a:ext cx="41148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EPA Adoption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 not apply upon EPA adoption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(more flexibility for states) </a:t>
            </a:r>
          </a:p>
          <a:p>
            <a:pPr algn="ctr">
              <a:spcBef>
                <a:spcPct val="20000"/>
              </a:spcBef>
              <a:defRPr/>
            </a:pP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10200" y="5715000"/>
            <a:ext cx="3581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 Adoption/Implementation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Apply upon state adoption or adoption of federal plan</a:t>
            </a:r>
            <a:endParaRPr lang="en-US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7162800" y="54864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6" descr="http://cdn.powermag.com/wp-content/uploads/2007/09/520004dd3756e-44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017059" cy="1295400"/>
          </a:xfrm>
          <a:prstGeom prst="rect">
            <a:avLst/>
          </a:prstGeom>
          <a:noFill/>
        </p:spPr>
      </p:pic>
      <p:pic>
        <p:nvPicPr>
          <p:cNvPr id="31" name="Picture 2" descr="Toledo oregon GP mill....stinky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057400"/>
            <a:ext cx="1951096" cy="1295400"/>
          </a:xfrm>
          <a:prstGeom prst="rect">
            <a:avLst/>
          </a:prstGeom>
          <a:noFill/>
        </p:spPr>
      </p:pic>
      <p:pic>
        <p:nvPicPr>
          <p:cNvPr id="32" name="Picture 4" descr="http://media.oregonlive.com/business_impact/photo/9639942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057400"/>
            <a:ext cx="1945660" cy="1295400"/>
          </a:xfrm>
          <a:prstGeom prst="rect">
            <a:avLst/>
          </a:prstGeom>
          <a:noFill/>
        </p:spPr>
      </p:pic>
      <p:pic>
        <p:nvPicPr>
          <p:cNvPr id="35" name="Picture 4" descr="http://www.co.marion.or.us/NR/rdonlyres/BAD0C83B-5323-4C80-BF0B-2BCE81B0242C/51140/Covant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905000"/>
            <a:ext cx="1662207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67000" y="1905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major source NESHAP (full adoption)</a:t>
            </a:r>
          </a:p>
          <a:p>
            <a:pPr marL="0"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New area source NESHAP (partial adoption)</a:t>
            </a:r>
          </a:p>
          <a:p>
            <a:pPr marL="230188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Permitted sources (Title V and ACDP)</a:t>
            </a:r>
          </a:p>
          <a:p>
            <a:pPr marL="46196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DEQ implementation through permitting programs</a:t>
            </a:r>
          </a:p>
          <a:p>
            <a:pPr marL="46196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Larger boilers (&gt; 10 million Btu per hour)</a:t>
            </a:r>
          </a:p>
          <a:p>
            <a:pPr marL="461963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 - emission controls, tune-ups, energy assessment</a:t>
            </a:r>
          </a:p>
          <a:p>
            <a:pPr marL="230188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Unpermitted sources</a:t>
            </a:r>
          </a:p>
          <a:p>
            <a:pPr marL="4587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EPA implementation</a:t>
            </a:r>
          </a:p>
          <a:p>
            <a:pPr marL="4587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Smaller boilers (&lt; 10 million Btu per hour)</a:t>
            </a:r>
          </a:p>
          <a:p>
            <a:pPr marL="4587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 - tune-ups</a:t>
            </a:r>
          </a:p>
          <a:p>
            <a:pPr marL="4587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Mostly schools</a:t>
            </a:r>
          </a:p>
          <a:p>
            <a:pPr marL="4587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DEQ Small Business Program Assistance</a:t>
            </a:r>
          </a:p>
          <a:p>
            <a:pPr marL="0"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HAPs reductions (nationwide)</a:t>
            </a:r>
          </a:p>
          <a:p>
            <a:pPr marL="457200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HAPs addressed – acid HAPs, metal HAPs, organic HAPs</a:t>
            </a:r>
          </a:p>
          <a:p>
            <a:pPr marL="457200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HAPs reduced – 32,000+ tons per year</a:t>
            </a:r>
          </a:p>
          <a:p>
            <a:pPr marL="457200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PM and VOC reduced – 54,000+ tons per year</a:t>
            </a:r>
          </a:p>
          <a:p>
            <a:pPr marL="0"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461963" lvl="2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84213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Boilers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betterbuildingsoregon.org/assets/content/Biomas_boiler_IllinoisValley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1828800" cy="2760453"/>
          </a:xfrm>
          <a:prstGeom prst="rect">
            <a:avLst/>
          </a:prstGeom>
          <a:noFill/>
        </p:spPr>
      </p:pic>
      <p:pic>
        <p:nvPicPr>
          <p:cNvPr id="17412" name="Picture 4" descr="http://sustainablenorthwest.org/uploads/intro_photos/Bruce-Daucsavage-and-resident-tour-John-Day-biom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86400"/>
            <a:ext cx="2362200" cy="1181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743200" y="17526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New NESHAP and two new NSPSs (partial adoption)</a:t>
            </a:r>
          </a:p>
          <a:p>
            <a:pPr marL="0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Permitted sources (Title V and ACDP)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DEQ implementation through permitting programs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 uncertified engines - significant requirements (see next slide)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 - emission controls and ongoing testing</a:t>
            </a:r>
          </a:p>
          <a:p>
            <a:pPr marL="0"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Unpermitted sources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EPA implementation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Certified engines; or 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uncertified engines - less significant requirements</a:t>
            </a:r>
          </a:p>
          <a:p>
            <a:pPr marL="687388" lvl="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 controls and one-time testing; or </a:t>
            </a:r>
          </a:p>
          <a:p>
            <a:pPr marL="687388" lvl="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Tune-ups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Mostly schools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DEQ Small Business Program Assistance</a:t>
            </a:r>
          </a:p>
          <a:p>
            <a:pPr marL="0"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HAPs reductions (nationwide)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HAPs addressed – acid HAPs, metal HAPs, organic HAPs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HAPs reduced – 2,700+ tons per year</a:t>
            </a:r>
          </a:p>
          <a:p>
            <a:pPr marL="230188"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PM, CO, </a:t>
            </a:r>
            <a:r>
              <a:rPr lang="en-US" sz="16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NOx</a:t>
            </a: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VOC reduced – 85,000+ tons per year</a:t>
            </a:r>
            <a:endParaRPr lang="en-US" sz="1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268535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2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Stationary Internal</a:t>
            </a:r>
          </a:p>
          <a:p>
            <a:pPr lvl="0"/>
            <a:r>
              <a:rPr lang="en-US" sz="22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Combustion Engines</a:t>
            </a:r>
          </a:p>
          <a:p>
            <a:endParaRPr lang="en-US" dirty="0"/>
          </a:p>
        </p:txBody>
      </p:sp>
      <p:pic>
        <p:nvPicPr>
          <p:cNvPr id="15362" name="Picture 2" descr="http://www.smartgridoregon.org/Resources/Pictures/Blog%20Images/6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2590801" cy="1979373"/>
          </a:xfrm>
          <a:prstGeom prst="rect">
            <a:avLst/>
          </a:prstGeom>
          <a:noFill/>
        </p:spPr>
      </p:pic>
      <p:pic>
        <p:nvPicPr>
          <p:cNvPr id="15364" name="Picture 4" descr="Richard Hay and one monster backup generato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00600"/>
            <a:ext cx="2590800" cy="1725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Proposed Rules </a:t>
            </a:r>
            <a:br>
              <a:rPr lang="en-US" dirty="0" smtClean="0"/>
            </a:br>
            <a:r>
              <a:rPr lang="en-US" dirty="0" smtClean="0"/>
              <a:t>Adopt new federal standards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667000"/>
          <a:ext cx="6705600" cy="3963571"/>
        </p:xfrm>
        <a:graphic>
          <a:graphicData uri="http://schemas.openxmlformats.org/drawingml/2006/table">
            <a:tbl>
              <a:tblPr/>
              <a:tblGrid>
                <a:gridCol w="838200"/>
                <a:gridCol w="928275"/>
                <a:gridCol w="1433925"/>
                <a:gridCol w="1425752"/>
                <a:gridCol w="1194907"/>
                <a:gridCol w="884541"/>
              </a:tblGrid>
              <a:tr h="199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Who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30" marR="8930" marT="89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Compliance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Testing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Would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Requirements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Implement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NESHAP</a:t>
                      </a:r>
                    </a:p>
                  </a:txBody>
                  <a:tcPr marL="8930" marR="8930" marT="893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Non-emergency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500 HP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Initial/Ongoing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DEQ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 &lt; HP &lt; 500 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300 HP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Tune-ups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Emergency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Any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Tune-ups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NSPS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Spark Ignition</a:t>
                      </a:r>
                    </a:p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Non-emergency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500 HP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Certified 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Initial/Ongoing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DEQ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500 HP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Certified 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Emergency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Any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Certified 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987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NSPS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Compression Ignition</a:t>
                      </a:r>
                    </a:p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Non-emergency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30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liters per cylinder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Initial/Ongoing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DEQ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500 HP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Certified 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Initial/Ongoing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DEQ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30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liters/cylinder &amp;         &lt;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 HP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Certified 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Emergency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Any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Certified engine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Emission standards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133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Stationary Internal Combustion Engines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DEQ2">
  <a:themeElements>
    <a:clrScheme name="AllDEQ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D9"/>
      </a:accent1>
      <a:accent2>
        <a:srgbClr val="9CC9C4"/>
      </a:accent2>
      <a:accent3>
        <a:srgbClr val="FFFFFF"/>
      </a:accent3>
      <a:accent4>
        <a:srgbClr val="000000"/>
      </a:accent4>
      <a:accent5>
        <a:srgbClr val="FFFFE9"/>
      </a:accent5>
      <a:accent6>
        <a:srgbClr val="8DB6B1"/>
      </a:accent6>
      <a:hlink>
        <a:srgbClr val="0000FF"/>
      </a:hlink>
      <a:folHlink>
        <a:srgbClr val="990099"/>
      </a:folHlink>
    </a:clrScheme>
    <a:fontScheme name="AllDEQ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DEQ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DEQ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D9"/>
        </a:accent1>
        <a:accent2>
          <a:srgbClr val="9CC9C4"/>
        </a:accent2>
        <a:accent3>
          <a:srgbClr val="FFFFFF"/>
        </a:accent3>
        <a:accent4>
          <a:srgbClr val="000000"/>
        </a:accent4>
        <a:accent5>
          <a:srgbClr val="FFFFE9"/>
        </a:accent5>
        <a:accent6>
          <a:srgbClr val="8DB6B1"/>
        </a:accent6>
        <a:hlink>
          <a:srgbClr val="0000FF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DEQ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D9"/>
        </a:accent1>
        <a:accent2>
          <a:srgbClr val="9CC9C4"/>
        </a:accent2>
        <a:accent3>
          <a:srgbClr val="FFFFFF"/>
        </a:accent3>
        <a:accent4>
          <a:srgbClr val="000000"/>
        </a:accent4>
        <a:accent5>
          <a:srgbClr val="FFFFE9"/>
        </a:accent5>
        <a:accent6>
          <a:srgbClr val="8DB6B1"/>
        </a:accent6>
        <a:hlink>
          <a:srgbClr val="0075BA"/>
        </a:hlink>
        <a:folHlink>
          <a:srgbClr val="A71A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10735</TotalTime>
  <Words>928</Words>
  <Application>Microsoft Office PowerPoint</Application>
  <PresentationFormat>On-screen Show (4:3)</PresentationFormat>
  <Paragraphs>266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AllDEQ2</vt:lpstr>
      <vt:lpstr>Slide 1</vt:lpstr>
      <vt:lpstr>Slide 2</vt:lpstr>
      <vt:lpstr>Background Information –  Federal AQ Regulations</vt:lpstr>
      <vt:lpstr>Background Information –  NESHAP Program Benefits</vt:lpstr>
      <vt:lpstr>Slide 5</vt:lpstr>
      <vt:lpstr>Slide 6</vt:lpstr>
      <vt:lpstr>Proposed Rules  Adopt new federal standards</vt:lpstr>
      <vt:lpstr>Proposed Rules  Adopt new federal standards</vt:lpstr>
      <vt:lpstr>Proposed Rules  Adopt new federal standards</vt:lpstr>
      <vt:lpstr>Proposed Rules  Adopt new federal standards</vt:lpstr>
      <vt:lpstr>Proposed Rules – Adopt rules to implement federal emission guidelines</vt:lpstr>
      <vt:lpstr>Proposed Rules  Adopt by reference –  amended federal standards</vt:lpstr>
      <vt:lpstr>Summary</vt:lpstr>
      <vt:lpstr>Public Process</vt:lpstr>
      <vt:lpstr>DEQ Recommendation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geberso</dc:creator>
  <cp:lastModifiedBy>geberso</cp:lastModifiedBy>
  <cp:revision>578</cp:revision>
  <dcterms:created xsi:type="dcterms:W3CDTF">2006-07-31T17:12:30Z</dcterms:created>
  <dcterms:modified xsi:type="dcterms:W3CDTF">2015-03-19T17:35:55Z</dcterms:modified>
</cp:coreProperties>
</file>