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99563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72"/>
    <a:srgbClr val="007861"/>
    <a:srgbClr val="009999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FAD63D-9A65-4DE0-B675-A0FBA112E8A1}" type="doc">
      <dgm:prSet loTypeId="urn:microsoft.com/office/officeart/2005/8/layout/hList3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19C8FF94-6935-4839-B22C-0E65AAF07664}">
      <dgm:prSet phldrT="[Text]"/>
      <dgm:spPr/>
      <dgm:t>
        <a:bodyPr/>
        <a:lstStyle/>
        <a:p>
          <a:r>
            <a:rPr lang="en-US" dirty="0" smtClean="0"/>
            <a:t>Net Air Quality Benefit</a:t>
          </a:r>
          <a:endParaRPr lang="en-US" dirty="0"/>
        </a:p>
      </dgm:t>
    </dgm:pt>
    <dgm:pt modelId="{457733C1-53A4-4BBD-B768-5CC48A2A7EF1}" type="parTrans" cxnId="{B6681E60-B17C-4688-8BDF-DDF23A123B26}">
      <dgm:prSet/>
      <dgm:spPr/>
      <dgm:t>
        <a:bodyPr/>
        <a:lstStyle/>
        <a:p>
          <a:endParaRPr lang="en-US"/>
        </a:p>
      </dgm:t>
    </dgm:pt>
    <dgm:pt modelId="{8EBC0CEB-9A66-48CE-994A-63298DECD0A9}" type="sibTrans" cxnId="{B6681E60-B17C-4688-8BDF-DDF23A123B26}">
      <dgm:prSet/>
      <dgm:spPr/>
      <dgm:t>
        <a:bodyPr/>
        <a:lstStyle/>
        <a:p>
          <a:endParaRPr lang="en-US"/>
        </a:p>
      </dgm:t>
    </dgm:pt>
    <dgm:pt modelId="{EA474405-AB91-491B-92B2-3BCE766A2A87}">
      <dgm:prSet phldrT="[Text]"/>
      <dgm:spPr/>
      <dgm:t>
        <a:bodyPr/>
        <a:lstStyle/>
        <a:p>
          <a:r>
            <a:rPr lang="en-US" dirty="0" smtClean="0"/>
            <a:t>Current rules unworkable unless sources co-located</a:t>
          </a:r>
          <a:endParaRPr lang="en-US" dirty="0"/>
        </a:p>
      </dgm:t>
    </dgm:pt>
    <dgm:pt modelId="{C97E64A1-7200-45D0-B832-D2D34DFB0482}" type="parTrans" cxnId="{2CA2A1F8-3A63-4AC6-993F-8277EF79F78B}">
      <dgm:prSet/>
      <dgm:spPr/>
      <dgm:t>
        <a:bodyPr/>
        <a:lstStyle/>
        <a:p>
          <a:endParaRPr lang="en-US"/>
        </a:p>
      </dgm:t>
    </dgm:pt>
    <dgm:pt modelId="{8BADDBAF-5FE3-49CF-AB4A-6ED5DF04E91D}" type="sibTrans" cxnId="{2CA2A1F8-3A63-4AC6-993F-8277EF79F78B}">
      <dgm:prSet/>
      <dgm:spPr/>
      <dgm:t>
        <a:bodyPr/>
        <a:lstStyle/>
        <a:p>
          <a:endParaRPr lang="en-US"/>
        </a:p>
      </dgm:t>
    </dgm:pt>
    <dgm:pt modelId="{8FC2A28E-4E37-4291-AFEB-403B0DDEF4F1}">
      <dgm:prSet phldrT="[Text]"/>
      <dgm:spPr/>
      <dgm:t>
        <a:bodyPr/>
        <a:lstStyle/>
        <a:p>
          <a:r>
            <a:rPr lang="en-US" dirty="0" smtClean="0"/>
            <a:t>Unintentional consequence does not allow construction in NAA and maintenance areas</a:t>
          </a:r>
          <a:endParaRPr lang="en-US" dirty="0"/>
        </a:p>
      </dgm:t>
    </dgm:pt>
    <dgm:pt modelId="{9E5D4766-08AD-44BD-8633-9C0C3357607B}" type="parTrans" cxnId="{9DA62D62-E0FB-4AB4-88FB-BE1060A64AFC}">
      <dgm:prSet/>
      <dgm:spPr/>
      <dgm:t>
        <a:bodyPr/>
        <a:lstStyle/>
        <a:p>
          <a:endParaRPr lang="en-US"/>
        </a:p>
      </dgm:t>
    </dgm:pt>
    <dgm:pt modelId="{5C1D46F7-3866-4E3C-AD20-4CEC3504D924}" type="sibTrans" cxnId="{9DA62D62-E0FB-4AB4-88FB-BE1060A64AFC}">
      <dgm:prSet/>
      <dgm:spPr/>
      <dgm:t>
        <a:bodyPr/>
        <a:lstStyle/>
        <a:p>
          <a:endParaRPr lang="en-US"/>
        </a:p>
      </dgm:t>
    </dgm:pt>
    <dgm:pt modelId="{2C108410-3358-4376-A0AA-5B83C280B864}">
      <dgm:prSet phldrT="[Text]"/>
      <dgm:spPr/>
      <dgm:t>
        <a:bodyPr/>
        <a:lstStyle/>
        <a:p>
          <a:r>
            <a:rPr lang="en-US" dirty="0" smtClean="0"/>
            <a:t>Restructure rules to provide more flexibility to address airshed issues</a:t>
          </a:r>
          <a:endParaRPr lang="en-US" dirty="0"/>
        </a:p>
      </dgm:t>
    </dgm:pt>
    <dgm:pt modelId="{DC2129C1-5A98-4166-86FA-1FD09207268D}" type="parTrans" cxnId="{1E4717F7-B54D-4382-AAB3-995EA9132A64}">
      <dgm:prSet/>
      <dgm:spPr/>
      <dgm:t>
        <a:bodyPr/>
        <a:lstStyle/>
        <a:p>
          <a:endParaRPr lang="en-US"/>
        </a:p>
      </dgm:t>
    </dgm:pt>
    <dgm:pt modelId="{394F6C2D-3121-49DC-9062-B6777067DBC0}" type="sibTrans" cxnId="{1E4717F7-B54D-4382-AAB3-995EA9132A64}">
      <dgm:prSet/>
      <dgm:spPr/>
      <dgm:t>
        <a:bodyPr/>
        <a:lstStyle/>
        <a:p>
          <a:endParaRPr lang="en-US"/>
        </a:p>
      </dgm:t>
    </dgm:pt>
    <dgm:pt modelId="{39ED88E6-42A8-47B6-90EA-73F5EE694F6A}" type="pres">
      <dgm:prSet presAssocID="{16FAD63D-9A65-4DE0-B675-A0FBA112E8A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79613C-75EF-49CF-B6E2-B8261462DF3E}" type="pres">
      <dgm:prSet presAssocID="{19C8FF94-6935-4839-B22C-0E65AAF07664}" presName="roof" presStyleLbl="dkBgShp" presStyleIdx="0" presStyleCnt="2"/>
      <dgm:spPr/>
      <dgm:t>
        <a:bodyPr/>
        <a:lstStyle/>
        <a:p>
          <a:endParaRPr lang="en-US"/>
        </a:p>
      </dgm:t>
    </dgm:pt>
    <dgm:pt modelId="{EC824348-66CB-4DE2-87BA-5CFF47D2E3C6}" type="pres">
      <dgm:prSet presAssocID="{19C8FF94-6935-4839-B22C-0E65AAF07664}" presName="pillars" presStyleCnt="0"/>
      <dgm:spPr/>
    </dgm:pt>
    <dgm:pt modelId="{60542F1F-4E41-4B91-85C3-EDAC9238B26F}" type="pres">
      <dgm:prSet presAssocID="{19C8FF94-6935-4839-B22C-0E65AAF07664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A13701-5DC4-4FC2-B468-5F70304A956C}" type="pres">
      <dgm:prSet presAssocID="{8FC2A28E-4E37-4291-AFEB-403B0DDEF4F1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4E6E68-D87C-4494-8642-663F0864DBA1}" type="pres">
      <dgm:prSet presAssocID="{2C108410-3358-4376-A0AA-5B83C280B864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297EC-DC95-4802-B499-FF599DB3B7AE}" type="pres">
      <dgm:prSet presAssocID="{19C8FF94-6935-4839-B22C-0E65AAF07664}" presName="base" presStyleLbl="dkBgShp" presStyleIdx="1" presStyleCnt="2"/>
      <dgm:spPr/>
    </dgm:pt>
  </dgm:ptLst>
  <dgm:cxnLst>
    <dgm:cxn modelId="{DAACBD4C-23D7-4821-AA17-C92247105D10}" type="presOf" srcId="{16FAD63D-9A65-4DE0-B675-A0FBA112E8A1}" destId="{39ED88E6-42A8-47B6-90EA-73F5EE694F6A}" srcOrd="0" destOrd="0" presId="urn:microsoft.com/office/officeart/2005/8/layout/hList3"/>
    <dgm:cxn modelId="{D520A925-A0C6-47F1-ABFF-1B5A8553D4E1}" type="presOf" srcId="{19C8FF94-6935-4839-B22C-0E65AAF07664}" destId="{6D79613C-75EF-49CF-B6E2-B8261462DF3E}" srcOrd="0" destOrd="0" presId="urn:microsoft.com/office/officeart/2005/8/layout/hList3"/>
    <dgm:cxn modelId="{BAE80060-4BB1-41DB-A7F8-5EBFA9FE6037}" type="presOf" srcId="{8FC2A28E-4E37-4291-AFEB-403B0DDEF4F1}" destId="{A9A13701-5DC4-4FC2-B468-5F70304A956C}" srcOrd="0" destOrd="0" presId="urn:microsoft.com/office/officeart/2005/8/layout/hList3"/>
    <dgm:cxn modelId="{9DA62D62-E0FB-4AB4-88FB-BE1060A64AFC}" srcId="{19C8FF94-6935-4839-B22C-0E65AAF07664}" destId="{8FC2A28E-4E37-4291-AFEB-403B0DDEF4F1}" srcOrd="1" destOrd="0" parTransId="{9E5D4766-08AD-44BD-8633-9C0C3357607B}" sibTransId="{5C1D46F7-3866-4E3C-AD20-4CEC3504D924}"/>
    <dgm:cxn modelId="{B6681E60-B17C-4688-8BDF-DDF23A123B26}" srcId="{16FAD63D-9A65-4DE0-B675-A0FBA112E8A1}" destId="{19C8FF94-6935-4839-B22C-0E65AAF07664}" srcOrd="0" destOrd="0" parTransId="{457733C1-53A4-4BBD-B768-5CC48A2A7EF1}" sibTransId="{8EBC0CEB-9A66-48CE-994A-63298DECD0A9}"/>
    <dgm:cxn modelId="{26D57F00-6B96-4799-BE97-E8FE370F03B3}" type="presOf" srcId="{2C108410-3358-4376-A0AA-5B83C280B864}" destId="{3E4E6E68-D87C-4494-8642-663F0864DBA1}" srcOrd="0" destOrd="0" presId="urn:microsoft.com/office/officeart/2005/8/layout/hList3"/>
    <dgm:cxn modelId="{B488998D-3AEE-425C-9086-F1C76062D949}" type="presOf" srcId="{EA474405-AB91-491B-92B2-3BCE766A2A87}" destId="{60542F1F-4E41-4B91-85C3-EDAC9238B26F}" srcOrd="0" destOrd="0" presId="urn:microsoft.com/office/officeart/2005/8/layout/hList3"/>
    <dgm:cxn modelId="{1E4717F7-B54D-4382-AAB3-995EA9132A64}" srcId="{19C8FF94-6935-4839-B22C-0E65AAF07664}" destId="{2C108410-3358-4376-A0AA-5B83C280B864}" srcOrd="2" destOrd="0" parTransId="{DC2129C1-5A98-4166-86FA-1FD09207268D}" sibTransId="{394F6C2D-3121-49DC-9062-B6777067DBC0}"/>
    <dgm:cxn modelId="{2CA2A1F8-3A63-4AC6-993F-8277EF79F78B}" srcId="{19C8FF94-6935-4839-B22C-0E65AAF07664}" destId="{EA474405-AB91-491B-92B2-3BCE766A2A87}" srcOrd="0" destOrd="0" parTransId="{C97E64A1-7200-45D0-B832-D2D34DFB0482}" sibTransId="{8BADDBAF-5FE3-49CF-AB4A-6ED5DF04E91D}"/>
    <dgm:cxn modelId="{175A4882-775F-4DEE-BFC3-67613056834D}" type="presParOf" srcId="{39ED88E6-42A8-47B6-90EA-73F5EE694F6A}" destId="{6D79613C-75EF-49CF-B6E2-B8261462DF3E}" srcOrd="0" destOrd="0" presId="urn:microsoft.com/office/officeart/2005/8/layout/hList3"/>
    <dgm:cxn modelId="{46B4BE56-F78D-43A7-85C6-56DBA475A624}" type="presParOf" srcId="{39ED88E6-42A8-47B6-90EA-73F5EE694F6A}" destId="{EC824348-66CB-4DE2-87BA-5CFF47D2E3C6}" srcOrd="1" destOrd="0" presId="urn:microsoft.com/office/officeart/2005/8/layout/hList3"/>
    <dgm:cxn modelId="{C1E55EED-A119-402D-80E8-46E1E8976E16}" type="presParOf" srcId="{EC824348-66CB-4DE2-87BA-5CFF47D2E3C6}" destId="{60542F1F-4E41-4B91-85C3-EDAC9238B26F}" srcOrd="0" destOrd="0" presId="urn:microsoft.com/office/officeart/2005/8/layout/hList3"/>
    <dgm:cxn modelId="{CC6A96FC-F7BE-47CF-9270-48780B2E2F98}" type="presParOf" srcId="{EC824348-66CB-4DE2-87BA-5CFF47D2E3C6}" destId="{A9A13701-5DC4-4FC2-B468-5F70304A956C}" srcOrd="1" destOrd="0" presId="urn:microsoft.com/office/officeart/2005/8/layout/hList3"/>
    <dgm:cxn modelId="{3A49CDA1-0DB7-4506-A7F9-3CFF29C50C57}" type="presParOf" srcId="{EC824348-66CB-4DE2-87BA-5CFF47D2E3C6}" destId="{3E4E6E68-D87C-4494-8642-663F0864DBA1}" srcOrd="2" destOrd="0" presId="urn:microsoft.com/office/officeart/2005/8/layout/hList3"/>
    <dgm:cxn modelId="{062A82D4-39C5-4B45-B91F-4D645B874694}" type="presParOf" srcId="{39ED88E6-42A8-47B6-90EA-73F5EE694F6A}" destId="{076297EC-DC95-4802-B499-FF599DB3B7A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D2D0C1-8931-4130-9E76-9469B863EE31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89D35A-7F62-471F-AC8B-57F73E06E471}">
      <dgm:prSet phldrT="[Text]"/>
      <dgm:spPr/>
      <dgm:t>
        <a:bodyPr/>
        <a:lstStyle/>
        <a:p>
          <a:r>
            <a:rPr lang="en-US" dirty="0" smtClean="0"/>
            <a:t>Rule Restructure</a:t>
          </a:r>
          <a:endParaRPr lang="en-US" dirty="0"/>
        </a:p>
      </dgm:t>
    </dgm:pt>
    <dgm:pt modelId="{91E76305-52BE-4085-894F-90466674912D}" type="parTrans" cxnId="{8C4BEFBC-868A-4CB4-BFB1-387D4A4A7F8C}">
      <dgm:prSet/>
      <dgm:spPr/>
      <dgm:t>
        <a:bodyPr/>
        <a:lstStyle/>
        <a:p>
          <a:endParaRPr lang="en-US"/>
        </a:p>
      </dgm:t>
    </dgm:pt>
    <dgm:pt modelId="{30E85A10-4FFF-4E73-AD14-26B109472832}" type="sibTrans" cxnId="{8C4BEFBC-868A-4CB4-BFB1-387D4A4A7F8C}">
      <dgm:prSet/>
      <dgm:spPr/>
      <dgm:t>
        <a:bodyPr/>
        <a:lstStyle/>
        <a:p>
          <a:endParaRPr lang="en-US"/>
        </a:p>
      </dgm:t>
    </dgm:pt>
    <dgm:pt modelId="{DD9D10B2-3EA2-42D0-A1AC-8FBB6063275D}">
      <dgm:prSet phldrT="[Text]"/>
      <dgm:spPr/>
      <dgm:t>
        <a:bodyPr/>
        <a:lstStyle/>
        <a:p>
          <a:r>
            <a:rPr lang="en-US" dirty="0" smtClean="0"/>
            <a:t>include test methods with all standards</a:t>
          </a:r>
          <a:endParaRPr lang="en-US" dirty="0"/>
        </a:p>
      </dgm:t>
    </dgm:pt>
    <dgm:pt modelId="{6D0CC48C-6D3C-449F-AEE4-6B1735C66A2A}" type="parTrans" cxnId="{D924BFC1-A63F-444A-A073-8CA83B415B13}">
      <dgm:prSet/>
      <dgm:spPr/>
      <dgm:t>
        <a:bodyPr/>
        <a:lstStyle/>
        <a:p>
          <a:endParaRPr lang="en-US"/>
        </a:p>
      </dgm:t>
    </dgm:pt>
    <dgm:pt modelId="{293B3CF5-1E58-4E79-B74E-CFB1682AF4C0}" type="sibTrans" cxnId="{D924BFC1-A63F-444A-A073-8CA83B415B13}">
      <dgm:prSet/>
      <dgm:spPr/>
      <dgm:t>
        <a:bodyPr/>
        <a:lstStyle/>
        <a:p>
          <a:endParaRPr lang="en-US"/>
        </a:p>
      </dgm:t>
    </dgm:pt>
    <dgm:pt modelId="{FDC87AEC-21DD-4FF4-B9C7-834968401E69}">
      <dgm:prSet/>
      <dgm:spPr/>
      <dgm:t>
        <a:bodyPr/>
        <a:lstStyle/>
        <a:p>
          <a:r>
            <a:rPr lang="en-US" dirty="0" smtClean="0"/>
            <a:t>repeal outdated rules (aluminum, sulfite pulp mill, ferronickel, spray paint)</a:t>
          </a:r>
        </a:p>
      </dgm:t>
    </dgm:pt>
    <dgm:pt modelId="{C1942D48-DC8B-44B7-8C3C-A82FF8DA390E}" type="parTrans" cxnId="{E68F471A-65F3-4C4F-B510-B2D10AB1186D}">
      <dgm:prSet/>
      <dgm:spPr/>
      <dgm:t>
        <a:bodyPr/>
        <a:lstStyle/>
        <a:p>
          <a:endParaRPr lang="en-US"/>
        </a:p>
      </dgm:t>
    </dgm:pt>
    <dgm:pt modelId="{10C6E71B-632F-44DE-9599-A989F560AD10}" type="sibTrans" cxnId="{E68F471A-65F3-4C4F-B510-B2D10AB1186D}">
      <dgm:prSet/>
      <dgm:spPr/>
      <dgm:t>
        <a:bodyPr/>
        <a:lstStyle/>
        <a:p>
          <a:endParaRPr lang="en-US"/>
        </a:p>
      </dgm:t>
    </dgm:pt>
    <dgm:pt modelId="{E8484CAE-D00F-4BCA-ADBB-36456EF2394E}">
      <dgm:prSet/>
      <dgm:spPr/>
      <dgm:t>
        <a:bodyPr/>
        <a:lstStyle/>
        <a:p>
          <a:r>
            <a:rPr lang="en-US" dirty="0" smtClean="0"/>
            <a:t>move all of the procedures out of definitions into specific rules</a:t>
          </a:r>
          <a:endParaRPr lang="en-US" dirty="0"/>
        </a:p>
      </dgm:t>
    </dgm:pt>
    <dgm:pt modelId="{FB032497-FF41-4F2A-9F67-273E1E95FCBE}" type="parTrans" cxnId="{76BEF590-FAC5-4C8D-A531-B8DADE30E577}">
      <dgm:prSet/>
      <dgm:spPr/>
      <dgm:t>
        <a:bodyPr/>
        <a:lstStyle/>
        <a:p>
          <a:endParaRPr lang="en-US"/>
        </a:p>
      </dgm:t>
    </dgm:pt>
    <dgm:pt modelId="{F6DC2E6C-E98F-4B5B-8C82-94EDCADD8A90}" type="sibTrans" cxnId="{76BEF590-FAC5-4C8D-A531-B8DADE30E577}">
      <dgm:prSet/>
      <dgm:spPr/>
      <dgm:t>
        <a:bodyPr/>
        <a:lstStyle/>
        <a:p>
          <a:endParaRPr lang="en-US"/>
        </a:p>
      </dgm:t>
    </dgm:pt>
    <dgm:pt modelId="{BB31979A-2ED2-4FF5-9B55-40051A99A2F4}" type="pres">
      <dgm:prSet presAssocID="{9ED2D0C1-8931-4130-9E76-9469B863EE3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16F35D-955A-4ECF-983B-01369456F808}" type="pres">
      <dgm:prSet presAssocID="{3589D35A-7F62-471F-AC8B-57F73E06E471}" presName="roof" presStyleLbl="dkBgShp" presStyleIdx="0" presStyleCnt="2"/>
      <dgm:spPr/>
      <dgm:t>
        <a:bodyPr/>
        <a:lstStyle/>
        <a:p>
          <a:endParaRPr lang="en-US"/>
        </a:p>
      </dgm:t>
    </dgm:pt>
    <dgm:pt modelId="{BC1F80CA-7368-4707-BE13-9A81856A556C}" type="pres">
      <dgm:prSet presAssocID="{3589D35A-7F62-471F-AC8B-57F73E06E471}" presName="pillars" presStyleCnt="0"/>
      <dgm:spPr/>
    </dgm:pt>
    <dgm:pt modelId="{6D1194E6-5613-48C3-B8B1-5DF92038F410}" type="pres">
      <dgm:prSet presAssocID="{3589D35A-7F62-471F-AC8B-57F73E06E47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2963AE-6D72-4271-BF62-98ACD3A6F5F6}" type="pres">
      <dgm:prSet presAssocID="{FDC87AEC-21DD-4FF4-B9C7-834968401E69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2BEE37-FFDC-465A-A2FD-419B5254985D}" type="pres">
      <dgm:prSet presAssocID="{DD9D10B2-3EA2-42D0-A1AC-8FBB6063275D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809D7-EE08-46DB-905C-6DB647D7158F}" type="pres">
      <dgm:prSet presAssocID="{3589D35A-7F62-471F-AC8B-57F73E06E471}" presName="base" presStyleLbl="dkBgShp" presStyleIdx="1" presStyleCnt="2" custLinFactNeighborY="2597"/>
      <dgm:spPr/>
    </dgm:pt>
  </dgm:ptLst>
  <dgm:cxnLst>
    <dgm:cxn modelId="{E3323969-E876-48D9-8D78-314DC7E786FB}" type="presOf" srcId="{FDC87AEC-21DD-4FF4-B9C7-834968401E69}" destId="{032963AE-6D72-4271-BF62-98ACD3A6F5F6}" srcOrd="0" destOrd="0" presId="urn:microsoft.com/office/officeart/2005/8/layout/hList3"/>
    <dgm:cxn modelId="{8C4BEFBC-868A-4CB4-BFB1-387D4A4A7F8C}" srcId="{9ED2D0C1-8931-4130-9E76-9469B863EE31}" destId="{3589D35A-7F62-471F-AC8B-57F73E06E471}" srcOrd="0" destOrd="0" parTransId="{91E76305-52BE-4085-894F-90466674912D}" sibTransId="{30E85A10-4FFF-4E73-AD14-26B109472832}"/>
    <dgm:cxn modelId="{76BEF590-FAC5-4C8D-A531-B8DADE30E577}" srcId="{3589D35A-7F62-471F-AC8B-57F73E06E471}" destId="{E8484CAE-D00F-4BCA-ADBB-36456EF2394E}" srcOrd="0" destOrd="0" parTransId="{FB032497-FF41-4F2A-9F67-273E1E95FCBE}" sibTransId="{F6DC2E6C-E98F-4B5B-8C82-94EDCADD8A90}"/>
    <dgm:cxn modelId="{D924BFC1-A63F-444A-A073-8CA83B415B13}" srcId="{3589D35A-7F62-471F-AC8B-57F73E06E471}" destId="{DD9D10B2-3EA2-42D0-A1AC-8FBB6063275D}" srcOrd="2" destOrd="0" parTransId="{6D0CC48C-6D3C-449F-AEE4-6B1735C66A2A}" sibTransId="{293B3CF5-1E58-4E79-B74E-CFB1682AF4C0}"/>
    <dgm:cxn modelId="{B54C1F2F-F0DE-4ECB-AD45-3B2AEF32F087}" type="presOf" srcId="{E8484CAE-D00F-4BCA-ADBB-36456EF2394E}" destId="{6D1194E6-5613-48C3-B8B1-5DF92038F410}" srcOrd="0" destOrd="0" presId="urn:microsoft.com/office/officeart/2005/8/layout/hList3"/>
    <dgm:cxn modelId="{E68F471A-65F3-4C4F-B510-B2D10AB1186D}" srcId="{3589D35A-7F62-471F-AC8B-57F73E06E471}" destId="{FDC87AEC-21DD-4FF4-B9C7-834968401E69}" srcOrd="1" destOrd="0" parTransId="{C1942D48-DC8B-44B7-8C3C-A82FF8DA390E}" sibTransId="{10C6E71B-632F-44DE-9599-A989F560AD10}"/>
    <dgm:cxn modelId="{1B1946F7-A8B4-4054-BF4B-7F2F41A926E8}" type="presOf" srcId="{3589D35A-7F62-471F-AC8B-57F73E06E471}" destId="{3316F35D-955A-4ECF-983B-01369456F808}" srcOrd="0" destOrd="0" presId="urn:microsoft.com/office/officeart/2005/8/layout/hList3"/>
    <dgm:cxn modelId="{C3DCB769-445A-4D66-B41B-F92D4000C57E}" type="presOf" srcId="{DD9D10B2-3EA2-42D0-A1AC-8FBB6063275D}" destId="{6F2BEE37-FFDC-465A-A2FD-419B5254985D}" srcOrd="0" destOrd="0" presId="urn:microsoft.com/office/officeart/2005/8/layout/hList3"/>
    <dgm:cxn modelId="{4EBD7A38-50F6-4034-9EAF-50EE19A56A5B}" type="presOf" srcId="{9ED2D0C1-8931-4130-9E76-9469B863EE31}" destId="{BB31979A-2ED2-4FF5-9B55-40051A99A2F4}" srcOrd="0" destOrd="0" presId="urn:microsoft.com/office/officeart/2005/8/layout/hList3"/>
    <dgm:cxn modelId="{4DD2CD92-1B9A-4866-BB1D-AF8B724E1513}" type="presParOf" srcId="{BB31979A-2ED2-4FF5-9B55-40051A99A2F4}" destId="{3316F35D-955A-4ECF-983B-01369456F808}" srcOrd="0" destOrd="0" presId="urn:microsoft.com/office/officeart/2005/8/layout/hList3"/>
    <dgm:cxn modelId="{7895BB03-B1C3-42DF-878A-3F5419E2B77B}" type="presParOf" srcId="{BB31979A-2ED2-4FF5-9B55-40051A99A2F4}" destId="{BC1F80CA-7368-4707-BE13-9A81856A556C}" srcOrd="1" destOrd="0" presId="urn:microsoft.com/office/officeart/2005/8/layout/hList3"/>
    <dgm:cxn modelId="{AC62D9DB-07DC-4875-B8ED-272B5A5FD72C}" type="presParOf" srcId="{BC1F80CA-7368-4707-BE13-9A81856A556C}" destId="{6D1194E6-5613-48C3-B8B1-5DF92038F410}" srcOrd="0" destOrd="0" presId="urn:microsoft.com/office/officeart/2005/8/layout/hList3"/>
    <dgm:cxn modelId="{DF61AD68-4FD7-4032-ADA1-8A041A85F691}" type="presParOf" srcId="{BC1F80CA-7368-4707-BE13-9A81856A556C}" destId="{032963AE-6D72-4271-BF62-98ACD3A6F5F6}" srcOrd="1" destOrd="0" presId="urn:microsoft.com/office/officeart/2005/8/layout/hList3"/>
    <dgm:cxn modelId="{40BCE265-2C08-4AFE-BC14-EE3DC602E5E9}" type="presParOf" srcId="{BC1F80CA-7368-4707-BE13-9A81856A556C}" destId="{6F2BEE37-FFDC-465A-A2FD-419B5254985D}" srcOrd="2" destOrd="0" presId="urn:microsoft.com/office/officeart/2005/8/layout/hList3"/>
    <dgm:cxn modelId="{892E6D80-97C9-4C8F-AA3B-2F5D291661B4}" type="presParOf" srcId="{BB31979A-2ED2-4FF5-9B55-40051A99A2F4}" destId="{651809D7-EE08-46DB-905C-6DB647D7158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79613C-75EF-49CF-B6E2-B8261462DF3E}">
      <dsp:nvSpPr>
        <dsp:cNvPr id="0" name=""/>
        <dsp:cNvSpPr/>
      </dsp:nvSpPr>
      <dsp:spPr>
        <a:xfrm>
          <a:off x="0" y="0"/>
          <a:ext cx="7086600" cy="100584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Net Air Quality Benefit</a:t>
          </a:r>
          <a:endParaRPr lang="en-US" sz="4800" kern="1200" dirty="0"/>
        </a:p>
      </dsp:txBody>
      <dsp:txXfrm>
        <a:off x="0" y="0"/>
        <a:ext cx="7086600" cy="1005840"/>
      </dsp:txXfrm>
    </dsp:sp>
    <dsp:sp modelId="{60542F1F-4E41-4B91-85C3-EDAC9238B26F}">
      <dsp:nvSpPr>
        <dsp:cNvPr id="0" name=""/>
        <dsp:cNvSpPr/>
      </dsp:nvSpPr>
      <dsp:spPr>
        <a:xfrm>
          <a:off x="3460" y="1005840"/>
          <a:ext cx="2359893" cy="21122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Current rules unworkable unless sources co-located</a:t>
          </a:r>
          <a:endParaRPr lang="en-US" sz="2300" kern="1200" dirty="0"/>
        </a:p>
      </dsp:txBody>
      <dsp:txXfrm>
        <a:off x="3460" y="1005840"/>
        <a:ext cx="2359893" cy="2112264"/>
      </dsp:txXfrm>
    </dsp:sp>
    <dsp:sp modelId="{A9A13701-5DC4-4FC2-B468-5F70304A956C}">
      <dsp:nvSpPr>
        <dsp:cNvPr id="0" name=""/>
        <dsp:cNvSpPr/>
      </dsp:nvSpPr>
      <dsp:spPr>
        <a:xfrm>
          <a:off x="2363353" y="1005840"/>
          <a:ext cx="2359893" cy="21122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Unintentional consequence does not allow construction in NAA and maintenance areas</a:t>
          </a:r>
          <a:endParaRPr lang="en-US" sz="2300" kern="1200" dirty="0"/>
        </a:p>
      </dsp:txBody>
      <dsp:txXfrm>
        <a:off x="2363353" y="1005840"/>
        <a:ext cx="2359893" cy="2112264"/>
      </dsp:txXfrm>
    </dsp:sp>
    <dsp:sp modelId="{3E4E6E68-D87C-4494-8642-663F0864DBA1}">
      <dsp:nvSpPr>
        <dsp:cNvPr id="0" name=""/>
        <dsp:cNvSpPr/>
      </dsp:nvSpPr>
      <dsp:spPr>
        <a:xfrm>
          <a:off x="4723246" y="1005840"/>
          <a:ext cx="2359893" cy="21122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Restructure rules to provide more flexibility to address airshed issues</a:t>
          </a:r>
          <a:endParaRPr lang="en-US" sz="2300" kern="1200" dirty="0"/>
        </a:p>
      </dsp:txBody>
      <dsp:txXfrm>
        <a:off x="4723246" y="1005840"/>
        <a:ext cx="2359893" cy="2112264"/>
      </dsp:txXfrm>
    </dsp:sp>
    <dsp:sp modelId="{076297EC-DC95-4802-B499-FF599DB3B7AE}">
      <dsp:nvSpPr>
        <dsp:cNvPr id="0" name=""/>
        <dsp:cNvSpPr/>
      </dsp:nvSpPr>
      <dsp:spPr>
        <a:xfrm>
          <a:off x="0" y="3118104"/>
          <a:ext cx="7086600" cy="23469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16F35D-955A-4ECF-983B-01369456F808}">
      <dsp:nvSpPr>
        <dsp:cNvPr id="0" name=""/>
        <dsp:cNvSpPr/>
      </dsp:nvSpPr>
      <dsp:spPr>
        <a:xfrm>
          <a:off x="0" y="0"/>
          <a:ext cx="7086600" cy="100584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Rule Restructure</a:t>
          </a:r>
          <a:endParaRPr lang="en-US" sz="4800" kern="1200" dirty="0"/>
        </a:p>
      </dsp:txBody>
      <dsp:txXfrm>
        <a:off x="0" y="0"/>
        <a:ext cx="7086600" cy="1005840"/>
      </dsp:txXfrm>
    </dsp:sp>
    <dsp:sp modelId="{6D1194E6-5613-48C3-B8B1-5DF92038F410}">
      <dsp:nvSpPr>
        <dsp:cNvPr id="0" name=""/>
        <dsp:cNvSpPr/>
      </dsp:nvSpPr>
      <dsp:spPr>
        <a:xfrm>
          <a:off x="3460" y="1005840"/>
          <a:ext cx="2359893" cy="21122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move all of the procedures out of definitions into specific rules</a:t>
          </a:r>
          <a:endParaRPr lang="en-US" sz="2500" kern="1200" dirty="0"/>
        </a:p>
      </dsp:txBody>
      <dsp:txXfrm>
        <a:off x="3460" y="1005840"/>
        <a:ext cx="2359893" cy="2112264"/>
      </dsp:txXfrm>
    </dsp:sp>
    <dsp:sp modelId="{032963AE-6D72-4271-BF62-98ACD3A6F5F6}">
      <dsp:nvSpPr>
        <dsp:cNvPr id="0" name=""/>
        <dsp:cNvSpPr/>
      </dsp:nvSpPr>
      <dsp:spPr>
        <a:xfrm>
          <a:off x="2363353" y="1005840"/>
          <a:ext cx="2359893" cy="21122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repeal outdated rules (aluminum, sulfite pulp mill, ferronickel, spray paint)</a:t>
          </a:r>
        </a:p>
      </dsp:txBody>
      <dsp:txXfrm>
        <a:off x="2363353" y="1005840"/>
        <a:ext cx="2359893" cy="2112264"/>
      </dsp:txXfrm>
    </dsp:sp>
    <dsp:sp modelId="{6F2BEE37-FFDC-465A-A2FD-419B5254985D}">
      <dsp:nvSpPr>
        <dsp:cNvPr id="0" name=""/>
        <dsp:cNvSpPr/>
      </dsp:nvSpPr>
      <dsp:spPr>
        <a:xfrm>
          <a:off x="4723246" y="1005840"/>
          <a:ext cx="2359893" cy="21122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include test methods with all standards</a:t>
          </a:r>
          <a:endParaRPr lang="en-US" sz="2500" kern="1200" dirty="0"/>
        </a:p>
      </dsp:txBody>
      <dsp:txXfrm>
        <a:off x="4723246" y="1005840"/>
        <a:ext cx="2359893" cy="2112264"/>
      </dsp:txXfrm>
    </dsp:sp>
    <dsp:sp modelId="{651809D7-EE08-46DB-905C-6DB647D7158F}">
      <dsp:nvSpPr>
        <dsp:cNvPr id="0" name=""/>
        <dsp:cNvSpPr/>
      </dsp:nvSpPr>
      <dsp:spPr>
        <a:xfrm>
          <a:off x="0" y="3118104"/>
          <a:ext cx="7086600" cy="23469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282D8-CFAC-431A-B3E6-C3327DBF6C44}" type="datetimeFigureOut">
              <a:rPr lang="en-US" smtClean="0"/>
              <a:pPr/>
              <a:t>12/21/2012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90563"/>
            <a:ext cx="4597400" cy="3449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3760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3760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FD76C6-1A9D-45BF-AB1F-A10D01FAE5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FD76C6-1A9D-45BF-AB1F-A10D01FAE5A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AQ Permitting Program Updates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981200" y="41910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1524000" y="2590800"/>
            <a:ext cx="7391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3" rIns="91425" bIns="45713" numCol="1" anchor="ctr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Click to edit Master title style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2057400"/>
            <a:ext cx="1524000" cy="4800600"/>
          </a:xfrm>
          <a:solidFill>
            <a:srgbClr val="00827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tIns="91440">
            <a:noAutofit/>
          </a:bodyPr>
          <a:lstStyle>
            <a:lvl1pPr marL="0" marR="0" indent="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Sidebar Text: Insert links, contents, pictures, bulleted or numbered lists. Use custom animations to add dimension and visual interest to your presentation.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21"/>
          <p:cNvSpPr>
            <a:spLocks noChangeArrowheads="1"/>
          </p:cNvSpPr>
          <p:nvPr userDrawn="1"/>
        </p:nvSpPr>
        <p:spPr bwMode="auto">
          <a:xfrm>
            <a:off x="1752600" y="1524000"/>
            <a:ext cx="6781800" cy="381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Title – Use Master Slide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 userDrawn="1"/>
        </p:nvSpPr>
        <p:spPr bwMode="auto">
          <a:xfrm>
            <a:off x="1597025" y="228600"/>
            <a:ext cx="7543800" cy="914400"/>
          </a:xfrm>
          <a:prstGeom prst="rect">
            <a:avLst/>
          </a:prstGeom>
          <a:solidFill>
            <a:srgbClr val="00786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AQ Permitting</a:t>
            </a:r>
            <a:r>
              <a:rPr lang="en-US" sz="36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Program Updates</a:t>
            </a:r>
            <a:endParaRPr lang="en-US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itle 1"/>
          <p:cNvSpPr txBox="1">
            <a:spLocks/>
          </p:cNvSpPr>
          <p:nvPr userDrawn="1"/>
        </p:nvSpPr>
        <p:spPr bwMode="auto">
          <a:xfrm>
            <a:off x="1524000" y="2971801"/>
            <a:ext cx="7391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3" rIns="91425" bIns="45713" numCol="1" anchor="ctr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Click to edit Master title style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2209800"/>
            <a:ext cx="3429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2209800"/>
            <a:ext cx="373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2133600"/>
            <a:ext cx="3430588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2" indent="0">
              <a:buNone/>
              <a:defRPr sz="1800" b="1"/>
            </a:lvl3pPr>
            <a:lvl4pPr marL="1371380" indent="0">
              <a:buNone/>
              <a:defRPr sz="1600" b="1"/>
            </a:lvl4pPr>
            <a:lvl5pPr marL="1828506" indent="0">
              <a:buNone/>
              <a:defRPr sz="1600" b="1"/>
            </a:lvl5pPr>
            <a:lvl6pPr marL="2285632" indent="0">
              <a:buNone/>
              <a:defRPr sz="1600" b="1"/>
            </a:lvl6pPr>
            <a:lvl7pPr marL="2742758" indent="0">
              <a:buNone/>
              <a:defRPr sz="1600" b="1"/>
            </a:lvl7pPr>
            <a:lvl8pPr marL="3199885" indent="0">
              <a:buNone/>
              <a:defRPr sz="1600" b="1"/>
            </a:lvl8pPr>
            <a:lvl9pPr marL="36570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3999" y="2971801"/>
            <a:ext cx="3430587" cy="36877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2225" y="2133600"/>
            <a:ext cx="3813175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2" indent="0">
              <a:buNone/>
              <a:defRPr sz="1800" b="1"/>
            </a:lvl3pPr>
            <a:lvl4pPr marL="1371380" indent="0">
              <a:buNone/>
              <a:defRPr sz="1600" b="1"/>
            </a:lvl4pPr>
            <a:lvl5pPr marL="1828506" indent="0">
              <a:buNone/>
              <a:defRPr sz="1600" b="1"/>
            </a:lvl5pPr>
            <a:lvl6pPr marL="2285632" indent="0">
              <a:buNone/>
              <a:defRPr sz="1600" b="1"/>
            </a:lvl6pPr>
            <a:lvl7pPr marL="2742758" indent="0">
              <a:buNone/>
              <a:defRPr sz="1600" b="1"/>
            </a:lvl7pPr>
            <a:lvl8pPr marL="3199885" indent="0">
              <a:buNone/>
              <a:defRPr sz="1600" b="1"/>
            </a:lvl8pPr>
            <a:lvl9pPr marL="36570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2225" y="2971800"/>
            <a:ext cx="3813175" cy="36877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7"/>
          <p:cNvSpPr>
            <a:spLocks noGrp="1"/>
          </p:cNvSpPr>
          <p:nvPr>
            <p:ph type="tbl" sz="quarter" idx="13"/>
          </p:nvPr>
        </p:nvSpPr>
        <p:spPr>
          <a:xfrm>
            <a:off x="1524000" y="2133600"/>
            <a:ext cx="7315200" cy="4419600"/>
          </a:xfrm>
        </p:spPr>
        <p:txBody>
          <a:bodyPr/>
          <a:lstStyle>
            <a:lvl1pPr>
              <a:defRPr sz="1800"/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itle 1"/>
          <p:cNvSpPr txBox="1">
            <a:spLocks/>
          </p:cNvSpPr>
          <p:nvPr userDrawn="1"/>
        </p:nvSpPr>
        <p:spPr bwMode="auto">
          <a:xfrm>
            <a:off x="1524000" y="2209800"/>
            <a:ext cx="2855913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3" rIns="91425" bIns="45713" numCol="1" anchor="b" anchorCtr="0" compatLnSpc="1">
            <a:prstTxWarp prst="textNoShape">
              <a:avLst/>
            </a:prstTxWarp>
          </a:bodyPr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Click to edit Master title style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495800" y="2209803"/>
            <a:ext cx="4343400" cy="4449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1" y="3276600"/>
            <a:ext cx="2819400" cy="3382963"/>
          </a:xfrm>
        </p:spPr>
        <p:txBody>
          <a:bodyPr/>
          <a:lstStyle>
            <a:lvl1pPr marL="0" indent="0">
              <a:buNone/>
              <a:defRPr sz="1400"/>
            </a:lvl1pPr>
            <a:lvl2pPr marL="457126" indent="0">
              <a:buNone/>
              <a:defRPr sz="1200"/>
            </a:lvl2pPr>
            <a:lvl3pPr marL="914252" indent="0">
              <a:buNone/>
              <a:defRPr sz="1000"/>
            </a:lvl3pPr>
            <a:lvl4pPr marL="1371380" indent="0">
              <a:buNone/>
              <a:defRPr sz="900"/>
            </a:lvl4pPr>
            <a:lvl5pPr marL="1828506" indent="0">
              <a:buNone/>
              <a:defRPr sz="900"/>
            </a:lvl5pPr>
            <a:lvl6pPr marL="2285632" indent="0">
              <a:buNone/>
              <a:defRPr sz="900"/>
            </a:lvl6pPr>
            <a:lvl7pPr marL="2742758" indent="0">
              <a:buNone/>
              <a:defRPr sz="900"/>
            </a:lvl7pPr>
            <a:lvl8pPr marL="3199885" indent="0">
              <a:buNone/>
              <a:defRPr sz="900"/>
            </a:lvl8pPr>
            <a:lvl9pPr marL="365701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itle 1"/>
          <p:cNvSpPr txBox="1">
            <a:spLocks/>
          </p:cNvSpPr>
          <p:nvPr userDrawn="1"/>
        </p:nvSpPr>
        <p:spPr bwMode="auto">
          <a:xfrm>
            <a:off x="2554288" y="5334001"/>
            <a:ext cx="5486400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3" rIns="91425" bIns="45713" numCol="1" anchor="b" anchorCtr="0" compatLnSpc="1">
            <a:prstTxWarp prst="textNoShape">
              <a:avLst/>
            </a:prstTxWarp>
          </a:bodyPr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Click to edit Master title style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133600"/>
            <a:ext cx="7010400" cy="3127374"/>
          </a:xfrm>
        </p:spPr>
        <p:txBody>
          <a:bodyPr/>
          <a:lstStyle>
            <a:lvl1pPr marL="0" indent="0">
              <a:buNone/>
              <a:defRPr sz="3200"/>
            </a:lvl1pPr>
            <a:lvl2pPr marL="457126" indent="0">
              <a:buNone/>
              <a:defRPr sz="2800"/>
            </a:lvl2pPr>
            <a:lvl3pPr marL="914252" indent="0">
              <a:buNone/>
              <a:defRPr sz="2400"/>
            </a:lvl3pPr>
            <a:lvl4pPr marL="1371380" indent="0">
              <a:buNone/>
              <a:defRPr sz="2000"/>
            </a:lvl4pPr>
            <a:lvl5pPr marL="1828506" indent="0">
              <a:buNone/>
              <a:defRPr sz="2000"/>
            </a:lvl5pPr>
            <a:lvl6pPr marL="2285632" indent="0">
              <a:buNone/>
              <a:defRPr sz="2000"/>
            </a:lvl6pPr>
            <a:lvl7pPr marL="2742758" indent="0">
              <a:buNone/>
              <a:defRPr sz="2000"/>
            </a:lvl7pPr>
            <a:lvl8pPr marL="3199885" indent="0">
              <a:buNone/>
              <a:defRPr sz="2000"/>
            </a:lvl8pPr>
            <a:lvl9pPr marL="3657011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4288" y="5900739"/>
            <a:ext cx="5486400" cy="652461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126" indent="0">
              <a:buNone/>
              <a:defRPr sz="1200"/>
            </a:lvl2pPr>
            <a:lvl3pPr marL="914252" indent="0">
              <a:buNone/>
              <a:defRPr sz="1000"/>
            </a:lvl3pPr>
            <a:lvl4pPr marL="1371380" indent="0">
              <a:buNone/>
              <a:defRPr sz="900"/>
            </a:lvl4pPr>
            <a:lvl5pPr marL="1828506" indent="0">
              <a:buNone/>
              <a:defRPr sz="900"/>
            </a:lvl5pPr>
            <a:lvl6pPr marL="2285632" indent="0">
              <a:buNone/>
              <a:defRPr sz="900"/>
            </a:lvl6pPr>
            <a:lvl7pPr marL="2742758" indent="0">
              <a:buNone/>
              <a:defRPr sz="900"/>
            </a:lvl7pPr>
            <a:lvl8pPr marL="3199885" indent="0">
              <a:buNone/>
              <a:defRPr sz="900"/>
            </a:lvl8pPr>
            <a:lvl9pPr marL="365701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1524000" y="1219200"/>
            <a:ext cx="7620000" cy="7620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524000" y="0"/>
            <a:ext cx="7620000" cy="1371600"/>
          </a:xfrm>
          <a:prstGeom prst="rect">
            <a:avLst/>
          </a:prstGeom>
          <a:solidFill>
            <a:srgbClr val="00827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1524000" cy="6858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0200" y="2133600"/>
            <a:ext cx="7086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228600"/>
            <a:ext cx="7543800" cy="914400"/>
          </a:xfrm>
          <a:prstGeom prst="rect">
            <a:avLst/>
          </a:prstGeom>
          <a:solidFill>
            <a:srgbClr val="00827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AQ Permitting Program Updates</a:t>
            </a:r>
          </a:p>
        </p:txBody>
      </p:sp>
      <p:pic>
        <p:nvPicPr>
          <p:cNvPr id="1043" name="Picture 19" descr="P:\Ed&amp;Outreach\Communications Project 2000\Logos\Final Logos\rgb\rgbrg.tif"/>
          <p:cNvPicPr>
            <a:picLocks noChangeAspect="1" noChangeArrowheads="1"/>
          </p:cNvPicPr>
          <p:nvPr/>
        </p:nvPicPr>
        <p:blipFill>
          <a:blip r:embed="rId12" cstate="print"/>
          <a:srcRect r="5882" b="35484"/>
          <a:stretch>
            <a:fillRect/>
          </a:stretch>
        </p:blipFill>
        <p:spPr bwMode="auto">
          <a:xfrm>
            <a:off x="304800" y="228600"/>
            <a:ext cx="990600" cy="1524000"/>
          </a:xfrm>
          <a:prstGeom prst="rect">
            <a:avLst/>
          </a:prstGeom>
          <a:noFill/>
        </p:spPr>
      </p:pic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1752600" y="1524000"/>
            <a:ext cx="6781800" cy="381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dirty="0">
                <a:solidFill>
                  <a:schemeClr val="bg1"/>
                </a:solidFill>
              </a:rPr>
              <a:t>Subheading: Presentation name or theme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aseline="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1600200" y="1447800"/>
            <a:ext cx="754380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1752600" y="2133600"/>
            <a:ext cx="69310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14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Working with the PowerPoint Templates</a:t>
            </a:r>
          </a:p>
          <a:p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get started working with the DEQ template,</a:t>
            </a:r>
          </a:p>
          <a:p>
            <a:pPr marL="342845" indent="-342845">
              <a:buAutoNum type="arabicPeriod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top left Office icon button and choose Save As... And save file as a 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Powerpoint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2007(.</a:t>
            </a:r>
            <a:r>
              <a:rPr lang="en-US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pptx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on your computer/server. </a:t>
            </a:r>
          </a:p>
          <a:p>
            <a:pPr marL="342845" indent="-342845">
              <a:buAutoNum type="arabicPeriod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edit the top title bar, go to the View tab &gt; Slide Master</a:t>
            </a:r>
          </a:p>
          <a:p>
            <a:pPr marL="914326" lvl="1" indent="-457200">
              <a:buFont typeface="+mj-lt"/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on the top thumbnail slide in the left column, then replace the title with your own. </a:t>
            </a:r>
          </a:p>
          <a:p>
            <a:pPr marL="914326" lvl="1" indent="-457200">
              <a:buFont typeface="+mj-lt"/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Master view is also the place to add a footer or change page size and orientation.  Avoid using a size that distorts the logo (this could also distort pictures, charts, and graphs).</a:t>
            </a:r>
          </a:p>
          <a:p>
            <a:pPr marL="914326" lvl="1" indent="-457200">
              <a:buFont typeface="+mj-lt"/>
              <a:buAutoNum type="alphaLcParenR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on Exit Master View to continue creating your presentation.</a:t>
            </a:r>
          </a:p>
          <a:p>
            <a:pPr marL="342845" indent="-342845">
              <a:buAutoNum type="arabicPeriod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When you click on the New Slide button, you will have a variety of slide styles to choose from, or you can opt for a blank slide and create your own layout.</a:t>
            </a:r>
          </a:p>
          <a:p>
            <a:pPr marL="342845" indent="-342845">
              <a:buFont typeface="Arial" pitchFamily="34" charset="0"/>
              <a:buAutoNum type="arabicPeriod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you plan to project this onto a screen or wall, be sure to use a minimum of </a:t>
            </a:r>
            <a:r>
              <a:rPr lang="en-US" sz="2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Arial 26 Bold (Title) and 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Arial 26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Arial 24 (body).</a:t>
            </a:r>
          </a:p>
          <a:p>
            <a:pPr marL="342845" indent="-342845">
              <a:buAutoNum type="arabicPeriod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you are only going to display your presentation on the computer screen, use a minimum of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Arial 20 Bold (Title) </a:t>
            </a:r>
            <a:r>
              <a:rPr lang="en-US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Arial 18 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Arial 16 (body).</a:t>
            </a: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1597025" y="228600"/>
            <a:ext cx="7543800" cy="914400"/>
          </a:xfrm>
          <a:prstGeom prst="rect">
            <a:avLst/>
          </a:prstGeom>
          <a:solidFill>
            <a:srgbClr val="008272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400" dirty="0" smtClean="0">
                <a:solidFill>
                  <a:schemeClr val="bg1"/>
                </a:solidFill>
              </a:rPr>
              <a:t>AQ Permitting Program Update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1752600" y="1524000"/>
            <a:ext cx="6781800" cy="381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000" dirty="0">
                <a:solidFill>
                  <a:schemeClr val="bg1"/>
                </a:solidFill>
              </a:rPr>
              <a:t>Subheading: Presentation name or theme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00200" y="2133600"/>
            <a:ext cx="7086600" cy="4191000"/>
          </a:xfrm>
        </p:spPr>
        <p:txBody>
          <a:bodyPr/>
          <a:lstStyle/>
          <a:p>
            <a:pPr lvl="0"/>
            <a:r>
              <a:rPr lang="en-US" sz="1600" dirty="0" smtClean="0"/>
              <a:t>rule restructure:</a:t>
            </a:r>
          </a:p>
          <a:p>
            <a:pPr lvl="1"/>
            <a:r>
              <a:rPr lang="en-US" sz="1600" dirty="0" smtClean="0"/>
              <a:t>move all of the procedures out of definitions into specific rules;</a:t>
            </a:r>
          </a:p>
          <a:p>
            <a:pPr lvl="1"/>
            <a:r>
              <a:rPr lang="en-US" sz="1600" dirty="0" smtClean="0"/>
              <a:t>repeal outdated rules (aluminum, sulfite pulp mill, ferronickel, spray paint); </a:t>
            </a:r>
          </a:p>
          <a:p>
            <a:pPr lvl="1"/>
            <a:r>
              <a:rPr lang="en-US" sz="1600" dirty="0" smtClean="0"/>
              <a:t>include test methods with all standards;</a:t>
            </a:r>
          </a:p>
          <a:p>
            <a:pPr lvl="0"/>
            <a:r>
              <a:rPr lang="en-US" sz="1600" dirty="0" smtClean="0"/>
              <a:t>repeal 40% grain loading and 0.2 grain/dscf;</a:t>
            </a:r>
          </a:p>
          <a:p>
            <a:pPr lvl="0"/>
            <a:r>
              <a:rPr lang="en-US" sz="1600" dirty="0" smtClean="0"/>
              <a:t>add zero for standards that do not have 2 significant figures;</a:t>
            </a:r>
          </a:p>
          <a:p>
            <a:pPr lvl="0"/>
            <a:r>
              <a:rPr lang="en-US" sz="1600" dirty="0" smtClean="0"/>
              <a:t>revise minor source NSR; </a:t>
            </a:r>
          </a:p>
          <a:p>
            <a:pPr lvl="0"/>
            <a:r>
              <a:rPr lang="en-US" sz="1600" dirty="0" smtClean="0"/>
              <a:t>clarify rules (splitting sources, NSR/PSD extensions);</a:t>
            </a:r>
          </a:p>
          <a:p>
            <a:pPr lvl="0"/>
            <a:r>
              <a:rPr lang="en-US" sz="1600" dirty="0" smtClean="0"/>
              <a:t>Heat Smart reporting requirements;</a:t>
            </a:r>
          </a:p>
          <a:p>
            <a:pPr lvl="0"/>
            <a:r>
              <a:rPr lang="en-US" sz="1600" dirty="0" smtClean="0"/>
              <a:t>Oxy fuel changes; and</a:t>
            </a:r>
          </a:p>
          <a:p>
            <a:pPr lvl="0"/>
            <a:r>
              <a:rPr lang="en-US" sz="1600" dirty="0" smtClean="0"/>
              <a:t>National SSM (potential).</a:t>
            </a: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400" dirty="0" smtClean="0"/>
              <a:t>Getting rid of statewide opacity and grain loading standards if there are industry specific (NOT NSPS OR NESHAPS) opacity and grain loading standards</a:t>
            </a:r>
          </a:p>
          <a:p>
            <a:pPr lvl="0"/>
            <a:r>
              <a:rPr lang="en-US" sz="1400" dirty="0" smtClean="0"/>
              <a:t>Getting rid of process weight rule (not for sure yet, need to figure out stringency)</a:t>
            </a:r>
          </a:p>
          <a:p>
            <a:pPr lvl="0"/>
            <a:r>
              <a:rPr lang="en-US" sz="1400" dirty="0" smtClean="0"/>
              <a:t>“Bridge” for nonattainment areas going to maintenance areas for minor (SER to 100 tpy) sources.  They can switch to BACT instead of LAER when EQC designates a “transitional area” which has 3 years of clean monitoring data</a:t>
            </a:r>
          </a:p>
          <a:p>
            <a:pPr lvl="0"/>
            <a:r>
              <a:rPr lang="en-US" sz="1400" dirty="0" smtClean="0"/>
              <a:t>For areas that have should be NAA but haven’t been designated as NAA by EPA  (potential nonattainment areas) – for minor (SER to 100 tpy) sources – we will allow them to build whereas under our current rules, no construction is allowed because the background concentration is over the NAAQS</a:t>
            </a:r>
          </a:p>
          <a:p>
            <a:pPr lvl="0"/>
            <a:r>
              <a:rPr lang="en-US" sz="1400" dirty="0" smtClean="0"/>
              <a:t>Getting rid of aggregate 3 minutes in 60 minutes for opacity and just use EPA 6-minute average (and possibly 30 seconds in 60 minutes)</a:t>
            </a:r>
          </a:p>
          <a:p>
            <a:pPr lvl="0"/>
            <a:r>
              <a:rPr lang="en-US" sz="1400" dirty="0" smtClean="0"/>
              <a:t>Moving procedures from definitions into appropriate division – makes rules easier to use</a:t>
            </a:r>
          </a:p>
          <a:p>
            <a:pPr lvl="0"/>
            <a:r>
              <a:rPr lang="en-US" sz="1400" dirty="0" smtClean="0"/>
              <a:t>Get rid of opacity standards for fugitive emission sources and require work practice standards instead to abate fugitive emissions.</a:t>
            </a:r>
          </a:p>
          <a:p>
            <a:pPr lvl="0"/>
            <a:r>
              <a:rPr lang="en-US" sz="1400" dirty="0" smtClean="0"/>
              <a:t>Fix net air quality benefit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 noGrp="1"/>
          </p:cNvGraphicFramePr>
          <p:nvPr>
            <p:ph idx="1"/>
          </p:nvPr>
        </p:nvGraphicFramePr>
        <p:xfrm>
          <a:off x="1600200" y="2133600"/>
          <a:ext cx="70866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1752600" y="2667000"/>
          <a:ext cx="70866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QAgencyTemplate3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DEQAgencyTemplate3</Template>
  <TotalTime>0</TotalTime>
  <Words>265</Words>
  <Application>Microsoft Office PowerPoint</Application>
  <PresentationFormat>On-screen Show (4:3)</PresentationFormat>
  <Paragraphs>41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DEQAgencyTemplate3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2012-12-13T23:17:38Z</dcterms:created>
  <dcterms:modified xsi:type="dcterms:W3CDTF">2012-12-21T19:10:08Z</dcterms:modified>
</cp:coreProperties>
</file>