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60" r:id="rId4"/>
    <p:sldId id="264" r:id="rId5"/>
    <p:sldId id="263" r:id="rId6"/>
    <p:sldId id="261" r:id="rId7"/>
    <p:sldId id="267" r:id="rId8"/>
    <p:sldId id="265" r:id="rId9"/>
    <p:sldId id="262" r:id="rId10"/>
    <p:sldId id="266" r:id="rId11"/>
    <p:sldId id="258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E3898C-0C10-4674-937C-ADDC7D01172D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B8D387B-42FE-4275-84C5-9CCD4AC4A3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01200E-B980-4A1B-86F7-FB0FB134D701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5179C9-D2DB-4912-8E95-F045A88E7E6B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A93BB8-6E25-47BA-BD52-E8957F97131A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9BD2A6-4728-4E1F-80A8-9DD7B6F0886D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B67200-0F3B-4D1B-AF0F-85DE135F105D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5BF2AA-F53B-4E8A-B122-BB2077BA13CC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2F83BE-7E19-4120-8238-C817318608E2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9C3812-4AA5-4BFC-B2FA-ADF3330B529E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4D1808-6453-4AA7-B94D-8B2632BF3648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0A1003-BA7C-46DF-9EC7-4ED9B59305A1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207B11-717D-4E33-965C-47EFD6885716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9ECA031-27A7-4C66-A878-38B9EC4BCE3D}" type="datetime1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54A28A-D49E-49FA-AA6C-AAFB5BCB98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229600" cy="1828800"/>
          </a:xfrm>
        </p:spPr>
        <p:txBody>
          <a:bodyPr/>
          <a:lstStyle/>
          <a:p>
            <a:pPr algn="ctr"/>
            <a:r>
              <a:rPr lang="en-US" dirty="0" smtClean="0"/>
              <a:t>PERMITTING PROGRAM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5715000"/>
            <a:ext cx="3352800" cy="457200"/>
          </a:xfrm>
        </p:spPr>
        <p:txBody>
          <a:bodyPr/>
          <a:lstStyle/>
          <a:p>
            <a:pPr algn="ctr"/>
            <a:r>
              <a:rPr lang="en-US" dirty="0" smtClean="0"/>
              <a:t>AKA Kitchen sink rules</a:t>
            </a:r>
            <a:endParaRPr lang="en-US" dirty="0"/>
          </a:p>
        </p:txBody>
      </p:sp>
      <p:pic>
        <p:nvPicPr>
          <p:cNvPr id="1026" name="Picture 2" descr="http://homedesignalert.com/wp-content/uploads/2012/08/kitchen-sink-Best-Kitchen-Sin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209800"/>
            <a:ext cx="4572000" cy="3333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New Source Review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543800" cy="3352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 non-federal major sources more flexibility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Modeling </a:t>
            </a:r>
            <a:r>
              <a:rPr lang="en-US" b="1" dirty="0" smtClean="0">
                <a:solidFill>
                  <a:srgbClr val="FF0000"/>
                </a:solidFill>
              </a:rPr>
              <a:t>OR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Allow </a:t>
            </a:r>
            <a:r>
              <a:rPr lang="en-US" u="sng" dirty="0" smtClean="0"/>
              <a:t>&lt;</a:t>
            </a:r>
            <a:r>
              <a:rPr lang="en-US" dirty="0" smtClean="0"/>
              <a:t> 1.0:1 offsets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Reduce to 0.5:1 offsets by offsetting emissions from “priority” sources:</a:t>
            </a:r>
          </a:p>
          <a:p>
            <a:pPr lvl="3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/>
              <a:t>Woodstoves </a:t>
            </a:r>
          </a:p>
          <a:p>
            <a:pPr lvl="3">
              <a:spcAft>
                <a:spcPts val="600"/>
              </a:spcAft>
              <a:buFont typeface="Wingdings" pitchFamily="2" charset="2"/>
              <a:buChar char="ü"/>
            </a:pPr>
            <a:r>
              <a:rPr lang="en-US" dirty="0" smtClean="0"/>
              <a:t>Sources causing NAA problem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83880" cy="1051560"/>
          </a:xfrm>
        </p:spPr>
        <p:txBody>
          <a:bodyPr/>
          <a:lstStyle/>
          <a:p>
            <a:r>
              <a:rPr lang="en-US" dirty="0" smtClean="0"/>
              <a:t>Last but not least……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83880" cy="2670048"/>
          </a:xfrm>
        </p:spPr>
        <p:txBody>
          <a:bodyPr/>
          <a:lstStyle/>
          <a:p>
            <a:pPr lvl="0"/>
            <a:r>
              <a:rPr lang="en-US" dirty="0" smtClean="0"/>
              <a:t>Tighten grain loading and opacity standards for older sources that were built before June 1, 1970. </a:t>
            </a:r>
          </a:p>
          <a:p>
            <a:pPr lvl="0"/>
            <a:r>
              <a:rPr lang="en-US" dirty="0" smtClean="0"/>
              <a:t>Change opacity from 3 minute aggregate in 60 minutes to 6-minute averages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2" descr="http://blog.nwf.org/wp-content/blogs.dir/11/files/2011/04/Air-Pollution-4-6-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810000"/>
            <a:ext cx="2362200" cy="2090731"/>
          </a:xfrm>
          <a:prstGeom prst="rect">
            <a:avLst/>
          </a:prstGeom>
          <a:noFill/>
        </p:spPr>
      </p:pic>
      <p:sp>
        <p:nvSpPr>
          <p:cNvPr id="6" name="&quot;No&quot; Symbol 5"/>
          <p:cNvSpPr/>
          <p:nvPr/>
        </p:nvSpPr>
        <p:spPr>
          <a:xfrm>
            <a:off x="3124200" y="3733800"/>
            <a:ext cx="2438400" cy="2286000"/>
          </a:xfrm>
          <a:prstGeom prst="noSmoking">
            <a:avLst>
              <a:gd name="adj" fmla="val 5945"/>
            </a:avLst>
          </a:prstGeom>
          <a:solidFill>
            <a:srgbClr val="FF0000"/>
          </a:solidFill>
          <a:ln w="3175" cmpd="sng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carstickers.com/prodimages/1050_blue_sky_family_grandma_stick_figure_sticker_deca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800600"/>
            <a:ext cx="915010" cy="1447800"/>
          </a:xfrm>
          <a:prstGeom prst="rect">
            <a:avLst/>
          </a:prstGeom>
          <a:noFill/>
        </p:spPr>
      </p:pic>
      <p:sp>
        <p:nvSpPr>
          <p:cNvPr id="9" name="Oval Callout 8"/>
          <p:cNvSpPr/>
          <p:nvPr/>
        </p:nvSpPr>
        <p:spPr>
          <a:xfrm>
            <a:off x="7086600" y="4267200"/>
            <a:ext cx="1447800" cy="4602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WOLF!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4038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In a nutshell: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183880" cy="4956048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Move procedural requirements from definitions in Division 200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1746" name="Picture 2" descr="http://www.philnel.com/wp-content/uploads/2010/10/stack-of-papers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438400"/>
            <a:ext cx="1793072" cy="3352800"/>
          </a:xfrm>
          <a:prstGeom prst="rect">
            <a:avLst/>
          </a:prstGeom>
          <a:noFill/>
        </p:spPr>
      </p:pic>
      <p:sp>
        <p:nvSpPr>
          <p:cNvPr id="6" name="Striped Right Arrow 5"/>
          <p:cNvSpPr/>
          <p:nvPr/>
        </p:nvSpPr>
        <p:spPr>
          <a:xfrm flipV="1">
            <a:off x="3276600" y="3276600"/>
            <a:ext cx="2133600" cy="121920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1748" name="Picture 4" descr="http://3.bp.blogspot.com/_tin_6D-ZFUs/TSfc7M-3CjI/AAAAAAAABAg/0TDu91Ml7dI/s1600/Jan+7+2011+pap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276600"/>
            <a:ext cx="2226104" cy="1524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9600" y="5867400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Division 200 before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19800" y="5029200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Division 200 after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183880" cy="1051560"/>
          </a:xfrm>
        </p:spPr>
        <p:txBody>
          <a:bodyPr>
            <a:normAutofit/>
          </a:bodyPr>
          <a:lstStyle/>
          <a:p>
            <a:r>
              <a:rPr lang="en-US" dirty="0" smtClean="0"/>
              <a:t>Nutshell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183880" cy="4191000"/>
          </a:xfrm>
        </p:spPr>
        <p:txBody>
          <a:bodyPr>
            <a:normAutofit lnSpcReduction="1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Combine redundant definitions and move to Division 200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Clarify requirements for how to: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Permit emergency generators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Permit sources that want to be combined or split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Grant extensions for NSR/PSD permits 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Determine compliance for all standards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4038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Nutshell 3: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183880" cy="4956048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Update Continuous Monitoring and Source Sampling Manuals (1992).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49156" name="Picture 4" descr="http://www.overarts.com/7637-7637-thickbox/old-man-sitting-and-reading-book-original.jpg"/>
          <p:cNvPicPr>
            <a:picLocks noChangeAspect="1" noChangeArrowheads="1"/>
          </p:cNvPicPr>
          <p:nvPr/>
        </p:nvPicPr>
        <p:blipFill>
          <a:blip r:embed="rId2" cstate="print"/>
          <a:srcRect l="22000" t="14000" r="16000" b="26000"/>
          <a:stretch>
            <a:fillRect/>
          </a:stretch>
        </p:blipFill>
        <p:spPr bwMode="auto">
          <a:xfrm>
            <a:off x="2514600" y="2895600"/>
            <a:ext cx="3357429" cy="324912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343400" y="5562600"/>
            <a:ext cx="8635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CMM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9" name="Cloud Callout 8"/>
          <p:cNvSpPr/>
          <p:nvPr/>
        </p:nvSpPr>
        <p:spPr>
          <a:xfrm>
            <a:off x="4648200" y="2362200"/>
            <a:ext cx="2209800" cy="990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It’s about time!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183880" cy="1051560"/>
          </a:xfrm>
        </p:spPr>
        <p:txBody>
          <a:bodyPr/>
          <a:lstStyle/>
          <a:p>
            <a:r>
              <a:rPr lang="en-US" dirty="0" smtClean="0"/>
              <a:t>Repeal: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924800" cy="41148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4-County Rules </a:t>
            </a:r>
            <a:r>
              <a:rPr lang="en-US" sz="2000" dirty="0" smtClean="0"/>
              <a:t>(Clackamas, Columbia, Multnomah, Washington)</a:t>
            </a:r>
          </a:p>
          <a:p>
            <a:r>
              <a:rPr lang="en-US" dirty="0" smtClean="0"/>
              <a:t>Primary Aluminum</a:t>
            </a:r>
          </a:p>
          <a:p>
            <a:r>
              <a:rPr lang="en-US" dirty="0" smtClean="0"/>
              <a:t>Sulfite Pulp Mill</a:t>
            </a:r>
          </a:p>
          <a:p>
            <a:r>
              <a:rPr lang="en-US" dirty="0" smtClean="0"/>
              <a:t>Laterite Ore Production of Ferronickel</a:t>
            </a:r>
          </a:p>
          <a:p>
            <a:r>
              <a:rPr lang="en-US" dirty="0" smtClean="0"/>
              <a:t>Charcoal Plant</a:t>
            </a:r>
          </a:p>
          <a:p>
            <a:r>
              <a:rPr lang="en-US" dirty="0" smtClean="0"/>
              <a:t>Spray Paint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NEW SOURCE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382000" cy="426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Separate Major New Source Review from Minor New Source Review</a:t>
            </a:r>
          </a:p>
          <a:p>
            <a:pPr>
              <a:spcAft>
                <a:spcPts val="600"/>
              </a:spcAft>
            </a:pPr>
            <a:endParaRPr lang="en-US" sz="3000" dirty="0" smtClean="0"/>
          </a:p>
          <a:p>
            <a:pPr lvl="0">
              <a:spcAft>
                <a:spcPts val="600"/>
              </a:spcAft>
            </a:pPr>
            <a:r>
              <a:rPr lang="en-US" dirty="0" smtClean="0"/>
              <a:t>Redefine Federal Major Source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100 tpy in NAA, transitional or maintenance area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Non-Federal Major = SER to 100 tpy</a:t>
            </a:r>
          </a:p>
          <a:p>
            <a:pPr lvl="1">
              <a:spcAft>
                <a:spcPts val="600"/>
              </a:spcAft>
            </a:pPr>
            <a:endParaRPr lang="en-US" dirty="0" smtClean="0"/>
          </a:p>
          <a:p>
            <a:pPr lvl="0">
              <a:spcAft>
                <a:spcPts val="600"/>
              </a:spcAft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382000" cy="3733800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n-US" dirty="0" smtClean="0"/>
              <a:t>Define “Transitional” Area:  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Nonattainment Area that has 3 years of “clean” data but not yet designated maintenance by EPA</a:t>
            </a:r>
          </a:p>
          <a:p>
            <a:pPr lvl="1">
              <a:spcAft>
                <a:spcPts val="600"/>
              </a:spcAft>
              <a:buNone/>
            </a:pPr>
            <a:endParaRPr lang="en-US" dirty="0" smtClean="0"/>
          </a:p>
          <a:p>
            <a:pPr lvl="0">
              <a:spcAft>
                <a:spcPts val="600"/>
              </a:spcAft>
            </a:pPr>
            <a:r>
              <a:rPr lang="en-US" dirty="0" smtClean="0"/>
              <a:t>Define “Potential Nonattainment” Areas 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Area that has monitored exceedances but not yet designated NAA by EPA or close to exceeding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2860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New Source Review (cont.)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New Source Review (cont.)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2209800"/>
          <a:ext cx="8229600" cy="2999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570"/>
                <a:gridCol w="1336430"/>
                <a:gridCol w="1676400"/>
                <a:gridCol w="1295400"/>
                <a:gridCol w="1468316"/>
                <a:gridCol w="1503484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Source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Attainment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Potential NAA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NAA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Transitional</a:t>
                      </a:r>
                      <a:endParaRPr 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Maintenance</a:t>
                      </a:r>
                      <a:endParaRPr lang="en-US" sz="1400" b="1" dirty="0"/>
                    </a:p>
                  </a:txBody>
                  <a:tcPr/>
                </a:tc>
              </a:tr>
              <a:tr h="109439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Federal Major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Preconstruction</a:t>
                      </a:r>
                      <a:r>
                        <a:rPr lang="en-US" sz="1400" baseline="0" dirty="0" smtClean="0"/>
                        <a:t> monitoring </a:t>
                      </a:r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C</a:t>
                      </a:r>
                      <a:r>
                        <a:rPr lang="en-US" sz="1400" dirty="0" smtClean="0"/>
                        <a:t>an’t build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LAER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dirty="0" smtClean="0"/>
                        <a:t>1.2:1)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LAER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</a:t>
                      </a:r>
                    </a:p>
                    <a:p>
                      <a:r>
                        <a:rPr lang="en-US" sz="1400" dirty="0" smtClean="0"/>
                        <a:t>(&lt;1.2:1)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</a:t>
                      </a:r>
                    </a:p>
                    <a:p>
                      <a:r>
                        <a:rPr lang="en-US" sz="1400" dirty="0" smtClean="0"/>
                        <a:t>(1.0:1)</a:t>
                      </a:r>
                    </a:p>
                    <a:p>
                      <a:r>
                        <a:rPr lang="en-US" sz="1400" dirty="0" smtClean="0"/>
                        <a:t>Modeling</a:t>
                      </a:r>
                      <a:endParaRPr lang="en-US" sz="1400" dirty="0"/>
                    </a:p>
                  </a:txBody>
                  <a:tcPr/>
                </a:tc>
              </a:tr>
              <a:tr h="126781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Non-Federal Major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Modeling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 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</a:rPr>
                        <a:t>OR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  <a:endParaRPr lang="en-US" sz="1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BACT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Modeling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r>
                        <a:rPr lang="en-US" sz="1400" b="1" baseline="0" dirty="0" smtClean="0">
                          <a:solidFill>
                            <a:srgbClr val="FF0000"/>
                          </a:solidFill>
                        </a:rPr>
                        <a:t>OR</a:t>
                      </a:r>
                      <a:endParaRPr lang="en-US" sz="1400" b="1" dirty="0" smtClean="0">
                        <a:solidFill>
                          <a:srgbClr val="FF0000"/>
                        </a:solidFill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Offsets (</a:t>
                      </a:r>
                      <a:r>
                        <a:rPr lang="en-US" sz="1400" u="sng" dirty="0" smtClean="0"/>
                        <a:t>&lt;</a:t>
                      </a:r>
                      <a:r>
                        <a:rPr lang="en-US" sz="1400" u="none" dirty="0" smtClean="0"/>
                        <a:t>1.0:1)</a:t>
                      </a:r>
                      <a:endParaRPr lang="en-US" sz="1400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83880" cy="1051560"/>
          </a:xfrm>
        </p:spPr>
        <p:txBody>
          <a:bodyPr/>
          <a:lstStyle/>
          <a:p>
            <a:pPr algn="ctr"/>
            <a:r>
              <a:rPr lang="en-US" dirty="0" smtClean="0"/>
              <a:t>New Source Review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Redefine Net Air Quality Benefit for Federal Major Sources </a:t>
            </a:r>
            <a:r>
              <a:rPr lang="en-US" sz="2000" dirty="0" smtClean="0"/>
              <a:t>(sorry Pat H!     )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Require 1.2:1 offsets </a:t>
            </a:r>
            <a:r>
              <a:rPr lang="en-US" b="1" dirty="0" smtClean="0">
                <a:solidFill>
                  <a:srgbClr val="FF0000"/>
                </a:solidFill>
              </a:rPr>
              <a:t>or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Reduce to 1.0:1 offsets by offsetting emissions from “priority” sources: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Woodstoves </a:t>
            </a:r>
          </a:p>
          <a:p>
            <a:pPr lvl="2">
              <a:spcAft>
                <a:spcPts val="600"/>
              </a:spcAft>
            </a:pPr>
            <a:r>
              <a:rPr lang="en-US" dirty="0" smtClean="0"/>
              <a:t>Sources causing NAA problem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v"/>
            </a:pPr>
            <a:r>
              <a:rPr lang="en-US" dirty="0" smtClean="0"/>
              <a:t>Modeling for PSD Class II Increments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4098" name="Picture 2" descr="http://talesfromahungrylife.files.wordpress.com/2011/05/frowning-fa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2438400"/>
            <a:ext cx="361950" cy="361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447</TotalTime>
  <Words>392</Words>
  <Application>Microsoft Office PowerPoint</Application>
  <PresentationFormat>On-screen Show (4:3)</PresentationFormat>
  <Paragraphs>103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Aspect</vt:lpstr>
      <vt:lpstr>PERMITTING PROGRAM UPDATES</vt:lpstr>
      <vt:lpstr>In a nutshell:</vt:lpstr>
      <vt:lpstr>Nutshell 2</vt:lpstr>
      <vt:lpstr>Nutshell 3:</vt:lpstr>
      <vt:lpstr>Repeal:</vt:lpstr>
      <vt:lpstr>NEW SOURCE REVIEW</vt:lpstr>
      <vt:lpstr>Slide 7</vt:lpstr>
      <vt:lpstr>New Source Review (cont.)</vt:lpstr>
      <vt:lpstr>New Source Review (cont.)</vt:lpstr>
      <vt:lpstr>New Source Review (cont.)</vt:lpstr>
      <vt:lpstr>Last but not least……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PERMITTING PROGRAM UPDATES</dc:title>
  <dc:creator>jinahar</dc:creator>
  <cp:lastModifiedBy>jinahar</cp:lastModifiedBy>
  <cp:revision>35</cp:revision>
  <dcterms:created xsi:type="dcterms:W3CDTF">2013-01-22T16:55:34Z</dcterms:created>
  <dcterms:modified xsi:type="dcterms:W3CDTF">2013-03-28T18:04:35Z</dcterms:modified>
</cp:coreProperties>
</file>