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72" r:id="rId4"/>
    <p:sldId id="260" r:id="rId5"/>
    <p:sldId id="264" r:id="rId6"/>
    <p:sldId id="276" r:id="rId7"/>
    <p:sldId id="263" r:id="rId8"/>
    <p:sldId id="261" r:id="rId9"/>
    <p:sldId id="277" r:id="rId10"/>
    <p:sldId id="267" r:id="rId11"/>
    <p:sldId id="265" r:id="rId12"/>
    <p:sldId id="268" r:id="rId13"/>
    <p:sldId id="269" r:id="rId14"/>
    <p:sldId id="262" r:id="rId15"/>
    <p:sldId id="266" r:id="rId16"/>
    <p:sldId id="275" r:id="rId17"/>
    <p:sldId id="258" r:id="rId18"/>
    <p:sldId id="273" r:id="rId19"/>
    <p:sldId id="274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3898C-0C10-4674-937C-ADDC7D01172D}" type="datetimeFigureOut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8D387B-42FE-4275-84C5-9CCD4AC4A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798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D387B-42FE-4275-84C5-9CCD4AC4A37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01200E-B980-4A1B-86F7-FB0FB134D701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179C9-D2DB-4912-8E95-F045A88E7E6B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93BB8-6E25-47BA-BD52-E8957F97131A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BD2A6-4728-4E1F-80A8-9DD7B6F0886D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67200-0F3B-4D1B-AF0F-85DE135F105D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5BF2AA-F53B-4E8A-B122-BB2077BA13CC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2F83BE-7E19-4120-8238-C817318608E2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9C3812-4AA5-4BFC-B2FA-ADF3330B529E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D1808-6453-4AA7-B94D-8B2632BF3648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1003-BA7C-46DF-9EC7-4ED9B59305A1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7B11-717D-4E33-965C-47EFD6885716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9ECA031-27A7-4C66-A878-38B9EC4BCE3D}" type="datetime1">
              <a:rPr lang="en-US" smtClean="0"/>
              <a:pPr/>
              <a:t>5/23/2013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229600" cy="1828800"/>
          </a:xfrm>
        </p:spPr>
        <p:txBody>
          <a:bodyPr/>
          <a:lstStyle/>
          <a:p>
            <a:pPr algn="ctr"/>
            <a:r>
              <a:rPr lang="en-US" dirty="0" smtClean="0"/>
              <a:t>PERMITTING PROGRAM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5715000"/>
            <a:ext cx="3352800" cy="457200"/>
          </a:xfrm>
        </p:spPr>
        <p:txBody>
          <a:bodyPr/>
          <a:lstStyle/>
          <a:p>
            <a:pPr algn="ctr"/>
            <a:r>
              <a:rPr lang="en-US" dirty="0" smtClean="0"/>
              <a:t>AKA Kitchen sink rules</a:t>
            </a:r>
            <a:endParaRPr lang="en-US" dirty="0"/>
          </a:p>
        </p:txBody>
      </p:sp>
      <p:pic>
        <p:nvPicPr>
          <p:cNvPr id="1026" name="Picture 2" descr="http://homedesignalert.com/wp-content/uploads/2012/08/kitchen-sink-Best-Kitchen-Sin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209800"/>
            <a:ext cx="45720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924800" cy="487680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 smtClean="0"/>
              <a:t>Define “Reattainment” Area: 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Nonattainment Area that has 3 years of “clean” data but not yet re-designated as attainment by EPA</a:t>
            </a:r>
          </a:p>
          <a:p>
            <a:pPr lvl="0">
              <a:spcAft>
                <a:spcPts val="600"/>
              </a:spcAft>
            </a:pPr>
            <a:r>
              <a:rPr lang="en-US" dirty="0" smtClean="0"/>
              <a:t>Define “Sustainment” Areas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Area with monitoring data close to or exceeding ambient standard but not yet designated NAA by EPA</a:t>
            </a:r>
          </a:p>
          <a:p>
            <a:r>
              <a:rPr lang="en-US" dirty="0" smtClean="0"/>
              <a:t>Procedures for designating areas reattainment or sustainment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Source Review (cont.)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209800"/>
          <a:ext cx="8229600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Source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Attain-ment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Sustain-ment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Nonattain-ment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Reattain-ment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Main-tenance</a:t>
                      </a:r>
                      <a:endParaRPr lang="en-US" sz="1400" b="1" dirty="0"/>
                    </a:p>
                  </a:txBody>
                  <a:tcPr/>
                </a:tc>
              </a:tr>
              <a:tr h="10943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Federal</a:t>
                      </a:r>
                      <a:r>
                        <a:rPr lang="en-US" sz="1400" baseline="0" dirty="0" smtClean="0"/>
                        <a:t> major (new source or major modification at existing source)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sz="1400" dirty="0" smtClean="0"/>
                        <a:t>PSD: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PSD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Pre-construction</a:t>
                      </a:r>
                      <a:r>
                        <a:rPr lang="en-US" sz="1400" baseline="0" dirty="0" smtClean="0"/>
                        <a:t> monitoring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sz="1400" baseline="0" dirty="0" smtClean="0"/>
                        <a:t> c</a:t>
                      </a:r>
                      <a:r>
                        <a:rPr lang="en-US" sz="1400" dirty="0" smtClean="0"/>
                        <a:t>an’t build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dirty="0" smtClean="0"/>
                        <a:t>1.0:1)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dirty="0" smtClean="0"/>
                        <a:t>1.2:1)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</a:t>
                      </a:r>
                    </a:p>
                    <a:p>
                      <a:r>
                        <a:rPr lang="en-US" sz="1400" dirty="0" smtClean="0"/>
                        <a:t>(≤1.2:1)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</a:t>
                      </a:r>
                    </a:p>
                    <a:p>
                      <a:r>
                        <a:rPr lang="en-US" sz="1400" dirty="0" smtClean="0"/>
                        <a:t>(1.0:1)</a:t>
                      </a:r>
                    </a:p>
                  </a:txBody>
                  <a:tcPr/>
                </a:tc>
              </a:tr>
              <a:tr h="1267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Non-federal major source or federal major source w/o major modification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 if major modification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OR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 if major modification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8388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NSR Old vs. New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066800"/>
          <a:ext cx="7955280" cy="578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194560"/>
                <a:gridCol w="2194560"/>
                <a:gridCol w="2194560"/>
              </a:tblGrid>
              <a:tr h="302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NONATTAINMENT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03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 NSR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1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Preconstruction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n/a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10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LAER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 if major modification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58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AQ 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analysis</a:t>
                      </a: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AQRV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Federal majors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n/a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Federal majors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n/a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n/a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17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0838" marR="0" lvl="1" indent="-1778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receptors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≤1.2:1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for other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pollutants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with provision to reduce the ratio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to 1:1 if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offsets are obtained from priority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sources, and 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6075" marR="0" lvl="1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Offsets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1.1:1 for ozone</a:t>
                      </a:r>
                    </a:p>
                    <a:p>
                      <a:pPr marL="173038" marR="0" lvl="0" indent="-1730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≤</a:t>
                      </a: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1.0:1 for other pollutants with provision to reduce the ratio to 0.5:1 if offsets are obtained from priority sources, and NAQB</a:t>
                      </a:r>
                      <a:endParaRPr lang="en-US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8925" marR="0" lvl="1" indent="-109538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8388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NSR Old vs. New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799" y="381000"/>
          <a:ext cx="8458201" cy="6153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560"/>
                <a:gridCol w="2401919"/>
                <a:gridCol w="2213361"/>
                <a:gridCol w="2213361"/>
              </a:tblGrid>
              <a:tr h="2212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MAINTENANCE AREAS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9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/>
                          <a:ea typeface="Calibri"/>
                          <a:cs typeface="Times New Roman"/>
                        </a:rPr>
                        <a:t>Current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Proposed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6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Source Classification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Major (SER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or greater)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Federal Major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State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NSR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34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Preconstruction Monitoring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n/a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68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Control Technology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BACT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BACT,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if major modification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53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AQ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Analysis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AQRV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Federal Majors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Federal</a:t>
                      </a:r>
                      <a:r>
                        <a:rPr lang="en-US" sz="1400" b="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majors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√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imes New Roman"/>
                          <a:ea typeface="Calibri"/>
                          <a:cs typeface="Times New Roman"/>
                        </a:rPr>
                        <a:t>Federal majors</a:t>
                      </a:r>
                      <a:endParaRPr lang="en-US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05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1.0:1 for other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pollutants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Reduce impacts at majority of receptors; and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Impacts less than SIL at all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receptors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 marR="0" lvl="0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Growth allowance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Model below maintenance area limits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≤1.0:1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for other pollutants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and </a:t>
                      </a: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NAQB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Growth allowance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Model below maintenance area limits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Offsets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1.1:1 for ozone 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≤1.0:1 for other pollutants and NAQB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&lt;SIL, or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12763" marR="0" lvl="1" indent="-2286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Competing source analysis &lt;10% of NAAQS</a:t>
                      </a:r>
                      <a:endParaRPr lang="en-US" sz="18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Growth allowance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Or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Model below maintenance area limits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Net Air Quality Benefit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Redefine Net Air Quality Benefit for Federal Major Sources </a:t>
            </a:r>
            <a:r>
              <a:rPr lang="en-US" sz="2000" dirty="0" smtClean="0"/>
              <a:t>(sorry Pat H!     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Require 1.2:1 offsets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Reduce </a:t>
            </a:r>
            <a:r>
              <a:rPr lang="en-US" dirty="0" smtClean="0"/>
              <a:t>ratio </a:t>
            </a:r>
            <a:r>
              <a:rPr lang="en-US" dirty="0" smtClean="0"/>
              <a:t>to 1.0:1 by offsetting emissions with “priority” source emissions: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Woodstoves 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Sources causing NAA problem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NAQB modeling backstop:</a:t>
            </a:r>
          </a:p>
          <a:p>
            <a:pPr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Source analysis&lt;SIL, or </a:t>
            </a:r>
          </a:p>
          <a:p>
            <a:pPr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Competing source analysis &lt;10% of NAAQS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4098" name="Picture 2" descr="http://talesfromahungrylife.files.wordpress.com/2011/05/frowning-f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209800"/>
            <a:ext cx="361950" cy="36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Net Air Quality Benefit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543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Give non-federal major sources more flexibility for NAQB: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Allow </a:t>
            </a:r>
            <a:r>
              <a:rPr lang="en-US" u="sng" dirty="0" smtClean="0"/>
              <a:t>&lt;</a:t>
            </a:r>
            <a:r>
              <a:rPr lang="en-US" dirty="0" smtClean="0"/>
              <a:t> 1.0:1 offsets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Reduce ratio to 0.5:1 by offsetting emissions with “priority” source emissions: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Woodstoves 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Sources causing NAA problem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NAQB modeling backstop:</a:t>
            </a:r>
          </a:p>
          <a:p>
            <a:pPr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Source analysis&lt;SIL, or </a:t>
            </a:r>
          </a:p>
          <a:p>
            <a:pPr lvl="2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Competing source analysis &lt;10% of NAAQS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701040"/>
          </a:xfrm>
        </p:spPr>
        <p:txBody>
          <a:bodyPr/>
          <a:lstStyle/>
          <a:p>
            <a:pPr algn="ctr"/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183880" cy="4187952"/>
          </a:xfrm>
        </p:spPr>
        <p:txBody>
          <a:bodyPr/>
          <a:lstStyle/>
          <a:p>
            <a:r>
              <a:rPr lang="en-US" dirty="0" smtClean="0"/>
              <a:t>Delete unused definitions</a:t>
            </a:r>
          </a:p>
          <a:p>
            <a:r>
              <a:rPr lang="en-US" dirty="0" smtClean="0"/>
              <a:t>Correct spelling, rule references, etc</a:t>
            </a:r>
          </a:p>
          <a:p>
            <a:r>
              <a:rPr lang="en-US" dirty="0" smtClean="0"/>
              <a:t>“the Department” to “DEQ”</a:t>
            </a:r>
          </a:p>
          <a:p>
            <a:r>
              <a:rPr lang="en-US" dirty="0" smtClean="0"/>
              <a:t>Cite CFR date in definition and delete elsewhere</a:t>
            </a:r>
          </a:p>
          <a:p>
            <a:r>
              <a:rPr lang="en-US" dirty="0" smtClean="0"/>
              <a:t>Diesel for Kevin Downing</a:t>
            </a:r>
          </a:p>
          <a:p>
            <a:r>
              <a:rPr lang="en-US" dirty="0" smtClean="0"/>
              <a:t>Heat Smart for Rachel Sakata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6" name="Picture 2" descr="http://1.bp.blogspot.com/_FqFDV-L66EI/TDmy100CczI/AAAAAAAAWHs/akd_dEJPBS4/s200/carol+burnett+cleaning+woma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762000"/>
            <a:ext cx="1857375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/>
              <a:t>Opacity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5720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Change opacity from 3 minute aggregate in 60 minutes to 6-minute averages – EPA Method 9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Repeal 4-county 20% opacity for 30 seconds for non-fuel burning equipment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9530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Tighten grain loading and opacity standards for older sources that were built before June 1, 1970. 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Grate cleaning or soot blowing operations get 40% opacity as a six minute average</a:t>
            </a:r>
          </a:p>
          <a:p>
            <a:endParaRPr lang="en-US" dirty="0" smtClean="0"/>
          </a:p>
          <a:p>
            <a:r>
              <a:rPr lang="en-US" dirty="0" smtClean="0"/>
              <a:t>Defer grain loading compliance until January 31, 2016 for sources outside special control areas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/>
              <a:t>Opacity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/>
              <a:t>Last but not least……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2670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Tighten grain loading and opacity standards if Andy agrees…………..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Picture 2" descr="http://blog.nwf.org/wp-content/blogs.dir/11/files/2011/04/Air-Pollution-4-6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10000"/>
            <a:ext cx="2362200" cy="2090731"/>
          </a:xfrm>
          <a:prstGeom prst="rect">
            <a:avLst/>
          </a:prstGeom>
          <a:noFill/>
        </p:spPr>
      </p:pic>
      <p:sp>
        <p:nvSpPr>
          <p:cNvPr id="6" name="&quot;No&quot; Symbol 5"/>
          <p:cNvSpPr/>
          <p:nvPr/>
        </p:nvSpPr>
        <p:spPr>
          <a:xfrm>
            <a:off x="3124200" y="3733800"/>
            <a:ext cx="2438400" cy="2286000"/>
          </a:xfrm>
          <a:prstGeom prst="noSmoking">
            <a:avLst>
              <a:gd name="adj" fmla="val 5945"/>
            </a:avLst>
          </a:prstGeom>
          <a:solidFill>
            <a:srgbClr val="FF0000"/>
          </a:solidFill>
          <a:ln w="31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arstickers.com/prodimages/1050_blue_sky_family_grandma_stick_figure_sticker_deca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915010" cy="1447800"/>
          </a:xfrm>
          <a:prstGeom prst="rect">
            <a:avLst/>
          </a:prstGeom>
          <a:noFill/>
        </p:spPr>
      </p:pic>
      <p:sp>
        <p:nvSpPr>
          <p:cNvPr id="9" name="Oval Callout 8"/>
          <p:cNvSpPr/>
          <p:nvPr/>
        </p:nvSpPr>
        <p:spPr>
          <a:xfrm>
            <a:off x="7086600" y="4267200"/>
            <a:ext cx="1447800" cy="460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WOLF!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 a nutshell: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Move procedural requirements from definitions in Division 200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1746" name="Picture 2" descr="http://www.philnel.com/wp-content/uploads/2010/10/stack-of-paper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38400"/>
            <a:ext cx="1793072" cy="3352800"/>
          </a:xfrm>
          <a:prstGeom prst="rect">
            <a:avLst/>
          </a:prstGeom>
          <a:noFill/>
        </p:spPr>
      </p:pic>
      <p:sp>
        <p:nvSpPr>
          <p:cNvPr id="6" name="Striped Right Arrow 5"/>
          <p:cNvSpPr/>
          <p:nvPr/>
        </p:nvSpPr>
        <p:spPr>
          <a:xfrm flipV="1">
            <a:off x="3276600" y="3276600"/>
            <a:ext cx="2133600" cy="1219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748" name="Picture 4" descr="http://3.bp.blogspot.com/_tin_6D-ZFUs/TSfc7M-3CjI/AAAAAAAABAg/0TDu91Ml7dI/s1600/Jan+7+2011+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276600"/>
            <a:ext cx="2226104" cy="1524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5867400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before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5029200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6096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 a nutshell: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Move procedural requirements from definitions to Division 222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1746" name="Picture 2" descr="http://www.philnel.com/wp-content/uploads/2010/10/stack-of-paper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3790" y="2005426"/>
            <a:ext cx="1793072" cy="3352800"/>
          </a:xfrm>
          <a:prstGeom prst="rect">
            <a:avLst/>
          </a:prstGeom>
          <a:noFill/>
        </p:spPr>
      </p:pic>
      <p:sp>
        <p:nvSpPr>
          <p:cNvPr id="6" name="Striped Right Arrow 5"/>
          <p:cNvSpPr/>
          <p:nvPr/>
        </p:nvSpPr>
        <p:spPr>
          <a:xfrm flipV="1">
            <a:off x="3276600" y="3486834"/>
            <a:ext cx="2133600" cy="1219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748" name="Picture 4" descr="http://3.bp.blogspot.com/_tin_6D-ZFUs/TSfc7M-3CjI/AAAAAAAABAg/0TDu91Ml7dI/s1600/Jan+7+2011+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082" y="3182034"/>
            <a:ext cx="2226104" cy="1524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6287" y="4798367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222 before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55659" y="5498068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222 after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2707377"/>
            <a:ext cx="210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ctual emissions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95918" y="4706034"/>
            <a:ext cx="27774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aseline emission rate</a:t>
            </a:r>
          </a:p>
          <a:p>
            <a:endParaRPr lang="en-US" dirty="0" smtClean="0"/>
          </a:p>
          <a:p>
            <a:r>
              <a:rPr lang="en-US" dirty="0" smtClean="0"/>
              <a:t>baseline period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90047" y="3091934"/>
            <a:ext cx="1673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etting basis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484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Nutshell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183880" cy="4191000"/>
          </a:xfrm>
        </p:spPr>
        <p:txBody>
          <a:bodyPr>
            <a:normAutofit fontScale="85000" lnSpcReduction="20000"/>
          </a:bodyPr>
          <a:lstStyle/>
          <a:p>
            <a:pPr lvl="0"/>
            <a:endParaRPr lang="en-US" sz="3000" dirty="0" smtClean="0"/>
          </a:p>
          <a:p>
            <a:pPr lvl="0"/>
            <a:r>
              <a:rPr lang="en-US" sz="3000" dirty="0" smtClean="0"/>
              <a:t>Combine redundant definitions and move to Division 200</a:t>
            </a:r>
          </a:p>
          <a:p>
            <a:pPr lvl="0"/>
            <a:endParaRPr lang="en-US" sz="3000" dirty="0" smtClean="0"/>
          </a:p>
          <a:p>
            <a:pPr lvl="0"/>
            <a:r>
              <a:rPr lang="en-US" sz="3000" dirty="0" smtClean="0"/>
              <a:t>Move Division 200 tables to text</a:t>
            </a:r>
          </a:p>
          <a:p>
            <a:pPr lvl="0"/>
            <a:endParaRPr lang="en-US" sz="3000" dirty="0" smtClean="0"/>
          </a:p>
          <a:p>
            <a:pPr lvl="0"/>
            <a:r>
              <a:rPr lang="en-US" sz="3000" dirty="0" smtClean="0"/>
              <a:t>Clarify requirements for how to: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emergency generators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small sources subject NSPS/NESHAP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sources that want to be combined or split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Grant extensions for NSR/PSD permits 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Determine compliance for all standards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Nutshell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Update Continuous Monitoring and Source Sampling Manuals (1992).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9156" name="Picture 4" descr="http://www.overarts.com/7637-7637-thickbox/old-man-sitting-and-reading-book-original.jpg"/>
          <p:cNvPicPr>
            <a:picLocks noChangeAspect="1" noChangeArrowheads="1"/>
          </p:cNvPicPr>
          <p:nvPr/>
        </p:nvPicPr>
        <p:blipFill>
          <a:blip r:embed="rId2" cstate="print"/>
          <a:srcRect l="22000" t="14000" r="16000" b="26000"/>
          <a:stretch>
            <a:fillRect/>
          </a:stretch>
        </p:blipFill>
        <p:spPr bwMode="auto">
          <a:xfrm>
            <a:off x="2514600" y="2895600"/>
            <a:ext cx="3357429" cy="324912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343400" y="5562600"/>
            <a:ext cx="863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CMM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648200" y="2362200"/>
            <a:ext cx="2209800" cy="990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It’s about time!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Nutshell 4: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183880" cy="495604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 smtClean="0"/>
              <a:t>Require sources to keep copy of permit onsite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sz="3000" dirty="0" smtClean="0"/>
              <a:t>Require sources to submit permit application 180 days before permit needed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33796" name="Picture 4" descr="http://davedevine.files.wordpress.com/2011/10/closeau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667000"/>
            <a:ext cx="2338251" cy="2286000"/>
          </a:xfrm>
          <a:prstGeom prst="rect">
            <a:avLst/>
          </a:prstGeom>
          <a:noFill/>
        </p:spPr>
      </p:pic>
      <p:sp>
        <p:nvSpPr>
          <p:cNvPr id="10" name="Oval Callout 9"/>
          <p:cNvSpPr/>
          <p:nvPr/>
        </p:nvSpPr>
        <p:spPr>
          <a:xfrm>
            <a:off x="2133600" y="1828800"/>
            <a:ext cx="1371600" cy="84124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Where’s your permit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33800" name="Picture 8" descr="http://thumb10.shutterstock.com/thumb_small/211147/124662034/stock-vector-doodle-stick-figure-architect-holding-a-checklist-clipboard-124662034.jpg"/>
          <p:cNvPicPr>
            <a:picLocks noChangeAspect="1" noChangeArrowheads="1"/>
          </p:cNvPicPr>
          <p:nvPr/>
        </p:nvPicPr>
        <p:blipFill>
          <a:blip r:embed="rId3" cstate="print"/>
          <a:srcRect r="16129"/>
          <a:stretch>
            <a:fillRect/>
          </a:stretch>
        </p:blipFill>
        <p:spPr bwMode="auto">
          <a:xfrm flipH="1">
            <a:off x="5715000" y="2362200"/>
            <a:ext cx="1859600" cy="2384101"/>
          </a:xfrm>
          <a:prstGeom prst="rect">
            <a:avLst/>
          </a:prstGeom>
          <a:noFill/>
        </p:spPr>
      </p:pic>
      <p:sp>
        <p:nvSpPr>
          <p:cNvPr id="13" name="Oval Callout 12"/>
          <p:cNvSpPr/>
          <p:nvPr/>
        </p:nvSpPr>
        <p:spPr>
          <a:xfrm flipH="1">
            <a:off x="5410200" y="1828800"/>
            <a:ext cx="1066800" cy="76200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Right here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32004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ACDP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183880" cy="1051560"/>
          </a:xfrm>
        </p:spPr>
        <p:txBody>
          <a:bodyPr/>
          <a:lstStyle/>
          <a:p>
            <a:r>
              <a:rPr lang="en-US" dirty="0" smtClean="0"/>
              <a:t>Repeal: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924800" cy="4876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4-County Rules </a:t>
            </a:r>
            <a:r>
              <a:rPr lang="en-US" sz="2000" dirty="0" smtClean="0"/>
              <a:t>(Clackamas, Columbia, Multnomah, Washington)</a:t>
            </a:r>
          </a:p>
          <a:p>
            <a:r>
              <a:rPr lang="en-US" dirty="0" smtClean="0"/>
              <a:t>Primary Aluminum</a:t>
            </a:r>
          </a:p>
          <a:p>
            <a:r>
              <a:rPr lang="en-US" dirty="0" smtClean="0"/>
              <a:t>Sulfite Pulp Mill</a:t>
            </a:r>
          </a:p>
          <a:p>
            <a:r>
              <a:rPr lang="en-US" dirty="0" smtClean="0"/>
              <a:t>Laterite Ore Production of Ferronickel</a:t>
            </a:r>
          </a:p>
          <a:p>
            <a:r>
              <a:rPr lang="en-US" dirty="0" smtClean="0"/>
              <a:t>Charcoal Plant</a:t>
            </a:r>
          </a:p>
          <a:p>
            <a:r>
              <a:rPr lang="en-US" dirty="0" smtClean="0"/>
              <a:t>Spray Paint</a:t>
            </a:r>
          </a:p>
          <a:p>
            <a:r>
              <a:rPr lang="en-US" dirty="0" smtClean="0"/>
              <a:t>Federal Acid Rain Program rules for Western Backstop SO</a:t>
            </a:r>
            <a:r>
              <a:rPr lang="en-US" baseline="-25000" dirty="0" smtClean="0"/>
              <a:t>2</a:t>
            </a:r>
            <a:r>
              <a:rPr lang="en-US" dirty="0" smtClean="0"/>
              <a:t> Federal Trading Program (regional haze)</a:t>
            </a:r>
          </a:p>
          <a:p>
            <a:r>
              <a:rPr lang="en-US" dirty="0" smtClean="0"/>
              <a:t>Sulfur </a:t>
            </a:r>
            <a:r>
              <a:rPr lang="en-US" dirty="0"/>
              <a:t>Dioxide Emission </a:t>
            </a:r>
            <a:r>
              <a:rPr lang="en-US" dirty="0" smtClean="0"/>
              <a:t>Inventory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257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Separate Major New Source Review from State New Source Review</a:t>
            </a:r>
          </a:p>
          <a:p>
            <a:pPr>
              <a:spcAft>
                <a:spcPts val="600"/>
              </a:spcAft>
            </a:pPr>
            <a:endParaRPr lang="en-US" sz="1200" dirty="0" smtClean="0"/>
          </a:p>
          <a:p>
            <a:pPr lvl="0">
              <a:spcAft>
                <a:spcPts val="600"/>
              </a:spcAft>
            </a:pPr>
            <a:r>
              <a:rPr lang="en-US" dirty="0" smtClean="0"/>
              <a:t>Redefine Major Source for Major NSR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Federal major = 100 tpy in NAA, reattainment or maintenance area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Federal major = 100/250 tpy in attainment and sustainment areas (retain current federal major definition)</a:t>
            </a:r>
          </a:p>
          <a:p>
            <a:pPr lvl="0">
              <a:spcAft>
                <a:spcPts val="6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257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Establish “state NSR” (anti-backsliding) program for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 New sources with SER to federal major source emission levels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Major modifications at existing sources with SER to federal major source emission levels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Federal major sources with PSEL increases more than SER that are not due to a major modification.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Move definition of “major modification” to Division 224.</a:t>
            </a:r>
            <a:endParaRPr lang="en-US" sz="1200" dirty="0" smtClean="0"/>
          </a:p>
          <a:p>
            <a:pPr lvl="0">
              <a:spcAft>
                <a:spcPts val="6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1464</TotalTime>
  <Words>1031</Words>
  <Application>Microsoft Office PowerPoint</Application>
  <PresentationFormat>On-screen Show (4:3)</PresentationFormat>
  <Paragraphs>261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Aspect</vt:lpstr>
      <vt:lpstr>PERMITTING PROGRAM UPDATES</vt:lpstr>
      <vt:lpstr>In a nutshell:</vt:lpstr>
      <vt:lpstr>In a nutshell: (cont.)</vt:lpstr>
      <vt:lpstr>Nutshell 2</vt:lpstr>
      <vt:lpstr>Nutshell 3:</vt:lpstr>
      <vt:lpstr>Nutshell 4:</vt:lpstr>
      <vt:lpstr>Repeal:</vt:lpstr>
      <vt:lpstr>NEW SOURCE REVIEW</vt:lpstr>
      <vt:lpstr>NEW SOURCE REVIEW</vt:lpstr>
      <vt:lpstr>Slide 10</vt:lpstr>
      <vt:lpstr>New Source Review (cont.)</vt:lpstr>
      <vt:lpstr>NSR Old vs. New</vt:lpstr>
      <vt:lpstr>NSR Old vs. New (cont.)</vt:lpstr>
      <vt:lpstr>Net Air Quality Benefit</vt:lpstr>
      <vt:lpstr>Net Air Quality Benefit (cont.)</vt:lpstr>
      <vt:lpstr>Housekeeping</vt:lpstr>
      <vt:lpstr>Opacity</vt:lpstr>
      <vt:lpstr>Opacity (cont.)</vt:lpstr>
      <vt:lpstr>Last but not least……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PERMITTING PROGRAM UPDATES</dc:title>
  <dc:creator>jinahar</dc:creator>
  <cp:lastModifiedBy>AQuser</cp:lastModifiedBy>
  <cp:revision>141</cp:revision>
  <dcterms:created xsi:type="dcterms:W3CDTF">2013-01-22T16:55:34Z</dcterms:created>
  <dcterms:modified xsi:type="dcterms:W3CDTF">2013-05-23T22:05:20Z</dcterms:modified>
</cp:coreProperties>
</file>