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 id="2147483696" r:id="rId2"/>
  </p:sldMasterIdLst>
  <p:notesMasterIdLst>
    <p:notesMasterId r:id="rId45"/>
  </p:notesMasterIdLst>
  <p:sldIdLst>
    <p:sldId id="256" r:id="rId3"/>
    <p:sldId id="291" r:id="rId4"/>
    <p:sldId id="285" r:id="rId5"/>
    <p:sldId id="257" r:id="rId6"/>
    <p:sldId id="260" r:id="rId7"/>
    <p:sldId id="294" r:id="rId8"/>
    <p:sldId id="284" r:id="rId9"/>
    <p:sldId id="292" r:id="rId10"/>
    <p:sldId id="293" r:id="rId11"/>
    <p:sldId id="303" r:id="rId12"/>
    <p:sldId id="280" r:id="rId13"/>
    <p:sldId id="281" r:id="rId14"/>
    <p:sldId id="296" r:id="rId15"/>
    <p:sldId id="297" r:id="rId16"/>
    <p:sldId id="298" r:id="rId17"/>
    <p:sldId id="290" r:id="rId18"/>
    <p:sldId id="299" r:id="rId19"/>
    <p:sldId id="289" r:id="rId20"/>
    <p:sldId id="288" r:id="rId21"/>
    <p:sldId id="264" r:id="rId22"/>
    <p:sldId id="300" r:id="rId23"/>
    <p:sldId id="282" r:id="rId24"/>
    <p:sldId id="287" r:id="rId25"/>
    <p:sldId id="286" r:id="rId26"/>
    <p:sldId id="279" r:id="rId27"/>
    <p:sldId id="301" r:id="rId28"/>
    <p:sldId id="302" r:id="rId29"/>
    <p:sldId id="276" r:id="rId30"/>
    <p:sldId id="263" r:id="rId31"/>
    <p:sldId id="261" r:id="rId32"/>
    <p:sldId id="277" r:id="rId33"/>
    <p:sldId id="267" r:id="rId34"/>
    <p:sldId id="265" r:id="rId35"/>
    <p:sldId id="268" r:id="rId36"/>
    <p:sldId id="269" r:id="rId37"/>
    <p:sldId id="262" r:id="rId38"/>
    <p:sldId id="266" r:id="rId39"/>
    <p:sldId id="275" r:id="rId40"/>
    <p:sldId id="258" r:id="rId41"/>
    <p:sldId id="273" r:id="rId42"/>
    <p:sldId id="283" r:id="rId43"/>
    <p:sldId id="295" r:id="rId4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3264" autoAdjust="0"/>
  </p:normalViewPr>
  <p:slideViewPr>
    <p:cSldViewPr>
      <p:cViewPr varScale="1">
        <p:scale>
          <a:sx n="76" d="100"/>
          <a:sy n="76" d="100"/>
        </p:scale>
        <p:origin x="-346" y="-9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1E3898C-0C10-4674-937C-ADDC7D01172D}" type="datetimeFigureOut">
              <a:rPr lang="en-US" smtClean="0"/>
              <a:pPr/>
              <a:t>5/31/2013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B8D387B-42FE-4275-84C5-9CCD4AC4A37D}" type="slidenum">
              <a:rPr lang="en-US" smtClean="0"/>
              <a:pPr/>
              <a:t>‹#›</a:t>
            </a:fld>
            <a:endParaRPr lang="en-US" dirty="0"/>
          </a:p>
        </p:txBody>
      </p:sp>
    </p:spTree>
    <p:extLst>
      <p:ext uri="{BB962C8B-B14F-4D97-AF65-F5344CB8AC3E}">
        <p14:creationId xmlns:p14="http://schemas.microsoft.com/office/powerpoint/2010/main" xmlns="" val="2477987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B8D387B-42FE-4275-84C5-9CCD4AC4A37D}"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8D387B-42FE-4275-84C5-9CCD4AC4A37D}" type="slidenum">
              <a:rPr lang="en-US" smtClean="0"/>
              <a:pPr/>
              <a:t>5</a:t>
            </a:fld>
            <a:endParaRPr lang="en-US" dirty="0"/>
          </a:p>
        </p:txBody>
      </p:sp>
    </p:spTree>
    <p:extLst>
      <p:ext uri="{BB962C8B-B14F-4D97-AF65-F5344CB8AC3E}">
        <p14:creationId xmlns:p14="http://schemas.microsoft.com/office/powerpoint/2010/main" xmlns="" val="28362379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8D387B-42FE-4275-84C5-9CCD4AC4A37D}"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xmlns="" val="28362379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dirty="0" smtClean="0"/>
              <a:t>Click to edit Master title style</a:t>
            </a:r>
            <a:endParaRPr kumimoji="0" lang="en-US" dirty="0"/>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AAEB6DDC-B10D-46C1-AA58-A1E6E7F76229}" type="datetime8">
              <a:rPr lang="en-US" smtClean="0"/>
              <a:pPr/>
              <a:t>5/31/2013 9:11 AM</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11" name="Slide Number Placeholder 10"/>
          <p:cNvSpPr>
            <a:spLocks noGrp="1"/>
          </p:cNvSpPr>
          <p:nvPr>
            <p:ph type="sldNum" sz="quarter" idx="12"/>
          </p:nvPr>
        </p:nvSpPr>
        <p:spPr/>
        <p:txBody>
          <a:bodyPr/>
          <a:lstStyle>
            <a:extLst/>
          </a:lstStyle>
          <a:p>
            <a:fld id="{5054A28A-D49E-49FA-AA6C-AAFB5BCB984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9F26D3E-6621-4EF5-83AC-5380B6430739}" type="datetime8">
              <a:rPr lang="en-US" smtClean="0"/>
              <a:pPr/>
              <a:t>5/31/2013 9:11 AM</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5054A28A-D49E-49FA-AA6C-AAFB5BCB984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069B8D0-05AE-4AF9-99F7-E5BD6320D94C}" type="datetime8">
              <a:rPr lang="en-US" smtClean="0"/>
              <a:pPr/>
              <a:t>5/31/2013 9:11 AM</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5054A28A-D49E-49FA-AA6C-AAFB5BCB984B}"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154CCB-8B2B-4FBE-BE89-59242CD46304}" type="datetime8">
              <a:rPr lang="en-US" smtClean="0"/>
              <a:pPr/>
              <a:t>5/31/2013 9:11 AM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AE6736-CFBB-488A-AB61-329339000FB5}" type="slidenum">
              <a:rPr lang="en-US" smtClean="0"/>
              <a:pPr/>
              <a:t>‹#›</a:t>
            </a:fld>
            <a:endParaRPr lang="en-US"/>
          </a:p>
        </p:txBody>
      </p:sp>
    </p:spTree>
    <p:extLst>
      <p:ext uri="{BB962C8B-B14F-4D97-AF65-F5344CB8AC3E}">
        <p14:creationId xmlns:p14="http://schemas.microsoft.com/office/powerpoint/2010/main" xmlns="" val="23468330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8E6E84-A6D7-4C43-96AB-761FF7A8F885}" type="datetime8">
              <a:rPr lang="en-US" smtClean="0"/>
              <a:pPr/>
              <a:t>5/31/2013 9:11 AM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AE6736-CFBB-488A-AB61-329339000FB5}" type="slidenum">
              <a:rPr lang="en-US" smtClean="0"/>
              <a:pPr/>
              <a:t>‹#›</a:t>
            </a:fld>
            <a:endParaRPr lang="en-US"/>
          </a:p>
        </p:txBody>
      </p:sp>
    </p:spTree>
    <p:extLst>
      <p:ext uri="{BB962C8B-B14F-4D97-AF65-F5344CB8AC3E}">
        <p14:creationId xmlns:p14="http://schemas.microsoft.com/office/powerpoint/2010/main" xmlns="" val="2087448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6A5137-A350-4582-938C-3A2AEDE855C5}" type="datetime8">
              <a:rPr lang="en-US" smtClean="0"/>
              <a:pPr/>
              <a:t>5/31/2013 9:11 AM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AE6736-CFBB-488A-AB61-329339000FB5}" type="slidenum">
              <a:rPr lang="en-US" smtClean="0"/>
              <a:pPr/>
              <a:t>‹#›</a:t>
            </a:fld>
            <a:endParaRPr lang="en-US"/>
          </a:p>
        </p:txBody>
      </p:sp>
    </p:spTree>
    <p:extLst>
      <p:ext uri="{BB962C8B-B14F-4D97-AF65-F5344CB8AC3E}">
        <p14:creationId xmlns:p14="http://schemas.microsoft.com/office/powerpoint/2010/main" xmlns="" val="17615260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A1D80E-4DC3-496F-8F57-A77BB67F7B68}" type="datetime8">
              <a:rPr lang="en-US" smtClean="0"/>
              <a:pPr/>
              <a:t>5/31/2013 9:11 AM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AE6736-CFBB-488A-AB61-329339000FB5}" type="slidenum">
              <a:rPr lang="en-US" smtClean="0"/>
              <a:pPr/>
              <a:t>‹#›</a:t>
            </a:fld>
            <a:endParaRPr lang="en-US"/>
          </a:p>
        </p:txBody>
      </p:sp>
    </p:spTree>
    <p:extLst>
      <p:ext uri="{BB962C8B-B14F-4D97-AF65-F5344CB8AC3E}">
        <p14:creationId xmlns:p14="http://schemas.microsoft.com/office/powerpoint/2010/main" xmlns="" val="30717501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3804DE-DC02-4115-B842-B63DD8B00A36}" type="datetime8">
              <a:rPr lang="en-US" smtClean="0"/>
              <a:pPr/>
              <a:t>5/31/2013 9:11 AM</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AE6736-CFBB-488A-AB61-329339000FB5}" type="slidenum">
              <a:rPr lang="en-US" smtClean="0"/>
              <a:pPr/>
              <a:t>‹#›</a:t>
            </a:fld>
            <a:endParaRPr lang="en-US"/>
          </a:p>
        </p:txBody>
      </p:sp>
    </p:spTree>
    <p:extLst>
      <p:ext uri="{BB962C8B-B14F-4D97-AF65-F5344CB8AC3E}">
        <p14:creationId xmlns:p14="http://schemas.microsoft.com/office/powerpoint/2010/main" xmlns="" val="11321519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41E4C9-B2A4-4BBE-A4DA-8A00857CF5DA}" type="datetime8">
              <a:rPr lang="en-US" smtClean="0"/>
              <a:pPr/>
              <a:t>5/31/2013 9:11 AM</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AE6736-CFBB-488A-AB61-329339000FB5}" type="slidenum">
              <a:rPr lang="en-US" smtClean="0"/>
              <a:pPr/>
              <a:t>‹#›</a:t>
            </a:fld>
            <a:endParaRPr lang="en-US"/>
          </a:p>
        </p:txBody>
      </p:sp>
    </p:spTree>
    <p:extLst>
      <p:ext uri="{BB962C8B-B14F-4D97-AF65-F5344CB8AC3E}">
        <p14:creationId xmlns:p14="http://schemas.microsoft.com/office/powerpoint/2010/main" xmlns="" val="16311631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23084C-DFD3-4014-B044-FC59F5A0113B}" type="datetime8">
              <a:rPr lang="en-US" smtClean="0"/>
              <a:pPr/>
              <a:t>5/31/2013 9:11 AM</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AE6736-CFBB-488A-AB61-329339000FB5}" type="slidenum">
              <a:rPr lang="en-US" smtClean="0"/>
              <a:pPr/>
              <a:t>‹#›</a:t>
            </a:fld>
            <a:endParaRPr lang="en-US"/>
          </a:p>
        </p:txBody>
      </p:sp>
    </p:spTree>
    <p:extLst>
      <p:ext uri="{BB962C8B-B14F-4D97-AF65-F5344CB8AC3E}">
        <p14:creationId xmlns:p14="http://schemas.microsoft.com/office/powerpoint/2010/main" xmlns="" val="34570986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E39070-D377-48BF-9329-C5F48A4E3BEC}" type="datetime8">
              <a:rPr lang="en-US" smtClean="0"/>
              <a:pPr/>
              <a:t>5/31/2013 9:11 AM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AE6736-CFBB-488A-AB61-329339000FB5}" type="slidenum">
              <a:rPr lang="en-US" smtClean="0"/>
              <a:pPr/>
              <a:t>‹#›</a:t>
            </a:fld>
            <a:endParaRPr lang="en-US"/>
          </a:p>
        </p:txBody>
      </p:sp>
    </p:spTree>
    <p:extLst>
      <p:ext uri="{BB962C8B-B14F-4D97-AF65-F5344CB8AC3E}">
        <p14:creationId xmlns:p14="http://schemas.microsoft.com/office/powerpoint/2010/main" xmlns="" val="306427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E34AB21-3A3D-4B44-9168-A8513F5A4EF5}" type="datetime8">
              <a:rPr lang="en-US" smtClean="0"/>
              <a:pPr/>
              <a:t>5/31/2013 9:11 AM</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5054A28A-D49E-49FA-AA6C-AAFB5BCB984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F8A152-C8DD-427B-9AB3-E5770C459ED1}" type="datetime8">
              <a:rPr lang="en-US" smtClean="0"/>
              <a:pPr/>
              <a:t>5/31/2013 9:11 AM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AE6736-CFBB-488A-AB61-329339000FB5}" type="slidenum">
              <a:rPr lang="en-US" smtClean="0"/>
              <a:pPr/>
              <a:t>‹#›</a:t>
            </a:fld>
            <a:endParaRPr lang="en-US"/>
          </a:p>
        </p:txBody>
      </p:sp>
    </p:spTree>
    <p:extLst>
      <p:ext uri="{BB962C8B-B14F-4D97-AF65-F5344CB8AC3E}">
        <p14:creationId xmlns:p14="http://schemas.microsoft.com/office/powerpoint/2010/main" xmlns="" val="21898973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54957B-5BBA-422A-AF33-2C92564546A2}" type="datetime8">
              <a:rPr lang="en-US" smtClean="0"/>
              <a:pPr/>
              <a:t>5/31/2013 9:11 AM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AE6736-CFBB-488A-AB61-329339000FB5}" type="slidenum">
              <a:rPr lang="en-US" smtClean="0"/>
              <a:pPr/>
              <a:t>‹#›</a:t>
            </a:fld>
            <a:endParaRPr lang="en-US"/>
          </a:p>
        </p:txBody>
      </p:sp>
    </p:spTree>
    <p:extLst>
      <p:ext uri="{BB962C8B-B14F-4D97-AF65-F5344CB8AC3E}">
        <p14:creationId xmlns:p14="http://schemas.microsoft.com/office/powerpoint/2010/main" xmlns="" val="3624074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52FA37-26F3-4D51-95B6-D2086A09E623}" type="datetime8">
              <a:rPr lang="en-US" smtClean="0"/>
              <a:pPr/>
              <a:t>5/31/2013 9:11 AM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AE6736-CFBB-488A-AB61-329339000FB5}" type="slidenum">
              <a:rPr lang="en-US" smtClean="0"/>
              <a:pPr/>
              <a:t>‹#›</a:t>
            </a:fld>
            <a:endParaRPr lang="en-US"/>
          </a:p>
        </p:txBody>
      </p:sp>
    </p:spTree>
    <p:extLst>
      <p:ext uri="{BB962C8B-B14F-4D97-AF65-F5344CB8AC3E}">
        <p14:creationId xmlns:p14="http://schemas.microsoft.com/office/powerpoint/2010/main" xmlns="" val="969352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BF0F6F7-65EF-44C1-9F70-2482C5D96D46}" type="datetime8">
              <a:rPr lang="en-US" smtClean="0"/>
              <a:pPr/>
              <a:t>5/31/2013 9:11 AM</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5054A28A-D49E-49FA-AA6C-AAFB5BCB984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B73A92A-7C26-4607-B648-A330ECDA06F4}" type="datetime8">
              <a:rPr lang="en-US" smtClean="0"/>
              <a:pPr/>
              <a:t>5/31/2013 9:11 AM</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5054A28A-D49E-49FA-AA6C-AAFB5BCB984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2F14A88-8A2E-4EF0-A6D3-8B74895F2E5D}" type="datetime8">
              <a:rPr lang="en-US" smtClean="0"/>
              <a:pPr/>
              <a:t>5/31/2013 9:11 AM</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5054A28A-D49E-49FA-AA6C-AAFB5BCB984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448A99E-310B-4024-9265-7F79D15F5D81}" type="datetime8">
              <a:rPr lang="en-US" smtClean="0"/>
              <a:pPr/>
              <a:t>5/31/2013 9:11 AM</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5054A28A-D49E-49FA-AA6C-AAFB5BCB984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64E11720-76A8-441F-AC1B-1551F16101F3}" type="datetime8">
              <a:rPr lang="en-US" smtClean="0"/>
              <a:pPr/>
              <a:t>5/31/2013 9:11 AM</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5054A28A-D49E-49FA-AA6C-AAFB5BCB984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A296E85-99D3-4D30-B190-6CB099423C31}" type="datetime8">
              <a:rPr lang="en-US" smtClean="0"/>
              <a:pPr/>
              <a:t>5/31/2013 9:11 AM</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5054A28A-D49E-49FA-AA6C-AAFB5BCB984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25722CB-C3D8-46C0-B902-4F5B80B0CAB7}" type="datetime8">
              <a:rPr lang="en-US" smtClean="0"/>
              <a:pPr/>
              <a:t>5/31/2013 9:11 AM</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5054A28A-D49E-49FA-AA6C-AAFB5BCB984B}" type="slidenum">
              <a:rPr lang="en-US" smtClean="0"/>
              <a:pPr/>
              <a:t>‹#›</a:t>
            </a:fld>
            <a:endParaRPr lang="en-US" dirty="0"/>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F0CA61B-D148-41F3-ABBE-DF74082641EC}" type="datetime8">
              <a:rPr lang="en-US" smtClean="0"/>
              <a:pPr/>
              <a:t>5/31/2013 9:11 AM</a:t>
            </a:fld>
            <a:endParaRPr lang="en-US" dirty="0"/>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dirty="0"/>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054A28A-D49E-49FA-AA6C-AAFB5BCB984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hf hdr="0" ftr="0" dt="0"/>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2D5C79-0635-4E12-8AD2-D97BF0E3C9F7}" type="datetime8">
              <a:rPr lang="en-US" smtClean="0"/>
              <a:pPr/>
              <a:t>5/31/2013 9:11 AM</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AE6736-CFBB-488A-AB61-329339000FB5}" type="slidenum">
              <a:rPr lang="en-US" smtClean="0"/>
              <a:pPr/>
              <a:t>‹#›</a:t>
            </a:fld>
            <a:endParaRPr lang="en-US"/>
          </a:p>
        </p:txBody>
      </p:sp>
      <p:pic>
        <p:nvPicPr>
          <p:cNvPr id="3074" name="Picture 2"/>
          <p:cNvPicPr>
            <a:picLocks noChangeAspect="1" noChangeArrowheads="1"/>
          </p:cNvPicPr>
          <p:nvPr userDrawn="1"/>
        </p:nvPicPr>
        <p:blipFill>
          <a:blip r:embed="rId13" cstate="print">
            <a:extLst>
              <a:ext uri="{28A0092B-C50C-407E-A947-70E740481C1C}">
                <a14:useLocalDpi xmlns:a14="http://schemas.microsoft.com/office/drawing/2010/main" xmlns="" val="0"/>
              </a:ext>
            </a:extLst>
          </a:blip>
          <a:srcRect/>
          <a:stretch>
            <a:fillRect/>
          </a:stretch>
        </p:blipFill>
        <p:spPr bwMode="auto">
          <a:xfrm>
            <a:off x="7924800" y="381000"/>
            <a:ext cx="463550" cy="1054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33464304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24753"/>
            <a:ext cx="8229600" cy="1828800"/>
          </a:xfrm>
        </p:spPr>
        <p:txBody>
          <a:bodyPr/>
          <a:lstStyle/>
          <a:p>
            <a:pPr algn="ctr"/>
            <a:r>
              <a:rPr lang="en-US" dirty="0" smtClean="0"/>
              <a:t>PERMITTING PROGRAM UPDATES</a:t>
            </a:r>
            <a:endParaRPr lang="en-US" dirty="0"/>
          </a:p>
        </p:txBody>
      </p:sp>
      <p:sp>
        <p:nvSpPr>
          <p:cNvPr id="3" name="Subtitle 2"/>
          <p:cNvSpPr>
            <a:spLocks noGrp="1"/>
          </p:cNvSpPr>
          <p:nvPr>
            <p:ph type="subTitle" idx="1"/>
          </p:nvPr>
        </p:nvSpPr>
        <p:spPr>
          <a:xfrm>
            <a:off x="2743200" y="6019800"/>
            <a:ext cx="3352800" cy="457200"/>
          </a:xfrm>
        </p:spPr>
        <p:txBody>
          <a:bodyPr/>
          <a:lstStyle/>
          <a:p>
            <a:pPr algn="ctr"/>
            <a:r>
              <a:rPr lang="en-US" dirty="0" smtClean="0"/>
              <a:t>AKA Kitchen sink rules</a:t>
            </a:r>
            <a:endParaRPr lang="en-US" dirty="0"/>
          </a:p>
        </p:txBody>
      </p:sp>
      <p:pic>
        <p:nvPicPr>
          <p:cNvPr id="1026" name="Picture 2" descr="http://homedesignalert.com/wp-content/uploads/2012/08/kitchen-sink-Best-Kitchen-Sink.jpg"/>
          <p:cNvPicPr>
            <a:picLocks noChangeAspect="1" noChangeArrowheads="1"/>
          </p:cNvPicPr>
          <p:nvPr/>
        </p:nvPicPr>
        <p:blipFill>
          <a:blip r:embed="rId3" cstate="print"/>
          <a:srcRect/>
          <a:stretch>
            <a:fillRect/>
          </a:stretch>
        </p:blipFill>
        <p:spPr bwMode="auto">
          <a:xfrm>
            <a:off x="2133600" y="2667000"/>
            <a:ext cx="4572000" cy="3333750"/>
          </a:xfrm>
          <a:prstGeom prst="rect">
            <a:avLst/>
          </a:prstGeom>
          <a:noFill/>
        </p:spPr>
      </p:pic>
      <p:pic>
        <p:nvPicPr>
          <p:cNvPr id="4098"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8346141" y="5257800"/>
            <a:ext cx="463550" cy="10493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Sources with emissions less than the significant emission rate  for any applicable pollutant that are subject to RACT, an NSPS adopted in OAR 340-238-0060 or a NESHAP adopted in OAR 340-244-0220, and which qualify for a Simple ACDP. </a:t>
            </a:r>
          </a:p>
          <a:p>
            <a:r>
              <a:rPr lang="en-US" dirty="0" smtClean="0"/>
              <a:t> Simple ACDPs are SER-1</a:t>
            </a:r>
          </a:p>
          <a:p>
            <a:endParaRPr lang="en-US" dirty="0"/>
          </a:p>
        </p:txBody>
      </p:sp>
      <p:sp>
        <p:nvSpPr>
          <p:cNvPr id="4" name="Slide Number Placeholder 3"/>
          <p:cNvSpPr>
            <a:spLocks noGrp="1"/>
          </p:cNvSpPr>
          <p:nvPr>
            <p:ph type="sldNum" sz="quarter" idx="12"/>
          </p:nvPr>
        </p:nvSpPr>
        <p:spPr/>
        <p:txBody>
          <a:bodyPr/>
          <a:lstStyle/>
          <a:p>
            <a:fld id="{5054A28A-D49E-49FA-AA6C-AAFB5BCB984B}"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6720" y="609600"/>
            <a:ext cx="8183880" cy="1447800"/>
          </a:xfrm>
        </p:spPr>
        <p:txBody>
          <a:bodyPr>
            <a:normAutofit/>
          </a:bodyPr>
          <a:lstStyle/>
          <a:p>
            <a:pPr lvl="1">
              <a:buFont typeface="Wingdings" pitchFamily="2" charset="2"/>
              <a:buChar char="v"/>
            </a:pPr>
            <a:r>
              <a:rPr lang="en-US" sz="3200" dirty="0" smtClean="0"/>
              <a:t>Permit sources that want to be combined or split</a:t>
            </a:r>
          </a:p>
          <a:p>
            <a:endParaRPr lang="en-US" dirty="0"/>
          </a:p>
        </p:txBody>
      </p:sp>
      <p:sp>
        <p:nvSpPr>
          <p:cNvPr id="8" name="Slide Number Placeholder 7"/>
          <p:cNvSpPr>
            <a:spLocks noGrp="1"/>
          </p:cNvSpPr>
          <p:nvPr>
            <p:ph type="sldNum" sz="quarter" idx="12"/>
          </p:nvPr>
        </p:nvSpPr>
        <p:spPr/>
        <p:txBody>
          <a:bodyPr/>
          <a:lstStyle/>
          <a:p>
            <a:fld id="{5054A28A-D49E-49FA-AA6C-AAFB5BCB984B}" type="slidenum">
              <a:rPr lang="en-US" smtClean="0"/>
              <a:pPr/>
              <a:t>11</a:t>
            </a:fld>
            <a:endParaRPr lang="en-US" dirty="0"/>
          </a:p>
        </p:txBody>
      </p:sp>
      <p:sp>
        <p:nvSpPr>
          <p:cNvPr id="12" name="Rectangle 11"/>
          <p:cNvSpPr/>
          <p:nvPr/>
        </p:nvSpPr>
        <p:spPr>
          <a:xfrm>
            <a:off x="381000" y="1524000"/>
            <a:ext cx="8382000" cy="4708981"/>
          </a:xfrm>
          <a:prstGeom prst="rect">
            <a:avLst/>
          </a:prstGeom>
        </p:spPr>
        <p:txBody>
          <a:bodyPr wrap="square">
            <a:spAutoFit/>
          </a:bodyPr>
          <a:lstStyle/>
          <a:p>
            <a:pPr>
              <a:lnSpc>
                <a:spcPct val="115000"/>
              </a:lnSpc>
            </a:pPr>
            <a:r>
              <a:rPr lang="en-US" sz="1600" dirty="0">
                <a:solidFill>
                  <a:srgbClr val="000000"/>
                </a:solidFill>
                <a:latin typeface="Times New Roman"/>
                <a:ea typeface="Times New Roman"/>
                <a:cs typeface="Times New Roman"/>
              </a:rPr>
              <a:t>(2) When</a:t>
            </a:r>
            <a:r>
              <a:rPr lang="en-US" sz="1600" dirty="0">
                <a:latin typeface="Calibri"/>
                <a:ea typeface="Calibri"/>
                <a:cs typeface="Times New Roman"/>
              </a:rPr>
              <a:t> </a:t>
            </a:r>
            <a:r>
              <a:rPr lang="en-US" sz="1600" dirty="0">
                <a:solidFill>
                  <a:srgbClr val="000000"/>
                </a:solidFill>
                <a:latin typeface="Times New Roman"/>
                <a:ea typeface="Times New Roman"/>
                <a:cs typeface="Times New Roman"/>
              </a:rPr>
              <a:t> one source is split into two or more separate sources, the netting basis and SER can only be transferred to the new source or sources with the same primary 2-digit SIC as the original source or to a combined heat and power facility that had been supporting the primary SIC. </a:t>
            </a:r>
            <a:endParaRPr lang="en-US" sz="1600" dirty="0">
              <a:latin typeface="Calibri"/>
              <a:ea typeface="Calibri"/>
              <a:cs typeface="Times New Roman"/>
            </a:endParaRPr>
          </a:p>
          <a:p>
            <a:pPr>
              <a:lnSpc>
                <a:spcPct val="115000"/>
              </a:lnSpc>
            </a:pPr>
            <a:r>
              <a:rPr lang="en-US" sz="1600" dirty="0">
                <a:solidFill>
                  <a:srgbClr val="000000"/>
                </a:solidFill>
                <a:latin typeface="Times New Roman"/>
                <a:ea typeface="Times New Roman"/>
                <a:cs typeface="Times New Roman"/>
              </a:rPr>
              <a:t>(a) The netting basis and the SER for the original source is split amongst the new sources as requested by the original permittee. </a:t>
            </a:r>
            <a:endParaRPr lang="en-US" sz="1600" dirty="0">
              <a:latin typeface="Calibri"/>
              <a:ea typeface="Calibri"/>
              <a:cs typeface="Times New Roman"/>
            </a:endParaRPr>
          </a:p>
          <a:p>
            <a:pPr>
              <a:lnSpc>
                <a:spcPct val="115000"/>
              </a:lnSpc>
            </a:pPr>
            <a:r>
              <a:rPr lang="en-US" sz="1600" dirty="0">
                <a:solidFill>
                  <a:srgbClr val="000000"/>
                </a:solidFill>
                <a:latin typeface="Times New Roman"/>
                <a:ea typeface="Times New Roman"/>
                <a:cs typeface="Times New Roman"/>
              </a:rPr>
              <a:t>(b) The split of netting basis and SER must either: </a:t>
            </a:r>
            <a:endParaRPr lang="en-US" sz="1600" dirty="0">
              <a:latin typeface="Calibri"/>
              <a:ea typeface="Calibri"/>
              <a:cs typeface="Times New Roman"/>
            </a:endParaRPr>
          </a:p>
          <a:p>
            <a:pPr>
              <a:lnSpc>
                <a:spcPct val="115000"/>
              </a:lnSpc>
            </a:pPr>
            <a:r>
              <a:rPr lang="en-US" sz="1600" dirty="0">
                <a:solidFill>
                  <a:srgbClr val="000000"/>
                </a:solidFill>
                <a:latin typeface="Times New Roman"/>
                <a:ea typeface="Times New Roman"/>
                <a:cs typeface="Times New Roman"/>
              </a:rPr>
              <a:t>(A) be sufficient to avoid Major New Source Review for each of the newly created sources or </a:t>
            </a:r>
            <a:endParaRPr lang="en-US" sz="1600" dirty="0">
              <a:latin typeface="Calibri"/>
              <a:ea typeface="Calibri"/>
              <a:cs typeface="Times New Roman"/>
            </a:endParaRPr>
          </a:p>
          <a:p>
            <a:pPr>
              <a:lnSpc>
                <a:spcPct val="115000"/>
              </a:lnSpc>
            </a:pPr>
            <a:r>
              <a:rPr lang="en-US" sz="1600" dirty="0">
                <a:solidFill>
                  <a:srgbClr val="000000"/>
                </a:solidFill>
                <a:latin typeface="Times New Roman"/>
                <a:ea typeface="Times New Roman"/>
                <a:cs typeface="Times New Roman"/>
              </a:rPr>
              <a:t>(B) the newly created source(s) that become subject to Major New Source Review must comply with the requirements of OAR 340 division 224 before beginning operation under the new arrangement. </a:t>
            </a:r>
            <a:endParaRPr lang="en-US" sz="1600" dirty="0">
              <a:latin typeface="Calibri"/>
              <a:ea typeface="Calibri"/>
              <a:cs typeface="Times New Roman"/>
            </a:endParaRPr>
          </a:p>
          <a:p>
            <a:pPr>
              <a:lnSpc>
                <a:spcPct val="115000"/>
              </a:lnSpc>
            </a:pPr>
            <a:r>
              <a:rPr lang="en-US" sz="1600" dirty="0">
                <a:solidFill>
                  <a:srgbClr val="000000"/>
                </a:solidFill>
                <a:latin typeface="Times New Roman"/>
                <a:ea typeface="Times New Roman"/>
                <a:cs typeface="Times New Roman"/>
              </a:rPr>
              <a:t>(c) The amount of the netting basis that is transferred to the combined heat and power facility may not exceed its potential to emit.  </a:t>
            </a:r>
            <a:endParaRPr lang="en-US" sz="1600" dirty="0">
              <a:latin typeface="Calibri"/>
              <a:ea typeface="Calibri"/>
              <a:cs typeface="Times New Roman"/>
            </a:endParaRPr>
          </a:p>
          <a:p>
            <a:pPr>
              <a:lnSpc>
                <a:spcPct val="115000"/>
              </a:lnSpc>
            </a:pPr>
            <a:r>
              <a:rPr lang="en-US" sz="1600" dirty="0">
                <a:solidFill>
                  <a:srgbClr val="000000"/>
                </a:solidFill>
                <a:latin typeface="Times New Roman"/>
                <a:ea typeface="Times New Roman"/>
                <a:cs typeface="Times New Roman"/>
              </a:rPr>
              <a:t>(3) The owner or operator of the device or emissions unit must maintain records of physical changes and changes in operation occurring since the baseline period or most recent Major New Source Review action. </a:t>
            </a:r>
            <a:endParaRPr lang="en-US" sz="1600" dirty="0">
              <a:latin typeface="Calibri"/>
              <a:ea typeface="Calibri"/>
              <a:cs typeface="Times New Roman"/>
            </a:endParaRPr>
          </a:p>
          <a:p>
            <a:pPr>
              <a:spcAft>
                <a:spcPts val="1000"/>
              </a:spcAft>
            </a:pPr>
            <a:r>
              <a:rPr lang="en-US" sz="1050" dirty="0">
                <a:latin typeface="Calibri"/>
                <a:ea typeface="Calibri"/>
                <a:cs typeface="Times New Roman"/>
              </a:rPr>
              <a:t> </a:t>
            </a:r>
            <a:r>
              <a:rPr lang="en-US" sz="1200" dirty="0">
                <a:highlight>
                  <a:srgbClr val="FFFF00"/>
                </a:highlight>
                <a:latin typeface="Calibri"/>
                <a:ea typeface="Calibri"/>
                <a:cs typeface="Times New Roman"/>
              </a:rPr>
              <a:t>DISINCENTIVE FOR SOURCES THAT WANT TO DO EPA’S COMBINED HEAT AND POWER?  ALLOCATE NETTING BASIS BASED ON EMISSION UNITS? BUT NB IS PLANT WIDE.  LOOK AT HISTORY?</a:t>
            </a:r>
            <a:r>
              <a:rPr lang="en-US" sz="1200" dirty="0">
                <a:latin typeface="Calibri"/>
                <a:ea typeface="Calibri"/>
                <a:cs typeface="Times New Roman"/>
              </a:rPr>
              <a:t>  </a:t>
            </a:r>
            <a:endParaRPr lang="en-US" sz="1200" dirty="0">
              <a:effectLst/>
              <a:latin typeface="Calibri"/>
              <a:ea typeface="Calibri"/>
              <a:cs typeface="Times New Roman"/>
            </a:endParaRPr>
          </a:p>
        </p:txBody>
      </p:sp>
    </p:spTree>
    <p:extLst>
      <p:ext uri="{BB962C8B-B14F-4D97-AF65-F5344CB8AC3E}">
        <p14:creationId xmlns:p14="http://schemas.microsoft.com/office/powerpoint/2010/main" xmlns="" val="40475059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8183880" cy="4191000"/>
          </a:xfrm>
        </p:spPr>
        <p:txBody>
          <a:bodyPr>
            <a:normAutofit/>
          </a:bodyPr>
          <a:lstStyle/>
          <a:p>
            <a:pPr lvl="1">
              <a:buFont typeface="Wingdings" pitchFamily="2" charset="2"/>
              <a:buChar char="v"/>
            </a:pPr>
            <a:r>
              <a:rPr lang="en-US" sz="3200" dirty="0" smtClean="0"/>
              <a:t>Grant extensions for NSR/PSD permits  </a:t>
            </a:r>
          </a:p>
          <a:p>
            <a:endParaRPr lang="en-US" dirty="0"/>
          </a:p>
        </p:txBody>
      </p:sp>
      <p:sp>
        <p:nvSpPr>
          <p:cNvPr id="8" name="Slide Number Placeholder 7"/>
          <p:cNvSpPr>
            <a:spLocks noGrp="1"/>
          </p:cNvSpPr>
          <p:nvPr>
            <p:ph type="sldNum" sz="quarter" idx="12"/>
          </p:nvPr>
        </p:nvSpPr>
        <p:spPr/>
        <p:txBody>
          <a:bodyPr/>
          <a:lstStyle/>
          <a:p>
            <a:fld id="{5054A28A-D49E-49FA-AA6C-AAFB5BCB984B}" type="slidenum">
              <a:rPr lang="en-US" smtClean="0"/>
              <a:pPr/>
              <a:t>12</a:t>
            </a:fld>
            <a:endParaRPr lang="en-US" dirty="0"/>
          </a:p>
        </p:txBody>
      </p:sp>
      <p:sp>
        <p:nvSpPr>
          <p:cNvPr id="11" name="Rectangle 10"/>
          <p:cNvSpPr/>
          <p:nvPr/>
        </p:nvSpPr>
        <p:spPr>
          <a:xfrm>
            <a:off x="345141" y="2819400"/>
            <a:ext cx="8763000" cy="1200329"/>
          </a:xfrm>
          <a:prstGeom prst="rect">
            <a:avLst/>
          </a:prstGeom>
        </p:spPr>
        <p:txBody>
          <a:bodyPr wrap="square">
            <a:spAutoFit/>
          </a:bodyPr>
          <a:lstStyle/>
          <a:p>
            <a:r>
              <a:rPr lang="en-US" dirty="0"/>
              <a:t>(A)  For the first extension, the owner or operator must provide a LAER or BACT analysis, as applicable, if any new control technologies become commercially available since the original LAER or BACT analysis for the original pollutants subject to major NSR/PSD.  </a:t>
            </a:r>
          </a:p>
        </p:txBody>
      </p:sp>
    </p:spTree>
    <p:extLst>
      <p:ext uri="{BB962C8B-B14F-4D97-AF65-F5344CB8AC3E}">
        <p14:creationId xmlns:p14="http://schemas.microsoft.com/office/powerpoint/2010/main" xmlns="" val="40475059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8183880" cy="4191000"/>
          </a:xfrm>
        </p:spPr>
        <p:txBody>
          <a:bodyPr>
            <a:normAutofit/>
          </a:bodyPr>
          <a:lstStyle/>
          <a:p>
            <a:pPr lvl="1">
              <a:buFont typeface="Wingdings" pitchFamily="2" charset="2"/>
              <a:buChar char="v"/>
            </a:pPr>
            <a:r>
              <a:rPr lang="en-US" sz="3200" dirty="0" smtClean="0"/>
              <a:t>Grant extensions for NSR/PSD permits  </a:t>
            </a:r>
          </a:p>
          <a:p>
            <a:endParaRPr lang="en-US" dirty="0"/>
          </a:p>
        </p:txBody>
      </p:sp>
      <p:sp>
        <p:nvSpPr>
          <p:cNvPr id="8" name="Slide Number Placeholder 7"/>
          <p:cNvSpPr>
            <a:spLocks noGrp="1"/>
          </p:cNvSpPr>
          <p:nvPr>
            <p:ph type="sldNum" sz="quarter" idx="12"/>
          </p:nvPr>
        </p:nvSpPr>
        <p:spPr/>
        <p:txBody>
          <a:bodyPr/>
          <a:lstStyle/>
          <a:p>
            <a:fld id="{5054A28A-D49E-49FA-AA6C-AAFB5BCB984B}" type="slidenum">
              <a:rPr lang="en-US" smtClean="0">
                <a:solidFill>
                  <a:srgbClr val="E3DED1">
                    <a:shade val="50000"/>
                  </a:srgbClr>
                </a:solidFill>
              </a:rPr>
              <a:pPr/>
              <a:t>13</a:t>
            </a:fld>
            <a:endParaRPr lang="en-US" dirty="0">
              <a:solidFill>
                <a:srgbClr val="E3DED1">
                  <a:shade val="50000"/>
                </a:srgbClr>
              </a:solidFill>
            </a:endParaRPr>
          </a:p>
        </p:txBody>
      </p:sp>
      <p:sp>
        <p:nvSpPr>
          <p:cNvPr id="11" name="Rectangle 10"/>
          <p:cNvSpPr/>
          <p:nvPr/>
        </p:nvSpPr>
        <p:spPr>
          <a:xfrm>
            <a:off x="389965" y="2590800"/>
            <a:ext cx="8763000" cy="4247317"/>
          </a:xfrm>
          <a:prstGeom prst="rect">
            <a:avLst/>
          </a:prstGeom>
        </p:spPr>
        <p:txBody>
          <a:bodyPr wrap="square">
            <a:spAutoFit/>
          </a:bodyPr>
          <a:lstStyle/>
          <a:p>
            <a:r>
              <a:rPr lang="en-US" dirty="0" smtClean="0">
                <a:solidFill>
                  <a:prstClr val="black"/>
                </a:solidFill>
              </a:rPr>
              <a:t>(</a:t>
            </a:r>
            <a:r>
              <a:rPr lang="en-US" dirty="0">
                <a:solidFill>
                  <a:prstClr val="black"/>
                </a:solidFill>
              </a:rPr>
              <a:t>B) For the second extension the owner or operator must provide the following for the original pollutants subject to major NSR/PSD:</a:t>
            </a:r>
          </a:p>
          <a:p>
            <a:r>
              <a:rPr lang="en-US" dirty="0">
                <a:solidFill>
                  <a:prstClr val="black"/>
                </a:solidFill>
              </a:rPr>
              <a:t>(</a:t>
            </a:r>
            <a:r>
              <a:rPr lang="en-US" dirty="0" err="1">
                <a:solidFill>
                  <a:prstClr val="black"/>
                </a:solidFill>
              </a:rPr>
              <a:t>i</a:t>
            </a:r>
            <a:r>
              <a:rPr lang="en-US" dirty="0">
                <a:solidFill>
                  <a:prstClr val="black"/>
                </a:solidFill>
              </a:rPr>
              <a:t>)  A review of the original LAER or BACT analysis for potentially lower limits and a review of any new control technologies that may have become available since the original LAER or BACT analysis; and</a:t>
            </a:r>
          </a:p>
          <a:p>
            <a:r>
              <a:rPr lang="en-US" dirty="0">
                <a:solidFill>
                  <a:prstClr val="black"/>
                </a:solidFill>
              </a:rPr>
              <a:t>(ii) A review of the air quality analysis to address any of the following;</a:t>
            </a:r>
          </a:p>
          <a:p>
            <a:r>
              <a:rPr lang="en-US" dirty="0">
                <a:solidFill>
                  <a:prstClr val="black"/>
                </a:solidFill>
              </a:rPr>
              <a:t>(I) all ambient standards or increments that were subject to review under the original application;</a:t>
            </a:r>
          </a:p>
          <a:p>
            <a:r>
              <a:rPr lang="en-US" dirty="0">
                <a:solidFill>
                  <a:prstClr val="black"/>
                </a:solidFill>
              </a:rPr>
              <a:t>(II) any new competing sources or changes in ambient air quality, including any redesignation of the area impacted, since the original application was submitted;</a:t>
            </a:r>
          </a:p>
          <a:p>
            <a:r>
              <a:rPr lang="en-US" dirty="0">
                <a:solidFill>
                  <a:prstClr val="black"/>
                </a:solidFill>
              </a:rPr>
              <a:t>(III) any new ambient standards or increments for the regulated pollutants that were subject to review under the original application; and</a:t>
            </a:r>
          </a:p>
          <a:p>
            <a:r>
              <a:rPr lang="en-US" dirty="0">
                <a:solidFill>
                  <a:prstClr val="black"/>
                </a:solidFill>
              </a:rPr>
              <a:t>(IV) any changes to EPA approved models since the original application was submitted. </a:t>
            </a:r>
          </a:p>
        </p:txBody>
      </p:sp>
    </p:spTree>
    <p:extLst>
      <p:ext uri="{BB962C8B-B14F-4D97-AF65-F5344CB8AC3E}">
        <p14:creationId xmlns:p14="http://schemas.microsoft.com/office/powerpoint/2010/main" xmlns="" val="3557658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8183880" cy="4191000"/>
          </a:xfrm>
        </p:spPr>
        <p:txBody>
          <a:bodyPr>
            <a:normAutofit/>
          </a:bodyPr>
          <a:lstStyle/>
          <a:p>
            <a:pPr lvl="1">
              <a:buFont typeface="Wingdings" pitchFamily="2" charset="2"/>
              <a:buChar char="v"/>
            </a:pPr>
            <a:r>
              <a:rPr lang="en-US" sz="3200" dirty="0" smtClean="0"/>
              <a:t>Grant extensions for NSR/PSD permits  </a:t>
            </a:r>
          </a:p>
          <a:p>
            <a:endParaRPr lang="en-US" dirty="0"/>
          </a:p>
        </p:txBody>
      </p:sp>
      <p:sp>
        <p:nvSpPr>
          <p:cNvPr id="8" name="Slide Number Placeholder 7"/>
          <p:cNvSpPr>
            <a:spLocks noGrp="1"/>
          </p:cNvSpPr>
          <p:nvPr>
            <p:ph type="sldNum" sz="quarter" idx="12"/>
          </p:nvPr>
        </p:nvSpPr>
        <p:spPr/>
        <p:txBody>
          <a:bodyPr/>
          <a:lstStyle/>
          <a:p>
            <a:fld id="{5054A28A-D49E-49FA-AA6C-AAFB5BCB984B}" type="slidenum">
              <a:rPr lang="en-US" smtClean="0">
                <a:solidFill>
                  <a:srgbClr val="E3DED1">
                    <a:shade val="50000"/>
                  </a:srgbClr>
                </a:solidFill>
              </a:rPr>
              <a:pPr/>
              <a:t>14</a:t>
            </a:fld>
            <a:endParaRPr lang="en-US" dirty="0">
              <a:solidFill>
                <a:srgbClr val="E3DED1">
                  <a:shade val="50000"/>
                </a:srgbClr>
              </a:solidFill>
            </a:endParaRPr>
          </a:p>
        </p:txBody>
      </p:sp>
      <p:sp>
        <p:nvSpPr>
          <p:cNvPr id="11" name="Rectangle 10"/>
          <p:cNvSpPr/>
          <p:nvPr/>
        </p:nvSpPr>
        <p:spPr>
          <a:xfrm>
            <a:off x="197224" y="2590800"/>
            <a:ext cx="8763000" cy="3693319"/>
          </a:xfrm>
          <a:prstGeom prst="rect">
            <a:avLst/>
          </a:prstGeom>
        </p:spPr>
        <p:txBody>
          <a:bodyPr wrap="square">
            <a:spAutoFit/>
          </a:bodyPr>
          <a:lstStyle/>
          <a:p>
            <a:r>
              <a:rPr lang="en-US" dirty="0" smtClean="0">
                <a:solidFill>
                  <a:prstClr val="black"/>
                </a:solidFill>
              </a:rPr>
              <a:t>(</a:t>
            </a:r>
            <a:r>
              <a:rPr lang="en-US" dirty="0">
                <a:solidFill>
                  <a:prstClr val="black"/>
                </a:solidFill>
              </a:rPr>
              <a:t>C)  DEQ will not grant a third extension and the original major NSR/PSD permit is automatically terminated no later than five years after it was issued.  </a:t>
            </a:r>
          </a:p>
          <a:p>
            <a:r>
              <a:rPr lang="en-US" dirty="0">
                <a:solidFill>
                  <a:prstClr val="black"/>
                </a:solidFill>
              </a:rPr>
              <a:t>(</a:t>
            </a:r>
            <a:r>
              <a:rPr lang="en-US" dirty="0" err="1">
                <a:solidFill>
                  <a:prstClr val="black"/>
                </a:solidFill>
              </a:rPr>
              <a:t>i</a:t>
            </a:r>
            <a:r>
              <a:rPr lang="en-US" dirty="0">
                <a:solidFill>
                  <a:prstClr val="black"/>
                </a:solidFill>
              </a:rPr>
              <a:t>) If the owner or operator wants approval to construct beyond the second extension, the owner or operator must submit a new major NSR/PSD permit application. </a:t>
            </a:r>
          </a:p>
          <a:p>
            <a:r>
              <a:rPr lang="en-US" dirty="0">
                <a:solidFill>
                  <a:prstClr val="black"/>
                </a:solidFill>
              </a:rPr>
              <a:t>(ii) The owner or operator may continue to use the original emission reduction credits and any additional emission reduction credits that may become necessary for the project provided that the changes to the project do not result in a change to the two digit Standard Industrial Classification (SIC) code associated with the project and that the emission reduction credits will continue to satisfy the offset and net air quality benefit criteria</a:t>
            </a:r>
            <a:r>
              <a:rPr lang="en-US" dirty="0" smtClean="0">
                <a:solidFill>
                  <a:prstClr val="black"/>
                </a:solidFill>
              </a:rPr>
              <a:t>.</a:t>
            </a:r>
            <a:endParaRPr lang="en-US" dirty="0">
              <a:solidFill>
                <a:prstClr val="black"/>
              </a:solidFill>
            </a:endParaRPr>
          </a:p>
        </p:txBody>
      </p:sp>
    </p:spTree>
    <p:extLst>
      <p:ext uri="{BB962C8B-B14F-4D97-AF65-F5344CB8AC3E}">
        <p14:creationId xmlns:p14="http://schemas.microsoft.com/office/powerpoint/2010/main" xmlns="" val="3557658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8183880" cy="4191000"/>
          </a:xfrm>
        </p:spPr>
        <p:txBody>
          <a:bodyPr>
            <a:normAutofit/>
          </a:bodyPr>
          <a:lstStyle/>
          <a:p>
            <a:pPr lvl="1">
              <a:buFont typeface="Wingdings" pitchFamily="2" charset="2"/>
              <a:buChar char="v"/>
            </a:pPr>
            <a:r>
              <a:rPr lang="en-US" sz="3200" dirty="0" smtClean="0"/>
              <a:t>Grant extensions for NSR/PSD permits  </a:t>
            </a:r>
          </a:p>
          <a:p>
            <a:endParaRPr lang="en-US" dirty="0"/>
          </a:p>
        </p:txBody>
      </p:sp>
      <p:sp>
        <p:nvSpPr>
          <p:cNvPr id="8" name="Slide Number Placeholder 7"/>
          <p:cNvSpPr>
            <a:spLocks noGrp="1"/>
          </p:cNvSpPr>
          <p:nvPr>
            <p:ph type="sldNum" sz="quarter" idx="12"/>
          </p:nvPr>
        </p:nvSpPr>
        <p:spPr/>
        <p:txBody>
          <a:bodyPr/>
          <a:lstStyle/>
          <a:p>
            <a:fld id="{5054A28A-D49E-49FA-AA6C-AAFB5BCB984B}" type="slidenum">
              <a:rPr lang="en-US" smtClean="0">
                <a:solidFill>
                  <a:srgbClr val="E3DED1">
                    <a:shade val="50000"/>
                  </a:srgbClr>
                </a:solidFill>
              </a:rPr>
              <a:pPr/>
              <a:t>15</a:t>
            </a:fld>
            <a:endParaRPr lang="en-US" dirty="0">
              <a:solidFill>
                <a:srgbClr val="E3DED1">
                  <a:shade val="50000"/>
                </a:srgbClr>
              </a:solidFill>
            </a:endParaRPr>
          </a:p>
        </p:txBody>
      </p:sp>
      <p:sp>
        <p:nvSpPr>
          <p:cNvPr id="11" name="Rectangle 10"/>
          <p:cNvSpPr/>
          <p:nvPr/>
        </p:nvSpPr>
        <p:spPr>
          <a:xfrm>
            <a:off x="228600" y="2667000"/>
            <a:ext cx="8763000" cy="1754326"/>
          </a:xfrm>
          <a:prstGeom prst="rect">
            <a:avLst/>
          </a:prstGeom>
        </p:spPr>
        <p:txBody>
          <a:bodyPr wrap="square">
            <a:spAutoFit/>
          </a:bodyPr>
          <a:lstStyle/>
          <a:p>
            <a:r>
              <a:rPr lang="en-US" dirty="0" smtClean="0">
                <a:solidFill>
                  <a:prstClr val="black"/>
                </a:solidFill>
              </a:rPr>
              <a:t>(</a:t>
            </a:r>
            <a:r>
              <a:rPr lang="en-US" dirty="0">
                <a:solidFill>
                  <a:prstClr val="black"/>
                </a:solidFill>
              </a:rPr>
              <a:t>b) If the owner or operator requests a construction extension as provided in subsection (a), DEQ will make the proposed permit available in accordance with the following public participation procedures:</a:t>
            </a:r>
          </a:p>
          <a:p>
            <a:r>
              <a:rPr lang="en-US" dirty="0">
                <a:solidFill>
                  <a:prstClr val="black"/>
                </a:solidFill>
              </a:rPr>
              <a:t>(A)   Category II for an extension that does not require an air quality analysis; or</a:t>
            </a:r>
          </a:p>
          <a:p>
            <a:r>
              <a:rPr lang="en-US" dirty="0">
                <a:solidFill>
                  <a:prstClr val="black"/>
                </a:solidFill>
              </a:rPr>
              <a:t>(B)  Category III for an extension that requires an air quality analysis.</a:t>
            </a:r>
          </a:p>
        </p:txBody>
      </p:sp>
    </p:spTree>
    <p:extLst>
      <p:ext uri="{BB962C8B-B14F-4D97-AF65-F5344CB8AC3E}">
        <p14:creationId xmlns:p14="http://schemas.microsoft.com/office/powerpoint/2010/main" xmlns="" val="3557658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6022848"/>
          </a:xfrm>
        </p:spPr>
        <p:txBody>
          <a:bodyPr>
            <a:normAutofit lnSpcReduction="10000"/>
          </a:bodyPr>
          <a:lstStyle/>
          <a:p>
            <a:pPr marL="0" marR="0" lvl="0" indent="0">
              <a:lnSpc>
                <a:spcPct val="115000"/>
              </a:lnSpc>
              <a:spcBef>
                <a:spcPts val="0"/>
              </a:spcBef>
              <a:spcAft>
                <a:spcPts val="0"/>
              </a:spcAft>
              <a:buNone/>
            </a:pPr>
            <a:r>
              <a:rPr lang="en-US" sz="3700" dirty="0" smtClean="0">
                <a:latin typeface="Times New Roman"/>
                <a:ea typeface="Calibri"/>
                <a:cs typeface="Times New Roman"/>
              </a:rPr>
              <a:t>Emission </a:t>
            </a:r>
            <a:r>
              <a:rPr lang="en-US" sz="3700" dirty="0">
                <a:latin typeface="Times New Roman"/>
                <a:ea typeface="Calibri"/>
                <a:cs typeface="Times New Roman"/>
              </a:rPr>
              <a:t>limits and </a:t>
            </a:r>
            <a:r>
              <a:rPr lang="en-US" sz="3700" dirty="0" smtClean="0">
                <a:latin typeface="Times New Roman"/>
                <a:ea typeface="Calibri"/>
                <a:cs typeface="Times New Roman"/>
              </a:rPr>
              <a:t>standards</a:t>
            </a:r>
            <a:endParaRPr lang="en-US" sz="3700" dirty="0" smtClean="0">
              <a:latin typeface="Calibri"/>
              <a:ea typeface="Calibri"/>
              <a:cs typeface="Times New Roman"/>
            </a:endParaRPr>
          </a:p>
          <a:p>
            <a:pPr marL="0" marR="0" lvl="0" indent="0">
              <a:lnSpc>
                <a:spcPct val="115000"/>
              </a:lnSpc>
              <a:spcBef>
                <a:spcPts val="0"/>
              </a:spcBef>
              <a:spcAft>
                <a:spcPts val="0"/>
              </a:spcAft>
              <a:buNone/>
            </a:pPr>
            <a:r>
              <a:rPr lang="en-US" sz="3200" dirty="0" smtClean="0">
                <a:latin typeface="Times New Roman"/>
                <a:ea typeface="Calibri"/>
                <a:cs typeface="Times New Roman"/>
              </a:rPr>
              <a:t>Repeal </a:t>
            </a:r>
            <a:r>
              <a:rPr lang="en-US" sz="3200" dirty="0">
                <a:latin typeface="Times New Roman"/>
                <a:ea typeface="Calibri"/>
                <a:cs typeface="Times New Roman"/>
              </a:rPr>
              <a:t>outdated </a:t>
            </a:r>
            <a:r>
              <a:rPr lang="en-US" sz="3200" dirty="0" smtClean="0">
                <a:latin typeface="Times New Roman"/>
                <a:ea typeface="Calibri"/>
                <a:cs typeface="Times New Roman"/>
              </a:rPr>
              <a:t>rules</a:t>
            </a:r>
          </a:p>
          <a:p>
            <a:pPr marL="342900" lvl="0" indent="-342900">
              <a:spcBef>
                <a:spcPts val="0"/>
              </a:spcBef>
              <a:spcAft>
                <a:spcPts val="0"/>
              </a:spcAft>
              <a:buFont typeface="Symbol"/>
              <a:buChar char=""/>
            </a:pPr>
            <a:r>
              <a:rPr lang="en-US" dirty="0">
                <a:latin typeface="Times New Roman"/>
              </a:rPr>
              <a:t>Neutral Sulfite Semi-Chemical (NSSC) Pulp Mills in division 234</a:t>
            </a:r>
            <a:endParaRPr lang="en-US" dirty="0"/>
          </a:p>
          <a:p>
            <a:pPr marL="342900" lvl="0" indent="-342900">
              <a:spcBef>
                <a:spcPts val="0"/>
              </a:spcBef>
              <a:spcAft>
                <a:spcPts val="0"/>
              </a:spcAft>
              <a:buFont typeface="Symbol"/>
              <a:buChar char=""/>
            </a:pPr>
            <a:r>
              <a:rPr lang="en-US" dirty="0">
                <a:latin typeface="Times New Roman"/>
              </a:rPr>
              <a:t>Sulfite Pulp Mills in division 234</a:t>
            </a:r>
            <a:endParaRPr lang="en-US" dirty="0"/>
          </a:p>
          <a:p>
            <a:pPr marL="342900" lvl="0" indent="-342900">
              <a:spcBef>
                <a:spcPts val="0"/>
              </a:spcBef>
              <a:spcAft>
                <a:spcPts val="0"/>
              </a:spcAft>
              <a:buFont typeface="Symbol"/>
              <a:buChar char=""/>
            </a:pPr>
            <a:r>
              <a:rPr lang="en-US" dirty="0">
                <a:latin typeface="Times New Roman"/>
              </a:rPr>
              <a:t>Primary Aluminum Standards in division 236</a:t>
            </a:r>
            <a:endParaRPr lang="en-US" dirty="0"/>
          </a:p>
          <a:p>
            <a:pPr marL="342900" lvl="0" indent="-342900">
              <a:spcBef>
                <a:spcPts val="0"/>
              </a:spcBef>
              <a:spcAft>
                <a:spcPts val="0"/>
              </a:spcAft>
              <a:buFont typeface="Symbol"/>
              <a:buChar char=""/>
            </a:pPr>
            <a:r>
              <a:rPr lang="en-US" dirty="0">
                <a:latin typeface="Times New Roman"/>
              </a:rPr>
              <a:t>Laterite Ore Production of Ferronickel in division 236</a:t>
            </a:r>
            <a:endParaRPr lang="en-US" dirty="0"/>
          </a:p>
          <a:p>
            <a:pPr marL="342900" lvl="0" indent="-342900">
              <a:spcBef>
                <a:spcPts val="0"/>
              </a:spcBef>
              <a:spcAft>
                <a:spcPts val="0"/>
              </a:spcAft>
              <a:buFont typeface="Symbol"/>
              <a:buChar char=""/>
            </a:pPr>
            <a:r>
              <a:rPr lang="en-US" dirty="0">
                <a:latin typeface="Times New Roman"/>
              </a:rPr>
              <a:t>Charcoal Producing Plants in division 240</a:t>
            </a:r>
            <a:endParaRPr lang="en-US" dirty="0"/>
          </a:p>
          <a:p>
            <a:pPr marL="342900" lvl="0" indent="-342900">
              <a:spcBef>
                <a:spcPts val="0"/>
              </a:spcBef>
              <a:spcAft>
                <a:spcPts val="0"/>
              </a:spcAft>
              <a:buFont typeface="Symbol"/>
              <a:buChar char=""/>
            </a:pPr>
            <a:r>
              <a:rPr lang="en-US" dirty="0">
                <a:latin typeface="Times New Roman"/>
              </a:rPr>
              <a:t>Spray Paint in division 242</a:t>
            </a:r>
            <a:endParaRPr lang="en-US" dirty="0"/>
          </a:p>
          <a:p>
            <a:pPr marL="342900" lvl="0" indent="-342900">
              <a:spcBef>
                <a:spcPts val="0"/>
              </a:spcBef>
              <a:spcAft>
                <a:spcPts val="0"/>
              </a:spcAft>
              <a:buFont typeface="Symbol"/>
              <a:buChar char=""/>
            </a:pPr>
            <a:r>
              <a:rPr lang="en-US" dirty="0">
                <a:latin typeface="Times New Roman"/>
              </a:rPr>
              <a:t>Federal Acid Rain Program rules for Western Backstop SO</a:t>
            </a:r>
            <a:r>
              <a:rPr lang="en-US" baseline="-25000" dirty="0">
                <a:latin typeface="Times New Roman"/>
              </a:rPr>
              <a:t>2</a:t>
            </a:r>
            <a:r>
              <a:rPr lang="en-US" dirty="0">
                <a:latin typeface="Times New Roman"/>
              </a:rPr>
              <a:t> Federal Trading Program in division 228 (regional haze)</a:t>
            </a:r>
            <a:endParaRPr lang="en-US" dirty="0"/>
          </a:p>
          <a:p>
            <a:pPr marL="457200" marR="0" lvl="1" indent="0">
              <a:lnSpc>
                <a:spcPct val="115000"/>
              </a:lnSpc>
              <a:spcBef>
                <a:spcPts val="0"/>
              </a:spcBef>
              <a:spcAft>
                <a:spcPts val="0"/>
              </a:spcAft>
              <a:buNone/>
            </a:pPr>
            <a:endParaRPr lang="en-US" dirty="0">
              <a:latin typeface="Calibri"/>
              <a:ea typeface="Calibri"/>
              <a:cs typeface="Times New Roman"/>
            </a:endParaRPr>
          </a:p>
        </p:txBody>
      </p:sp>
      <p:sp>
        <p:nvSpPr>
          <p:cNvPr id="4" name="Slide Number Placeholder 3"/>
          <p:cNvSpPr>
            <a:spLocks noGrp="1"/>
          </p:cNvSpPr>
          <p:nvPr>
            <p:ph type="sldNum" sz="quarter" idx="12"/>
          </p:nvPr>
        </p:nvSpPr>
        <p:spPr/>
        <p:txBody>
          <a:bodyPr/>
          <a:lstStyle/>
          <a:p>
            <a:fld id="{5054A28A-D49E-49FA-AA6C-AAFB5BCB984B}" type="slidenum">
              <a:rPr lang="en-US" smtClean="0">
                <a:solidFill>
                  <a:srgbClr val="E3DED1">
                    <a:shade val="50000"/>
                  </a:srgbClr>
                </a:solidFill>
              </a:rPr>
              <a:pPr/>
              <a:t>16</a:t>
            </a:fld>
            <a:endParaRPr lang="en-US" dirty="0">
              <a:solidFill>
                <a:srgbClr val="E3DED1">
                  <a:shade val="50000"/>
                </a:srgbClr>
              </a:solidFill>
            </a:endParaRPr>
          </a:p>
        </p:txBody>
      </p:sp>
    </p:spTree>
    <p:extLst>
      <p:ext uri="{BB962C8B-B14F-4D97-AF65-F5344CB8AC3E}">
        <p14:creationId xmlns:p14="http://schemas.microsoft.com/office/powerpoint/2010/main" xmlns="" val="41297458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6022848"/>
          </a:xfrm>
        </p:spPr>
        <p:txBody>
          <a:bodyPr>
            <a:normAutofit/>
          </a:bodyPr>
          <a:lstStyle/>
          <a:p>
            <a:pPr marL="0" marR="0" lvl="0" indent="0">
              <a:lnSpc>
                <a:spcPct val="115000"/>
              </a:lnSpc>
              <a:spcBef>
                <a:spcPts val="0"/>
              </a:spcBef>
              <a:spcAft>
                <a:spcPts val="0"/>
              </a:spcAft>
              <a:buNone/>
            </a:pPr>
            <a:r>
              <a:rPr lang="en-US" sz="3700" dirty="0" smtClean="0">
                <a:latin typeface="Times New Roman"/>
                <a:ea typeface="Calibri"/>
                <a:cs typeface="Times New Roman"/>
              </a:rPr>
              <a:t>Emission </a:t>
            </a:r>
            <a:r>
              <a:rPr lang="en-US" sz="3700" dirty="0">
                <a:latin typeface="Times New Roman"/>
                <a:ea typeface="Calibri"/>
                <a:cs typeface="Times New Roman"/>
              </a:rPr>
              <a:t>limits and standards</a:t>
            </a:r>
            <a:endParaRPr lang="en-US" sz="3700" dirty="0">
              <a:latin typeface="Calibri"/>
              <a:ea typeface="Calibri"/>
              <a:cs typeface="Times New Roman"/>
            </a:endParaRPr>
          </a:p>
          <a:p>
            <a:pPr marL="457200" marR="0" lvl="1" indent="0">
              <a:lnSpc>
                <a:spcPct val="115000"/>
              </a:lnSpc>
              <a:spcBef>
                <a:spcPts val="0"/>
              </a:spcBef>
              <a:spcAft>
                <a:spcPts val="0"/>
              </a:spcAft>
              <a:buNone/>
            </a:pPr>
            <a:r>
              <a:rPr lang="en-US" sz="3700" dirty="0" smtClean="0">
                <a:latin typeface="Times New Roman"/>
                <a:ea typeface="Calibri"/>
                <a:cs typeface="Times New Roman"/>
              </a:rPr>
              <a:t>Update </a:t>
            </a:r>
            <a:r>
              <a:rPr lang="en-US" sz="3700" dirty="0">
                <a:latin typeface="Times New Roman"/>
                <a:ea typeface="Calibri"/>
                <a:cs typeface="Times New Roman"/>
              </a:rPr>
              <a:t>existing limits to address PM2.5 </a:t>
            </a:r>
            <a:endParaRPr lang="en-US" sz="3700" dirty="0">
              <a:latin typeface="Calibri"/>
              <a:ea typeface="Calibri"/>
              <a:cs typeface="Times New Roman"/>
            </a:endParaRPr>
          </a:p>
          <a:p>
            <a:pPr marL="914400" marR="0" lvl="2" indent="0">
              <a:lnSpc>
                <a:spcPct val="115000"/>
              </a:lnSpc>
              <a:spcBef>
                <a:spcPts val="0"/>
              </a:spcBef>
              <a:spcAft>
                <a:spcPts val="0"/>
              </a:spcAft>
              <a:buNone/>
            </a:pPr>
            <a:r>
              <a:rPr lang="en-US" sz="3700" dirty="0">
                <a:latin typeface="Times New Roman"/>
                <a:ea typeface="Calibri"/>
                <a:cs typeface="Times New Roman"/>
              </a:rPr>
              <a:t>Opacity</a:t>
            </a:r>
            <a:endParaRPr lang="en-US" sz="3700" dirty="0">
              <a:latin typeface="Calibri"/>
              <a:ea typeface="Calibri"/>
              <a:cs typeface="Times New Roman"/>
            </a:endParaRPr>
          </a:p>
          <a:p>
            <a:pPr marL="914400" marR="0" lvl="2" indent="0">
              <a:lnSpc>
                <a:spcPct val="115000"/>
              </a:lnSpc>
              <a:spcBef>
                <a:spcPts val="0"/>
              </a:spcBef>
              <a:spcAft>
                <a:spcPts val="0"/>
              </a:spcAft>
              <a:buNone/>
            </a:pPr>
            <a:r>
              <a:rPr lang="en-US" sz="3700" dirty="0">
                <a:latin typeface="Times New Roman"/>
                <a:ea typeface="Calibri"/>
                <a:cs typeface="Times New Roman"/>
              </a:rPr>
              <a:t>Grain </a:t>
            </a:r>
            <a:r>
              <a:rPr lang="en-US" sz="3700" dirty="0" smtClean="0">
                <a:latin typeface="Times New Roman"/>
                <a:ea typeface="Calibri"/>
                <a:cs typeface="Times New Roman"/>
              </a:rPr>
              <a:t>loading</a:t>
            </a:r>
            <a:endParaRPr lang="en-US" sz="3700" dirty="0">
              <a:latin typeface="Calibri"/>
              <a:ea typeface="Calibri"/>
              <a:cs typeface="Times New Roman"/>
            </a:endParaRPr>
          </a:p>
        </p:txBody>
      </p:sp>
      <p:sp>
        <p:nvSpPr>
          <p:cNvPr id="4" name="Slide Number Placeholder 3"/>
          <p:cNvSpPr>
            <a:spLocks noGrp="1"/>
          </p:cNvSpPr>
          <p:nvPr>
            <p:ph type="sldNum" sz="quarter" idx="12"/>
          </p:nvPr>
        </p:nvSpPr>
        <p:spPr/>
        <p:txBody>
          <a:bodyPr/>
          <a:lstStyle/>
          <a:p>
            <a:fld id="{5054A28A-D49E-49FA-AA6C-AAFB5BCB984B}" type="slidenum">
              <a:rPr lang="en-US" smtClean="0">
                <a:solidFill>
                  <a:srgbClr val="E3DED1">
                    <a:shade val="50000"/>
                  </a:srgbClr>
                </a:solidFill>
              </a:rPr>
              <a:pPr/>
              <a:t>17</a:t>
            </a:fld>
            <a:endParaRPr lang="en-US" dirty="0">
              <a:solidFill>
                <a:srgbClr val="E3DED1">
                  <a:shade val="50000"/>
                </a:srgbClr>
              </a:solidFill>
            </a:endParaRPr>
          </a:p>
        </p:txBody>
      </p:sp>
    </p:spTree>
    <p:extLst>
      <p:ext uri="{BB962C8B-B14F-4D97-AF65-F5344CB8AC3E}">
        <p14:creationId xmlns:p14="http://schemas.microsoft.com/office/powerpoint/2010/main" xmlns="" val="3441253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6022848"/>
          </a:xfrm>
        </p:spPr>
        <p:txBody>
          <a:bodyPr>
            <a:normAutofit fontScale="55000" lnSpcReduction="20000"/>
          </a:bodyPr>
          <a:lstStyle/>
          <a:p>
            <a:pPr marL="0" marR="0" lvl="0" indent="0">
              <a:lnSpc>
                <a:spcPct val="115000"/>
              </a:lnSpc>
              <a:spcBef>
                <a:spcPts val="0"/>
              </a:spcBef>
              <a:spcAft>
                <a:spcPts val="0"/>
              </a:spcAft>
              <a:buNone/>
            </a:pPr>
            <a:r>
              <a:rPr lang="en-US" sz="3700" dirty="0" smtClean="0">
                <a:latin typeface="Times New Roman"/>
                <a:ea typeface="Calibri"/>
                <a:cs typeface="Times New Roman"/>
              </a:rPr>
              <a:t>3.  New </a:t>
            </a:r>
            <a:r>
              <a:rPr lang="en-US" sz="3700" dirty="0">
                <a:latin typeface="Times New Roman"/>
                <a:ea typeface="Calibri"/>
                <a:cs typeface="Times New Roman"/>
              </a:rPr>
              <a:t>Source Review Program overhaul</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Redefine major source - use EPA major source definition (EXAMPLES)</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Define two new types of areas to improve or maintain air quality:</a:t>
            </a:r>
            <a:endParaRPr lang="en-US" sz="3700" dirty="0">
              <a:latin typeface="Calibri"/>
              <a:ea typeface="Calibri"/>
              <a:cs typeface="Times New Roman"/>
            </a:endParaRPr>
          </a:p>
          <a:p>
            <a:pPr marL="1143000" marR="0" lvl="2" indent="-228600">
              <a:lnSpc>
                <a:spcPct val="115000"/>
              </a:lnSpc>
              <a:spcBef>
                <a:spcPts val="0"/>
              </a:spcBef>
              <a:spcAft>
                <a:spcPts val="0"/>
              </a:spcAft>
              <a:buFont typeface="+mj-lt"/>
              <a:buAutoNum type="romanLcPeriod"/>
            </a:pPr>
            <a:r>
              <a:rPr lang="en-US" sz="3700" dirty="0">
                <a:latin typeface="Times New Roman"/>
                <a:ea typeface="Calibri"/>
                <a:cs typeface="Times New Roman"/>
              </a:rPr>
              <a:t>SUSTAINMENT – to help prevent an attainment area from becoming nonattainment (LAKEVIEW)</a:t>
            </a:r>
            <a:endParaRPr lang="en-US" sz="3700" dirty="0">
              <a:latin typeface="Calibri"/>
              <a:ea typeface="Calibri"/>
              <a:cs typeface="Times New Roman"/>
            </a:endParaRPr>
          </a:p>
          <a:p>
            <a:pPr marL="1143000" marR="0" lvl="2" indent="-228600">
              <a:lnSpc>
                <a:spcPct val="115000"/>
              </a:lnSpc>
              <a:spcBef>
                <a:spcPts val="0"/>
              </a:spcBef>
              <a:spcAft>
                <a:spcPts val="0"/>
              </a:spcAft>
              <a:buFont typeface="+mj-lt"/>
              <a:buAutoNum type="romanLcPeriod"/>
            </a:pPr>
            <a:r>
              <a:rPr lang="en-US" sz="3700" dirty="0">
                <a:latin typeface="Times New Roman"/>
                <a:ea typeface="Calibri"/>
                <a:cs typeface="Times New Roman"/>
              </a:rPr>
              <a:t>REATTAINMENT – to help transition an area from nonattainment back to maintenance (attainment) more quickly</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Mandatory ambient air quality monitoring in some cases</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Define State New Source Review Program (component of overall Minor New Source Review Program)</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Redefine net air quality benefit</a:t>
            </a:r>
            <a:endParaRPr lang="en-US" sz="3700" dirty="0">
              <a:latin typeface="Calibri"/>
              <a:ea typeface="Calibri"/>
              <a:cs typeface="Times New Roman"/>
            </a:endParaRPr>
          </a:p>
          <a:p>
            <a:pPr marL="1143000" marR="0" lvl="2" indent="-228600">
              <a:lnSpc>
                <a:spcPct val="115000"/>
              </a:lnSpc>
              <a:spcBef>
                <a:spcPts val="0"/>
              </a:spcBef>
              <a:spcAft>
                <a:spcPts val="0"/>
              </a:spcAft>
              <a:buFont typeface="+mj-lt"/>
              <a:buAutoNum type="romanLcPeriod"/>
            </a:pPr>
            <a:r>
              <a:rPr lang="en-US" sz="3700" dirty="0">
                <a:latin typeface="Times New Roman"/>
                <a:ea typeface="Calibri"/>
                <a:cs typeface="Times New Roman"/>
              </a:rPr>
              <a:t>Revise offset ratios and provide incentives to obtain offsets from priority sources  (GRAPHS)</a:t>
            </a:r>
            <a:endParaRPr lang="en-US" sz="3700" dirty="0">
              <a:latin typeface="Calibri"/>
              <a:ea typeface="Calibri"/>
              <a:cs typeface="Times New Roman"/>
            </a:endParaRPr>
          </a:p>
          <a:p>
            <a:pPr marL="1143000" marR="0" lvl="2" indent="-228600">
              <a:lnSpc>
                <a:spcPct val="115000"/>
              </a:lnSpc>
              <a:spcBef>
                <a:spcPts val="0"/>
              </a:spcBef>
              <a:spcAft>
                <a:spcPts val="0"/>
              </a:spcAft>
              <a:buFont typeface="+mj-lt"/>
              <a:buAutoNum type="romanLcPeriod"/>
            </a:pPr>
            <a:r>
              <a:rPr lang="en-US" sz="3700" dirty="0">
                <a:latin typeface="Times New Roman"/>
                <a:ea typeface="Calibri"/>
                <a:cs typeface="Times New Roman"/>
              </a:rPr>
              <a:t>Improve modeling procedures for demonstrating net air quality benefit (FIGURE)</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Enhancements to Major and State New Source Review Programs</a:t>
            </a:r>
            <a:endParaRPr lang="en-US" sz="3700" dirty="0">
              <a:latin typeface="Calibri"/>
              <a:ea typeface="Calibri"/>
              <a:cs typeface="Times New Roman"/>
            </a:endParaRPr>
          </a:p>
          <a:p>
            <a:pPr marL="1143000" marR="0" lvl="2" indent="-228600">
              <a:lnSpc>
                <a:spcPct val="115000"/>
              </a:lnSpc>
              <a:spcBef>
                <a:spcPts val="0"/>
              </a:spcBef>
              <a:spcAft>
                <a:spcPts val="0"/>
              </a:spcAft>
              <a:buFont typeface="+mj-lt"/>
              <a:buAutoNum type="romanLcPeriod"/>
            </a:pPr>
            <a:r>
              <a:rPr lang="en-US" sz="3700" dirty="0">
                <a:latin typeface="Times New Roman"/>
                <a:ea typeface="Calibri"/>
                <a:cs typeface="Times New Roman"/>
              </a:rPr>
              <a:t>Offsets from “priority” sources</a:t>
            </a:r>
            <a:endParaRPr lang="en-US" sz="3700" dirty="0">
              <a:latin typeface="Calibri"/>
              <a:ea typeface="Calibri"/>
              <a:cs typeface="Times New Roman"/>
            </a:endParaRPr>
          </a:p>
          <a:p>
            <a:pPr marL="1143000" marR="0" lvl="2" indent="-228600">
              <a:lnSpc>
                <a:spcPct val="115000"/>
              </a:lnSpc>
              <a:spcBef>
                <a:spcPts val="0"/>
              </a:spcBef>
              <a:spcAft>
                <a:spcPts val="0"/>
              </a:spcAft>
              <a:buFont typeface="+mj-lt"/>
              <a:buAutoNum type="romanLcPeriod"/>
            </a:pPr>
            <a:r>
              <a:rPr lang="en-US" sz="3700" dirty="0">
                <a:latin typeface="Times New Roman"/>
                <a:ea typeface="Calibri"/>
                <a:cs typeface="Times New Roman"/>
              </a:rPr>
              <a:t>Increased offset ratio</a:t>
            </a:r>
            <a:endParaRPr lang="en-US" sz="3700" dirty="0">
              <a:latin typeface="Calibri"/>
              <a:ea typeface="Calibri"/>
              <a:cs typeface="Times New Roman"/>
            </a:endParaRPr>
          </a:p>
          <a:p>
            <a:endParaRPr lang="en-US" dirty="0"/>
          </a:p>
        </p:txBody>
      </p:sp>
      <p:sp>
        <p:nvSpPr>
          <p:cNvPr id="4" name="Slide Number Placeholder 3"/>
          <p:cNvSpPr>
            <a:spLocks noGrp="1"/>
          </p:cNvSpPr>
          <p:nvPr>
            <p:ph type="sldNum" sz="quarter" idx="12"/>
          </p:nvPr>
        </p:nvSpPr>
        <p:spPr/>
        <p:txBody>
          <a:bodyPr/>
          <a:lstStyle/>
          <a:p>
            <a:fld id="{5054A28A-D49E-49FA-AA6C-AAFB5BCB984B}" type="slidenum">
              <a:rPr lang="en-US" smtClean="0">
                <a:solidFill>
                  <a:srgbClr val="E3DED1">
                    <a:shade val="50000"/>
                  </a:srgbClr>
                </a:solidFill>
              </a:rPr>
              <a:pPr/>
              <a:t>18</a:t>
            </a:fld>
            <a:endParaRPr lang="en-US" dirty="0">
              <a:solidFill>
                <a:srgbClr val="E3DED1">
                  <a:shade val="50000"/>
                </a:srgbClr>
              </a:solidFill>
            </a:endParaRPr>
          </a:p>
        </p:txBody>
      </p:sp>
    </p:spTree>
    <p:extLst>
      <p:ext uri="{BB962C8B-B14F-4D97-AF65-F5344CB8AC3E}">
        <p14:creationId xmlns:p14="http://schemas.microsoft.com/office/powerpoint/2010/main" xmlns="" val="41297458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6022848"/>
          </a:xfrm>
        </p:spPr>
        <p:txBody>
          <a:bodyPr>
            <a:normAutofit/>
          </a:bodyPr>
          <a:lstStyle/>
          <a:p>
            <a:pPr marL="0" marR="0" lvl="0" indent="0">
              <a:lnSpc>
                <a:spcPct val="115000"/>
              </a:lnSpc>
              <a:spcBef>
                <a:spcPts val="0"/>
              </a:spcBef>
              <a:spcAft>
                <a:spcPts val="0"/>
              </a:spcAft>
              <a:buNone/>
            </a:pPr>
            <a:r>
              <a:rPr lang="en-US" sz="3700" dirty="0" smtClean="0">
                <a:latin typeface="Times New Roman"/>
                <a:ea typeface="Calibri"/>
                <a:cs typeface="Times New Roman"/>
              </a:rPr>
              <a:t>4.  Compliance</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Update continuous monitoring and source test manuals </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Excess emissions</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Test methods with all standards</a:t>
            </a:r>
            <a:endParaRPr lang="en-US" sz="3700" dirty="0">
              <a:latin typeface="Calibri"/>
              <a:ea typeface="Calibri"/>
              <a:cs typeface="Times New Roman"/>
            </a:endParaRPr>
          </a:p>
          <a:p>
            <a:endParaRPr lang="en-US" dirty="0"/>
          </a:p>
        </p:txBody>
      </p:sp>
      <p:sp>
        <p:nvSpPr>
          <p:cNvPr id="4" name="Slide Number Placeholder 3"/>
          <p:cNvSpPr>
            <a:spLocks noGrp="1"/>
          </p:cNvSpPr>
          <p:nvPr>
            <p:ph type="sldNum" sz="quarter" idx="12"/>
          </p:nvPr>
        </p:nvSpPr>
        <p:spPr/>
        <p:txBody>
          <a:bodyPr/>
          <a:lstStyle/>
          <a:p>
            <a:fld id="{5054A28A-D49E-49FA-AA6C-AAFB5BCB984B}" type="slidenum">
              <a:rPr lang="en-US" smtClean="0">
                <a:solidFill>
                  <a:srgbClr val="E3DED1">
                    <a:shade val="50000"/>
                  </a:srgbClr>
                </a:solidFill>
              </a:rPr>
              <a:pPr/>
              <a:t>19</a:t>
            </a:fld>
            <a:endParaRPr lang="en-US" dirty="0">
              <a:solidFill>
                <a:srgbClr val="E3DED1">
                  <a:shade val="50000"/>
                </a:srgbClr>
              </a:solidFill>
            </a:endParaRPr>
          </a:p>
        </p:txBody>
      </p:sp>
    </p:spTree>
    <p:extLst>
      <p:ext uri="{BB962C8B-B14F-4D97-AF65-F5344CB8AC3E}">
        <p14:creationId xmlns:p14="http://schemas.microsoft.com/office/powerpoint/2010/main" xmlns="" val="41297458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1905000"/>
            <a:ext cx="8183880" cy="3276600"/>
          </a:xfrm>
        </p:spPr>
        <p:txBody>
          <a:bodyPr>
            <a:normAutofit lnSpcReduction="10000"/>
          </a:bodyPr>
          <a:lstStyle/>
          <a:p>
            <a:pPr>
              <a:lnSpc>
                <a:spcPct val="115000"/>
              </a:lnSpc>
              <a:spcBef>
                <a:spcPts val="0"/>
              </a:spcBef>
            </a:pPr>
            <a:r>
              <a:rPr lang="en-US" sz="3600" dirty="0">
                <a:latin typeface="Times New Roman"/>
                <a:ea typeface="Calibri"/>
                <a:cs typeface="Times New Roman"/>
              </a:rPr>
              <a:t>Rule Improvements</a:t>
            </a:r>
            <a:endParaRPr lang="en-US" sz="3600" dirty="0">
              <a:latin typeface="Calibri"/>
              <a:ea typeface="Calibri"/>
              <a:cs typeface="Times New Roman"/>
            </a:endParaRPr>
          </a:p>
          <a:p>
            <a:pPr>
              <a:lnSpc>
                <a:spcPct val="115000"/>
              </a:lnSpc>
              <a:spcBef>
                <a:spcPts val="0"/>
              </a:spcBef>
            </a:pPr>
            <a:r>
              <a:rPr lang="en-US" sz="3600" dirty="0" smtClean="0">
                <a:latin typeface="Times New Roman"/>
                <a:ea typeface="Calibri"/>
                <a:cs typeface="Times New Roman"/>
              </a:rPr>
              <a:t>Emission </a:t>
            </a:r>
            <a:r>
              <a:rPr lang="en-US" sz="3600" dirty="0">
                <a:latin typeface="Times New Roman"/>
                <a:ea typeface="Calibri"/>
                <a:cs typeface="Times New Roman"/>
              </a:rPr>
              <a:t>limits and standards</a:t>
            </a:r>
            <a:endParaRPr lang="en-US" sz="3600" dirty="0">
              <a:latin typeface="Calibri"/>
              <a:ea typeface="Calibri"/>
              <a:cs typeface="Times New Roman"/>
            </a:endParaRPr>
          </a:p>
          <a:p>
            <a:pPr>
              <a:lnSpc>
                <a:spcPct val="115000"/>
              </a:lnSpc>
              <a:spcBef>
                <a:spcPts val="0"/>
              </a:spcBef>
            </a:pPr>
            <a:r>
              <a:rPr lang="en-US" sz="3600" dirty="0" smtClean="0">
                <a:latin typeface="Times New Roman"/>
                <a:ea typeface="Calibri"/>
                <a:cs typeface="Times New Roman"/>
              </a:rPr>
              <a:t>New </a:t>
            </a:r>
            <a:r>
              <a:rPr lang="en-US" sz="3600" dirty="0">
                <a:latin typeface="Times New Roman"/>
                <a:ea typeface="Calibri"/>
                <a:cs typeface="Times New Roman"/>
              </a:rPr>
              <a:t>Source Review Program overhaul</a:t>
            </a:r>
            <a:endParaRPr lang="en-US" sz="3600" dirty="0">
              <a:latin typeface="Calibri"/>
              <a:ea typeface="Calibri"/>
              <a:cs typeface="Times New Roman"/>
            </a:endParaRPr>
          </a:p>
          <a:p>
            <a:pPr>
              <a:lnSpc>
                <a:spcPct val="115000"/>
              </a:lnSpc>
              <a:spcBef>
                <a:spcPts val="0"/>
              </a:spcBef>
            </a:pPr>
            <a:r>
              <a:rPr lang="en-US" sz="3600" dirty="0" smtClean="0">
                <a:latin typeface="Times New Roman"/>
                <a:ea typeface="Calibri"/>
                <a:cs typeface="Times New Roman"/>
              </a:rPr>
              <a:t>Compliance</a:t>
            </a:r>
            <a:endParaRPr lang="en-US" sz="3600" dirty="0">
              <a:latin typeface="Calibri"/>
              <a:ea typeface="Calibri"/>
              <a:cs typeface="Times New Roman"/>
            </a:endParaRPr>
          </a:p>
          <a:p>
            <a:pPr>
              <a:lnSpc>
                <a:spcPct val="115000"/>
              </a:lnSpc>
              <a:spcBef>
                <a:spcPts val="0"/>
              </a:spcBef>
            </a:pPr>
            <a:r>
              <a:rPr lang="en-US" sz="3600" dirty="0" smtClean="0">
                <a:latin typeface="Times New Roman"/>
                <a:ea typeface="Calibri"/>
                <a:cs typeface="Times New Roman"/>
              </a:rPr>
              <a:t>Permitting </a:t>
            </a:r>
            <a:r>
              <a:rPr lang="en-US" sz="3600" dirty="0">
                <a:latin typeface="Times New Roman"/>
                <a:ea typeface="Calibri"/>
                <a:cs typeface="Times New Roman"/>
              </a:rPr>
              <a:t>Changes </a:t>
            </a:r>
            <a:endParaRPr lang="en-US" sz="3600" dirty="0">
              <a:latin typeface="Calibri"/>
              <a:ea typeface="Calibri"/>
              <a:cs typeface="Times New Roman"/>
            </a:endParaRPr>
          </a:p>
          <a:p>
            <a:endParaRPr lang="en-US" dirty="0"/>
          </a:p>
        </p:txBody>
      </p:sp>
      <p:sp>
        <p:nvSpPr>
          <p:cNvPr id="4" name="Slide Number Placeholder 3"/>
          <p:cNvSpPr>
            <a:spLocks noGrp="1"/>
          </p:cNvSpPr>
          <p:nvPr>
            <p:ph type="sldNum" sz="quarter" idx="12"/>
          </p:nvPr>
        </p:nvSpPr>
        <p:spPr/>
        <p:txBody>
          <a:bodyPr/>
          <a:lstStyle/>
          <a:p>
            <a:fld id="{5054A28A-D49E-49FA-AA6C-AAFB5BCB984B}" type="slidenum">
              <a:rPr lang="en-US" smtClean="0"/>
              <a:pPr/>
              <a:t>2</a:t>
            </a:fld>
            <a:endParaRPr lang="en-US" dirty="0"/>
          </a:p>
        </p:txBody>
      </p:sp>
    </p:spTree>
    <p:extLst>
      <p:ext uri="{BB962C8B-B14F-4D97-AF65-F5344CB8AC3E}">
        <p14:creationId xmlns:p14="http://schemas.microsoft.com/office/powerpoint/2010/main" xmlns="" val="16341914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183880" cy="4956048"/>
          </a:xfrm>
        </p:spPr>
        <p:txBody>
          <a:bodyPr>
            <a:normAutofit/>
          </a:bodyPr>
          <a:lstStyle/>
          <a:p>
            <a:pPr lvl="0"/>
            <a:r>
              <a:rPr lang="en-US" dirty="0" smtClean="0"/>
              <a:t>Update Continuous Monitoring and Source Sampling Manuals (1992). </a:t>
            </a:r>
          </a:p>
          <a:p>
            <a:endParaRPr lang="en-US" dirty="0"/>
          </a:p>
        </p:txBody>
      </p:sp>
      <p:pic>
        <p:nvPicPr>
          <p:cNvPr id="49156" name="Picture 4" descr="http://www.overarts.com/7637-7637-thickbox/old-man-sitting-and-reading-book-original.jpg"/>
          <p:cNvPicPr>
            <a:picLocks noChangeAspect="1" noChangeArrowheads="1"/>
          </p:cNvPicPr>
          <p:nvPr/>
        </p:nvPicPr>
        <p:blipFill>
          <a:blip r:embed="rId2" cstate="print"/>
          <a:srcRect l="22000" t="14000" r="16000" b="26000"/>
          <a:stretch>
            <a:fillRect/>
          </a:stretch>
        </p:blipFill>
        <p:spPr bwMode="auto">
          <a:xfrm>
            <a:off x="2514600" y="2895600"/>
            <a:ext cx="3357429" cy="3249126"/>
          </a:xfrm>
          <a:prstGeom prst="rect">
            <a:avLst/>
          </a:prstGeom>
          <a:noFill/>
        </p:spPr>
      </p:pic>
      <p:sp>
        <p:nvSpPr>
          <p:cNvPr id="7" name="TextBox 6"/>
          <p:cNvSpPr txBox="1"/>
          <p:nvPr/>
        </p:nvSpPr>
        <p:spPr>
          <a:xfrm>
            <a:off x="4343400" y="5562600"/>
            <a:ext cx="863595" cy="400110"/>
          </a:xfrm>
          <a:prstGeom prst="rect">
            <a:avLst/>
          </a:prstGeom>
          <a:noFill/>
        </p:spPr>
        <p:txBody>
          <a:bodyPr wrap="square" rtlCol="0">
            <a:spAutoFit/>
          </a:bodyPr>
          <a:lstStyle/>
          <a:p>
            <a:r>
              <a:rPr lang="en-US" sz="2000" b="1" dirty="0" smtClean="0">
                <a:solidFill>
                  <a:srgbClr val="FF0000"/>
                </a:solidFill>
              </a:rPr>
              <a:t>CMM</a:t>
            </a:r>
            <a:endParaRPr lang="en-US" sz="2000" b="1" dirty="0">
              <a:solidFill>
                <a:srgbClr val="FF0000"/>
              </a:solidFill>
            </a:endParaRPr>
          </a:p>
        </p:txBody>
      </p:sp>
      <p:sp>
        <p:nvSpPr>
          <p:cNvPr id="9" name="Cloud Callout 8"/>
          <p:cNvSpPr/>
          <p:nvPr/>
        </p:nvSpPr>
        <p:spPr>
          <a:xfrm>
            <a:off x="4648200" y="2362200"/>
            <a:ext cx="2209800" cy="9906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It’s about time!</a:t>
            </a:r>
            <a:endParaRPr lang="en-US" b="1" dirty="0"/>
          </a:p>
        </p:txBody>
      </p:sp>
      <p:sp>
        <p:nvSpPr>
          <p:cNvPr id="10" name="Slide Number Placeholder 9"/>
          <p:cNvSpPr>
            <a:spLocks noGrp="1"/>
          </p:cNvSpPr>
          <p:nvPr>
            <p:ph type="sldNum" sz="quarter" idx="12"/>
          </p:nvPr>
        </p:nvSpPr>
        <p:spPr/>
        <p:txBody>
          <a:bodyPr/>
          <a:lstStyle/>
          <a:p>
            <a:fld id="{5054A28A-D49E-49FA-AA6C-AAFB5BCB984B}" type="slidenum">
              <a:rPr lang="en-US" smtClean="0"/>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6022848"/>
          </a:xfrm>
        </p:spPr>
        <p:txBody>
          <a:bodyPr>
            <a:normAutofit/>
          </a:bodyPr>
          <a:lstStyle/>
          <a:p>
            <a:pPr marL="0" marR="0" lvl="0" indent="0">
              <a:lnSpc>
                <a:spcPct val="115000"/>
              </a:lnSpc>
              <a:spcBef>
                <a:spcPts val="0"/>
              </a:spcBef>
              <a:spcAft>
                <a:spcPts val="0"/>
              </a:spcAft>
              <a:buNone/>
            </a:pPr>
            <a:r>
              <a:rPr lang="en-US" sz="3700" dirty="0" smtClean="0">
                <a:latin typeface="Times New Roman"/>
                <a:ea typeface="Calibri"/>
                <a:cs typeface="Times New Roman"/>
              </a:rPr>
              <a:t>Compliance</a:t>
            </a:r>
            <a:endParaRPr lang="en-US" sz="3700" dirty="0">
              <a:latin typeface="Calibri"/>
              <a:ea typeface="Calibri"/>
              <a:cs typeface="Times New Roman"/>
            </a:endParaRPr>
          </a:p>
          <a:p>
            <a:pPr marL="457200" marR="0" lvl="1" indent="0">
              <a:lnSpc>
                <a:spcPct val="115000"/>
              </a:lnSpc>
              <a:spcBef>
                <a:spcPts val="0"/>
              </a:spcBef>
              <a:spcAft>
                <a:spcPts val="0"/>
              </a:spcAft>
              <a:buNone/>
            </a:pPr>
            <a:r>
              <a:rPr lang="en-US" sz="3700" dirty="0" smtClean="0">
                <a:latin typeface="Times New Roman"/>
                <a:ea typeface="Calibri"/>
                <a:cs typeface="Times New Roman"/>
              </a:rPr>
              <a:t>Excess </a:t>
            </a:r>
            <a:r>
              <a:rPr lang="en-US" sz="3700" dirty="0">
                <a:latin typeface="Times New Roman"/>
                <a:ea typeface="Calibri"/>
                <a:cs typeface="Times New Roman"/>
              </a:rPr>
              <a:t>emissions</a:t>
            </a:r>
            <a:endParaRPr lang="en-US" sz="3700" dirty="0">
              <a:latin typeface="Calibri"/>
              <a:ea typeface="Calibri"/>
              <a:cs typeface="Times New Roman"/>
            </a:endParaRPr>
          </a:p>
          <a:p>
            <a:pPr marL="0" indent="0">
              <a:buNone/>
            </a:pPr>
            <a:endParaRPr lang="en-US" dirty="0"/>
          </a:p>
        </p:txBody>
      </p:sp>
      <p:sp>
        <p:nvSpPr>
          <p:cNvPr id="4" name="Slide Number Placeholder 3"/>
          <p:cNvSpPr>
            <a:spLocks noGrp="1"/>
          </p:cNvSpPr>
          <p:nvPr>
            <p:ph type="sldNum" sz="quarter" idx="12"/>
          </p:nvPr>
        </p:nvSpPr>
        <p:spPr/>
        <p:txBody>
          <a:bodyPr/>
          <a:lstStyle/>
          <a:p>
            <a:fld id="{5054A28A-D49E-49FA-AA6C-AAFB5BCB984B}" type="slidenum">
              <a:rPr lang="en-US" smtClean="0">
                <a:solidFill>
                  <a:srgbClr val="E3DED1">
                    <a:shade val="50000"/>
                  </a:srgbClr>
                </a:solidFill>
              </a:rPr>
              <a:pPr/>
              <a:t>21</a:t>
            </a:fld>
            <a:endParaRPr lang="en-US" dirty="0">
              <a:solidFill>
                <a:srgbClr val="E3DED1">
                  <a:shade val="50000"/>
                </a:srgbClr>
              </a:solidFill>
            </a:endParaRPr>
          </a:p>
        </p:txBody>
      </p:sp>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81000" y="609600"/>
            <a:ext cx="8534400" cy="60340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4790313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8183880" cy="4191000"/>
          </a:xfrm>
        </p:spPr>
        <p:txBody>
          <a:bodyPr>
            <a:normAutofit/>
          </a:bodyPr>
          <a:lstStyle/>
          <a:p>
            <a:pPr lvl="1">
              <a:buFont typeface="Wingdings" pitchFamily="2" charset="2"/>
              <a:buChar char="v"/>
            </a:pPr>
            <a:r>
              <a:rPr lang="en-US" sz="3200" dirty="0" smtClean="0"/>
              <a:t>Determine compliance for all standards </a:t>
            </a:r>
          </a:p>
          <a:p>
            <a:endParaRPr lang="en-US" dirty="0"/>
          </a:p>
        </p:txBody>
      </p:sp>
      <p:sp>
        <p:nvSpPr>
          <p:cNvPr id="8" name="Slide Number Placeholder 7"/>
          <p:cNvSpPr>
            <a:spLocks noGrp="1"/>
          </p:cNvSpPr>
          <p:nvPr>
            <p:ph type="sldNum" sz="quarter" idx="12"/>
          </p:nvPr>
        </p:nvSpPr>
        <p:spPr/>
        <p:txBody>
          <a:bodyPr/>
          <a:lstStyle/>
          <a:p>
            <a:fld id="{5054A28A-D49E-49FA-AA6C-AAFB5BCB984B}" type="slidenum">
              <a:rPr lang="en-US" smtClean="0"/>
              <a:pPr/>
              <a:t>22</a:t>
            </a:fld>
            <a:endParaRPr lang="en-US" dirty="0"/>
          </a:p>
        </p:txBody>
      </p:sp>
      <p:sp>
        <p:nvSpPr>
          <p:cNvPr id="11" name="Rectangle 10"/>
          <p:cNvSpPr/>
          <p:nvPr/>
        </p:nvSpPr>
        <p:spPr>
          <a:xfrm>
            <a:off x="685800" y="3110451"/>
            <a:ext cx="7315200" cy="1047979"/>
          </a:xfrm>
          <a:prstGeom prst="rect">
            <a:avLst/>
          </a:prstGeom>
        </p:spPr>
        <p:txBody>
          <a:bodyPr wrap="square">
            <a:spAutoFit/>
          </a:bodyPr>
          <a:lstStyle/>
          <a:p>
            <a:pPr>
              <a:lnSpc>
                <a:spcPct val="115000"/>
              </a:lnSpc>
              <a:spcAft>
                <a:spcPts val="1000"/>
              </a:spcAft>
            </a:pPr>
            <a:r>
              <a:rPr lang="en-US" dirty="0">
                <a:latin typeface="Times New Roman"/>
                <a:ea typeface="Calibri"/>
                <a:cs typeface="Times New Roman"/>
              </a:rPr>
              <a:t>Some standards do not include test methods so compliance demonstrations are not clear. DEQ is adding test methods to all standards along with a testing and monitoring section to rules that do not already have them. </a:t>
            </a:r>
            <a:endParaRPr lang="en-US" sz="1600" dirty="0">
              <a:effectLst/>
              <a:latin typeface="Calibri"/>
              <a:ea typeface="Calibri"/>
              <a:cs typeface="Times New Roman"/>
            </a:endParaRPr>
          </a:p>
        </p:txBody>
      </p:sp>
    </p:spTree>
    <p:extLst>
      <p:ext uri="{BB962C8B-B14F-4D97-AF65-F5344CB8AC3E}">
        <p14:creationId xmlns:p14="http://schemas.microsoft.com/office/powerpoint/2010/main" xmlns="" val="21225387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6022848"/>
          </a:xfrm>
        </p:spPr>
        <p:txBody>
          <a:bodyPr>
            <a:normAutofit fontScale="32500" lnSpcReduction="20000"/>
          </a:bodyPr>
          <a:lstStyle/>
          <a:p>
            <a:pPr marL="342900" marR="0" lvl="0" indent="-342900">
              <a:lnSpc>
                <a:spcPct val="115000"/>
              </a:lnSpc>
              <a:spcBef>
                <a:spcPts val="0"/>
              </a:spcBef>
              <a:spcAft>
                <a:spcPts val="0"/>
              </a:spcAft>
              <a:buFont typeface="+mj-lt"/>
              <a:buAutoNum type="arabicPeriod"/>
            </a:pPr>
            <a:r>
              <a:rPr lang="en-US" sz="3700" dirty="0">
                <a:latin typeface="Times New Roman"/>
                <a:ea typeface="Calibri"/>
                <a:cs typeface="Times New Roman"/>
              </a:rPr>
              <a:t>Rule Improvements</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Make the rules easier to use by reorganizing</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Provide clarification when needed</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Make housekeeping changes</a:t>
            </a:r>
            <a:endParaRPr lang="en-US" sz="37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3700" dirty="0">
                <a:latin typeface="Times New Roman"/>
                <a:ea typeface="Calibri"/>
                <a:cs typeface="Times New Roman"/>
              </a:rPr>
              <a:t>Emission limits and standards</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Repeal outdated rules</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Update existing limits to address PM2.5 </a:t>
            </a:r>
            <a:endParaRPr lang="en-US" sz="3700" dirty="0">
              <a:latin typeface="Calibri"/>
              <a:ea typeface="Calibri"/>
              <a:cs typeface="Times New Roman"/>
            </a:endParaRPr>
          </a:p>
          <a:p>
            <a:pPr marL="1143000" marR="0" lvl="2" indent="-228600">
              <a:lnSpc>
                <a:spcPct val="115000"/>
              </a:lnSpc>
              <a:spcBef>
                <a:spcPts val="0"/>
              </a:spcBef>
              <a:spcAft>
                <a:spcPts val="0"/>
              </a:spcAft>
              <a:buFont typeface="+mj-lt"/>
              <a:buAutoNum type="romanLcPeriod"/>
            </a:pPr>
            <a:r>
              <a:rPr lang="en-US" sz="3700" dirty="0">
                <a:latin typeface="Times New Roman"/>
                <a:ea typeface="Calibri"/>
                <a:cs typeface="Times New Roman"/>
              </a:rPr>
              <a:t>Opacity</a:t>
            </a:r>
            <a:endParaRPr lang="en-US" sz="3700" dirty="0">
              <a:latin typeface="Calibri"/>
              <a:ea typeface="Calibri"/>
              <a:cs typeface="Times New Roman"/>
            </a:endParaRPr>
          </a:p>
          <a:p>
            <a:pPr marL="1143000" marR="0" lvl="2" indent="-228600">
              <a:lnSpc>
                <a:spcPct val="115000"/>
              </a:lnSpc>
              <a:spcBef>
                <a:spcPts val="0"/>
              </a:spcBef>
              <a:spcAft>
                <a:spcPts val="0"/>
              </a:spcAft>
              <a:buFont typeface="+mj-lt"/>
              <a:buAutoNum type="romanLcPeriod"/>
            </a:pPr>
            <a:r>
              <a:rPr lang="en-US" sz="3700" dirty="0">
                <a:latin typeface="Times New Roman"/>
                <a:ea typeface="Calibri"/>
                <a:cs typeface="Times New Roman"/>
              </a:rPr>
              <a:t>Grain loading</a:t>
            </a:r>
            <a:endParaRPr lang="en-US" sz="37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3700" dirty="0">
                <a:latin typeface="Times New Roman"/>
                <a:ea typeface="Calibri"/>
                <a:cs typeface="Times New Roman"/>
              </a:rPr>
              <a:t>New Source Review Program overhaul</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Redefine major source - use EPA major source definition (EXAMPLES)</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Define two new types of areas to improve or maintain air quality:</a:t>
            </a:r>
            <a:endParaRPr lang="en-US" sz="3700" dirty="0">
              <a:latin typeface="Calibri"/>
              <a:ea typeface="Calibri"/>
              <a:cs typeface="Times New Roman"/>
            </a:endParaRPr>
          </a:p>
          <a:p>
            <a:pPr marL="1143000" marR="0" lvl="2" indent="-228600">
              <a:lnSpc>
                <a:spcPct val="115000"/>
              </a:lnSpc>
              <a:spcBef>
                <a:spcPts val="0"/>
              </a:spcBef>
              <a:spcAft>
                <a:spcPts val="0"/>
              </a:spcAft>
              <a:buFont typeface="+mj-lt"/>
              <a:buAutoNum type="romanLcPeriod"/>
            </a:pPr>
            <a:r>
              <a:rPr lang="en-US" sz="3700" dirty="0">
                <a:latin typeface="Times New Roman"/>
                <a:ea typeface="Calibri"/>
                <a:cs typeface="Times New Roman"/>
              </a:rPr>
              <a:t>SUSTAINMENT – to help prevent an attainment area from becoming nonattainment (LAKEVIEW)</a:t>
            </a:r>
            <a:endParaRPr lang="en-US" sz="3700" dirty="0">
              <a:latin typeface="Calibri"/>
              <a:ea typeface="Calibri"/>
              <a:cs typeface="Times New Roman"/>
            </a:endParaRPr>
          </a:p>
          <a:p>
            <a:pPr marL="1143000" marR="0" lvl="2" indent="-228600">
              <a:lnSpc>
                <a:spcPct val="115000"/>
              </a:lnSpc>
              <a:spcBef>
                <a:spcPts val="0"/>
              </a:spcBef>
              <a:spcAft>
                <a:spcPts val="0"/>
              </a:spcAft>
              <a:buFont typeface="+mj-lt"/>
              <a:buAutoNum type="romanLcPeriod"/>
            </a:pPr>
            <a:r>
              <a:rPr lang="en-US" sz="3700" dirty="0">
                <a:latin typeface="Times New Roman"/>
                <a:ea typeface="Calibri"/>
                <a:cs typeface="Times New Roman"/>
              </a:rPr>
              <a:t>REATTAINMENT – to help transition an area from nonattainment back to maintenance (attainment) more quickly</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Mandatory ambient air quality monitoring in some cases</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Define State New Source Review Program (component of overall Minor New Source Review Program)</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Redefine net air quality benefit</a:t>
            </a:r>
            <a:endParaRPr lang="en-US" sz="3700" dirty="0">
              <a:latin typeface="Calibri"/>
              <a:ea typeface="Calibri"/>
              <a:cs typeface="Times New Roman"/>
            </a:endParaRPr>
          </a:p>
          <a:p>
            <a:pPr marL="1143000" marR="0" lvl="2" indent="-228600">
              <a:lnSpc>
                <a:spcPct val="115000"/>
              </a:lnSpc>
              <a:spcBef>
                <a:spcPts val="0"/>
              </a:spcBef>
              <a:spcAft>
                <a:spcPts val="0"/>
              </a:spcAft>
              <a:buFont typeface="+mj-lt"/>
              <a:buAutoNum type="romanLcPeriod"/>
            </a:pPr>
            <a:r>
              <a:rPr lang="en-US" sz="3700" dirty="0">
                <a:latin typeface="Times New Roman"/>
                <a:ea typeface="Calibri"/>
                <a:cs typeface="Times New Roman"/>
              </a:rPr>
              <a:t>Revise offset ratios and provide incentives to obtain offsets from priority sources  (GRAPHS)</a:t>
            </a:r>
            <a:endParaRPr lang="en-US" sz="3700" dirty="0">
              <a:latin typeface="Calibri"/>
              <a:ea typeface="Calibri"/>
              <a:cs typeface="Times New Roman"/>
            </a:endParaRPr>
          </a:p>
          <a:p>
            <a:pPr marL="1143000" marR="0" lvl="2" indent="-228600">
              <a:lnSpc>
                <a:spcPct val="115000"/>
              </a:lnSpc>
              <a:spcBef>
                <a:spcPts val="0"/>
              </a:spcBef>
              <a:spcAft>
                <a:spcPts val="0"/>
              </a:spcAft>
              <a:buFont typeface="+mj-lt"/>
              <a:buAutoNum type="romanLcPeriod"/>
            </a:pPr>
            <a:r>
              <a:rPr lang="en-US" sz="3700" dirty="0">
                <a:latin typeface="Times New Roman"/>
                <a:ea typeface="Calibri"/>
                <a:cs typeface="Times New Roman"/>
              </a:rPr>
              <a:t>Improve modeling procedures for demonstrating net air quality benefit (FIGURE)</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Enhancements to Major and State New Source Review Programs</a:t>
            </a:r>
            <a:endParaRPr lang="en-US" sz="3700" dirty="0">
              <a:latin typeface="Calibri"/>
              <a:ea typeface="Calibri"/>
              <a:cs typeface="Times New Roman"/>
            </a:endParaRPr>
          </a:p>
          <a:p>
            <a:pPr marL="1143000" marR="0" lvl="2" indent="-228600">
              <a:lnSpc>
                <a:spcPct val="115000"/>
              </a:lnSpc>
              <a:spcBef>
                <a:spcPts val="0"/>
              </a:spcBef>
              <a:spcAft>
                <a:spcPts val="0"/>
              </a:spcAft>
              <a:buFont typeface="+mj-lt"/>
              <a:buAutoNum type="romanLcPeriod"/>
            </a:pPr>
            <a:r>
              <a:rPr lang="en-US" sz="3700" dirty="0">
                <a:latin typeface="Times New Roman"/>
                <a:ea typeface="Calibri"/>
                <a:cs typeface="Times New Roman"/>
              </a:rPr>
              <a:t>Offsets from “priority” sources</a:t>
            </a:r>
            <a:endParaRPr lang="en-US" sz="3700" dirty="0">
              <a:latin typeface="Calibri"/>
              <a:ea typeface="Calibri"/>
              <a:cs typeface="Times New Roman"/>
            </a:endParaRPr>
          </a:p>
          <a:p>
            <a:pPr marL="1143000" marR="0" lvl="2" indent="-228600">
              <a:lnSpc>
                <a:spcPct val="115000"/>
              </a:lnSpc>
              <a:spcBef>
                <a:spcPts val="0"/>
              </a:spcBef>
              <a:spcAft>
                <a:spcPts val="0"/>
              </a:spcAft>
              <a:buFont typeface="+mj-lt"/>
              <a:buAutoNum type="romanLcPeriod"/>
            </a:pPr>
            <a:r>
              <a:rPr lang="en-US" sz="3700" dirty="0">
                <a:latin typeface="Times New Roman"/>
                <a:ea typeface="Calibri"/>
                <a:cs typeface="Times New Roman"/>
              </a:rPr>
              <a:t>Increased offset ratio</a:t>
            </a:r>
            <a:endParaRPr lang="en-US" sz="37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3700" dirty="0">
                <a:latin typeface="Times New Roman"/>
                <a:ea typeface="Calibri"/>
                <a:cs typeface="Times New Roman"/>
              </a:rPr>
              <a:t>Compliance</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Update continuous monitoring and source test manuals </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Excess emissions</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Test methods with all standards</a:t>
            </a:r>
            <a:endParaRPr lang="en-US" sz="37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3700" dirty="0">
                <a:latin typeface="Times New Roman"/>
                <a:ea typeface="Calibri"/>
                <a:cs typeface="Times New Roman"/>
              </a:rPr>
              <a:t>Permitting Changes </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Revise definition of categorically insignificant activities</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Update ACDP source categories - Table 1 changes</a:t>
            </a:r>
            <a:endParaRPr lang="en-US" sz="3700" dirty="0">
              <a:latin typeface="Calibri"/>
              <a:ea typeface="Calibri"/>
              <a:cs typeface="Times New Roman"/>
            </a:endParaRPr>
          </a:p>
          <a:p>
            <a:pPr marL="742950" marR="0" lvl="1" indent="-285750">
              <a:lnSpc>
                <a:spcPct val="115000"/>
              </a:lnSpc>
              <a:spcBef>
                <a:spcPts val="0"/>
              </a:spcBef>
              <a:spcAft>
                <a:spcPts val="0"/>
              </a:spcAft>
              <a:buFont typeface="+mj-lt"/>
              <a:buAutoNum type="alphaLcPeriod"/>
            </a:pPr>
            <a:r>
              <a:rPr lang="en-US" sz="3700" dirty="0">
                <a:latin typeface="Times New Roman"/>
                <a:ea typeface="Calibri"/>
                <a:cs typeface="Times New Roman"/>
              </a:rPr>
              <a:t>Improve ACDP timeliness</a:t>
            </a:r>
            <a:endParaRPr lang="en-US" sz="3700" dirty="0">
              <a:latin typeface="Calibri"/>
              <a:ea typeface="Calibri"/>
              <a:cs typeface="Times New Roman"/>
            </a:endParaRPr>
          </a:p>
          <a:p>
            <a:endParaRPr lang="en-US" dirty="0"/>
          </a:p>
        </p:txBody>
      </p:sp>
      <p:sp>
        <p:nvSpPr>
          <p:cNvPr id="4" name="Slide Number Placeholder 3"/>
          <p:cNvSpPr>
            <a:spLocks noGrp="1"/>
          </p:cNvSpPr>
          <p:nvPr>
            <p:ph type="sldNum" sz="quarter" idx="12"/>
          </p:nvPr>
        </p:nvSpPr>
        <p:spPr/>
        <p:txBody>
          <a:bodyPr/>
          <a:lstStyle/>
          <a:p>
            <a:fld id="{5054A28A-D49E-49FA-AA6C-AAFB5BCB984B}" type="slidenum">
              <a:rPr lang="en-US" smtClean="0">
                <a:solidFill>
                  <a:srgbClr val="E3DED1">
                    <a:shade val="50000"/>
                  </a:srgbClr>
                </a:solidFill>
              </a:rPr>
              <a:pPr/>
              <a:t>23</a:t>
            </a:fld>
            <a:endParaRPr lang="en-US" dirty="0">
              <a:solidFill>
                <a:srgbClr val="E3DED1">
                  <a:shade val="50000"/>
                </a:srgbClr>
              </a:solidFill>
            </a:endParaRPr>
          </a:p>
        </p:txBody>
      </p:sp>
    </p:spTree>
    <p:extLst>
      <p:ext uri="{BB962C8B-B14F-4D97-AF65-F5344CB8AC3E}">
        <p14:creationId xmlns:p14="http://schemas.microsoft.com/office/powerpoint/2010/main" xmlns="" val="41297458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6022848"/>
          </a:xfrm>
        </p:spPr>
        <p:txBody>
          <a:bodyPr>
            <a:normAutofit/>
          </a:bodyPr>
          <a:lstStyle/>
          <a:p>
            <a:pPr marL="0" marR="0" lvl="0" indent="0">
              <a:lnSpc>
                <a:spcPct val="115000"/>
              </a:lnSpc>
              <a:spcBef>
                <a:spcPts val="0"/>
              </a:spcBef>
              <a:spcAft>
                <a:spcPts val="0"/>
              </a:spcAft>
              <a:buNone/>
            </a:pPr>
            <a:r>
              <a:rPr lang="en-US" sz="3700" dirty="0" smtClean="0">
                <a:latin typeface="Times New Roman"/>
                <a:ea typeface="Calibri"/>
                <a:cs typeface="Times New Roman"/>
              </a:rPr>
              <a:t>Permitting </a:t>
            </a:r>
            <a:r>
              <a:rPr lang="en-US" sz="3700" dirty="0">
                <a:latin typeface="Times New Roman"/>
                <a:ea typeface="Calibri"/>
                <a:cs typeface="Times New Roman"/>
              </a:rPr>
              <a:t>Changes </a:t>
            </a:r>
            <a:endParaRPr lang="en-US" sz="3700" dirty="0">
              <a:latin typeface="Calibri"/>
              <a:ea typeface="Calibri"/>
              <a:cs typeface="Times New Roman"/>
            </a:endParaRPr>
          </a:p>
          <a:p>
            <a:pPr marL="1028700" marR="0" lvl="1" indent="-571500">
              <a:lnSpc>
                <a:spcPct val="115000"/>
              </a:lnSpc>
              <a:spcBef>
                <a:spcPts val="0"/>
              </a:spcBef>
              <a:spcAft>
                <a:spcPts val="0"/>
              </a:spcAft>
              <a:buFont typeface="Arial" pitchFamily="34" charset="0"/>
              <a:buChar char="•"/>
            </a:pPr>
            <a:r>
              <a:rPr lang="en-US" sz="3700" dirty="0">
                <a:latin typeface="Times New Roman"/>
                <a:ea typeface="Calibri"/>
                <a:cs typeface="Times New Roman"/>
              </a:rPr>
              <a:t>Revise definition of categorically insignificant activities</a:t>
            </a:r>
            <a:endParaRPr lang="en-US" sz="3700" dirty="0">
              <a:latin typeface="Calibri"/>
              <a:ea typeface="Calibri"/>
              <a:cs typeface="Times New Roman"/>
            </a:endParaRPr>
          </a:p>
          <a:p>
            <a:pPr marL="1028700" marR="0" lvl="1" indent="-571500">
              <a:lnSpc>
                <a:spcPct val="115000"/>
              </a:lnSpc>
              <a:spcBef>
                <a:spcPts val="0"/>
              </a:spcBef>
              <a:spcAft>
                <a:spcPts val="0"/>
              </a:spcAft>
              <a:buFont typeface="Arial" pitchFamily="34" charset="0"/>
              <a:buChar char="•"/>
            </a:pPr>
            <a:r>
              <a:rPr lang="en-US" sz="3700" dirty="0">
                <a:latin typeface="Times New Roman"/>
                <a:ea typeface="Calibri"/>
                <a:cs typeface="Times New Roman"/>
              </a:rPr>
              <a:t>Update ACDP source categories - Table 1 changes</a:t>
            </a:r>
            <a:endParaRPr lang="en-US" sz="3700" dirty="0">
              <a:latin typeface="Calibri"/>
              <a:ea typeface="Calibri"/>
              <a:cs typeface="Times New Roman"/>
            </a:endParaRPr>
          </a:p>
          <a:p>
            <a:pPr marL="1028700" marR="0" lvl="1" indent="-571500">
              <a:lnSpc>
                <a:spcPct val="115000"/>
              </a:lnSpc>
              <a:spcBef>
                <a:spcPts val="0"/>
              </a:spcBef>
              <a:spcAft>
                <a:spcPts val="0"/>
              </a:spcAft>
              <a:buFont typeface="Arial" pitchFamily="34" charset="0"/>
              <a:buChar char="•"/>
            </a:pPr>
            <a:r>
              <a:rPr lang="en-US" sz="3700" dirty="0">
                <a:latin typeface="Times New Roman"/>
                <a:ea typeface="Calibri"/>
                <a:cs typeface="Times New Roman"/>
              </a:rPr>
              <a:t>Improve ACDP timeliness</a:t>
            </a:r>
            <a:endParaRPr lang="en-US" sz="3700" dirty="0">
              <a:latin typeface="Calibri"/>
              <a:ea typeface="Calibri"/>
              <a:cs typeface="Times New Roman"/>
            </a:endParaRPr>
          </a:p>
          <a:p>
            <a:endParaRPr lang="en-US" dirty="0"/>
          </a:p>
        </p:txBody>
      </p:sp>
      <p:sp>
        <p:nvSpPr>
          <p:cNvPr id="4" name="Slide Number Placeholder 3"/>
          <p:cNvSpPr>
            <a:spLocks noGrp="1"/>
          </p:cNvSpPr>
          <p:nvPr>
            <p:ph type="sldNum" sz="quarter" idx="12"/>
          </p:nvPr>
        </p:nvSpPr>
        <p:spPr/>
        <p:txBody>
          <a:bodyPr/>
          <a:lstStyle/>
          <a:p>
            <a:fld id="{5054A28A-D49E-49FA-AA6C-AAFB5BCB984B}" type="slidenum">
              <a:rPr lang="en-US" smtClean="0">
                <a:solidFill>
                  <a:srgbClr val="E3DED1">
                    <a:shade val="50000"/>
                  </a:srgbClr>
                </a:solidFill>
              </a:rPr>
              <a:pPr/>
              <a:t>24</a:t>
            </a:fld>
            <a:endParaRPr lang="en-US" dirty="0">
              <a:solidFill>
                <a:srgbClr val="E3DED1">
                  <a:shade val="50000"/>
                </a:srgbClr>
              </a:solidFill>
            </a:endParaRPr>
          </a:p>
        </p:txBody>
      </p:sp>
    </p:spTree>
    <p:extLst>
      <p:ext uri="{BB962C8B-B14F-4D97-AF65-F5344CB8AC3E}">
        <p14:creationId xmlns:p14="http://schemas.microsoft.com/office/powerpoint/2010/main" xmlns="" val="41297458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143000"/>
            <a:ext cx="8183880" cy="5181600"/>
          </a:xfrm>
        </p:spPr>
        <p:txBody>
          <a:bodyPr>
            <a:normAutofit/>
          </a:bodyPr>
          <a:lstStyle/>
          <a:p>
            <a:pPr lvl="1">
              <a:buFont typeface="Wingdings" pitchFamily="2" charset="2"/>
              <a:buChar char="v"/>
            </a:pPr>
            <a:r>
              <a:rPr lang="en-US" sz="3200" dirty="0" smtClean="0"/>
              <a:t>Categorically insignificant activities</a:t>
            </a:r>
          </a:p>
          <a:p>
            <a:pPr marL="918972" lvl="3" indent="-342900">
              <a:lnSpc>
                <a:spcPct val="115000"/>
              </a:lnSpc>
              <a:spcBef>
                <a:spcPts val="0"/>
              </a:spcBef>
              <a:spcAft>
                <a:spcPts val="1000"/>
              </a:spcAft>
              <a:buFont typeface="Arial" pitchFamily="34" charset="0"/>
              <a:buChar char="•"/>
            </a:pPr>
            <a:r>
              <a:rPr lang="en-US" sz="2400" dirty="0">
                <a:solidFill>
                  <a:srgbClr val="000000"/>
                </a:solidFill>
                <a:latin typeface="Times New Roman"/>
                <a:ea typeface="Times New Roman"/>
                <a:cs typeface="Times New Roman"/>
              </a:rPr>
              <a:t>Distillate oil, kerosene, and gasoline fuel burning equipment rated at less than or equal to 0.4 million Btu/hour each unless the emissions from this activity, in aggregate, are greater than the de minimis levels for any pollutant; </a:t>
            </a:r>
          </a:p>
          <a:p>
            <a:pPr marL="918972" lvl="3" indent="-342900">
              <a:lnSpc>
                <a:spcPct val="115000"/>
              </a:lnSpc>
              <a:spcBef>
                <a:spcPts val="0"/>
              </a:spcBef>
              <a:spcAft>
                <a:spcPts val="1000"/>
              </a:spcAft>
              <a:buFont typeface="Arial" pitchFamily="34" charset="0"/>
              <a:buChar char="•"/>
            </a:pPr>
            <a:r>
              <a:rPr lang="en-US" sz="2400" dirty="0">
                <a:solidFill>
                  <a:srgbClr val="000000"/>
                </a:solidFill>
                <a:latin typeface="Times New Roman"/>
                <a:ea typeface="Times New Roman"/>
                <a:cs typeface="Times New Roman"/>
              </a:rPr>
              <a:t>Natural gas and propane burning equipment rated at less than or equal to 2.0 million Btu/hour each unless the emissions from this activity, in aggregate, are greater than the de minimis levels for any pollutant; </a:t>
            </a:r>
          </a:p>
          <a:p>
            <a:pPr lvl="1">
              <a:buFont typeface="Wingdings" pitchFamily="2" charset="2"/>
              <a:buChar char="v"/>
            </a:pPr>
            <a:endParaRPr lang="en-US" dirty="0">
              <a:solidFill>
                <a:srgbClr val="000000"/>
              </a:solidFill>
              <a:latin typeface="Times New Roman"/>
              <a:ea typeface="Times New Roman"/>
              <a:cs typeface="Times New Roman"/>
            </a:endParaRPr>
          </a:p>
          <a:p>
            <a:pPr lvl="1">
              <a:buFont typeface="Wingdings" pitchFamily="2" charset="2"/>
              <a:buChar char="v"/>
            </a:pPr>
            <a:endParaRPr lang="en-US" dirty="0" smtClean="0"/>
          </a:p>
          <a:p>
            <a:endParaRPr lang="en-US" dirty="0"/>
          </a:p>
        </p:txBody>
      </p:sp>
      <p:sp>
        <p:nvSpPr>
          <p:cNvPr id="8" name="Slide Number Placeholder 7"/>
          <p:cNvSpPr>
            <a:spLocks noGrp="1"/>
          </p:cNvSpPr>
          <p:nvPr>
            <p:ph type="sldNum" sz="quarter" idx="12"/>
          </p:nvPr>
        </p:nvSpPr>
        <p:spPr/>
        <p:txBody>
          <a:bodyPr/>
          <a:lstStyle/>
          <a:p>
            <a:fld id="{5054A28A-D49E-49FA-AA6C-AAFB5BCB984B}" type="slidenum">
              <a:rPr lang="en-US" smtClean="0"/>
              <a:pPr/>
              <a:t>25</a:t>
            </a:fld>
            <a:endParaRPr lang="en-US" dirty="0"/>
          </a:p>
        </p:txBody>
      </p:sp>
    </p:spTree>
    <p:extLst>
      <p:ext uri="{BB962C8B-B14F-4D97-AF65-F5344CB8AC3E}">
        <p14:creationId xmlns:p14="http://schemas.microsoft.com/office/powerpoint/2010/main" xmlns="" val="40475059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6022848"/>
          </a:xfrm>
        </p:spPr>
        <p:txBody>
          <a:bodyPr>
            <a:normAutofit/>
          </a:bodyPr>
          <a:lstStyle/>
          <a:p>
            <a:pPr marL="0" marR="0" lvl="0" indent="0">
              <a:lnSpc>
                <a:spcPct val="115000"/>
              </a:lnSpc>
              <a:spcBef>
                <a:spcPts val="0"/>
              </a:spcBef>
              <a:spcAft>
                <a:spcPts val="0"/>
              </a:spcAft>
              <a:buNone/>
            </a:pPr>
            <a:r>
              <a:rPr lang="en-US" sz="3700" dirty="0" smtClean="0">
                <a:latin typeface="Times New Roman"/>
                <a:ea typeface="Calibri"/>
                <a:cs typeface="Times New Roman"/>
              </a:rPr>
              <a:t>Permitting </a:t>
            </a:r>
            <a:r>
              <a:rPr lang="en-US" sz="3700" dirty="0">
                <a:latin typeface="Times New Roman"/>
                <a:ea typeface="Calibri"/>
                <a:cs typeface="Times New Roman"/>
              </a:rPr>
              <a:t>Changes </a:t>
            </a:r>
            <a:endParaRPr lang="en-US" sz="3700" dirty="0">
              <a:latin typeface="Calibri"/>
              <a:ea typeface="Calibri"/>
              <a:cs typeface="Times New Roman"/>
            </a:endParaRPr>
          </a:p>
          <a:p>
            <a:pPr marL="1028700" marR="0" lvl="1" indent="-571500">
              <a:lnSpc>
                <a:spcPct val="115000"/>
              </a:lnSpc>
              <a:spcBef>
                <a:spcPts val="0"/>
              </a:spcBef>
              <a:spcAft>
                <a:spcPts val="0"/>
              </a:spcAft>
              <a:buFont typeface="Arial" pitchFamily="34" charset="0"/>
              <a:buChar char="•"/>
            </a:pPr>
            <a:r>
              <a:rPr lang="en-US" sz="3700" dirty="0" smtClean="0">
                <a:latin typeface="Times New Roman"/>
                <a:ea typeface="Calibri"/>
                <a:cs typeface="Times New Roman"/>
              </a:rPr>
              <a:t>Update </a:t>
            </a:r>
            <a:r>
              <a:rPr lang="en-US" sz="3700" dirty="0">
                <a:latin typeface="Times New Roman"/>
                <a:ea typeface="Calibri"/>
                <a:cs typeface="Times New Roman"/>
              </a:rPr>
              <a:t>ACDP source categories - Table 1 changes</a:t>
            </a:r>
            <a:endParaRPr lang="en-US" sz="3700" dirty="0">
              <a:latin typeface="Calibri"/>
              <a:ea typeface="Calibri"/>
              <a:cs typeface="Times New Roman"/>
            </a:endParaRPr>
          </a:p>
          <a:p>
            <a:endParaRPr lang="en-US" dirty="0"/>
          </a:p>
        </p:txBody>
      </p:sp>
      <p:sp>
        <p:nvSpPr>
          <p:cNvPr id="4" name="Slide Number Placeholder 3"/>
          <p:cNvSpPr>
            <a:spLocks noGrp="1"/>
          </p:cNvSpPr>
          <p:nvPr>
            <p:ph type="sldNum" sz="quarter" idx="12"/>
          </p:nvPr>
        </p:nvSpPr>
        <p:spPr/>
        <p:txBody>
          <a:bodyPr/>
          <a:lstStyle/>
          <a:p>
            <a:fld id="{5054A28A-D49E-49FA-AA6C-AAFB5BCB984B}" type="slidenum">
              <a:rPr lang="en-US" smtClean="0">
                <a:solidFill>
                  <a:srgbClr val="E3DED1">
                    <a:shade val="50000"/>
                  </a:srgbClr>
                </a:solidFill>
              </a:rPr>
              <a:pPr/>
              <a:t>26</a:t>
            </a:fld>
            <a:endParaRPr lang="en-US" dirty="0">
              <a:solidFill>
                <a:srgbClr val="E3DED1">
                  <a:shade val="50000"/>
                </a:srgbClr>
              </a:solidFill>
            </a:endParaRPr>
          </a:p>
        </p:txBody>
      </p:sp>
    </p:spTree>
    <p:extLst>
      <p:ext uri="{BB962C8B-B14F-4D97-AF65-F5344CB8AC3E}">
        <p14:creationId xmlns:p14="http://schemas.microsoft.com/office/powerpoint/2010/main" xmlns="" val="9192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6022848"/>
          </a:xfrm>
        </p:spPr>
        <p:txBody>
          <a:bodyPr>
            <a:normAutofit lnSpcReduction="10000"/>
          </a:bodyPr>
          <a:lstStyle/>
          <a:p>
            <a:pPr marL="0" marR="0" lvl="0" indent="0">
              <a:lnSpc>
                <a:spcPct val="115000"/>
              </a:lnSpc>
              <a:spcBef>
                <a:spcPts val="0"/>
              </a:spcBef>
              <a:spcAft>
                <a:spcPts val="0"/>
              </a:spcAft>
              <a:buNone/>
            </a:pPr>
            <a:r>
              <a:rPr lang="en-US" sz="3700" dirty="0" smtClean="0">
                <a:latin typeface="Times New Roman"/>
                <a:ea typeface="Calibri"/>
                <a:cs typeface="Times New Roman"/>
              </a:rPr>
              <a:t>Permitting </a:t>
            </a:r>
            <a:r>
              <a:rPr lang="en-US" sz="3700" dirty="0">
                <a:latin typeface="Times New Roman"/>
                <a:ea typeface="Calibri"/>
                <a:cs typeface="Times New Roman"/>
              </a:rPr>
              <a:t>Changes </a:t>
            </a:r>
            <a:endParaRPr lang="en-US" sz="3700" dirty="0">
              <a:latin typeface="Calibri"/>
              <a:ea typeface="Calibri"/>
              <a:cs typeface="Times New Roman"/>
            </a:endParaRPr>
          </a:p>
          <a:p>
            <a:pPr marL="1028700" marR="0" lvl="1" indent="-571500">
              <a:lnSpc>
                <a:spcPct val="115000"/>
              </a:lnSpc>
              <a:spcBef>
                <a:spcPts val="0"/>
              </a:spcBef>
              <a:spcAft>
                <a:spcPts val="0"/>
              </a:spcAft>
              <a:buFont typeface="Arial" pitchFamily="34" charset="0"/>
              <a:buChar char="•"/>
            </a:pPr>
            <a:r>
              <a:rPr lang="en-US" sz="3700" dirty="0" smtClean="0">
                <a:latin typeface="Times New Roman"/>
                <a:ea typeface="Calibri"/>
                <a:cs typeface="Times New Roman"/>
              </a:rPr>
              <a:t>Improve </a:t>
            </a:r>
            <a:r>
              <a:rPr lang="en-US" sz="3700" dirty="0">
                <a:latin typeface="Times New Roman"/>
                <a:ea typeface="Calibri"/>
                <a:cs typeface="Times New Roman"/>
              </a:rPr>
              <a:t>ACDP timeliness</a:t>
            </a:r>
            <a:endParaRPr lang="en-US" sz="3700" dirty="0">
              <a:latin typeface="Calibri"/>
              <a:ea typeface="Calibri"/>
              <a:cs typeface="Times New Roman"/>
            </a:endParaRPr>
          </a:p>
          <a:p>
            <a:pPr marL="0" marR="0">
              <a:lnSpc>
                <a:spcPct val="115000"/>
              </a:lnSpc>
              <a:spcBef>
                <a:spcPts val="0"/>
              </a:spcBef>
              <a:spcAft>
                <a:spcPts val="1000"/>
              </a:spcAft>
            </a:pPr>
            <a:r>
              <a:rPr lang="en-US" dirty="0">
                <a:latin typeface="Times New Roman"/>
                <a:ea typeface="Calibri"/>
                <a:cs typeface="Times New Roman"/>
              </a:rPr>
              <a:t>DEQ is proposing a change to when Air Contaminant Discharge Permit holders are required to submit renewal or modification applications. Currently these businesses are required to submit applications 60 days before a permit is needed. Some ACDPs are quite complicated and changes to the permit cannot be completed in 60 days. Therefore, DEQ is requiring these applications to be submitted 180 days before a permit is needed, rather than 60 days. This change will help DEQ issue more timely permits. </a:t>
            </a:r>
            <a:endParaRPr lang="en-US" sz="2400" dirty="0">
              <a:latin typeface="Calibri"/>
              <a:ea typeface="Calibri"/>
              <a:cs typeface="Times New Roman"/>
            </a:endParaRPr>
          </a:p>
          <a:p>
            <a:endParaRPr lang="en-US" dirty="0"/>
          </a:p>
        </p:txBody>
      </p:sp>
      <p:sp>
        <p:nvSpPr>
          <p:cNvPr id="4" name="Slide Number Placeholder 3"/>
          <p:cNvSpPr>
            <a:spLocks noGrp="1"/>
          </p:cNvSpPr>
          <p:nvPr>
            <p:ph type="sldNum" sz="quarter" idx="12"/>
          </p:nvPr>
        </p:nvSpPr>
        <p:spPr/>
        <p:txBody>
          <a:bodyPr/>
          <a:lstStyle/>
          <a:p>
            <a:fld id="{5054A28A-D49E-49FA-AA6C-AAFB5BCB984B}" type="slidenum">
              <a:rPr lang="en-US" smtClean="0">
                <a:solidFill>
                  <a:srgbClr val="E3DED1">
                    <a:shade val="50000"/>
                  </a:srgbClr>
                </a:solidFill>
              </a:rPr>
              <a:pPr/>
              <a:t>27</a:t>
            </a:fld>
            <a:endParaRPr lang="en-US" dirty="0">
              <a:solidFill>
                <a:srgbClr val="E3DED1">
                  <a:shade val="50000"/>
                </a:srgbClr>
              </a:solidFill>
            </a:endParaRPr>
          </a:p>
        </p:txBody>
      </p:sp>
    </p:spTree>
    <p:extLst>
      <p:ext uri="{BB962C8B-B14F-4D97-AF65-F5344CB8AC3E}">
        <p14:creationId xmlns:p14="http://schemas.microsoft.com/office/powerpoint/2010/main" xmlns="" val="275018065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95400"/>
            <a:ext cx="8183880" cy="4956048"/>
          </a:xfrm>
        </p:spPr>
        <p:txBody>
          <a:bodyPr>
            <a:normAutofit fontScale="92500" lnSpcReduction="10000"/>
          </a:bodyPr>
          <a:lstStyle/>
          <a:p>
            <a:pPr lvl="0"/>
            <a:r>
              <a:rPr lang="en-US" sz="3000" dirty="0" smtClean="0"/>
              <a:t>Require sources to keep copy of permit onsite</a:t>
            </a:r>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r>
              <a:rPr lang="en-US" sz="3000" dirty="0" smtClean="0"/>
              <a:t>Require sources to submit permit application 180 days before permit needed</a:t>
            </a:r>
          </a:p>
          <a:p>
            <a:endParaRPr lang="en-US" dirty="0"/>
          </a:p>
        </p:txBody>
      </p:sp>
      <p:pic>
        <p:nvPicPr>
          <p:cNvPr id="33796" name="Picture 4" descr="http://davedevine.files.wordpress.com/2011/10/closeau.gif"/>
          <p:cNvPicPr>
            <a:picLocks noChangeAspect="1" noChangeArrowheads="1"/>
          </p:cNvPicPr>
          <p:nvPr/>
        </p:nvPicPr>
        <p:blipFill>
          <a:blip r:embed="rId2" cstate="print"/>
          <a:srcRect/>
          <a:stretch>
            <a:fillRect/>
          </a:stretch>
        </p:blipFill>
        <p:spPr bwMode="auto">
          <a:xfrm>
            <a:off x="990600" y="2667000"/>
            <a:ext cx="2338251" cy="2286000"/>
          </a:xfrm>
          <a:prstGeom prst="rect">
            <a:avLst/>
          </a:prstGeom>
          <a:noFill/>
        </p:spPr>
      </p:pic>
      <p:sp>
        <p:nvSpPr>
          <p:cNvPr id="10" name="Oval Callout 9"/>
          <p:cNvSpPr/>
          <p:nvPr/>
        </p:nvSpPr>
        <p:spPr>
          <a:xfrm>
            <a:off x="2133600" y="1828800"/>
            <a:ext cx="1371600" cy="841248"/>
          </a:xfrm>
          <a:prstGeom prst="wedgeEllipse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dirty="0" smtClean="0"/>
              <a:t>Where’s your permit</a:t>
            </a:r>
            <a:r>
              <a:rPr lang="en-US" dirty="0" smtClean="0"/>
              <a:t>?</a:t>
            </a:r>
            <a:endParaRPr lang="en-US" dirty="0"/>
          </a:p>
        </p:txBody>
      </p:sp>
      <p:pic>
        <p:nvPicPr>
          <p:cNvPr id="33800" name="Picture 8" descr="http://thumb10.shutterstock.com/thumb_small/211147/124662034/stock-vector-doodle-stick-figure-architect-holding-a-checklist-clipboard-124662034.jpg"/>
          <p:cNvPicPr>
            <a:picLocks noChangeAspect="1" noChangeArrowheads="1"/>
          </p:cNvPicPr>
          <p:nvPr/>
        </p:nvPicPr>
        <p:blipFill>
          <a:blip r:embed="rId3" cstate="print"/>
          <a:srcRect r="16129"/>
          <a:stretch>
            <a:fillRect/>
          </a:stretch>
        </p:blipFill>
        <p:spPr bwMode="auto">
          <a:xfrm flipH="1">
            <a:off x="5715000" y="2362200"/>
            <a:ext cx="1859600" cy="2384101"/>
          </a:xfrm>
          <a:prstGeom prst="rect">
            <a:avLst/>
          </a:prstGeom>
          <a:noFill/>
        </p:spPr>
      </p:pic>
      <p:sp>
        <p:nvSpPr>
          <p:cNvPr id="13" name="Oval Callout 12"/>
          <p:cNvSpPr/>
          <p:nvPr/>
        </p:nvSpPr>
        <p:spPr>
          <a:xfrm flipH="1">
            <a:off x="5410200" y="1828800"/>
            <a:ext cx="1066800" cy="762000"/>
          </a:xfrm>
          <a:prstGeom prst="wedgeEllipse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dirty="0" smtClean="0"/>
              <a:t>Right here</a:t>
            </a:r>
            <a:endParaRPr lang="en-US" sz="1400" dirty="0"/>
          </a:p>
        </p:txBody>
      </p:sp>
      <p:sp>
        <p:nvSpPr>
          <p:cNvPr id="12" name="TextBox 11"/>
          <p:cNvSpPr txBox="1"/>
          <p:nvPr/>
        </p:nvSpPr>
        <p:spPr>
          <a:xfrm>
            <a:off x="5715000" y="3200400"/>
            <a:ext cx="679994" cy="307777"/>
          </a:xfrm>
          <a:prstGeom prst="rect">
            <a:avLst/>
          </a:prstGeom>
          <a:noFill/>
        </p:spPr>
        <p:txBody>
          <a:bodyPr wrap="none" rtlCol="0">
            <a:spAutoFit/>
          </a:bodyPr>
          <a:lstStyle/>
          <a:p>
            <a:r>
              <a:rPr lang="en-US" sz="1400" dirty="0" smtClean="0"/>
              <a:t>ACDP</a:t>
            </a:r>
            <a:endParaRPr lang="en-US" sz="1400" dirty="0"/>
          </a:p>
        </p:txBody>
      </p:sp>
      <p:sp>
        <p:nvSpPr>
          <p:cNvPr id="8" name="Slide Number Placeholder 7"/>
          <p:cNvSpPr>
            <a:spLocks noGrp="1"/>
          </p:cNvSpPr>
          <p:nvPr>
            <p:ph type="sldNum" sz="quarter" idx="12"/>
          </p:nvPr>
        </p:nvSpPr>
        <p:spPr/>
        <p:txBody>
          <a:bodyPr/>
          <a:lstStyle/>
          <a:p>
            <a:fld id="{5054A28A-D49E-49FA-AA6C-AAFB5BCB984B}" type="slidenum">
              <a:rPr lang="en-US" smtClean="0"/>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8183880" cy="1051560"/>
          </a:xfrm>
        </p:spPr>
        <p:txBody>
          <a:bodyPr/>
          <a:lstStyle/>
          <a:p>
            <a:r>
              <a:rPr lang="en-US" dirty="0" smtClean="0"/>
              <a:t>Repeal:</a:t>
            </a:r>
            <a:endParaRPr lang="en-US" dirty="0"/>
          </a:p>
        </p:txBody>
      </p:sp>
      <p:sp>
        <p:nvSpPr>
          <p:cNvPr id="3" name="Content Placeholder 2"/>
          <p:cNvSpPr>
            <a:spLocks noGrp="1"/>
          </p:cNvSpPr>
          <p:nvPr>
            <p:ph idx="1"/>
          </p:nvPr>
        </p:nvSpPr>
        <p:spPr>
          <a:xfrm>
            <a:off x="685800" y="1295400"/>
            <a:ext cx="7924800" cy="4876800"/>
          </a:xfrm>
        </p:spPr>
        <p:txBody>
          <a:bodyPr>
            <a:normAutofit/>
          </a:bodyPr>
          <a:lstStyle/>
          <a:p>
            <a:r>
              <a:rPr lang="en-US" dirty="0" smtClean="0"/>
              <a:t>Primary Aluminum</a:t>
            </a:r>
          </a:p>
          <a:p>
            <a:r>
              <a:rPr lang="en-US" dirty="0" smtClean="0"/>
              <a:t>Sulfite Pulp Mill</a:t>
            </a:r>
          </a:p>
          <a:p>
            <a:r>
              <a:rPr lang="en-US" dirty="0" smtClean="0"/>
              <a:t>Laterite Ore Production of Ferronickel</a:t>
            </a:r>
          </a:p>
          <a:p>
            <a:r>
              <a:rPr lang="en-US" dirty="0" smtClean="0"/>
              <a:t>Charcoal Plant</a:t>
            </a:r>
          </a:p>
          <a:p>
            <a:r>
              <a:rPr lang="en-US" dirty="0" smtClean="0"/>
              <a:t>Spray Paint</a:t>
            </a:r>
          </a:p>
          <a:p>
            <a:r>
              <a:rPr lang="en-US" dirty="0" smtClean="0"/>
              <a:t>Federal Acid Rain Program rules for Western Backstop SO</a:t>
            </a:r>
            <a:r>
              <a:rPr lang="en-US" baseline="-25000" dirty="0" smtClean="0"/>
              <a:t>2</a:t>
            </a:r>
            <a:r>
              <a:rPr lang="en-US" dirty="0" smtClean="0"/>
              <a:t> Federal Trading Program (regional haze)</a:t>
            </a:r>
          </a:p>
          <a:p>
            <a:r>
              <a:rPr lang="en-US" dirty="0" smtClean="0"/>
              <a:t>Sulfur </a:t>
            </a:r>
            <a:r>
              <a:rPr lang="en-US" dirty="0"/>
              <a:t>Dioxide Emission </a:t>
            </a:r>
            <a:r>
              <a:rPr lang="en-US" dirty="0" smtClean="0"/>
              <a:t>Inventory</a:t>
            </a:r>
            <a:endParaRPr lang="en-US" dirty="0"/>
          </a:p>
        </p:txBody>
      </p:sp>
      <p:sp>
        <p:nvSpPr>
          <p:cNvPr id="8" name="Slide Number Placeholder 7"/>
          <p:cNvSpPr>
            <a:spLocks noGrp="1"/>
          </p:cNvSpPr>
          <p:nvPr>
            <p:ph type="sldNum" sz="quarter" idx="12"/>
          </p:nvPr>
        </p:nvSpPr>
        <p:spPr/>
        <p:txBody>
          <a:bodyPr/>
          <a:lstStyle/>
          <a:p>
            <a:fld id="{5054A28A-D49E-49FA-AA6C-AAFB5BCB984B}" type="slidenum">
              <a:rPr lang="en-US" smtClean="0"/>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183880" cy="4041648"/>
          </a:xfrm>
        </p:spPr>
        <p:txBody>
          <a:bodyPr>
            <a:normAutofit/>
          </a:bodyPr>
          <a:lstStyle/>
          <a:p>
            <a:pPr marL="0" marR="0" lvl="0" indent="0">
              <a:lnSpc>
                <a:spcPct val="115000"/>
              </a:lnSpc>
              <a:spcBef>
                <a:spcPts val="0"/>
              </a:spcBef>
              <a:spcAft>
                <a:spcPts val="0"/>
              </a:spcAft>
              <a:buNone/>
            </a:pPr>
            <a:r>
              <a:rPr lang="en-US" sz="3700" dirty="0" smtClean="0">
                <a:latin typeface="Times New Roman"/>
                <a:ea typeface="Calibri"/>
                <a:cs typeface="Times New Roman"/>
              </a:rPr>
              <a:t>Rule </a:t>
            </a:r>
            <a:r>
              <a:rPr lang="en-US" sz="3700" dirty="0">
                <a:latin typeface="Times New Roman"/>
                <a:ea typeface="Calibri"/>
                <a:cs typeface="Times New Roman"/>
              </a:rPr>
              <a:t>Improvements</a:t>
            </a:r>
            <a:endParaRPr lang="en-US" sz="3700" dirty="0">
              <a:latin typeface="Calibri"/>
              <a:ea typeface="Calibri"/>
              <a:cs typeface="Times New Roman"/>
            </a:endParaRPr>
          </a:p>
          <a:p>
            <a:pPr marL="1028700" lvl="1" indent="-571500">
              <a:lnSpc>
                <a:spcPct val="115000"/>
              </a:lnSpc>
              <a:spcBef>
                <a:spcPts val="0"/>
              </a:spcBef>
              <a:buFont typeface="Arial" pitchFamily="34" charset="0"/>
              <a:buChar char="•"/>
            </a:pPr>
            <a:r>
              <a:rPr lang="en-US" sz="3700" dirty="0">
                <a:latin typeface="Times New Roman"/>
                <a:ea typeface="Calibri"/>
                <a:cs typeface="Times New Roman"/>
              </a:rPr>
              <a:t>Make the rules easier to use by reorganizing</a:t>
            </a:r>
            <a:endParaRPr lang="en-US" sz="3700" dirty="0">
              <a:latin typeface="Calibri"/>
              <a:ea typeface="Calibri"/>
              <a:cs typeface="Times New Roman"/>
            </a:endParaRPr>
          </a:p>
          <a:p>
            <a:pPr marL="1028700" lvl="1" indent="-571500">
              <a:lnSpc>
                <a:spcPct val="115000"/>
              </a:lnSpc>
              <a:spcBef>
                <a:spcPts val="0"/>
              </a:spcBef>
              <a:buFont typeface="Arial" pitchFamily="34" charset="0"/>
              <a:buChar char="•"/>
            </a:pPr>
            <a:r>
              <a:rPr lang="en-US" sz="3700" dirty="0">
                <a:latin typeface="Times New Roman"/>
                <a:ea typeface="Calibri"/>
                <a:cs typeface="Times New Roman"/>
              </a:rPr>
              <a:t>Provide clarification when needed</a:t>
            </a:r>
            <a:endParaRPr lang="en-US" sz="3700" dirty="0">
              <a:latin typeface="Calibri"/>
              <a:ea typeface="Calibri"/>
              <a:cs typeface="Times New Roman"/>
            </a:endParaRPr>
          </a:p>
          <a:p>
            <a:pPr marL="1028700" lvl="1" indent="-571500">
              <a:lnSpc>
                <a:spcPct val="115000"/>
              </a:lnSpc>
              <a:spcBef>
                <a:spcPts val="0"/>
              </a:spcBef>
              <a:buFont typeface="Arial" pitchFamily="34" charset="0"/>
              <a:buChar char="•"/>
            </a:pPr>
            <a:r>
              <a:rPr lang="en-US" sz="3700" dirty="0">
                <a:latin typeface="Times New Roman"/>
                <a:ea typeface="Calibri"/>
                <a:cs typeface="Times New Roman"/>
              </a:rPr>
              <a:t>Make housekeeping changes</a:t>
            </a:r>
            <a:endParaRPr lang="en-US" sz="3700" dirty="0">
              <a:latin typeface="Calibri"/>
              <a:ea typeface="Calibri"/>
              <a:cs typeface="Times New Roman"/>
            </a:endParaRPr>
          </a:p>
          <a:p>
            <a:pPr marL="0" indent="0">
              <a:buNone/>
            </a:pPr>
            <a:endParaRPr lang="en-US" dirty="0"/>
          </a:p>
        </p:txBody>
      </p:sp>
      <p:sp>
        <p:nvSpPr>
          <p:cNvPr id="4" name="Slide Number Placeholder 3"/>
          <p:cNvSpPr>
            <a:spLocks noGrp="1"/>
          </p:cNvSpPr>
          <p:nvPr>
            <p:ph type="sldNum" sz="quarter" idx="12"/>
          </p:nvPr>
        </p:nvSpPr>
        <p:spPr/>
        <p:txBody>
          <a:bodyPr/>
          <a:lstStyle/>
          <a:p>
            <a:fld id="{5054A28A-D49E-49FA-AA6C-AAFB5BCB984B}" type="slidenum">
              <a:rPr lang="en-US" smtClean="0"/>
              <a:pPr/>
              <a:t>3</a:t>
            </a:fld>
            <a:endParaRPr lang="en-US" dirty="0"/>
          </a:p>
        </p:txBody>
      </p:sp>
    </p:spTree>
    <p:extLst>
      <p:ext uri="{BB962C8B-B14F-4D97-AF65-F5344CB8AC3E}">
        <p14:creationId xmlns:p14="http://schemas.microsoft.com/office/powerpoint/2010/main" xmlns="" val="29292410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183880" cy="1051560"/>
          </a:xfrm>
        </p:spPr>
        <p:txBody>
          <a:bodyPr/>
          <a:lstStyle/>
          <a:p>
            <a:pPr algn="ctr"/>
            <a:r>
              <a:rPr lang="en-US" dirty="0" smtClean="0"/>
              <a:t>NEW SOURCE REVIEW</a:t>
            </a:r>
            <a:endParaRPr lang="en-US" dirty="0"/>
          </a:p>
        </p:txBody>
      </p:sp>
      <p:sp>
        <p:nvSpPr>
          <p:cNvPr id="3" name="Content Placeholder 2"/>
          <p:cNvSpPr>
            <a:spLocks noGrp="1"/>
          </p:cNvSpPr>
          <p:nvPr>
            <p:ph idx="1"/>
          </p:nvPr>
        </p:nvSpPr>
        <p:spPr>
          <a:xfrm>
            <a:off x="304800" y="1371600"/>
            <a:ext cx="8382000" cy="5257800"/>
          </a:xfrm>
        </p:spPr>
        <p:txBody>
          <a:bodyPr>
            <a:normAutofit/>
          </a:bodyPr>
          <a:lstStyle/>
          <a:p>
            <a:pPr>
              <a:spcAft>
                <a:spcPts val="600"/>
              </a:spcAft>
            </a:pPr>
            <a:r>
              <a:rPr lang="en-US" dirty="0" smtClean="0"/>
              <a:t>Separate Major New Source Review from State New Source Review</a:t>
            </a:r>
          </a:p>
          <a:p>
            <a:pPr>
              <a:spcAft>
                <a:spcPts val="600"/>
              </a:spcAft>
            </a:pPr>
            <a:endParaRPr lang="en-US" sz="1200" dirty="0" smtClean="0"/>
          </a:p>
          <a:p>
            <a:pPr lvl="0">
              <a:spcAft>
                <a:spcPts val="600"/>
              </a:spcAft>
            </a:pPr>
            <a:r>
              <a:rPr lang="en-US" dirty="0" smtClean="0"/>
              <a:t>Redefine Major Source for Major NSR</a:t>
            </a:r>
          </a:p>
          <a:p>
            <a:pPr lvl="1">
              <a:spcAft>
                <a:spcPts val="600"/>
              </a:spcAft>
              <a:buFont typeface="Wingdings" pitchFamily="2" charset="2"/>
              <a:buChar char="v"/>
            </a:pPr>
            <a:r>
              <a:rPr lang="en-US" dirty="0" smtClean="0"/>
              <a:t>Federal major = 100 tpy in NAA, reattainment or maintenance area</a:t>
            </a:r>
          </a:p>
          <a:p>
            <a:pPr lvl="1">
              <a:spcAft>
                <a:spcPts val="600"/>
              </a:spcAft>
              <a:buFont typeface="Wingdings" pitchFamily="2" charset="2"/>
              <a:buChar char="v"/>
            </a:pPr>
            <a:r>
              <a:rPr lang="en-US" dirty="0" smtClean="0"/>
              <a:t>Federal major = 100/250 tpy in attainment and sustainment areas (retain current federal major definition)</a:t>
            </a:r>
          </a:p>
          <a:p>
            <a:pPr lvl="0">
              <a:spcAft>
                <a:spcPts val="600"/>
              </a:spcAft>
            </a:pPr>
            <a:endParaRPr lang="en-US" dirty="0" smtClean="0"/>
          </a:p>
          <a:p>
            <a:endParaRPr lang="en-US" dirty="0"/>
          </a:p>
        </p:txBody>
      </p:sp>
      <p:sp>
        <p:nvSpPr>
          <p:cNvPr id="8" name="Slide Number Placeholder 7"/>
          <p:cNvSpPr>
            <a:spLocks noGrp="1"/>
          </p:cNvSpPr>
          <p:nvPr>
            <p:ph type="sldNum" sz="quarter" idx="12"/>
          </p:nvPr>
        </p:nvSpPr>
        <p:spPr/>
        <p:txBody>
          <a:bodyPr/>
          <a:lstStyle/>
          <a:p>
            <a:fld id="{5054A28A-D49E-49FA-AA6C-AAFB5BCB984B}" type="slidenum">
              <a:rPr lang="en-US" smtClean="0"/>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183880" cy="1051560"/>
          </a:xfrm>
        </p:spPr>
        <p:txBody>
          <a:bodyPr/>
          <a:lstStyle/>
          <a:p>
            <a:pPr algn="ctr"/>
            <a:r>
              <a:rPr lang="en-US" dirty="0" smtClean="0"/>
              <a:t>NEW SOURCE REVIEW</a:t>
            </a:r>
            <a:endParaRPr lang="en-US" dirty="0"/>
          </a:p>
        </p:txBody>
      </p:sp>
      <p:sp>
        <p:nvSpPr>
          <p:cNvPr id="3" name="Content Placeholder 2"/>
          <p:cNvSpPr>
            <a:spLocks noGrp="1"/>
          </p:cNvSpPr>
          <p:nvPr>
            <p:ph idx="1"/>
          </p:nvPr>
        </p:nvSpPr>
        <p:spPr>
          <a:xfrm>
            <a:off x="304800" y="1371600"/>
            <a:ext cx="8382000" cy="5257800"/>
          </a:xfrm>
        </p:spPr>
        <p:txBody>
          <a:bodyPr>
            <a:normAutofit/>
          </a:bodyPr>
          <a:lstStyle/>
          <a:p>
            <a:pPr>
              <a:spcAft>
                <a:spcPts val="600"/>
              </a:spcAft>
            </a:pPr>
            <a:r>
              <a:rPr lang="en-US" dirty="0" smtClean="0"/>
              <a:t>Establish “state NSR” (anti-backsliding) program for</a:t>
            </a:r>
          </a:p>
          <a:p>
            <a:pPr lvl="1">
              <a:spcAft>
                <a:spcPts val="600"/>
              </a:spcAft>
              <a:buFont typeface="Wingdings" pitchFamily="2" charset="2"/>
              <a:buChar char="v"/>
            </a:pPr>
            <a:r>
              <a:rPr lang="en-US" dirty="0" smtClean="0"/>
              <a:t> New sources with SER to federal major source emission levels</a:t>
            </a:r>
          </a:p>
          <a:p>
            <a:pPr lvl="1">
              <a:spcAft>
                <a:spcPts val="600"/>
              </a:spcAft>
              <a:buFont typeface="Wingdings" pitchFamily="2" charset="2"/>
              <a:buChar char="v"/>
            </a:pPr>
            <a:r>
              <a:rPr lang="en-US" dirty="0" smtClean="0"/>
              <a:t>Major modifications at existing sources with SER to federal major source emission levels</a:t>
            </a:r>
          </a:p>
          <a:p>
            <a:pPr lvl="1">
              <a:spcAft>
                <a:spcPts val="600"/>
              </a:spcAft>
              <a:buFont typeface="Wingdings" pitchFamily="2" charset="2"/>
              <a:buChar char="v"/>
            </a:pPr>
            <a:r>
              <a:rPr lang="en-US" dirty="0" smtClean="0"/>
              <a:t>Federal major sources with PSEL increases more than SER that are not due to a major modification.</a:t>
            </a:r>
          </a:p>
          <a:p>
            <a:pPr>
              <a:spcAft>
                <a:spcPts val="600"/>
              </a:spcAft>
            </a:pPr>
            <a:r>
              <a:rPr lang="en-US" dirty="0" smtClean="0"/>
              <a:t>Move definition of “major modification” to Division 224.</a:t>
            </a:r>
            <a:endParaRPr lang="en-US" sz="1200" dirty="0" smtClean="0"/>
          </a:p>
          <a:p>
            <a:pPr lvl="0">
              <a:spcAft>
                <a:spcPts val="600"/>
              </a:spcAft>
            </a:pPr>
            <a:endParaRPr lang="en-US" dirty="0" smtClean="0"/>
          </a:p>
          <a:p>
            <a:endParaRPr lang="en-US" dirty="0"/>
          </a:p>
        </p:txBody>
      </p:sp>
      <p:sp>
        <p:nvSpPr>
          <p:cNvPr id="8" name="Slide Number Placeholder 7"/>
          <p:cNvSpPr>
            <a:spLocks noGrp="1"/>
          </p:cNvSpPr>
          <p:nvPr>
            <p:ph type="sldNum" sz="quarter" idx="12"/>
          </p:nvPr>
        </p:nvSpPr>
        <p:spPr/>
        <p:txBody>
          <a:bodyPr/>
          <a:lstStyle/>
          <a:p>
            <a:fld id="{5054A28A-D49E-49FA-AA6C-AAFB5BCB984B}" type="slidenum">
              <a:rPr lang="en-US" smtClean="0"/>
              <a:pPr/>
              <a:t>31</a:t>
            </a:fld>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00200"/>
            <a:ext cx="7924800" cy="4876800"/>
          </a:xfrm>
        </p:spPr>
        <p:txBody>
          <a:bodyPr>
            <a:normAutofit/>
          </a:bodyPr>
          <a:lstStyle/>
          <a:p>
            <a:pPr lvl="0">
              <a:spcAft>
                <a:spcPts val="600"/>
              </a:spcAft>
            </a:pPr>
            <a:r>
              <a:rPr lang="en-US" dirty="0" smtClean="0"/>
              <a:t>Define “Reattainment” Area:  </a:t>
            </a:r>
          </a:p>
          <a:p>
            <a:pPr lvl="1">
              <a:spcAft>
                <a:spcPts val="600"/>
              </a:spcAft>
              <a:buFont typeface="Wingdings" pitchFamily="2" charset="2"/>
              <a:buChar char="v"/>
            </a:pPr>
            <a:r>
              <a:rPr lang="en-US" dirty="0" smtClean="0"/>
              <a:t>Nonattainment Area that has 3 years of “clean” data but not yet re-designated as attainment by EPA</a:t>
            </a:r>
          </a:p>
          <a:p>
            <a:pPr lvl="0">
              <a:spcAft>
                <a:spcPts val="600"/>
              </a:spcAft>
            </a:pPr>
            <a:r>
              <a:rPr lang="en-US" dirty="0" smtClean="0"/>
              <a:t>Define “Sustainment” Areas </a:t>
            </a:r>
          </a:p>
          <a:p>
            <a:pPr lvl="1">
              <a:spcAft>
                <a:spcPts val="600"/>
              </a:spcAft>
              <a:buFont typeface="Wingdings" pitchFamily="2" charset="2"/>
              <a:buChar char="v"/>
            </a:pPr>
            <a:r>
              <a:rPr lang="en-US" dirty="0" smtClean="0"/>
              <a:t>Area with monitoring data close to or exceeding ambient standard but not yet designated NAA by EPA</a:t>
            </a:r>
          </a:p>
          <a:p>
            <a:r>
              <a:rPr lang="en-US" dirty="0" smtClean="0"/>
              <a:t>Procedures for designating areas reattainment or sustainment</a:t>
            </a:r>
            <a:endParaRPr lang="en-US" dirty="0"/>
          </a:p>
        </p:txBody>
      </p:sp>
      <p:sp>
        <p:nvSpPr>
          <p:cNvPr id="5" name="Title 1"/>
          <p:cNvSpPr txBox="1">
            <a:spLocks/>
          </p:cNvSpPr>
          <p:nvPr/>
        </p:nvSpPr>
        <p:spPr>
          <a:xfrm>
            <a:off x="457200" y="228600"/>
            <a:ext cx="8183880" cy="1051560"/>
          </a:xfrm>
          <a:prstGeom prst="rect">
            <a:avLst/>
          </a:prstGeom>
        </p:spPr>
        <p:txBody>
          <a:bodyPr vert="horz" anchor="b">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accent1">
                    <a:tint val="88000"/>
                    <a:satMod val="150000"/>
                  </a:schemeClr>
                </a:solidFill>
                <a:effectLst>
                  <a:outerShdw blurRad="53975" dist="22860" dir="5400000" algn="tl" rotWithShape="0">
                    <a:srgbClr val="000000">
                      <a:alpha val="55000"/>
                    </a:srgbClr>
                  </a:outerShdw>
                </a:effectLst>
                <a:uLnTx/>
                <a:uFillTx/>
                <a:latin typeface="+mj-lt"/>
                <a:ea typeface="+mj-ea"/>
                <a:cs typeface="+mj-cs"/>
              </a:rPr>
              <a:t>New Source Review (cont.)</a:t>
            </a:r>
            <a:endParaRPr kumimoji="0" lang="en-US" sz="3600" b="1" i="0" u="none" strike="noStrike" kern="1200" cap="none" spc="0" normalizeH="0" baseline="0" noProof="0" dirty="0">
              <a:ln>
                <a:noFill/>
              </a:ln>
              <a:solidFill>
                <a:schemeClr val="accent1">
                  <a:tint val="88000"/>
                  <a:satMod val="150000"/>
                </a:schemeClr>
              </a:solidFill>
              <a:effectLst>
                <a:outerShdw blurRad="53975" dist="22860" dir="5400000" algn="tl" rotWithShape="0">
                  <a:srgbClr val="000000">
                    <a:alpha val="55000"/>
                  </a:srgbClr>
                </a:outerShdw>
              </a:effectLst>
              <a:uLnTx/>
              <a:uFillTx/>
              <a:latin typeface="+mj-lt"/>
              <a:ea typeface="+mj-ea"/>
              <a:cs typeface="+mj-cs"/>
            </a:endParaRPr>
          </a:p>
        </p:txBody>
      </p:sp>
      <p:sp>
        <p:nvSpPr>
          <p:cNvPr id="8" name="Slide Number Placeholder 7"/>
          <p:cNvSpPr>
            <a:spLocks noGrp="1"/>
          </p:cNvSpPr>
          <p:nvPr>
            <p:ph type="sldNum" sz="quarter" idx="12"/>
          </p:nvPr>
        </p:nvSpPr>
        <p:spPr/>
        <p:txBody>
          <a:bodyPr/>
          <a:lstStyle/>
          <a:p>
            <a:fld id="{5054A28A-D49E-49FA-AA6C-AAFB5BCB984B}" type="slidenum">
              <a:rPr lang="en-US" smtClean="0"/>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183880" cy="1051560"/>
          </a:xfrm>
        </p:spPr>
        <p:txBody>
          <a:bodyPr/>
          <a:lstStyle/>
          <a:p>
            <a:pPr algn="ctr"/>
            <a:r>
              <a:rPr lang="en-US" dirty="0" smtClean="0"/>
              <a:t>New Source Review (cont.)</a:t>
            </a:r>
            <a:endParaRPr lang="en-US" dirty="0"/>
          </a:p>
        </p:txBody>
      </p:sp>
      <p:graphicFrame>
        <p:nvGraphicFramePr>
          <p:cNvPr id="5" name="Table 4"/>
          <p:cNvGraphicFramePr>
            <a:graphicFrameLocks noGrp="1"/>
          </p:cNvGraphicFramePr>
          <p:nvPr/>
        </p:nvGraphicFramePr>
        <p:xfrm>
          <a:off x="457200" y="2209800"/>
          <a:ext cx="8229600" cy="413004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533400">
                <a:tc>
                  <a:txBody>
                    <a:bodyPr/>
                    <a:lstStyle/>
                    <a:p>
                      <a:pPr algn="ctr"/>
                      <a:r>
                        <a:rPr lang="en-US" sz="1400" b="1" dirty="0" smtClean="0"/>
                        <a:t>Source</a:t>
                      </a:r>
                      <a:endParaRPr lang="en-US" sz="1400" b="1" dirty="0"/>
                    </a:p>
                  </a:txBody>
                  <a:tcPr/>
                </a:tc>
                <a:tc>
                  <a:txBody>
                    <a:bodyPr/>
                    <a:lstStyle/>
                    <a:p>
                      <a:pPr algn="ctr"/>
                      <a:r>
                        <a:rPr lang="en-US" sz="1400" b="1" dirty="0" smtClean="0"/>
                        <a:t>Attain-ment</a:t>
                      </a:r>
                      <a:endParaRPr lang="en-US" sz="1400" b="1" dirty="0"/>
                    </a:p>
                  </a:txBody>
                  <a:tcPr/>
                </a:tc>
                <a:tc>
                  <a:txBody>
                    <a:bodyPr/>
                    <a:lstStyle/>
                    <a:p>
                      <a:pPr algn="ctr"/>
                      <a:r>
                        <a:rPr lang="en-US" sz="1400" b="1" dirty="0" smtClean="0">
                          <a:solidFill>
                            <a:srgbClr val="FF0000"/>
                          </a:solidFill>
                        </a:rPr>
                        <a:t>Sustain-ment</a:t>
                      </a:r>
                      <a:endParaRPr lang="en-US" sz="1400" b="1" dirty="0">
                        <a:solidFill>
                          <a:srgbClr val="FF0000"/>
                        </a:solidFill>
                      </a:endParaRPr>
                    </a:p>
                  </a:txBody>
                  <a:tcPr/>
                </a:tc>
                <a:tc>
                  <a:txBody>
                    <a:bodyPr/>
                    <a:lstStyle/>
                    <a:p>
                      <a:pPr algn="ctr"/>
                      <a:r>
                        <a:rPr lang="en-US" sz="1400" b="1" dirty="0" smtClean="0"/>
                        <a:t>Nonattain-ment</a:t>
                      </a:r>
                      <a:endParaRPr lang="en-US" sz="1400" b="1" dirty="0"/>
                    </a:p>
                  </a:txBody>
                  <a:tcPr/>
                </a:tc>
                <a:tc>
                  <a:txBody>
                    <a:bodyPr/>
                    <a:lstStyle/>
                    <a:p>
                      <a:pPr algn="ctr"/>
                      <a:r>
                        <a:rPr lang="en-US" sz="1400" b="1" dirty="0" smtClean="0">
                          <a:solidFill>
                            <a:srgbClr val="FF0000"/>
                          </a:solidFill>
                        </a:rPr>
                        <a:t>Reattain-ment</a:t>
                      </a:r>
                      <a:endParaRPr lang="en-US" sz="1400" b="1" dirty="0">
                        <a:solidFill>
                          <a:srgbClr val="FF0000"/>
                        </a:solidFill>
                      </a:endParaRPr>
                    </a:p>
                  </a:txBody>
                  <a:tcPr/>
                </a:tc>
                <a:tc>
                  <a:txBody>
                    <a:bodyPr/>
                    <a:lstStyle/>
                    <a:p>
                      <a:pPr algn="ctr"/>
                      <a:r>
                        <a:rPr lang="en-US" sz="1400" b="1" dirty="0" smtClean="0"/>
                        <a:t>Main-tenance</a:t>
                      </a:r>
                      <a:endParaRPr lang="en-US" sz="1400" b="1" dirty="0"/>
                    </a:p>
                  </a:txBody>
                  <a:tcPr/>
                </a:tc>
              </a:tr>
              <a:tr h="1094390">
                <a:tc>
                  <a:txBody>
                    <a:bodyPr/>
                    <a:lstStyle/>
                    <a:p>
                      <a:r>
                        <a:rPr lang="en-US" sz="1400" dirty="0" smtClean="0"/>
                        <a:t>Federal</a:t>
                      </a:r>
                      <a:r>
                        <a:rPr lang="en-US" sz="1400" baseline="0" dirty="0" smtClean="0"/>
                        <a:t> major (new source or major modification at existing source)</a:t>
                      </a:r>
                      <a:endParaRPr lang="en-US" sz="1400" dirty="0"/>
                    </a:p>
                  </a:txBody>
                  <a:tcPr/>
                </a:tc>
                <a:tc>
                  <a:txBody>
                    <a:bodyPr/>
                    <a:lstStyle/>
                    <a:p>
                      <a:pPr>
                        <a:buFont typeface="Arial" pitchFamily="34" charset="0"/>
                        <a:buNone/>
                      </a:pPr>
                      <a:r>
                        <a:rPr lang="en-US" sz="1400" dirty="0" smtClean="0"/>
                        <a:t>PSD:</a:t>
                      </a:r>
                    </a:p>
                    <a:p>
                      <a:pPr>
                        <a:buFont typeface="Arial" pitchFamily="34" charset="0"/>
                        <a:buChar char="•"/>
                      </a:pPr>
                      <a:r>
                        <a:rPr lang="en-US" sz="1400" dirty="0" smtClean="0"/>
                        <a:t>BACT</a:t>
                      </a:r>
                    </a:p>
                    <a:p>
                      <a:pPr>
                        <a:buFont typeface="Arial" pitchFamily="34" charset="0"/>
                        <a:buChar char="•"/>
                      </a:pPr>
                      <a:r>
                        <a:rPr lang="en-US" sz="1400" dirty="0" smtClean="0"/>
                        <a:t>Modeling</a:t>
                      </a:r>
                    </a:p>
                  </a:txBody>
                  <a:tcPr/>
                </a:tc>
                <a:tc>
                  <a:txBody>
                    <a:bodyPr/>
                    <a:lstStyle/>
                    <a:p>
                      <a:pPr>
                        <a:buFont typeface="Arial" pitchFamily="34" charset="0"/>
                        <a:buChar char="•"/>
                      </a:pPr>
                      <a:r>
                        <a:rPr lang="en-US" sz="1400" dirty="0" smtClean="0"/>
                        <a:t>PSD</a:t>
                      </a:r>
                    </a:p>
                    <a:p>
                      <a:pPr>
                        <a:buFont typeface="Arial" pitchFamily="34" charset="0"/>
                        <a:buChar char="•"/>
                      </a:pPr>
                      <a:r>
                        <a:rPr lang="en-US" sz="1400" dirty="0" smtClean="0"/>
                        <a:t>Pre-construction</a:t>
                      </a:r>
                      <a:r>
                        <a:rPr lang="en-US" sz="1400" baseline="0" dirty="0" smtClean="0"/>
                        <a:t> monitoring </a:t>
                      </a:r>
                      <a:r>
                        <a:rPr lang="en-US" sz="1400" b="1" baseline="0" dirty="0" smtClean="0">
                          <a:solidFill>
                            <a:srgbClr val="FF0000"/>
                          </a:solidFill>
                        </a:rPr>
                        <a:t>OR</a:t>
                      </a:r>
                      <a:r>
                        <a:rPr lang="en-US" sz="1400" baseline="0" dirty="0" smtClean="0"/>
                        <a:t> c</a:t>
                      </a:r>
                      <a:r>
                        <a:rPr lang="en-US" sz="1400" dirty="0" smtClean="0"/>
                        <a:t>an’t build</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400" dirty="0" smtClean="0"/>
                        <a:t>Offsets (</a:t>
                      </a:r>
                      <a:r>
                        <a:rPr lang="en-US" sz="1400" u="sng" dirty="0" smtClean="0"/>
                        <a:t>&lt;</a:t>
                      </a:r>
                      <a:r>
                        <a:rPr lang="en-US" sz="1400" dirty="0" smtClean="0"/>
                        <a:t>1.0:1)</a:t>
                      </a:r>
                    </a:p>
                  </a:txBody>
                  <a:tcPr/>
                </a:tc>
                <a:tc>
                  <a:txBody>
                    <a:bodyPr/>
                    <a:lstStyle/>
                    <a:p>
                      <a:pPr>
                        <a:buFont typeface="Arial" pitchFamily="34" charset="0"/>
                        <a:buChar char="•"/>
                      </a:pPr>
                      <a:r>
                        <a:rPr lang="en-US" sz="1400" dirty="0" smtClean="0"/>
                        <a:t>LAER</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400" dirty="0" smtClean="0"/>
                        <a:t>Offsets (</a:t>
                      </a:r>
                      <a:r>
                        <a:rPr lang="en-US" sz="1400" u="sng" dirty="0" smtClean="0"/>
                        <a:t>&lt;</a:t>
                      </a:r>
                      <a:r>
                        <a:rPr lang="en-US" sz="1400" dirty="0" smtClean="0"/>
                        <a:t>1.2:1)</a:t>
                      </a:r>
                    </a:p>
                  </a:txBody>
                  <a:tcPr/>
                </a:tc>
                <a:tc>
                  <a:txBody>
                    <a:bodyPr/>
                    <a:lstStyle/>
                    <a:p>
                      <a:pPr>
                        <a:buFont typeface="Arial" pitchFamily="34" charset="0"/>
                        <a:buChar char="•"/>
                      </a:pPr>
                      <a:r>
                        <a:rPr lang="en-US" sz="1400" dirty="0" smtClean="0"/>
                        <a:t>LAER</a:t>
                      </a:r>
                    </a:p>
                    <a:p>
                      <a:pPr>
                        <a:buFont typeface="Arial" pitchFamily="34" charset="0"/>
                        <a:buChar char="•"/>
                      </a:pPr>
                      <a:r>
                        <a:rPr lang="en-US" sz="1400" dirty="0" smtClean="0"/>
                        <a:t>Offsets</a:t>
                      </a:r>
                    </a:p>
                    <a:p>
                      <a:r>
                        <a:rPr lang="en-US" sz="1400" dirty="0" smtClean="0"/>
                        <a:t>(≤1.2:1)</a:t>
                      </a:r>
                      <a:endParaRPr lang="en-US" sz="1400" dirty="0"/>
                    </a:p>
                  </a:txBody>
                  <a:tcPr/>
                </a:tc>
                <a:tc>
                  <a:txBody>
                    <a:bodyPr/>
                    <a:lstStyle/>
                    <a:p>
                      <a:pPr>
                        <a:buFont typeface="Arial" pitchFamily="34" charset="0"/>
                        <a:buChar char="•"/>
                      </a:pPr>
                      <a:r>
                        <a:rPr lang="en-US" sz="1400" dirty="0" smtClean="0"/>
                        <a:t>BACT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400" dirty="0" smtClean="0"/>
                        <a:t>Modeling </a:t>
                      </a:r>
                      <a:r>
                        <a:rPr lang="en-US" sz="1400" b="1" dirty="0" smtClean="0">
                          <a:solidFill>
                            <a:srgbClr val="FF0000"/>
                          </a:solidFill>
                        </a:rPr>
                        <a:t>OR</a:t>
                      </a:r>
                      <a:endParaRPr lang="en-US" sz="1400" b="1" dirty="0" smtClean="0"/>
                    </a:p>
                    <a:p>
                      <a:pPr>
                        <a:buFont typeface="Arial" pitchFamily="34" charset="0"/>
                        <a:buChar char="•"/>
                      </a:pPr>
                      <a:r>
                        <a:rPr lang="en-US" sz="1400" dirty="0" smtClean="0"/>
                        <a:t>Offsets </a:t>
                      </a:r>
                    </a:p>
                    <a:p>
                      <a:r>
                        <a:rPr lang="en-US" sz="1400" dirty="0" smtClean="0"/>
                        <a:t>(1.0:1)</a:t>
                      </a:r>
                    </a:p>
                  </a:txBody>
                  <a:tcPr/>
                </a:tc>
              </a:tr>
              <a:tr h="1267810">
                <a:tc>
                  <a:txBody>
                    <a:bodyPr/>
                    <a:lstStyle/>
                    <a:p>
                      <a:r>
                        <a:rPr lang="en-US" sz="1400" dirty="0" smtClean="0"/>
                        <a:t>Non-federal major source or federal major source w/o major modification</a:t>
                      </a:r>
                      <a:endParaRPr lang="en-US" sz="1400" dirty="0"/>
                    </a:p>
                  </a:txBody>
                  <a:tcPr/>
                </a:tc>
                <a:tc>
                  <a:txBody>
                    <a:bodyPr/>
                    <a:lstStyle/>
                    <a:p>
                      <a:r>
                        <a:rPr lang="en-US" sz="1400" dirty="0" smtClean="0"/>
                        <a:t>Modeling</a:t>
                      </a:r>
                      <a:endParaRPr lang="en-US" sz="1400" dirty="0"/>
                    </a:p>
                  </a:txBody>
                  <a:tcPr/>
                </a:tc>
                <a:tc>
                  <a:txBody>
                    <a:bodyPr/>
                    <a:lstStyle/>
                    <a:p>
                      <a:pPr>
                        <a:buFont typeface="Arial" pitchFamily="34" charset="0"/>
                        <a:buChar char="•"/>
                      </a:pPr>
                      <a:r>
                        <a:rPr lang="en-US" sz="1400" dirty="0" smtClean="0"/>
                        <a:t>BACT if major modification </a:t>
                      </a:r>
                    </a:p>
                    <a:p>
                      <a:pPr>
                        <a:buFont typeface="Arial" pitchFamily="34" charset="0"/>
                        <a:buChar char="•"/>
                      </a:pPr>
                      <a:r>
                        <a:rPr lang="en-US" sz="1400" dirty="0" smtClean="0"/>
                        <a:t>Modeling </a:t>
                      </a:r>
                      <a:r>
                        <a:rPr lang="en-US" sz="1400" b="1" dirty="0" smtClean="0">
                          <a:solidFill>
                            <a:srgbClr val="FF0000"/>
                          </a:solidFill>
                        </a:rPr>
                        <a:t>OR </a:t>
                      </a:r>
                    </a:p>
                    <a:p>
                      <a:pPr>
                        <a:buFont typeface="Arial" pitchFamily="34" charset="0"/>
                        <a:buChar char="•"/>
                      </a:pPr>
                      <a:r>
                        <a:rPr lang="en-US" sz="1400" dirty="0" smtClean="0"/>
                        <a:t>Offsets (</a:t>
                      </a:r>
                      <a:r>
                        <a:rPr lang="en-US" sz="1400" u="sng" dirty="0" smtClean="0"/>
                        <a:t>&lt;</a:t>
                      </a:r>
                      <a:r>
                        <a:rPr lang="en-US" sz="1400" u="none" dirty="0" smtClean="0"/>
                        <a:t>1.0:1)</a:t>
                      </a:r>
                      <a:endParaRPr lang="en-US" sz="1400" dirty="0"/>
                    </a:p>
                  </a:txBody>
                  <a:tcPr/>
                </a:tc>
                <a:tc>
                  <a:txBody>
                    <a:bodyPr/>
                    <a:lstStyle/>
                    <a:p>
                      <a:pPr>
                        <a:buFont typeface="Arial" pitchFamily="34" charset="0"/>
                        <a:buChar char="•"/>
                      </a:pPr>
                      <a:r>
                        <a:rPr lang="en-US" sz="1400" dirty="0" smtClean="0"/>
                        <a:t>BACT if major modification</a:t>
                      </a:r>
                    </a:p>
                    <a:p>
                      <a:pPr>
                        <a:buFont typeface="Arial" pitchFamily="34" charset="0"/>
                        <a:buChar char="•"/>
                      </a:pPr>
                      <a:r>
                        <a:rPr lang="en-US" sz="1400" dirty="0" smtClean="0"/>
                        <a:t>Offsets (</a:t>
                      </a:r>
                      <a:r>
                        <a:rPr lang="en-US" sz="1400" u="sng" dirty="0" smtClean="0"/>
                        <a:t>&lt;</a:t>
                      </a:r>
                      <a:r>
                        <a:rPr lang="en-US" sz="1400" u="none" dirty="0" smtClean="0"/>
                        <a:t>1.0:1)</a:t>
                      </a:r>
                      <a:endParaRPr lang="en-US" sz="1400" dirty="0" smtClean="0"/>
                    </a:p>
                    <a:p>
                      <a:endParaRPr lang="en-US" sz="1400" dirty="0"/>
                    </a:p>
                  </a:txBody>
                  <a:tcPr/>
                </a:tc>
                <a:tc>
                  <a:txBody>
                    <a:bodyPr/>
                    <a:lstStyle/>
                    <a:p>
                      <a:pPr>
                        <a:buFont typeface="Arial" pitchFamily="34" charset="0"/>
                        <a:buChar char="•"/>
                      </a:pPr>
                      <a:r>
                        <a:rPr lang="en-US" sz="1400" dirty="0" smtClean="0"/>
                        <a:t>BACT if major modification</a:t>
                      </a:r>
                    </a:p>
                    <a:p>
                      <a:pPr>
                        <a:buFont typeface="Arial" pitchFamily="34" charset="0"/>
                        <a:buChar char="•"/>
                      </a:pPr>
                      <a:r>
                        <a:rPr lang="en-US" sz="1400" dirty="0" smtClean="0"/>
                        <a:t>Modeling</a:t>
                      </a:r>
                      <a:r>
                        <a:rPr lang="en-US" sz="1400" baseline="0" dirty="0" smtClean="0"/>
                        <a:t> </a:t>
                      </a:r>
                    </a:p>
                    <a:p>
                      <a:r>
                        <a:rPr lang="en-US" sz="1400" b="1" baseline="0" dirty="0" smtClean="0">
                          <a:solidFill>
                            <a:srgbClr val="FF0000"/>
                          </a:solidFill>
                        </a:rPr>
                        <a:t>OR</a:t>
                      </a:r>
                      <a:endParaRPr lang="en-US" sz="1400" b="1" dirty="0" smtClean="0">
                        <a:solidFill>
                          <a:srgbClr val="FF0000"/>
                        </a:solidFill>
                      </a:endParaRPr>
                    </a:p>
                    <a:p>
                      <a:pPr>
                        <a:buFont typeface="Arial" pitchFamily="34" charset="0"/>
                        <a:buChar char="•"/>
                      </a:pPr>
                      <a:r>
                        <a:rPr lang="en-US" sz="1400" dirty="0" smtClean="0"/>
                        <a:t>Offsets (</a:t>
                      </a:r>
                      <a:r>
                        <a:rPr lang="en-US" sz="1400" u="sng" dirty="0" smtClean="0"/>
                        <a:t>&lt;</a:t>
                      </a:r>
                      <a:r>
                        <a:rPr lang="en-US" sz="1400" u="none" dirty="0" smtClean="0"/>
                        <a:t>1.0:1)</a:t>
                      </a:r>
                      <a:endParaRPr lang="en-US" sz="1400" dirty="0" smtClean="0"/>
                    </a:p>
                    <a:p>
                      <a:endParaRPr lang="en-US" sz="1400" dirty="0"/>
                    </a:p>
                  </a:txBody>
                  <a:tcPr/>
                </a:tc>
                <a:tc>
                  <a:txBody>
                    <a:bodyPr/>
                    <a:lstStyle/>
                    <a:p>
                      <a:pPr>
                        <a:buFont typeface="Arial" pitchFamily="34" charset="0"/>
                        <a:buChar char="•"/>
                      </a:pPr>
                      <a:r>
                        <a:rPr lang="en-US" sz="1400" dirty="0" smtClean="0"/>
                        <a:t>BACT if major modification</a:t>
                      </a:r>
                    </a:p>
                    <a:p>
                      <a:pPr>
                        <a:buFont typeface="Arial" pitchFamily="34" charset="0"/>
                        <a:buChar char="•"/>
                      </a:pPr>
                      <a:r>
                        <a:rPr lang="en-US" sz="1400" dirty="0" smtClean="0"/>
                        <a:t>Modeling</a:t>
                      </a:r>
                      <a:r>
                        <a:rPr lang="en-US" sz="1400" baseline="0" dirty="0" smtClean="0"/>
                        <a:t> </a:t>
                      </a:r>
                    </a:p>
                    <a:p>
                      <a:r>
                        <a:rPr lang="en-US" sz="1400" b="1" baseline="0" dirty="0" smtClean="0">
                          <a:solidFill>
                            <a:srgbClr val="FF0000"/>
                          </a:solidFill>
                        </a:rPr>
                        <a:t>OR</a:t>
                      </a:r>
                      <a:endParaRPr lang="en-US" sz="1400" b="1" dirty="0" smtClean="0">
                        <a:solidFill>
                          <a:srgbClr val="FF0000"/>
                        </a:solidFill>
                      </a:endParaRPr>
                    </a:p>
                    <a:p>
                      <a:pPr>
                        <a:buFont typeface="Arial" pitchFamily="34" charset="0"/>
                        <a:buChar char="•"/>
                      </a:pPr>
                      <a:r>
                        <a:rPr lang="en-US" sz="1400" dirty="0" smtClean="0"/>
                        <a:t>Offsets (</a:t>
                      </a:r>
                      <a:r>
                        <a:rPr lang="en-US" sz="1400" u="sng" dirty="0" smtClean="0"/>
                        <a:t>&lt;</a:t>
                      </a:r>
                      <a:r>
                        <a:rPr lang="en-US" sz="1400" u="none" dirty="0" smtClean="0"/>
                        <a:t>1.0:1)</a:t>
                      </a:r>
                      <a:endParaRPr lang="en-US" sz="1400" dirty="0" smtClean="0"/>
                    </a:p>
                  </a:txBody>
                  <a:tcPr/>
                </a:tc>
              </a:tr>
            </a:tbl>
          </a:graphicData>
        </a:graphic>
      </p:graphicFrame>
      <p:sp>
        <p:nvSpPr>
          <p:cNvPr id="8" name="Slide Number Placeholder 7"/>
          <p:cNvSpPr>
            <a:spLocks noGrp="1"/>
          </p:cNvSpPr>
          <p:nvPr>
            <p:ph type="sldNum" sz="quarter" idx="12"/>
          </p:nvPr>
        </p:nvSpPr>
        <p:spPr/>
        <p:txBody>
          <a:bodyPr/>
          <a:lstStyle/>
          <a:p>
            <a:fld id="{5054A28A-D49E-49FA-AA6C-AAFB5BCB984B}" type="slidenum">
              <a:rPr lang="en-US" smtClean="0"/>
              <a:pPr/>
              <a:t>33</a:t>
            </a:fld>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183880" cy="533400"/>
          </a:xfrm>
        </p:spPr>
        <p:txBody>
          <a:bodyPr>
            <a:normAutofit fontScale="90000"/>
          </a:bodyPr>
          <a:lstStyle/>
          <a:p>
            <a:pPr algn="ctr"/>
            <a:r>
              <a:rPr lang="en-US" dirty="0" smtClean="0"/>
              <a:t>NSR Old vs. New</a:t>
            </a:r>
            <a:endParaRPr lang="en-US" dirty="0"/>
          </a:p>
        </p:txBody>
      </p:sp>
      <p:graphicFrame>
        <p:nvGraphicFramePr>
          <p:cNvPr id="5" name="Table 4"/>
          <p:cNvGraphicFramePr>
            <a:graphicFrameLocks noGrp="1"/>
          </p:cNvGraphicFramePr>
          <p:nvPr/>
        </p:nvGraphicFramePr>
        <p:xfrm>
          <a:off x="609600" y="1066800"/>
          <a:ext cx="7955280" cy="5783580"/>
        </p:xfrm>
        <a:graphic>
          <a:graphicData uri="http://schemas.openxmlformats.org/drawingml/2006/table">
            <a:tbl>
              <a:tblPr firstRow="1" bandRow="1">
                <a:tableStyleId>{5C22544A-7EE6-4342-B048-85BDC9FD1C3A}</a:tableStyleId>
              </a:tblPr>
              <a:tblGrid>
                <a:gridCol w="1371600"/>
                <a:gridCol w="2194560"/>
                <a:gridCol w="2194560"/>
                <a:gridCol w="2194560"/>
              </a:tblGrid>
              <a:tr h="302836">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tc>
                <a:tc gridSpan="3">
                  <a:txBody>
                    <a:bodyPr/>
                    <a:lstStyle/>
                    <a:p>
                      <a:pPr marL="0" marR="0" algn="ctr">
                        <a:lnSpc>
                          <a:spcPct val="115000"/>
                        </a:lnSpc>
                        <a:spcBef>
                          <a:spcPts val="0"/>
                        </a:spcBef>
                        <a:spcAft>
                          <a:spcPts val="0"/>
                        </a:spcAft>
                      </a:pPr>
                      <a:r>
                        <a:rPr lang="en-US" sz="1800" b="1" dirty="0" smtClean="0">
                          <a:latin typeface="Times New Roman"/>
                          <a:ea typeface="Calibri"/>
                          <a:cs typeface="Times New Roman"/>
                        </a:rPr>
                        <a:t>NONATTAINMENT AREAS</a:t>
                      </a:r>
                      <a:endParaRPr lang="en-US" sz="2400" dirty="0">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r>
              <a:tr h="310397">
                <a:tc>
                  <a:txBody>
                    <a:bodyPr/>
                    <a:lstStyle/>
                    <a:p>
                      <a:pPr marL="0" marR="0" algn="ctr">
                        <a:lnSpc>
                          <a:spcPct val="115000"/>
                        </a:lnSpc>
                        <a:spcBef>
                          <a:spcPts val="0"/>
                        </a:spcBef>
                        <a:spcAft>
                          <a:spcPts val="0"/>
                        </a:spcAft>
                      </a:pP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a:ea typeface="Calibri"/>
                          <a:cs typeface="Times New Roman"/>
                        </a:rPr>
                        <a:t>Current</a:t>
                      </a:r>
                      <a:endParaRPr lang="en-US" sz="1800" b="0" dirty="0">
                        <a:latin typeface="Calibri"/>
                        <a:ea typeface="Calibri"/>
                        <a:cs typeface="Times New Roman"/>
                      </a:endParaRPr>
                    </a:p>
                  </a:txBody>
                  <a:tcPr marL="68580" marR="68580" marT="0" marB="0" anchor="ctr"/>
                </a:tc>
                <a:tc gridSpan="2">
                  <a:txBody>
                    <a:bodyPr/>
                    <a:lstStyle/>
                    <a:p>
                      <a:pPr marL="0" marR="0" algn="ctr">
                        <a:lnSpc>
                          <a:spcPct val="115000"/>
                        </a:lnSpc>
                        <a:spcBef>
                          <a:spcPts val="0"/>
                        </a:spcBef>
                        <a:spcAft>
                          <a:spcPts val="0"/>
                        </a:spcAft>
                      </a:pPr>
                      <a:r>
                        <a:rPr lang="en-US" sz="1400" b="1" dirty="0">
                          <a:latin typeface="Times New Roman"/>
                          <a:ea typeface="Calibri"/>
                          <a:cs typeface="Times New Roman"/>
                        </a:rPr>
                        <a:t>Proposed</a:t>
                      </a:r>
                      <a:endParaRPr lang="en-US" sz="1800" b="1" dirty="0">
                        <a:latin typeface="Calibri"/>
                        <a:ea typeface="Calibri"/>
                        <a:cs typeface="Times New Roman"/>
                      </a:endParaRPr>
                    </a:p>
                  </a:txBody>
                  <a:tcPr marL="68580" marR="68580" marT="0" marB="0" anchor="ctr"/>
                </a:tc>
                <a:tc hMerge="1">
                  <a:txBody>
                    <a:bodyPr/>
                    <a:lstStyle/>
                    <a:p>
                      <a:endParaRPr lang="en-US"/>
                    </a:p>
                  </a:txBody>
                  <a:tcPr/>
                </a:tc>
              </a:tr>
              <a:tr h="260817">
                <a:tc>
                  <a:txBody>
                    <a:bodyPr/>
                    <a:lstStyle/>
                    <a:p>
                      <a:pPr marL="0" marR="0">
                        <a:lnSpc>
                          <a:spcPct val="115000"/>
                        </a:lnSpc>
                        <a:spcBef>
                          <a:spcPts val="0"/>
                        </a:spcBef>
                        <a:spcAft>
                          <a:spcPts val="0"/>
                        </a:spcAft>
                      </a:pPr>
                      <a:r>
                        <a:rPr lang="en-US" sz="1400" dirty="0">
                          <a:latin typeface="Times New Roman"/>
                          <a:ea typeface="Calibri"/>
                          <a:cs typeface="Times New Roman"/>
                        </a:rPr>
                        <a:t>Source Classification</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smtClean="0">
                          <a:latin typeface="Times New Roman"/>
                          <a:ea typeface="Calibri"/>
                          <a:cs typeface="Times New Roman"/>
                        </a:rPr>
                        <a:t>Major (SER</a:t>
                      </a:r>
                      <a:r>
                        <a:rPr lang="en-US" sz="1400" baseline="0" dirty="0" smtClean="0">
                          <a:latin typeface="Times New Roman"/>
                          <a:ea typeface="Calibri"/>
                          <a:cs typeface="Times New Roman"/>
                        </a:rPr>
                        <a:t> or greater)</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b="1" dirty="0" smtClean="0">
                          <a:latin typeface="Times New Roman"/>
                          <a:ea typeface="Calibri"/>
                          <a:cs typeface="Times New Roman"/>
                        </a:rPr>
                        <a:t>Federal Major</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b="1" dirty="0" smtClean="0">
                          <a:latin typeface="Times New Roman" pitchFamily="18" charset="0"/>
                          <a:ea typeface="Calibri"/>
                          <a:cs typeface="Times New Roman" pitchFamily="18" charset="0"/>
                        </a:rPr>
                        <a:t>State NSR</a:t>
                      </a:r>
                      <a:endParaRPr lang="en-US" sz="1400" b="1" dirty="0">
                        <a:latin typeface="Times New Roman" pitchFamily="18" charset="0"/>
                        <a:ea typeface="Calibri"/>
                        <a:cs typeface="Times New Roman" pitchFamily="18" charset="0"/>
                      </a:endParaRPr>
                    </a:p>
                  </a:txBody>
                  <a:tcPr marL="68580" marR="68580" marT="0" marB="0" anchor="ctr"/>
                </a:tc>
              </a:tr>
              <a:tr h="471079">
                <a:tc>
                  <a:txBody>
                    <a:bodyPr/>
                    <a:lstStyle/>
                    <a:p>
                      <a:pPr marL="0" marR="0">
                        <a:lnSpc>
                          <a:spcPct val="115000"/>
                        </a:lnSpc>
                        <a:spcBef>
                          <a:spcPts val="0"/>
                        </a:spcBef>
                        <a:spcAft>
                          <a:spcPts val="0"/>
                        </a:spcAft>
                      </a:pPr>
                      <a:r>
                        <a:rPr lang="en-US" sz="1400" dirty="0">
                          <a:latin typeface="Times New Roman"/>
                          <a:ea typeface="Calibri"/>
                          <a:cs typeface="Times New Roman"/>
                        </a:rPr>
                        <a:t>Preconstruction Monitoring</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a:ea typeface="Calibri"/>
                          <a:cs typeface="Times New Roman"/>
                        </a:rPr>
                        <a:t>n/a</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a:ea typeface="Calibri"/>
                          <a:cs typeface="Times New Roman"/>
                        </a:rPr>
                        <a:t>n/a</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smtClean="0">
                          <a:latin typeface="Times New Roman" pitchFamily="18" charset="0"/>
                          <a:ea typeface="Calibri"/>
                          <a:cs typeface="Times New Roman" pitchFamily="18" charset="0"/>
                        </a:rPr>
                        <a:t>n/a</a:t>
                      </a:r>
                      <a:endParaRPr lang="en-US" sz="1400" dirty="0">
                        <a:latin typeface="Times New Roman" pitchFamily="18" charset="0"/>
                        <a:ea typeface="Calibri"/>
                        <a:cs typeface="Times New Roman" pitchFamily="18" charset="0"/>
                      </a:endParaRPr>
                    </a:p>
                  </a:txBody>
                  <a:tcPr marL="68580" marR="68580" marT="0" marB="0" anchor="ctr"/>
                </a:tc>
              </a:tr>
              <a:tr h="471079">
                <a:tc>
                  <a:txBody>
                    <a:bodyPr/>
                    <a:lstStyle/>
                    <a:p>
                      <a:pPr marL="0" marR="0">
                        <a:lnSpc>
                          <a:spcPct val="115000"/>
                        </a:lnSpc>
                        <a:spcBef>
                          <a:spcPts val="0"/>
                        </a:spcBef>
                        <a:spcAft>
                          <a:spcPts val="0"/>
                        </a:spcAft>
                      </a:pPr>
                      <a:r>
                        <a:rPr lang="en-US" sz="1400" dirty="0">
                          <a:latin typeface="Times New Roman"/>
                          <a:ea typeface="Calibri"/>
                          <a:cs typeface="Times New Roman"/>
                        </a:rPr>
                        <a:t>Control Technology</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smtClean="0">
                          <a:latin typeface="Times New Roman"/>
                          <a:ea typeface="Calibri"/>
                          <a:cs typeface="Times New Roman"/>
                        </a:rPr>
                        <a:t>LAER</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b="0" dirty="0" smtClean="0">
                          <a:latin typeface="Times New Roman"/>
                          <a:ea typeface="Calibri"/>
                          <a:cs typeface="Times New Roman"/>
                        </a:rPr>
                        <a:t>LAER</a:t>
                      </a:r>
                      <a:endParaRPr lang="en-US" sz="1800" b="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smtClean="0">
                          <a:latin typeface="Times New Roman" pitchFamily="18" charset="0"/>
                          <a:ea typeface="Calibri"/>
                          <a:cs typeface="Times New Roman" pitchFamily="18" charset="0"/>
                        </a:rPr>
                        <a:t>BACT, if major modification</a:t>
                      </a:r>
                      <a:endParaRPr lang="en-US" sz="1400" dirty="0">
                        <a:latin typeface="Times New Roman" pitchFamily="18" charset="0"/>
                        <a:ea typeface="Calibri"/>
                        <a:cs typeface="Times New Roman" pitchFamily="18" charset="0"/>
                      </a:endParaRPr>
                    </a:p>
                  </a:txBody>
                  <a:tcPr marL="68580" marR="68580" marT="0" marB="0" anchor="ctr"/>
                </a:tc>
              </a:tr>
              <a:tr h="385819">
                <a:tc>
                  <a:txBody>
                    <a:bodyPr/>
                    <a:lstStyle/>
                    <a:p>
                      <a:pPr marL="0" marR="0">
                        <a:lnSpc>
                          <a:spcPct val="115000"/>
                        </a:lnSpc>
                        <a:spcBef>
                          <a:spcPts val="0"/>
                        </a:spcBef>
                        <a:spcAft>
                          <a:spcPts val="0"/>
                        </a:spcAft>
                      </a:pPr>
                      <a:r>
                        <a:rPr lang="en-US" sz="1400" dirty="0" smtClean="0">
                          <a:latin typeface="Times New Roman"/>
                          <a:ea typeface="Calibri"/>
                          <a:cs typeface="Times New Roman"/>
                        </a:rPr>
                        <a:t>AQ </a:t>
                      </a:r>
                      <a:r>
                        <a:rPr lang="en-US" sz="1400" baseline="0" dirty="0" smtClean="0">
                          <a:latin typeface="Times New Roman"/>
                          <a:ea typeface="Calibri"/>
                          <a:cs typeface="Times New Roman"/>
                        </a:rPr>
                        <a:t>analysis</a:t>
                      </a:r>
                      <a:endParaRPr lang="en-US" sz="1400" dirty="0" smtClean="0">
                        <a:latin typeface="Times New Roman"/>
                        <a:ea typeface="Calibri"/>
                        <a:cs typeface="Times New Roman"/>
                      </a:endParaRPr>
                    </a:p>
                    <a:p>
                      <a:pPr marL="0" marR="0">
                        <a:lnSpc>
                          <a:spcPct val="115000"/>
                        </a:lnSpc>
                        <a:spcBef>
                          <a:spcPts val="0"/>
                        </a:spcBef>
                        <a:spcAft>
                          <a:spcPts val="0"/>
                        </a:spcAft>
                      </a:pPr>
                      <a:r>
                        <a:rPr lang="en-US" sz="1400" dirty="0" smtClean="0">
                          <a:latin typeface="Times New Roman"/>
                          <a:ea typeface="Calibri"/>
                          <a:cs typeface="Times New Roman"/>
                        </a:rPr>
                        <a:t>AQRV</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smtClean="0">
                          <a:latin typeface="Times New Roman"/>
                          <a:ea typeface="Calibri"/>
                          <a:cs typeface="Times New Roman"/>
                        </a:rPr>
                        <a:t>n/a</a:t>
                      </a:r>
                    </a:p>
                    <a:p>
                      <a:pPr marL="0" marR="0" algn="ctr">
                        <a:lnSpc>
                          <a:spcPct val="115000"/>
                        </a:lnSpc>
                        <a:spcBef>
                          <a:spcPts val="0"/>
                        </a:spcBef>
                        <a:spcAft>
                          <a:spcPts val="0"/>
                        </a:spcAft>
                      </a:pPr>
                      <a:r>
                        <a:rPr lang="en-US" sz="1400" dirty="0" smtClean="0">
                          <a:latin typeface="Times New Roman"/>
                          <a:ea typeface="Calibri"/>
                          <a:cs typeface="Times New Roman"/>
                        </a:rPr>
                        <a:t>Federal majors</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smtClean="0">
                          <a:latin typeface="Times New Roman" pitchFamily="18" charset="0"/>
                          <a:ea typeface="Calibri"/>
                          <a:cs typeface="Times New Roman" pitchFamily="18" charset="0"/>
                        </a:rPr>
                        <a:t>n/a</a:t>
                      </a:r>
                    </a:p>
                    <a:p>
                      <a:pPr marL="0" marR="0" algn="ctr">
                        <a:lnSpc>
                          <a:spcPct val="115000"/>
                        </a:lnSpc>
                        <a:spcBef>
                          <a:spcPts val="0"/>
                        </a:spcBef>
                        <a:spcAft>
                          <a:spcPts val="0"/>
                        </a:spcAft>
                      </a:pPr>
                      <a:r>
                        <a:rPr lang="en-US" sz="1400" dirty="0" smtClean="0">
                          <a:latin typeface="Times New Roman" pitchFamily="18" charset="0"/>
                          <a:ea typeface="Calibri"/>
                          <a:cs typeface="Times New Roman" pitchFamily="18" charset="0"/>
                        </a:rPr>
                        <a:t>Federal majors</a:t>
                      </a:r>
                      <a:endParaRPr lang="en-US" sz="1400" dirty="0">
                        <a:latin typeface="Times New Roman" pitchFamily="18" charset="0"/>
                        <a:ea typeface="Calibri"/>
                        <a:cs typeface="Times New Roman" pitchFamily="18" charset="0"/>
                      </a:endParaRPr>
                    </a:p>
                  </a:txBody>
                  <a:tcPr marL="68580" marR="68580" marT="0" marB="0" anchor="ctr"/>
                </a:tc>
                <a:tc>
                  <a:txBody>
                    <a:bodyPr/>
                    <a:lstStyle/>
                    <a:p>
                      <a:pPr marL="0" marR="0" algn="ctr">
                        <a:lnSpc>
                          <a:spcPct val="115000"/>
                        </a:lnSpc>
                        <a:spcBef>
                          <a:spcPts val="0"/>
                        </a:spcBef>
                        <a:spcAft>
                          <a:spcPts val="0"/>
                        </a:spcAft>
                      </a:pPr>
                      <a:r>
                        <a:rPr lang="en-US" sz="1400" dirty="0" smtClean="0">
                          <a:latin typeface="Times New Roman" pitchFamily="18" charset="0"/>
                          <a:ea typeface="Calibri"/>
                          <a:cs typeface="Times New Roman" pitchFamily="18" charset="0"/>
                        </a:rPr>
                        <a:t>n/a</a:t>
                      </a:r>
                    </a:p>
                    <a:p>
                      <a:pPr marL="0" marR="0" algn="ctr">
                        <a:lnSpc>
                          <a:spcPct val="115000"/>
                        </a:lnSpc>
                        <a:spcBef>
                          <a:spcPts val="0"/>
                        </a:spcBef>
                        <a:spcAft>
                          <a:spcPts val="0"/>
                        </a:spcAft>
                      </a:pPr>
                      <a:r>
                        <a:rPr lang="en-US" sz="1400" dirty="0" smtClean="0">
                          <a:latin typeface="Times New Roman" pitchFamily="18" charset="0"/>
                          <a:ea typeface="Calibri"/>
                          <a:cs typeface="Times New Roman" pitchFamily="18" charset="0"/>
                        </a:rPr>
                        <a:t>n/a</a:t>
                      </a:r>
                      <a:endParaRPr lang="en-US" sz="1400" dirty="0">
                        <a:latin typeface="Times New Roman" pitchFamily="18" charset="0"/>
                        <a:ea typeface="Calibri"/>
                        <a:cs typeface="Times New Roman" pitchFamily="18" charset="0"/>
                      </a:endParaRPr>
                    </a:p>
                  </a:txBody>
                  <a:tcPr marL="68580" marR="68580" marT="0" marB="0" anchor="ctr"/>
                </a:tc>
              </a:tr>
              <a:tr h="3017520">
                <a:tc>
                  <a:txBody>
                    <a:bodyPr/>
                    <a:lstStyle/>
                    <a:p>
                      <a:pPr marL="0" marR="0">
                        <a:lnSpc>
                          <a:spcPct val="115000"/>
                        </a:lnSpc>
                        <a:spcBef>
                          <a:spcPts val="0"/>
                        </a:spcBef>
                        <a:spcAft>
                          <a:spcPts val="0"/>
                        </a:spcAft>
                      </a:pPr>
                      <a:r>
                        <a:rPr lang="en-US" sz="1400" dirty="0">
                          <a:latin typeface="Times New Roman"/>
                          <a:ea typeface="Calibri"/>
                          <a:cs typeface="Times New Roman"/>
                        </a:rPr>
                        <a:t>NAQB</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dirty="0">
                          <a:latin typeface="Times New Roman"/>
                          <a:ea typeface="Calibri"/>
                          <a:cs typeface="Times New Roman"/>
                        </a:rPr>
                        <a:t>Offsets</a:t>
                      </a:r>
                      <a:endParaRPr lang="en-US" sz="1800" dirty="0">
                        <a:latin typeface="Calibri"/>
                        <a:ea typeface="Calibri"/>
                        <a:cs typeface="Times New Roman"/>
                      </a:endParaRPr>
                    </a:p>
                    <a:p>
                      <a:pPr marL="173038" marR="0" lvl="0" indent="-173038">
                        <a:lnSpc>
                          <a:spcPct val="115000"/>
                        </a:lnSpc>
                        <a:spcBef>
                          <a:spcPts val="0"/>
                        </a:spcBef>
                        <a:spcAft>
                          <a:spcPts val="0"/>
                        </a:spcAft>
                        <a:buFont typeface="Symbol"/>
                        <a:buChar char=""/>
                      </a:pPr>
                      <a:r>
                        <a:rPr lang="en-US" sz="1400" dirty="0">
                          <a:latin typeface="Times New Roman"/>
                          <a:ea typeface="Calibri"/>
                          <a:cs typeface="Times New Roman"/>
                        </a:rPr>
                        <a:t>1.1:1 for ozone</a:t>
                      </a:r>
                      <a:endParaRPr lang="en-US" sz="1800" dirty="0">
                        <a:latin typeface="Calibri"/>
                        <a:ea typeface="Calibri"/>
                        <a:cs typeface="Times New Roman"/>
                      </a:endParaRPr>
                    </a:p>
                    <a:p>
                      <a:pPr marL="173038" marR="0" lvl="0" indent="-173038">
                        <a:lnSpc>
                          <a:spcPct val="115000"/>
                        </a:lnSpc>
                        <a:spcBef>
                          <a:spcPts val="0"/>
                        </a:spcBef>
                        <a:spcAft>
                          <a:spcPts val="0"/>
                        </a:spcAft>
                        <a:buFont typeface="Symbol"/>
                        <a:buChar char=""/>
                      </a:pPr>
                      <a:r>
                        <a:rPr lang="en-US" sz="1400" dirty="0">
                          <a:latin typeface="Times New Roman"/>
                          <a:ea typeface="Calibri"/>
                          <a:cs typeface="Times New Roman"/>
                        </a:rPr>
                        <a:t>1.0:1 for other </a:t>
                      </a:r>
                      <a:r>
                        <a:rPr lang="en-US" sz="1400" dirty="0" smtClean="0">
                          <a:latin typeface="Times New Roman"/>
                          <a:ea typeface="Calibri"/>
                          <a:cs typeface="Times New Roman"/>
                        </a:rPr>
                        <a:t>pollutants, and NAQB</a:t>
                      </a:r>
                      <a:endParaRPr lang="en-US" sz="1800" dirty="0">
                        <a:latin typeface="Calibri"/>
                        <a:ea typeface="Calibri"/>
                        <a:cs typeface="Times New Roman"/>
                      </a:endParaRPr>
                    </a:p>
                    <a:p>
                      <a:pPr marL="350838" marR="0" lvl="1" indent="-177800">
                        <a:lnSpc>
                          <a:spcPct val="115000"/>
                        </a:lnSpc>
                        <a:spcBef>
                          <a:spcPts val="0"/>
                        </a:spcBef>
                        <a:spcAft>
                          <a:spcPts val="0"/>
                        </a:spcAft>
                        <a:buFont typeface="Symbol"/>
                        <a:buChar char=""/>
                      </a:pPr>
                      <a:r>
                        <a:rPr lang="en-US" sz="1400" dirty="0">
                          <a:latin typeface="Times New Roman"/>
                          <a:ea typeface="Calibri"/>
                          <a:cs typeface="Times New Roman"/>
                        </a:rPr>
                        <a:t>Reduce impacts at majority of receptors; and</a:t>
                      </a:r>
                      <a:endParaRPr lang="en-US" sz="1800" dirty="0">
                        <a:latin typeface="Calibri"/>
                        <a:ea typeface="Calibri"/>
                        <a:cs typeface="Times New Roman"/>
                      </a:endParaRPr>
                    </a:p>
                    <a:p>
                      <a:pPr marL="350838" marR="0" lvl="1" indent="-177800">
                        <a:lnSpc>
                          <a:spcPct val="115000"/>
                        </a:lnSpc>
                        <a:spcBef>
                          <a:spcPts val="0"/>
                        </a:spcBef>
                        <a:spcAft>
                          <a:spcPts val="0"/>
                        </a:spcAft>
                        <a:buFont typeface="Symbol"/>
                        <a:buChar char=""/>
                      </a:pPr>
                      <a:r>
                        <a:rPr lang="en-US" sz="1400" dirty="0">
                          <a:latin typeface="Times New Roman"/>
                          <a:ea typeface="Calibri"/>
                          <a:cs typeface="Times New Roman"/>
                        </a:rPr>
                        <a:t>Impacts less than SIL at all receptors</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dirty="0">
                          <a:latin typeface="Times New Roman"/>
                          <a:ea typeface="Calibri"/>
                          <a:cs typeface="Times New Roman"/>
                        </a:rPr>
                        <a:t>Offsets</a:t>
                      </a:r>
                      <a:endParaRPr lang="en-US" sz="1800" dirty="0">
                        <a:latin typeface="Calibri"/>
                        <a:ea typeface="Calibri"/>
                        <a:cs typeface="Times New Roman"/>
                      </a:endParaRPr>
                    </a:p>
                    <a:p>
                      <a:pPr marL="173038" marR="0" lvl="0" indent="-173038">
                        <a:lnSpc>
                          <a:spcPct val="115000"/>
                        </a:lnSpc>
                        <a:spcBef>
                          <a:spcPts val="0"/>
                        </a:spcBef>
                        <a:spcAft>
                          <a:spcPts val="0"/>
                        </a:spcAft>
                        <a:buFont typeface="Symbol"/>
                        <a:buChar char=""/>
                      </a:pPr>
                      <a:r>
                        <a:rPr lang="en-US" sz="1400" dirty="0">
                          <a:latin typeface="Times New Roman"/>
                          <a:ea typeface="Calibri"/>
                          <a:cs typeface="Times New Roman"/>
                        </a:rPr>
                        <a:t>1.1:1 for ozone</a:t>
                      </a:r>
                      <a:endParaRPr lang="en-US" sz="1800" dirty="0">
                        <a:latin typeface="Calibri"/>
                        <a:ea typeface="Calibri"/>
                        <a:cs typeface="Times New Roman"/>
                      </a:endParaRPr>
                    </a:p>
                    <a:p>
                      <a:pPr marL="173038" marR="0" lvl="0" indent="-173038">
                        <a:lnSpc>
                          <a:spcPct val="115000"/>
                        </a:lnSpc>
                        <a:spcBef>
                          <a:spcPts val="0"/>
                        </a:spcBef>
                        <a:spcAft>
                          <a:spcPts val="0"/>
                        </a:spcAft>
                        <a:buFont typeface="Symbol"/>
                        <a:buChar char=""/>
                      </a:pPr>
                      <a:r>
                        <a:rPr lang="en-US" sz="1400" b="1" dirty="0" smtClean="0">
                          <a:latin typeface="Times New Roman"/>
                          <a:ea typeface="Calibri"/>
                          <a:cs typeface="Times New Roman"/>
                        </a:rPr>
                        <a:t>≤1.2:1 </a:t>
                      </a:r>
                      <a:r>
                        <a:rPr lang="en-US" sz="1400" b="1" dirty="0">
                          <a:latin typeface="Times New Roman"/>
                          <a:ea typeface="Calibri"/>
                          <a:cs typeface="Times New Roman"/>
                        </a:rPr>
                        <a:t>for other </a:t>
                      </a:r>
                      <a:r>
                        <a:rPr lang="en-US" sz="1400" b="1" dirty="0" smtClean="0">
                          <a:latin typeface="Times New Roman"/>
                          <a:ea typeface="Calibri"/>
                          <a:cs typeface="Times New Roman"/>
                        </a:rPr>
                        <a:t>pollutants </a:t>
                      </a:r>
                      <a:r>
                        <a:rPr lang="en-US" sz="1400" b="1" dirty="0">
                          <a:latin typeface="Times New Roman"/>
                          <a:ea typeface="Calibri"/>
                          <a:cs typeface="Times New Roman"/>
                        </a:rPr>
                        <a:t>with provision to reduce the ratio </a:t>
                      </a:r>
                      <a:r>
                        <a:rPr lang="en-US" sz="1400" b="1" dirty="0" smtClean="0">
                          <a:latin typeface="Times New Roman"/>
                          <a:ea typeface="Calibri"/>
                          <a:cs typeface="Times New Roman"/>
                        </a:rPr>
                        <a:t>to 1:1 if </a:t>
                      </a:r>
                      <a:r>
                        <a:rPr lang="en-US" sz="1400" b="1" dirty="0">
                          <a:latin typeface="Times New Roman"/>
                          <a:ea typeface="Calibri"/>
                          <a:cs typeface="Times New Roman"/>
                        </a:rPr>
                        <a:t>offsets are obtained from priority </a:t>
                      </a:r>
                      <a:r>
                        <a:rPr lang="en-US" sz="1400" b="1" dirty="0" smtClean="0">
                          <a:latin typeface="Times New Roman"/>
                          <a:ea typeface="Calibri"/>
                          <a:cs typeface="Times New Roman"/>
                        </a:rPr>
                        <a:t>sources, and NAQB</a:t>
                      </a:r>
                      <a:endParaRPr lang="en-US" sz="1800" dirty="0">
                        <a:latin typeface="Calibri"/>
                        <a:ea typeface="Calibri"/>
                        <a:cs typeface="Times New Roman"/>
                      </a:endParaRPr>
                    </a:p>
                    <a:p>
                      <a:pPr marL="346075" marR="0" lvl="1" indent="-173038">
                        <a:lnSpc>
                          <a:spcPct val="115000"/>
                        </a:lnSpc>
                        <a:spcBef>
                          <a:spcPts val="0"/>
                        </a:spcBef>
                        <a:spcAft>
                          <a:spcPts val="0"/>
                        </a:spcAft>
                        <a:buFont typeface="Wingdings"/>
                        <a:buChar char=""/>
                      </a:pPr>
                      <a:r>
                        <a:rPr lang="en-US" sz="1400" b="1" dirty="0" smtClean="0">
                          <a:latin typeface="Times New Roman"/>
                          <a:ea typeface="Calibri"/>
                          <a:cs typeface="Times New Roman"/>
                        </a:rPr>
                        <a:t>&lt;SIL, or</a:t>
                      </a:r>
                      <a:endParaRPr lang="en-US" sz="1800" b="1" dirty="0" smtClean="0">
                        <a:latin typeface="Calibri"/>
                        <a:ea typeface="Calibri"/>
                        <a:cs typeface="Times New Roman"/>
                      </a:endParaRPr>
                    </a:p>
                    <a:p>
                      <a:pPr marL="346075" marR="0" lvl="1" indent="-173038">
                        <a:lnSpc>
                          <a:spcPct val="115000"/>
                        </a:lnSpc>
                        <a:spcBef>
                          <a:spcPts val="0"/>
                        </a:spcBef>
                        <a:spcAft>
                          <a:spcPts val="0"/>
                        </a:spcAft>
                        <a:buFont typeface="Wingdings"/>
                        <a:buChar char=""/>
                      </a:pPr>
                      <a:r>
                        <a:rPr lang="en-US" sz="1400" b="1" dirty="0" smtClean="0">
                          <a:latin typeface="Times New Roman"/>
                          <a:ea typeface="Calibri"/>
                          <a:cs typeface="Times New Roman"/>
                        </a:rPr>
                        <a:t>Competing source analysis &lt;10% of NAAQS</a:t>
                      </a:r>
                      <a:endParaRPr lang="en-US" sz="1800" b="1"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dirty="0" smtClean="0">
                          <a:latin typeface="Times New Roman" pitchFamily="18" charset="0"/>
                          <a:ea typeface="Calibri"/>
                          <a:cs typeface="Times New Roman" pitchFamily="18" charset="0"/>
                        </a:rPr>
                        <a:t>Offsets</a:t>
                      </a:r>
                    </a:p>
                    <a:p>
                      <a:pPr marL="173038" marR="0" lvl="0" indent="-173038">
                        <a:lnSpc>
                          <a:spcPct val="115000"/>
                        </a:lnSpc>
                        <a:spcBef>
                          <a:spcPts val="0"/>
                        </a:spcBef>
                        <a:spcAft>
                          <a:spcPts val="0"/>
                        </a:spcAft>
                        <a:buFont typeface="Symbol"/>
                        <a:buChar char=""/>
                      </a:pPr>
                      <a:r>
                        <a:rPr lang="en-US" sz="1400" dirty="0" smtClean="0">
                          <a:latin typeface="Times New Roman" pitchFamily="18" charset="0"/>
                          <a:ea typeface="Calibri"/>
                          <a:cs typeface="Times New Roman" pitchFamily="18" charset="0"/>
                        </a:rPr>
                        <a:t>1.1:1 for ozone</a:t>
                      </a:r>
                    </a:p>
                    <a:p>
                      <a:pPr marL="173038" marR="0" lvl="0" indent="-173038">
                        <a:lnSpc>
                          <a:spcPct val="115000"/>
                        </a:lnSpc>
                        <a:spcBef>
                          <a:spcPts val="0"/>
                        </a:spcBef>
                        <a:spcAft>
                          <a:spcPts val="0"/>
                        </a:spcAft>
                        <a:buFont typeface="Symbol"/>
                        <a:buChar char=""/>
                      </a:pPr>
                      <a:r>
                        <a:rPr lang="en-US" sz="1400" b="1" dirty="0" smtClean="0">
                          <a:latin typeface="Times New Roman"/>
                          <a:ea typeface="Calibri"/>
                          <a:cs typeface="Times New Roman"/>
                        </a:rPr>
                        <a:t>≤</a:t>
                      </a:r>
                      <a:r>
                        <a:rPr lang="en-US" sz="1400" b="1" dirty="0" smtClean="0">
                          <a:latin typeface="Times New Roman" pitchFamily="18" charset="0"/>
                          <a:ea typeface="Calibri"/>
                          <a:cs typeface="Times New Roman" pitchFamily="18" charset="0"/>
                        </a:rPr>
                        <a:t>1.0:1 for other pollutants with provision to reduce the ratio to 0.5:1 if offsets are obtained from priority sources, and NAQB</a:t>
                      </a:r>
                      <a:endParaRPr lang="en-US" sz="1400" dirty="0" smtClean="0">
                        <a:latin typeface="Times New Roman" pitchFamily="18" charset="0"/>
                        <a:ea typeface="Calibri"/>
                        <a:cs typeface="Times New Roman" pitchFamily="18" charset="0"/>
                      </a:endParaRPr>
                    </a:p>
                    <a:p>
                      <a:pPr marL="288925" marR="0" lvl="1" indent="-109538">
                        <a:lnSpc>
                          <a:spcPct val="115000"/>
                        </a:lnSpc>
                        <a:spcBef>
                          <a:spcPts val="0"/>
                        </a:spcBef>
                        <a:spcAft>
                          <a:spcPts val="0"/>
                        </a:spcAft>
                        <a:buFont typeface="Wingdings"/>
                        <a:buChar char=""/>
                      </a:pPr>
                      <a:r>
                        <a:rPr lang="en-US" sz="1400" b="1" dirty="0" smtClean="0">
                          <a:latin typeface="Times New Roman"/>
                          <a:ea typeface="Calibri"/>
                          <a:cs typeface="Times New Roman"/>
                        </a:rPr>
                        <a:t>&lt;SIL, or</a:t>
                      </a:r>
                      <a:endParaRPr lang="en-US" sz="1800" b="1" dirty="0" smtClean="0">
                        <a:latin typeface="Calibri"/>
                        <a:ea typeface="Calibri"/>
                        <a:cs typeface="Times New Roman"/>
                      </a:endParaRPr>
                    </a:p>
                    <a:p>
                      <a:pPr marL="288925" marR="0" lvl="1" indent="-109538">
                        <a:lnSpc>
                          <a:spcPct val="115000"/>
                        </a:lnSpc>
                        <a:spcBef>
                          <a:spcPts val="0"/>
                        </a:spcBef>
                        <a:spcAft>
                          <a:spcPts val="0"/>
                        </a:spcAft>
                        <a:buFont typeface="Wingdings"/>
                        <a:buChar char=""/>
                      </a:pPr>
                      <a:r>
                        <a:rPr lang="en-US" sz="1400" b="1" dirty="0" smtClean="0">
                          <a:latin typeface="Times New Roman"/>
                          <a:ea typeface="Calibri"/>
                          <a:cs typeface="Times New Roman"/>
                        </a:rPr>
                        <a:t>Competing source analysis &lt;10% of NAAQS</a:t>
                      </a:r>
                      <a:endParaRPr lang="en-US" sz="1800" b="1" dirty="0">
                        <a:latin typeface="Calibri"/>
                        <a:ea typeface="Calibri"/>
                        <a:cs typeface="Times New Roman"/>
                      </a:endParaRPr>
                    </a:p>
                  </a:txBody>
                  <a:tcPr marL="68580" marR="68580" marT="0" marB="0"/>
                </a:tc>
              </a:tr>
            </a:tbl>
          </a:graphicData>
        </a:graphic>
      </p:graphicFrame>
      <p:sp>
        <p:nvSpPr>
          <p:cNvPr id="8" name="Slide Number Placeholder 7"/>
          <p:cNvSpPr>
            <a:spLocks noGrp="1"/>
          </p:cNvSpPr>
          <p:nvPr>
            <p:ph type="sldNum" sz="quarter" idx="12"/>
          </p:nvPr>
        </p:nvSpPr>
        <p:spPr/>
        <p:txBody>
          <a:bodyPr/>
          <a:lstStyle/>
          <a:p>
            <a:fld id="{5054A28A-D49E-49FA-AA6C-AAFB5BCB984B}" type="slidenum">
              <a:rPr lang="en-US" smtClean="0"/>
              <a:pPr/>
              <a:t>34</a:t>
            </a:fld>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183880" cy="533400"/>
          </a:xfrm>
        </p:spPr>
        <p:txBody>
          <a:bodyPr>
            <a:normAutofit fontScale="90000"/>
          </a:bodyPr>
          <a:lstStyle/>
          <a:p>
            <a:pPr algn="ctr"/>
            <a:r>
              <a:rPr lang="en-US" dirty="0" smtClean="0"/>
              <a:t>NSR Old vs. New (cont.)</a:t>
            </a:r>
            <a:endParaRPr lang="en-US" dirty="0"/>
          </a:p>
        </p:txBody>
      </p:sp>
      <p:graphicFrame>
        <p:nvGraphicFramePr>
          <p:cNvPr id="5" name="Table 4"/>
          <p:cNvGraphicFramePr>
            <a:graphicFrameLocks noGrp="1"/>
          </p:cNvGraphicFramePr>
          <p:nvPr/>
        </p:nvGraphicFramePr>
        <p:xfrm>
          <a:off x="304799" y="381000"/>
          <a:ext cx="8458201" cy="6153595"/>
        </p:xfrm>
        <a:graphic>
          <a:graphicData uri="http://schemas.openxmlformats.org/drawingml/2006/table">
            <a:tbl>
              <a:tblPr firstRow="1" bandRow="1">
                <a:tableStyleId>{5C22544A-7EE6-4342-B048-85BDC9FD1C3A}</a:tableStyleId>
              </a:tblPr>
              <a:tblGrid>
                <a:gridCol w="1629560"/>
                <a:gridCol w="2401919"/>
                <a:gridCol w="2213361"/>
                <a:gridCol w="2213361"/>
              </a:tblGrid>
              <a:tr h="221203">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tc>
                <a:tc gridSpan="3">
                  <a:txBody>
                    <a:bodyPr/>
                    <a:lstStyle/>
                    <a:p>
                      <a:pPr marL="0" marR="0" algn="ctr">
                        <a:lnSpc>
                          <a:spcPct val="115000"/>
                        </a:lnSpc>
                        <a:spcBef>
                          <a:spcPts val="0"/>
                        </a:spcBef>
                        <a:spcAft>
                          <a:spcPts val="0"/>
                        </a:spcAft>
                      </a:pPr>
                      <a:r>
                        <a:rPr lang="en-US" sz="1800" b="1" dirty="0" smtClean="0">
                          <a:latin typeface="Times New Roman"/>
                          <a:ea typeface="Calibri"/>
                          <a:cs typeface="Times New Roman"/>
                        </a:rPr>
                        <a:t>MAINTENANCE AREAS</a:t>
                      </a:r>
                      <a:endParaRPr lang="en-US" sz="2400" dirty="0">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r>
              <a:tr h="217932">
                <a:tc>
                  <a:txBody>
                    <a:bodyPr/>
                    <a:lstStyle/>
                    <a:p>
                      <a:pPr marL="0" marR="0" algn="ctr">
                        <a:lnSpc>
                          <a:spcPct val="115000"/>
                        </a:lnSpc>
                        <a:spcBef>
                          <a:spcPts val="0"/>
                        </a:spcBef>
                        <a:spcAft>
                          <a:spcPts val="0"/>
                        </a:spcAft>
                      </a:pP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a:ea typeface="Calibri"/>
                          <a:cs typeface="Times New Roman"/>
                        </a:rPr>
                        <a:t>Current</a:t>
                      </a:r>
                      <a:endParaRPr lang="en-US" sz="1800" b="0" dirty="0">
                        <a:latin typeface="Calibri"/>
                        <a:ea typeface="Calibri"/>
                        <a:cs typeface="Times New Roman"/>
                      </a:endParaRPr>
                    </a:p>
                  </a:txBody>
                  <a:tcPr marL="68580" marR="68580" marT="0" marB="0" anchor="ctr"/>
                </a:tc>
                <a:tc gridSpan="2">
                  <a:txBody>
                    <a:bodyPr/>
                    <a:lstStyle/>
                    <a:p>
                      <a:pPr marL="0" marR="0" algn="ctr">
                        <a:lnSpc>
                          <a:spcPct val="115000"/>
                        </a:lnSpc>
                        <a:spcBef>
                          <a:spcPts val="0"/>
                        </a:spcBef>
                        <a:spcAft>
                          <a:spcPts val="0"/>
                        </a:spcAft>
                      </a:pPr>
                      <a:r>
                        <a:rPr lang="en-US" sz="1400" b="1" dirty="0">
                          <a:latin typeface="Times New Roman"/>
                          <a:ea typeface="Calibri"/>
                          <a:cs typeface="Times New Roman"/>
                        </a:rPr>
                        <a:t>Proposed</a:t>
                      </a:r>
                      <a:endParaRPr lang="en-US" sz="1800" b="1" dirty="0">
                        <a:latin typeface="Calibri"/>
                        <a:ea typeface="Calibri"/>
                        <a:cs typeface="Times New Roman"/>
                      </a:endParaRPr>
                    </a:p>
                  </a:txBody>
                  <a:tcPr marL="68580" marR="68580" marT="0" marB="0" anchor="ctr"/>
                </a:tc>
                <a:tc hMerge="1">
                  <a:txBody>
                    <a:bodyPr/>
                    <a:lstStyle/>
                    <a:p>
                      <a:endParaRPr lang="en-US"/>
                    </a:p>
                  </a:txBody>
                  <a:tcPr/>
                </a:tc>
              </a:tr>
              <a:tr h="271696">
                <a:tc>
                  <a:txBody>
                    <a:bodyPr/>
                    <a:lstStyle/>
                    <a:p>
                      <a:pPr marL="0" marR="0">
                        <a:lnSpc>
                          <a:spcPct val="115000"/>
                        </a:lnSpc>
                        <a:spcBef>
                          <a:spcPts val="0"/>
                        </a:spcBef>
                        <a:spcAft>
                          <a:spcPts val="0"/>
                        </a:spcAft>
                      </a:pPr>
                      <a:r>
                        <a:rPr lang="en-US" sz="1400" dirty="0">
                          <a:latin typeface="Times New Roman"/>
                          <a:ea typeface="Calibri"/>
                          <a:cs typeface="Times New Roman"/>
                        </a:rPr>
                        <a:t>Source Classification</a:t>
                      </a:r>
                      <a:endParaRPr lang="en-US" sz="18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smtClean="0">
                          <a:latin typeface="Times New Roman"/>
                          <a:ea typeface="Calibri"/>
                          <a:cs typeface="Times New Roman"/>
                        </a:rPr>
                        <a:t>Major (SER</a:t>
                      </a:r>
                      <a:r>
                        <a:rPr lang="en-US" sz="1400" baseline="0" dirty="0" smtClean="0">
                          <a:latin typeface="Times New Roman"/>
                          <a:ea typeface="Calibri"/>
                          <a:cs typeface="Times New Roman"/>
                        </a:rPr>
                        <a:t> or greater)</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b="1" dirty="0" smtClean="0">
                          <a:latin typeface="Times New Roman"/>
                          <a:ea typeface="Calibri"/>
                          <a:cs typeface="Times New Roman"/>
                        </a:rPr>
                        <a:t>Federal Major</a:t>
                      </a:r>
                      <a:endParaRPr lang="en-US" sz="1800" b="1" dirty="0">
                        <a:latin typeface="Calibri"/>
                        <a:ea typeface="Calibri"/>
                        <a:cs typeface="Times New Roman"/>
                      </a:endParaRPr>
                    </a:p>
                  </a:txBody>
                  <a:tcPr marL="68580" marR="68580" marT="0" marB="0" anchor="ct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400" b="1" dirty="0" smtClean="0">
                          <a:latin typeface="Times New Roman" pitchFamily="18" charset="0"/>
                          <a:ea typeface="Calibri"/>
                          <a:cs typeface="Times New Roman" pitchFamily="18" charset="0"/>
                        </a:rPr>
                        <a:t>State</a:t>
                      </a:r>
                      <a:r>
                        <a:rPr lang="en-US" sz="1400" b="1" baseline="0" dirty="0" smtClean="0">
                          <a:latin typeface="Times New Roman" pitchFamily="18" charset="0"/>
                          <a:ea typeface="Calibri"/>
                          <a:cs typeface="Times New Roman" pitchFamily="18" charset="0"/>
                        </a:rPr>
                        <a:t> NSR</a:t>
                      </a:r>
                      <a:endParaRPr lang="en-US" sz="1400" dirty="0">
                        <a:latin typeface="Times New Roman" pitchFamily="18" charset="0"/>
                        <a:ea typeface="Calibri"/>
                        <a:cs typeface="Times New Roman" pitchFamily="18" charset="0"/>
                      </a:endParaRPr>
                    </a:p>
                  </a:txBody>
                  <a:tcPr marL="68580" marR="68580" marT="0" marB="0" anchor="ctr"/>
                </a:tc>
              </a:tr>
              <a:tr h="423438">
                <a:tc>
                  <a:txBody>
                    <a:bodyPr/>
                    <a:lstStyle/>
                    <a:p>
                      <a:pPr marL="0" marR="0">
                        <a:lnSpc>
                          <a:spcPct val="115000"/>
                        </a:lnSpc>
                        <a:spcBef>
                          <a:spcPts val="0"/>
                        </a:spcBef>
                        <a:spcAft>
                          <a:spcPts val="0"/>
                        </a:spcAft>
                      </a:pPr>
                      <a:r>
                        <a:rPr lang="en-US" sz="1400" dirty="0">
                          <a:latin typeface="Times New Roman"/>
                          <a:ea typeface="Calibri"/>
                          <a:cs typeface="Times New Roman"/>
                        </a:rPr>
                        <a:t>Preconstruction Monitoring</a:t>
                      </a:r>
                      <a:endParaRPr lang="en-US" sz="18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b="1" dirty="0" smtClean="0">
                          <a:latin typeface="Times New Roman"/>
                          <a:ea typeface="Calibri"/>
                          <a:cs typeface="Times New Roman"/>
                        </a:rPr>
                        <a:t>√</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b="1" dirty="0" smtClean="0">
                          <a:latin typeface="Times New Roman"/>
                          <a:ea typeface="Calibri"/>
                          <a:cs typeface="Times New Roman"/>
                        </a:rPr>
                        <a:t>√</a:t>
                      </a:r>
                      <a:endParaRPr lang="en-US" sz="1800" dirty="0">
                        <a:latin typeface="Calibri"/>
                        <a:ea typeface="Calibri"/>
                        <a:cs typeface="Times New Roman"/>
                      </a:endParaRPr>
                    </a:p>
                  </a:txBody>
                  <a:tcPr marL="68580" marR="68580" marT="0" marB="0" anchor="ct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400" b="1" dirty="0" smtClean="0">
                          <a:latin typeface="Times New Roman"/>
                          <a:ea typeface="Calibri"/>
                          <a:cs typeface="Times New Roman"/>
                        </a:rPr>
                        <a:t>n/a</a:t>
                      </a:r>
                      <a:endParaRPr lang="en-US" sz="1400" b="1" dirty="0">
                        <a:latin typeface="Times New Roman" pitchFamily="18" charset="0"/>
                        <a:ea typeface="Calibri"/>
                        <a:cs typeface="Times New Roman" pitchFamily="18" charset="0"/>
                      </a:endParaRPr>
                    </a:p>
                  </a:txBody>
                  <a:tcPr marL="68580" marR="68580" marT="0" marB="0" anchor="ctr"/>
                </a:tc>
              </a:tr>
              <a:tr h="286829">
                <a:tc>
                  <a:txBody>
                    <a:bodyPr/>
                    <a:lstStyle/>
                    <a:p>
                      <a:pPr marL="0" marR="0">
                        <a:lnSpc>
                          <a:spcPct val="115000"/>
                        </a:lnSpc>
                        <a:spcBef>
                          <a:spcPts val="0"/>
                        </a:spcBef>
                        <a:spcAft>
                          <a:spcPts val="0"/>
                        </a:spcAft>
                      </a:pPr>
                      <a:r>
                        <a:rPr lang="en-US" sz="1400" dirty="0">
                          <a:latin typeface="Times New Roman"/>
                          <a:ea typeface="Calibri"/>
                          <a:cs typeface="Times New Roman"/>
                        </a:rPr>
                        <a:t>Control Technology</a:t>
                      </a:r>
                      <a:endParaRPr lang="en-US" sz="18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smtClean="0">
                          <a:latin typeface="Times New Roman"/>
                          <a:ea typeface="Calibri"/>
                          <a:cs typeface="Times New Roman"/>
                        </a:rPr>
                        <a:t>BACT</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smtClean="0">
                          <a:latin typeface="Times New Roman"/>
                          <a:ea typeface="Calibri"/>
                          <a:cs typeface="Times New Roman"/>
                        </a:rPr>
                        <a:t>BACT</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b="1" dirty="0" smtClean="0">
                          <a:latin typeface="Times New Roman" pitchFamily="18" charset="0"/>
                          <a:ea typeface="Calibri"/>
                          <a:cs typeface="Times New Roman" pitchFamily="18" charset="0"/>
                        </a:rPr>
                        <a:t>BACT,</a:t>
                      </a:r>
                      <a:r>
                        <a:rPr lang="en-US" sz="1400" b="1" baseline="0" dirty="0" smtClean="0">
                          <a:latin typeface="Times New Roman" pitchFamily="18" charset="0"/>
                          <a:ea typeface="Calibri"/>
                          <a:cs typeface="Times New Roman" pitchFamily="18" charset="0"/>
                        </a:rPr>
                        <a:t> if major modification</a:t>
                      </a:r>
                      <a:endParaRPr lang="en-US" sz="1400" b="1" dirty="0">
                        <a:latin typeface="Times New Roman" pitchFamily="18" charset="0"/>
                        <a:ea typeface="Calibri"/>
                        <a:cs typeface="Times New Roman" pitchFamily="18" charset="0"/>
                      </a:endParaRPr>
                    </a:p>
                  </a:txBody>
                  <a:tcPr marL="68580" marR="68580" marT="0" marB="0" anchor="ctr"/>
                </a:tc>
              </a:tr>
              <a:tr h="615379">
                <a:tc>
                  <a:txBody>
                    <a:bodyPr/>
                    <a:lstStyle/>
                    <a:p>
                      <a:pPr marL="0" marR="0">
                        <a:lnSpc>
                          <a:spcPct val="115000"/>
                        </a:lnSpc>
                        <a:spcBef>
                          <a:spcPts val="0"/>
                        </a:spcBef>
                        <a:spcAft>
                          <a:spcPts val="0"/>
                        </a:spcAft>
                      </a:pPr>
                      <a:r>
                        <a:rPr lang="en-US" sz="1400" dirty="0">
                          <a:latin typeface="Times New Roman"/>
                          <a:ea typeface="Calibri"/>
                          <a:cs typeface="Times New Roman"/>
                        </a:rPr>
                        <a:t>AQ </a:t>
                      </a:r>
                      <a:r>
                        <a:rPr lang="en-US" sz="1400" dirty="0" smtClean="0">
                          <a:latin typeface="Times New Roman"/>
                          <a:ea typeface="Calibri"/>
                          <a:cs typeface="Times New Roman"/>
                        </a:rPr>
                        <a:t>Analysis</a:t>
                      </a:r>
                      <a:endParaRPr lang="en-US" sz="1800" dirty="0">
                        <a:latin typeface="Calibri"/>
                        <a:ea typeface="Calibri"/>
                        <a:cs typeface="Times New Roman"/>
                      </a:endParaRPr>
                    </a:p>
                    <a:p>
                      <a:pPr marL="0" marR="0">
                        <a:lnSpc>
                          <a:spcPct val="115000"/>
                        </a:lnSpc>
                        <a:spcBef>
                          <a:spcPts val="0"/>
                        </a:spcBef>
                        <a:spcAft>
                          <a:spcPts val="0"/>
                        </a:spcAft>
                      </a:pPr>
                      <a:r>
                        <a:rPr lang="en-US" sz="1400" dirty="0" smtClean="0">
                          <a:latin typeface="Times New Roman"/>
                          <a:ea typeface="Calibri"/>
                          <a:cs typeface="Times New Roman"/>
                        </a:rPr>
                        <a:t>AQRV</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b="1" dirty="0" smtClean="0">
                          <a:latin typeface="Times New Roman"/>
                          <a:ea typeface="Calibri"/>
                          <a:cs typeface="Times New Roman"/>
                        </a:rPr>
                        <a:t>√</a:t>
                      </a:r>
                      <a:endParaRPr lang="en-US" sz="1800" dirty="0">
                        <a:latin typeface="Calibri"/>
                        <a:ea typeface="Calibri"/>
                        <a:cs typeface="Times New Roman"/>
                      </a:endParaRPr>
                    </a:p>
                    <a:p>
                      <a:pPr marL="0" marR="0" algn="ctr">
                        <a:lnSpc>
                          <a:spcPct val="115000"/>
                        </a:lnSpc>
                        <a:spcBef>
                          <a:spcPts val="0"/>
                        </a:spcBef>
                        <a:spcAft>
                          <a:spcPts val="0"/>
                        </a:spcAft>
                      </a:pPr>
                      <a:r>
                        <a:rPr lang="en-US" sz="1400" dirty="0">
                          <a:latin typeface="Times New Roman"/>
                          <a:ea typeface="Calibri"/>
                          <a:cs typeface="Times New Roman"/>
                        </a:rPr>
                        <a:t>Federal Majors</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b="1" dirty="0" smtClean="0">
                          <a:latin typeface="Times New Roman"/>
                          <a:ea typeface="Calibri"/>
                          <a:cs typeface="Times New Roman"/>
                        </a:rPr>
                        <a:t>√</a:t>
                      </a:r>
                      <a:endParaRPr lang="en-US" sz="1800" dirty="0">
                        <a:latin typeface="Calibri"/>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US" sz="1400" b="0" dirty="0" smtClean="0">
                          <a:latin typeface="Times New Roman"/>
                          <a:ea typeface="Calibri"/>
                          <a:cs typeface="Times New Roman"/>
                        </a:rPr>
                        <a:t>Federal</a:t>
                      </a:r>
                      <a:r>
                        <a:rPr lang="en-US" sz="1400" b="0" baseline="0" dirty="0" smtClean="0">
                          <a:latin typeface="Times New Roman"/>
                          <a:ea typeface="Calibri"/>
                          <a:cs typeface="Times New Roman"/>
                        </a:rPr>
                        <a:t> majors</a:t>
                      </a:r>
                      <a:endParaRPr lang="en-US" sz="1800" b="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b="1" dirty="0" smtClean="0">
                          <a:latin typeface="Times New Roman"/>
                          <a:ea typeface="Calibri"/>
                          <a:cs typeface="Times New Roman"/>
                        </a:rPr>
                        <a:t>√</a:t>
                      </a:r>
                      <a:endParaRPr lang="en-US" sz="1800" dirty="0" smtClean="0">
                        <a:latin typeface="Calibri"/>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US" sz="1400" b="0" dirty="0" smtClean="0">
                          <a:latin typeface="Times New Roman"/>
                          <a:ea typeface="Calibri"/>
                          <a:cs typeface="Times New Roman"/>
                        </a:rPr>
                        <a:t>Federal majors</a:t>
                      </a:r>
                      <a:endParaRPr lang="en-US" sz="1800" b="0" dirty="0">
                        <a:latin typeface="Calibri"/>
                        <a:ea typeface="Calibri"/>
                        <a:cs typeface="Times New Roman"/>
                      </a:endParaRPr>
                    </a:p>
                  </a:txBody>
                  <a:tcPr marL="68580" marR="68580" marT="0" marB="0" anchor="ctr"/>
                </a:tc>
              </a:tr>
              <a:tr h="490536">
                <a:tc>
                  <a:txBody>
                    <a:bodyPr/>
                    <a:lstStyle/>
                    <a:p>
                      <a:pPr marL="0" marR="0">
                        <a:lnSpc>
                          <a:spcPct val="115000"/>
                        </a:lnSpc>
                        <a:spcBef>
                          <a:spcPts val="0"/>
                        </a:spcBef>
                        <a:spcAft>
                          <a:spcPts val="0"/>
                        </a:spcAft>
                      </a:pPr>
                      <a:r>
                        <a:rPr lang="en-US" sz="1400" dirty="0">
                          <a:latin typeface="Times New Roman"/>
                          <a:ea typeface="Calibri"/>
                          <a:cs typeface="Times New Roman"/>
                        </a:rPr>
                        <a:t>NAQB</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dirty="0">
                          <a:latin typeface="Times New Roman"/>
                          <a:ea typeface="Calibri"/>
                          <a:cs typeface="Times New Roman"/>
                        </a:rPr>
                        <a:t>Offsets</a:t>
                      </a:r>
                      <a:endParaRPr lang="en-US" sz="18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400" dirty="0">
                          <a:latin typeface="Times New Roman"/>
                          <a:ea typeface="Calibri"/>
                          <a:cs typeface="Times New Roman"/>
                        </a:rPr>
                        <a:t>1.1:1 for ozone </a:t>
                      </a:r>
                      <a:endParaRPr lang="en-US" sz="18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400" dirty="0">
                          <a:latin typeface="Times New Roman"/>
                          <a:ea typeface="Calibri"/>
                          <a:cs typeface="Times New Roman"/>
                        </a:rPr>
                        <a:t>1.0:1 for other </a:t>
                      </a:r>
                      <a:r>
                        <a:rPr lang="en-US" sz="1400" dirty="0" smtClean="0">
                          <a:latin typeface="Times New Roman"/>
                          <a:ea typeface="Calibri"/>
                          <a:cs typeface="Times New Roman"/>
                        </a:rPr>
                        <a:t>pollutants </a:t>
                      </a:r>
                      <a:r>
                        <a:rPr lang="en-US" sz="1400" dirty="0">
                          <a:latin typeface="Times New Roman"/>
                          <a:ea typeface="Calibri"/>
                          <a:cs typeface="Times New Roman"/>
                        </a:rPr>
                        <a:t>and </a:t>
                      </a:r>
                      <a:r>
                        <a:rPr lang="en-US" sz="1400" dirty="0" smtClean="0">
                          <a:latin typeface="Times New Roman"/>
                          <a:ea typeface="Calibri"/>
                          <a:cs typeface="Times New Roman"/>
                        </a:rPr>
                        <a:t>NAQB</a:t>
                      </a:r>
                      <a:endParaRPr lang="en-US" sz="1800" dirty="0">
                        <a:latin typeface="Calibri"/>
                        <a:ea typeface="Calibri"/>
                        <a:cs typeface="Times New Roman"/>
                      </a:endParaRPr>
                    </a:p>
                    <a:p>
                      <a:pPr marL="512763" marR="0" lvl="1" indent="-228600">
                        <a:lnSpc>
                          <a:spcPct val="115000"/>
                        </a:lnSpc>
                        <a:spcBef>
                          <a:spcPts val="0"/>
                        </a:spcBef>
                        <a:spcAft>
                          <a:spcPts val="0"/>
                        </a:spcAft>
                        <a:buFont typeface="Wingdings"/>
                        <a:buChar char=""/>
                      </a:pPr>
                      <a:r>
                        <a:rPr lang="en-US" sz="1400" dirty="0">
                          <a:latin typeface="Times New Roman"/>
                          <a:ea typeface="Calibri"/>
                          <a:cs typeface="Times New Roman"/>
                        </a:rPr>
                        <a:t>Reduce impacts at majority of receptors; and</a:t>
                      </a:r>
                      <a:endParaRPr lang="en-US" sz="1800" dirty="0">
                        <a:latin typeface="Calibri"/>
                        <a:ea typeface="Calibri"/>
                        <a:cs typeface="Times New Roman"/>
                      </a:endParaRPr>
                    </a:p>
                    <a:p>
                      <a:pPr marL="512763" marR="0" lvl="1" indent="-228600">
                        <a:lnSpc>
                          <a:spcPct val="115000"/>
                        </a:lnSpc>
                        <a:spcBef>
                          <a:spcPts val="0"/>
                        </a:spcBef>
                        <a:spcAft>
                          <a:spcPts val="0"/>
                        </a:spcAft>
                        <a:buFont typeface="Wingdings"/>
                        <a:buChar char=""/>
                      </a:pPr>
                      <a:r>
                        <a:rPr lang="en-US" sz="1400" dirty="0">
                          <a:latin typeface="Times New Roman"/>
                          <a:ea typeface="Calibri"/>
                          <a:cs typeface="Times New Roman"/>
                        </a:rPr>
                        <a:t>Impacts less than SIL at all </a:t>
                      </a:r>
                      <a:r>
                        <a:rPr lang="en-US" sz="1400" dirty="0" smtClean="0">
                          <a:latin typeface="Times New Roman"/>
                          <a:ea typeface="Calibri"/>
                          <a:cs typeface="Times New Roman"/>
                        </a:rPr>
                        <a:t>receptors</a:t>
                      </a:r>
                      <a:endParaRPr lang="en-US" sz="1800" dirty="0" smtClean="0">
                        <a:latin typeface="Calibri"/>
                        <a:ea typeface="Calibri"/>
                        <a:cs typeface="Times New Roman"/>
                      </a:endParaRPr>
                    </a:p>
                    <a:p>
                      <a:pPr marL="228600" marR="0" lvl="0" indent="-228600">
                        <a:lnSpc>
                          <a:spcPct val="115000"/>
                        </a:lnSpc>
                        <a:spcBef>
                          <a:spcPts val="0"/>
                        </a:spcBef>
                        <a:spcAft>
                          <a:spcPts val="0"/>
                        </a:spcAft>
                        <a:buFont typeface="Wingdings"/>
                        <a:buNone/>
                      </a:pPr>
                      <a:r>
                        <a:rPr lang="en-US" sz="1400" dirty="0" smtClean="0">
                          <a:latin typeface="Times New Roman"/>
                          <a:ea typeface="Calibri"/>
                          <a:cs typeface="Times New Roman"/>
                        </a:rPr>
                        <a:t>Or</a:t>
                      </a:r>
                      <a:endParaRPr lang="en-US" sz="18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400" dirty="0">
                          <a:latin typeface="Times New Roman"/>
                          <a:ea typeface="Calibri"/>
                          <a:cs typeface="Times New Roman"/>
                        </a:rPr>
                        <a:t>Growth allowance</a:t>
                      </a:r>
                      <a:endParaRPr lang="en-US" sz="1800" dirty="0">
                        <a:latin typeface="Calibri"/>
                        <a:ea typeface="Calibri"/>
                        <a:cs typeface="Times New Roman"/>
                      </a:endParaRPr>
                    </a:p>
                    <a:p>
                      <a:pPr marL="0" marR="0">
                        <a:lnSpc>
                          <a:spcPct val="115000"/>
                        </a:lnSpc>
                        <a:spcBef>
                          <a:spcPts val="0"/>
                        </a:spcBef>
                        <a:spcAft>
                          <a:spcPts val="0"/>
                        </a:spcAft>
                      </a:pPr>
                      <a:r>
                        <a:rPr lang="en-US" sz="1400" dirty="0">
                          <a:latin typeface="Times New Roman"/>
                          <a:ea typeface="Calibri"/>
                          <a:cs typeface="Times New Roman"/>
                        </a:rPr>
                        <a:t>Or</a:t>
                      </a:r>
                      <a:endParaRPr lang="en-US" sz="18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400" dirty="0">
                          <a:latin typeface="Times New Roman"/>
                          <a:ea typeface="Calibri"/>
                          <a:cs typeface="Times New Roman"/>
                        </a:rPr>
                        <a:t>Model below maintenance area limits</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dirty="0">
                          <a:latin typeface="Times New Roman"/>
                          <a:ea typeface="Calibri"/>
                          <a:cs typeface="Times New Roman"/>
                        </a:rPr>
                        <a:t>Offsets</a:t>
                      </a:r>
                      <a:endParaRPr lang="en-US" sz="18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400" dirty="0">
                          <a:latin typeface="Times New Roman"/>
                          <a:ea typeface="Calibri"/>
                          <a:cs typeface="Times New Roman"/>
                        </a:rPr>
                        <a:t>1.1:1 for ozone </a:t>
                      </a:r>
                      <a:endParaRPr lang="en-US" sz="18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400" b="1" dirty="0" smtClean="0">
                          <a:latin typeface="Times New Roman"/>
                          <a:ea typeface="Calibri"/>
                          <a:cs typeface="Times New Roman"/>
                        </a:rPr>
                        <a:t>≤1.0:1 </a:t>
                      </a:r>
                      <a:r>
                        <a:rPr lang="en-US" sz="1400" b="1" dirty="0">
                          <a:latin typeface="Times New Roman"/>
                          <a:ea typeface="Calibri"/>
                          <a:cs typeface="Times New Roman"/>
                        </a:rPr>
                        <a:t>for other pollutants </a:t>
                      </a:r>
                      <a:r>
                        <a:rPr lang="en-US" sz="1400" b="1" dirty="0" smtClean="0">
                          <a:latin typeface="Times New Roman"/>
                          <a:ea typeface="Calibri"/>
                          <a:cs typeface="Times New Roman"/>
                        </a:rPr>
                        <a:t>and </a:t>
                      </a:r>
                      <a:r>
                        <a:rPr lang="en-US" sz="1400" b="1" dirty="0">
                          <a:latin typeface="Times New Roman"/>
                          <a:ea typeface="Calibri"/>
                          <a:cs typeface="Times New Roman"/>
                        </a:rPr>
                        <a:t>NAQB</a:t>
                      </a:r>
                      <a:endParaRPr lang="en-US" sz="1800" b="1" dirty="0">
                        <a:latin typeface="Calibri"/>
                        <a:ea typeface="Calibri"/>
                        <a:cs typeface="Times New Roman"/>
                      </a:endParaRPr>
                    </a:p>
                    <a:p>
                      <a:pPr marL="0" marR="0">
                        <a:lnSpc>
                          <a:spcPct val="115000"/>
                        </a:lnSpc>
                        <a:spcBef>
                          <a:spcPts val="0"/>
                        </a:spcBef>
                        <a:spcAft>
                          <a:spcPts val="0"/>
                        </a:spcAft>
                      </a:pPr>
                      <a:endParaRPr lang="en-US" sz="1400" dirty="0" smtClean="0">
                        <a:latin typeface="Times New Roman"/>
                        <a:ea typeface="Calibri"/>
                        <a:cs typeface="Times New Roman"/>
                      </a:endParaRPr>
                    </a:p>
                    <a:p>
                      <a:pPr marL="0" marR="0">
                        <a:lnSpc>
                          <a:spcPct val="115000"/>
                        </a:lnSpc>
                        <a:spcBef>
                          <a:spcPts val="0"/>
                        </a:spcBef>
                        <a:spcAft>
                          <a:spcPts val="0"/>
                        </a:spcAft>
                      </a:pPr>
                      <a:endParaRPr lang="en-US" sz="1400" dirty="0" smtClean="0">
                        <a:latin typeface="Times New Roman"/>
                        <a:ea typeface="Calibri"/>
                        <a:cs typeface="Times New Roman"/>
                      </a:endParaRPr>
                    </a:p>
                    <a:p>
                      <a:pPr marL="0" marR="0">
                        <a:lnSpc>
                          <a:spcPct val="115000"/>
                        </a:lnSpc>
                        <a:spcBef>
                          <a:spcPts val="0"/>
                        </a:spcBef>
                        <a:spcAft>
                          <a:spcPts val="0"/>
                        </a:spcAft>
                      </a:pPr>
                      <a:endParaRPr lang="en-US" sz="1400" dirty="0" smtClean="0">
                        <a:latin typeface="Times New Roman"/>
                        <a:ea typeface="Calibri"/>
                        <a:cs typeface="Times New Roman"/>
                      </a:endParaRPr>
                    </a:p>
                    <a:p>
                      <a:pPr marL="0" marR="0">
                        <a:lnSpc>
                          <a:spcPct val="115000"/>
                        </a:lnSpc>
                        <a:spcBef>
                          <a:spcPts val="0"/>
                        </a:spcBef>
                        <a:spcAft>
                          <a:spcPts val="0"/>
                        </a:spcAft>
                      </a:pPr>
                      <a:endParaRPr lang="en-US" sz="1400" dirty="0" smtClean="0">
                        <a:latin typeface="Times New Roman"/>
                        <a:ea typeface="Calibri"/>
                        <a:cs typeface="Times New Roman"/>
                      </a:endParaRPr>
                    </a:p>
                    <a:p>
                      <a:pPr marL="0" marR="0">
                        <a:lnSpc>
                          <a:spcPct val="115000"/>
                        </a:lnSpc>
                        <a:spcBef>
                          <a:spcPts val="0"/>
                        </a:spcBef>
                        <a:spcAft>
                          <a:spcPts val="0"/>
                        </a:spcAft>
                      </a:pPr>
                      <a:endParaRPr lang="en-US" sz="1400" dirty="0" smtClean="0">
                        <a:latin typeface="Times New Roman"/>
                        <a:ea typeface="Calibri"/>
                        <a:cs typeface="Times New Roman"/>
                      </a:endParaRPr>
                    </a:p>
                    <a:p>
                      <a:pPr marL="0" marR="0">
                        <a:lnSpc>
                          <a:spcPct val="115000"/>
                        </a:lnSpc>
                        <a:spcBef>
                          <a:spcPts val="0"/>
                        </a:spcBef>
                        <a:spcAft>
                          <a:spcPts val="0"/>
                        </a:spcAft>
                      </a:pPr>
                      <a:r>
                        <a:rPr lang="en-US" sz="1400" dirty="0" smtClean="0">
                          <a:latin typeface="Times New Roman"/>
                          <a:ea typeface="Calibri"/>
                          <a:cs typeface="Times New Roman"/>
                        </a:rPr>
                        <a:t>Or</a:t>
                      </a:r>
                      <a:endParaRPr lang="en-US" sz="18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400" dirty="0">
                          <a:latin typeface="Times New Roman"/>
                          <a:ea typeface="Calibri"/>
                          <a:cs typeface="Times New Roman"/>
                        </a:rPr>
                        <a:t>Growth allowance</a:t>
                      </a:r>
                      <a:endParaRPr lang="en-US" sz="1800" dirty="0">
                        <a:latin typeface="Calibri"/>
                        <a:ea typeface="Calibri"/>
                        <a:cs typeface="Times New Roman"/>
                      </a:endParaRPr>
                    </a:p>
                    <a:p>
                      <a:pPr marL="0" marR="0">
                        <a:lnSpc>
                          <a:spcPct val="115000"/>
                        </a:lnSpc>
                        <a:spcBef>
                          <a:spcPts val="0"/>
                        </a:spcBef>
                        <a:spcAft>
                          <a:spcPts val="0"/>
                        </a:spcAft>
                      </a:pPr>
                      <a:r>
                        <a:rPr lang="en-US" sz="1400" dirty="0">
                          <a:latin typeface="Times New Roman"/>
                          <a:ea typeface="Calibri"/>
                          <a:cs typeface="Times New Roman"/>
                        </a:rPr>
                        <a:t>Or</a:t>
                      </a:r>
                      <a:endParaRPr lang="en-US" sz="18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400" dirty="0">
                          <a:latin typeface="Times New Roman"/>
                          <a:ea typeface="Calibri"/>
                          <a:cs typeface="Times New Roman"/>
                        </a:rPr>
                        <a:t>Model below maintenance area limits</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dirty="0" smtClean="0">
                          <a:latin typeface="Times New Roman"/>
                          <a:ea typeface="Calibri"/>
                          <a:cs typeface="Times New Roman"/>
                        </a:rPr>
                        <a:t>Offsets</a:t>
                      </a:r>
                      <a:endParaRPr lang="en-US" sz="1800" dirty="0" smtClean="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400" dirty="0" smtClean="0">
                          <a:latin typeface="Times New Roman"/>
                          <a:ea typeface="Calibri"/>
                          <a:cs typeface="Times New Roman"/>
                        </a:rPr>
                        <a:t>1.1:1 for ozone </a:t>
                      </a:r>
                      <a:endParaRPr lang="en-US" sz="1800" dirty="0" smtClean="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400" b="1" dirty="0" smtClean="0">
                          <a:latin typeface="Times New Roman"/>
                          <a:ea typeface="Calibri"/>
                          <a:cs typeface="Times New Roman"/>
                        </a:rPr>
                        <a:t>≤1.0:1 for other pollutants and NAQB</a:t>
                      </a:r>
                      <a:endParaRPr lang="en-US" sz="1800" b="1" dirty="0" smtClean="0">
                        <a:latin typeface="Calibri"/>
                        <a:ea typeface="Calibri"/>
                        <a:cs typeface="Times New Roman"/>
                      </a:endParaRPr>
                    </a:p>
                    <a:p>
                      <a:pPr marL="512763" marR="0" lvl="1" indent="-228600">
                        <a:lnSpc>
                          <a:spcPct val="115000"/>
                        </a:lnSpc>
                        <a:spcBef>
                          <a:spcPts val="0"/>
                        </a:spcBef>
                        <a:spcAft>
                          <a:spcPts val="0"/>
                        </a:spcAft>
                        <a:buFont typeface="Wingdings"/>
                        <a:buChar char=""/>
                      </a:pPr>
                      <a:r>
                        <a:rPr lang="en-US" sz="1400" b="1" dirty="0" smtClean="0">
                          <a:latin typeface="Times New Roman"/>
                          <a:ea typeface="Calibri"/>
                          <a:cs typeface="Times New Roman"/>
                        </a:rPr>
                        <a:t>&lt;SIL, or</a:t>
                      </a:r>
                      <a:endParaRPr lang="en-US" sz="1800" b="1" dirty="0" smtClean="0">
                        <a:latin typeface="Calibri"/>
                        <a:ea typeface="Calibri"/>
                        <a:cs typeface="Times New Roman"/>
                      </a:endParaRPr>
                    </a:p>
                    <a:p>
                      <a:pPr marL="512763" marR="0" lvl="1" indent="-228600">
                        <a:lnSpc>
                          <a:spcPct val="115000"/>
                        </a:lnSpc>
                        <a:spcBef>
                          <a:spcPts val="0"/>
                        </a:spcBef>
                        <a:spcAft>
                          <a:spcPts val="0"/>
                        </a:spcAft>
                        <a:buFont typeface="Wingdings"/>
                        <a:buChar char=""/>
                      </a:pPr>
                      <a:r>
                        <a:rPr lang="en-US" sz="1400" b="1" dirty="0" smtClean="0">
                          <a:latin typeface="Times New Roman"/>
                          <a:ea typeface="Calibri"/>
                          <a:cs typeface="Times New Roman"/>
                        </a:rPr>
                        <a:t>Competing source analysis &lt;10% of NAAQS</a:t>
                      </a:r>
                      <a:endParaRPr lang="en-US" sz="1800" b="1" dirty="0" smtClean="0">
                        <a:latin typeface="Calibri"/>
                        <a:ea typeface="Calibri"/>
                        <a:cs typeface="Times New Roman"/>
                      </a:endParaRPr>
                    </a:p>
                    <a:p>
                      <a:pPr marL="0" marR="0">
                        <a:lnSpc>
                          <a:spcPct val="115000"/>
                        </a:lnSpc>
                        <a:spcBef>
                          <a:spcPts val="0"/>
                        </a:spcBef>
                        <a:spcAft>
                          <a:spcPts val="0"/>
                        </a:spcAft>
                      </a:pPr>
                      <a:r>
                        <a:rPr lang="en-US" sz="1400" dirty="0" smtClean="0">
                          <a:latin typeface="Times New Roman"/>
                          <a:ea typeface="Calibri"/>
                          <a:cs typeface="Times New Roman"/>
                        </a:rPr>
                        <a:t>Or</a:t>
                      </a:r>
                      <a:endParaRPr lang="en-US" sz="1800" dirty="0" smtClean="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400" dirty="0" smtClean="0">
                          <a:latin typeface="Times New Roman"/>
                          <a:ea typeface="Calibri"/>
                          <a:cs typeface="Times New Roman"/>
                        </a:rPr>
                        <a:t>Growth allowance</a:t>
                      </a:r>
                      <a:endParaRPr lang="en-US" sz="1800" dirty="0" smtClean="0">
                        <a:latin typeface="Calibri"/>
                        <a:ea typeface="Calibri"/>
                        <a:cs typeface="Times New Roman"/>
                      </a:endParaRPr>
                    </a:p>
                    <a:p>
                      <a:pPr marL="0" marR="0">
                        <a:lnSpc>
                          <a:spcPct val="115000"/>
                        </a:lnSpc>
                        <a:spcBef>
                          <a:spcPts val="0"/>
                        </a:spcBef>
                        <a:spcAft>
                          <a:spcPts val="0"/>
                        </a:spcAft>
                      </a:pPr>
                      <a:r>
                        <a:rPr lang="en-US" sz="1400" dirty="0" smtClean="0">
                          <a:latin typeface="Times New Roman"/>
                          <a:ea typeface="Calibri"/>
                          <a:cs typeface="Times New Roman"/>
                        </a:rPr>
                        <a:t>Or</a:t>
                      </a:r>
                      <a:endParaRPr lang="en-US" sz="1800" dirty="0" smtClean="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1400" dirty="0" smtClean="0">
                          <a:latin typeface="Times New Roman"/>
                          <a:ea typeface="Calibri"/>
                          <a:cs typeface="Times New Roman"/>
                        </a:rPr>
                        <a:t>Model below maintenance area limits</a:t>
                      </a:r>
                      <a:endParaRPr lang="en-US" sz="1800" dirty="0" smtClean="0">
                        <a:latin typeface="Calibri"/>
                        <a:ea typeface="Calibri"/>
                        <a:cs typeface="Times New Roman"/>
                      </a:endParaRPr>
                    </a:p>
                  </a:txBody>
                  <a:tcPr marL="68580" marR="68580" marT="0" marB="0"/>
                </a:tc>
              </a:tr>
            </a:tbl>
          </a:graphicData>
        </a:graphic>
      </p:graphicFrame>
      <p:sp>
        <p:nvSpPr>
          <p:cNvPr id="8" name="Slide Number Placeholder 7"/>
          <p:cNvSpPr>
            <a:spLocks noGrp="1"/>
          </p:cNvSpPr>
          <p:nvPr>
            <p:ph type="sldNum" sz="quarter" idx="12"/>
          </p:nvPr>
        </p:nvSpPr>
        <p:spPr/>
        <p:txBody>
          <a:bodyPr/>
          <a:lstStyle/>
          <a:p>
            <a:fld id="{5054A28A-D49E-49FA-AA6C-AAFB5BCB984B}" type="slidenum">
              <a:rPr lang="en-US" smtClean="0"/>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183880" cy="1051560"/>
          </a:xfrm>
        </p:spPr>
        <p:txBody>
          <a:bodyPr/>
          <a:lstStyle/>
          <a:p>
            <a:pPr algn="ctr"/>
            <a:r>
              <a:rPr lang="en-US" dirty="0" smtClean="0"/>
              <a:t>Net Air Quality Benefit</a:t>
            </a:r>
            <a:endParaRPr lang="en-US" dirty="0"/>
          </a:p>
        </p:txBody>
      </p:sp>
      <p:sp>
        <p:nvSpPr>
          <p:cNvPr id="3" name="Content Placeholder 2"/>
          <p:cNvSpPr>
            <a:spLocks noGrp="1"/>
          </p:cNvSpPr>
          <p:nvPr>
            <p:ph idx="1"/>
          </p:nvPr>
        </p:nvSpPr>
        <p:spPr>
          <a:xfrm>
            <a:off x="457200" y="1600200"/>
            <a:ext cx="8183880" cy="4800600"/>
          </a:xfrm>
        </p:spPr>
        <p:txBody>
          <a:bodyPr>
            <a:normAutofit/>
          </a:bodyPr>
          <a:lstStyle/>
          <a:p>
            <a:r>
              <a:rPr lang="en-US" dirty="0" smtClean="0"/>
              <a:t>Redefine Net Air Quality Benefit for Federal Major Sources </a:t>
            </a:r>
            <a:r>
              <a:rPr lang="en-US" sz="2000" dirty="0" smtClean="0"/>
              <a:t>(sorry Pat H!     )</a:t>
            </a:r>
          </a:p>
          <a:p>
            <a:pPr lvl="1">
              <a:spcAft>
                <a:spcPts val="600"/>
              </a:spcAft>
              <a:buFont typeface="Wingdings" pitchFamily="2" charset="2"/>
              <a:buChar char="v"/>
            </a:pPr>
            <a:r>
              <a:rPr lang="en-US" dirty="0" smtClean="0"/>
              <a:t>Require 1.2:1 offsets </a:t>
            </a:r>
            <a:r>
              <a:rPr lang="en-US" b="1" dirty="0" smtClean="0">
                <a:solidFill>
                  <a:srgbClr val="FF0000"/>
                </a:solidFill>
              </a:rPr>
              <a:t>or</a:t>
            </a:r>
          </a:p>
          <a:p>
            <a:pPr lvl="1">
              <a:spcAft>
                <a:spcPts val="600"/>
              </a:spcAft>
              <a:buFont typeface="Wingdings" pitchFamily="2" charset="2"/>
              <a:buChar char="v"/>
            </a:pPr>
            <a:r>
              <a:rPr lang="en-US" dirty="0" smtClean="0"/>
              <a:t>Reduce ratio to 1.0:1 by offsetting emissions with “priority” source emissions:</a:t>
            </a:r>
          </a:p>
          <a:p>
            <a:pPr lvl="2">
              <a:spcAft>
                <a:spcPts val="600"/>
              </a:spcAft>
            </a:pPr>
            <a:r>
              <a:rPr lang="en-US" dirty="0" smtClean="0"/>
              <a:t>Woodstoves </a:t>
            </a:r>
          </a:p>
          <a:p>
            <a:pPr lvl="2">
              <a:spcAft>
                <a:spcPts val="600"/>
              </a:spcAft>
            </a:pPr>
            <a:r>
              <a:rPr lang="en-US" dirty="0" smtClean="0"/>
              <a:t>Sources causing NAA problem</a:t>
            </a:r>
          </a:p>
          <a:p>
            <a:pPr lvl="1">
              <a:spcAft>
                <a:spcPts val="600"/>
              </a:spcAft>
              <a:buFont typeface="Wingdings" pitchFamily="2" charset="2"/>
              <a:buChar char="v"/>
            </a:pPr>
            <a:r>
              <a:rPr lang="en-US" dirty="0" smtClean="0"/>
              <a:t>NAQB modeling backstop:</a:t>
            </a:r>
          </a:p>
          <a:p>
            <a:pPr lvl="2">
              <a:spcAft>
                <a:spcPts val="600"/>
              </a:spcAft>
              <a:buFont typeface="Arial" pitchFamily="34" charset="0"/>
              <a:buChar char="•"/>
            </a:pPr>
            <a:r>
              <a:rPr lang="en-US" dirty="0" smtClean="0"/>
              <a:t>Source analysis&lt;SIL, or </a:t>
            </a:r>
          </a:p>
          <a:p>
            <a:pPr lvl="2">
              <a:spcAft>
                <a:spcPts val="600"/>
              </a:spcAft>
              <a:buFont typeface="Arial" pitchFamily="34" charset="0"/>
              <a:buChar char="•"/>
            </a:pPr>
            <a:r>
              <a:rPr lang="en-US" dirty="0" smtClean="0"/>
              <a:t>Competing source analysis &lt;10% of NAAQS</a:t>
            </a:r>
          </a:p>
          <a:p>
            <a:pPr lvl="1"/>
            <a:endParaRPr lang="en-US" dirty="0" smtClean="0"/>
          </a:p>
        </p:txBody>
      </p:sp>
      <p:pic>
        <p:nvPicPr>
          <p:cNvPr id="4098" name="Picture 2" descr="http://talesfromahungrylife.files.wordpress.com/2011/05/frowning-face.jpg"/>
          <p:cNvPicPr>
            <a:picLocks noChangeAspect="1" noChangeArrowheads="1"/>
          </p:cNvPicPr>
          <p:nvPr/>
        </p:nvPicPr>
        <p:blipFill>
          <a:blip r:embed="rId2" cstate="print"/>
          <a:srcRect/>
          <a:stretch>
            <a:fillRect/>
          </a:stretch>
        </p:blipFill>
        <p:spPr bwMode="auto">
          <a:xfrm>
            <a:off x="6705600" y="2209800"/>
            <a:ext cx="361950" cy="361950"/>
          </a:xfrm>
          <a:prstGeom prst="rect">
            <a:avLst/>
          </a:prstGeom>
          <a:noFill/>
        </p:spPr>
      </p:pic>
      <p:sp>
        <p:nvSpPr>
          <p:cNvPr id="8" name="Slide Number Placeholder 7"/>
          <p:cNvSpPr>
            <a:spLocks noGrp="1"/>
          </p:cNvSpPr>
          <p:nvPr>
            <p:ph type="sldNum" sz="quarter" idx="12"/>
          </p:nvPr>
        </p:nvSpPr>
        <p:spPr/>
        <p:txBody>
          <a:bodyPr/>
          <a:lstStyle/>
          <a:p>
            <a:fld id="{5054A28A-D49E-49FA-AA6C-AAFB5BCB984B}" type="slidenum">
              <a:rPr lang="en-US" smtClean="0"/>
              <a:pPr/>
              <a:t>36</a:t>
            </a:fld>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183880" cy="1051560"/>
          </a:xfrm>
        </p:spPr>
        <p:txBody>
          <a:bodyPr/>
          <a:lstStyle/>
          <a:p>
            <a:pPr algn="ctr"/>
            <a:r>
              <a:rPr lang="en-US" dirty="0" smtClean="0"/>
              <a:t>Net Air Quality Benefit (cont.)</a:t>
            </a:r>
            <a:endParaRPr lang="en-US" dirty="0"/>
          </a:p>
        </p:txBody>
      </p:sp>
      <p:sp>
        <p:nvSpPr>
          <p:cNvPr id="3" name="Content Placeholder 2"/>
          <p:cNvSpPr>
            <a:spLocks noGrp="1"/>
          </p:cNvSpPr>
          <p:nvPr>
            <p:ph idx="1"/>
          </p:nvPr>
        </p:nvSpPr>
        <p:spPr>
          <a:xfrm>
            <a:off x="762000" y="1524000"/>
            <a:ext cx="7543800" cy="4572000"/>
          </a:xfrm>
        </p:spPr>
        <p:txBody>
          <a:bodyPr>
            <a:normAutofit/>
          </a:bodyPr>
          <a:lstStyle/>
          <a:p>
            <a:r>
              <a:rPr lang="en-US" dirty="0" smtClean="0"/>
              <a:t>Give non-federal major sources more flexibility for NAQB:</a:t>
            </a:r>
          </a:p>
          <a:p>
            <a:pPr lvl="1">
              <a:spcAft>
                <a:spcPts val="600"/>
              </a:spcAft>
              <a:buFont typeface="Wingdings" pitchFamily="2" charset="2"/>
              <a:buChar char="v"/>
            </a:pPr>
            <a:r>
              <a:rPr lang="en-US" dirty="0" smtClean="0"/>
              <a:t>Allow </a:t>
            </a:r>
            <a:r>
              <a:rPr lang="en-US" u="sng" dirty="0" smtClean="0"/>
              <a:t>&lt;</a:t>
            </a:r>
            <a:r>
              <a:rPr lang="en-US" dirty="0" smtClean="0"/>
              <a:t> 1.0:1 offsets</a:t>
            </a:r>
          </a:p>
          <a:p>
            <a:pPr lvl="2">
              <a:spcAft>
                <a:spcPts val="600"/>
              </a:spcAft>
            </a:pPr>
            <a:r>
              <a:rPr lang="en-US" dirty="0" smtClean="0"/>
              <a:t>Reduce ratio to 0.5:1 by offsetting emissions with “priority” source emissions:</a:t>
            </a:r>
          </a:p>
          <a:p>
            <a:pPr lvl="3">
              <a:spcAft>
                <a:spcPts val="600"/>
              </a:spcAft>
              <a:buFont typeface="Wingdings" pitchFamily="2" charset="2"/>
              <a:buChar char="ü"/>
            </a:pPr>
            <a:r>
              <a:rPr lang="en-US" dirty="0" smtClean="0"/>
              <a:t>Woodstoves </a:t>
            </a:r>
          </a:p>
          <a:p>
            <a:pPr lvl="3">
              <a:spcAft>
                <a:spcPts val="600"/>
              </a:spcAft>
              <a:buFont typeface="Wingdings" pitchFamily="2" charset="2"/>
              <a:buChar char="ü"/>
            </a:pPr>
            <a:r>
              <a:rPr lang="en-US" dirty="0" smtClean="0"/>
              <a:t>Sources causing NAA problem</a:t>
            </a:r>
          </a:p>
          <a:p>
            <a:pPr lvl="1">
              <a:spcAft>
                <a:spcPts val="600"/>
              </a:spcAft>
              <a:buFont typeface="Wingdings" pitchFamily="2" charset="2"/>
              <a:buChar char="v"/>
            </a:pPr>
            <a:r>
              <a:rPr lang="en-US" dirty="0" smtClean="0"/>
              <a:t>NAQB modeling backstop:</a:t>
            </a:r>
          </a:p>
          <a:p>
            <a:pPr lvl="2">
              <a:spcAft>
                <a:spcPts val="600"/>
              </a:spcAft>
              <a:buFont typeface="Arial" pitchFamily="34" charset="0"/>
              <a:buChar char="•"/>
            </a:pPr>
            <a:r>
              <a:rPr lang="en-US" dirty="0" smtClean="0"/>
              <a:t>Source analysis&lt;SIL, or </a:t>
            </a:r>
          </a:p>
          <a:p>
            <a:pPr lvl="2">
              <a:spcAft>
                <a:spcPts val="600"/>
              </a:spcAft>
              <a:buFont typeface="Arial" pitchFamily="34" charset="0"/>
              <a:buChar char="•"/>
            </a:pPr>
            <a:r>
              <a:rPr lang="en-US" dirty="0" smtClean="0"/>
              <a:t>Competing source analysis &lt;10% of NAAQS</a:t>
            </a:r>
          </a:p>
          <a:p>
            <a:pPr lvl="3">
              <a:spcAft>
                <a:spcPts val="600"/>
              </a:spcAft>
              <a:buFont typeface="Wingdings" pitchFamily="2" charset="2"/>
              <a:buChar char="ü"/>
            </a:pPr>
            <a:endParaRPr lang="en-US" dirty="0" smtClean="0"/>
          </a:p>
          <a:p>
            <a:pPr lvl="1"/>
            <a:endParaRPr lang="en-US" dirty="0" smtClean="0"/>
          </a:p>
        </p:txBody>
      </p:sp>
      <p:sp>
        <p:nvSpPr>
          <p:cNvPr id="8" name="Slide Number Placeholder 7"/>
          <p:cNvSpPr>
            <a:spLocks noGrp="1"/>
          </p:cNvSpPr>
          <p:nvPr>
            <p:ph type="sldNum" sz="quarter" idx="12"/>
          </p:nvPr>
        </p:nvSpPr>
        <p:spPr/>
        <p:txBody>
          <a:bodyPr/>
          <a:lstStyle/>
          <a:p>
            <a:fld id="{5054A28A-D49E-49FA-AA6C-AAFB5BCB984B}" type="slidenum">
              <a:rPr lang="en-US" smtClean="0"/>
              <a:pPr/>
              <a:t>37</a:t>
            </a:fld>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183880" cy="701040"/>
          </a:xfrm>
        </p:spPr>
        <p:txBody>
          <a:bodyPr/>
          <a:lstStyle/>
          <a:p>
            <a:pPr algn="ctr"/>
            <a:r>
              <a:rPr lang="en-US" dirty="0" smtClean="0"/>
              <a:t>Housekeeping</a:t>
            </a:r>
            <a:endParaRPr lang="en-US" dirty="0"/>
          </a:p>
        </p:txBody>
      </p:sp>
      <p:sp>
        <p:nvSpPr>
          <p:cNvPr id="3" name="Content Placeholder 2"/>
          <p:cNvSpPr>
            <a:spLocks noGrp="1"/>
          </p:cNvSpPr>
          <p:nvPr>
            <p:ph idx="1"/>
          </p:nvPr>
        </p:nvSpPr>
        <p:spPr>
          <a:xfrm>
            <a:off x="838200" y="2133600"/>
            <a:ext cx="8183880" cy="4187952"/>
          </a:xfrm>
        </p:spPr>
        <p:txBody>
          <a:bodyPr/>
          <a:lstStyle/>
          <a:p>
            <a:r>
              <a:rPr lang="en-US" dirty="0" smtClean="0"/>
              <a:t>Delete unused definitions</a:t>
            </a:r>
          </a:p>
          <a:p>
            <a:r>
              <a:rPr lang="en-US" dirty="0" smtClean="0"/>
              <a:t>Correct spelling, rule references, etc</a:t>
            </a:r>
          </a:p>
          <a:p>
            <a:r>
              <a:rPr lang="en-US" dirty="0" smtClean="0"/>
              <a:t>“the Department” to “DEQ”</a:t>
            </a:r>
          </a:p>
          <a:p>
            <a:r>
              <a:rPr lang="en-US" dirty="0" smtClean="0"/>
              <a:t>Cite CFR date in definition and delete elsewhere</a:t>
            </a:r>
          </a:p>
          <a:p>
            <a:r>
              <a:rPr lang="en-US" dirty="0" smtClean="0"/>
              <a:t>Diesel for Kevin Downing</a:t>
            </a:r>
          </a:p>
          <a:p>
            <a:r>
              <a:rPr lang="en-US" dirty="0" smtClean="0"/>
              <a:t>Heat Smart for Rachel Sakata</a:t>
            </a:r>
            <a:endParaRPr lang="en-US" dirty="0"/>
          </a:p>
        </p:txBody>
      </p:sp>
      <p:pic>
        <p:nvPicPr>
          <p:cNvPr id="1026" name="Picture 2" descr="http://1.bp.blogspot.com/_FqFDV-L66EI/TDmy100CczI/AAAAAAAAWHs/akd_dEJPBS4/s200/carol+burnett+cleaning+woman3.jpg"/>
          <p:cNvPicPr>
            <a:picLocks noChangeAspect="1" noChangeArrowheads="1"/>
          </p:cNvPicPr>
          <p:nvPr/>
        </p:nvPicPr>
        <p:blipFill>
          <a:blip r:embed="rId2" cstate="print"/>
          <a:srcRect/>
          <a:stretch>
            <a:fillRect/>
          </a:stretch>
        </p:blipFill>
        <p:spPr bwMode="auto">
          <a:xfrm>
            <a:off x="6629400" y="762000"/>
            <a:ext cx="1857375" cy="1905000"/>
          </a:xfrm>
          <a:prstGeom prst="rect">
            <a:avLst/>
          </a:prstGeom>
          <a:noFill/>
        </p:spPr>
      </p:pic>
      <p:sp>
        <p:nvSpPr>
          <p:cNvPr id="8" name="Slide Number Placeholder 7"/>
          <p:cNvSpPr>
            <a:spLocks noGrp="1"/>
          </p:cNvSpPr>
          <p:nvPr>
            <p:ph type="sldNum" sz="quarter" idx="12"/>
          </p:nvPr>
        </p:nvSpPr>
        <p:spPr/>
        <p:txBody>
          <a:bodyPr/>
          <a:lstStyle/>
          <a:p>
            <a:fld id="{5054A28A-D49E-49FA-AA6C-AAFB5BCB984B}" type="slidenum">
              <a:rPr lang="en-US" smtClean="0"/>
              <a:pPr/>
              <a:t>38</a:t>
            </a:fld>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183880" cy="1051560"/>
          </a:xfrm>
        </p:spPr>
        <p:txBody>
          <a:bodyPr/>
          <a:lstStyle/>
          <a:p>
            <a:r>
              <a:rPr lang="en-US" dirty="0" smtClean="0"/>
              <a:t>Opacity</a:t>
            </a:r>
            <a:endParaRPr lang="en-US" dirty="0"/>
          </a:p>
        </p:txBody>
      </p:sp>
      <p:sp>
        <p:nvSpPr>
          <p:cNvPr id="3" name="Content Placeholder 2"/>
          <p:cNvSpPr>
            <a:spLocks noGrp="1"/>
          </p:cNvSpPr>
          <p:nvPr>
            <p:ph idx="1"/>
          </p:nvPr>
        </p:nvSpPr>
        <p:spPr>
          <a:xfrm>
            <a:off x="990600" y="1905000"/>
            <a:ext cx="7315200" cy="4572000"/>
          </a:xfrm>
        </p:spPr>
        <p:txBody>
          <a:bodyPr>
            <a:normAutofit/>
          </a:bodyPr>
          <a:lstStyle/>
          <a:p>
            <a:pPr lvl="0"/>
            <a:r>
              <a:rPr lang="en-US" dirty="0" smtClean="0"/>
              <a:t>Change opacity from 3 minute aggregate in 60 minutes to 6-minute averages – EPA Method 9</a:t>
            </a:r>
          </a:p>
          <a:p>
            <a:pPr lvl="0"/>
            <a:endParaRPr lang="en-US" dirty="0" smtClean="0"/>
          </a:p>
          <a:p>
            <a:pPr lvl="0"/>
            <a:r>
              <a:rPr lang="en-US" dirty="0" smtClean="0"/>
              <a:t>Repeal 4-county 20% opacity for 30 seconds for non-fuel burning equipment</a:t>
            </a:r>
          </a:p>
          <a:p>
            <a:endParaRPr lang="en-US" dirty="0"/>
          </a:p>
        </p:txBody>
      </p:sp>
      <p:sp>
        <p:nvSpPr>
          <p:cNvPr id="8" name="Slide Number Placeholder 7"/>
          <p:cNvSpPr>
            <a:spLocks noGrp="1"/>
          </p:cNvSpPr>
          <p:nvPr>
            <p:ph type="sldNum" sz="quarter" idx="12"/>
          </p:nvPr>
        </p:nvSpPr>
        <p:spPr/>
        <p:txBody>
          <a:bodyPr/>
          <a:lstStyle/>
          <a:p>
            <a:fld id="{5054A28A-D49E-49FA-AA6C-AAFB5BCB984B}" type="slidenum">
              <a:rPr lang="en-US" smtClean="0"/>
              <a:pPr/>
              <a:t>39</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335" y="885347"/>
            <a:ext cx="8183880" cy="4956048"/>
          </a:xfrm>
        </p:spPr>
        <p:txBody>
          <a:bodyPr>
            <a:normAutofit/>
          </a:bodyPr>
          <a:lstStyle/>
          <a:p>
            <a:pPr lvl="0"/>
            <a:r>
              <a:rPr lang="en-US" dirty="0" smtClean="0"/>
              <a:t>Move procedural requirements from definitions in Division 200</a:t>
            </a:r>
          </a:p>
          <a:p>
            <a:endParaRPr lang="en-US" dirty="0"/>
          </a:p>
        </p:txBody>
      </p:sp>
      <p:pic>
        <p:nvPicPr>
          <p:cNvPr id="31746" name="Picture 2" descr="http://www.philnel.com/wp-content/uploads/2010/10/stack-of-papers.jpeg"/>
          <p:cNvPicPr>
            <a:picLocks noChangeAspect="1" noChangeArrowheads="1"/>
          </p:cNvPicPr>
          <p:nvPr/>
        </p:nvPicPr>
        <p:blipFill>
          <a:blip r:embed="rId2" cstate="print"/>
          <a:srcRect/>
          <a:stretch>
            <a:fillRect/>
          </a:stretch>
        </p:blipFill>
        <p:spPr bwMode="auto">
          <a:xfrm>
            <a:off x="914400" y="2438400"/>
            <a:ext cx="1793072" cy="3352800"/>
          </a:xfrm>
          <a:prstGeom prst="rect">
            <a:avLst/>
          </a:prstGeom>
          <a:noFill/>
        </p:spPr>
      </p:pic>
      <p:sp>
        <p:nvSpPr>
          <p:cNvPr id="6" name="Striped Right Arrow 5"/>
          <p:cNvSpPr/>
          <p:nvPr/>
        </p:nvSpPr>
        <p:spPr>
          <a:xfrm flipV="1">
            <a:off x="3276600" y="3276600"/>
            <a:ext cx="2133600" cy="121920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1748" name="Picture 4" descr="http://3.bp.blogspot.com/_tin_6D-ZFUs/TSfc7M-3CjI/AAAAAAAABAg/0TDu91Ml7dI/s1600/Jan+7+2011+paper.jpg"/>
          <p:cNvPicPr>
            <a:picLocks noChangeAspect="1" noChangeArrowheads="1"/>
          </p:cNvPicPr>
          <p:nvPr/>
        </p:nvPicPr>
        <p:blipFill>
          <a:blip r:embed="rId3" cstate="print"/>
          <a:srcRect/>
          <a:stretch>
            <a:fillRect/>
          </a:stretch>
        </p:blipFill>
        <p:spPr bwMode="auto">
          <a:xfrm>
            <a:off x="5943600" y="3276600"/>
            <a:ext cx="2226104" cy="1524000"/>
          </a:xfrm>
          <a:prstGeom prst="rect">
            <a:avLst/>
          </a:prstGeom>
          <a:noFill/>
        </p:spPr>
      </p:pic>
      <p:sp>
        <p:nvSpPr>
          <p:cNvPr id="8" name="TextBox 7"/>
          <p:cNvSpPr txBox="1"/>
          <p:nvPr/>
        </p:nvSpPr>
        <p:spPr>
          <a:xfrm>
            <a:off x="609600" y="5867400"/>
            <a:ext cx="2441694" cy="369332"/>
          </a:xfrm>
          <a:prstGeom prst="rect">
            <a:avLst/>
          </a:prstGeom>
          <a:noFill/>
        </p:spPr>
        <p:txBody>
          <a:bodyPr wrap="none" rtlCol="0">
            <a:spAutoFit/>
          </a:bodyPr>
          <a:lstStyle/>
          <a:p>
            <a:r>
              <a:rPr lang="en-US" dirty="0" smtClean="0"/>
              <a:t>Division 200 before</a:t>
            </a:r>
            <a:endParaRPr lang="en-US" dirty="0"/>
          </a:p>
        </p:txBody>
      </p:sp>
      <p:sp>
        <p:nvSpPr>
          <p:cNvPr id="9" name="TextBox 8"/>
          <p:cNvSpPr txBox="1"/>
          <p:nvPr/>
        </p:nvSpPr>
        <p:spPr>
          <a:xfrm>
            <a:off x="6019800" y="5029200"/>
            <a:ext cx="2249334" cy="369332"/>
          </a:xfrm>
          <a:prstGeom prst="rect">
            <a:avLst/>
          </a:prstGeom>
          <a:noFill/>
        </p:spPr>
        <p:txBody>
          <a:bodyPr wrap="none" rtlCol="0">
            <a:spAutoFit/>
          </a:bodyPr>
          <a:lstStyle/>
          <a:p>
            <a:r>
              <a:rPr lang="en-US" dirty="0" smtClean="0"/>
              <a:t>Division 200 after</a:t>
            </a:r>
            <a:endParaRPr lang="en-US" dirty="0"/>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124200" y="2459691"/>
            <a:ext cx="2200275" cy="493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124200" y="2953404"/>
            <a:ext cx="1774825" cy="493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3035326" y="4401770"/>
            <a:ext cx="2859087" cy="10429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1" name="Slide Number Placeholder 10"/>
          <p:cNvSpPr>
            <a:spLocks noGrp="1"/>
          </p:cNvSpPr>
          <p:nvPr>
            <p:ph type="sldNum" sz="quarter" idx="12"/>
          </p:nvPr>
        </p:nvSpPr>
        <p:spPr/>
        <p:txBody>
          <a:bodyPr/>
          <a:lstStyle/>
          <a:p>
            <a:fld id="{5054A28A-D49E-49FA-AA6C-AAFB5BCB984B}" type="slidenum">
              <a:rPr lang="en-US" smtClean="0"/>
              <a:pPr/>
              <a:t>4</a:t>
            </a:fld>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183880" cy="4953000"/>
          </a:xfrm>
        </p:spPr>
        <p:txBody>
          <a:bodyPr>
            <a:normAutofit/>
          </a:bodyPr>
          <a:lstStyle/>
          <a:p>
            <a:pPr lvl="0"/>
            <a:r>
              <a:rPr lang="en-US" dirty="0" smtClean="0"/>
              <a:t>Tighten opacity standard for older sources that were built before June 1, 1970. </a:t>
            </a:r>
          </a:p>
          <a:p>
            <a:pPr lvl="0"/>
            <a:endParaRPr lang="en-US" dirty="0" smtClean="0"/>
          </a:p>
          <a:p>
            <a:r>
              <a:rPr lang="en-US" dirty="0" smtClean="0"/>
              <a:t>Grate cleaning or soot blowing operations get 40% opacity as a six minute average</a:t>
            </a:r>
          </a:p>
          <a:p>
            <a:endParaRPr lang="en-US" dirty="0" smtClean="0"/>
          </a:p>
          <a:p>
            <a:endParaRPr lang="en-US" dirty="0"/>
          </a:p>
        </p:txBody>
      </p:sp>
      <p:sp>
        <p:nvSpPr>
          <p:cNvPr id="5" name="Title 1"/>
          <p:cNvSpPr>
            <a:spLocks noGrp="1"/>
          </p:cNvSpPr>
          <p:nvPr>
            <p:ph type="title"/>
          </p:nvPr>
        </p:nvSpPr>
        <p:spPr>
          <a:xfrm>
            <a:off x="533400" y="304800"/>
            <a:ext cx="8183880" cy="1051560"/>
          </a:xfrm>
        </p:spPr>
        <p:txBody>
          <a:bodyPr/>
          <a:lstStyle/>
          <a:p>
            <a:r>
              <a:rPr lang="en-US" dirty="0" smtClean="0"/>
              <a:t>Opacity (cont.)</a:t>
            </a:r>
            <a:endParaRPr lang="en-US" dirty="0"/>
          </a:p>
        </p:txBody>
      </p:sp>
      <p:sp>
        <p:nvSpPr>
          <p:cNvPr id="8" name="Slide Number Placeholder 7"/>
          <p:cNvSpPr>
            <a:spLocks noGrp="1"/>
          </p:cNvSpPr>
          <p:nvPr>
            <p:ph type="sldNum" sz="quarter" idx="12"/>
          </p:nvPr>
        </p:nvSpPr>
        <p:spPr/>
        <p:txBody>
          <a:bodyPr/>
          <a:lstStyle/>
          <a:p>
            <a:fld id="{5054A28A-D49E-49FA-AA6C-AAFB5BCB984B}" type="slidenum">
              <a:rPr lang="en-US" smtClean="0"/>
              <a:pPr/>
              <a:t>40</a:t>
            </a:fld>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183880" cy="4953000"/>
          </a:xfrm>
        </p:spPr>
        <p:txBody>
          <a:bodyPr>
            <a:normAutofit/>
          </a:bodyPr>
          <a:lstStyle/>
          <a:p>
            <a:pPr lvl="0"/>
            <a:r>
              <a:rPr lang="en-US" dirty="0" smtClean="0"/>
              <a:t>Tighten grain loading standard for older sources that were built before June 1, 1970. </a:t>
            </a:r>
          </a:p>
          <a:p>
            <a:pPr lvl="0"/>
            <a:endParaRPr lang="en-US" dirty="0" smtClean="0"/>
          </a:p>
          <a:p>
            <a:r>
              <a:rPr lang="en-US" dirty="0" smtClean="0"/>
              <a:t>Defer grain loading compliance until January 31, 2016 for sources outside special control areas</a:t>
            </a:r>
          </a:p>
          <a:p>
            <a:endParaRPr lang="en-US" dirty="0"/>
          </a:p>
        </p:txBody>
      </p:sp>
      <p:sp>
        <p:nvSpPr>
          <p:cNvPr id="5" name="Title 1"/>
          <p:cNvSpPr>
            <a:spLocks noGrp="1"/>
          </p:cNvSpPr>
          <p:nvPr>
            <p:ph type="title"/>
          </p:nvPr>
        </p:nvSpPr>
        <p:spPr>
          <a:xfrm>
            <a:off x="533400" y="304800"/>
            <a:ext cx="8183880" cy="1051560"/>
          </a:xfrm>
        </p:spPr>
        <p:txBody>
          <a:bodyPr>
            <a:normAutofit/>
          </a:bodyPr>
          <a:lstStyle/>
          <a:p>
            <a:r>
              <a:rPr lang="en-US" dirty="0" smtClean="0"/>
              <a:t>Grain Loading</a:t>
            </a:r>
            <a:endParaRPr lang="en-US" dirty="0"/>
          </a:p>
        </p:txBody>
      </p:sp>
      <p:sp>
        <p:nvSpPr>
          <p:cNvPr id="8" name="Slide Number Placeholder 7"/>
          <p:cNvSpPr>
            <a:spLocks noGrp="1"/>
          </p:cNvSpPr>
          <p:nvPr>
            <p:ph type="sldNum" sz="quarter" idx="12"/>
          </p:nvPr>
        </p:nvSpPr>
        <p:spPr/>
        <p:txBody>
          <a:bodyPr/>
          <a:lstStyle/>
          <a:p>
            <a:fld id="{5054A28A-D49E-49FA-AA6C-AAFB5BCB984B}" type="slidenum">
              <a:rPr lang="en-US" smtClean="0"/>
              <a:pPr/>
              <a:t>41</a:t>
            </a:fld>
            <a:endParaRPr lang="en-US" dirty="0"/>
          </a:p>
        </p:txBody>
      </p:sp>
    </p:spTree>
    <p:extLst>
      <p:ext uri="{BB962C8B-B14F-4D97-AF65-F5344CB8AC3E}">
        <p14:creationId xmlns:p14="http://schemas.microsoft.com/office/powerpoint/2010/main" xmlns="" val="83352866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054A28A-D49E-49FA-AA6C-AAFB5BCB984B}" type="slidenum">
              <a:rPr lang="en-US" smtClean="0"/>
              <a:pPr/>
              <a:t>42</a:t>
            </a:fld>
            <a:endParaRPr lang="en-US" dirty="0"/>
          </a:p>
        </p:txBody>
      </p:sp>
      <p:pic>
        <p:nvPicPr>
          <p:cNvPr id="5124" name="Picture 4"/>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371599" y="762000"/>
            <a:ext cx="6685221" cy="479107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5" name="TextBox 4"/>
          <p:cNvSpPr txBox="1"/>
          <p:nvPr/>
        </p:nvSpPr>
        <p:spPr>
          <a:xfrm>
            <a:off x="2666999" y="2648908"/>
            <a:ext cx="4433047" cy="707886"/>
          </a:xfrm>
          <a:prstGeom prst="rect">
            <a:avLst/>
          </a:prstGeom>
          <a:noFill/>
        </p:spPr>
        <p:txBody>
          <a:bodyPr wrap="square" rtlCol="0">
            <a:spAutoFit/>
          </a:bodyPr>
          <a:lstStyle/>
          <a:p>
            <a:r>
              <a:rPr lang="en-US" sz="4000" dirty="0" smtClean="0"/>
              <a:t>Any Questions?</a:t>
            </a:r>
            <a:endParaRPr lang="en-US" sz="4000" dirty="0"/>
          </a:p>
        </p:txBody>
      </p:sp>
    </p:spTree>
    <p:extLst>
      <p:ext uri="{BB962C8B-B14F-4D97-AF65-F5344CB8AC3E}">
        <p14:creationId xmlns:p14="http://schemas.microsoft.com/office/powerpoint/2010/main" xmlns="" val="9819978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14400"/>
            <a:ext cx="8183880" cy="2971800"/>
          </a:xfrm>
        </p:spPr>
        <p:txBody>
          <a:bodyPr>
            <a:normAutofit/>
          </a:bodyPr>
          <a:lstStyle/>
          <a:p>
            <a:pPr lvl="0"/>
            <a:endParaRPr lang="en-US" sz="3000" dirty="0" smtClean="0"/>
          </a:p>
          <a:p>
            <a:pPr lvl="0"/>
            <a:r>
              <a:rPr lang="en-US" sz="3000" dirty="0" smtClean="0"/>
              <a:t>Combine redundant definitions and move to Division 200</a:t>
            </a:r>
          </a:p>
          <a:p>
            <a:pPr lvl="0"/>
            <a:endParaRPr lang="en-US" sz="3000" dirty="0" smtClean="0"/>
          </a:p>
          <a:p>
            <a:pPr lvl="0"/>
            <a:r>
              <a:rPr lang="en-US" sz="3000" dirty="0" smtClean="0"/>
              <a:t>Move Division 200 tables to text</a:t>
            </a:r>
          </a:p>
          <a:p>
            <a:pPr lvl="0"/>
            <a:endParaRPr lang="en-US" sz="3000" dirty="0" smtClean="0"/>
          </a:p>
          <a:p>
            <a:endParaRPr lang="en-US" dirty="0"/>
          </a:p>
        </p:txBody>
      </p:sp>
      <p:sp>
        <p:nvSpPr>
          <p:cNvPr id="9" name="Slide Number Placeholder 8"/>
          <p:cNvSpPr>
            <a:spLocks noGrp="1"/>
          </p:cNvSpPr>
          <p:nvPr>
            <p:ph type="sldNum" sz="quarter" idx="12"/>
          </p:nvPr>
        </p:nvSpPr>
        <p:spPr/>
        <p:txBody>
          <a:bodyPr/>
          <a:lstStyle/>
          <a:p>
            <a:fld id="{5054A28A-D49E-49FA-AA6C-AAFB5BCB984B}" type="slidenum">
              <a:rPr lang="en-US" smtClean="0"/>
              <a:pPr/>
              <a:t>5</a:t>
            </a:fld>
            <a:endParaRPr lang="en-US" dirty="0"/>
          </a:p>
        </p:txBody>
      </p:sp>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715000" y="3733800"/>
            <a:ext cx="1743075" cy="23241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2" name="Cloud Callout 11"/>
          <p:cNvSpPr/>
          <p:nvPr/>
        </p:nvSpPr>
        <p:spPr>
          <a:xfrm>
            <a:off x="2590800" y="3886200"/>
            <a:ext cx="2362200" cy="1600200"/>
          </a:xfrm>
          <a:prstGeom prst="cloudCallout">
            <a:avLst/>
          </a:prstGeom>
          <a:solidFill>
            <a:schemeClr val="bg1"/>
          </a:solidFill>
          <a:ln>
            <a:solidFill>
              <a:schemeClr val="tx1"/>
            </a:solidFill>
          </a:ln>
          <a:scene3d>
            <a:camera prst="orthographicFront">
              <a:rot lat="0" lon="3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14400"/>
            <a:ext cx="8183880" cy="4724400"/>
          </a:xfrm>
        </p:spPr>
        <p:txBody>
          <a:bodyPr>
            <a:normAutofit/>
          </a:bodyPr>
          <a:lstStyle/>
          <a:p>
            <a:pPr lvl="0"/>
            <a:endParaRPr lang="en-US" sz="3000" dirty="0" smtClean="0"/>
          </a:p>
          <a:p>
            <a:pPr lvl="0"/>
            <a:r>
              <a:rPr lang="en-US" sz="3000" dirty="0" smtClean="0"/>
              <a:t>Clarify requirements for how to:</a:t>
            </a:r>
          </a:p>
          <a:p>
            <a:pPr lvl="1">
              <a:buFont typeface="Wingdings" pitchFamily="2" charset="2"/>
              <a:buChar char="v"/>
            </a:pPr>
            <a:r>
              <a:rPr lang="en-US" dirty="0" smtClean="0"/>
              <a:t>Permit emergency generators and small fuel burning </a:t>
            </a:r>
            <a:r>
              <a:rPr lang="en-US" dirty="0" smtClean="0"/>
              <a:t>equipment</a:t>
            </a:r>
          </a:p>
          <a:p>
            <a:pPr lvl="1">
              <a:buFont typeface="Wingdings" pitchFamily="2" charset="2"/>
              <a:buChar char="v"/>
            </a:pPr>
            <a:r>
              <a:rPr lang="en-US" dirty="0" smtClean="0"/>
              <a:t>Permit small sources subject to NSPS/NESHAP</a:t>
            </a:r>
            <a:endParaRPr lang="en-US" dirty="0" smtClean="0"/>
          </a:p>
          <a:p>
            <a:pPr lvl="1">
              <a:buFont typeface="Wingdings" pitchFamily="2" charset="2"/>
              <a:buChar char="v"/>
            </a:pPr>
            <a:r>
              <a:rPr lang="en-US" dirty="0" smtClean="0"/>
              <a:t>Permit sources that want to be combined or split</a:t>
            </a:r>
          </a:p>
          <a:p>
            <a:pPr lvl="1">
              <a:buFont typeface="Wingdings" pitchFamily="2" charset="2"/>
              <a:buChar char="v"/>
            </a:pPr>
            <a:r>
              <a:rPr lang="en-US" dirty="0" smtClean="0"/>
              <a:t>Grant extensions for NSR/PSD permits  </a:t>
            </a:r>
          </a:p>
          <a:p>
            <a:pPr lvl="1">
              <a:buFont typeface="Wingdings" pitchFamily="2" charset="2"/>
              <a:buChar char="v"/>
            </a:pPr>
            <a:r>
              <a:rPr lang="en-US" dirty="0" smtClean="0"/>
              <a:t>Determine compliance for all standards </a:t>
            </a:r>
          </a:p>
          <a:p>
            <a:endParaRPr lang="en-US" dirty="0"/>
          </a:p>
        </p:txBody>
      </p:sp>
      <p:sp>
        <p:nvSpPr>
          <p:cNvPr id="9" name="Slide Number Placeholder 8"/>
          <p:cNvSpPr>
            <a:spLocks noGrp="1"/>
          </p:cNvSpPr>
          <p:nvPr>
            <p:ph type="sldNum" sz="quarter" idx="12"/>
          </p:nvPr>
        </p:nvSpPr>
        <p:spPr/>
        <p:txBody>
          <a:bodyPr/>
          <a:lstStyle/>
          <a:p>
            <a:fld id="{5054A28A-D49E-49FA-AA6C-AAFB5BCB984B}" type="slidenum">
              <a:rPr lang="en-US" smtClean="0">
                <a:solidFill>
                  <a:srgbClr val="E3DED1">
                    <a:shade val="50000"/>
                  </a:srgbClr>
                </a:solidFill>
              </a:rPr>
              <a:pPr/>
              <a:t>6</a:t>
            </a:fld>
            <a:endParaRPr lang="en-US" dirty="0">
              <a:solidFill>
                <a:srgbClr val="E3DED1">
                  <a:shade val="50000"/>
                </a:srgbClr>
              </a:solidFill>
            </a:endParaRPr>
          </a:p>
        </p:txBody>
      </p:sp>
    </p:spTree>
    <p:extLst>
      <p:ext uri="{BB962C8B-B14F-4D97-AF65-F5344CB8AC3E}">
        <p14:creationId xmlns:p14="http://schemas.microsoft.com/office/powerpoint/2010/main" xmlns="" val="17603291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7543800" cy="1371600"/>
          </a:xfrm>
        </p:spPr>
        <p:txBody>
          <a:bodyPr>
            <a:normAutofit fontScale="92500" lnSpcReduction="20000"/>
          </a:bodyPr>
          <a:lstStyle/>
          <a:p>
            <a:pPr lvl="0"/>
            <a:endParaRPr lang="en-US" sz="3000" dirty="0" smtClean="0"/>
          </a:p>
          <a:p>
            <a:pPr>
              <a:buFont typeface="Wingdings" pitchFamily="2" charset="2"/>
              <a:buChar char="v"/>
            </a:pPr>
            <a:r>
              <a:rPr lang="en-US" sz="3200" dirty="0" smtClean="0"/>
              <a:t>Permit emergency generators and pumps</a:t>
            </a:r>
          </a:p>
        </p:txBody>
      </p:sp>
      <p:sp>
        <p:nvSpPr>
          <p:cNvPr id="8" name="Slide Number Placeholder 7"/>
          <p:cNvSpPr>
            <a:spLocks noGrp="1"/>
          </p:cNvSpPr>
          <p:nvPr>
            <p:ph type="sldNum" sz="quarter" idx="12"/>
          </p:nvPr>
        </p:nvSpPr>
        <p:spPr/>
        <p:txBody>
          <a:bodyPr/>
          <a:lstStyle/>
          <a:p>
            <a:fld id="{5054A28A-D49E-49FA-AA6C-AAFB5BCB984B}" type="slidenum">
              <a:rPr lang="en-US" smtClean="0"/>
              <a:pPr/>
              <a:t>7</a:t>
            </a:fld>
            <a:endParaRPr lang="en-US" dirty="0"/>
          </a:p>
        </p:txBody>
      </p:sp>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638800" y="1206313"/>
            <a:ext cx="3048000" cy="14287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2" name="Content Placeholder 2"/>
          <p:cNvSpPr txBox="1">
            <a:spLocks/>
          </p:cNvSpPr>
          <p:nvPr/>
        </p:nvSpPr>
        <p:spPr>
          <a:xfrm>
            <a:off x="788894" y="2701738"/>
            <a:ext cx="7543800" cy="3581400"/>
          </a:xfrm>
          <a:prstGeom prst="rect">
            <a:avLst/>
          </a:prstGeom>
        </p:spPr>
        <p:txBody>
          <a:bodyPr vert="horz" lIns="182880" tIns="91440">
            <a:normAutofit fontScale="92500" lnSpcReduction="20000"/>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r>
              <a:rPr lang="en-US" sz="3100" dirty="0" smtClean="0">
                <a:latin typeface="Times New Roman"/>
                <a:ea typeface="Calibri"/>
              </a:rPr>
              <a:t>used only during loss of primary equipment or utility service due to circumstances beyond the reasonable control or to address a power emergency </a:t>
            </a:r>
          </a:p>
          <a:p>
            <a:pPr marL="265176" lvl="3" indent="-265176">
              <a:spcBef>
                <a:spcPts val="250"/>
              </a:spcBef>
              <a:spcAft>
                <a:spcPts val="1000"/>
              </a:spcAft>
              <a:buClr>
                <a:schemeClr val="accent1"/>
              </a:buClr>
              <a:buSzPct val="80000"/>
              <a:buFont typeface="Wingdings 2"/>
              <a:buChar char=""/>
            </a:pPr>
            <a:r>
              <a:rPr lang="en-US" sz="3100" dirty="0">
                <a:latin typeface="Times New Roman"/>
                <a:ea typeface="Calibri"/>
              </a:rPr>
              <a:t>emissions in aggregate are greater than the de minimis levels based on the readiness and testing hours of operation allowed by NSPS or NESHAP requirements or some other hours of operation specified in a permit; </a:t>
            </a:r>
          </a:p>
        </p:txBody>
      </p:sp>
      <p:sp>
        <p:nvSpPr>
          <p:cNvPr id="13" name="Content Placeholder 2"/>
          <p:cNvSpPr txBox="1">
            <a:spLocks/>
          </p:cNvSpPr>
          <p:nvPr/>
        </p:nvSpPr>
        <p:spPr>
          <a:xfrm>
            <a:off x="757518" y="1362075"/>
            <a:ext cx="5486400" cy="1295400"/>
          </a:xfrm>
          <a:prstGeom prst="rect">
            <a:avLst/>
          </a:prstGeom>
        </p:spPr>
        <p:txBody>
          <a:bodyPr vert="horz" lIns="182880" tIns="91440">
            <a:normAutofit fontScale="92500" lnSpcReduction="20000"/>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endParaRPr lang="en-US" sz="3000" dirty="0" smtClean="0"/>
          </a:p>
          <a:p>
            <a:pPr marL="265176" lvl="1" indent="-265176">
              <a:spcAft>
                <a:spcPts val="1000"/>
              </a:spcAft>
              <a:buSzPct val="80000"/>
              <a:buFont typeface="Wingdings 2"/>
              <a:buChar char=""/>
            </a:pPr>
            <a:r>
              <a:rPr lang="en-US" sz="3100" dirty="0">
                <a:latin typeface="Times New Roman"/>
                <a:ea typeface="Calibri"/>
              </a:rPr>
              <a:t>rated individually at less than 500 horsepower,</a:t>
            </a:r>
          </a:p>
        </p:txBody>
      </p:sp>
    </p:spTree>
    <p:extLst>
      <p:ext uri="{BB962C8B-B14F-4D97-AF65-F5344CB8AC3E}">
        <p14:creationId xmlns:p14="http://schemas.microsoft.com/office/powerpoint/2010/main" xmlns="" val="25569228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183880" cy="5638800"/>
          </a:xfrm>
        </p:spPr>
        <p:txBody>
          <a:bodyPr>
            <a:normAutofit/>
          </a:bodyPr>
          <a:lstStyle/>
          <a:p>
            <a:pPr lvl="0"/>
            <a:endParaRPr lang="en-US" sz="3000" dirty="0" smtClean="0"/>
          </a:p>
          <a:p>
            <a:pPr>
              <a:buFont typeface="Wingdings" pitchFamily="2" charset="2"/>
              <a:buChar char="v"/>
            </a:pPr>
            <a:r>
              <a:rPr lang="en-US" sz="3200" dirty="0" smtClean="0"/>
              <a:t>Permit emergency generators and pumps – General Permit</a:t>
            </a:r>
          </a:p>
          <a:p>
            <a:pPr marL="0" marR="0">
              <a:spcBef>
                <a:spcPts val="0"/>
              </a:spcBef>
              <a:spcAft>
                <a:spcPts val="0"/>
              </a:spcAft>
            </a:pPr>
            <a:r>
              <a:rPr lang="en-US" dirty="0">
                <a:latin typeface="Times New Roman"/>
                <a:ea typeface="Times New Roman"/>
              </a:rPr>
              <a:t>27. 	Stationary </a:t>
            </a:r>
            <a:r>
              <a:rPr lang="en-US" i="1" dirty="0">
                <a:latin typeface="Times New Roman"/>
                <a:ea typeface="Times New Roman"/>
              </a:rPr>
              <a:t>reciprocating internal combustion engines used for </a:t>
            </a:r>
            <a:r>
              <a:rPr lang="en-US" dirty="0">
                <a:latin typeface="Times New Roman"/>
                <a:ea typeface="Times New Roman"/>
              </a:rPr>
              <a:t>electrical power generation or to power pumps or compressors, with a site rating of 500 horsepower </a:t>
            </a:r>
            <a:r>
              <a:rPr lang="en-US" sz="1400" dirty="0">
                <a:latin typeface="Times New Roman"/>
                <a:ea typeface="Calibri"/>
              </a:rPr>
              <a:t> </a:t>
            </a:r>
            <a:r>
              <a:rPr lang="en-US" dirty="0">
                <a:latin typeface="Times New Roman"/>
                <a:ea typeface="Times New Roman"/>
              </a:rPr>
              <a:t>or more, excluding 2-stroke lean burn engines</a:t>
            </a:r>
            <a:r>
              <a:rPr lang="en-US" sz="1400" dirty="0">
                <a:latin typeface="Times New Roman"/>
                <a:ea typeface="Calibri"/>
              </a:rPr>
              <a:t> </a:t>
            </a:r>
            <a:r>
              <a:rPr lang="en-US" dirty="0">
                <a:latin typeface="Times New Roman"/>
                <a:ea typeface="Times New Roman"/>
              </a:rPr>
              <a:t> </a:t>
            </a:r>
            <a:endParaRPr lang="en-US" sz="1800" dirty="0">
              <a:latin typeface="Times New Roman"/>
              <a:ea typeface="Times New Roman"/>
            </a:endParaRPr>
          </a:p>
          <a:p>
            <a:pPr marL="0" marR="0">
              <a:spcBef>
                <a:spcPts val="0"/>
              </a:spcBef>
              <a:spcAft>
                <a:spcPts val="0"/>
              </a:spcAft>
            </a:pPr>
            <a:r>
              <a:rPr lang="en-US" dirty="0">
                <a:latin typeface="Times New Roman"/>
                <a:ea typeface="Times New Roman"/>
              </a:rPr>
              <a:t>28.	Stationary emergency generators and firewater pumps </a:t>
            </a:r>
            <a:r>
              <a:rPr lang="en-US" sz="1400" dirty="0">
                <a:latin typeface="Times New Roman"/>
                <a:ea typeface="Calibri"/>
              </a:rPr>
              <a:t> </a:t>
            </a:r>
            <a:r>
              <a:rPr lang="en-US" dirty="0">
                <a:latin typeface="Times New Roman"/>
                <a:ea typeface="Times New Roman"/>
              </a:rPr>
              <a:t>that are each rated at 500 horsepower or more</a:t>
            </a:r>
            <a:endParaRPr lang="en-US" sz="1800" dirty="0">
              <a:latin typeface="Times New Roman"/>
              <a:ea typeface="Times New Roman"/>
            </a:endParaRPr>
          </a:p>
          <a:p>
            <a:pPr marL="0" marR="0">
              <a:spcBef>
                <a:spcPts val="0"/>
              </a:spcBef>
              <a:spcAft>
                <a:spcPts val="1000"/>
              </a:spcAft>
            </a:pPr>
            <a:r>
              <a:rPr lang="en-US" sz="2000" dirty="0">
                <a:latin typeface="Times New Roman"/>
                <a:ea typeface="Calibri"/>
              </a:rPr>
              <a:t> </a:t>
            </a:r>
            <a:endParaRPr lang="en-US" dirty="0">
              <a:latin typeface="Times New Roman"/>
              <a:ea typeface="Calibri"/>
            </a:endParaRPr>
          </a:p>
        </p:txBody>
      </p:sp>
      <p:sp>
        <p:nvSpPr>
          <p:cNvPr id="8" name="Slide Number Placeholder 7"/>
          <p:cNvSpPr>
            <a:spLocks noGrp="1"/>
          </p:cNvSpPr>
          <p:nvPr>
            <p:ph type="sldNum" sz="quarter" idx="12"/>
          </p:nvPr>
        </p:nvSpPr>
        <p:spPr/>
        <p:txBody>
          <a:bodyPr/>
          <a:lstStyle/>
          <a:p>
            <a:fld id="{5054A28A-D49E-49FA-AA6C-AAFB5BCB984B}" type="slidenum">
              <a:rPr lang="en-US" smtClean="0">
                <a:solidFill>
                  <a:srgbClr val="E3DED1">
                    <a:shade val="50000"/>
                  </a:srgbClr>
                </a:solidFill>
              </a:rPr>
              <a:pPr/>
              <a:t>8</a:t>
            </a:fld>
            <a:endParaRPr lang="en-US" dirty="0">
              <a:solidFill>
                <a:srgbClr val="E3DED1">
                  <a:shade val="50000"/>
                </a:srgbClr>
              </a:solidFill>
            </a:endParaRPr>
          </a:p>
        </p:txBody>
      </p:sp>
    </p:spTree>
    <p:extLst>
      <p:ext uri="{BB962C8B-B14F-4D97-AF65-F5344CB8AC3E}">
        <p14:creationId xmlns:p14="http://schemas.microsoft.com/office/powerpoint/2010/main" xmlns="" val="20439009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183880" cy="5638800"/>
          </a:xfrm>
        </p:spPr>
        <p:txBody>
          <a:bodyPr>
            <a:normAutofit fontScale="92500" lnSpcReduction="20000"/>
          </a:bodyPr>
          <a:lstStyle/>
          <a:p>
            <a:pPr lvl="0"/>
            <a:endParaRPr lang="en-US" sz="3000" dirty="0" smtClean="0"/>
          </a:p>
          <a:p>
            <a:pPr>
              <a:buFont typeface="Wingdings" pitchFamily="2" charset="2"/>
              <a:buChar char="v"/>
            </a:pPr>
            <a:r>
              <a:rPr lang="en-US" sz="3800" dirty="0" smtClean="0"/>
              <a:t>Permit emergency generators and pumps - PSEL</a:t>
            </a:r>
          </a:p>
          <a:p>
            <a:pPr marL="0" marR="0">
              <a:lnSpc>
                <a:spcPct val="115000"/>
              </a:lnSpc>
              <a:spcBef>
                <a:spcPts val="0"/>
              </a:spcBef>
              <a:spcAft>
                <a:spcPts val="0"/>
              </a:spcAft>
            </a:pPr>
            <a:r>
              <a:rPr lang="en-US" b="1" dirty="0">
                <a:solidFill>
                  <a:srgbClr val="000000"/>
                </a:solidFill>
                <a:latin typeface="Times New Roman"/>
                <a:ea typeface="Times New Roman"/>
                <a:cs typeface="Times New Roman"/>
              </a:rPr>
              <a:t>340-222-0041</a:t>
            </a:r>
            <a:endParaRPr lang="en-US" sz="2400" dirty="0">
              <a:latin typeface="Calibri"/>
              <a:ea typeface="Calibri"/>
              <a:cs typeface="Times New Roman"/>
            </a:endParaRPr>
          </a:p>
          <a:p>
            <a:pPr marL="0" marR="0">
              <a:lnSpc>
                <a:spcPct val="115000"/>
              </a:lnSpc>
              <a:spcBef>
                <a:spcPts val="0"/>
              </a:spcBef>
              <a:spcAft>
                <a:spcPts val="0"/>
              </a:spcAft>
            </a:pPr>
            <a:r>
              <a:rPr lang="en-US" dirty="0" smtClean="0">
                <a:solidFill>
                  <a:srgbClr val="000000"/>
                </a:solidFill>
                <a:latin typeface="Times New Roman"/>
                <a:ea typeface="Times New Roman"/>
                <a:cs typeface="Times New Roman"/>
              </a:rPr>
              <a:t>(</a:t>
            </a:r>
            <a:r>
              <a:rPr lang="en-US" dirty="0">
                <a:solidFill>
                  <a:srgbClr val="000000"/>
                </a:solidFill>
                <a:latin typeface="Times New Roman"/>
                <a:ea typeface="Times New Roman"/>
                <a:cs typeface="Times New Roman"/>
              </a:rPr>
              <a:t>6) If a PSEL is established or revised to include emissions from activities that existed at a source prior to April 1, 2014 and which were previously considered categorically insignificant activities prior to April 1, 2014</a:t>
            </a:r>
            <a:r>
              <a:rPr lang="en-US" sz="1400" dirty="0">
                <a:latin typeface="Calibri"/>
                <a:ea typeface="Calibri"/>
                <a:cs typeface="Times New Roman"/>
              </a:rPr>
              <a:t> </a:t>
            </a:r>
            <a:r>
              <a:rPr lang="en-US" dirty="0">
                <a:solidFill>
                  <a:srgbClr val="000000"/>
                </a:solidFill>
                <a:latin typeface="Times New Roman"/>
                <a:ea typeface="Times New Roman"/>
                <a:cs typeface="Times New Roman"/>
              </a:rPr>
              <a:t>, and results in a PSEL greater than the netting basis by greater than or equal to an SER as a result of this revision, the requirements of OAR 340-222-0041(4) do not apply. If the revised PSEL is greater than or equal to the SER above the netting basis, any future increase in the PSEL for any reason would be subject to OAR 340-222-0041(4).  </a:t>
            </a:r>
            <a:r>
              <a:rPr lang="en-US" sz="1400" dirty="0">
                <a:latin typeface="Calibri"/>
                <a:ea typeface="Calibri"/>
                <a:cs typeface="Times New Roman"/>
              </a:rPr>
              <a:t> </a:t>
            </a:r>
            <a:endParaRPr lang="en-US" dirty="0">
              <a:latin typeface="Times New Roman"/>
              <a:ea typeface="Calibri"/>
            </a:endParaRPr>
          </a:p>
        </p:txBody>
      </p:sp>
      <p:sp>
        <p:nvSpPr>
          <p:cNvPr id="8" name="Slide Number Placeholder 7"/>
          <p:cNvSpPr>
            <a:spLocks noGrp="1"/>
          </p:cNvSpPr>
          <p:nvPr>
            <p:ph type="sldNum" sz="quarter" idx="12"/>
          </p:nvPr>
        </p:nvSpPr>
        <p:spPr/>
        <p:txBody>
          <a:bodyPr/>
          <a:lstStyle/>
          <a:p>
            <a:fld id="{5054A28A-D49E-49FA-AA6C-AAFB5BCB984B}" type="slidenum">
              <a:rPr lang="en-US" smtClean="0">
                <a:solidFill>
                  <a:srgbClr val="E3DED1">
                    <a:shade val="50000"/>
                  </a:srgbClr>
                </a:solidFill>
              </a:rPr>
              <a:pPr/>
              <a:t>9</a:t>
            </a:fld>
            <a:endParaRPr lang="en-US" dirty="0">
              <a:solidFill>
                <a:srgbClr val="E3DED1">
                  <a:shade val="50000"/>
                </a:srgbClr>
              </a:solidFill>
            </a:endParaRPr>
          </a:p>
        </p:txBody>
      </p:sp>
    </p:spTree>
    <p:extLst>
      <p:ext uri="{BB962C8B-B14F-4D97-AF65-F5344CB8AC3E}">
        <p14:creationId xmlns:p14="http://schemas.microsoft.com/office/powerpoint/2010/main" xmlns="" val="75538079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2016</TotalTime>
  <Words>2316</Words>
  <Application>Microsoft Office PowerPoint</Application>
  <PresentationFormat>On-screen Show (4:3)</PresentationFormat>
  <Paragraphs>402</Paragraphs>
  <Slides>42</Slides>
  <Notes>3</Notes>
  <HiddenSlides>0</HiddenSlides>
  <MMClips>0</MMClips>
  <ScaleCrop>false</ScaleCrop>
  <HeadingPairs>
    <vt:vector size="4" baseType="variant">
      <vt:variant>
        <vt:lpstr>Theme</vt:lpstr>
      </vt:variant>
      <vt:variant>
        <vt:i4>2</vt:i4>
      </vt:variant>
      <vt:variant>
        <vt:lpstr>Slide Titles</vt:lpstr>
      </vt:variant>
      <vt:variant>
        <vt:i4>42</vt:i4>
      </vt:variant>
    </vt:vector>
  </HeadingPairs>
  <TitlesOfParts>
    <vt:vector size="44" baseType="lpstr">
      <vt:lpstr>Aspect</vt:lpstr>
      <vt:lpstr>Custom Design</vt:lpstr>
      <vt:lpstr>PERMITTING PROGRAM UPDATES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Repeal:</vt:lpstr>
      <vt:lpstr>NEW SOURCE REVIEW</vt:lpstr>
      <vt:lpstr>NEW SOURCE REVIEW</vt:lpstr>
      <vt:lpstr>Slide 32</vt:lpstr>
      <vt:lpstr>New Source Review (cont.)</vt:lpstr>
      <vt:lpstr>NSR Old vs. New</vt:lpstr>
      <vt:lpstr>NSR Old vs. New (cont.)</vt:lpstr>
      <vt:lpstr>Net Air Quality Benefit</vt:lpstr>
      <vt:lpstr>Net Air Quality Benefit (cont.)</vt:lpstr>
      <vt:lpstr>Housekeeping</vt:lpstr>
      <vt:lpstr>Opacity</vt:lpstr>
      <vt:lpstr>Opacity (cont.)</vt:lpstr>
      <vt:lpstr>Grain Loading</vt:lpstr>
      <vt:lpstr>Slide 42</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PERMITTING PROGRAM UPDATES</dc:title>
  <dc:creator>jinahar</dc:creator>
  <cp:lastModifiedBy>jinahar</cp:lastModifiedBy>
  <cp:revision>172</cp:revision>
  <dcterms:created xsi:type="dcterms:W3CDTF">2013-01-22T16:55:34Z</dcterms:created>
  <dcterms:modified xsi:type="dcterms:W3CDTF">2013-05-31T17:24:36Z</dcterms:modified>
</cp:coreProperties>
</file>