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omments/comment8.xml" ContentType="application/vnd.openxmlformats-officedocument.presentationml.comment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s/comment6.xml" ContentType="application/vnd.openxmlformats-officedocument.presentationml.comments+xml"/>
  <Override PartName="/ppt/comments/comment13.xml" ContentType="application/vnd.openxmlformats-officedocument.presentationml.comment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s/comment4.xml" ContentType="application/vnd.openxmlformats-officedocument.presentationml.comments+xml"/>
  <Override PartName="/ppt/comments/comment11.xml" ContentType="application/vnd.openxmlformats-officedocument.presentationml.comment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Default Extension="gif" ContentType="image/gif"/>
  <Override PartName="/ppt/comments/comment10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omments/comment9.xml" ContentType="application/vnd.openxmlformats-officedocument.presentationml.comment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omments/comment7.xml" ContentType="application/vnd.openxmlformats-officedocument.presentationml.comment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comments/comment5.xml" ContentType="application/vnd.openxmlformats-officedocument.presentationml.comments+xml"/>
  <Override PartName="/ppt/comments/comment14.xml" ContentType="application/vnd.openxmlformats-officedocument.presentationml.comment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omments/comment3.xml" ContentType="application/vnd.openxmlformats-officedocument.presentationml.comments+xml"/>
  <Override PartName="/ppt/comments/comment12.xml" ContentType="application/vnd.openxmlformats-officedocument.presentationml.comment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8" r:id="rId3"/>
    <p:sldId id="259" r:id="rId4"/>
    <p:sldId id="309" r:id="rId5"/>
    <p:sldId id="271" r:id="rId6"/>
    <p:sldId id="313" r:id="rId7"/>
    <p:sldId id="272" r:id="rId8"/>
    <p:sldId id="310" r:id="rId9"/>
    <p:sldId id="331" r:id="rId10"/>
    <p:sldId id="330" r:id="rId11"/>
    <p:sldId id="311" r:id="rId12"/>
    <p:sldId id="328" r:id="rId13"/>
    <p:sldId id="314" r:id="rId14"/>
    <p:sldId id="325" r:id="rId15"/>
    <p:sldId id="329" r:id="rId16"/>
    <p:sldId id="262" r:id="rId17"/>
    <p:sldId id="326" r:id="rId18"/>
    <p:sldId id="323" r:id="rId19"/>
    <p:sldId id="321" r:id="rId20"/>
    <p:sldId id="274" r:id="rId21"/>
    <p:sldId id="282" r:id="rId22"/>
    <p:sldId id="292" r:id="rId23"/>
    <p:sldId id="332" r:id="rId24"/>
    <p:sldId id="315" r:id="rId25"/>
    <p:sldId id="316" r:id="rId26"/>
    <p:sldId id="317" r:id="rId27"/>
    <p:sldId id="290" r:id="rId28"/>
    <p:sldId id="320" r:id="rId29"/>
    <p:sldId id="318" r:id="rId30"/>
    <p:sldId id="319" r:id="rId31"/>
    <p:sldId id="322" r:id="rId32"/>
    <p:sldId id="268" r:id="rId33"/>
    <p:sldId id="269" r:id="rId34"/>
    <p:sldId id="279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fisher" initials="mf" lastIdx="1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37" autoAdjust="0"/>
  </p:normalViewPr>
  <p:slideViewPr>
    <p:cSldViewPr>
      <p:cViewPr varScale="1">
        <p:scale>
          <a:sx n="79" d="100"/>
          <a:sy n="79" d="100"/>
        </p:scale>
        <p:origin x="-25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6-17T11:37:11.376" idx="6">
    <p:pos x="1478" y="1272"/>
    <p:text>edit</p:text>
  </p:cm>
  <p:cm authorId="0" dt="2013-06-17T11:37:26.289" idx="7">
    <p:pos x="1598" y="1945"/>
    <p:text>edited</p:text>
  </p:cm>
  <p:cm authorId="0" dt="2013-06-17T11:40:31.399" idx="8">
    <p:pos x="3717" y="2315"/>
    <p:text>edited</p:tex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6-17T11:34:33.285" idx="5">
    <p:pos x="4412" y="1195"/>
    <p:text>several changes on this slide</p:tex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6-17T12:30:52.663" idx="15">
    <p:pos x="641" y="924"/>
    <p:text>edits</p:tex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6-17T12:30:52.663" idx="17">
    <p:pos x="641" y="924"/>
    <p:text>edits</p:tex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6-17T12:31:28.964" idx="16">
    <p:pos x="1152" y="456"/>
    <p:text>I suggest deleting these slides - they are too much detail for the EMT.</p:text>
  </p:cm>
</p:cmLst>
</file>

<file path=ppt/comments/comment1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6-17T12:39:43.729" idx="19">
    <p:pos x="10" y="10"/>
    <p:text>I suggest deleting these slides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6-17T11:18:50.809" idx="1">
    <p:pos x="1152" y="2445"/>
    <p:text>The Western Backstop rules were for regional haze, not the federal Acid Rain program.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6-17T11:42:47.399" idx="9">
    <p:pos x="3282" y="978"/>
    <p:text>edited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6-17T11:53:28.108" idx="10">
    <p:pos x="2347" y="598"/>
    <p:text>added slide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6-17T11:53:38.872" idx="11">
    <p:pos x="2347" y="598"/>
    <p:text>added slide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6-17T12:09:31.388" idx="12">
    <p:pos x="728" y="2108"/>
    <p:text>edits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6-17T11:24:00.547" idx="2">
    <p:pos x="4086" y="3815"/>
    <p:text>should we include this?</p:text>
  </p:cm>
  <p:cm authorId="0" dt="2013-06-17T12:15:31.281" idx="13">
    <p:pos x="772" y="1413"/>
    <p:text>edited</p:tex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6-17T11:26:00.215" idx="3">
    <p:pos x="2152" y="2489"/>
    <p:text>added "maintenance"</p:text>
  </p:cm>
  <p:cm authorId="0" dt="2013-06-17T11:26:47.795" idx="4">
    <p:pos x="3282" y="3206"/>
    <p:text>what is XXX referrring to?</p:tex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6-17T12:23:03.324" idx="14">
    <p:pos x="750" y="1554"/>
    <p:text>edits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D3319AF-AD5F-415B-8121-FC7285CC284F}" type="datetimeFigureOut">
              <a:rPr lang="en-US" smtClean="0"/>
              <a:pPr/>
              <a:t>6/18/2013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922073-0507-4909-86FD-51FAF8B918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12585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25726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25726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98374-7D0B-457B-9414-3880E2F42172}" type="datetime1">
              <a:rPr lang="en-US" smtClean="0"/>
              <a:pPr/>
              <a:t>6/18/2013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Box 24"/>
          <p:cNvSpPr txBox="1">
            <a:spLocks noChangeArrowheads="1"/>
          </p:cNvSpPr>
          <p:nvPr userDrawn="1"/>
        </p:nvSpPr>
        <p:spPr bwMode="auto">
          <a:xfrm>
            <a:off x="1600200" y="14478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Times New Roman" pitchFamily="18" charset="0"/>
              </a:rPr>
              <a:t>Air Quality 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</a:rPr>
              <a:t>PERMITTING PROGRAM UPDATES</a:t>
            </a:r>
          </a:p>
        </p:txBody>
      </p:sp>
    </p:spTree>
    <p:extLst>
      <p:ext uri="{BB962C8B-B14F-4D97-AF65-F5344CB8AC3E}">
        <p14:creationId xmlns="" xmlns:p14="http://schemas.microsoft.com/office/powerpoint/2010/main" val="2875772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F2BCA-CEB8-4164-903D-0148D91CA359}" type="datetime1">
              <a:rPr lang="en-US" smtClean="0"/>
              <a:pPr/>
              <a:t>6/18/2013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51544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FE52D-4555-4FDB-B898-DDA0225E33A9}" type="datetime1">
              <a:rPr lang="en-US" smtClean="0"/>
              <a:pPr/>
              <a:t>6/18/2013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38821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42364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44CF-F51D-444C-88A2-9930AE2F7BC9}" type="datetime1">
              <a:rPr lang="en-US" smtClean="0"/>
              <a:pPr/>
              <a:t>6/18/2013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8669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C242C-EA3B-425E-9AAC-339BAFE8360B}" type="datetime1">
              <a:rPr lang="en-US" smtClean="0"/>
              <a:pPr/>
              <a:t>6/18/2013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87477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C4617-DCC5-41B4-9539-72B03EDC8E45}" type="datetime1">
              <a:rPr lang="en-US" smtClean="0"/>
              <a:pPr/>
              <a:t>6/18/2013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03927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9A10-81CD-447A-967E-D16120B1949C}" type="datetime1">
              <a:rPr lang="en-US" smtClean="0"/>
              <a:pPr/>
              <a:t>6/18/2013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6051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1275A-3884-499B-B90E-F3A854270A2D}" type="datetime1">
              <a:rPr lang="en-US" smtClean="0"/>
              <a:pPr/>
              <a:t>6/18/2013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5310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53D53-950D-4219-BEB5-6131431D0569}" type="datetime1">
              <a:rPr lang="en-US" smtClean="0"/>
              <a:pPr/>
              <a:t>6/18/2013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40855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FEA04-713F-43B4-8302-19D4BEB4A59E}" type="datetime1">
              <a:rPr lang="en-US" smtClean="0"/>
              <a:pPr/>
              <a:t>6/18/2013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1571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92171-57B3-4672-8AA5-A3D6FE71C1F2}" type="datetime1">
              <a:rPr lang="en-US" smtClean="0"/>
              <a:pPr/>
              <a:t>6/18/2013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3AE50-1B84-4193-A18E-F29C95A836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1066800" y="25569"/>
            <a:ext cx="830579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PERMITTING PROGRAM UPDATES RULEMAKING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560387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3879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8F002-1152-4665-953B-2769C182A9A6}" type="datetime1">
              <a:rPr lang="en-US" smtClean="0"/>
              <a:pPr/>
              <a:t>6/18/2013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3" y="1455738"/>
            <a:ext cx="5413375" cy="394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 bwMode="auto">
          <a:xfrm>
            <a:off x="2667000" y="55626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AKA Kitchen Sink Rules</a:t>
            </a:r>
          </a:p>
        </p:txBody>
      </p:sp>
    </p:spTree>
    <p:extLst>
      <p:ext uri="{BB962C8B-B14F-4D97-AF65-F5344CB8AC3E}">
        <p14:creationId xmlns="" xmlns:p14="http://schemas.microsoft.com/office/powerpoint/2010/main" val="71049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2590800" cy="1051560"/>
          </a:xfrm>
        </p:spPr>
        <p:txBody>
          <a:bodyPr/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Opacity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7315200" cy="3733800"/>
          </a:xfrm>
        </p:spPr>
        <p:txBody>
          <a:bodyPr>
            <a:normAutofit/>
          </a:bodyPr>
          <a:lstStyle/>
          <a:p>
            <a:pPr lvl="0"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Change opacity from 3 minute aggregate in 60 minutes to 6-minute averages – EPA Method 9 (consistent with other states)</a:t>
            </a:r>
          </a:p>
          <a:p>
            <a:pPr lvl="0">
              <a:buClr>
                <a:srgbClr val="00B0F0"/>
              </a:buClr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Repeal 4-county 20% opacity for 30 seconds for non-fuel burning equipment</a:t>
            </a:r>
          </a:p>
          <a:p>
            <a:pPr>
              <a:buClr>
                <a:srgbClr val="00B0F0"/>
              </a:buClr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28A-D49E-49FA-AA6C-AAFB5BCB984B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183880" cy="4648200"/>
          </a:xfrm>
        </p:spPr>
        <p:txBody>
          <a:bodyPr>
            <a:normAutofit/>
          </a:bodyPr>
          <a:lstStyle/>
          <a:p>
            <a:pPr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Change opacity limit from 40% to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400050" lvl="1" indent="0">
              <a:buClr>
                <a:srgbClr val="00B0F0"/>
              </a:buCl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20% for old sources (before 06/01/70) outside special control areas</a:t>
            </a:r>
          </a:p>
          <a:p>
            <a:pPr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Grate cleaning or soot blowing operations get one six minute period per hour at 40% opacity</a:t>
            </a:r>
          </a:p>
          <a:p>
            <a:pPr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Defer compliance until January 1, 2015 for sources outside special control areas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28A-D49E-49FA-AA6C-AAFB5BCB984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2590800" cy="1051560"/>
          </a:xfrm>
        </p:spPr>
        <p:txBody>
          <a:bodyPr/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Opacity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85800"/>
            <a:ext cx="2479444" cy="16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28A-D49E-49FA-AA6C-AAFB5BCB984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12</a:t>
            </a:fld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3657600" cy="1051560"/>
          </a:xfrm>
        </p:spPr>
        <p:txBody>
          <a:bodyPr/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Grain loading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" y="1699345"/>
          <a:ext cx="8534400" cy="3380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1981200"/>
                <a:gridCol w="2209800"/>
                <a:gridCol w="1752600"/>
              </a:tblGrid>
              <a:tr h="3186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Grain Loading</a:t>
                      </a:r>
                      <a:r>
                        <a:rPr lang="en-US" baseline="0" dirty="0" smtClean="0"/>
                        <a:t> Standards (gr/dscf)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57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Current Limit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Effective upon Rule</a:t>
                      </a:r>
                      <a:r>
                        <a:rPr lang="en-US" baseline="0" dirty="0" smtClean="0"/>
                        <a:t> Adoption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2019</a:t>
                      </a:r>
                      <a:endParaRPr lang="en-US" dirty="0"/>
                    </a:p>
                  </a:txBody>
                  <a:tcPr/>
                </a:tc>
              </a:tr>
              <a:tr h="5112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Built before 06/01/70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0.10</a:t>
                      </a:r>
                      <a:endParaRPr lang="en-US" dirty="0"/>
                    </a:p>
                  </a:txBody>
                  <a:tcPr/>
                </a:tc>
              </a:tr>
              <a:tr h="89839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Built</a:t>
                      </a:r>
                      <a:r>
                        <a:rPr lang="en-US" baseline="0" dirty="0" smtClean="0"/>
                        <a:t> a</a:t>
                      </a:r>
                      <a:r>
                        <a:rPr lang="en-US" dirty="0" smtClean="0"/>
                        <a:t>fter 06/01/70 within 5 miles of “sensitive” 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0.10</a:t>
                      </a:r>
                      <a:endParaRPr lang="en-US" dirty="0"/>
                    </a:p>
                  </a:txBody>
                  <a:tcPr/>
                </a:tc>
              </a:tr>
              <a:tr h="949418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Built</a:t>
                      </a:r>
                      <a:r>
                        <a:rPr lang="en-US" baseline="0" dirty="0" smtClean="0"/>
                        <a:t> a</a:t>
                      </a:r>
                      <a:r>
                        <a:rPr lang="en-US" dirty="0" smtClean="0"/>
                        <a:t>fter 06/01/70 outside 5 miles of “sensitive” area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81000" y="5332512"/>
            <a:ext cx="5105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“sensitive area” = sustainment area, nonattainment area, reattainment area, or maintenance area </a:t>
            </a:r>
            <a:endParaRPr lang="en-US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605424"/>
            <a:ext cx="2362200" cy="195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7016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28A-D49E-49FA-AA6C-AAFB5BCB984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13</a:t>
            </a:fld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1219200"/>
            <a:ext cx="8915400" cy="1051560"/>
          </a:xfrm>
        </p:spPr>
        <p:txBody>
          <a:bodyPr/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Grain loading –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sources may not meet 0.10 gr/dscf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50234297"/>
              </p:ext>
            </p:extLst>
          </p:nvPr>
        </p:nvGraphicFramePr>
        <p:xfrm>
          <a:off x="152400" y="2286000"/>
          <a:ext cx="8839201" cy="4005472"/>
        </p:xfrm>
        <a:graphic>
          <a:graphicData uri="http://schemas.openxmlformats.org/drawingml/2006/table">
            <a:tbl>
              <a:tblPr/>
              <a:tblGrid>
                <a:gridCol w="2209800"/>
                <a:gridCol w="914400"/>
                <a:gridCol w="2362200"/>
                <a:gridCol w="3352801"/>
              </a:tblGrid>
              <a:tr h="4108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</a:rPr>
                        <a:t>Source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</a:rPr>
                        <a:t>Permit No.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</a:rPr>
                        <a:t>Emissions Unit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</a:rPr>
                        <a:t>Comment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2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Boise Cascade (Pilot Rock)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30-0016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3 wood-fired boilers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Backup to natural gas fired boiler.  Boiler 1: 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</a:rPr>
                        <a:t>0.08</a:t>
                      </a: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en-US" sz="1400" b="1" u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0.17</a:t>
                      </a: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 ; Boiler 3: </a:t>
                      </a:r>
                      <a:r>
                        <a:rPr lang="en-US" sz="1400" b="1" dirty="0" smtClean="0">
                          <a:latin typeface="Times New Roman"/>
                          <a:ea typeface="Times New Roman"/>
                        </a:rPr>
                        <a:t>0.08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en-US" sz="1400" b="1" u="none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0.19</a:t>
                      </a:r>
                      <a:endParaRPr lang="en-US" sz="1400" u="none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8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Collins (Fremont Sawmill)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19-0002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Two wood-fired boilers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Boiler 1:</a:t>
                      </a:r>
                      <a:r>
                        <a:rPr lang="en-US" sz="1400" b="1" u="none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400" b="1" u="none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0.13</a:t>
                      </a:r>
                      <a:endParaRPr lang="en-US" sz="1400" u="none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8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Columbia Forest Products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18-0014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2 wood-fired boilers (BLR-S and BLR-N)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BLR-S: 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</a:rPr>
                        <a:t>0.08</a:t>
                      </a: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 – </a:t>
                      </a:r>
                      <a:r>
                        <a:rPr lang="en-US" sz="1400" b="1" u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0.19</a:t>
                      </a: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;  BLR-N:  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</a:rPr>
                        <a:t>0.09</a:t>
                      </a: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 – </a:t>
                      </a:r>
                      <a:r>
                        <a:rPr lang="en-US" sz="1400" b="1" u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0.14</a:t>
                      </a:r>
                      <a:endParaRPr lang="en-US" sz="1400" u="none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7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Frank Lumber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22-2525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Wood fired boiler w/multiclones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0.137</a:t>
                      </a: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8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Harney Rock and Paving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13-0010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</a:rPr>
                        <a:t>Asphalt plant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0.22</a:t>
                      </a:r>
                      <a:r>
                        <a:rPr lang="en-US" sz="1400" u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8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Rogers Asphalt Paving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31-0001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</a:rPr>
                        <a:t>Asphalt plant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0.11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8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Swanson Group 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</a:rPr>
                        <a:t>(Roseburg)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10-0030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Wood fired boiler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0.17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8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Hampton Lumber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04-0041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Wood fired boiler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Trouble meeting 0.10, 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</a:rPr>
                        <a:t>currently closed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0680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Many of the sources have tested below the proposed limits, but do not comply all of the time.</a:t>
            </a:r>
          </a:p>
          <a:p>
            <a:pPr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will sources have to do to comply with grain loading?</a:t>
            </a:r>
          </a:p>
          <a:p>
            <a:pPr lvl="1">
              <a:buClr>
                <a:srgbClr val="00B0F0"/>
              </a:buCl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Tuning – Boise Cascade Willamina 1977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28-MMBtu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wood fired boiler; pre-test out of compliance; post-test less than 0.1 gr/dscf</a:t>
            </a:r>
          </a:p>
          <a:p>
            <a:pPr lvl="1">
              <a:buClr>
                <a:srgbClr val="00B0F0"/>
              </a:buCl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Consistent and dry fuel</a:t>
            </a:r>
          </a:p>
          <a:p>
            <a:pPr lvl="1">
              <a:buClr>
                <a:srgbClr val="00B0F0"/>
              </a:buCl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ESP = $450,000 to $1,500,000 (not likely, probably replace boiler with natural gas – fired boiler before adding ESP)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6/18/2013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1219200"/>
            <a:ext cx="8991600" cy="914400"/>
          </a:xfrm>
        </p:spPr>
        <p:txBody>
          <a:bodyPr/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Grain loading –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sources may not meet 0.10 gr/dscf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99247" y="762000"/>
            <a:ext cx="8183880" cy="548640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00B0F0"/>
              </a:buClr>
              <a:buSzPct val="100000"/>
              <a:buFont typeface="Wingdings 2"/>
              <a:buNone/>
              <a:defRPr/>
            </a:pPr>
            <a:r>
              <a:rPr lang="en-US" sz="36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Clarify requirements for how to:</a:t>
            </a:r>
          </a:p>
          <a:p>
            <a:pPr>
              <a:buClr>
                <a:srgbClr val="00B0F0"/>
              </a:buClr>
              <a:buSzPct val="100000"/>
              <a:buFont typeface="Wingdings 2"/>
              <a:buNone/>
              <a:defRPr/>
            </a:pPr>
            <a:endParaRPr lang="en-US" sz="20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Permit emergency generators and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small fuel burning equipment</a:t>
            </a:r>
          </a:p>
          <a:p>
            <a:pPr lvl="1"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Permit small sources subject to NSPS/NESHAP</a:t>
            </a:r>
          </a:p>
          <a:p>
            <a:pPr lvl="1"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Permit sources that want to combine or split</a:t>
            </a:r>
          </a:p>
          <a:p>
            <a:pPr lvl="1"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Determine compliance for all standards </a:t>
            </a:r>
          </a:p>
          <a:p>
            <a:pPr>
              <a:buClr>
                <a:srgbClr val="00B0F0"/>
              </a:buClr>
              <a:buFont typeface="Arial" pitchFamily="34" charset="0"/>
              <a:buChar char="•"/>
              <a:defRPr/>
            </a:pPr>
            <a:endParaRPr lang="en-US" dirty="0">
              <a:solidFill>
                <a:sysClr val="windowText" lastClr="000000"/>
              </a:solidFill>
              <a:latin typeface="Verdan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716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6/18/2013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62000" y="1676400"/>
            <a:ext cx="5486400" cy="129540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00B0F0"/>
              </a:buClr>
            </a:pPr>
            <a:endParaRPr lang="en-US" sz="3000" dirty="0" smtClean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38200" y="1828800"/>
            <a:ext cx="7315200" cy="5257800"/>
          </a:xfrm>
          <a:prstGeom prst="rect">
            <a:avLst/>
          </a:prstGeom>
        </p:spPr>
        <p:txBody>
          <a:bodyPr vert="horz" lIns="182880" tIns="91440">
            <a:normAutofit fontScale="92500"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65176" lvl="1" indent="-265176">
              <a:buClr>
                <a:srgbClr val="00B0F0"/>
              </a:buClr>
              <a:buFont typeface="Arial" pitchFamily="34" charset="0"/>
              <a:buChar char="•"/>
            </a:pPr>
            <a:endParaRPr lang="en-US" sz="4100" i="1" dirty="0" smtClean="0">
              <a:solidFill>
                <a:prstClr val="black"/>
              </a:solidFill>
              <a:latin typeface="Times New Roman"/>
              <a:ea typeface="Calibri"/>
            </a:endParaRPr>
          </a:p>
          <a:p>
            <a:pPr marL="265176" lvl="1" indent="-265176">
              <a:buClr>
                <a:srgbClr val="00B0F0"/>
              </a:buClr>
              <a:buFont typeface="Arial" pitchFamily="34" charset="0"/>
              <a:buChar char="•"/>
            </a:pPr>
            <a:r>
              <a:rPr lang="en-US" sz="3500" dirty="0" smtClean="0">
                <a:solidFill>
                  <a:prstClr val="black"/>
                </a:solidFill>
                <a:latin typeface="Times New Roman"/>
                <a:ea typeface="Calibri"/>
              </a:rPr>
              <a:t>rated individually at </a:t>
            </a:r>
            <a:r>
              <a:rPr lang="en-US" sz="3500" dirty="0" smtClean="0">
                <a:latin typeface="Times New Roman"/>
                <a:ea typeface="Calibri"/>
              </a:rPr>
              <a:t>greater</a:t>
            </a:r>
            <a:r>
              <a:rPr lang="en-US" sz="3500" dirty="0" smtClean="0">
                <a:solidFill>
                  <a:prstClr val="black"/>
                </a:solidFill>
                <a:latin typeface="Times New Roman"/>
                <a:ea typeface="Calibri"/>
              </a:rPr>
              <a:t> than 500 horsepower; or</a:t>
            </a:r>
          </a:p>
          <a:p>
            <a:pPr marL="265176" lvl="1" indent="-265176">
              <a:buClr>
                <a:srgbClr val="00B0F0"/>
              </a:buClr>
              <a:buFont typeface="Arial" pitchFamily="34" charset="0"/>
              <a:buChar char="•"/>
            </a:pPr>
            <a:endParaRPr lang="en-US" sz="2200" dirty="0" smtClean="0">
              <a:solidFill>
                <a:prstClr val="black"/>
              </a:solidFill>
              <a:latin typeface="Times New Roman"/>
              <a:ea typeface="Calibri"/>
            </a:endParaRPr>
          </a:p>
          <a:p>
            <a:pPr>
              <a:buClr>
                <a:srgbClr val="00B0F0"/>
              </a:buClr>
              <a:buSzPct val="100000"/>
              <a:buFont typeface="Arial" pitchFamily="34" charset="0"/>
              <a:buChar char="•"/>
            </a:pPr>
            <a:r>
              <a:rPr lang="en-US" sz="3500" dirty="0" smtClean="0">
                <a:solidFill>
                  <a:prstClr val="black"/>
                </a:solidFill>
                <a:latin typeface="Times New Roman"/>
                <a:ea typeface="Calibri"/>
              </a:rPr>
              <a:t>emissions </a:t>
            </a:r>
            <a:r>
              <a:rPr lang="en-US" sz="3500" dirty="0">
                <a:solidFill>
                  <a:prstClr val="black"/>
                </a:solidFill>
                <a:latin typeface="Times New Roman"/>
                <a:ea typeface="Calibri"/>
              </a:rPr>
              <a:t>in aggregate are greater than </a:t>
            </a:r>
            <a:r>
              <a:rPr lang="en-US" sz="3500" dirty="0" smtClean="0">
                <a:solidFill>
                  <a:prstClr val="black"/>
                </a:solidFill>
                <a:latin typeface="Times New Roman"/>
                <a:ea typeface="Calibri"/>
              </a:rPr>
              <a:t>10 tons/year </a:t>
            </a:r>
            <a:r>
              <a:rPr lang="en-US" sz="3500" dirty="0">
                <a:solidFill>
                  <a:prstClr val="black"/>
                </a:solidFill>
                <a:latin typeface="Times New Roman"/>
                <a:ea typeface="Calibri"/>
              </a:rPr>
              <a:t>based on the readiness and </a:t>
            </a:r>
            <a:r>
              <a:rPr lang="en-US" sz="3500" dirty="0" smtClean="0">
                <a:solidFill>
                  <a:prstClr val="black"/>
                </a:solidFill>
                <a:latin typeface="Times New Roman"/>
                <a:ea typeface="Calibri"/>
              </a:rPr>
              <a:t>maintenance testing </a:t>
            </a:r>
            <a:r>
              <a:rPr lang="en-US" sz="3500" dirty="0">
                <a:solidFill>
                  <a:prstClr val="black"/>
                </a:solidFill>
                <a:latin typeface="Times New Roman"/>
                <a:ea typeface="Calibri"/>
              </a:rPr>
              <a:t>hours of </a:t>
            </a:r>
            <a:r>
              <a:rPr lang="en-US" sz="3500" dirty="0" smtClean="0">
                <a:solidFill>
                  <a:prstClr val="black"/>
                </a:solidFill>
                <a:latin typeface="Times New Roman"/>
                <a:ea typeface="Calibri"/>
              </a:rPr>
              <a:t>operation</a:t>
            </a:r>
          </a:p>
          <a:p>
            <a:pPr>
              <a:buClr>
                <a:srgbClr val="00B0F0"/>
              </a:buClr>
              <a:buSzPct val="100000"/>
              <a:buFont typeface="Arial" pitchFamily="34" charset="0"/>
              <a:buChar char="•"/>
            </a:pPr>
            <a:endParaRPr lang="en-US" sz="2200" dirty="0" smtClean="0">
              <a:solidFill>
                <a:prstClr val="black"/>
              </a:solidFill>
              <a:latin typeface="Times New Roman"/>
              <a:ea typeface="Calibri"/>
            </a:endParaRPr>
          </a:p>
          <a:p>
            <a:pPr>
              <a:buClr>
                <a:srgbClr val="00B0F0"/>
              </a:buClr>
              <a:buSzPct val="100000"/>
              <a:buFont typeface="Wingdings" pitchFamily="2" charset="2"/>
              <a:buChar char="v"/>
            </a:pPr>
            <a:r>
              <a:rPr lang="en-US" sz="3500" dirty="0" smtClean="0">
                <a:solidFill>
                  <a:prstClr val="black"/>
                </a:solidFill>
                <a:latin typeface="Times New Roman"/>
                <a:ea typeface="Calibri"/>
              </a:rPr>
              <a:t>General permit for </a:t>
            </a:r>
            <a:r>
              <a:rPr lang="en-US" sz="3500" dirty="0" smtClean="0">
                <a:solidFill>
                  <a:prstClr val="black"/>
                </a:solidFill>
                <a:latin typeface="Times New Roman"/>
                <a:ea typeface="Calibri"/>
              </a:rPr>
              <a:t>few </a:t>
            </a:r>
            <a:r>
              <a:rPr lang="en-US" sz="3500" dirty="0" smtClean="0">
                <a:solidFill>
                  <a:prstClr val="black"/>
                </a:solidFill>
                <a:latin typeface="Times New Roman"/>
                <a:ea typeface="Calibri"/>
              </a:rPr>
              <a:t>sources plus changes to other permits</a:t>
            </a:r>
          </a:p>
          <a:p>
            <a:pPr>
              <a:buClr>
                <a:srgbClr val="00B0F0"/>
              </a:buClr>
              <a:buSzPct val="100000"/>
              <a:buFont typeface="Arial" pitchFamily="34" charset="0"/>
              <a:buChar char="•"/>
            </a:pPr>
            <a:endParaRPr lang="en-US" sz="3200" dirty="0" smtClean="0">
              <a:solidFill>
                <a:prstClr val="black"/>
              </a:solidFill>
              <a:latin typeface="Times New Roman"/>
              <a:ea typeface="Calibri"/>
            </a:endParaRPr>
          </a:p>
          <a:p>
            <a:pPr>
              <a:buClr>
                <a:srgbClr val="00B0F0"/>
              </a:buClr>
              <a:buSzPct val="100000"/>
              <a:buFont typeface="Arial" pitchFamily="34" charset="0"/>
              <a:buChar char="•"/>
            </a:pPr>
            <a:endParaRPr lang="en-US" sz="3200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62000" y="609600"/>
            <a:ext cx="8686800" cy="106680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00B0F0"/>
              </a:buClr>
              <a:buSzPct val="10000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Permit emergency generators and pumps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999" r="11999"/>
          <a:stretch>
            <a:fillRect/>
          </a:stretch>
        </p:blipFill>
        <p:spPr bwMode="auto">
          <a:xfrm>
            <a:off x="6736072" y="2438400"/>
            <a:ext cx="2407928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914400" y="1447800"/>
            <a:ext cx="5791200" cy="1371600"/>
          </a:xfrm>
          <a:prstGeom prst="rect">
            <a:avLst/>
          </a:prstGeom>
        </p:spPr>
        <p:txBody>
          <a:bodyPr vert="horz" lIns="182880" tIns="91440">
            <a:normAutofit fontScale="62500" lnSpcReduction="20000"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65176" lvl="1" indent="-265176">
              <a:buClr>
                <a:srgbClr val="00B0F0"/>
              </a:buClr>
              <a:buFont typeface="Arial" pitchFamily="34" charset="0"/>
              <a:buChar char="•"/>
            </a:pPr>
            <a:r>
              <a:rPr lang="en-US" sz="5100" dirty="0" smtClean="0">
                <a:solidFill>
                  <a:prstClr val="black"/>
                </a:solidFill>
                <a:latin typeface="Times New Roman"/>
                <a:ea typeface="Calibri"/>
              </a:rPr>
              <a:t>Currently all categorically insignificant, now significant if:</a:t>
            </a:r>
          </a:p>
          <a:p>
            <a:pPr>
              <a:buClr>
                <a:srgbClr val="00B0F0"/>
              </a:buClr>
              <a:buSzPct val="100000"/>
              <a:buFont typeface="Arial" pitchFamily="34" charset="0"/>
              <a:buChar char="•"/>
            </a:pPr>
            <a:endParaRPr lang="en-US" sz="3200" dirty="0" smtClean="0">
              <a:solidFill>
                <a:prstClr val="black"/>
              </a:solidFill>
              <a:latin typeface="Times New Roman"/>
              <a:ea typeface="Calibri"/>
            </a:endParaRPr>
          </a:p>
          <a:p>
            <a:pPr>
              <a:buClr>
                <a:srgbClr val="00B0F0"/>
              </a:buClr>
              <a:buSzPct val="100000"/>
              <a:buFont typeface="Arial" pitchFamily="34" charset="0"/>
              <a:buChar char="•"/>
            </a:pPr>
            <a:endParaRPr lang="en-US" sz="3200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598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/>
          <a:lstStyle/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sz="3600" b="1" kern="1200" dirty="0">
                <a:latin typeface="Times New Roman" pitchFamily="18" charset="0"/>
                <a:ea typeface="+mn-ea"/>
                <a:cs typeface="Times New Roman" pitchFamily="18" charset="0"/>
              </a:rPr>
              <a:t>Permit </a:t>
            </a:r>
            <a:r>
              <a:rPr lang="en-US" sz="3600" b="1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small </a:t>
            </a:r>
            <a:r>
              <a:rPr lang="en-US" sz="36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fuel burning equipment</a:t>
            </a:r>
            <a:r>
              <a:rPr lang="en-US" sz="32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32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3048000"/>
          </a:xfrm>
        </p:spPr>
        <p:txBody>
          <a:bodyPr>
            <a:noAutofit/>
          </a:bodyPr>
          <a:lstStyle/>
          <a:p>
            <a:pPr>
              <a:buClr>
                <a:srgbClr val="00B0F0"/>
              </a:buClr>
            </a:pPr>
            <a:r>
              <a:rPr lang="en-US" dirty="0" smtClean="0">
                <a:solidFill>
                  <a:prstClr val="black"/>
                </a:solidFill>
                <a:latin typeface="Times New Roman"/>
                <a:ea typeface="Calibri"/>
              </a:rPr>
              <a:t>Currently considered categorically insignificant no matter how many at a source</a:t>
            </a:r>
          </a:p>
          <a:p>
            <a:pPr>
              <a:buClr>
                <a:srgbClr val="00B0F0"/>
              </a:buClr>
            </a:pPr>
            <a:r>
              <a:rPr lang="en-US" dirty="0" smtClean="0">
                <a:solidFill>
                  <a:prstClr val="black"/>
                </a:solidFill>
                <a:latin typeface="Times New Roman"/>
                <a:ea typeface="Calibri"/>
              </a:rPr>
              <a:t>Proposed rule will no longer consider small boilers categorically insignificant if emissions </a:t>
            </a:r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</a:rPr>
              <a:t>in aggregate are greater than the de minimis </a:t>
            </a:r>
            <a:r>
              <a:rPr lang="en-US" dirty="0" smtClean="0">
                <a:solidFill>
                  <a:prstClr val="black"/>
                </a:solidFill>
                <a:latin typeface="Times New Roman"/>
                <a:ea typeface="Calibri"/>
              </a:rPr>
              <a:t>levels</a:t>
            </a:r>
          </a:p>
          <a:p>
            <a:pPr>
              <a:buClr>
                <a:srgbClr val="00B0F0"/>
              </a:buClr>
              <a:buFont typeface="Wingdings" pitchFamily="2" charset="2"/>
              <a:buChar char="v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6/18/2013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19600"/>
            <a:ext cx="2793481" cy="209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4648199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96875">
              <a:buClr>
                <a:srgbClr val="00B0F0"/>
              </a:buClr>
              <a:buFont typeface="Wingdings" pitchFamily="2" charset="2"/>
              <a:buChar char="v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More permits and changes to other permits upon renewal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85800"/>
            <a:ext cx="8077200" cy="5029200"/>
          </a:xfrm>
        </p:spPr>
        <p:txBody>
          <a:bodyPr>
            <a:normAutofit/>
          </a:bodyPr>
          <a:lstStyle/>
          <a:p>
            <a:pPr marL="342900" lvl="1" indent="-342900">
              <a:buNone/>
            </a:pPr>
            <a:r>
              <a:rPr lang="en-US" sz="36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Permit small sources subject to NSPS </a:t>
            </a:r>
            <a:r>
              <a:rPr lang="en-US" sz="3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6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r NESHAP</a:t>
            </a:r>
          </a:p>
          <a:p>
            <a:pPr marL="342900" lvl="1" indent="-342900">
              <a:buNone/>
            </a:pPr>
            <a:endParaRPr lang="en-US" sz="3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Sources with emissions less than </a:t>
            </a:r>
            <a:r>
              <a:rPr lang="en-US" strike="sngStrik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tons/year </a:t>
            </a:r>
            <a:r>
              <a:rPr lang="en-US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significant emission rate </a:t>
            </a:r>
            <a:r>
              <a:rPr lang="en-US" sz="16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that are subject to RACT, an NSPS or a NESHAP, and which qualify for a Simple ACDP. </a:t>
            </a:r>
          </a:p>
          <a:p>
            <a:pPr>
              <a:buClr>
                <a:srgbClr val="00B0F0"/>
              </a:buClr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B0F0"/>
              </a:buCl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Small increase in workload</a:t>
            </a:r>
          </a:p>
          <a:p>
            <a:pPr marL="342900" lvl="1" indent="-342900">
              <a:buNone/>
            </a:pPr>
            <a:endParaRPr lang="en-US" sz="3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None/>
            </a:pPr>
            <a:endParaRPr lang="en-US" sz="3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6/18/2013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28A-D49E-49FA-AA6C-AAFB5BCB984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>
          <a:xfrm>
            <a:off x="152400" y="609600"/>
            <a:ext cx="8305800" cy="1146048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R="0" lvl="1" indent="0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B0F0"/>
              </a:buClr>
              <a:buNone/>
              <a:tabLst/>
              <a:defRPr/>
            </a:pPr>
            <a:r>
              <a:rPr lang="en-US" sz="3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Sources combining or splitting: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F07F09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447800"/>
            <a:ext cx="8382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When one 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source 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splits, permitted emissions transfer 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to the new 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sources 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with the same primary 2-digit SIC as the original source or to a combined heat and power facility 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(aka co-gen) supporting 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the primary SIC. </a:t>
            </a:r>
            <a:endParaRPr lang="en-US" sz="2800" dirty="0" smtClean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1026" name="Picture 2" descr="http://cdn.c.photoshelter.com/img-get/I0000enoWxEXZBLI/s/730/600/cons01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0"/>
            <a:ext cx="3276600" cy="2184401"/>
          </a:xfrm>
          <a:prstGeom prst="rect">
            <a:avLst/>
          </a:prstGeom>
          <a:noFill/>
        </p:spPr>
      </p:pic>
      <p:pic>
        <p:nvPicPr>
          <p:cNvPr id="1030" name="Picture 6" descr="This graphic shows a gas turbine- or internal combustion engine-based CHP system. Fuel is combusted to generate electricity for onsite use or to be exported to the power grid. Simultaneously, heat is recovered using a heat recovery steam generator (HRSG) that produces steam or hot water for process applications or space heating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733800"/>
            <a:ext cx="4762500" cy="2152650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0205-D3B1-47DD-ADE0-D6722F8F4EE6}" type="datetime1">
              <a:rPr lang="en-US" smtClean="0"/>
              <a:pPr/>
              <a:t>6/18/2013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219200" y="914400"/>
            <a:ext cx="6934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Overview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143000" y="1981200"/>
            <a:ext cx="7010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ct val="0"/>
              </a:spcAft>
              <a:buClr>
                <a:srgbClr val="00B0F0"/>
              </a:buClr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Rule improvements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ct val="0"/>
              </a:spcAft>
              <a:buClr>
                <a:srgbClr val="00B0F0"/>
              </a:buClr>
              <a:buSzTx/>
              <a:buFontTx/>
              <a:buChar char="•"/>
              <a:tabLst/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Update e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mission limits and standards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ct val="0"/>
              </a:spcAft>
              <a:buClr>
                <a:srgbClr val="00B0F0"/>
              </a:buClr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Compliance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ct val="0"/>
              </a:spcAft>
              <a:buClr>
                <a:srgbClr val="00B0F0"/>
              </a:buClr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Improve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permit timeliness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0"/>
              </a:spcBef>
              <a:buClr>
                <a:srgbClr val="00B0F0"/>
              </a:buClr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New Source Review program overhaul</a:t>
            </a:r>
            <a:endParaRPr lang="en-US" sz="3200" kern="0" dirty="0" smtClean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ct val="0"/>
              </a:spcAft>
              <a:buClr>
                <a:srgbClr val="00B0F0"/>
              </a:buClr>
              <a:buSzTx/>
              <a:buFontTx/>
              <a:buChar char="•"/>
              <a:tabLst/>
              <a:defRPr/>
            </a:pP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64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6/18/2013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685800"/>
            <a:ext cx="8077200" cy="4117848"/>
          </a:xfrm>
          <a:prstGeom prst="rect">
            <a:avLst/>
          </a:prstGeom>
        </p:spPr>
        <p:txBody>
          <a:bodyPr vert="horz" lIns="182880" tIns="91440">
            <a:normAutofit lnSpcReduction="10000"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Specify </a:t>
            </a:r>
            <a:r>
              <a:rPr lang="en-US" sz="3600" b="1" noProof="0" dirty="0" smtClean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Co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mpliance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Methods for all Standards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buSzPct val="80000"/>
              <a:buFont typeface="Wingdings 2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745236" indent="-571500">
              <a:lnSpc>
                <a:spcPct val="115000"/>
              </a:lnSpc>
              <a:spcBef>
                <a:spcPts val="0"/>
              </a:spcBef>
              <a:buClr>
                <a:srgbClr val="00B0F0"/>
              </a:buClr>
              <a:buSzPct val="100000"/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Update continuous monitoring and source test manuals </a:t>
            </a:r>
          </a:p>
          <a:p>
            <a:pPr marL="745236" indent="-571500">
              <a:lnSpc>
                <a:spcPct val="115000"/>
              </a:lnSpc>
              <a:spcBef>
                <a:spcPts val="0"/>
              </a:spcBef>
              <a:buClr>
                <a:srgbClr val="00B0F0"/>
              </a:buClr>
              <a:buSzPct val="100000"/>
              <a:buFont typeface="Arial" pitchFamily="34" charset="0"/>
              <a:buChar char="•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745236" indent="-571500">
              <a:lnSpc>
                <a:spcPct val="115000"/>
              </a:lnSpc>
              <a:spcBef>
                <a:spcPts val="0"/>
              </a:spcBef>
              <a:buClr>
                <a:srgbClr val="00B0F0"/>
              </a:buClr>
              <a:buSzPct val="100000"/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Include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est methods with all standards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F07F09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2545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6/18/2013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609600"/>
            <a:ext cx="8183880" cy="495300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28700" marR="0" lvl="1" indent="-571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None/>
              <a:tabLst/>
              <a:defRPr/>
            </a:pPr>
            <a:r>
              <a:rPr kumimoji="0" lang="en-US" sz="39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Improve ACDP timeliness</a:t>
            </a:r>
            <a:endParaRPr kumimoji="0" lang="en-US" sz="39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lvl="1">
              <a:buClr>
                <a:srgbClr val="00B0F0"/>
              </a:buClr>
              <a:buFont typeface="Arial" pitchFamily="34" charset="0"/>
              <a:buChar char="•"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1">
              <a:buClr>
                <a:srgbClr val="00B0F0"/>
              </a:buClr>
              <a:buFont typeface="Arial" pitchFamily="34" charset="0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Require applications to be submitted in line</a:t>
            </a:r>
            <a:r>
              <a:rPr lang="en-US" sz="3200" dirty="0" smtClean="0">
                <a:solidFill>
                  <a:sysClr val="windowText" lastClr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with permit timeliness targets: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3">
              <a:buClr>
                <a:srgbClr val="00B0F0"/>
              </a:buCl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General ACDP reassignments: 30 days</a:t>
            </a:r>
          </a:p>
          <a:p>
            <a:pPr lvl="3">
              <a:buClr>
                <a:srgbClr val="00B0F0"/>
              </a:buCl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Basic ACDP renewal: 30 days</a:t>
            </a:r>
          </a:p>
          <a:p>
            <a:pPr lvl="3">
              <a:buClr>
                <a:srgbClr val="00B0F0"/>
              </a:buCl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Simple ACDP renewal: at least 120 days</a:t>
            </a:r>
          </a:p>
          <a:p>
            <a:pPr lvl="3">
              <a:buClr>
                <a:srgbClr val="00B0F0"/>
              </a:buCl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Standard ACDP renewal: at least 180 days</a:t>
            </a:r>
          </a:p>
          <a:p>
            <a:pPr lvl="3">
              <a:buClr>
                <a:srgbClr val="00B0F0"/>
              </a:buClr>
              <a:buFont typeface="Arial" pitchFamily="34" charset="0"/>
              <a:buChar char="•"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Clr>
                <a:srgbClr val="00B0F0"/>
              </a:buClr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F07F09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181600"/>
            <a:ext cx="138715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918267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6/18/2013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28600"/>
            <a:ext cx="784860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New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Source </a:t>
            </a:r>
            <a:r>
              <a:rPr lang="en-US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Review (NSR)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1371600"/>
            <a:ext cx="8382000" cy="525780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Aft>
                <a:spcPts val="600"/>
              </a:spcAft>
              <a:buClr>
                <a:srgbClr val="00B0F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Redefine the split between Major NSR and State NSR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Clr>
                <a:srgbClr val="00B0F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Clarify all NSR requirements with separate sections for Major NSR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and 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tate NSR</a:t>
            </a:r>
          </a:p>
          <a:p>
            <a:pPr>
              <a:spcAft>
                <a:spcPts val="600"/>
              </a:spcAft>
              <a:buClr>
                <a:srgbClr val="00B0F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Define two new area designations for maintaining and improving air quality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Clr>
                <a:srgbClr val="00B0F0"/>
              </a:buClr>
              <a:buSzPct val="10000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Clr>
                <a:srgbClr val="00B0F0"/>
              </a:buClr>
              <a:buSzPct val="100000"/>
              <a:buFont typeface="Arial" pitchFamily="34" charset="0"/>
              <a:buChar char="•"/>
              <a:tabLst/>
              <a:defRPr/>
            </a:pP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Clr>
                <a:srgbClr val="00B0F0"/>
              </a:buClr>
              <a:buSzPct val="100000"/>
              <a:buFont typeface="Arial" pitchFamily="34" charset="0"/>
              <a:buChar char="•"/>
              <a:tabLst/>
              <a:defRPr/>
            </a:pPr>
            <a:endParaRPr lang="en-US" sz="29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Clr>
                <a:srgbClr val="00B0F0"/>
              </a:buClr>
              <a:buSzPct val="100000"/>
              <a:buFont typeface="Arial" pitchFamily="34" charset="0"/>
              <a:buChar char="•"/>
              <a:tabLst/>
              <a:defRPr/>
            </a:pP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Clr>
                <a:srgbClr val="F07F09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F07F09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251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6/18/2013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28600"/>
            <a:ext cx="784860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New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Source </a:t>
            </a:r>
            <a:r>
              <a:rPr lang="en-US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Review (NSR)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1371600"/>
            <a:ext cx="8382000" cy="525780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Aft>
                <a:spcPts val="600"/>
              </a:spcAft>
              <a:buClr>
                <a:srgbClr val="00B0F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No backsliding for federal major sources</a:t>
            </a:r>
          </a:p>
          <a:p>
            <a:pPr>
              <a:spcAft>
                <a:spcPts val="600"/>
              </a:spcAft>
              <a:buClr>
                <a:srgbClr val="00B0F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Allow more flexibility for permitting small sources </a:t>
            </a:r>
          </a:p>
          <a:p>
            <a:pPr>
              <a:spcAft>
                <a:spcPts val="600"/>
              </a:spcAft>
              <a:buClr>
                <a:srgbClr val="00B0F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Provide incentives for  sources to get offsets from priority sources that have the most impact on air quality in an area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Clr>
                <a:srgbClr val="00B0F0"/>
              </a:buClr>
              <a:buSzPct val="10000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Clr>
                <a:srgbClr val="00B0F0"/>
              </a:buClr>
              <a:buSzPct val="100000"/>
              <a:buFont typeface="Arial" pitchFamily="34" charset="0"/>
              <a:buChar char="•"/>
              <a:tabLst/>
              <a:defRPr/>
            </a:pP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Clr>
                <a:srgbClr val="00B0F0"/>
              </a:buClr>
              <a:buSzPct val="100000"/>
              <a:buFont typeface="Arial" pitchFamily="34" charset="0"/>
              <a:buChar char="•"/>
              <a:tabLst/>
              <a:defRPr/>
            </a:pPr>
            <a:endParaRPr lang="en-US" sz="29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Clr>
                <a:srgbClr val="00B0F0"/>
              </a:buClr>
              <a:buSzPct val="100000"/>
              <a:buFont typeface="Arial" pitchFamily="34" charset="0"/>
              <a:buChar char="•"/>
              <a:tabLst/>
              <a:defRPr/>
            </a:pP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Clr>
                <a:srgbClr val="F07F09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F07F09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251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4953000" cy="1051560"/>
          </a:xfrm>
        </p:spPr>
        <p:txBody>
          <a:bodyPr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New Source Review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28A-D49E-49FA-AA6C-AAFB5BCB984B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64657247"/>
              </p:ext>
            </p:extLst>
          </p:nvPr>
        </p:nvGraphicFramePr>
        <p:xfrm>
          <a:off x="304800" y="1447800"/>
          <a:ext cx="8610600" cy="306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5100"/>
                <a:gridCol w="1435100"/>
                <a:gridCol w="1435100"/>
                <a:gridCol w="1435100"/>
                <a:gridCol w="1435100"/>
                <a:gridCol w="14351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Source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Attain-ment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Sustain-ment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Nonattain-ment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Reattain-ment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Main-tenance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9439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Federal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major (new or modified source)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PSD: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BACT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Modeling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PSD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Pre-construction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monitoring 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OR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an’t build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Offsets (</a:t>
                      </a:r>
                      <a:r>
                        <a:rPr lang="en-US" sz="14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1.0:1)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LAER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Offsets (</a:t>
                      </a:r>
                      <a:r>
                        <a:rPr lang="en-US" sz="14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1.2:1)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LAER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Offsets</a:t>
                      </a:r>
                    </a:p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(≤1.2:1)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BACT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Modeling 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OR</a:t>
                      </a:r>
                      <a:endParaRPr lang="en-US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Offsets </a:t>
                      </a:r>
                    </a:p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(1.0:1)</a:t>
                      </a:r>
                    </a:p>
                  </a:txBody>
                  <a:tcPr/>
                </a:tc>
              </a:tr>
              <a:tr h="126781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Non-federal major source or federal major source w/o major modification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Modeling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BACT if major modification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Modeling 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OR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Offsets (</a:t>
                      </a:r>
                      <a:r>
                        <a:rPr lang="en-US" sz="14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lang="en-US" sz="140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1.0:1)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BACT if major modification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Offsets (</a:t>
                      </a:r>
                      <a:r>
                        <a:rPr lang="en-US" sz="14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lang="en-US" sz="140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1.0:1)</a:t>
                      </a:r>
                      <a:endParaRPr lang="en-US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BACT if major modification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Modeling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OR</a:t>
                      </a:r>
                      <a:endParaRPr lang="en-US" sz="1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Offsets (</a:t>
                      </a:r>
                      <a:r>
                        <a:rPr lang="en-US" sz="14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lang="en-US" sz="140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1.0:1)</a:t>
                      </a:r>
                      <a:endParaRPr lang="en-US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BACT if major modification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Modeling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OR</a:t>
                      </a:r>
                      <a:endParaRPr lang="en-US" sz="1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Offsets (</a:t>
                      </a:r>
                      <a:r>
                        <a:rPr lang="en-US" sz="14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lang="en-US" sz="140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1.0:1)</a:t>
                      </a:r>
                      <a:endParaRPr lang="en-US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4648200" cy="8382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NSR Old vs. New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28A-D49E-49FA-AA6C-AAFB5BCB984B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31894862"/>
              </p:ext>
            </p:extLst>
          </p:nvPr>
        </p:nvGraphicFramePr>
        <p:xfrm>
          <a:off x="304800" y="1447800"/>
          <a:ext cx="8610600" cy="4629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9633"/>
                <a:gridCol w="2309356"/>
                <a:gridCol w="2474310"/>
                <a:gridCol w="2507301"/>
              </a:tblGrid>
              <a:tr h="3028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NONATTAINMENT AREAS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03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Times New Roman"/>
                          <a:ea typeface="Calibri"/>
                          <a:cs typeface="Times New Roman"/>
                        </a:rPr>
                        <a:t>Current</a:t>
                      </a:r>
                      <a:endParaRPr lang="en-US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Proposed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08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Source Classification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Major (SER</a:t>
                      </a:r>
                      <a:r>
                        <a:rPr lang="en-US" sz="14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or greater)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Federal Major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State NSR</a:t>
                      </a:r>
                      <a:endParaRPr lang="en-US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10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Control Technology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LAER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latin typeface="Times New Roman"/>
                          <a:ea typeface="Calibri"/>
                          <a:cs typeface="Times New Roman"/>
                        </a:rPr>
                        <a:t>LAER</a:t>
                      </a:r>
                      <a:endParaRPr lang="en-US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BACT, if major modification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175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NAQB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Offsets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3038" marR="0" lvl="0" indent="-1730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1.1:1 for ozone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3038" marR="0" lvl="0" indent="-1730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1.0:1 for other </a:t>
                      </a: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pollutants, and NAQB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50838" marR="0" lvl="1" indent="-1778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Reduce impacts at majority of receptors; and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50838" marR="0" lvl="1" indent="-1778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Impacts less than SIL at all receptors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Offsets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3038" marR="0" lvl="0" indent="-1730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1.1:1 for ozone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3038" marR="0" lvl="0" indent="-1730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≤1.2:1 </a:t>
                      </a: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for other 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pollutants, reduce to 1:1 for offsets from </a:t>
                      </a: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priority 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sources, and NAQB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6075" marR="0" lvl="1" indent="-1730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&lt;SIL, or</a:t>
                      </a:r>
                      <a:endParaRPr lang="en-US" sz="18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6075" marR="0" lvl="1" indent="-1730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Competing source analysis &lt;10% of NAAQS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Offsets</a:t>
                      </a:r>
                    </a:p>
                    <a:p>
                      <a:pPr marL="173038" marR="0" lvl="0" indent="-1730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1.1:1 for ozone</a:t>
                      </a:r>
                    </a:p>
                    <a:p>
                      <a:pPr marL="173038" marR="0" lvl="0" indent="-1730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≤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1.0:1 for other pollutants, reduce to 0.5:1 for offsets from priority sources, </a:t>
                      </a:r>
                      <a:r>
                        <a:rPr lang="en-US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and NAQB</a:t>
                      </a:r>
                      <a:endParaRPr lang="en-US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288925" marR="0" lvl="1" indent="-1095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&lt;SIL, or</a:t>
                      </a:r>
                      <a:endParaRPr lang="en-US" sz="18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88925" marR="0" lvl="1" indent="-1095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Competing source analysis &lt;10% of NAAQS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5181600" cy="762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NSR Old vs. New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28A-D49E-49FA-AA6C-AAFB5BCB984B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19363420"/>
              </p:ext>
            </p:extLst>
          </p:nvPr>
        </p:nvGraphicFramePr>
        <p:xfrm>
          <a:off x="381000" y="1447800"/>
          <a:ext cx="8458201" cy="4802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9560"/>
                <a:gridCol w="2401919"/>
                <a:gridCol w="2213361"/>
                <a:gridCol w="2213361"/>
              </a:tblGrid>
              <a:tr h="2212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MAINTENANCE AREAS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79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Times New Roman"/>
                          <a:ea typeface="Calibri"/>
                          <a:cs typeface="Times New Roman"/>
                        </a:rPr>
                        <a:t>Current</a:t>
                      </a:r>
                      <a:endParaRPr lang="en-US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Proposed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16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Source Classification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Major (SER</a:t>
                      </a:r>
                      <a:r>
                        <a:rPr lang="en-US" sz="14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or greater)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Federal Major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State</a:t>
                      </a:r>
                      <a:r>
                        <a:rPr lang="en-US" sz="1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NSR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34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Preconstruction Monitoring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√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√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n/a</a:t>
                      </a:r>
                      <a:endParaRPr lang="en-US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68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Control Technology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BACT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BACT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BACT,</a:t>
                      </a:r>
                      <a:r>
                        <a:rPr lang="en-US" sz="1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if major modification</a:t>
                      </a:r>
                      <a:endParaRPr lang="en-US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905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NAQB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Offsets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1.1:1 for ozone 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1.0:1 for other </a:t>
                      </a: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pollutants 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and </a:t>
                      </a: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NAQB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512763" marR="0" lvl="1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Reduce impacts at majority of receptors; and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512763" marR="0" lvl="1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Impacts less than SIL at all </a:t>
                      </a: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receptors</a:t>
                      </a:r>
                      <a:endParaRPr lang="en-US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Offsets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1.1:1 for ozone 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≤1.0:1 </a:t>
                      </a: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for other pollutants 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and </a:t>
                      </a: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NAQB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Offsets</a:t>
                      </a:r>
                      <a:endParaRPr lang="en-US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1.1:1 for ozone </a:t>
                      </a:r>
                      <a:endParaRPr lang="en-US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≤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1.0:1 for other pollutants, reduce to 0.5:1 for offsets from priority sources, 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and NAQB</a:t>
                      </a:r>
                      <a:endParaRPr lang="en-US" sz="18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512763" marR="0" lvl="1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&lt;SIL, or</a:t>
                      </a:r>
                      <a:endParaRPr lang="en-US" sz="18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512763" marR="0" lvl="1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Competing source analysis &lt;10% of NAAQS</a:t>
                      </a:r>
                      <a:endParaRPr lang="en-US" sz="18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6/18/2013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217842"/>
            <a:ext cx="533400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New Source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Review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1219200"/>
            <a:ext cx="8686800" cy="5638800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Clr>
                <a:srgbClr val="00B0F0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Define “Reattainment” Area:  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Clr>
                <a:srgbClr val="00B0F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Nonattainment Area that has 3 years of “clean” data but not yet re-designated as attainment by EPA (undesignated maintenance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area)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Clr>
                <a:srgbClr val="00B0F0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Define “Sustainment” Area: 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Clr>
                <a:srgbClr val="00B0F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Area with monitoring data close to or exceeding ambient standard but not yet designated NAA by EPA (undesignated nonattainment area)</a:t>
            </a:r>
          </a:p>
        </p:txBody>
      </p:sp>
    </p:spTree>
    <p:extLst>
      <p:ext uri="{BB962C8B-B14F-4D97-AF65-F5344CB8AC3E}">
        <p14:creationId xmlns="" xmlns:p14="http://schemas.microsoft.com/office/powerpoint/2010/main" val="417251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7924800" cy="4876800"/>
          </a:xfrm>
        </p:spPr>
        <p:txBody>
          <a:bodyPr>
            <a:normAutofit fontScale="92500" lnSpcReduction="10000"/>
          </a:bodyPr>
          <a:lstStyle/>
          <a:p>
            <a:pPr lvl="0">
              <a:spcAft>
                <a:spcPts val="600"/>
              </a:spcAft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Lakeview will be first  “Sustainment” Area</a:t>
            </a:r>
          </a:p>
          <a:p>
            <a:pPr lvl="1"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Will help address AQ problems</a:t>
            </a:r>
          </a:p>
          <a:p>
            <a:pPr lvl="1"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Could allow construction of smaller sources that currently couldn’t get permitted</a:t>
            </a:r>
          </a:p>
          <a:p>
            <a:pPr lvl="1"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Will provide incentives for sources to get offsets are from “priority” sources (woodstoves)</a:t>
            </a:r>
          </a:p>
          <a:p>
            <a:pPr lvl="1"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Will require pre-construction ambient monitoring for large sources</a:t>
            </a:r>
          </a:p>
          <a:p>
            <a:pPr lvl="1"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•"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28A-D49E-49FA-AA6C-AAFB5BCB984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540572"/>
            <a:ext cx="4724400" cy="670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New Source Review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6096000" cy="1051560"/>
          </a:xfrm>
        </p:spPr>
        <p:txBody>
          <a:bodyPr/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Net Air Quality Benefit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183880" cy="4800600"/>
          </a:xfrm>
        </p:spPr>
        <p:txBody>
          <a:bodyPr>
            <a:normAutofit/>
          </a:bodyPr>
          <a:lstStyle/>
          <a:p>
            <a:pPr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Redefine Net Air Quality Benefit for Federal Major Sources</a:t>
            </a:r>
          </a:p>
          <a:p>
            <a:pPr lvl="1"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Require 1.2:1 offsets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lvl="1"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Reduce ratio to 1.0:1 by offsetting emissions with “priority” source emissions:</a:t>
            </a:r>
          </a:p>
          <a:p>
            <a:pPr lvl="2">
              <a:spcAft>
                <a:spcPts val="600"/>
              </a:spcAft>
              <a:buClr>
                <a:srgbClr val="00B0F0"/>
              </a:buClr>
              <a:buFont typeface="Wingdings" pitchFamily="2" charset="2"/>
              <a:buChar char="ü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Woodstoves </a:t>
            </a:r>
          </a:p>
          <a:p>
            <a:pPr lvl="2">
              <a:spcAft>
                <a:spcPts val="600"/>
              </a:spcAft>
              <a:buClr>
                <a:srgbClr val="00B0F0"/>
              </a:buClr>
              <a:buFont typeface="Wingdings" pitchFamily="2" charset="2"/>
              <a:buChar char="ü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Sources causing NAA problem</a:t>
            </a:r>
          </a:p>
          <a:p>
            <a:pPr lvl="1"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Modeling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28A-D49E-49FA-AA6C-AAFB5BCB984B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765" y="4191000"/>
            <a:ext cx="17145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842BF-9603-4DE9-B5CD-B7EAC6445A88}" type="datetime1">
              <a:rPr lang="en-US" smtClean="0"/>
              <a:pPr/>
              <a:t>6/18/2013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914400" y="762000"/>
            <a:ext cx="6934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Rule Improvements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5800" y="2667000"/>
            <a:ext cx="7543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R="0" lvl="1" algn="l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ct val="0"/>
              </a:spcAft>
              <a:buClr>
                <a:srgbClr val="00B0F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Make the rules easier to use by reorganizing</a:t>
            </a:r>
          </a:p>
          <a:p>
            <a:pPr marR="0" lvl="1" algn="l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ct val="0"/>
              </a:spcAft>
              <a:buClr>
                <a:srgbClr val="00B0F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R="0" lvl="1" algn="l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ct val="0"/>
              </a:spcAft>
              <a:buClr>
                <a:srgbClr val="00B0F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Provide clarification when needed</a:t>
            </a:r>
          </a:p>
          <a:p>
            <a:pPr marR="0" lvl="1" algn="l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ct val="0"/>
              </a:spcAft>
              <a:buClr>
                <a:srgbClr val="00B0F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R="0" lvl="1" algn="l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ct val="0"/>
              </a:spcAft>
              <a:buClr>
                <a:srgbClr val="00B0F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Make housekeeping changes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4278" name="Picture 6" descr="http://2.bp.blogspot.com/-KRz2IaPH8NQ/UIG3TIL_uYI/AAAAAAAACm4/CtPen3jb6R4/s1600/SL_website-under-construction.jpeg"/>
          <p:cNvPicPr>
            <a:picLocks noChangeAspect="1" noChangeArrowheads="1"/>
          </p:cNvPicPr>
          <p:nvPr/>
        </p:nvPicPr>
        <p:blipFill>
          <a:blip r:embed="rId2" cstate="print"/>
          <a:srcRect l="5662" t="22893" r="6606" b="25183"/>
          <a:stretch>
            <a:fillRect/>
          </a:stretch>
        </p:blipFill>
        <p:spPr bwMode="auto">
          <a:xfrm>
            <a:off x="5469151" y="1009750"/>
            <a:ext cx="3275816" cy="1598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8501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20" y="609600"/>
            <a:ext cx="8183880" cy="1051560"/>
          </a:xfrm>
        </p:spPr>
        <p:txBody>
          <a:bodyPr/>
          <a:lstStyle/>
          <a:p>
            <a:pPr algn="l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Net Air Quality Benefit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543800" cy="4572000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00B0F0"/>
              </a:buClr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Give non-federal major sources more flexibility for NAQB:</a:t>
            </a:r>
          </a:p>
          <a:p>
            <a:pPr lvl="1"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Allow </a:t>
            </a:r>
            <a:r>
              <a:rPr lang="en-US" sz="3500" u="sng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1.0:1 offsets</a:t>
            </a:r>
          </a:p>
          <a:p>
            <a:pPr lvl="2">
              <a:spcAft>
                <a:spcPts val="600"/>
              </a:spcAft>
              <a:buClr>
                <a:srgbClr val="00B0F0"/>
              </a:buClr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Reduce ratio to 0.5:1 by offsetting emissions with “priority” source emissions:</a:t>
            </a:r>
          </a:p>
          <a:p>
            <a:pPr lvl="3">
              <a:spcAft>
                <a:spcPts val="600"/>
              </a:spcAft>
              <a:buClr>
                <a:srgbClr val="00B0F0"/>
              </a:buClr>
              <a:buFont typeface="Wingdings" pitchFamily="2" charset="2"/>
              <a:buChar char="ü"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Woodstoves </a:t>
            </a:r>
          </a:p>
          <a:p>
            <a:pPr lvl="3">
              <a:spcAft>
                <a:spcPts val="600"/>
              </a:spcAft>
              <a:buClr>
                <a:srgbClr val="00B0F0"/>
              </a:buClr>
              <a:buFont typeface="Wingdings" pitchFamily="2" charset="2"/>
              <a:buChar char="ü"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Sources causing NAA problem</a:t>
            </a:r>
          </a:p>
          <a:p>
            <a:pPr lvl="1"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NAQB modeling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28A-D49E-49FA-AA6C-AAFB5BCB984B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6/18/2013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762000"/>
            <a:ext cx="8534400" cy="106680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1">
              <a:buClr>
                <a:srgbClr val="00B0F0"/>
              </a:buClr>
              <a:buNone/>
              <a:defRPr/>
            </a:pPr>
            <a:r>
              <a:rPr lang="en-US" sz="3600" b="1" noProof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larify extensions for NSR/PSD permits  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85800" y="1752600"/>
            <a:ext cx="7543800" cy="4168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Construction must begin within 18 months; if not: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3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First Extension: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65176" marR="0" lvl="0" indent="-265176" fontAlgn="base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rgbClr val="00B0F0"/>
              </a:buClr>
              <a:buSzPct val="100000"/>
              <a:buFont typeface="Arial" pitchFamily="34" charset="0"/>
              <a:buChar char="•"/>
              <a:tabLst/>
            </a:pPr>
            <a:r>
              <a:rPr lang="en-US" sz="3200" dirty="0" smtClean="0">
                <a:solidFill>
                  <a:prstClr val="black"/>
                </a:solidFill>
                <a:latin typeface="Times New Roman"/>
                <a:ea typeface="Calibri"/>
              </a:rPr>
              <a:t>Provide a control technology analysis if any new control technologies become commercially available since the original analysis </a:t>
            </a:r>
          </a:p>
        </p:txBody>
      </p:sp>
    </p:spTree>
    <p:extLst>
      <p:ext uri="{BB962C8B-B14F-4D97-AF65-F5344CB8AC3E}">
        <p14:creationId xmlns="" xmlns:p14="http://schemas.microsoft.com/office/powerpoint/2010/main" val="9425451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6/18/2013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762000"/>
            <a:ext cx="8183880" cy="76200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1">
              <a:buClr>
                <a:srgbClr val="00B0F0"/>
              </a:buClr>
              <a:buNone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Extensions for NSR/PSD permits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1600200"/>
            <a:ext cx="8686800" cy="5015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Second Extension: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65176" indent="-265176" fontAlgn="base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rgbClr val="00B0F0"/>
              </a:buClr>
              <a:buSzPct val="100000"/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Times New Roman"/>
                <a:ea typeface="Calibri"/>
              </a:rPr>
              <a:t>Review of the original control technology analysis for potentially lower limits and if any new control technologies that become commercially available</a:t>
            </a:r>
          </a:p>
          <a:p>
            <a:pPr marL="265176" indent="-265176" fontAlgn="base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rgbClr val="00B0F0"/>
              </a:buClr>
              <a:buSzPct val="100000"/>
              <a:buFont typeface="Arial" pitchFamily="34" charset="0"/>
              <a:buChar char="•"/>
            </a:pPr>
            <a:endParaRPr lang="en-US" sz="2800" dirty="0" smtClean="0">
              <a:solidFill>
                <a:prstClr val="black"/>
              </a:solidFill>
              <a:latin typeface="Times New Roman"/>
              <a:ea typeface="Calibri"/>
            </a:endParaRPr>
          </a:p>
          <a:p>
            <a:pPr marL="265176" indent="-265176" fontAlgn="base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rgbClr val="00B0F0"/>
              </a:buClr>
              <a:buSzPct val="100000"/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Times New Roman"/>
                <a:ea typeface="Calibri"/>
              </a:rPr>
              <a:t>Review 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</a:rPr>
              <a:t>of the air quality analysis to 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ea typeface="Calibri"/>
              </a:rPr>
              <a:t>address:</a:t>
            </a:r>
            <a:endParaRPr lang="en-US" sz="2800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 marL="265176" indent="-265176" fontAlgn="base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rgbClr val="00B0F0"/>
              </a:buClr>
              <a:buSzPct val="100000"/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Times New Roman"/>
                <a:ea typeface="Calibri"/>
              </a:rPr>
              <a:t>all 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</a:rPr>
              <a:t>ambient standards or increments 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ea typeface="Calibri"/>
              </a:rPr>
              <a:t>in original 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</a:rPr>
              <a:t>application;</a:t>
            </a:r>
          </a:p>
          <a:p>
            <a:pPr marL="265176" indent="-265176" fontAlgn="base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rgbClr val="00B0F0"/>
              </a:buClr>
              <a:buSzPct val="100000"/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Times New Roman"/>
                <a:ea typeface="Calibri"/>
              </a:rPr>
              <a:t>any 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</a:rPr>
              <a:t>new competing sources or changes in ambient air quality, including any redesignation of the area 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ea typeface="Calibri"/>
              </a:rPr>
              <a:t>impacted</a:t>
            </a:r>
            <a:endParaRPr lang="en-US" sz="2800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 marL="265176" indent="-265176" fontAlgn="base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rgbClr val="00B0F0"/>
              </a:buClr>
              <a:buSzPct val="100000"/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Times New Roman"/>
                <a:ea typeface="Calibri"/>
              </a:rPr>
              <a:t>any 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</a:rPr>
              <a:t>new ambient standards or 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ea typeface="Calibri"/>
              </a:rPr>
              <a:t>increments</a:t>
            </a:r>
          </a:p>
          <a:p>
            <a:pPr marL="265176" indent="-265176" fontAlgn="base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rgbClr val="00B0F0"/>
              </a:buClr>
              <a:buSzPct val="100000"/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Times New Roman"/>
                <a:ea typeface="Calibri"/>
              </a:rPr>
              <a:t>any 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</a:rPr>
              <a:t>changes to EPA approved 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ea typeface="Calibri"/>
              </a:rPr>
              <a:t>models</a:t>
            </a:r>
            <a:endParaRPr lang="en-US" sz="2800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25451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6/18/2013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685800"/>
            <a:ext cx="8763000" cy="99060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00B0F0"/>
              </a:buClr>
              <a:buSzPct val="10000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Extensions for NSR/PSD permits 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F07F09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1600200"/>
            <a:ext cx="7543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No third extension allowed:  </a:t>
            </a:r>
          </a:p>
          <a:p>
            <a:endParaRPr lang="en-US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new permit application is required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Source can continue 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 use the original emission reduction credits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 long as changes 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 the project do not result in a change to the two digit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SIC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25451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6/18/2013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762000"/>
            <a:ext cx="6685221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66999" y="2648908"/>
            <a:ext cx="4433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Verdana"/>
              </a:rPr>
              <a:t>Any Questions?</a:t>
            </a:r>
          </a:p>
        </p:txBody>
      </p:sp>
    </p:spTree>
    <p:extLst>
      <p:ext uri="{BB962C8B-B14F-4D97-AF65-F5344CB8AC3E}">
        <p14:creationId xmlns="" xmlns:p14="http://schemas.microsoft.com/office/powerpoint/2010/main" val="2191826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3657600" cy="701040"/>
          </a:xfrm>
        </p:spPr>
        <p:txBody>
          <a:bodyPr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Housekeeping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7086600" cy="4187952"/>
          </a:xfrm>
        </p:spPr>
        <p:txBody>
          <a:bodyPr/>
          <a:lstStyle/>
          <a:p>
            <a:pPr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Delete unused/redundant definitions</a:t>
            </a:r>
          </a:p>
          <a:p>
            <a:pPr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Correct spelling, rule references, etc.</a:t>
            </a:r>
          </a:p>
          <a:p>
            <a:pPr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Change “the Department” to “DEQ”</a:t>
            </a:r>
          </a:p>
          <a:p>
            <a:pPr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Cite date of CFR in one rule and delete elsewhere</a:t>
            </a:r>
          </a:p>
          <a:p>
            <a:pPr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Diesel for Kevin Downing</a:t>
            </a:r>
          </a:p>
          <a:p>
            <a:pPr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Heat Smart for Rachel Sakata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28A-D49E-49FA-AA6C-AAFB5BCB984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 descr="http://1.bp.blogspot.com/_FqFDV-L66EI/TDmy100CczI/AAAAAAAAWHs/akd_dEJPBS4/s200/carol+burnett+cleaning+woman3.jpg"/>
          <p:cNvPicPr>
            <a:picLocks noChangeAspect="1" noChangeArrowheads="1"/>
          </p:cNvPicPr>
          <p:nvPr/>
        </p:nvPicPr>
        <p:blipFill>
          <a:blip r:embed="rId2" cstate="print"/>
          <a:srcRect l="6154" t="6000" r="12308" b="6000"/>
          <a:stretch>
            <a:fillRect/>
          </a:stretch>
        </p:blipFill>
        <p:spPr bwMode="auto">
          <a:xfrm>
            <a:off x="7067914" y="638245"/>
            <a:ext cx="1923686" cy="21293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6/18/2013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914400"/>
            <a:ext cx="8183880" cy="464820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Emission limits and standards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Repeal outdated rules: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Spray Paint VOC limits – replaced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by EPA rules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lvl="0">
              <a:spcBef>
                <a:spcPts val="0"/>
              </a:spcBef>
              <a:buClr>
                <a:srgbClr val="00B0F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ysClr val="windowText" lastClr="000000"/>
                </a:solidFill>
                <a:latin typeface="Times New Roman"/>
              </a:rPr>
              <a:t>Old regional haze rules: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lvl="1">
              <a:spcBef>
                <a:spcPts val="0"/>
              </a:spcBef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</a:rPr>
              <a:t>Western Backstop SO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</a:rPr>
              <a:t>2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</a:rPr>
              <a:t> Federal Trading Program</a:t>
            </a:r>
          </a:p>
          <a:p>
            <a:pPr lvl="1">
              <a:spcBef>
                <a:spcPts val="0"/>
              </a:spcBef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Sulfur Dioxide Emission Inventory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Symbol"/>
              <a:buChar char="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buSzPct val="100000"/>
              <a:buFont typeface="Verdana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254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6/18/2013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838200"/>
            <a:ext cx="8183880" cy="457200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Emission limits and standards</a:t>
            </a:r>
            <a:endParaRPr lang="en-US" sz="3600" b="1" dirty="0" smtClean="0">
              <a:solidFill>
                <a:sysClr val="windowText" lastClr="000000"/>
              </a:solidFill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Repeal rules for sources that no longer exist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in Oregon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Neutral Sulfite Semi-Chemical Pulp Mills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Sulfite Pulp Mills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Primary Aluminum Standards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Laterite Ore Production of Ferronickel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Charcoal Producing Plants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254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6/18/2013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838200"/>
            <a:ext cx="8183880" cy="472440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lnSpc>
                <a:spcPct val="115000"/>
              </a:lnSpc>
              <a:spcBef>
                <a:spcPts val="0"/>
              </a:spcBef>
              <a:buFont typeface="Wingdings 2"/>
              <a:buNone/>
            </a:pPr>
            <a:r>
              <a:rPr lang="en-US" sz="3600" b="1" dirty="0" smtClean="0">
                <a:latin typeface="Times New Roman"/>
                <a:ea typeface="Calibri"/>
                <a:cs typeface="Times New Roman"/>
              </a:rPr>
              <a:t>Emission limits and standards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Font typeface="Wingdings 2"/>
              <a:buNone/>
            </a:pPr>
            <a:r>
              <a:rPr lang="en-US" sz="3200" dirty="0" smtClean="0">
                <a:latin typeface="Times New Roman"/>
                <a:ea typeface="Calibri"/>
                <a:cs typeface="Times New Roman"/>
              </a:rPr>
              <a:t>Update existing limits to address PM</a:t>
            </a:r>
            <a:r>
              <a:rPr lang="en-US" sz="3200" baseline="-25000" dirty="0" smtClean="0">
                <a:latin typeface="Times New Roman"/>
                <a:ea typeface="Calibri"/>
                <a:cs typeface="Times New Roman"/>
              </a:rPr>
              <a:t>2.5</a:t>
            </a:r>
            <a:r>
              <a:rPr lang="en-US" sz="3200" dirty="0" smtClean="0">
                <a:latin typeface="Times New Roman"/>
                <a:ea typeface="Calibri"/>
                <a:cs typeface="Times New Roman"/>
              </a:rPr>
              <a:t> NAAQS</a:t>
            </a:r>
            <a:endParaRPr lang="en-US" sz="3200" dirty="0" smtClean="0">
              <a:latin typeface="Calibri"/>
              <a:ea typeface="Calibri"/>
              <a:cs typeface="Times New Roman"/>
            </a:endParaRPr>
          </a:p>
          <a:p>
            <a:pPr marL="914400" lvl="2" indent="0">
              <a:lnSpc>
                <a:spcPct val="115000"/>
              </a:lnSpc>
              <a:spcBef>
                <a:spcPts val="0"/>
              </a:spcBef>
              <a:buClr>
                <a:srgbClr val="00B0F0"/>
              </a:buClr>
            </a:pPr>
            <a:r>
              <a:rPr lang="en-US" sz="3200" dirty="0" smtClean="0">
                <a:latin typeface="Times New Roman"/>
                <a:ea typeface="Calibri"/>
                <a:cs typeface="Times New Roman"/>
              </a:rPr>
              <a:t>Opacity</a:t>
            </a:r>
          </a:p>
          <a:p>
            <a:pPr marL="914400" lvl="2" indent="0">
              <a:lnSpc>
                <a:spcPct val="115000"/>
              </a:lnSpc>
              <a:spcBef>
                <a:spcPts val="0"/>
              </a:spcBef>
              <a:buClr>
                <a:srgbClr val="00B0F0"/>
              </a:buClr>
            </a:pPr>
            <a:endParaRPr lang="en-US" sz="3200" dirty="0" smtClean="0">
              <a:latin typeface="Calibri"/>
              <a:ea typeface="Calibri"/>
              <a:cs typeface="Times New Roman"/>
            </a:endParaRPr>
          </a:p>
          <a:p>
            <a:pPr marL="914400" lvl="2" indent="0">
              <a:lnSpc>
                <a:spcPct val="115000"/>
              </a:lnSpc>
              <a:spcBef>
                <a:spcPts val="0"/>
              </a:spcBef>
              <a:buClr>
                <a:srgbClr val="00B0F0"/>
              </a:buClr>
            </a:pPr>
            <a:r>
              <a:rPr lang="en-US" sz="3200" dirty="0" smtClean="0">
                <a:latin typeface="Times New Roman"/>
                <a:ea typeface="Calibri"/>
                <a:cs typeface="Times New Roman"/>
              </a:rPr>
              <a:t>Grain loading</a:t>
            </a:r>
          </a:p>
          <a:p>
            <a:pPr marL="914400" lvl="2" indent="0">
              <a:lnSpc>
                <a:spcPct val="115000"/>
              </a:lnSpc>
              <a:spcBef>
                <a:spcPts val="0"/>
              </a:spcBef>
              <a:buClr>
                <a:srgbClr val="00B0F0"/>
              </a:buClr>
            </a:pPr>
            <a:endParaRPr lang="en-US" sz="3200" dirty="0" smtClean="0">
              <a:latin typeface="Times New Roman"/>
              <a:ea typeface="Calibri"/>
              <a:cs typeface="Times New Roman"/>
            </a:endParaRPr>
          </a:p>
          <a:p>
            <a:pPr lvl="3">
              <a:lnSpc>
                <a:spcPct val="115000"/>
              </a:lnSpc>
              <a:spcBef>
                <a:spcPts val="0"/>
              </a:spcBef>
              <a:buClr>
                <a:srgbClr val="00B0F0"/>
              </a:buClr>
              <a:buFont typeface="Wingdings" pitchFamily="2" charset="2"/>
              <a:buChar char="v"/>
              <a:defRPr/>
            </a:pPr>
            <a:r>
              <a:rPr lang="en-US" sz="3200" dirty="0" smtClean="0">
                <a:solidFill>
                  <a:sysClr val="windowText" lastClr="000000"/>
                </a:solidFill>
                <a:latin typeface="Times New Roman"/>
              </a:rPr>
              <a:t>Requires changes to all permits – by  addendum?</a:t>
            </a:r>
            <a:endParaRPr lang="en-US" sz="3200" dirty="0">
              <a:solidFill>
                <a:sysClr val="windowText" lastClr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254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886200" cy="762000"/>
          </a:xfrm>
        </p:spPr>
        <p:txBody>
          <a:bodyPr/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Justification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7315200" cy="4876800"/>
          </a:xfrm>
        </p:spPr>
        <p:txBody>
          <a:bodyPr>
            <a:normAutofit/>
          </a:bodyPr>
          <a:lstStyle/>
          <a:p>
            <a:pPr lvl="0"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Analysis of a typical source with 40% opacity and 0.2 gr/dscf </a:t>
            </a:r>
          </a:p>
          <a:p>
            <a:pPr lvl="0"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Located in Klamath Falls PM2.5 NAA</a:t>
            </a:r>
          </a:p>
          <a:p>
            <a:pPr lvl="0"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Single source impacts approximately 30% of ambient standard</a:t>
            </a:r>
          </a:p>
          <a:p>
            <a:pPr lvl="0"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Add background (e.g. woodstove emissions) and impacts approximately 75% of standard.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28A-D49E-49FA-AA6C-AAFB5BCB984B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886200" cy="762000"/>
          </a:xfrm>
        </p:spPr>
        <p:txBody>
          <a:bodyPr/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Justification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7315200" cy="4876800"/>
          </a:xfrm>
        </p:spPr>
        <p:txBody>
          <a:bodyPr>
            <a:normAutofit/>
          </a:bodyPr>
          <a:lstStyle/>
          <a:p>
            <a:pPr lvl="0"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Other affected sources are located in areas similar to Klamath Falls:</a:t>
            </a:r>
          </a:p>
          <a:p>
            <a:pPr lvl="1"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Small communities that rely on woodstoves to heat homes</a:t>
            </a:r>
          </a:p>
          <a:p>
            <a:pPr lvl="1"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Similar terrain</a:t>
            </a:r>
          </a:p>
          <a:p>
            <a:pPr lvl="1"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Similar weather with potential for air stagnation periods in winter time.</a:t>
            </a:r>
          </a:p>
          <a:p>
            <a:pPr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One strategy to prevent violations of the PM2.5 ambient air quality standard</a:t>
            </a:r>
          </a:p>
          <a:p>
            <a:pPr lvl="1">
              <a:buClr>
                <a:srgbClr val="00B0F0"/>
              </a:buClr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28A-D49E-49FA-AA6C-AAFB5BCB984B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1832</TotalTime>
  <Words>1687</Words>
  <Application>Microsoft Office PowerPoint</Application>
  <PresentationFormat>On-screen Show (4:3)</PresentationFormat>
  <Paragraphs>379</Paragraphs>
  <Slides>34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Slide 1</vt:lpstr>
      <vt:lpstr>Slide 2</vt:lpstr>
      <vt:lpstr>Slide 3</vt:lpstr>
      <vt:lpstr>Housekeeping</vt:lpstr>
      <vt:lpstr>Slide 5</vt:lpstr>
      <vt:lpstr>Slide 6</vt:lpstr>
      <vt:lpstr>Slide 7</vt:lpstr>
      <vt:lpstr>Justification</vt:lpstr>
      <vt:lpstr>Justification</vt:lpstr>
      <vt:lpstr>Opacity</vt:lpstr>
      <vt:lpstr>Opacity</vt:lpstr>
      <vt:lpstr>Grain loading</vt:lpstr>
      <vt:lpstr>Grain loading – sources may not meet 0.10 gr/dscf</vt:lpstr>
      <vt:lpstr>Grain loading – sources may not meet 0.10 gr/dscf</vt:lpstr>
      <vt:lpstr>Slide 15</vt:lpstr>
      <vt:lpstr>Slide 16</vt:lpstr>
      <vt:lpstr>Permit small fuel burning equipment </vt:lpstr>
      <vt:lpstr>Slide 18</vt:lpstr>
      <vt:lpstr>Slide 19</vt:lpstr>
      <vt:lpstr>Slide 20</vt:lpstr>
      <vt:lpstr>Slide 21</vt:lpstr>
      <vt:lpstr>Slide 22</vt:lpstr>
      <vt:lpstr>Slide 23</vt:lpstr>
      <vt:lpstr>New Source Review</vt:lpstr>
      <vt:lpstr>NSR Old vs. New</vt:lpstr>
      <vt:lpstr>NSR Old vs. New</vt:lpstr>
      <vt:lpstr>Slide 27</vt:lpstr>
      <vt:lpstr>Slide 28</vt:lpstr>
      <vt:lpstr>Net Air Quality Benefit</vt:lpstr>
      <vt:lpstr>Net Air Quality Benefit</vt:lpstr>
      <vt:lpstr>Slide 31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Preferred Customer</dc:creator>
  <cp:lastModifiedBy>jinahar</cp:lastModifiedBy>
  <cp:revision>196</cp:revision>
  <dcterms:created xsi:type="dcterms:W3CDTF">2013-06-02T20:44:18Z</dcterms:created>
  <dcterms:modified xsi:type="dcterms:W3CDTF">2013-06-18T20:11:45Z</dcterms:modified>
</cp:coreProperties>
</file>