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59" r:id="rId4"/>
    <p:sldId id="260" r:id="rId5"/>
    <p:sldId id="257" r:id="rId6"/>
    <p:sldId id="261" r:id="rId7"/>
    <p:sldId id="262" r:id="rId8"/>
    <p:sldId id="263" r:id="rId9"/>
    <p:sldId id="264" r:id="rId10"/>
    <p:sldId id="265" r:id="rId11"/>
    <p:sldId id="266" r:id="rId12"/>
    <p:sldId id="308" r:id="rId13"/>
    <p:sldId id="307" r:id="rId14"/>
    <p:sldId id="306" r:id="rId15"/>
    <p:sldId id="268" r:id="rId16"/>
    <p:sldId id="269" r:id="rId17"/>
    <p:sldId id="270" r:id="rId18"/>
    <p:sldId id="271" r:id="rId19"/>
    <p:sldId id="272" r:id="rId20"/>
    <p:sldId id="273" r:id="rId21"/>
    <p:sldId id="274" r:id="rId22"/>
    <p:sldId id="275" r:id="rId23"/>
    <p:sldId id="276" r:id="rId24"/>
    <p:sldId id="277" r:id="rId25"/>
    <p:sldId id="278" r:id="rId26"/>
    <p:sldId id="285" r:id="rId27"/>
    <p:sldId id="284" r:id="rId28"/>
    <p:sldId id="283" r:id="rId29"/>
    <p:sldId id="282" r:id="rId30"/>
    <p:sldId id="293" r:id="rId31"/>
    <p:sldId id="280" r:id="rId32"/>
    <p:sldId id="267" r:id="rId33"/>
    <p:sldId id="292" r:id="rId34"/>
    <p:sldId id="291" r:id="rId35"/>
    <p:sldId id="290" r:id="rId36"/>
    <p:sldId id="289" r:id="rId37"/>
    <p:sldId id="288" r:id="rId38"/>
    <p:sldId id="287" r:id="rId39"/>
    <p:sldId id="296" r:id="rId40"/>
    <p:sldId id="295" r:id="rId41"/>
    <p:sldId id="294" r:id="rId42"/>
    <p:sldId id="286" r:id="rId43"/>
    <p:sldId id="305" r:id="rId44"/>
    <p:sldId id="297" r:id="rId45"/>
    <p:sldId id="2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226" y="-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319AF-AD5F-415B-8121-FC7285CC284F}" type="datetimeFigureOut">
              <a:rPr lang="en-US" smtClean="0"/>
              <a:pPr/>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22073-0507-4909-86FD-51FAF8B9186E}" type="slidenum">
              <a:rPr lang="en-US" smtClean="0"/>
              <a:pPr/>
              <a:t>‹#›</a:t>
            </a:fld>
            <a:endParaRPr lang="en-US"/>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a:p>
        </p:txBody>
      </p:sp>
    </p:spTree>
    <p:extLst>
      <p:ext uri="{BB962C8B-B14F-4D97-AF65-F5344CB8AC3E}">
        <p14:creationId xmlns="" xmlns:p14="http://schemas.microsoft.com/office/powerpoint/2010/main" val="202572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6/27/2013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5313" y="1455738"/>
            <a:ext cx="5413375" cy="3944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bwMode="auto">
          <a:xfrm>
            <a:off x="2667000" y="5562600"/>
            <a:ext cx="434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2800" kern="0" dirty="0">
                <a:solidFill>
                  <a:srgbClr val="000000"/>
                </a:solidFill>
                <a:latin typeface="Times New Roman" pitchFamily="18" charset="0"/>
                <a:cs typeface="Times New Roman" pitchFamily="18" charset="0"/>
              </a:rPr>
              <a:t>AKA Kitchen Sink R</a:t>
            </a:r>
            <a:r>
              <a:rPr lang="en-US" sz="2800" kern="0" dirty="0" err="1">
                <a:solidFill>
                  <a:srgbClr val="000000"/>
                </a:solidFill>
                <a:latin typeface="Times New Roman" pitchFamily="18" charset="0"/>
                <a:cs typeface="Times New Roman" pitchFamily="18" charset="0"/>
              </a:rPr>
              <a:t>ules</a:t>
            </a:r>
            <a:endParaRPr lang="en-US" sz="2800" kern="0" dirty="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a:p>
        </p:txBody>
      </p:sp>
      <p:sp>
        <p:nvSpPr>
          <p:cNvPr id="6" name="Content Placeholder 2"/>
          <p:cNvSpPr txBox="1">
            <a:spLocks/>
          </p:cNvSpPr>
          <p:nvPr/>
        </p:nvSpPr>
        <p:spPr>
          <a:xfrm>
            <a:off x="685800" y="1524000"/>
            <a:ext cx="8183880" cy="4187952"/>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lvl="0" indent="0">
              <a:buClr>
                <a:srgbClr val="00B0F0"/>
              </a:buClr>
              <a:buSzPct val="100000"/>
              <a:buFont typeface="Wingdings" pitchFamily="2" charset="2"/>
              <a:buChar char="§"/>
              <a:defRPr/>
            </a:pPr>
            <a:r>
              <a:rPr lang="en-US" sz="3500" dirty="0">
                <a:solidFill>
                  <a:sysClr val="windowText" lastClr="000000"/>
                </a:solidFill>
                <a:latin typeface="Times New Roman" pitchFamily="18" charset="0"/>
                <a:cs typeface="Times New Roman" pitchFamily="18" charset="0"/>
              </a:rPr>
              <a:t>Permit emergency generators and pumps </a:t>
            </a:r>
            <a:r>
              <a:rPr lang="en-US" sz="3500" dirty="0" smtClean="0">
                <a:solidFill>
                  <a:sysClr val="windowText" lastClr="000000"/>
                </a:solidFill>
                <a:latin typeface="Times New Roman" pitchFamily="18" charset="0"/>
                <a:cs typeface="Times New Roman" pitchFamily="18" charset="0"/>
              </a:rPr>
              <a:t>– ____ ACDP</a:t>
            </a:r>
          </a:p>
          <a:p>
            <a:pPr marL="0" lvl="0" indent="0">
              <a:buClr>
                <a:srgbClr val="00B0F0"/>
              </a:buClr>
              <a:buSzPct val="100000"/>
              <a:buFont typeface="Wingdings" pitchFamily="2" charset="2"/>
              <a:buChar char="§"/>
              <a:defRPr/>
            </a:pPr>
            <a:endParaRPr lang="en-US" sz="3200" dirty="0">
              <a:solidFill>
                <a:sysClr val="windowText" lastClr="000000"/>
              </a:solidFill>
              <a:latin typeface="Verdana"/>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Sources with emissions less than the significant emission rate  for any applicable pollutant that are subject to RACT, an NSPS adopted in OAR 340-238-0060 or a NESHAP adopted in OAR 340-244-0220, and which qualify for a Simple ACDP. </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endPar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Simple ACDPs are SER-1</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309374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sources that want to be combined or split</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381000" y="1524000"/>
            <a:ext cx="8382000" cy="1490152"/>
          </a:xfrm>
          <a:prstGeom prst="rect">
            <a:avLst/>
          </a:prstGeom>
        </p:spPr>
        <p:txBody>
          <a:bodyPr wrap="square">
            <a:spAutoFit/>
          </a:bodyPr>
          <a:lstStyle/>
          <a:p>
            <a:pPr>
              <a:lnSpc>
                <a:spcPct val="115000"/>
              </a:lnSpc>
            </a:pPr>
            <a:r>
              <a:rPr lang="en-US" sz="1600" dirty="0">
                <a:solidFill>
                  <a:srgbClr val="000000"/>
                </a:solidFill>
                <a:latin typeface="Times New Roman"/>
                <a:ea typeface="Times New Roman"/>
                <a:cs typeface="Times New Roman"/>
              </a:rPr>
              <a:t>(2) When</a:t>
            </a:r>
            <a:r>
              <a:rPr lang="en-US" sz="1600" dirty="0">
                <a:solidFill>
                  <a:prstClr val="black"/>
                </a:solidFill>
                <a:ea typeface="Calibri"/>
                <a:cs typeface="Times New Roman"/>
              </a:rPr>
              <a:t> </a:t>
            </a:r>
            <a:r>
              <a:rPr lang="en-US" sz="1600" dirty="0">
                <a:solidFill>
                  <a:srgbClr val="000000"/>
                </a:solidFill>
                <a:latin typeface="Times New Roman"/>
                <a:ea typeface="Times New Roman"/>
                <a:cs typeface="Times New Roman"/>
              </a:rPr>
              <a:t> one source is split into two or more separate sources, the netting basis and SER can only be transferred to the new source or sources with the same primary 2-digit SIC as the original source or to a combined heat and power facility that had been supporting the primary SIC. </a:t>
            </a:r>
            <a:endParaRPr lang="en-US" sz="1600" dirty="0" smtClean="0">
              <a:solidFill>
                <a:prstClr val="black"/>
              </a:solidFill>
              <a:ea typeface="Calibri"/>
              <a:cs typeface="Times New Roman"/>
            </a:endParaRPr>
          </a:p>
          <a:p>
            <a:pPr>
              <a:lnSpc>
                <a:spcPct val="115000"/>
              </a:lnSpc>
            </a:pPr>
            <a:r>
              <a:rPr lang="en-US" sz="1600" dirty="0" smtClean="0">
                <a:solidFill>
                  <a:srgbClr val="000000"/>
                </a:solidFill>
                <a:latin typeface="Times New Roman"/>
                <a:ea typeface="Times New Roman"/>
                <a:cs typeface="Times New Roman"/>
              </a:rPr>
              <a:t>(a) The netting basis and the SER for the original source is split amongst the new sources as requested by the original permittee. </a:t>
            </a:r>
            <a:endParaRPr lang="en-US" sz="1600" dirty="0" smtClean="0">
              <a:solidFill>
                <a:prstClr val="black"/>
              </a:solidFill>
              <a:ea typeface="Calibri"/>
              <a:cs typeface="Times New Roman"/>
            </a:endParaRPr>
          </a:p>
        </p:txBody>
      </p:sp>
    </p:spTree>
    <p:extLst>
      <p:ext uri="{BB962C8B-B14F-4D97-AF65-F5344CB8AC3E}">
        <p14:creationId xmlns="" xmlns:p14="http://schemas.microsoft.com/office/powerpoint/2010/main" val="272229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12</a:t>
            </a:fld>
            <a:endParaRPr lang="en-US">
              <a:solidFill>
                <a:prstClr val="black">
                  <a:tint val="75000"/>
                </a:prstClr>
              </a:solidFill>
            </a:endParaRPr>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lang="en-US" sz="3200" dirty="0" smtClean="0">
                <a:solidFill>
                  <a:sysClr val="windowText" lastClr="000000"/>
                </a:solidFill>
                <a:latin typeface="Times New Roman" pitchFamily="18" charset="0"/>
                <a:cs typeface="Times New Roman" pitchFamily="18" charset="0"/>
              </a:rPr>
              <a:t>Permit sources that want to be combined or split</a:t>
            </a:r>
          </a:p>
          <a:p>
            <a:pPr>
              <a:buClr>
                <a:srgbClr val="F07F09"/>
              </a:buClr>
            </a:pPr>
            <a:endParaRPr lang="en-US" dirty="0">
              <a:solidFill>
                <a:sysClr val="windowText" lastClr="000000"/>
              </a:solidFill>
              <a:latin typeface="Verdana"/>
            </a:endParaRPr>
          </a:p>
        </p:txBody>
      </p:sp>
      <p:sp>
        <p:nvSpPr>
          <p:cNvPr id="7" name="Rectangle 6"/>
          <p:cNvSpPr/>
          <p:nvPr/>
        </p:nvSpPr>
        <p:spPr>
          <a:xfrm>
            <a:off x="381000" y="1524000"/>
            <a:ext cx="8382000" cy="1508105"/>
          </a:xfrm>
          <a:prstGeom prst="rect">
            <a:avLst/>
          </a:prstGeom>
        </p:spPr>
        <p:txBody>
          <a:bodyPr wrap="square">
            <a:spAutoFit/>
          </a:bodyPr>
          <a:lstStyle/>
          <a:p>
            <a:pPr>
              <a:lnSpc>
                <a:spcPct val="115000"/>
              </a:lnSpc>
            </a:pPr>
            <a:r>
              <a:rPr lang="en-US" sz="1600" dirty="0" smtClean="0">
                <a:solidFill>
                  <a:srgbClr val="000000"/>
                </a:solidFill>
                <a:latin typeface="Times New Roman"/>
                <a:ea typeface="Times New Roman"/>
                <a:cs typeface="Times New Roman"/>
              </a:rPr>
              <a:t>(b) The split of netting basis and SER must either: </a:t>
            </a:r>
            <a:endParaRPr lang="en-US" sz="1600" dirty="0" smtClean="0">
              <a:solidFill>
                <a:prstClr val="black"/>
              </a:solidFill>
              <a:ea typeface="Calibri"/>
              <a:cs typeface="Times New Roman"/>
            </a:endParaRPr>
          </a:p>
          <a:p>
            <a:pPr>
              <a:lnSpc>
                <a:spcPct val="115000"/>
              </a:lnSpc>
            </a:pPr>
            <a:r>
              <a:rPr lang="en-US" sz="1600" dirty="0" smtClean="0">
                <a:solidFill>
                  <a:srgbClr val="000000"/>
                </a:solidFill>
                <a:latin typeface="Times New Roman"/>
                <a:ea typeface="Times New Roman"/>
                <a:cs typeface="Times New Roman"/>
              </a:rPr>
              <a:t>(A) be sufficient to avoid Major New Source Review for each of the newly created sources or </a:t>
            </a:r>
            <a:endParaRPr lang="en-US" sz="1600" dirty="0" smtClean="0">
              <a:solidFill>
                <a:prstClr val="black"/>
              </a:solidFill>
              <a:ea typeface="Calibri"/>
              <a:cs typeface="Times New Roman"/>
            </a:endParaRPr>
          </a:p>
          <a:p>
            <a:pPr>
              <a:lnSpc>
                <a:spcPct val="115000"/>
              </a:lnSpc>
            </a:pPr>
            <a:r>
              <a:rPr lang="en-US" sz="1600" dirty="0" smtClean="0">
                <a:solidFill>
                  <a:srgbClr val="000000"/>
                </a:solidFill>
                <a:latin typeface="Times New Roman"/>
                <a:ea typeface="Times New Roman"/>
                <a:cs typeface="Times New Roman"/>
              </a:rPr>
              <a:t>(B) the newly created source(s) that become subject to Major New Source Review must comply with the requirements of OAR 340 division 224 before beginning operation under the new arrangement. </a:t>
            </a:r>
            <a:endParaRPr lang="en-US" sz="1600" dirty="0" smtClean="0">
              <a:solidFill>
                <a:prstClr val="black"/>
              </a:solidFill>
              <a:ea typeface="Calibri"/>
              <a:cs typeface="Times New Roman"/>
            </a:endParaRPr>
          </a:p>
        </p:txBody>
      </p:sp>
    </p:spTree>
    <p:extLst>
      <p:ext uri="{BB962C8B-B14F-4D97-AF65-F5344CB8AC3E}">
        <p14:creationId xmlns="" xmlns:p14="http://schemas.microsoft.com/office/powerpoint/2010/main" val="38989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13</a:t>
            </a:fld>
            <a:endParaRPr lang="en-US">
              <a:solidFill>
                <a:prstClr val="black">
                  <a:tint val="75000"/>
                </a:prstClr>
              </a:solidFill>
            </a:endParaRPr>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lang="en-US" sz="3200" dirty="0" smtClean="0">
                <a:solidFill>
                  <a:sysClr val="windowText" lastClr="000000"/>
                </a:solidFill>
                <a:latin typeface="Times New Roman" pitchFamily="18" charset="0"/>
                <a:cs typeface="Times New Roman" pitchFamily="18" charset="0"/>
              </a:rPr>
              <a:t>Permit sources that want to be combined or split</a:t>
            </a:r>
          </a:p>
          <a:p>
            <a:pPr>
              <a:buClr>
                <a:srgbClr val="F07F09"/>
              </a:buClr>
            </a:pPr>
            <a:endParaRPr lang="en-US" dirty="0">
              <a:solidFill>
                <a:sysClr val="windowText" lastClr="000000"/>
              </a:solidFill>
              <a:latin typeface="Verdana"/>
            </a:endParaRPr>
          </a:p>
        </p:txBody>
      </p:sp>
      <p:sp>
        <p:nvSpPr>
          <p:cNvPr id="7" name="Rectangle 6"/>
          <p:cNvSpPr/>
          <p:nvPr/>
        </p:nvSpPr>
        <p:spPr>
          <a:xfrm>
            <a:off x="381000" y="1524000"/>
            <a:ext cx="8382000" cy="1154162"/>
          </a:xfrm>
          <a:prstGeom prst="rect">
            <a:avLst/>
          </a:prstGeom>
        </p:spPr>
        <p:txBody>
          <a:bodyPr wrap="square">
            <a:spAutoFit/>
          </a:bodyPr>
          <a:lstStyle/>
          <a:p>
            <a:pPr>
              <a:lnSpc>
                <a:spcPct val="115000"/>
              </a:lnSpc>
            </a:pPr>
            <a:r>
              <a:rPr lang="en-US" sz="1600" dirty="0" smtClean="0">
                <a:solidFill>
                  <a:srgbClr val="000000"/>
                </a:solidFill>
                <a:latin typeface="Times New Roman"/>
                <a:ea typeface="Times New Roman"/>
                <a:cs typeface="Times New Roman"/>
              </a:rPr>
              <a:t>(</a:t>
            </a:r>
            <a:r>
              <a:rPr lang="en-US" sz="1600" dirty="0">
                <a:solidFill>
                  <a:srgbClr val="000000"/>
                </a:solidFill>
                <a:latin typeface="Times New Roman"/>
                <a:ea typeface="Times New Roman"/>
                <a:cs typeface="Times New Roman"/>
              </a:rPr>
              <a:t>c) The amount of the netting basis that is transferred to the combined heat and power facility may not exceed its potential to emit.  </a:t>
            </a:r>
          </a:p>
          <a:p>
            <a:pPr>
              <a:lnSpc>
                <a:spcPct val="115000"/>
              </a:lnSpc>
            </a:pPr>
            <a:r>
              <a:rPr lang="en-US" sz="1600" dirty="0" smtClean="0">
                <a:solidFill>
                  <a:srgbClr val="000000"/>
                </a:solidFill>
                <a:latin typeface="Times New Roman"/>
                <a:ea typeface="Times New Roman"/>
                <a:cs typeface="Times New Roman"/>
              </a:rPr>
              <a:t>(</a:t>
            </a:r>
            <a:r>
              <a:rPr lang="en-US" sz="1050" dirty="0" smtClean="0">
                <a:solidFill>
                  <a:prstClr val="black"/>
                </a:solidFill>
                <a:ea typeface="Calibri"/>
                <a:cs typeface="Times New Roman"/>
              </a:rPr>
              <a:t> </a:t>
            </a:r>
            <a:r>
              <a:rPr lang="en-US" sz="1200" dirty="0" smtClean="0">
                <a:solidFill>
                  <a:prstClr val="black"/>
                </a:solidFill>
                <a:highlight>
                  <a:srgbClr val="FFFF00"/>
                </a:highlight>
                <a:ea typeface="Calibri"/>
                <a:cs typeface="Times New Roman"/>
              </a:rPr>
              <a:t>DISINCENTIVE FOR SOURCES THAT WANT TO DO EPA’S COMBINED HEAT AND POWER?  ALLOCATE NETTING BASIS BASED ON EMISSION UNITS? BUT NB IS PLANT WIDE.  LOOK AT HISTORY?</a:t>
            </a:r>
            <a:r>
              <a:rPr lang="en-US" sz="1200" dirty="0" smtClean="0">
                <a:solidFill>
                  <a:prstClr val="black"/>
                </a:solidFill>
                <a:ea typeface="Calibri"/>
                <a:cs typeface="Times New Roman"/>
              </a:rPr>
              <a:t>  </a:t>
            </a:r>
            <a:endParaRPr lang="en-US" sz="1200" dirty="0">
              <a:solidFill>
                <a:prstClr val="black"/>
              </a:solidFill>
              <a:ea typeface="Calibri"/>
              <a:cs typeface="Times New Roman"/>
            </a:endParaRPr>
          </a:p>
        </p:txBody>
      </p:sp>
    </p:spTree>
    <p:extLst>
      <p:ext uri="{BB962C8B-B14F-4D97-AF65-F5344CB8AC3E}">
        <p14:creationId xmlns="" xmlns:p14="http://schemas.microsoft.com/office/powerpoint/2010/main" val="38989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14</a:t>
            </a:fld>
            <a:endParaRPr lang="en-US">
              <a:solidFill>
                <a:prstClr val="black">
                  <a:tint val="75000"/>
                </a:prstClr>
              </a:solidFill>
            </a:endParaRPr>
          </a:p>
        </p:txBody>
      </p:sp>
      <p:sp>
        <p:nvSpPr>
          <p:cNvPr id="6" name="Content Placeholder 2"/>
          <p:cNvSpPr txBox="1">
            <a:spLocks/>
          </p:cNvSpPr>
          <p:nvPr/>
        </p:nvSpPr>
        <p:spPr>
          <a:xfrm>
            <a:off x="426720" y="609600"/>
            <a:ext cx="8183880" cy="144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lang="en-US" sz="3200" dirty="0" smtClean="0">
                <a:solidFill>
                  <a:sysClr val="windowText" lastClr="000000"/>
                </a:solidFill>
                <a:latin typeface="Times New Roman" pitchFamily="18" charset="0"/>
                <a:cs typeface="Times New Roman" pitchFamily="18" charset="0"/>
              </a:rPr>
              <a:t>Permit sources that want to be combined or split</a:t>
            </a:r>
          </a:p>
          <a:p>
            <a:pPr>
              <a:buClr>
                <a:srgbClr val="F07F09"/>
              </a:buClr>
            </a:pPr>
            <a:endParaRPr lang="en-US" dirty="0">
              <a:solidFill>
                <a:sysClr val="windowText" lastClr="000000"/>
              </a:solidFill>
              <a:latin typeface="Verdana"/>
            </a:endParaRPr>
          </a:p>
        </p:txBody>
      </p:sp>
      <p:sp>
        <p:nvSpPr>
          <p:cNvPr id="7" name="Rectangle 6"/>
          <p:cNvSpPr/>
          <p:nvPr/>
        </p:nvSpPr>
        <p:spPr>
          <a:xfrm>
            <a:off x="381000" y="1524000"/>
            <a:ext cx="8382000" cy="1103379"/>
          </a:xfrm>
          <a:prstGeom prst="rect">
            <a:avLst/>
          </a:prstGeom>
        </p:spPr>
        <p:txBody>
          <a:bodyPr wrap="square">
            <a:spAutoFit/>
          </a:bodyPr>
          <a:lstStyle/>
          <a:p>
            <a:pPr>
              <a:lnSpc>
                <a:spcPct val="115000"/>
              </a:lnSpc>
            </a:pPr>
            <a:r>
              <a:rPr lang="en-US" sz="1600" dirty="0" smtClean="0">
                <a:solidFill>
                  <a:srgbClr val="000000"/>
                </a:solidFill>
                <a:latin typeface="Times New Roman"/>
                <a:ea typeface="Times New Roman"/>
                <a:cs typeface="Times New Roman"/>
              </a:rPr>
              <a:t>(</a:t>
            </a:r>
            <a:r>
              <a:rPr lang="en-US" sz="1600" dirty="0">
                <a:solidFill>
                  <a:srgbClr val="000000"/>
                </a:solidFill>
                <a:latin typeface="Times New Roman"/>
                <a:ea typeface="Times New Roman"/>
                <a:cs typeface="Times New Roman"/>
              </a:rPr>
              <a:t>3) The owner or operator of the device or emissions unit must maintain records of physical changes and changes in operation occurring since the baseline period or most recent Major New Source Review action. </a:t>
            </a:r>
            <a:endParaRPr lang="en-US" sz="1600" dirty="0">
              <a:solidFill>
                <a:prstClr val="black"/>
              </a:solidFill>
              <a:ea typeface="Calibri"/>
              <a:cs typeface="Times New Roman"/>
            </a:endParaRPr>
          </a:p>
          <a:p>
            <a:pPr>
              <a:spcAft>
                <a:spcPts val="1000"/>
              </a:spcAft>
            </a:pPr>
            <a:r>
              <a:rPr lang="en-US" sz="1050" dirty="0">
                <a:solidFill>
                  <a:prstClr val="black"/>
                </a:solidFill>
                <a:ea typeface="Calibri"/>
                <a:cs typeface="Times New Roman"/>
              </a:rPr>
              <a:t> </a:t>
            </a:r>
            <a:endParaRPr lang="en-US" sz="1200" dirty="0">
              <a:solidFill>
                <a:prstClr val="black"/>
              </a:solidFill>
              <a:ea typeface="Calibri"/>
              <a:cs typeface="Times New Roman"/>
            </a:endParaRPr>
          </a:p>
        </p:txBody>
      </p:sp>
    </p:spTree>
    <p:extLst>
      <p:ext uri="{BB962C8B-B14F-4D97-AF65-F5344CB8AC3E}">
        <p14:creationId xmlns="" xmlns:p14="http://schemas.microsoft.com/office/powerpoint/2010/main" val="38989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15</a:t>
            </a:fld>
            <a:endParaRPr lang="en-US">
              <a:solidFill>
                <a:prstClr val="black">
                  <a:tint val="75000"/>
                </a:prstClr>
              </a:solidFill>
            </a:endParaRPr>
          </a:p>
        </p:txBody>
      </p:sp>
      <p:sp>
        <p:nvSpPr>
          <p:cNvPr id="6" name="Content Placeholder 2"/>
          <p:cNvSpPr txBox="1">
            <a:spLocks/>
          </p:cNvSpPr>
          <p:nvPr/>
        </p:nvSpPr>
        <p:spPr>
          <a:xfrm>
            <a:off x="381000" y="9906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394447" y="1676400"/>
            <a:ext cx="8763000" cy="3693319"/>
          </a:xfrm>
          <a:prstGeom prst="rect">
            <a:avLst/>
          </a:prstGeom>
        </p:spPr>
        <p:txBody>
          <a:bodyPr wrap="square">
            <a:spAutoFit/>
          </a:bodyPr>
          <a:lstStyle/>
          <a:p>
            <a:r>
              <a:rPr lang="en-US" dirty="0">
                <a:solidFill>
                  <a:prstClr val="black"/>
                </a:solidFill>
                <a:latin typeface="Times New Roman" pitchFamily="18" charset="0"/>
                <a:cs typeface="Times New Roman" pitchFamily="18" charset="0"/>
              </a:rPr>
              <a:t>(B) For the second extension the owner or operator must provide the following for the original pollutants subject to major NSR/PSD:</a:t>
            </a:r>
          </a:p>
          <a:p>
            <a:r>
              <a:rPr lang="en-US" dirty="0">
                <a:solidFill>
                  <a:prstClr val="black"/>
                </a:solidFill>
                <a:latin typeface="Times New Roman" pitchFamily="18" charset="0"/>
                <a:cs typeface="Times New Roman" pitchFamily="18" charset="0"/>
              </a:rPr>
              <a:t>(</a:t>
            </a:r>
            <a:r>
              <a:rPr lang="en-US" dirty="0" err="1">
                <a:solidFill>
                  <a:prstClr val="black"/>
                </a:solidFill>
                <a:latin typeface="Times New Roman" pitchFamily="18" charset="0"/>
                <a:cs typeface="Times New Roman" pitchFamily="18" charset="0"/>
              </a:rPr>
              <a:t>i</a:t>
            </a:r>
            <a:r>
              <a:rPr lang="en-US" dirty="0">
                <a:solidFill>
                  <a:prstClr val="black"/>
                </a:solidFill>
                <a:latin typeface="Times New Roman" pitchFamily="18" charset="0"/>
                <a:cs typeface="Times New Roman" pitchFamily="18" charset="0"/>
              </a:rPr>
              <a:t>)  A review of the original LAER or BACT analysis for potentially lower limits and a review of any new control technologies that may have become available since the original LAER or BACT analysis; and</a:t>
            </a:r>
          </a:p>
          <a:p>
            <a:r>
              <a:rPr lang="en-US" dirty="0">
                <a:solidFill>
                  <a:prstClr val="black"/>
                </a:solidFill>
                <a:latin typeface="Times New Roman" pitchFamily="18" charset="0"/>
                <a:cs typeface="Times New Roman" pitchFamily="18" charset="0"/>
              </a:rPr>
              <a:t>(ii) A review of the air quality analysis to address any of the following;</a:t>
            </a:r>
          </a:p>
          <a:p>
            <a:r>
              <a:rPr lang="en-US" dirty="0">
                <a:solidFill>
                  <a:prstClr val="black"/>
                </a:solidFill>
                <a:latin typeface="Times New Roman" pitchFamily="18" charset="0"/>
                <a:cs typeface="Times New Roman" pitchFamily="18" charset="0"/>
              </a:rPr>
              <a:t>(I) all ambient standards or increments that were subject to review under the original application;</a:t>
            </a:r>
          </a:p>
          <a:p>
            <a:r>
              <a:rPr lang="en-US" dirty="0">
                <a:solidFill>
                  <a:prstClr val="black"/>
                </a:solidFill>
                <a:latin typeface="Times New Roman" pitchFamily="18" charset="0"/>
                <a:cs typeface="Times New Roman" pitchFamily="18" charset="0"/>
              </a:rPr>
              <a:t>(II) any new competing sources or changes in ambient air quality, including any redesignation of the area impacted, since the original application was submitted;</a:t>
            </a:r>
          </a:p>
          <a:p>
            <a:r>
              <a:rPr lang="en-US" dirty="0">
                <a:solidFill>
                  <a:prstClr val="black"/>
                </a:solidFill>
                <a:latin typeface="Times New Roman" pitchFamily="18" charset="0"/>
                <a:cs typeface="Times New Roman" pitchFamily="18" charset="0"/>
              </a:rPr>
              <a:t>(III) any new ambient standards or increments for the regulated pollutants that were subject to review under the original application; and</a:t>
            </a:r>
          </a:p>
          <a:p>
            <a:r>
              <a:rPr lang="en-US" dirty="0">
                <a:solidFill>
                  <a:prstClr val="black"/>
                </a:solidFill>
                <a:latin typeface="Times New Roman" pitchFamily="18" charset="0"/>
                <a:cs typeface="Times New Roman" pitchFamily="18" charset="0"/>
              </a:rPr>
              <a:t>(IV) any changes to EPA approved models since the original application was submitted. </a:t>
            </a:r>
          </a:p>
        </p:txBody>
      </p:sp>
    </p:spTree>
    <p:extLst>
      <p:ext uri="{BB962C8B-B14F-4D97-AF65-F5344CB8AC3E}">
        <p14:creationId xmlns="" xmlns:p14="http://schemas.microsoft.com/office/powerpoint/2010/main" val="94254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16</a:t>
            </a:fld>
            <a:endParaRPr lang="en-US">
              <a:solidFill>
                <a:prstClr val="black">
                  <a:tint val="75000"/>
                </a:prstClr>
              </a:solidFill>
            </a:endParaRPr>
          </a:p>
        </p:txBody>
      </p:sp>
      <p:sp>
        <p:nvSpPr>
          <p:cNvPr id="6"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197224" y="2590800"/>
            <a:ext cx="8763000" cy="2585323"/>
          </a:xfrm>
          <a:prstGeom prst="rect">
            <a:avLst/>
          </a:prstGeom>
        </p:spPr>
        <p:txBody>
          <a:bodyPr wrap="square">
            <a:spAutoFit/>
          </a:bodyPr>
          <a:lstStyle/>
          <a:p>
            <a:r>
              <a:rPr lang="en-US" dirty="0">
                <a:solidFill>
                  <a:prstClr val="black"/>
                </a:solidFill>
                <a:latin typeface="Times New Roman" pitchFamily="18" charset="0"/>
                <a:cs typeface="Times New Roman" pitchFamily="18" charset="0"/>
              </a:rPr>
              <a:t>(C)  DEQ will not grant a third extension and the original major NSR/PSD permit is automatically terminated no later than five years after it was issued.  </a:t>
            </a:r>
          </a:p>
          <a:p>
            <a:r>
              <a:rPr lang="en-US" dirty="0">
                <a:solidFill>
                  <a:prstClr val="black"/>
                </a:solidFill>
                <a:latin typeface="Times New Roman" pitchFamily="18" charset="0"/>
                <a:cs typeface="Times New Roman" pitchFamily="18" charset="0"/>
              </a:rPr>
              <a:t>(</a:t>
            </a:r>
            <a:r>
              <a:rPr lang="en-US" dirty="0" err="1">
                <a:solidFill>
                  <a:prstClr val="black"/>
                </a:solidFill>
                <a:latin typeface="Times New Roman" pitchFamily="18" charset="0"/>
                <a:cs typeface="Times New Roman" pitchFamily="18" charset="0"/>
              </a:rPr>
              <a:t>i</a:t>
            </a:r>
            <a:r>
              <a:rPr lang="en-US" dirty="0">
                <a:solidFill>
                  <a:prstClr val="black"/>
                </a:solidFill>
                <a:latin typeface="Times New Roman" pitchFamily="18" charset="0"/>
                <a:cs typeface="Times New Roman" pitchFamily="18" charset="0"/>
              </a:rPr>
              <a:t>) If the owner or operator wants approval to construct beyond the second extension, the owner or operator must submit a new major NSR/PSD permit application. </a:t>
            </a:r>
          </a:p>
          <a:p>
            <a:r>
              <a:rPr lang="en-US" dirty="0">
                <a:solidFill>
                  <a:prstClr val="black"/>
                </a:solidFill>
                <a:latin typeface="Times New Roman" pitchFamily="18" charset="0"/>
                <a:cs typeface="Times New Roman" pitchFamily="18" charset="0"/>
              </a:rPr>
              <a:t>(ii) The owner or operator may continue to use the original emission reduction credits and any additional emission reduction credits that may become necessary for the project provided that the changes to the project do not result in a change to the two digit Standard Industrial Classification (SIC) code associated with the project and that the emission reduction credits will continue to satisfy the offset and net air quality benefit criteria.</a:t>
            </a:r>
          </a:p>
        </p:txBody>
      </p:sp>
    </p:spTree>
    <p:extLst>
      <p:ext uri="{BB962C8B-B14F-4D97-AF65-F5344CB8AC3E}">
        <p14:creationId xmlns="" xmlns:p14="http://schemas.microsoft.com/office/powerpoint/2010/main" val="94254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17</a:t>
            </a:fld>
            <a:endParaRPr lang="en-US">
              <a:solidFill>
                <a:prstClr val="black">
                  <a:tint val="75000"/>
                </a:prstClr>
              </a:solidFill>
            </a:endParaRPr>
          </a:p>
        </p:txBody>
      </p:sp>
      <p:sp>
        <p:nvSpPr>
          <p:cNvPr id="6"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7" name="Rectangle 6"/>
          <p:cNvSpPr/>
          <p:nvPr/>
        </p:nvSpPr>
        <p:spPr>
          <a:xfrm>
            <a:off x="1295400" y="2438400"/>
            <a:ext cx="8153400" cy="3662541"/>
          </a:xfrm>
          <a:prstGeom prst="rect">
            <a:avLst/>
          </a:prstGeom>
        </p:spPr>
        <p:txBody>
          <a:bodyPr wrap="square">
            <a:spAutoFit/>
          </a:bodyPr>
          <a:lstStyle/>
          <a:p>
            <a:r>
              <a:rPr lang="en-US" sz="2900" dirty="0">
                <a:solidFill>
                  <a:prstClr val="black"/>
                </a:solidFill>
                <a:latin typeface="Times New Roman" pitchFamily="18" charset="0"/>
                <a:cs typeface="Times New Roman" pitchFamily="18" charset="0"/>
              </a:rPr>
              <a:t>(b) If the owner or operator requests a construction extension as provided in subsection (a), DEQ will make the proposed permit available in accordance with the following public participation procedures:</a:t>
            </a:r>
          </a:p>
          <a:p>
            <a:r>
              <a:rPr lang="en-US" sz="2900" dirty="0">
                <a:solidFill>
                  <a:prstClr val="black"/>
                </a:solidFill>
                <a:latin typeface="Times New Roman" pitchFamily="18" charset="0"/>
                <a:cs typeface="Times New Roman" pitchFamily="18" charset="0"/>
              </a:rPr>
              <a:t>(A)   Category II for an extension that does not require an air quality analysis; or</a:t>
            </a:r>
          </a:p>
          <a:p>
            <a:r>
              <a:rPr lang="en-US" sz="2900" dirty="0">
                <a:solidFill>
                  <a:prstClr val="black"/>
                </a:solidFill>
                <a:latin typeface="Times New Roman" pitchFamily="18" charset="0"/>
                <a:cs typeface="Times New Roman" pitchFamily="18" charset="0"/>
              </a:rPr>
              <a:t>(B)  Category III for an extension that requires an air quality analysis</a:t>
            </a:r>
            <a:r>
              <a:rPr lang="en-US" sz="2900" dirty="0">
                <a:solidFill>
                  <a:prstClr val="black"/>
                </a:solidFill>
                <a:latin typeface="Verdana"/>
              </a:rPr>
              <a:t>.</a:t>
            </a:r>
          </a:p>
        </p:txBody>
      </p:sp>
    </p:spTree>
    <p:extLst>
      <p:ext uri="{BB962C8B-B14F-4D97-AF65-F5344CB8AC3E}">
        <p14:creationId xmlns="" xmlns:p14="http://schemas.microsoft.com/office/powerpoint/2010/main" val="94254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18</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Emission limits and standards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outdated rules</a:t>
            </a: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(NSSC) Pulp Mills in division 234</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 in division 234</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 in division 236</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 in division 236</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 in division 240</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Spray Paint in division 242</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
                <a:srgbClr val="00B0F0"/>
              </a:buClr>
              <a:buSzPct val="100000"/>
              <a:buFont typeface="Symbo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Federal Acid Rain Program rules for Western Backstop SO</a:t>
            </a:r>
            <a:r>
              <a:rPr kumimoji="0" lang="en-US" sz="2800" b="0" i="0" u="none" strike="noStrike" kern="1200" cap="none" spc="0" normalizeH="0" baseline="-25000" noProof="0" dirty="0" smtClean="0">
                <a:ln>
                  <a:noFill/>
                </a:ln>
                <a:solidFill>
                  <a:sysClr val="windowText" lastClr="000000"/>
                </a:solidFill>
                <a:effectLst/>
                <a:uLnTx/>
                <a:uFillTx/>
                <a:latin typeface="Times New Roman"/>
                <a:ea typeface="+mn-ea"/>
                <a:cs typeface="+mn-cs"/>
              </a:rPr>
              <a:t>2</a:t>
            </a:r>
            <a:r>
              <a:rPr kumimoji="0" lang="en-US" sz="2800" b="0" i="0" u="none" strike="noStrike" kern="1200" cap="none" spc="0" normalizeH="0" baseline="0" noProof="0" dirty="0" smtClean="0">
                <a:ln>
                  <a:noFill/>
                </a:ln>
                <a:solidFill>
                  <a:sysClr val="windowText" lastClr="000000"/>
                </a:solidFill>
                <a:effectLst/>
                <a:uLnTx/>
                <a:uFillTx/>
                <a:latin typeface="Times New Roman"/>
                <a:ea typeface="+mn-ea"/>
                <a:cs typeface="+mn-cs"/>
              </a:rPr>
              <a:t> Federal Trading Program in division 228 (regional haze)</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94254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19</a:t>
            </a:fld>
            <a:endParaRPr lang="en-US">
              <a:solidFill>
                <a:prstClr val="black">
                  <a:tint val="75000"/>
                </a:prstClr>
              </a:solidFill>
            </a:endParaRPr>
          </a:p>
        </p:txBody>
      </p:sp>
      <p:sp>
        <p:nvSpPr>
          <p:cNvPr id="6" name="Content Placeholder 2"/>
          <p:cNvSpPr txBox="1">
            <a:spLocks/>
          </p:cNvSpPr>
          <p:nvPr/>
        </p:nvSpPr>
        <p:spPr>
          <a:xfrm>
            <a:off x="502920" y="1600200"/>
            <a:ext cx="8183880" cy="60228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Font typeface="Wingdings 2"/>
              <a:buNone/>
            </a:pPr>
            <a:r>
              <a:rPr lang="en-US" sz="3700" dirty="0" smtClean="0">
                <a:latin typeface="Times New Roman"/>
                <a:ea typeface="Calibri"/>
                <a:cs typeface="Times New Roman"/>
              </a:rPr>
              <a:t>Emission limits and standards</a:t>
            </a:r>
            <a:endParaRPr lang="en-US" sz="3700" dirty="0" smtClean="0">
              <a:latin typeface="Calibri"/>
              <a:ea typeface="Calibri"/>
              <a:cs typeface="Times New Roman"/>
            </a:endParaRPr>
          </a:p>
          <a:p>
            <a:pPr marL="457200" lvl="1" indent="0">
              <a:lnSpc>
                <a:spcPct val="115000"/>
              </a:lnSpc>
              <a:spcBef>
                <a:spcPts val="0"/>
              </a:spcBef>
              <a:buFont typeface="Verdana"/>
              <a:buNone/>
            </a:pPr>
            <a:r>
              <a:rPr lang="en-US" sz="3700" dirty="0" smtClean="0">
                <a:latin typeface="Times New Roman"/>
                <a:ea typeface="Calibri"/>
                <a:cs typeface="Times New Roman"/>
              </a:rPr>
              <a:t>Update existing limits to address PM2.5 </a:t>
            </a:r>
            <a:endParaRPr lang="en-US" sz="3700" dirty="0" smtClean="0">
              <a:latin typeface="Calibri"/>
              <a:ea typeface="Calibri"/>
              <a:cs typeface="Times New Roman"/>
            </a:endParaRPr>
          </a:p>
          <a:p>
            <a:pPr marL="914400" lvl="2" indent="0">
              <a:lnSpc>
                <a:spcPct val="115000"/>
              </a:lnSpc>
              <a:spcBef>
                <a:spcPts val="0"/>
              </a:spcBef>
              <a:buFont typeface="Wingdings 2"/>
              <a:buNone/>
            </a:pPr>
            <a:r>
              <a:rPr lang="en-US" sz="3700" dirty="0" smtClean="0">
                <a:latin typeface="Times New Roman"/>
                <a:ea typeface="Calibri"/>
                <a:cs typeface="Times New Roman"/>
              </a:rPr>
              <a:t>Opacity</a:t>
            </a:r>
            <a:endParaRPr lang="en-US" sz="3700" dirty="0" smtClean="0">
              <a:latin typeface="Calibri"/>
              <a:ea typeface="Calibri"/>
              <a:cs typeface="Times New Roman"/>
            </a:endParaRPr>
          </a:p>
          <a:p>
            <a:pPr marL="914400" lvl="2" indent="0">
              <a:lnSpc>
                <a:spcPct val="115000"/>
              </a:lnSpc>
              <a:spcBef>
                <a:spcPts val="0"/>
              </a:spcBef>
              <a:buFont typeface="Wingdings 2"/>
              <a:buNone/>
            </a:pPr>
            <a:r>
              <a:rPr lang="en-US" sz="3700" dirty="0" smtClean="0">
                <a:latin typeface="Times New Roman"/>
                <a:ea typeface="Calibri"/>
                <a:cs typeface="Times New Roman"/>
              </a:rPr>
              <a:t>Grain loading</a:t>
            </a:r>
            <a:endParaRPr lang="en-US" sz="3700" dirty="0">
              <a:latin typeface="Calibri"/>
              <a:ea typeface="Calibri"/>
              <a:cs typeface="Times New Roman"/>
            </a:endParaRPr>
          </a:p>
        </p:txBody>
      </p:sp>
    </p:spTree>
    <p:extLst>
      <p:ext uri="{BB962C8B-B14F-4D97-AF65-F5344CB8AC3E}">
        <p14:creationId xmlns="" xmlns:p14="http://schemas.microsoft.com/office/powerpoint/2010/main" val="94254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a:p>
        </p:txBody>
      </p:sp>
      <p:sp>
        <p:nvSpPr>
          <p:cNvPr id="6" name="Title 1"/>
          <p:cNvSpPr txBox="1">
            <a:spLocks/>
          </p:cNvSpPr>
          <p:nvPr/>
        </p:nvSpPr>
        <p:spPr bwMode="auto">
          <a:xfrm>
            <a:off x="12192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2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1143000" y="1981200"/>
            <a:ext cx="7010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Rule Improvements</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Emission limits and standards</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Compliance</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Permitting Changes </a:t>
            </a:r>
          </a:p>
          <a:p>
            <a:pPr>
              <a:lnSpc>
                <a:spcPct val="115000"/>
              </a:lnSpc>
              <a:spcBef>
                <a:spcPts val="0"/>
              </a:spcBef>
              <a:buClr>
                <a:srgbClr val="00B0F0"/>
              </a:buClr>
              <a:defRPr/>
            </a:pPr>
            <a:r>
              <a:rPr lang="en-US" sz="3000" kern="0" dirty="0" smtClean="0">
                <a:solidFill>
                  <a:srgbClr val="000000"/>
                </a:solidFill>
                <a:latin typeface="Times New Roman"/>
                <a:ea typeface="Calibri"/>
                <a:cs typeface="Times New Roman"/>
              </a:rPr>
              <a:t>New Source Review Program overhaul</a:t>
            </a:r>
            <a:endParaRPr lang="en-US" sz="3000" kern="0" dirty="0" smtClean="0">
              <a:solidFill>
                <a:srgbClr val="000000"/>
              </a:solidFill>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20</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fontScale="5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742950" marR="0" lvl="0" indent="-742950" algn="l" defTabSz="914400" rtl="0" eaLnBrk="1" fontAlgn="auto" latinLnBrk="0" hangingPunct="1">
              <a:lnSpc>
                <a:spcPct val="115000"/>
              </a:lnSpc>
              <a:spcBef>
                <a:spcPts val="0"/>
              </a:spcBef>
              <a:spcAft>
                <a:spcPts val="0"/>
              </a:spcAft>
              <a:buClr>
                <a:srgbClr val="00B0F0"/>
              </a:buClr>
              <a:buSzPct val="8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3.  New Source Review Program overhaul</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Redefine major source - use EPA major source definition (EXAMPLES)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Define two new types of areas to improve or maintain air quality:</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SUSTAINMENT – to help prevent an attainment area from becoming nonattainment (LAKEVIEW)</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REATTAINMENT – to help transition an area from nonattainment back to maintenance (attainment) more quickly</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Mandatory ambient air quality monitoring in some cases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Define State New Source Review Program (component of overall Minor New Source Review Program)</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Redefine net air quality benefit</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Revise offset ratios and provide incentives to obtain offsets from priority sources  (GRAPHS)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Improve modeling procedures for demonstrating net air quality benefit (FIGURE)</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200150" marR="0" lvl="1"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Enhancements to Major and State New Source Review Programs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Offsets from “priority” sources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657350" marR="0" lvl="2" indent="-742950" algn="l" defTabSz="914400" rtl="0" eaLnBrk="1" fontAlgn="auto" latinLnBrk="0" hangingPunct="1">
              <a:lnSpc>
                <a:spcPct val="115000"/>
              </a:lnSpc>
              <a:spcBef>
                <a:spcPts val="0"/>
              </a:spcBef>
              <a:spcAft>
                <a:spcPts val="0"/>
              </a:spcAft>
              <a:buClr>
                <a:srgbClr val="00B0F0"/>
              </a:buClr>
              <a:buSzPct val="100000"/>
              <a:buFont typeface="+mj-lt"/>
              <a:buAutoNum type="arabicPeriod"/>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Increased offset ratio</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94254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21</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4.  Compliance</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Wingdings" pitchFamily="2" charset="2"/>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Update continuous monitoring and source test manuals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Wingdings" pitchFamily="2" charset="2"/>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Excess emissions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Wingdings" pitchFamily="2" charset="2"/>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Test methods with all standards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94254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22</a:t>
            </a:fld>
            <a:endParaRPr lang="en-US">
              <a:solidFill>
                <a:prstClr val="black">
                  <a:tint val="75000"/>
                </a:prstClr>
              </a:solidFill>
            </a:endParaRPr>
          </a:p>
        </p:txBody>
      </p:sp>
      <p:sp>
        <p:nvSpPr>
          <p:cNvPr id="6" name="Content Placeholder 2"/>
          <p:cNvSpPr txBox="1">
            <a:spLocks/>
          </p:cNvSpPr>
          <p:nvPr/>
        </p:nvSpPr>
        <p:spPr>
          <a:xfrm>
            <a:off x="304800" y="1447800"/>
            <a:ext cx="8183880" cy="49560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Update Continuous Monitoring and Source Sampling Manuals (1992).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2895600"/>
            <a:ext cx="3352800" cy="3249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4648200" y="2362200"/>
            <a:ext cx="2209800" cy="990600"/>
          </a:xfrm>
          <a:prstGeom prst="cloudCallout">
            <a:avLst/>
          </a:prstGeom>
          <a:solidFill>
            <a:srgbClr val="00B0F0"/>
          </a:solidFill>
          <a:ln w="42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Verdana"/>
                <a:ea typeface="+mn-ea"/>
                <a:cs typeface="+mn-cs"/>
              </a:rPr>
              <a:t>It’s about time!</a:t>
            </a:r>
            <a:endParaRPr kumimoji="0" lang="en-US" sz="1800" b="1" i="0" u="none" strike="noStrike" kern="0" cap="none" spc="0" normalizeH="0" baseline="0" noProof="0" dirty="0">
              <a:ln>
                <a:noFill/>
              </a:ln>
              <a:solidFill>
                <a:prstClr val="white"/>
              </a:solidFill>
              <a:effectLst/>
              <a:uLnTx/>
              <a:uFillTx/>
              <a:latin typeface="Verdana"/>
              <a:ea typeface="+mn-ea"/>
              <a:cs typeface="+mn-cs"/>
            </a:endParaRPr>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57662" y="5486400"/>
            <a:ext cx="981075"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4254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23</a:t>
            </a:fld>
            <a:endParaRPr lang="en-US">
              <a:solidFill>
                <a:prstClr val="black">
                  <a:tint val="75000"/>
                </a:prstClr>
              </a:solidFill>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609600"/>
            <a:ext cx="8534400" cy="603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02920" y="530352"/>
            <a:ext cx="8183880" cy="60228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Compliance</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Excess emissions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250"/>
              </a:spcBef>
              <a:spcAft>
                <a:spcPts val="0"/>
              </a:spcAft>
              <a:buClr>
                <a:srgbClr val="F07F09"/>
              </a:buClr>
              <a:buSzPct val="80000"/>
              <a:buFont typeface="Wingdings 2"/>
              <a:buNone/>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94254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24</a:t>
            </a:fld>
            <a:endParaRPr lang="en-US">
              <a:solidFill>
                <a:prstClr val="black">
                  <a:tint val="75000"/>
                </a:prstClr>
              </a:solidFill>
            </a:endParaRPr>
          </a:p>
        </p:txBody>
      </p:sp>
      <p:sp>
        <p:nvSpPr>
          <p:cNvPr id="6" name="Rectangle 5"/>
          <p:cNvSpPr/>
          <p:nvPr/>
        </p:nvSpPr>
        <p:spPr>
          <a:xfrm>
            <a:off x="1066800" y="2438400"/>
            <a:ext cx="7315200" cy="2625975"/>
          </a:xfrm>
          <a:prstGeom prst="rect">
            <a:avLst/>
          </a:prstGeom>
        </p:spPr>
        <p:txBody>
          <a:bodyPr wrap="square">
            <a:spAutoFit/>
          </a:bodyPr>
          <a:lstStyle/>
          <a:p>
            <a:pPr>
              <a:lnSpc>
                <a:spcPct val="115000"/>
              </a:lnSpc>
              <a:spcAft>
                <a:spcPts val="1000"/>
              </a:spcAft>
            </a:pPr>
            <a:r>
              <a:rPr lang="en-US" sz="2900" dirty="0">
                <a:solidFill>
                  <a:prstClr val="black"/>
                </a:solidFill>
                <a:latin typeface="Times New Roman"/>
                <a:ea typeface="Calibri"/>
                <a:cs typeface="Times New Roman"/>
              </a:rPr>
              <a:t>Some standards do not include test methods so compliance demonstrations are not clear. DEQ is adding test methods to all standards along with a testing and monitoring section to rules that do not already have them. </a:t>
            </a:r>
            <a:endParaRPr lang="en-US" sz="2900" dirty="0">
              <a:solidFill>
                <a:prstClr val="black"/>
              </a:solidFill>
              <a:ea typeface="Calibri"/>
              <a:cs typeface="Times New Roman"/>
            </a:endParaRPr>
          </a:p>
        </p:txBody>
      </p:sp>
      <p:sp>
        <p:nvSpPr>
          <p:cNvPr id="7"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1">
              <a:buClr>
                <a:srgbClr val="00B0F0"/>
              </a:buClr>
              <a:buFont typeface="Wingdings" pitchFamily="2" charset="2"/>
              <a:buChar cha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Determine compliance for all standards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219182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25</a:t>
            </a:fld>
            <a:endParaRPr lang="en-US">
              <a:solidFill>
                <a:prstClr val="black">
                  <a:tint val="75000"/>
                </a:prstClr>
              </a:solidFill>
            </a:endParaRPr>
          </a:p>
        </p:txBody>
      </p:sp>
      <p:sp>
        <p:nvSpPr>
          <p:cNvPr id="6" name="Content Placeholder 2"/>
          <p:cNvSpPr txBox="1">
            <a:spLocks/>
          </p:cNvSpPr>
          <p:nvPr/>
        </p:nvSpPr>
        <p:spPr>
          <a:xfrm>
            <a:off x="502920" y="530352"/>
            <a:ext cx="8183880" cy="6022848"/>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Rule Improvements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Make the rules easier to use by reorganizing</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Provide clarification when needed</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Make housekeeping changes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Emission limits and standards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Repeal outdated rules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Update existing limits to address PM2.5 </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Opacity</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Grain loading</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New Source Review Program overhaul</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Redefine major source - use EPA major source definition (EXAMPLES)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Define two new types of areas to improve or maintain air quality:</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SUSTAINMENT – to help prevent an attainment area from becoming nonattainment (LAKEVIEW)</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REATTAINMENT – to help transition an area from nonattainment back to maintenance (attainment) more quickly</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Mandatory ambient air quality monitoring in some cases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Define State New Source Review Program (component of overall Minor New Source Review Program)</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Redefine net air quality benefit</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Revise offset ratios and provide incentives to obtain offsets from priority sources  (GRAPHS)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Improve modeling procedures for demonstrating net air quality benefit (FIGURE)</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Enhancements to Major and State New Source Review Programs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Offsets from “priority” sources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1143000" marR="0" lvl="2" indent="-228600" algn="l" defTabSz="914400" rtl="0" eaLnBrk="1" fontAlgn="auto" latinLnBrk="0" hangingPunct="1">
              <a:lnSpc>
                <a:spcPct val="115000"/>
              </a:lnSpc>
              <a:spcBef>
                <a:spcPts val="0"/>
              </a:spcBef>
              <a:spcAft>
                <a:spcPts val="0"/>
              </a:spcAft>
              <a:buClr>
                <a:srgbClr val="9F2936">
                  <a:tint val="85000"/>
                  <a:satMod val="285000"/>
                </a:srgbClr>
              </a:buClr>
              <a:buSzPct val="100000"/>
              <a:buFont typeface="+mj-lt"/>
              <a:buAutoNum type="roman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Increased offset ratio</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Compliance</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Update continuous monitoring and source test manuals </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Excess emissions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Test methods with all standards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
                <a:srgbClr val="F07F09"/>
              </a:buClr>
              <a:buSzPct val="80000"/>
              <a:buFont typeface="+mj-lt"/>
              <a:buAutoNum type="arabi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Revise definition of categorically insignificant activities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Update ACDP source categories - Table 1 changes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ts val="0"/>
              </a:spcBef>
              <a:spcAft>
                <a:spcPts val="0"/>
              </a:spcAft>
              <a:buClr>
                <a:srgbClr val="F07F09"/>
              </a:buClr>
              <a:buSzPct val="100000"/>
              <a:buFont typeface="+mj-lt"/>
              <a:buAutoNum type="alphaLcPeriod"/>
              <a:tabLst/>
              <a:defRPr/>
            </a:pPr>
            <a:r>
              <a:rPr kumimoji="0" lang="en-US" sz="3700" b="0" i="0" u="none" strike="noStrike" kern="1200" cap="none" spc="0" normalizeH="0" baseline="0" noProof="0" smtClean="0">
                <a:ln>
                  <a:noFill/>
                </a:ln>
                <a:solidFill>
                  <a:sysClr val="windowText" lastClr="000000"/>
                </a:solidFill>
                <a:effectLst/>
                <a:uLnTx/>
                <a:uFillTx/>
                <a:latin typeface="Times New Roman"/>
                <a:ea typeface="Calibri"/>
                <a:cs typeface="Times New Roman"/>
              </a:rPr>
              <a:t>Improve ACDP timeliness</a:t>
            </a:r>
            <a:endParaRPr kumimoji="0" lang="en-US" sz="3700" b="0" i="0" u="none" strike="noStrike" kern="1200" cap="none" spc="0" normalizeH="0" baseline="0" noProof="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219182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26</a:t>
            </a:fld>
            <a:endParaRPr lang="en-US">
              <a:solidFill>
                <a:prstClr val="black">
                  <a:tint val="75000"/>
                </a:prstClr>
              </a:solidFill>
            </a:endParaRPr>
          </a:p>
        </p:txBody>
      </p:sp>
      <p:sp>
        <p:nvSpPr>
          <p:cNvPr id="6" name="Content Placeholder 2"/>
          <p:cNvSpPr txBox="1">
            <a:spLocks/>
          </p:cNvSpPr>
          <p:nvPr/>
        </p:nvSpPr>
        <p:spPr>
          <a:xfrm>
            <a:off x="502920" y="1371600"/>
            <a:ext cx="8183880" cy="48036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Revise definition of categorically insignificant activities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Update ACDP source categories - Table 1 changes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Improve ACDP timeliness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2191826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27</a:t>
            </a:fld>
            <a:endParaRPr lang="en-US">
              <a:solidFill>
                <a:prstClr val="black">
                  <a:tint val="75000"/>
                </a:prstClr>
              </a:solidFill>
            </a:endParaRPr>
          </a:p>
        </p:txBody>
      </p:sp>
      <p:sp>
        <p:nvSpPr>
          <p:cNvPr id="6" name="Content Placeholder 2"/>
          <p:cNvSpPr txBox="1">
            <a:spLocks/>
          </p:cNvSpPr>
          <p:nvPr/>
        </p:nvSpPr>
        <p:spPr>
          <a:xfrm>
            <a:off x="76200" y="1143000"/>
            <a:ext cx="8183880" cy="5181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Categorically insignificant activities</a:t>
            </a:r>
          </a:p>
          <a:p>
            <a:pPr marL="918972" marR="0" lvl="3" indent="-342900" algn="l" defTabSz="914400" rtl="0" eaLnBrk="1" fontAlgn="auto" latinLnBrk="0" hangingPunct="1">
              <a:lnSpc>
                <a:spcPct val="115000"/>
              </a:lnSpc>
              <a:spcBef>
                <a:spcPts val="0"/>
              </a:spcBef>
              <a:spcAft>
                <a:spcPts val="1000"/>
              </a:spcAft>
              <a:buClr>
                <a:srgbClr val="00B0F0"/>
              </a:buClr>
              <a:buSzPct val="100000"/>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Times New Roman"/>
              </a:rPr>
              <a:t>Distillate oil, kerosene, and gasoline fuel burning equipment rated at less than or equal to 0.4 million Btu/hour each unless the emissions from this activity, in aggregate, are greater than the de minimis levels for any pollutant; </a:t>
            </a:r>
          </a:p>
          <a:p>
            <a:pPr marL="918972" marR="0" lvl="3" indent="-342900" algn="l" defTabSz="914400" rtl="0" eaLnBrk="1" fontAlgn="auto" latinLnBrk="0" hangingPunct="1">
              <a:lnSpc>
                <a:spcPct val="115000"/>
              </a:lnSpc>
              <a:spcBef>
                <a:spcPts val="0"/>
              </a:spcBef>
              <a:spcAft>
                <a:spcPts val="1000"/>
              </a:spcAft>
              <a:buClr>
                <a:srgbClr val="00B0F0"/>
              </a:buClr>
              <a:buSzPct val="100000"/>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Times New Roman"/>
              </a:rPr>
              <a:t>Natural gas and propane burning equipment rated at less than or equal to 2.0 million Btu/hour each unless the emissions from this activity, in aggregate, are greater than the de minimis levels for any pollutant; </a:t>
            </a: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Wingdings" pitchFamily="2" charset="2"/>
              <a:buChar char="v"/>
              <a:tabLst/>
              <a:defRPr/>
            </a:pPr>
            <a:endParaRPr kumimoji="0" lang="en-US" sz="2400" b="0"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Wingdings" pitchFamily="2" charset="2"/>
              <a:buChar char="v"/>
              <a:tabLst/>
              <a:defRPr/>
            </a:pPr>
            <a:endPar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219182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28</a:t>
            </a:fld>
            <a:endParaRPr lang="en-US">
              <a:solidFill>
                <a:prstClr val="black">
                  <a:tint val="75000"/>
                </a:prstClr>
              </a:solidFill>
            </a:endParaRPr>
          </a:p>
        </p:txBody>
      </p:sp>
      <p:sp>
        <p:nvSpPr>
          <p:cNvPr id="6" name="Content Placeholder 2"/>
          <p:cNvSpPr txBox="1">
            <a:spLocks/>
          </p:cNvSpPr>
          <p:nvPr/>
        </p:nvSpPr>
        <p:spPr>
          <a:xfrm>
            <a:off x="1143000" y="1219200"/>
            <a:ext cx="8183880" cy="38892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Update ACDP source categories - Table 1 changes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2191826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29</a:t>
            </a:fld>
            <a:endParaRPr lang="en-US">
              <a:solidFill>
                <a:prstClr val="black">
                  <a:tint val="75000"/>
                </a:prstClr>
              </a:solidFill>
            </a:endParaRPr>
          </a:p>
        </p:txBody>
      </p:sp>
      <p:sp>
        <p:nvSpPr>
          <p:cNvPr id="6" name="Content Placeholder 2"/>
          <p:cNvSpPr txBox="1">
            <a:spLocks/>
          </p:cNvSpPr>
          <p:nvPr/>
        </p:nvSpPr>
        <p:spPr>
          <a:xfrm>
            <a:off x="1219200" y="530352"/>
            <a:ext cx="8183880" cy="6022848"/>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Permitting Changes </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028700" marR="0" lvl="1" indent="-571500" algn="l" defTabSz="914400" rtl="0" eaLnBrk="1" fontAlgn="auto" latinLnBrk="0" hangingPunct="1">
              <a:lnSpc>
                <a:spcPct val="115000"/>
              </a:lnSpc>
              <a:spcBef>
                <a:spcPts val="0"/>
              </a:spcBef>
              <a:spcAft>
                <a:spcPts val="0"/>
              </a:spcAft>
              <a:buClr>
                <a:srgbClr val="00B0F0"/>
              </a:buClr>
              <a:buSzPct val="100000"/>
              <a:buFont typeface="Arial" pitchFamily="34" charset="0"/>
              <a:buChar char="•"/>
              <a:tabLst/>
              <a:defRPr/>
            </a:pPr>
            <a:r>
              <a:rPr kumimoji="0" lang="en-US" sz="37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Improve ACDP timeliness</a:t>
            </a:r>
            <a:endParaRPr kumimoji="0" lang="en-US" sz="37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192024" marR="0" lvl="0" indent="-457200" algn="l" defTabSz="914400" rtl="0" eaLnBrk="1" fontAlgn="auto" latinLnBrk="0" hangingPunct="1">
              <a:lnSpc>
                <a:spcPct val="115000"/>
              </a:lnSpc>
              <a:spcBef>
                <a:spcPts val="0"/>
              </a:spcBef>
              <a:spcAft>
                <a:spcPts val="1000"/>
              </a:spcAft>
              <a:buClr>
                <a:srgbClr val="00B0F0"/>
              </a:buClr>
              <a:buSzPct val="8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DEQ is proposing a change to when Air Contaminant Discharge Permit holders are required to submit renewal or modification applications. Currently these businesses are required to submit applications 60 days before a permit is needed. Some ACDPs are quite complicated and changes to the permit cannot be completed in 60 days. Therefore, DEQ is requiring these applications to be submitted 180 days before a permit is needed, rather than 60 days. This change will help DEQ issue more timely permits. </a:t>
            </a:r>
            <a:endParaRPr kumimoji="0" lang="en-US" sz="24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219182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5842BF-9603-4DE9-B5CD-B7EAC6445A88}" type="datetime1">
              <a:rPr lang="en-US" smtClean="0"/>
              <a:pPr/>
              <a:t>6/27/2013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a:p>
        </p:txBody>
      </p:sp>
      <p:sp>
        <p:nvSpPr>
          <p:cNvPr id="6" name="Title 1"/>
          <p:cNvSpPr txBox="1">
            <a:spLocks/>
          </p:cNvSpPr>
          <p:nvPr/>
        </p:nvSpPr>
        <p:spPr bwMode="auto">
          <a:xfrm>
            <a:off x="1143000" y="932329"/>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Times New Roman"/>
                <a:ea typeface="Calibri"/>
                <a:cs typeface="Times New Roman"/>
              </a:rPr>
              <a:t>Rule Improvements</a:t>
            </a:r>
            <a:endParaRPr kumimoji="0" lang="en-US" sz="32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2057400"/>
            <a:ext cx="75438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Make the rules easier to use by reorganizing</a:t>
            </a: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Provide clarification when needed</a:t>
            </a: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R="0" lvl="1" algn="l" defTabSz="914400" rtl="0" eaLnBrk="1" fontAlgn="base" latinLnBrk="0" hangingPunct="1">
              <a:lnSpc>
                <a:spcPct val="115000"/>
              </a:lnSpc>
              <a:spcBef>
                <a:spcPts val="0"/>
              </a:spcBef>
              <a:spcAft>
                <a:spcPct val="0"/>
              </a:spcAft>
              <a:buClr>
                <a:srgbClr val="00B0F0"/>
              </a:buClr>
              <a:buSzTx/>
              <a:buFont typeface="Arial" pitchFamily="34" charset="0"/>
              <a:buChar char="•"/>
              <a:tabLst/>
              <a:defRPr/>
            </a:pPr>
            <a:r>
              <a:rPr kumimoji="0" lang="en-US" sz="3000" b="0" i="0" u="none" strike="noStrike" kern="0" cap="none" spc="0" normalizeH="0" baseline="0" noProof="0" dirty="0" smtClean="0">
                <a:ln>
                  <a:noFill/>
                </a:ln>
                <a:solidFill>
                  <a:srgbClr val="000000"/>
                </a:solidFill>
                <a:effectLst/>
                <a:uLnTx/>
                <a:uFillTx/>
                <a:latin typeface="Times New Roman"/>
                <a:ea typeface="Calibri"/>
                <a:cs typeface="Times New Roman"/>
              </a:rPr>
              <a:t>Make housekeeping changes</a:t>
            </a: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185015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30</a:t>
            </a:fld>
            <a:endParaRPr lang="en-US">
              <a:solidFill>
                <a:prstClr val="black">
                  <a:tint val="75000"/>
                </a:prstClr>
              </a:solidFill>
            </a:endParaRPr>
          </a:p>
        </p:txBody>
      </p:sp>
      <p:sp>
        <p:nvSpPr>
          <p:cNvPr id="6" name="Content Placeholder 2"/>
          <p:cNvSpPr txBox="1">
            <a:spLocks/>
          </p:cNvSpPr>
          <p:nvPr/>
        </p:nvSpPr>
        <p:spPr>
          <a:xfrm>
            <a:off x="304800" y="1295400"/>
            <a:ext cx="8183880" cy="4956048"/>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Require sources to keep copy of permit onsite</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rPr>
              <a:t>Require sources to submit permit application 180 days before permit needed</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9336" y="2590800"/>
            <a:ext cx="2335213"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1736724"/>
            <a:ext cx="1427163" cy="1000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3600" y="2236787"/>
            <a:ext cx="1858963" cy="238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Oval Callout 7"/>
          <p:cNvSpPr/>
          <p:nvPr/>
        </p:nvSpPr>
        <p:spPr>
          <a:xfrm flipH="1">
            <a:off x="5556794" y="1828800"/>
            <a:ext cx="1066800" cy="762000"/>
          </a:xfrm>
          <a:prstGeom prst="wedgeEllipseCallout">
            <a:avLst/>
          </a:prstGeom>
          <a:solidFill>
            <a:sysClr val="window" lastClr="FFFFFF"/>
          </a:solidFill>
          <a:ln w="42500" cap="flat" cmpd="sng" algn="ctr">
            <a:solidFill>
              <a:srgbClr val="C198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Verdana"/>
                <a:ea typeface="+mn-ea"/>
                <a:cs typeface="+mn-cs"/>
              </a:rPr>
              <a:t>Right here</a:t>
            </a:r>
            <a:endParaRPr kumimoji="0" lang="en-US" sz="1400" b="0" i="0" u="none" strike="noStrike" kern="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5943600" y="3099195"/>
            <a:ext cx="67999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Verdana"/>
              </a:rPr>
              <a:t>ACDP</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 xmlns:p14="http://schemas.microsoft.com/office/powerpoint/2010/main" val="417251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31</a:t>
            </a:fld>
            <a:endParaRPr lang="en-US">
              <a:solidFill>
                <a:prstClr val="black">
                  <a:tint val="75000"/>
                </a:prstClr>
              </a:solidFill>
            </a:endParaRPr>
          </a:p>
        </p:txBody>
      </p:sp>
      <p:sp>
        <p:nvSpPr>
          <p:cNvPr id="6" name="Title 1"/>
          <p:cNvSpPr txBox="1">
            <a:spLocks/>
          </p:cNvSpPr>
          <p:nvPr/>
        </p:nvSpPr>
        <p:spPr>
          <a:xfrm>
            <a:off x="762000" y="3048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Repeal:</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685800" y="1295400"/>
            <a:ext cx="7924800" cy="487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Primary Aluminum</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Sulfite Pulp Mill</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Laterite Ore Production of Ferronickel</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Charcoal Plant</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Spray Paint</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Acid Rain Program rules for Western Backstop SO</a:t>
            </a:r>
            <a:r>
              <a:rPr kumimoji="0" lang="en-US" sz="2900" b="0" i="0" u="none" strike="noStrike" kern="120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2</a:t>
            </a: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Federal Trading Program (regional haze)</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Sulfur Dioxide Emission Inventory</a:t>
            </a:r>
            <a:endParaRPr kumimoji="0" lang="en-US" sz="29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219182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32</a:t>
            </a:fld>
            <a:endParaRPr lang="en-US">
              <a:solidFill>
                <a:prstClr val="black">
                  <a:tint val="75000"/>
                </a:prstClr>
              </a:solidFill>
            </a:endParaRPr>
          </a:p>
        </p:txBody>
      </p:sp>
      <p:sp>
        <p:nvSpPr>
          <p:cNvPr id="6" name="Rectangle 5"/>
          <p:cNvSpPr/>
          <p:nvPr/>
        </p:nvSpPr>
        <p:spPr>
          <a:xfrm>
            <a:off x="345141" y="2819400"/>
            <a:ext cx="8763000" cy="2323713"/>
          </a:xfrm>
          <a:prstGeom prst="rect">
            <a:avLst/>
          </a:prstGeom>
        </p:spPr>
        <p:txBody>
          <a:bodyPr wrap="square">
            <a:spAutoFit/>
          </a:bodyPr>
          <a:lstStyle/>
          <a:p>
            <a:r>
              <a:rPr lang="en-US" sz="2900" dirty="0">
                <a:solidFill>
                  <a:prstClr val="black"/>
                </a:solidFill>
                <a:latin typeface="Times New Roman" pitchFamily="18" charset="0"/>
                <a:cs typeface="Times New Roman" pitchFamily="18" charset="0"/>
              </a:rPr>
              <a:t>(A)  For the first extension, the owner or operator must provide a LAER or BACT analysis, as applicable, if any new control technologies become commercially available since the original LAER or BACT analysis for the original pollutants subject to major NSR/PSD.  </a:t>
            </a:r>
          </a:p>
        </p:txBody>
      </p:sp>
      <p:sp>
        <p:nvSpPr>
          <p:cNvPr id="7" name="Content Placeholder 2"/>
          <p:cNvSpPr txBox="1">
            <a:spLocks/>
          </p:cNvSpPr>
          <p:nvPr/>
        </p:nvSpPr>
        <p:spPr>
          <a:xfrm>
            <a:off x="381000" y="1447800"/>
            <a:ext cx="8183880" cy="4191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942545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33</a:t>
            </a:fld>
            <a:endParaRPr lang="en-US">
              <a:solidFill>
                <a:prstClr val="black">
                  <a:tint val="75000"/>
                </a:prstClr>
              </a:solidFill>
            </a:endParaRPr>
          </a:p>
        </p:txBody>
      </p:sp>
      <p:sp>
        <p:nvSpPr>
          <p:cNvPr id="6" name="Title 1"/>
          <p:cNvSpPr txBox="1">
            <a:spLocks/>
          </p:cNvSpPr>
          <p:nvPr/>
        </p:nvSpPr>
        <p:spPr>
          <a:xfrm>
            <a:off x="457200" y="2286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NEW SOURCE REVIEW</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304800" y="1371600"/>
            <a:ext cx="8382000" cy="525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Separate Major New Source Review from State New Source Review</a:t>
            </a:r>
          </a:p>
          <a:p>
            <a:pPr marR="0" lvl="0"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R="0" lvl="0"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Redefine Major Source for Major NSR</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major = 100 tpy in NAA, reattainment or maintenance area</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major = 100/250 tpy in attainment and sustainment areas (retain current federal major definition)</a:t>
            </a:r>
          </a:p>
          <a:p>
            <a:pPr marL="265176" marR="0" lvl="0" indent="-265176" algn="l" defTabSz="914400" rtl="0" eaLnBrk="1" fontAlgn="auto" latinLnBrk="0" hangingPunct="1">
              <a:lnSpc>
                <a:spcPct val="100000"/>
              </a:lnSpc>
              <a:spcBef>
                <a:spcPts val="250"/>
              </a:spcBef>
              <a:spcAft>
                <a:spcPts val="60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417251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34</a:t>
            </a:fld>
            <a:endParaRPr lang="en-US">
              <a:solidFill>
                <a:prstClr val="black">
                  <a:tint val="75000"/>
                </a:prstClr>
              </a:solidFill>
            </a:endParaRPr>
          </a:p>
        </p:txBody>
      </p:sp>
      <p:sp>
        <p:nvSpPr>
          <p:cNvPr id="6" name="Title 1"/>
          <p:cNvSpPr txBox="1">
            <a:spLocks/>
          </p:cNvSpPr>
          <p:nvPr/>
        </p:nvSpPr>
        <p:spPr>
          <a:xfrm>
            <a:off x="457200" y="2286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NEW SOURCE REVIEW</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304800" y="1371600"/>
            <a:ext cx="8382000" cy="5257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spcAft>
                <a:spcPts val="600"/>
              </a:spcAft>
              <a:buClr>
                <a:srgbClr val="00B0F0"/>
              </a:buClr>
              <a:buSzPct val="100000"/>
              <a:buFont typeface="Arial" pitchFamily="34" charset="0"/>
              <a:buChar cha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Establish “state NSR” (anti-backsliding) program for</a:t>
            </a:r>
          </a:p>
          <a:p>
            <a:pPr lvl="1">
              <a:spcAft>
                <a:spcPts val="600"/>
              </a:spcAft>
              <a:buClr>
                <a:srgbClr val="00B0F0"/>
              </a:buClr>
              <a:buFont typeface="Wingdings" pitchFamily="2" charset="2"/>
              <a:buChar char="§"/>
            </a:pPr>
            <a:r>
              <a:rPr kumimoji="0" lang="en-US"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New sources with SER to federal major source emission levels</a:t>
            </a:r>
          </a:p>
          <a:p>
            <a:pPr lvl="1">
              <a:spcAft>
                <a:spcPts val="600"/>
              </a:spcAft>
              <a:buClr>
                <a:srgbClr val="00B0F0"/>
              </a:buClr>
              <a:buFont typeface="Wingdings" pitchFamily="2" charset="2"/>
              <a:buChar char="§"/>
            </a:pPr>
            <a:r>
              <a:rPr kumimoji="0" lang="en-US"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Major modifications at existing sources with SER to federal major source emission levels</a:t>
            </a:r>
          </a:p>
          <a:p>
            <a:pPr lvl="1">
              <a:spcAft>
                <a:spcPts val="600"/>
              </a:spcAft>
              <a:buClr>
                <a:srgbClr val="00B0F0"/>
              </a:buClr>
              <a:buFont typeface="Wingdings" pitchFamily="2" charset="2"/>
              <a:buChar char="§"/>
            </a:pPr>
            <a:r>
              <a:rPr kumimoji="0" lang="en-US" sz="24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Federal major sources with PSEL increases more than SER that are not due to a major modification.</a:t>
            </a:r>
          </a:p>
          <a:p>
            <a:pPr>
              <a:spcAft>
                <a:spcPts val="600"/>
              </a:spcAft>
              <a:buClr>
                <a:srgbClr val="00B0F0"/>
              </a:buClr>
              <a:buSzPct val="100000"/>
              <a:buFont typeface="Arial" pitchFamily="34" charset="0"/>
              <a:buChar cha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Move definition of “major modification” to Division 224.</a:t>
            </a:r>
            <a:endPar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60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417251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35</a:t>
            </a:fld>
            <a:endParaRPr lang="en-US">
              <a:solidFill>
                <a:prstClr val="black">
                  <a:tint val="75000"/>
                </a:prstClr>
              </a:solidFill>
            </a:endParaRPr>
          </a:p>
        </p:txBody>
      </p:sp>
      <p:sp>
        <p:nvSpPr>
          <p:cNvPr id="6" name="Title 1"/>
          <p:cNvSpPr txBox="1">
            <a:spLocks/>
          </p:cNvSpPr>
          <p:nvPr/>
        </p:nvSpPr>
        <p:spPr>
          <a:xfrm>
            <a:off x="457200" y="228600"/>
            <a:ext cx="8183880" cy="1051560"/>
          </a:xfrm>
          <a:prstGeom prst="rect">
            <a:avLst/>
          </a:prstGeom>
        </p:spPr>
        <p:txBody>
          <a:bodyPr vert="horz" anchor="b">
            <a:normAutofit/>
          </a:bodyPr>
          <a:lstStyle/>
          <a:p>
            <a:pPr algn="ctr">
              <a:spcBef>
                <a:spcPct val="0"/>
              </a:spcBef>
              <a:defRPr/>
            </a:pPr>
            <a:r>
              <a:rPr lang="en-US" sz="3200" dirty="0">
                <a:latin typeface="Times New Roman" pitchFamily="18" charset="0"/>
                <a:cs typeface="Times New Roman" pitchFamily="18" charset="0"/>
              </a:rPr>
              <a:t>New Source Review (cont.)</a:t>
            </a:r>
          </a:p>
        </p:txBody>
      </p:sp>
      <p:sp>
        <p:nvSpPr>
          <p:cNvPr id="7" name="Content Placeholder 2"/>
          <p:cNvSpPr txBox="1">
            <a:spLocks/>
          </p:cNvSpPr>
          <p:nvPr/>
        </p:nvSpPr>
        <p:spPr>
          <a:xfrm>
            <a:off x="304800" y="1600200"/>
            <a:ext cx="7924800" cy="48768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600"/>
              </a:spcAft>
              <a:buClr>
                <a:srgbClr val="00B0F0"/>
              </a:buClr>
              <a:buSzPct val="8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Define “Reattainment” Area:  </a:t>
            </a:r>
          </a:p>
          <a:p>
            <a:pPr marR="0" lvl="1"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Nonattainment Area that has 3 years of “clean” data but not yet re-designated as attainment by EPA</a:t>
            </a:r>
          </a:p>
          <a:p>
            <a:pPr marR="0" lvl="0" algn="l" defTabSz="914400" rtl="0" eaLnBrk="1" fontAlgn="auto" latinLnBrk="0" hangingPunct="1">
              <a:lnSpc>
                <a:spcPct val="100000"/>
              </a:lnSpc>
              <a:spcBef>
                <a:spcPts val="250"/>
              </a:spcBef>
              <a:spcAft>
                <a:spcPts val="600"/>
              </a:spcAft>
              <a:buClr>
                <a:srgbClr val="00B0F0"/>
              </a:buClr>
              <a:buSzPct val="8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Define “Sustainment” Areas </a:t>
            </a:r>
          </a:p>
          <a:p>
            <a:pPr marR="0" lvl="1"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Area with monitoring data close to or exceeding ambient standard but not yet designated NAA by EPA</a:t>
            </a:r>
          </a:p>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Procedures for designating areas reattainment or sustainment</a:t>
            </a:r>
            <a:endParaRPr kumimoji="0" lang="en-US" sz="29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417251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36</a:t>
            </a:fld>
            <a:endParaRPr lang="en-US">
              <a:solidFill>
                <a:prstClr val="black">
                  <a:tint val="75000"/>
                </a:prstClr>
              </a:solidFill>
            </a:endParaRPr>
          </a:p>
        </p:txBody>
      </p:sp>
      <p:sp>
        <p:nvSpPr>
          <p:cNvPr id="6" name="Title 1"/>
          <p:cNvSpPr txBox="1">
            <a:spLocks/>
          </p:cNvSpPr>
          <p:nvPr/>
        </p:nvSpPr>
        <p:spPr>
          <a:xfrm>
            <a:off x="457200" y="6858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F07F09">
                    <a:tint val="88000"/>
                    <a:satMod val="150000"/>
                  </a:srgbClr>
                </a:solidFill>
                <a:effectLst>
                  <a:outerShdw blurRad="53975" dist="22860" dir="5400000" algn="tl" rotWithShape="0">
                    <a:srgbClr val="000000">
                      <a:alpha val="55000"/>
                    </a:srgbClr>
                  </a:outerShdw>
                </a:effectLst>
                <a:uLnTx/>
                <a:uFillTx/>
                <a:latin typeface="Verdana"/>
                <a:ea typeface="+mj-ea"/>
                <a:cs typeface="+mj-cs"/>
              </a:rPr>
              <a:t>New Source Review (cont.)</a:t>
            </a:r>
            <a:endParaRPr kumimoji="0" lang="en-US" sz="3600" b="1" i="0" u="none" strike="noStrike" kern="1200" cap="none" spc="0" normalizeH="0" baseline="0" noProof="0" dirty="0">
              <a:ln>
                <a:noFill/>
              </a:ln>
              <a:solidFill>
                <a:srgbClr val="F07F09">
                  <a:tint val="88000"/>
                  <a:satMod val="150000"/>
                </a:srgbClr>
              </a:solidFill>
              <a:effectLst>
                <a:outerShdw blurRad="53975" dist="22860" dir="5400000" algn="tl" rotWithShape="0">
                  <a:srgbClr val="000000">
                    <a:alpha val="55000"/>
                  </a:srgbClr>
                </a:outerShdw>
              </a:effectLst>
              <a:uLnTx/>
              <a:uFillTx/>
              <a:latin typeface="Verdana"/>
              <a:ea typeface="+mj-ea"/>
              <a:cs typeface="+mj-cs"/>
            </a:endParaRPr>
          </a:p>
        </p:txBody>
      </p:sp>
      <p:graphicFrame>
        <p:nvGraphicFramePr>
          <p:cNvPr id="7" name="Table 6"/>
          <p:cNvGraphicFramePr>
            <a:graphicFrameLocks noGrp="1"/>
          </p:cNvGraphicFramePr>
          <p:nvPr>
            <p:extLst>
              <p:ext uri="{D42A27DB-BD31-4B8C-83A1-F6EECF244321}">
                <p14:modId xmlns="" xmlns:p14="http://schemas.microsoft.com/office/powerpoint/2010/main" val="555365958"/>
              </p:ext>
            </p:extLst>
          </p:nvPr>
        </p:nvGraphicFramePr>
        <p:xfrm>
          <a:off x="457200" y="2057401"/>
          <a:ext cx="8229600" cy="4419600"/>
        </p:xfrm>
        <a:graphic>
          <a:graphicData uri="http://schemas.openxmlformats.org/drawingml/2006/table">
            <a:tbl>
              <a:tblPr firstRow="1" bandRow="1"/>
              <a:tblGrid>
                <a:gridCol w="1371600"/>
                <a:gridCol w="1371600"/>
                <a:gridCol w="1371600"/>
                <a:gridCol w="1371600"/>
                <a:gridCol w="1371600"/>
                <a:gridCol w="1371600"/>
              </a:tblGrid>
              <a:tr h="71947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Source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Attain-ment</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solidFill>
                            <a:srgbClr val="FF0000"/>
                          </a:solidFill>
                        </a:rPr>
                        <a:t>Sustain-ment</a:t>
                      </a:r>
                      <a:endParaRPr lang="en-US" sz="1400" b="1"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Nonattain-ment</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solidFill>
                            <a:srgbClr val="FF0000"/>
                          </a:solidFill>
                        </a:rPr>
                        <a:t>Reattain-ment</a:t>
                      </a:r>
                      <a:endParaRPr lang="en-US" sz="1400" b="1"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400" b="1" dirty="0" smtClean="0"/>
                        <a:t>Main-tenance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r>
              <a:tr h="185006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400" dirty="0" smtClean="0"/>
                        <a:t>Federal</a:t>
                      </a:r>
                      <a:r>
                        <a:rPr lang="en-US" sz="1400" baseline="0" dirty="0" smtClean="0"/>
                        <a:t> major (new source or major modification at existing source)</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None/>
                      </a:pPr>
                      <a:r>
                        <a:rPr lang="en-US" sz="1400" dirty="0" smtClean="0"/>
                        <a:t>PSD:</a:t>
                      </a:r>
                    </a:p>
                    <a:p>
                      <a:pPr>
                        <a:buFont typeface="Arial" pitchFamily="34" charset="0"/>
                        <a:buChar char="•"/>
                      </a:pPr>
                      <a:r>
                        <a:rPr lang="en-US" sz="1400" dirty="0" smtClean="0"/>
                        <a:t>BACT</a:t>
                      </a:r>
                    </a:p>
                    <a:p>
                      <a:pPr>
                        <a:buFont typeface="Arial" pitchFamily="34" charset="0"/>
                        <a:buChar char="•"/>
                      </a:pPr>
                      <a:r>
                        <a:rPr lang="en-US" sz="1400" dirty="0" smtClean="0"/>
                        <a:t>Modeling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PSD</a:t>
                      </a:r>
                    </a:p>
                    <a:p>
                      <a:pPr>
                        <a:buFont typeface="Arial" pitchFamily="34" charset="0"/>
                        <a:buChar char="•"/>
                      </a:pPr>
                      <a:r>
                        <a:rPr lang="en-US" sz="1400" dirty="0" smtClean="0"/>
                        <a:t>Pre-construction</a:t>
                      </a:r>
                      <a:r>
                        <a:rPr lang="en-US" sz="1400" baseline="0" dirty="0" smtClean="0"/>
                        <a:t> monitoring </a:t>
                      </a:r>
                      <a:r>
                        <a:rPr lang="en-US" sz="1400" b="1" baseline="0" dirty="0" smtClean="0">
                          <a:solidFill>
                            <a:srgbClr val="FF0000"/>
                          </a:solidFill>
                        </a:rPr>
                        <a:t>OR</a:t>
                      </a:r>
                      <a:r>
                        <a:rPr lang="en-US" sz="1400" baseline="0" dirty="0" smtClean="0"/>
                        <a:t> c</a:t>
                      </a:r>
                      <a:r>
                        <a:rPr lang="en-US" sz="1400" dirty="0" smtClean="0"/>
                        <a:t>an’t build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Offsets (</a:t>
                      </a:r>
                      <a:r>
                        <a:rPr lang="en-US" sz="1400" u="sng" dirty="0" smtClean="0"/>
                        <a:t>&lt;</a:t>
                      </a:r>
                      <a:r>
                        <a:rPr lang="en-US" sz="1400" dirty="0" smtClean="0"/>
                        <a:t>1.0:1)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Offsets (</a:t>
                      </a:r>
                      <a:r>
                        <a:rPr lang="en-US" sz="1400" u="sng" dirty="0" smtClean="0"/>
                        <a:t>&lt;</a:t>
                      </a:r>
                      <a:r>
                        <a:rPr lang="en-US" sz="1400" dirty="0" smtClean="0"/>
                        <a:t>1.2:1)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LAER</a:t>
                      </a:r>
                    </a:p>
                    <a:p>
                      <a:pPr>
                        <a:buFont typeface="Arial" pitchFamily="34" charset="0"/>
                        <a:buChar char="•"/>
                      </a:pPr>
                      <a:r>
                        <a:rPr lang="en-US" sz="1400" dirty="0" smtClean="0"/>
                        <a:t>Offsets</a:t>
                      </a:r>
                    </a:p>
                    <a:p>
                      <a:r>
                        <a:rPr lang="en-US" sz="1400" dirty="0" smtClean="0"/>
                        <a:t>(≤1.2:1)</a:t>
                      </a: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Modeling </a:t>
                      </a:r>
                      <a:r>
                        <a:rPr lang="en-US" sz="1400" b="1" dirty="0" smtClean="0">
                          <a:solidFill>
                            <a:srgbClr val="FF0000"/>
                          </a:solidFill>
                        </a:rPr>
                        <a:t>OR</a:t>
                      </a:r>
                      <a:endParaRPr lang="en-US" sz="1400" b="1" dirty="0" smtClean="0"/>
                    </a:p>
                    <a:p>
                      <a:pPr>
                        <a:buFont typeface="Arial" pitchFamily="34" charset="0"/>
                        <a:buChar char="•"/>
                      </a:pPr>
                      <a:r>
                        <a:rPr lang="en-US" sz="1400" dirty="0" smtClean="0"/>
                        <a:t>Offsets </a:t>
                      </a:r>
                    </a:p>
                    <a:p>
                      <a:r>
                        <a:rPr lang="en-US" sz="1400" dirty="0" smtClean="0"/>
                        <a:t>(1.0:1)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185006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400" dirty="0" smtClean="0"/>
                        <a:t>Non-federal major source or federal major source w/o major modification</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400" dirty="0" smtClean="0"/>
                        <a:t>Modeling</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 </a:t>
                      </a:r>
                    </a:p>
                    <a:p>
                      <a:pPr>
                        <a:buFont typeface="Arial" pitchFamily="34" charset="0"/>
                        <a:buChar char="•"/>
                      </a:pPr>
                      <a:r>
                        <a:rPr lang="en-US" sz="1400" dirty="0" smtClean="0"/>
                        <a:t>Modeling </a:t>
                      </a:r>
                      <a:r>
                        <a:rPr lang="en-US" sz="1400" b="1" dirty="0" smtClean="0">
                          <a:solidFill>
                            <a:srgbClr val="FF0000"/>
                          </a:solidFill>
                        </a:rPr>
                        <a:t>OR </a:t>
                      </a: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a:t>
                      </a: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smtClean="0"/>
                    </a:p>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a:t>
                      </a:r>
                    </a:p>
                    <a:p>
                      <a:pPr>
                        <a:buFont typeface="Arial" pitchFamily="34" charset="0"/>
                        <a:buChar char="•"/>
                      </a:pPr>
                      <a:r>
                        <a:rPr lang="en-US" sz="1400" dirty="0" smtClean="0"/>
                        <a:t>Modeling</a:t>
                      </a:r>
                      <a:r>
                        <a:rPr lang="en-US" sz="1400" baseline="0" dirty="0" smtClean="0"/>
                        <a:t> </a:t>
                      </a:r>
                    </a:p>
                    <a:p>
                      <a:r>
                        <a:rPr lang="en-US" sz="1400" b="1" baseline="0" dirty="0" smtClean="0">
                          <a:solidFill>
                            <a:srgbClr val="FF0000"/>
                          </a:solidFill>
                        </a:rPr>
                        <a:t>OR</a:t>
                      </a:r>
                      <a:endParaRPr lang="en-US" sz="1400" b="1" dirty="0" smtClean="0">
                        <a:solidFill>
                          <a:srgbClr val="FF0000"/>
                        </a:solidFill>
                      </a:endParaRP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smtClean="0"/>
                    </a:p>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buFont typeface="Arial" pitchFamily="34" charset="0"/>
                        <a:buChar char="•"/>
                      </a:pPr>
                      <a:r>
                        <a:rPr lang="en-US" sz="1400" dirty="0" smtClean="0"/>
                        <a:t>BACT if major modification</a:t>
                      </a:r>
                    </a:p>
                    <a:p>
                      <a:pPr>
                        <a:buFont typeface="Arial" pitchFamily="34" charset="0"/>
                        <a:buChar char="•"/>
                      </a:pPr>
                      <a:r>
                        <a:rPr lang="en-US" sz="1400" dirty="0" smtClean="0"/>
                        <a:t>Modeling</a:t>
                      </a:r>
                      <a:r>
                        <a:rPr lang="en-US" sz="1400" baseline="0" dirty="0" smtClean="0"/>
                        <a:t> </a:t>
                      </a:r>
                    </a:p>
                    <a:p>
                      <a:r>
                        <a:rPr lang="en-US" sz="1400" b="1" baseline="0" dirty="0" smtClean="0">
                          <a:solidFill>
                            <a:srgbClr val="FF0000"/>
                          </a:solidFill>
                        </a:rPr>
                        <a:t>OR</a:t>
                      </a:r>
                      <a:endParaRPr lang="en-US" sz="1400" b="1" dirty="0" smtClean="0">
                        <a:solidFill>
                          <a:srgbClr val="FF0000"/>
                        </a:solidFill>
                      </a:endParaRPr>
                    </a:p>
                    <a:p>
                      <a:pPr>
                        <a:buFont typeface="Arial" pitchFamily="34" charset="0"/>
                        <a:buChar char="•"/>
                      </a:pPr>
                      <a:r>
                        <a:rPr lang="en-US" sz="1400" dirty="0" smtClean="0"/>
                        <a:t>Offsets (</a:t>
                      </a:r>
                      <a:r>
                        <a:rPr lang="en-US" sz="1400" u="sng" dirty="0" smtClean="0"/>
                        <a:t>&lt;</a:t>
                      </a:r>
                      <a:r>
                        <a:rPr lang="en-US" sz="1400" u="none" dirty="0" smtClean="0"/>
                        <a:t>1.0:1)</a:t>
                      </a:r>
                      <a:endParaRPr lang="en-US" sz="14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bl>
          </a:graphicData>
        </a:graphic>
      </p:graphicFrame>
    </p:spTree>
    <p:extLst>
      <p:ext uri="{BB962C8B-B14F-4D97-AF65-F5344CB8AC3E}">
        <p14:creationId xmlns="" xmlns:p14="http://schemas.microsoft.com/office/powerpoint/2010/main" val="417251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37</a:t>
            </a:fld>
            <a:endParaRPr lang="en-US">
              <a:solidFill>
                <a:prstClr val="black">
                  <a:tint val="75000"/>
                </a:prstClr>
              </a:solidFill>
            </a:endParaRPr>
          </a:p>
        </p:txBody>
      </p:sp>
      <p:sp>
        <p:nvSpPr>
          <p:cNvPr id="6" name="Title 1"/>
          <p:cNvSpPr txBox="1">
            <a:spLocks/>
          </p:cNvSpPr>
          <p:nvPr/>
        </p:nvSpPr>
        <p:spPr>
          <a:xfrm>
            <a:off x="457200" y="533400"/>
            <a:ext cx="8183880" cy="533400"/>
          </a:xfrm>
          <a:prstGeom prst="rect">
            <a:avLst/>
          </a:prstGeom>
        </p:spPr>
        <p:txBody>
          <a:bodyPr vert="horz" anchor="b">
            <a:normAutofit fontScale="900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NSR Old vs. New</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609600" y="1066800"/>
          <a:ext cx="7955280" cy="5783580"/>
        </p:xfrm>
        <a:graphic>
          <a:graphicData uri="http://schemas.openxmlformats.org/drawingml/2006/table">
            <a:tbl>
              <a:tblPr firstRow="1" bandRow="1"/>
              <a:tblGrid>
                <a:gridCol w="1371600"/>
                <a:gridCol w="2194560"/>
                <a:gridCol w="2194560"/>
                <a:gridCol w="2194560"/>
              </a:tblGrid>
              <a:tr h="302836">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gridSpan="3">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r>
                        <a:rPr lang="en-US" sz="1800" b="1" dirty="0" smtClean="0">
                          <a:latin typeface="Times New Roman"/>
                          <a:ea typeface="Calibri"/>
                          <a:cs typeface="Times New Roman"/>
                        </a:rPr>
                        <a:t>NONATTAINMENT AREAS</a:t>
                      </a:r>
                      <a:endParaRPr lang="en-US" sz="24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hMerge="1">
                  <a:txBody>
                    <a:bodyPr/>
                    <a:lstStyle/>
                    <a:p>
                      <a:endParaRPr lang="en-US"/>
                    </a:p>
                  </a:txBody>
                  <a:tcPr/>
                </a:tc>
                <a:tc hMerge="1">
                  <a:txBody>
                    <a:bodyPr/>
                    <a:lstStyle/>
                    <a:p>
                      <a:endParaRPr lang="en-US"/>
                    </a:p>
                  </a:txBody>
                  <a:tcPr/>
                </a:tc>
              </a:tr>
              <a:tr h="3103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hMerge="1">
                  <a:txBody>
                    <a:bodyPr/>
                    <a:lstStyle/>
                    <a:p>
                      <a:endParaRPr lang="en-US"/>
                    </a:p>
                  </a:txBody>
                  <a:tcPr/>
                </a:tc>
              </a:tr>
              <a:tr h="26081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State NSR</a:t>
                      </a:r>
                      <a:endParaRPr lang="en-US" sz="1400" b="1"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471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Preconstruction Monitoring</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a:latin typeface="Times New Roman"/>
                          <a:ea typeface="Calibri"/>
                          <a:cs typeface="Times New Roman"/>
                        </a:rPr>
                        <a:t>n/a</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a:latin typeface="Times New Roman"/>
                          <a:ea typeface="Calibri"/>
                          <a:cs typeface="Times New Roman"/>
                        </a:rPr>
                        <a:t>n/a</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471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BACT, if major modification</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3858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smtClean="0">
                          <a:latin typeface="Times New Roman"/>
                          <a:ea typeface="Calibri"/>
                          <a:cs typeface="Times New Roman"/>
                        </a:rPr>
                        <a:t>AQ </a:t>
                      </a:r>
                      <a:r>
                        <a:rPr lang="en-US" sz="1400" baseline="0" dirty="0" smtClean="0">
                          <a:latin typeface="Times New Roman"/>
                          <a:ea typeface="Calibri"/>
                          <a:cs typeface="Times New Roman"/>
                        </a:rPr>
                        <a:t>analysis</a:t>
                      </a:r>
                      <a:endParaRPr lang="en-US" sz="1400" dirty="0" smtClean="0">
                        <a:latin typeface="Times New Roman"/>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AQRV</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n/a</a:t>
                      </a:r>
                    </a:p>
                    <a:p>
                      <a:pPr marL="0" marR="0" algn="ctr">
                        <a:lnSpc>
                          <a:spcPct val="115000"/>
                        </a:lnSpc>
                        <a:spcBef>
                          <a:spcPts val="0"/>
                        </a:spcBef>
                        <a:spcAft>
                          <a:spcPts val="0"/>
                        </a:spcAft>
                      </a:pPr>
                      <a:r>
                        <a:rPr lang="en-US" sz="1400" dirty="0" smtClean="0">
                          <a:latin typeface="Times New Roman"/>
                          <a:ea typeface="Calibri"/>
                          <a:cs typeface="Times New Roman"/>
                        </a:rPr>
                        <a:t>Federal majors</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p>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Federal majors</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p>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n/a</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30175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and NAQB</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b="1" dirty="0" smtClean="0">
                          <a:latin typeface="Times New Roman"/>
                          <a:ea typeface="Calibri"/>
                          <a:cs typeface="Times New Roman"/>
                        </a:rPr>
                        <a:t>≤1.2:1 </a:t>
                      </a:r>
                      <a:r>
                        <a:rPr lang="en-US" sz="1400" b="1" dirty="0">
                          <a:latin typeface="Times New Roman"/>
                          <a:ea typeface="Calibri"/>
                          <a:cs typeface="Times New Roman"/>
                        </a:rPr>
                        <a:t>for other </a:t>
                      </a:r>
                      <a:r>
                        <a:rPr lang="en-US" sz="1400" b="1" dirty="0" smtClean="0">
                          <a:latin typeface="Times New Roman"/>
                          <a:ea typeface="Calibri"/>
                          <a:cs typeface="Times New Roman"/>
                        </a:rPr>
                        <a:t>pollutants </a:t>
                      </a:r>
                      <a:r>
                        <a:rPr lang="en-US" sz="1400" b="1" dirty="0">
                          <a:latin typeface="Times New Roman"/>
                          <a:ea typeface="Calibri"/>
                          <a:cs typeface="Times New Roman"/>
                        </a:rPr>
                        <a:t>with provision to reduce the ratio </a:t>
                      </a:r>
                      <a:r>
                        <a:rPr lang="en-US" sz="1400" b="1" dirty="0" smtClean="0">
                          <a:latin typeface="Times New Roman"/>
                          <a:ea typeface="Calibri"/>
                          <a:cs typeface="Times New Roman"/>
                        </a:rPr>
                        <a:t>to 1:1 if </a:t>
                      </a:r>
                      <a:r>
                        <a:rPr lang="en-US" sz="1400" b="1" dirty="0">
                          <a:latin typeface="Times New Roman"/>
                          <a:ea typeface="Calibri"/>
                          <a:cs typeface="Times New Roman"/>
                        </a:rPr>
                        <a:t>offsets are obtained from priority </a:t>
                      </a:r>
                      <a:r>
                        <a:rPr lang="en-US" sz="1400" b="1" dirty="0" smtClean="0">
                          <a:latin typeface="Times New Roman"/>
                          <a:ea typeface="Calibri"/>
                          <a:cs typeface="Times New Roman"/>
                        </a:rPr>
                        <a:t>sources, and NAQB</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Offsets</a:t>
                      </a:r>
                    </a:p>
                    <a:p>
                      <a:pPr marL="173038" marR="0" lvl="0" indent="-173038">
                        <a:lnSpc>
                          <a:spcPct val="115000"/>
                        </a:lnSpc>
                        <a:spcBef>
                          <a:spcPts val="0"/>
                        </a:spcBef>
                        <a:spcAft>
                          <a:spcPts val="0"/>
                        </a:spcAft>
                        <a:buFont typeface="Symbol"/>
                        <a:buChar char=""/>
                      </a:pPr>
                      <a:r>
                        <a:rPr lang="en-US" sz="1400" dirty="0" smtClean="0">
                          <a:latin typeface="Times New Roman" pitchFamily="18" charset="0"/>
                          <a:ea typeface="Calibri"/>
                          <a:cs typeface="Times New Roman" pitchFamily="18" charset="0"/>
                        </a:rPr>
                        <a:t>1.1:1 for ozone</a:t>
                      </a:r>
                    </a:p>
                    <a:p>
                      <a:pPr marL="173038" marR="0" lvl="0" indent="-173038">
                        <a:lnSpc>
                          <a:spcPct val="115000"/>
                        </a:lnSpc>
                        <a:spcBef>
                          <a:spcPts val="0"/>
                        </a:spcBef>
                        <a:spcAft>
                          <a:spcPts val="0"/>
                        </a:spcAft>
                        <a:buFont typeface="Symbol"/>
                        <a:buChar char=""/>
                      </a:pPr>
                      <a:r>
                        <a:rPr lang="en-US" sz="1400" b="1" dirty="0" smtClean="0">
                          <a:latin typeface="Times New Roman"/>
                          <a:ea typeface="Calibri"/>
                          <a:cs typeface="Times New Roman"/>
                        </a:rPr>
                        <a:t>≤</a:t>
                      </a:r>
                      <a:r>
                        <a:rPr lang="en-US" sz="1400" b="1" dirty="0" smtClean="0">
                          <a:latin typeface="Times New Roman" pitchFamily="18" charset="0"/>
                          <a:ea typeface="Calibri"/>
                          <a:cs typeface="Times New Roman" pitchFamily="18" charset="0"/>
                        </a:rPr>
                        <a:t>1.0:1 for other pollutants with provision to reduce the ratio to 0.5:1 if offsets are obtained from priority sources, and NAQB</a:t>
                      </a:r>
                      <a:endParaRPr lang="en-US" sz="1400" dirty="0" smtClean="0">
                        <a:latin typeface="Times New Roman" pitchFamily="18" charset="0"/>
                        <a:ea typeface="Calibri"/>
                        <a:cs typeface="Times New Roman" pitchFamily="18" charset="0"/>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bl>
          </a:graphicData>
        </a:graphic>
      </p:graphicFrame>
    </p:spTree>
    <p:extLst>
      <p:ext uri="{BB962C8B-B14F-4D97-AF65-F5344CB8AC3E}">
        <p14:creationId xmlns="" xmlns:p14="http://schemas.microsoft.com/office/powerpoint/2010/main" val="417251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38</a:t>
            </a:fld>
            <a:endParaRPr lang="en-US">
              <a:solidFill>
                <a:prstClr val="black">
                  <a:tint val="75000"/>
                </a:prstClr>
              </a:solidFill>
            </a:endParaRPr>
          </a:p>
        </p:txBody>
      </p:sp>
      <p:graphicFrame>
        <p:nvGraphicFramePr>
          <p:cNvPr id="6" name="Table 5"/>
          <p:cNvGraphicFramePr>
            <a:graphicFrameLocks noGrp="1"/>
          </p:cNvGraphicFramePr>
          <p:nvPr/>
        </p:nvGraphicFramePr>
        <p:xfrm>
          <a:off x="304799" y="381000"/>
          <a:ext cx="8458201" cy="6153595"/>
        </p:xfrm>
        <a:graphic>
          <a:graphicData uri="http://schemas.openxmlformats.org/drawingml/2006/table">
            <a:tbl>
              <a:tblPr firstRow="1" bandRow="1"/>
              <a:tblGrid>
                <a:gridCol w="1629560"/>
                <a:gridCol w="2401919"/>
                <a:gridCol w="2213361"/>
                <a:gridCol w="2213361"/>
              </a:tblGrid>
              <a:tr h="22120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gridSpan="3">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lnSpc>
                          <a:spcPct val="115000"/>
                        </a:lnSpc>
                        <a:spcBef>
                          <a:spcPts val="0"/>
                        </a:spcBef>
                        <a:spcAft>
                          <a:spcPts val="0"/>
                        </a:spcAft>
                      </a:pPr>
                      <a:r>
                        <a:rPr lang="en-US" sz="1800" b="1" dirty="0" smtClean="0">
                          <a:latin typeface="Times New Roman"/>
                          <a:ea typeface="Calibri"/>
                          <a:cs typeface="Times New Roman"/>
                        </a:rPr>
                        <a:t>MAINTENANCE AREAS</a:t>
                      </a:r>
                      <a:endParaRPr lang="en-US" sz="24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7F09"/>
                    </a:solidFill>
                  </a:tcPr>
                </a:tc>
                <a:tc hMerge="1">
                  <a:txBody>
                    <a:bodyPr/>
                    <a:lstStyle/>
                    <a:p>
                      <a:endParaRPr lang="en-US"/>
                    </a:p>
                  </a:txBody>
                  <a:tcPr/>
                </a:tc>
                <a:tc hMerge="1">
                  <a:txBody>
                    <a:bodyPr/>
                    <a:lstStyle/>
                    <a:p>
                      <a:endParaRPr lang="en-US"/>
                    </a:p>
                  </a:txBody>
                  <a:tcPr/>
                </a:tc>
              </a:tr>
              <a:tr h="2179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hMerge="1">
                  <a:txBody>
                    <a:bodyPr/>
                    <a:lstStyle/>
                    <a:p>
                      <a:endParaRPr lang="en-US"/>
                    </a:p>
                  </a:txBody>
                  <a:tcPr/>
                </a:tc>
              </a:tr>
              <a:tr h="2716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pitchFamily="18" charset="0"/>
                          <a:ea typeface="Calibri"/>
                          <a:cs typeface="Times New Roman" pitchFamily="18" charset="0"/>
                        </a:rPr>
                        <a:t>State</a:t>
                      </a:r>
                      <a:r>
                        <a:rPr lang="en-US" sz="1400" b="1" baseline="0" dirty="0" smtClean="0">
                          <a:latin typeface="Times New Roman" pitchFamily="18" charset="0"/>
                          <a:ea typeface="Calibri"/>
                          <a:cs typeface="Times New Roman" pitchFamily="18" charset="0"/>
                        </a:rPr>
                        <a:t> NSR</a:t>
                      </a:r>
                      <a:endParaRPr lang="en-US" sz="1400"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42343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Preconstruction Monitoring</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a:ea typeface="Calibri"/>
                          <a:cs typeface="Times New Roman"/>
                        </a:rPr>
                        <a:t>n/a</a:t>
                      </a:r>
                      <a:endParaRPr lang="en-US" sz="1400" b="1"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28682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BACT,</a:t>
                      </a:r>
                      <a:r>
                        <a:rPr lang="en-US" sz="1400" b="1" baseline="0" dirty="0" smtClean="0">
                          <a:latin typeface="Times New Roman" pitchFamily="18" charset="0"/>
                          <a:ea typeface="Calibri"/>
                          <a:cs typeface="Times New Roman" pitchFamily="18" charset="0"/>
                        </a:rPr>
                        <a:t> if major modification</a:t>
                      </a:r>
                      <a:endParaRPr lang="en-US" sz="1400" b="1" dirty="0">
                        <a:latin typeface="Times New Roman" pitchFamily="18" charset="0"/>
                        <a:ea typeface="Calibri"/>
                        <a:cs typeface="Times New Roman"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r h="6153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AQ </a:t>
                      </a:r>
                      <a:r>
                        <a:rPr lang="en-US" sz="1400" dirty="0" smtClean="0">
                          <a:latin typeface="Times New Roman"/>
                          <a:ea typeface="Calibri"/>
                          <a:cs typeface="Times New Roman"/>
                        </a:rPr>
                        <a:t>Analysis</a:t>
                      </a:r>
                      <a:endParaRPr lang="en-US" sz="1800" dirty="0">
                        <a:latin typeface="Calibri"/>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AQRV</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p>
                      <a:pPr marL="0" marR="0" algn="ctr">
                        <a:lnSpc>
                          <a:spcPct val="115000"/>
                        </a:lnSpc>
                        <a:spcBef>
                          <a:spcPts val="0"/>
                        </a:spcBef>
                        <a:spcAft>
                          <a:spcPts val="0"/>
                        </a:spcAft>
                      </a:pPr>
                      <a:r>
                        <a:rPr lang="en-US" sz="1400" dirty="0">
                          <a:latin typeface="Times New Roman"/>
                          <a:ea typeface="Calibri"/>
                          <a:cs typeface="Times New Roman"/>
                        </a:rPr>
                        <a:t>Federal Majors</a:t>
                      </a:r>
                      <a:endParaRPr lang="en-US" sz="180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latin typeface="Times New Roman"/>
                          <a:ea typeface="Calibri"/>
                          <a:cs typeface="Times New Roman"/>
                        </a:rPr>
                        <a:t>Federal</a:t>
                      </a:r>
                      <a:r>
                        <a:rPr lang="en-US" sz="1400" b="0" baseline="0" dirty="0" smtClean="0">
                          <a:latin typeface="Times New Roman"/>
                          <a:ea typeface="Calibri"/>
                          <a:cs typeface="Times New Roman"/>
                        </a:rPr>
                        <a:t> majors</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smtClean="0">
                        <a:latin typeface="Calibri"/>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latin typeface="Times New Roman"/>
                          <a:ea typeface="Calibri"/>
                          <a:cs typeface="Times New Roman"/>
                        </a:rPr>
                        <a:t>Federal majors</a:t>
                      </a:r>
                      <a:endParaRPr lang="en-US" sz="1800" b="0" dirty="0">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40000"/>
                      </a:srgbClr>
                    </a:solidFill>
                  </a:tcPr>
                </a:tc>
              </a:tr>
              <a:tr h="4905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t>
                      </a:r>
                      <a:r>
                        <a:rPr lang="en-US" sz="1400" dirty="0">
                          <a:latin typeface="Times New Roman"/>
                          <a:ea typeface="Calibri"/>
                          <a:cs typeface="Times New Roman"/>
                        </a:rPr>
                        <a:t>and </a:t>
                      </a:r>
                      <a:r>
                        <a:rPr lang="en-US" sz="1400" dirty="0" smtClean="0">
                          <a:latin typeface="Times New Roman"/>
                          <a:ea typeface="Calibri"/>
                          <a:cs typeface="Times New Roman"/>
                        </a:rPr>
                        <a:t>NAQB</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Impacts less than SIL at all </a:t>
                      </a:r>
                      <a:r>
                        <a:rPr lang="en-US" sz="1400" dirty="0" smtClean="0">
                          <a:latin typeface="Times New Roman"/>
                          <a:ea typeface="Calibri"/>
                          <a:cs typeface="Times New Roman"/>
                        </a:rPr>
                        <a:t>receptors</a:t>
                      </a:r>
                      <a:endParaRPr lang="en-US" sz="1800" dirty="0" smtClean="0">
                        <a:latin typeface="Calibri"/>
                        <a:ea typeface="Calibri"/>
                        <a:cs typeface="Times New Roman"/>
                      </a:endParaRPr>
                    </a:p>
                    <a:p>
                      <a:pPr marL="228600" marR="0" lvl="0" indent="-228600">
                        <a:lnSpc>
                          <a:spcPct val="115000"/>
                        </a:lnSpc>
                        <a:spcBef>
                          <a:spcPts val="0"/>
                        </a:spcBef>
                        <a:spcAft>
                          <a:spcPts val="0"/>
                        </a:spcAft>
                        <a:buFont typeface="Wingdings"/>
                        <a:buNone/>
                      </a:pPr>
                      <a:r>
                        <a:rPr lang="en-US" sz="1400" dirty="0" smtClean="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Growth allowance</a:t>
                      </a:r>
                      <a:endParaRPr lang="en-US" sz="1800" dirty="0">
                        <a:latin typeface="Calibri"/>
                        <a:ea typeface="Calibri"/>
                        <a:cs typeface="Times New Roman"/>
                      </a:endParaRPr>
                    </a:p>
                    <a:p>
                      <a:pPr marL="0" marR="0">
                        <a:lnSpc>
                          <a:spcPct val="115000"/>
                        </a:lnSpc>
                        <a:spcBef>
                          <a:spcPts val="0"/>
                        </a:spcBef>
                        <a:spcAft>
                          <a:spcPts val="0"/>
                        </a:spcAft>
                      </a:pPr>
                      <a:r>
                        <a:rPr lang="en-US" sz="1400" dirty="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Model below maintenance area limits</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latin typeface="Times New Roman"/>
                          <a:ea typeface="Calibri"/>
                          <a:cs typeface="Times New Roman"/>
                        </a:rPr>
                        <a:t>≤1.0:1 </a:t>
                      </a:r>
                      <a:r>
                        <a:rPr lang="en-US" sz="1400" b="1" dirty="0">
                          <a:latin typeface="Times New Roman"/>
                          <a:ea typeface="Calibri"/>
                          <a:cs typeface="Times New Roman"/>
                        </a:rPr>
                        <a:t>for other pollutants </a:t>
                      </a:r>
                      <a:r>
                        <a:rPr lang="en-US" sz="1400" b="1" dirty="0" smtClean="0">
                          <a:latin typeface="Times New Roman"/>
                          <a:ea typeface="Calibri"/>
                          <a:cs typeface="Times New Roman"/>
                        </a:rPr>
                        <a:t>and </a:t>
                      </a:r>
                      <a:r>
                        <a:rPr lang="en-US" sz="1400" b="1" dirty="0">
                          <a:latin typeface="Times New Roman"/>
                          <a:ea typeface="Calibri"/>
                          <a:cs typeface="Times New Roman"/>
                        </a:rPr>
                        <a:t>NAQB</a:t>
                      </a:r>
                      <a:endParaRPr lang="en-US" sz="1800" b="1" dirty="0">
                        <a:latin typeface="Calibri"/>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Growth allowance</a:t>
                      </a:r>
                      <a:endParaRPr lang="en-US" sz="1800" dirty="0">
                        <a:latin typeface="Calibri"/>
                        <a:ea typeface="Calibri"/>
                        <a:cs typeface="Times New Roman"/>
                      </a:endParaRPr>
                    </a:p>
                    <a:p>
                      <a:pPr marL="0" marR="0">
                        <a:lnSpc>
                          <a:spcPct val="115000"/>
                        </a:lnSpc>
                        <a:spcBef>
                          <a:spcPts val="0"/>
                        </a:spcBef>
                        <a:spcAft>
                          <a:spcPts val="0"/>
                        </a:spcAft>
                      </a:pPr>
                      <a:r>
                        <a:rPr lang="en-US" sz="1400" dirty="0">
                          <a:latin typeface="Times New Roman"/>
                          <a:ea typeface="Calibri"/>
                          <a:cs typeface="Times New Roman"/>
                        </a:rPr>
                        <a:t>Or</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Model below maintenance area limits</a:t>
                      </a:r>
                      <a:endParaRPr lang="en-US" sz="1800" dirty="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nSpc>
                          <a:spcPct val="115000"/>
                        </a:lnSpc>
                        <a:spcBef>
                          <a:spcPts val="0"/>
                        </a:spcBef>
                        <a:spcAft>
                          <a:spcPts val="0"/>
                        </a:spcAft>
                      </a:pPr>
                      <a:r>
                        <a:rPr lang="en-US" sz="1400" dirty="0" smtClean="0">
                          <a:latin typeface="Times New Roman"/>
                          <a:ea typeface="Calibri"/>
                          <a:cs typeface="Times New Roman"/>
                        </a:rPr>
                        <a:t>Offsets</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1.1:1 for ozone </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latin typeface="Times New Roman"/>
                          <a:ea typeface="Calibri"/>
                          <a:cs typeface="Times New Roman"/>
                        </a:rPr>
                        <a:t>≤1.0:1 for other pollutants and NAQB</a:t>
                      </a:r>
                      <a:endParaRPr lang="en-US" sz="1800" b="1" dirty="0" smtClean="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smtClean="0">
                        <a:latin typeface="Calibri"/>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Or</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Growth allowance</a:t>
                      </a:r>
                      <a:endParaRPr lang="en-US" sz="1800" dirty="0" smtClean="0">
                        <a:latin typeface="Calibri"/>
                        <a:ea typeface="Calibri"/>
                        <a:cs typeface="Times New Roman"/>
                      </a:endParaRPr>
                    </a:p>
                    <a:p>
                      <a:pPr marL="0" marR="0">
                        <a:lnSpc>
                          <a:spcPct val="115000"/>
                        </a:lnSpc>
                        <a:spcBef>
                          <a:spcPts val="0"/>
                        </a:spcBef>
                        <a:spcAft>
                          <a:spcPts val="0"/>
                        </a:spcAft>
                      </a:pPr>
                      <a:r>
                        <a:rPr lang="en-US" sz="1400" dirty="0" smtClean="0">
                          <a:latin typeface="Times New Roman"/>
                          <a:ea typeface="Calibri"/>
                          <a:cs typeface="Times New Roman"/>
                        </a:rPr>
                        <a:t>Or</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Model below maintenance area limits</a:t>
                      </a:r>
                      <a:endParaRPr lang="en-US" sz="1800" dirty="0" smtClean="0">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7F09">
                        <a:tint val="20000"/>
                      </a:srgbClr>
                    </a:solidFill>
                  </a:tcPr>
                </a:tc>
              </a:tr>
            </a:tbl>
          </a:graphicData>
        </a:graphic>
      </p:graphicFrame>
    </p:spTree>
    <p:extLst>
      <p:ext uri="{BB962C8B-B14F-4D97-AF65-F5344CB8AC3E}">
        <p14:creationId xmlns="" xmlns:p14="http://schemas.microsoft.com/office/powerpoint/2010/main" val="417251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39</a:t>
            </a:fld>
            <a:endParaRPr lang="en-US">
              <a:solidFill>
                <a:prstClr val="black">
                  <a:tint val="75000"/>
                </a:prstClr>
              </a:solidFill>
            </a:endParaRPr>
          </a:p>
        </p:txBody>
      </p:sp>
      <p:sp>
        <p:nvSpPr>
          <p:cNvPr id="6" name="Title 1"/>
          <p:cNvSpPr txBox="1">
            <a:spLocks/>
          </p:cNvSpPr>
          <p:nvPr/>
        </p:nvSpPr>
        <p:spPr>
          <a:xfrm>
            <a:off x="381000" y="3810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Net Air Quality Benefit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457200" y="1600200"/>
            <a:ext cx="8183880" cy="4800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Redefine Net Air Quality Benefit for Federal Major Sources </a:t>
            </a:r>
            <a:endParaRPr kumimoji="0" lang="en-US" sz="2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Require 1.2:1 offsets </a:t>
            </a:r>
            <a:r>
              <a:rPr kumimoji="0" lang="en-US" sz="2400" b="1" i="0" u="none" strike="noStrike" kern="1200" cap="none" spc="0" normalizeH="0" baseline="0" noProof="0" dirty="0" smtClean="0">
                <a:ln>
                  <a:noFill/>
                </a:ln>
                <a:solidFill>
                  <a:srgbClr val="FF0000"/>
                </a:solidFill>
                <a:effectLst/>
                <a:uLnTx/>
                <a:uFillTx/>
                <a:latin typeface="Verdana"/>
                <a:ea typeface="+mn-ea"/>
                <a:cs typeface="+mn-cs"/>
              </a:rPr>
              <a:t>or</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Reduce ratio to 1.0:1 by offsetting emissions with “priority” source emissions:</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Woodstoves </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Sources causing NAA problem</a:t>
            </a:r>
          </a:p>
          <a:p>
            <a:pPr marR="0" lvl="1"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NAQB modeling backstop:</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Source analysis&lt;SIL, or </a:t>
            </a:r>
          </a:p>
          <a:p>
            <a:pPr marR="0" lvl="2"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Competing source analysis &lt;10% of NAAQS</a:t>
            </a: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Verdana"/>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376967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5EC5C6-4493-411C-8B41-F8E1D0BCD4A9}"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a:p>
        </p:txBody>
      </p:sp>
      <p:sp>
        <p:nvSpPr>
          <p:cNvPr id="6" name="Content Placeholder 2"/>
          <p:cNvSpPr txBox="1">
            <a:spLocks/>
          </p:cNvSpPr>
          <p:nvPr/>
        </p:nvSpPr>
        <p:spPr>
          <a:xfrm>
            <a:off x="960120" y="914400"/>
            <a:ext cx="7574280" cy="495604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buSzPct val="100000"/>
              <a:buFont typeface="Arial" pitchFamily="34" charset="0"/>
              <a:buChar cha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Move procedural requirements from definitions in Division 200</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0119" y="2032992"/>
            <a:ext cx="2051367" cy="3837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429000" y="3392424"/>
            <a:ext cx="2209800" cy="133197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3048000"/>
            <a:ext cx="2225675"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69793" y="5908003"/>
            <a:ext cx="2031325"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Division 200 before</a:t>
            </a:r>
          </a:p>
        </p:txBody>
      </p:sp>
      <p:sp>
        <p:nvSpPr>
          <p:cNvPr id="12" name="TextBox 11"/>
          <p:cNvSpPr txBox="1"/>
          <p:nvPr/>
        </p:nvSpPr>
        <p:spPr>
          <a:xfrm>
            <a:off x="6019800" y="5029200"/>
            <a:ext cx="1864613"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Division 200 after</a:t>
            </a:r>
          </a:p>
        </p:txBody>
      </p:sp>
      <p:sp>
        <p:nvSpPr>
          <p:cNvPr id="8" name="TextBox 7"/>
          <p:cNvSpPr txBox="1"/>
          <p:nvPr/>
        </p:nvSpPr>
        <p:spPr>
          <a:xfrm>
            <a:off x="3429000" y="3048000"/>
            <a:ext cx="1345240" cy="369332"/>
          </a:xfrm>
          <a:prstGeom prst="rect">
            <a:avLst/>
          </a:prstGeom>
          <a:noFill/>
        </p:spPr>
        <p:txBody>
          <a:bodyPr wrap="none" rtlCol="0">
            <a:spAutoFit/>
          </a:bodyPr>
          <a:lstStyle/>
          <a:p>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etting basis</a:t>
            </a:r>
            <a:endParaRPr lang="en-US" dirty="0">
              <a:latin typeface="Times New Roman" pitchFamily="18" charset="0"/>
              <a:cs typeface="Times New Roman" pitchFamily="18" charset="0"/>
            </a:endParaRPr>
          </a:p>
        </p:txBody>
      </p:sp>
      <p:sp>
        <p:nvSpPr>
          <p:cNvPr id="9" name="TextBox 8"/>
          <p:cNvSpPr txBox="1"/>
          <p:nvPr/>
        </p:nvSpPr>
        <p:spPr>
          <a:xfrm>
            <a:off x="3429000" y="2514600"/>
            <a:ext cx="1704313" cy="369332"/>
          </a:xfrm>
          <a:prstGeom prst="rect">
            <a:avLst/>
          </a:prstGeom>
          <a:noFill/>
        </p:spPr>
        <p:txBody>
          <a:bodyPr wrap="none" rtlCol="0">
            <a:spAutoFit/>
          </a:bodyPr>
          <a:lstStyle/>
          <a:p>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ctual emissions</a:t>
            </a:r>
            <a:endParaRPr lang="en-US" dirty="0">
              <a:latin typeface="Times New Roman" pitchFamily="18" charset="0"/>
              <a:cs typeface="Times New Roman" pitchFamily="18" charset="0"/>
            </a:endParaRPr>
          </a:p>
        </p:txBody>
      </p:sp>
      <p:sp>
        <p:nvSpPr>
          <p:cNvPr id="10" name="TextBox 9"/>
          <p:cNvSpPr txBox="1"/>
          <p:nvPr/>
        </p:nvSpPr>
        <p:spPr>
          <a:xfrm>
            <a:off x="3395479" y="4752201"/>
            <a:ext cx="2223686" cy="923330"/>
          </a:xfrm>
          <a:prstGeom prst="rect">
            <a:avLst/>
          </a:prstGeom>
          <a:noFill/>
        </p:spPr>
        <p:txBody>
          <a:bodyPr wrap="none" rtlCol="0">
            <a:spAutoFit/>
          </a:bodyPr>
          <a:lstStyle/>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aseline emission rate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aseline period</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92525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40</a:t>
            </a:fld>
            <a:endParaRPr lang="en-US">
              <a:solidFill>
                <a:prstClr val="black">
                  <a:tint val="75000"/>
                </a:prstClr>
              </a:solidFill>
            </a:endParaRPr>
          </a:p>
        </p:txBody>
      </p:sp>
      <p:sp>
        <p:nvSpPr>
          <p:cNvPr id="6" name="Title 1"/>
          <p:cNvSpPr txBox="1">
            <a:spLocks/>
          </p:cNvSpPr>
          <p:nvPr/>
        </p:nvSpPr>
        <p:spPr>
          <a:xfrm>
            <a:off x="381000" y="3810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Net Air Quality Benefit (cont.)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762000" y="1524000"/>
            <a:ext cx="7543800" cy="4572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Give non-federal major sources more flexibility for NAQB:</a:t>
            </a:r>
          </a:p>
          <a:p>
            <a:pPr marR="0" lvl="1" algn="l" defTabSz="914400" rtl="0" eaLnBrk="1" fontAlgn="auto" latinLnBrk="0" hangingPunct="1">
              <a:lnSpc>
                <a:spcPct val="100000"/>
              </a:lnSpc>
              <a:spcBef>
                <a:spcPts val="250"/>
              </a:spcBef>
              <a:spcAft>
                <a:spcPts val="600"/>
              </a:spcAft>
              <a:buClr>
                <a:srgbClr val="00B0F0"/>
              </a:buClr>
              <a:buSzPct val="100000"/>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Allow </a:t>
            </a:r>
            <a:r>
              <a:rPr kumimoji="0" lang="en-US" sz="2400" b="0" i="0" u="sng" strike="noStrike" kern="1200" cap="none" spc="0" normalizeH="0" baseline="0" noProof="0" dirty="0" smtClean="0">
                <a:ln>
                  <a:noFill/>
                </a:ln>
                <a:solidFill>
                  <a:sysClr val="windowText" lastClr="000000"/>
                </a:solidFill>
                <a:effectLst/>
                <a:uLnTx/>
                <a:uFillTx/>
                <a:latin typeface="Verdana"/>
                <a:ea typeface="+mn-ea"/>
                <a:cs typeface="+mn-cs"/>
              </a:rPr>
              <a:t>&lt;</a:t>
            </a:r>
            <a:r>
              <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rPr>
              <a:t> 1.0:1 offsets</a:t>
            </a:r>
          </a:p>
          <a:p>
            <a:pPr marR="0" lvl="2"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Reduce ratio to 0.5:1 by offsetting emissions with “priority” source emissions:</a:t>
            </a:r>
          </a:p>
          <a:p>
            <a:pPr marR="0" lvl="3" algn="l" defTabSz="914400" rtl="0" eaLnBrk="1" fontAlgn="auto" latinLnBrk="0" hangingPunct="1">
              <a:lnSpc>
                <a:spcPct val="100000"/>
              </a:lnSpc>
              <a:spcBef>
                <a:spcPts val="230"/>
              </a:spcBef>
              <a:spcAft>
                <a:spcPts val="600"/>
              </a:spcAft>
              <a:buClr>
                <a:srgbClr val="00B0F0"/>
              </a:buClr>
              <a:buSzPct val="112000"/>
              <a:buFont typeface="Arial"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Verdana"/>
                <a:ea typeface="+mn-ea"/>
                <a:cs typeface="+mn-cs"/>
              </a:rPr>
              <a:t>Woodstoves </a:t>
            </a:r>
          </a:p>
          <a:p>
            <a:pPr marR="0" lvl="3" algn="l" defTabSz="914400" rtl="0" eaLnBrk="1" fontAlgn="auto" latinLnBrk="0" hangingPunct="1">
              <a:lnSpc>
                <a:spcPct val="100000"/>
              </a:lnSpc>
              <a:spcBef>
                <a:spcPts val="230"/>
              </a:spcBef>
              <a:spcAft>
                <a:spcPts val="600"/>
              </a:spcAft>
              <a:buClr>
                <a:srgbClr val="00B0F0"/>
              </a:buClr>
              <a:buSzPct val="112000"/>
              <a:buFont typeface="Arial"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Verdana"/>
                <a:ea typeface="+mn-ea"/>
                <a:cs typeface="+mn-cs"/>
              </a:rPr>
              <a:t>Sources causing NAA problem</a:t>
            </a:r>
          </a:p>
          <a:p>
            <a:pPr lvl="1">
              <a:spcAft>
                <a:spcPts val="600"/>
              </a:spcAft>
              <a:buClr>
                <a:srgbClr val="00B0F0"/>
              </a:buClr>
              <a:buFont typeface="Wingdings" pitchFamily="2" charset="2"/>
              <a:buChar char="§"/>
            </a:pPr>
            <a:r>
              <a:rPr lang="en-US" dirty="0">
                <a:solidFill>
                  <a:sysClr val="windowText" lastClr="000000"/>
                </a:solidFill>
                <a:latin typeface="Verdana"/>
              </a:rPr>
              <a:t>NAQB modeling backstop:</a:t>
            </a:r>
          </a:p>
          <a:p>
            <a:pPr marR="0" lvl="2"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Source analysis&lt;SIL, or </a:t>
            </a:r>
          </a:p>
          <a:p>
            <a:pPr marR="0" lvl="2" algn="l" defTabSz="914400" rtl="0" eaLnBrk="1" fontAlgn="auto" latinLnBrk="0" hangingPunct="1">
              <a:lnSpc>
                <a:spcPct val="100000"/>
              </a:lnSpc>
              <a:spcBef>
                <a:spcPts val="250"/>
              </a:spcBef>
              <a:spcAft>
                <a:spcPts val="600"/>
              </a:spcAft>
              <a:buClr>
                <a:srgbClr val="00B0F0"/>
              </a:buClr>
              <a:buSzPct val="100000"/>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Verdana"/>
                <a:ea typeface="+mn-ea"/>
                <a:cs typeface="+mn-cs"/>
              </a:rPr>
              <a:t>Competing source analysis &lt;10% of NAAQS</a:t>
            </a:r>
          </a:p>
          <a:p>
            <a:pPr marL="1024128" marR="0" lvl="3" indent="-182880" algn="l" defTabSz="914400" rtl="0" eaLnBrk="1" fontAlgn="auto" latinLnBrk="0" hangingPunct="1">
              <a:lnSpc>
                <a:spcPct val="100000"/>
              </a:lnSpc>
              <a:spcBef>
                <a:spcPts val="230"/>
              </a:spcBef>
              <a:spcAft>
                <a:spcPts val="600"/>
              </a:spcAft>
              <a:buClr>
                <a:srgbClr val="9F2936">
                  <a:tint val="85000"/>
                  <a:satMod val="285000"/>
                </a:srgbClr>
              </a:buClr>
              <a:buSzPct val="112000"/>
              <a:buFont typeface="Wingdings" pitchFamily="2" charset="2"/>
              <a:buChar char="ü"/>
              <a:tabLst/>
              <a:defRPr/>
            </a:pPr>
            <a:endParaRPr kumimoji="0" lang="en-US" sz="19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548640" marR="0" lvl="1" indent="-201168" algn="l" defTabSz="914400" rtl="0" eaLnBrk="1" fontAlgn="auto" latinLnBrk="0" hangingPunct="1">
              <a:lnSpc>
                <a:spcPct val="100000"/>
              </a:lnSpc>
              <a:spcBef>
                <a:spcPts val="250"/>
              </a:spcBef>
              <a:spcAft>
                <a:spcPts val="0"/>
              </a:spcAft>
              <a:buClr>
                <a:srgbClr val="F07F09"/>
              </a:buClr>
              <a:buSzPct val="100000"/>
              <a:buFont typeface="Verdana"/>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376967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41</a:t>
            </a:fld>
            <a:endParaRPr lang="en-US">
              <a:solidFill>
                <a:prstClr val="black">
                  <a:tint val="75000"/>
                </a:prstClr>
              </a:solidFill>
            </a:endParaRPr>
          </a:p>
        </p:txBody>
      </p:sp>
      <p:sp>
        <p:nvSpPr>
          <p:cNvPr id="6" name="Title 1"/>
          <p:cNvSpPr txBox="1">
            <a:spLocks/>
          </p:cNvSpPr>
          <p:nvPr/>
        </p:nvSpPr>
        <p:spPr>
          <a:xfrm>
            <a:off x="457200" y="685800"/>
            <a:ext cx="8183880" cy="70104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Housekeeping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4200" y="838200"/>
            <a:ext cx="18526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38200" y="2133600"/>
            <a:ext cx="8183880" cy="418795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Delete unused definitions</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Correct spelling, rule references, </a:t>
            </a:r>
            <a:r>
              <a:rPr kumimoji="0" lang="en-US" sz="2800" b="0" i="0" u="none" strike="noStrike" kern="1200" cap="none" spc="0" normalizeH="0" baseline="0" noProof="0" dirty="0" err="1" smtClean="0">
                <a:ln>
                  <a:noFill/>
                </a:ln>
                <a:solidFill>
                  <a:sysClr val="windowText" lastClr="000000"/>
                </a:solidFill>
                <a:effectLst/>
                <a:uLnTx/>
                <a:uFillTx/>
                <a:latin typeface="Verdana"/>
                <a:ea typeface="+mn-ea"/>
                <a:cs typeface="+mn-cs"/>
              </a:rPr>
              <a:t>etc</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“the Department” to “DEQ”</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Cite CFR date in definition and delete elsewhere</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Diesel for Kevin Downing</a:t>
            </a: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rPr>
              <a:t>Heat Smart for Rachel Sakata</a:t>
            </a: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3769671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42</a:t>
            </a:fld>
            <a:endParaRPr lang="en-US">
              <a:solidFill>
                <a:prstClr val="black">
                  <a:tint val="75000"/>
                </a:prstClr>
              </a:solidFill>
            </a:endParaRPr>
          </a:p>
        </p:txBody>
      </p:sp>
      <p:sp>
        <p:nvSpPr>
          <p:cNvPr id="6" name="Title 1"/>
          <p:cNvSpPr txBox="1">
            <a:spLocks/>
          </p:cNvSpPr>
          <p:nvPr/>
        </p:nvSpPr>
        <p:spPr>
          <a:xfrm>
            <a:off x="1295400" y="457200"/>
            <a:ext cx="297180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Opacity</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990600" y="1905000"/>
            <a:ext cx="7315200" cy="4572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Change opacity from 3 minute aggregate in 60 minutes to 6-minute averages – EPA Method 9</a:t>
            </a:r>
          </a:p>
          <a:p>
            <a:pPr>
              <a:buClr>
                <a:srgbClr val="00B0F0"/>
              </a:buClr>
              <a:buSzPct val="100000"/>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Repeal 4-county 20% opacity for 30 seconds for non-fuel burning equipment</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4172516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43</a:t>
            </a:fld>
            <a:endParaRPr lang="en-US">
              <a:solidFill>
                <a:prstClr val="black">
                  <a:tint val="75000"/>
                </a:prstClr>
              </a:solidFill>
            </a:endParaRPr>
          </a:p>
        </p:txBody>
      </p:sp>
      <p:sp>
        <p:nvSpPr>
          <p:cNvPr id="6" name="Title 1"/>
          <p:cNvSpPr txBox="1">
            <a:spLocks/>
          </p:cNvSpPr>
          <p:nvPr/>
        </p:nvSpPr>
        <p:spPr>
          <a:xfrm>
            <a:off x="1219200" y="354106"/>
            <a:ext cx="624840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Opacity (cont.)</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457200" y="1447800"/>
            <a:ext cx="8183880" cy="2895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Tighten opacity standard for older sources that were built before June 1, 1970. </a:t>
            </a: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Grate cleaning or soot blowing operations get 40% opacity as a six minute average</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1485780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44</a:t>
            </a:fld>
            <a:endParaRPr lang="en-US">
              <a:solidFill>
                <a:prstClr val="black">
                  <a:tint val="75000"/>
                </a:prstClr>
              </a:solidFill>
            </a:endParaRPr>
          </a:p>
        </p:txBody>
      </p:sp>
      <p:sp>
        <p:nvSpPr>
          <p:cNvPr id="6" name="Title 1"/>
          <p:cNvSpPr txBox="1">
            <a:spLocks/>
          </p:cNvSpPr>
          <p:nvPr/>
        </p:nvSpPr>
        <p:spPr>
          <a:xfrm>
            <a:off x="1295400" y="304800"/>
            <a:ext cx="685800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Grain Loading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457200" y="1447800"/>
            <a:ext cx="8183880" cy="4953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Tighten grain loading standard for older sources that were built before June 1, 1970.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00B0F0"/>
              </a:buClr>
              <a:buSzPct val="100000"/>
              <a:buFont typeface="Wingdings 2"/>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Defer grain loading compliance until January 31, 2016 for sources outside special control areas</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1485780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6/27/2013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45</a:t>
            </a:fld>
            <a:endParaRPr lang="en-US">
              <a:solidFill>
                <a:prstClr val="black">
                  <a:tint val="75000"/>
                </a:prstClr>
              </a:solidFill>
            </a:endParaRPr>
          </a:p>
        </p:txBody>
      </p:sp>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599" y="762000"/>
            <a:ext cx="6685221" cy="4791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2666999" y="2648908"/>
            <a:ext cx="4433047" cy="707886"/>
          </a:xfrm>
          <a:prstGeom prst="rect">
            <a:avLst/>
          </a:prstGeom>
          <a:noFill/>
        </p:spPr>
        <p:txBody>
          <a:bodyPr wrap="square" rtlCol="0">
            <a:spAutoFit/>
          </a:bodyPr>
          <a:lstStyle/>
          <a:p>
            <a:r>
              <a:rPr lang="en-US" sz="4000" dirty="0">
                <a:solidFill>
                  <a:prstClr val="black"/>
                </a:solidFill>
                <a:latin typeface="Verdana"/>
              </a:rPr>
              <a:t>Any Questions?</a:t>
            </a:r>
          </a:p>
        </p:txBody>
      </p:sp>
    </p:spTree>
    <p:extLst>
      <p:ext uri="{BB962C8B-B14F-4D97-AF65-F5344CB8AC3E}">
        <p14:creationId xmlns="" xmlns:p14="http://schemas.microsoft.com/office/powerpoint/2010/main" val="219182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09F359-F211-4B45-8BC5-E115F38A07DA}"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5</a:t>
            </a:fld>
            <a:endParaRPr lang="en-US"/>
          </a:p>
        </p:txBody>
      </p:sp>
      <p:sp>
        <p:nvSpPr>
          <p:cNvPr id="6" name="Content Placeholder 2"/>
          <p:cNvSpPr txBox="1">
            <a:spLocks/>
          </p:cNvSpPr>
          <p:nvPr/>
        </p:nvSpPr>
        <p:spPr>
          <a:xfrm>
            <a:off x="381000" y="914400"/>
            <a:ext cx="8183880" cy="2971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a:buClr>
                <a:srgbClr val="00B0F0"/>
              </a:buClr>
              <a:buSzPct val="100000"/>
              <a:buFont typeface="Arial" pitchFamily="34" charset="0"/>
              <a:buChar cha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Combine redundant definitions and move to Division 200</a:t>
            </a:r>
          </a:p>
          <a:p>
            <a:pPr marL="0" indent="0">
              <a:buClr>
                <a:srgbClr val="00B0F0"/>
              </a:buClr>
              <a:buSzPct val="100000"/>
              <a:buFont typeface="Arial" pitchFamily="34" charset="0"/>
              <a:buChar char="•"/>
            </a:pPr>
            <a:endPar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a:buClr>
                <a:srgbClr val="00B0F0"/>
              </a:buClr>
              <a:buSzPct val="100000"/>
              <a:buFont typeface="Arial" pitchFamily="34" charset="0"/>
              <a:buChar char="•"/>
            </a:pPr>
            <a:r>
              <a:rPr kumimoji="0" lang="en-US" sz="29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Move Division 200 tables to text</a:t>
            </a:r>
          </a:p>
          <a:p>
            <a:pPr marL="0" indent="0">
              <a:buClr>
                <a:srgbClr val="F07F09"/>
              </a:buClr>
              <a:buNone/>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0" marR="0" lvl="0" indent="0" algn="l" defTabSz="914400" rtl="0" eaLnBrk="1" fontAlgn="auto" latinLnBrk="0" hangingPunct="1">
              <a:lnSpc>
                <a:spcPct val="100000"/>
              </a:lnSpc>
              <a:spcBef>
                <a:spcPts val="250"/>
              </a:spcBef>
              <a:spcAft>
                <a:spcPts val="0"/>
              </a:spcAft>
              <a:buClr>
                <a:srgbClr val="F07F09"/>
              </a:buClr>
              <a:buSzPct val="80000"/>
              <a:buNone/>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4050685"/>
            <a:ext cx="2133601" cy="2853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3200400" y="3415553"/>
            <a:ext cx="3413760" cy="1711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38600" y="3657599"/>
            <a:ext cx="2012516" cy="830997"/>
          </a:xfrm>
          <a:prstGeom prst="rect">
            <a:avLst/>
          </a:prstGeom>
          <a:noFill/>
        </p:spPr>
        <p:txBody>
          <a:bodyPr wrap="square" rtlCol="0">
            <a:spAutoFit/>
          </a:bodyPr>
          <a:lstStyle/>
          <a:p>
            <a:r>
              <a:rPr lang="en-US" sz="2400" dirty="0" smtClean="0"/>
              <a:t>Where are those tables??</a:t>
            </a:r>
            <a:endParaRPr lang="en-US" sz="2400" dirty="0"/>
          </a:p>
        </p:txBody>
      </p:sp>
    </p:spTree>
    <p:extLst>
      <p:ext uri="{BB962C8B-B14F-4D97-AF65-F5344CB8AC3E}">
        <p14:creationId xmlns="" xmlns:p14="http://schemas.microsoft.com/office/powerpoint/2010/main" val="52483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6</a:t>
            </a:fld>
            <a:endParaRPr lang="en-US"/>
          </a:p>
        </p:txBody>
      </p:sp>
      <p:sp>
        <p:nvSpPr>
          <p:cNvPr id="6" name="Content Placeholder 2"/>
          <p:cNvSpPr txBox="1">
            <a:spLocks/>
          </p:cNvSpPr>
          <p:nvPr/>
        </p:nvSpPr>
        <p:spPr>
          <a:xfrm>
            <a:off x="381000" y="914400"/>
            <a:ext cx="8183880" cy="47244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Arial" pitchFamily="34" charset="0"/>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Clarify requirements for how to:</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a:t>
            </a:r>
            <a:r>
              <a:rPr kumimoji="0" lang="en-US" sz="3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small fuel burning equipment</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small sources subject to NSPS/NESHAP</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sources that want to be combined or split</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Grant extensions for NSR/PSD permits  </a:t>
            </a:r>
          </a:p>
          <a:p>
            <a:pPr marR="0" lvl="1"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Determine compliance for all standards </a:t>
            </a:r>
          </a:p>
          <a:p>
            <a:pPr marR="0" lvl="0" algn="l" defTabSz="914400" rtl="0" eaLnBrk="1" fontAlgn="auto" latinLnBrk="0" hangingPunct="1">
              <a:lnSpc>
                <a:spcPct val="100000"/>
              </a:lnSpc>
              <a:spcBef>
                <a:spcPts val="250"/>
              </a:spcBef>
              <a:spcAft>
                <a:spcPts val="0"/>
              </a:spcAft>
              <a:buClr>
                <a:srgbClr val="00B0F0"/>
              </a:buClr>
              <a:buSzPct val="80000"/>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 xmlns:p14="http://schemas.microsoft.com/office/powerpoint/2010/main" val="121265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7</a:t>
            </a:fld>
            <a:endParaRPr lang="en-US"/>
          </a:p>
        </p:txBody>
      </p:sp>
      <p:sp>
        <p:nvSpPr>
          <p:cNvPr id="8" name="Content Placeholder 2"/>
          <p:cNvSpPr txBox="1">
            <a:spLocks/>
          </p:cNvSpPr>
          <p:nvPr/>
        </p:nvSpPr>
        <p:spPr>
          <a:xfrm>
            <a:off x="757518" y="1676400"/>
            <a:ext cx="5486400" cy="1295400"/>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a:p>
            <a:pPr marL="265176" lvl="1" indent="-265176">
              <a:spcAft>
                <a:spcPts val="1000"/>
              </a:spcAft>
              <a:buClr>
                <a:srgbClr val="00B0F0"/>
              </a:buClr>
              <a:buFont typeface="Wingdings 2"/>
              <a:buChar char=""/>
            </a:pPr>
            <a:r>
              <a:rPr lang="en-US" sz="3100" dirty="0">
                <a:solidFill>
                  <a:prstClr val="black"/>
                </a:solidFill>
                <a:latin typeface="Times New Roman"/>
                <a:ea typeface="Calibri"/>
              </a:rPr>
              <a:t>rated individually at less than 500 </a:t>
            </a:r>
            <a:r>
              <a:rPr lang="en-US" sz="3100" dirty="0" smtClean="0">
                <a:solidFill>
                  <a:prstClr val="black"/>
                </a:solidFill>
                <a:latin typeface="Times New Roman"/>
                <a:ea typeface="Calibri"/>
              </a:rPr>
              <a:t>horsepower</a:t>
            </a:r>
            <a:endParaRPr lang="en-US" sz="3100" dirty="0">
              <a:solidFill>
                <a:prstClr val="black"/>
              </a:solidFill>
              <a:latin typeface="Times New Roman"/>
              <a:ea typeface="Calibri"/>
            </a:endParaRPr>
          </a:p>
        </p:txBody>
      </p:sp>
      <p:sp>
        <p:nvSpPr>
          <p:cNvPr id="9" name="Content Placeholder 2"/>
          <p:cNvSpPr txBox="1">
            <a:spLocks/>
          </p:cNvSpPr>
          <p:nvPr/>
        </p:nvSpPr>
        <p:spPr>
          <a:xfrm>
            <a:off x="757518" y="2971800"/>
            <a:ext cx="7543800" cy="3581400"/>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buSzPct val="100000"/>
            </a:pPr>
            <a:r>
              <a:rPr lang="en-US" sz="3100" dirty="0" smtClean="0">
                <a:solidFill>
                  <a:prstClr val="black"/>
                </a:solidFill>
                <a:latin typeface="Times New Roman"/>
                <a:ea typeface="Calibri"/>
              </a:rPr>
              <a:t>used only during loss of primary equipment or utility service due to circumstances beyond the reasonable control or to address a power emergency</a:t>
            </a:r>
          </a:p>
          <a:p>
            <a:pPr>
              <a:buClr>
                <a:srgbClr val="00B0F0"/>
              </a:buClr>
              <a:buSzPct val="100000"/>
            </a:pPr>
            <a:r>
              <a:rPr lang="en-US" sz="3100" dirty="0" smtClean="0">
                <a:solidFill>
                  <a:prstClr val="black"/>
                </a:solidFill>
                <a:latin typeface="Times New Roman"/>
                <a:ea typeface="Calibri"/>
              </a:rPr>
              <a:t>emissions </a:t>
            </a:r>
            <a:r>
              <a:rPr lang="en-US" sz="3100" dirty="0">
                <a:solidFill>
                  <a:prstClr val="black"/>
                </a:solidFill>
                <a:latin typeface="Times New Roman"/>
                <a:ea typeface="Calibri"/>
              </a:rPr>
              <a:t>in aggregate are greater than the de minimis levels based on the readiness and testing hours of operation allowed by NSPS or NESHAP requirements or some other hours of operation specified in a permit; </a:t>
            </a:r>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1362075"/>
            <a:ext cx="3048000"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826994" y="533400"/>
            <a:ext cx="7543800" cy="1371600"/>
          </a:xfrm>
          <a:prstGeom prst="rect">
            <a:avLst/>
          </a:prstGeom>
        </p:spPr>
        <p:txBody>
          <a:bodyPr vert="horz" lIns="182880" tIns="91440">
            <a:normAutofit fontScale="925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a:t>
            </a:r>
          </a:p>
        </p:txBody>
      </p:sp>
      <p:pic>
        <p:nvPicPr>
          <p:cNvPr id="1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1514475"/>
            <a:ext cx="3048000"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598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a:p>
        </p:txBody>
      </p:sp>
      <p:sp>
        <p:nvSpPr>
          <p:cNvPr id="6" name="Content Placeholder 2"/>
          <p:cNvSpPr txBox="1">
            <a:spLocks/>
          </p:cNvSpPr>
          <p:nvPr/>
        </p:nvSpPr>
        <p:spPr>
          <a:xfrm>
            <a:off x="960120" y="457200"/>
            <a:ext cx="7802880" cy="56388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 – General Permit</a:t>
            </a: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a:spcBef>
                <a:spcPts val="0"/>
              </a:spcBef>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27. Stationary </a:t>
            </a:r>
            <a:r>
              <a:rPr kumimoji="0" lang="en-US" sz="2900" b="0" i="1" u="none" strike="noStrike" kern="1200" cap="none" spc="0" normalizeH="0" baseline="0" noProof="0" dirty="0" smtClean="0">
                <a:ln>
                  <a:noFill/>
                </a:ln>
                <a:solidFill>
                  <a:sysClr val="windowText" lastClr="000000"/>
                </a:solidFill>
                <a:effectLst/>
                <a:uLnTx/>
                <a:uFillTx/>
                <a:latin typeface="Times New Roman"/>
                <a:ea typeface="Times New Roman"/>
                <a:cs typeface="+mn-cs"/>
              </a:rPr>
              <a:t>reciprocating internal combustion engines used for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electrical power generation or to power pumps or compressors, with a site rating of 500 horsepower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Calibri"/>
                <a:cs typeface="+mn-cs"/>
              </a:rPr>
              <a:t>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or more, excluding 2-stroke lean burn engines</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Calibri"/>
                <a:cs typeface="+mn-cs"/>
              </a:rPr>
              <a:t>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 </a:t>
            </a:r>
          </a:p>
          <a:p>
            <a:pPr marL="192024" marR="0" lvl="0" indent="-45720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endParaRPr>
          </a:p>
          <a:p>
            <a:pPr>
              <a:spcBef>
                <a:spcPts val="0"/>
              </a:spcBef>
              <a:buClr>
                <a:srgbClr val="00B0F0"/>
              </a:buClr>
              <a:buSzPct val="100000"/>
            </a:pP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28.	Stationary emergency generators and firewater pumps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Calibri"/>
                <a:cs typeface="+mn-cs"/>
              </a:rPr>
              <a:t> </a:t>
            </a:r>
            <a:r>
              <a:rPr kumimoji="0" lang="en-US" sz="29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that are each rated at 500 horsepower or more</a:t>
            </a:r>
          </a:p>
          <a:p>
            <a:pPr marL="77724" marR="0" lvl="0" indent="-342900" algn="l" defTabSz="914400" rtl="0" eaLnBrk="1" fontAlgn="auto" latinLnBrk="0" hangingPunct="1">
              <a:lnSpc>
                <a:spcPct val="100000"/>
              </a:lnSpc>
              <a:spcBef>
                <a:spcPts val="0"/>
              </a:spcBef>
              <a:spcAft>
                <a:spcPts val="1000"/>
              </a:spcAft>
              <a:buClr>
                <a:srgbClr val="00B0F0"/>
              </a:buClr>
              <a:buSzPct val="100000"/>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Times New Roman"/>
              <a:ea typeface="Calibri"/>
              <a:cs typeface="+mn-cs"/>
            </a:endParaRPr>
          </a:p>
        </p:txBody>
      </p:sp>
    </p:spTree>
    <p:extLst>
      <p:ext uri="{BB962C8B-B14F-4D97-AF65-F5344CB8AC3E}">
        <p14:creationId xmlns="" xmlns:p14="http://schemas.microsoft.com/office/powerpoint/2010/main" val="214680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6/27/2013</a:t>
            </a:fld>
            <a:endParaRPr lang="en-US"/>
          </a:p>
        </p:txBody>
      </p:sp>
      <p:sp>
        <p:nvSpPr>
          <p:cNvPr id="5" name="Slide Number Placeholder 4"/>
          <p:cNvSpPr>
            <a:spLocks noGrp="1"/>
          </p:cNvSpPr>
          <p:nvPr>
            <p:ph type="sldNum" sz="quarter" idx="12"/>
          </p:nvPr>
        </p:nvSpPr>
        <p:spPr/>
        <p:txBody>
          <a:bodyPr/>
          <a:lstStyle/>
          <a:p>
            <a:fld id="{B4F3AE50-1B84-4193-A18E-F29C95A836E2}" type="slidenum">
              <a:rPr lang="en-US" smtClean="0"/>
              <a:pPr/>
              <a:t>9</a:t>
            </a:fld>
            <a:endParaRPr lang="en-US"/>
          </a:p>
        </p:txBody>
      </p:sp>
      <p:sp>
        <p:nvSpPr>
          <p:cNvPr id="6" name="Content Placeholder 2"/>
          <p:cNvSpPr txBox="1">
            <a:spLocks/>
          </p:cNvSpPr>
          <p:nvPr/>
        </p:nvSpPr>
        <p:spPr>
          <a:xfrm>
            <a:off x="960120" y="685800"/>
            <a:ext cx="7726680" cy="56388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endParaRPr kumimoji="0" lang="en-US" sz="30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250"/>
              </a:spcBef>
              <a:spcAft>
                <a:spcPts val="0"/>
              </a:spcAft>
              <a:buClr>
                <a:srgbClr val="00B0F0"/>
              </a:buClr>
              <a:buSzPct val="100000"/>
              <a:buFont typeface="Wingdings" pitchFamily="2" charset="2"/>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 - PSEL</a:t>
            </a:r>
          </a:p>
          <a:p>
            <a:pPr marL="0" marR="0" lvl="0" indent="0" algn="l" defTabSz="914400" rtl="0" eaLnBrk="1" fontAlgn="auto" latinLnBrk="0" hangingPunct="1">
              <a:lnSpc>
                <a:spcPct val="115000"/>
              </a:lnSpc>
              <a:spcBef>
                <a:spcPts val="0"/>
              </a:spcBef>
              <a:spcAft>
                <a:spcPts val="0"/>
              </a:spcAft>
              <a:buClr>
                <a:srgbClr val="F07F09"/>
              </a:buClr>
              <a:buSzPct val="80000"/>
              <a:buNone/>
              <a:tabLst/>
              <a:defRPr/>
            </a:pPr>
            <a:endParaRPr kumimoji="0" lang="en-US" sz="2800" b="1" i="0" u="none" strike="noStrike" kern="1200" cap="none" spc="0" normalizeH="0" baseline="0" noProof="0" dirty="0" smtClean="0">
              <a:ln>
                <a:noFill/>
              </a:ln>
              <a:solidFill>
                <a:srgbClr val="000000"/>
              </a:solidFill>
              <a:effectLst/>
              <a:uLnTx/>
              <a:uFillTx/>
              <a:latin typeface="Times New Roman"/>
              <a:ea typeface="Times New Roman"/>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None/>
              <a:tabLst/>
              <a:defRPr/>
            </a:pPr>
            <a:r>
              <a:rPr kumimoji="0" lang="en-US" sz="2800" b="1" i="0" u="none" strike="noStrike" kern="1200" cap="none" spc="0" normalizeH="0" baseline="0" noProof="0" dirty="0" smtClean="0">
                <a:ln>
                  <a:noFill/>
                </a:ln>
                <a:solidFill>
                  <a:srgbClr val="000000"/>
                </a:solidFill>
                <a:effectLst/>
                <a:uLnTx/>
                <a:uFillTx/>
                <a:latin typeface="Times New Roman"/>
                <a:ea typeface="Times New Roman"/>
                <a:cs typeface="Times New Roman"/>
              </a:rPr>
              <a:t>340-222-0041</a:t>
            </a:r>
            <a:endParaRPr kumimoji="0" lang="en-US" sz="2400" b="0" i="0" u="none" strike="noStrike" kern="1200" cap="none" spc="0" normalizeH="0" baseline="0" noProof="0" dirty="0" smtClean="0">
              <a:ln>
                <a:noFill/>
              </a:ln>
              <a:solidFill>
                <a:sysClr val="windowText" lastClr="000000"/>
              </a:solidFill>
              <a:effectLst/>
              <a:uLnTx/>
              <a:uFillTx/>
              <a:latin typeface="Calibri"/>
              <a:ea typeface="Calibri"/>
              <a:cs typeface="Times New Roman"/>
            </a:endParaRPr>
          </a:p>
          <a:p>
            <a:pPr>
              <a:lnSpc>
                <a:spcPct val="115000"/>
              </a:lnSpc>
              <a:spcBef>
                <a:spcPts val="0"/>
              </a:spcBef>
              <a:buClr>
                <a:srgbClr val="00B0F0"/>
              </a:buClr>
              <a:buSzPct val="100000"/>
            </a:pPr>
            <a:r>
              <a:rPr kumimoji="0" lang="en-US" sz="2800" b="0" i="0" u="none" strike="noStrike" kern="1200" cap="none" spc="0" normalizeH="0" baseline="0" noProof="0" dirty="0" smtClean="0">
                <a:ln>
                  <a:noFill/>
                </a:ln>
                <a:solidFill>
                  <a:srgbClr val="000000"/>
                </a:solidFill>
                <a:effectLst/>
                <a:uLnTx/>
                <a:uFillTx/>
                <a:latin typeface="Times New Roman"/>
                <a:ea typeface="Times New Roman"/>
                <a:cs typeface="Times New Roman"/>
              </a:rPr>
              <a:t>(6) If a PSEL is established or revised to include emissions from activities that existed at a source prior to April 1, 2014 and which were previously considered categorically insignificant activities prior to April 1, 2014</a:t>
            </a:r>
            <a:r>
              <a:rPr kumimoji="0" lang="en-US" sz="1400" b="0" i="0" u="none" strike="noStrike" kern="1200" cap="none" spc="0" normalizeH="0" baseline="0" noProof="0" dirty="0" smtClean="0">
                <a:ln>
                  <a:noFill/>
                </a:ln>
                <a:solidFill>
                  <a:sysClr val="windowText" lastClr="000000"/>
                </a:solidFill>
                <a:effectLst/>
                <a:uLnTx/>
                <a:uFillTx/>
                <a:latin typeface="Calibri"/>
                <a:ea typeface="Calibri"/>
                <a:cs typeface="Times New Roman"/>
              </a:rPr>
              <a:t> </a:t>
            </a:r>
            <a:r>
              <a:rPr kumimoji="0" lang="en-US" sz="2800" b="0" i="0" u="none" strike="noStrike" kern="1200" cap="none" spc="0" normalizeH="0" baseline="0" noProof="0" dirty="0" smtClean="0">
                <a:ln>
                  <a:noFill/>
                </a:ln>
                <a:solidFill>
                  <a:srgbClr val="000000"/>
                </a:solidFill>
                <a:effectLst/>
                <a:uLnTx/>
                <a:uFillTx/>
                <a:latin typeface="Times New Roman"/>
                <a:ea typeface="Times New Roman"/>
                <a:cs typeface="Times New Roman"/>
              </a:rPr>
              <a:t>, and results in a PSEL greater than the netting basis by greater than or equal to an SER as a result of this revision, the requirements of OAR 340-222-0041(4) do not apply. If the revised PSEL is greater than or equal to the SER above the netting basis, any future increase in the PSEL for any reason would be subject to OAR 340-222-0041(4).  </a:t>
            </a:r>
            <a:r>
              <a:rPr kumimoji="0" lang="en-US" sz="1400" b="0" i="0" u="none" strike="noStrike" kern="1200" cap="none" spc="0" normalizeH="0" baseline="0" noProof="0" dirty="0" smtClean="0">
                <a:ln>
                  <a:noFill/>
                </a:ln>
                <a:solidFill>
                  <a:sysClr val="windowText" lastClr="000000"/>
                </a:solidFill>
                <a:effectLst/>
                <a:uLnTx/>
                <a:uFillTx/>
                <a:latin typeface="Calibri"/>
                <a:ea typeface="Calibri"/>
                <a:cs typeface="Times New Roman"/>
              </a:rPr>
              <a:t> </a:t>
            </a:r>
            <a:endParaRPr kumimoji="0" lang="en-US" sz="2800" b="0" i="0" u="none" strike="noStrike" kern="1200" cap="none" spc="0" normalizeH="0" baseline="0" noProof="0" dirty="0">
              <a:ln>
                <a:noFill/>
              </a:ln>
              <a:solidFill>
                <a:sysClr val="windowText" lastClr="000000"/>
              </a:solidFill>
              <a:effectLst/>
              <a:uLnTx/>
              <a:uFillTx/>
              <a:latin typeface="Times New Roman"/>
              <a:ea typeface="Calibri"/>
              <a:cs typeface="+mn-cs"/>
            </a:endParaRPr>
          </a:p>
        </p:txBody>
      </p:sp>
    </p:spTree>
    <p:extLst>
      <p:ext uri="{BB962C8B-B14F-4D97-AF65-F5344CB8AC3E}">
        <p14:creationId xmlns="" xmlns:p14="http://schemas.microsoft.com/office/powerpoint/2010/main" val="1308785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2545</Words>
  <Application>Microsoft Office PowerPoint</Application>
  <PresentationFormat>On-screen Show (4:3)</PresentationFormat>
  <Paragraphs>463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58</cp:revision>
  <dcterms:created xsi:type="dcterms:W3CDTF">2013-06-02T20:44:18Z</dcterms:created>
  <dcterms:modified xsi:type="dcterms:W3CDTF">2013-06-27T16:04:01Z</dcterms:modified>
</cp:coreProperties>
</file>