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407" r:id="rId2"/>
    <p:sldId id="440" r:id="rId3"/>
    <p:sldId id="442" r:id="rId4"/>
    <p:sldId id="432" r:id="rId5"/>
    <p:sldId id="401" r:id="rId6"/>
    <p:sldId id="402" r:id="rId7"/>
    <p:sldId id="444" r:id="rId8"/>
    <p:sldId id="446" r:id="rId9"/>
    <p:sldId id="44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3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BA0BB"/>
    <a:srgbClr val="3898B2"/>
    <a:srgbClr val="745A94"/>
    <a:srgbClr val="6E558D"/>
    <a:srgbClr val="9D6EFC"/>
    <a:srgbClr val="AD7DED"/>
    <a:srgbClr val="0CA4C2"/>
    <a:srgbClr val="8D8E84"/>
    <a:srgbClr val="E5E1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07" autoAdjust="0"/>
  </p:normalViewPr>
  <p:slideViewPr>
    <p:cSldViewPr>
      <p:cViewPr varScale="1">
        <p:scale>
          <a:sx n="81" d="100"/>
          <a:sy n="81" d="100"/>
        </p:scale>
        <p:origin x="-20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864"/>
    </p:cViewPr>
  </p:sorterViewPr>
  <p:notesViewPr>
    <p:cSldViewPr>
      <p:cViewPr>
        <p:scale>
          <a:sx n="100" d="100"/>
          <a:sy n="100" d="100"/>
        </p:scale>
        <p:origin x="-816" y="107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Units no longer considered insignificant.  More stringent or have to get a permit?  Not more stringent.</a:t>
            </a: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:p14="http://schemas.microsoft.com/office/powerpoint/2010/main" xmlns="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Issue/Background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Similar small sources previously considered insignificant not actually so when considered in aggregate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New NESHAP standards issued by EPA for small sources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DEQ did not previously account for emissions from these sources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Recommendations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 longer consider three classes of sources as categorically insignificant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Require construction approvals, permits in some cases, and include emission in existing permits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Exempt existing sources from triggering other regulatory requirements solely as a result of this rule change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Impacts on Business</a:t>
            </a:r>
          </a:p>
          <a:p>
            <a:pPr marL="1314450" lvl="2" indent="-514350"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Will need to provide emissions information for these small sources</a:t>
            </a:r>
          </a:p>
          <a:p>
            <a:pPr marL="1314450" lvl="2" indent="-514350"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 few businesses will need to get permits (data centers) and construction approval required for all</a:t>
            </a:r>
          </a:p>
          <a:p>
            <a:pPr marL="1314450" lvl="2" indent="-514350"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Small future emission increases may trigger other regulatory requirements for larger businesses</a:t>
            </a:r>
          </a:p>
          <a:p>
            <a:pPr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Impacts on Environment</a:t>
            </a:r>
          </a:p>
          <a:p>
            <a:pPr marL="1314450" lvl="2" indent="-514350">
              <a:buClr>
                <a:srgbClr val="0CA4C2"/>
              </a:buClr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Better accounting of emissions</a:t>
            </a:r>
          </a:p>
          <a:p>
            <a:pPr marL="1314450" lvl="2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 Source Types Being Affected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41148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Emergency generators and pumps</a:t>
            </a:r>
          </a:p>
          <a:p>
            <a:pPr marL="514350" indent="-51435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fuel burning equipment (boilers) </a:t>
            </a:r>
          </a:p>
          <a:p>
            <a:pPr marL="914400" lvl="1" indent="-5143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Natural gas</a:t>
            </a:r>
          </a:p>
          <a:p>
            <a:pPr marL="914400" lvl="1" indent="-5143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Propane</a:t>
            </a:r>
          </a:p>
          <a:p>
            <a:pPr marL="914400" lvl="1" indent="-5143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Distillate oil</a:t>
            </a:r>
          </a:p>
          <a:p>
            <a:pPr marL="914400" lvl="1" indent="-5143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Kerosene</a:t>
            </a:r>
          </a:p>
          <a:p>
            <a:pPr marL="914400" lvl="1" indent="-5143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Gasoline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0" y="1371600"/>
            <a:ext cx="5486400" cy="129540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00B0F0"/>
              </a:buClr>
            </a:pPr>
            <a:endParaRPr lang="en-US" sz="3000" dirty="0" smtClean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14400" y="3810000"/>
            <a:ext cx="7772400" cy="3048000"/>
          </a:xfrm>
          <a:prstGeom prst="rect">
            <a:avLst/>
          </a:prstGeom>
        </p:spPr>
        <p:txBody>
          <a:bodyPr vert="horz" lIns="182880" tIns="91440">
            <a:normAutofit fontScale="92500" lnSpcReduction="1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02920" lvl="2" indent="-265176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/>
                <a:ea typeface="Calibri"/>
              </a:rPr>
              <a:t>Any individual engine </a:t>
            </a: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rated at </a:t>
            </a:r>
            <a:r>
              <a:rPr lang="en-US" sz="3200" dirty="0" smtClean="0">
                <a:latin typeface="Times New Roman"/>
                <a:ea typeface="Calibri"/>
              </a:rPr>
              <a:t>greater</a:t>
            </a: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 than 500 horsepower; or</a:t>
            </a:r>
          </a:p>
          <a:p>
            <a:pPr marL="502920" lvl="2" indent="-265176">
              <a:buClr>
                <a:srgbClr val="00B0F0"/>
              </a:buClr>
              <a:buFont typeface="Arial" pitchFamily="34" charset="0"/>
              <a:buChar char="•"/>
            </a:pPr>
            <a:endParaRPr lang="en-US" sz="20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emissions </a:t>
            </a:r>
            <a:r>
              <a:rPr lang="en-US" sz="3200" dirty="0">
                <a:solidFill>
                  <a:prstClr val="black"/>
                </a:solidFill>
                <a:latin typeface="Times New Roman"/>
                <a:ea typeface="Calibri"/>
              </a:rPr>
              <a:t>in aggregate are greater than </a:t>
            </a: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de minimis levels of 1 ton/year based </a:t>
            </a:r>
            <a:r>
              <a:rPr lang="en-US" sz="3200" dirty="0">
                <a:solidFill>
                  <a:prstClr val="black"/>
                </a:solidFill>
                <a:latin typeface="Times New Roman"/>
                <a:ea typeface="Calibri"/>
              </a:rPr>
              <a:t>on the readiness and </a:t>
            </a: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maintenance testing </a:t>
            </a:r>
            <a:r>
              <a:rPr lang="en-US" sz="3200" dirty="0">
                <a:solidFill>
                  <a:prstClr val="black"/>
                </a:solidFill>
                <a:latin typeface="Times New Roman"/>
                <a:ea typeface="Calibri"/>
              </a:rPr>
              <a:t>hours of </a:t>
            </a:r>
            <a:r>
              <a:rPr lang="en-US" sz="3200" dirty="0" smtClean="0">
                <a:solidFill>
                  <a:prstClr val="black"/>
                </a:solidFill>
                <a:latin typeface="Times New Roman"/>
                <a:ea typeface="Calibri"/>
              </a:rPr>
              <a:t>operation</a:t>
            </a: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Times New Roman"/>
              <a:ea typeface="Calibri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62000" y="609600"/>
            <a:ext cx="8686800" cy="106680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Emergency generators and pumps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999" r="11999"/>
          <a:stretch>
            <a:fillRect/>
          </a:stretch>
        </p:blipFill>
        <p:spPr bwMode="auto">
          <a:xfrm>
            <a:off x="6553200" y="1447800"/>
            <a:ext cx="2407928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685800" y="1447800"/>
            <a:ext cx="5791200" cy="2286000"/>
          </a:xfrm>
          <a:prstGeom prst="rect">
            <a:avLst/>
          </a:prstGeom>
        </p:spPr>
        <p:txBody>
          <a:bodyPr vert="horz" lIns="182880" tIns="91440">
            <a:normAutofit fontScale="32500" lnSpcReduction="2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9800" dirty="0" smtClean="0">
                <a:solidFill>
                  <a:prstClr val="black"/>
                </a:solidFill>
                <a:latin typeface="Times New Roman"/>
                <a:ea typeface="Calibri"/>
              </a:rPr>
              <a:t>Currently all categorically insignificant no matter how large or how many at site</a:t>
            </a: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endParaRPr lang="en-US" sz="98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9800" dirty="0" smtClean="0">
                <a:solidFill>
                  <a:prstClr val="black"/>
                </a:solidFill>
                <a:latin typeface="Times New Roman"/>
                <a:ea typeface="Calibri"/>
              </a:rPr>
              <a:t>Proposed significant if:</a:t>
            </a: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598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/>
          <a:lstStyle/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3600" b="1" kern="1200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Small </a:t>
            </a:r>
            <a:r>
              <a:rPr lang="en-US" sz="3600" b="1" kern="12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fuel burning equipment</a:t>
            </a:r>
            <a:r>
              <a:rPr lang="en-US" sz="3200" kern="12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sz="3200" kern="12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13716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solidFill>
                  <a:prstClr val="black"/>
                </a:solidFill>
                <a:latin typeface="Times New Roman"/>
                <a:ea typeface="Calibri"/>
              </a:rPr>
              <a:t>Currently considered categorically insignificant no matter how many at a source</a:t>
            </a:r>
          </a:p>
          <a:p>
            <a:pPr>
              <a:buClr>
                <a:srgbClr val="00B0F0"/>
              </a:buClr>
              <a:buFont typeface="Wingdings" pitchFamily="2" charset="2"/>
              <a:buChar char="v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200400"/>
            <a:ext cx="3048000" cy="2286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400" y="2895600"/>
            <a:ext cx="5029200" cy="304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Proposed significant if emissions in aggregate are greater than the de minimis levels of 1 ton/year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Splitting Businesses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Issue/Background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a business shuts down, splits, and/or repurposes, what happens to its emissions?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Current rule allows for splitting but needs clarification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Potential for new business to avoid construction approval if they use emissions from a shutdown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Splitting Businesses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Recommendations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Clarify how emissions are treated when a business splits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Allow for transfer of emissions only to:</a:t>
            </a:r>
          </a:p>
          <a:p>
            <a:pPr marL="1771650" lvl="3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New business with same primary 2-digit SIC, or</a:t>
            </a:r>
          </a:p>
          <a:p>
            <a:pPr marL="1771650" lvl="3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cogen that supported the original primary activity</a:t>
            </a:r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7/15/2013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Splitting Businesses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Impacts on Business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Limits ability to use emissions for unrelated projects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Clarifies requirements for splitting a source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Impacts on Environment</a:t>
            </a:r>
          </a:p>
          <a:p>
            <a:pPr marL="1314450" lvl="2" indent="-51435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Ensures construction approval process if new type source is proposed</a:t>
            </a:r>
          </a:p>
          <a:p>
            <a:pPr marL="1314450" lvl="2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86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6605</TotalTime>
  <Words>400</Words>
  <Application>Microsoft Office PowerPoint</Application>
  <PresentationFormat>On-screen Show (4:3)</PresentationFormat>
  <Paragraphs>80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Permitting Small Sources</vt:lpstr>
      <vt:lpstr>Permitting Small Sources</vt:lpstr>
      <vt:lpstr>Permitting Small Sources</vt:lpstr>
      <vt:lpstr>2 Source Types Being Affected</vt:lpstr>
      <vt:lpstr>Slide 5</vt:lpstr>
      <vt:lpstr>Small fuel burning equipment </vt:lpstr>
      <vt:lpstr>Splitting Businesses</vt:lpstr>
      <vt:lpstr>Splitting Businesses</vt:lpstr>
      <vt:lpstr>Splitting Businesses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649</cp:revision>
  <dcterms:created xsi:type="dcterms:W3CDTF">2013-06-02T20:44:18Z</dcterms:created>
  <dcterms:modified xsi:type="dcterms:W3CDTF">2013-07-15T19:05:39Z</dcterms:modified>
</cp:coreProperties>
</file>