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5"/>
  </p:notesMasterIdLst>
  <p:sldIdLst>
    <p:sldId id="449" r:id="rId2"/>
    <p:sldId id="531" r:id="rId3"/>
    <p:sldId id="501" r:id="rId4"/>
    <p:sldId id="533" r:id="rId5"/>
    <p:sldId id="534" r:id="rId6"/>
    <p:sldId id="535" r:id="rId7"/>
    <p:sldId id="536" r:id="rId8"/>
    <p:sldId id="537" r:id="rId9"/>
    <p:sldId id="538" r:id="rId10"/>
    <p:sldId id="539" r:id="rId11"/>
    <p:sldId id="540" r:id="rId12"/>
    <p:sldId id="541" r:id="rId13"/>
    <p:sldId id="542" r:id="rId14"/>
    <p:sldId id="543" r:id="rId15"/>
    <p:sldId id="544" r:id="rId16"/>
    <p:sldId id="545" r:id="rId17"/>
    <p:sldId id="546" r:id="rId18"/>
    <p:sldId id="547" r:id="rId19"/>
    <p:sldId id="548" r:id="rId20"/>
    <p:sldId id="549" r:id="rId21"/>
    <p:sldId id="550" r:id="rId22"/>
    <p:sldId id="551" r:id="rId23"/>
    <p:sldId id="552" r:id="rId24"/>
    <p:sldId id="553" r:id="rId25"/>
    <p:sldId id="554" r:id="rId26"/>
    <p:sldId id="555" r:id="rId27"/>
    <p:sldId id="556" r:id="rId28"/>
    <p:sldId id="557" r:id="rId29"/>
    <p:sldId id="558" r:id="rId30"/>
    <p:sldId id="559" r:id="rId31"/>
    <p:sldId id="505" r:id="rId32"/>
    <p:sldId id="506" r:id="rId33"/>
    <p:sldId id="507" r:id="rId34"/>
    <p:sldId id="508" r:id="rId35"/>
    <p:sldId id="509" r:id="rId36"/>
    <p:sldId id="510" r:id="rId37"/>
    <p:sldId id="511" r:id="rId38"/>
    <p:sldId id="512" r:id="rId39"/>
    <p:sldId id="513" r:id="rId40"/>
    <p:sldId id="514" r:id="rId41"/>
    <p:sldId id="515" r:id="rId42"/>
    <p:sldId id="516" r:id="rId43"/>
    <p:sldId id="517" r:id="rId44"/>
    <p:sldId id="518" r:id="rId45"/>
    <p:sldId id="519" r:id="rId46"/>
    <p:sldId id="520" r:id="rId47"/>
    <p:sldId id="521" r:id="rId48"/>
    <p:sldId id="524" r:id="rId49"/>
    <p:sldId id="525" r:id="rId50"/>
    <p:sldId id="522" r:id="rId51"/>
    <p:sldId id="523" r:id="rId52"/>
    <p:sldId id="526" r:id="rId53"/>
    <p:sldId id="527"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07" autoAdjust="0"/>
  </p:normalViewPr>
  <p:slideViewPr>
    <p:cSldViewPr>
      <p:cViewPr varScale="1">
        <p:scale>
          <a:sx n="81" d="100"/>
          <a:sy n="81" d="100"/>
        </p:scale>
        <p:origin x="-202" y="-86"/>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6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7/17/2013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Thank you for taking the time to come today.....</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Started out as a rule clean-up, blossomed into a much bigger effort.  Used to call it the Kitchen Sink but…..</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DEQ is taking a comprehensive approach in this rulemaking that will move the AQ program ahead effectively</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The AQ program needs to be maintained to keep the permitting program working well so we decided to undertake this rulemaking to not only maintain the program but to improve it.  </a:t>
            </a: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If impacts are up to 75% of standard, we run the risk of violating the standard. This is a huge risk for public health and economic development.  It affects our ability to deal with new facilities in an airshed.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The same concept is used in the Clean Air Act….new standards for newer sources.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DEQ believed that older units would be retired pr </a:t>
            </a:r>
            <a:r>
              <a:rPr lang="en-US" sz="1600" dirty="0" err="1" smtClean="0">
                <a:latin typeface="Times New Roman" pitchFamily="18" charset="0"/>
                <a:cs typeface="Times New Roman" pitchFamily="18" charset="0"/>
              </a:rPr>
              <a:t>modifed</a:t>
            </a:r>
            <a:r>
              <a:rPr lang="en-US" sz="1600" dirty="0" smtClean="0">
                <a:latin typeface="Times New Roman" pitchFamily="18" charset="0"/>
                <a:cs typeface="Times New Roman" pitchFamily="18" charset="0"/>
              </a:rPr>
              <a:t>/updated but this is not the case.  Older sources use up a lot of the PM standard so that puts areas at risk.  Even if the unit is not a large percentage of the airshed, it is still impacting public health.  If it created a problem we would have to address it so we are addressing it now before there is a problem.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Other states??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An example of making our rules clearer is to make sure the language is easy to understand so businesses know exactly what they have to do to comply.  </a:t>
            </a:r>
          </a:p>
          <a:p>
            <a:pPr marL="285750" indent="-285750">
              <a:buFont typeface="Arial" pitchFamily="34" charset="0"/>
              <a:buChar char="•"/>
            </a:pPr>
            <a:r>
              <a:rPr lang="en-US" sz="1600" dirty="0" smtClean="0">
                <a:latin typeface="Times New Roman" pitchFamily="18" charset="0"/>
                <a:cs typeface="Times New Roman" pitchFamily="18" charset="0"/>
              </a:rPr>
              <a:t>DEQ will ensure that air quality requirements will be maintained, while providing more flexibility for smaller sources,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p14="http://schemas.microsoft.com/office/powerpoint/2010/main" xmlns=""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extLst>
      <p:ext uri="{BB962C8B-B14F-4D97-AF65-F5344CB8AC3E}">
        <p14:creationId xmlns:p14="http://schemas.microsoft.com/office/powerpoint/2010/main" xmlns="" val="1955573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extLst>
      <p:ext uri="{BB962C8B-B14F-4D97-AF65-F5344CB8AC3E}">
        <p14:creationId xmlns:p14="http://schemas.microsoft.com/office/powerpoint/2010/main" xmlns="" val="4107494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extLst>
      <p:ext uri="{BB962C8B-B14F-4D97-AF65-F5344CB8AC3E}">
        <p14:creationId xmlns:p14="http://schemas.microsoft.com/office/powerpoint/2010/main" xmlns="" val="1765508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39</a:t>
            </a:fld>
            <a:endParaRPr lang="en-US" dirty="0"/>
          </a:p>
        </p:txBody>
      </p:sp>
    </p:spTree>
    <p:extLst>
      <p:ext uri="{BB962C8B-B14F-4D97-AF65-F5344CB8AC3E}">
        <p14:creationId xmlns="" xmlns:p14="http://schemas.microsoft.com/office/powerpoint/2010/main" val="238048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The PM standards we are updating are the general statewide standards for opacity and grain loading.  We’ll talk more about that later.</a:t>
            </a:r>
          </a:p>
          <a:p>
            <a:pPr>
              <a:buFont typeface="Arial" pitchFamily="34" charset="0"/>
              <a:buChar char="•"/>
            </a:pPr>
            <a:r>
              <a:rPr lang="en-US" sz="1600" dirty="0" smtClean="0">
                <a:latin typeface="Times New Roman" pitchFamily="18" charset="0"/>
                <a:cs typeface="Times New Roman" pitchFamily="18" charset="0"/>
              </a:rPr>
              <a:t>  The NSR rules apply when major sources want to build or modify.  </a:t>
            </a:r>
          </a:p>
          <a:p>
            <a:pPr>
              <a:buFont typeface="Arial" pitchFamily="34" charset="0"/>
              <a:buChar char="•"/>
            </a:pPr>
            <a:r>
              <a:rPr lang="en-US" sz="1600" dirty="0" smtClean="0">
                <a:latin typeface="Times New Roman" pitchFamily="18" charset="0"/>
                <a:cs typeface="Times New Roman" pitchFamily="18" charset="0"/>
              </a:rPr>
              <a:t>  Net Air Quality Benefit ensures that sources contribute to the AQ solution rather than the problem</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50</a:t>
            </a:fld>
            <a:endParaRPr lang="en-US" dirty="0"/>
          </a:p>
        </p:txBody>
      </p:sp>
    </p:spTree>
    <p:extLst>
      <p:ext uri="{BB962C8B-B14F-4D97-AF65-F5344CB8AC3E}">
        <p14:creationId xmlns="" xmlns:p14="http://schemas.microsoft.com/office/powerpoint/2010/main" val="4271664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51</a:t>
            </a:fld>
            <a:endParaRPr lang="en-US" dirty="0"/>
          </a:p>
        </p:txBody>
      </p:sp>
    </p:spTree>
    <p:extLst>
      <p:ext uri="{BB962C8B-B14F-4D97-AF65-F5344CB8AC3E}">
        <p14:creationId xmlns="" xmlns:p14="http://schemas.microsoft.com/office/powerpoint/2010/main" val="104839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these tables now or later?</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52</a:t>
            </a:fld>
            <a:endParaRPr lang="en-US" dirty="0"/>
          </a:p>
        </p:txBody>
      </p:sp>
    </p:spTree>
    <p:extLst>
      <p:ext uri="{BB962C8B-B14F-4D97-AF65-F5344CB8AC3E}">
        <p14:creationId xmlns="" xmlns:p14="http://schemas.microsoft.com/office/powerpoint/2010/main" val="272741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a:bodyPr>
          <a:lstStyle/>
          <a:p>
            <a:r>
              <a:rPr lang="en-US" sz="1600" dirty="0" smtClean="0">
                <a:latin typeface="Times New Roman" pitchFamily="18" charset="0"/>
                <a:cs typeface="Times New Roman" pitchFamily="18" charset="0"/>
              </a:rPr>
              <a:t>Examples of moving procedures:</a:t>
            </a:r>
          </a:p>
          <a:p>
            <a:pPr>
              <a:buFont typeface="Arial" pitchFamily="34" charset="0"/>
              <a:buChar char="•"/>
            </a:pPr>
            <a:r>
              <a:rPr lang="en-US" sz="1600" dirty="0" smtClean="0">
                <a:latin typeface="Times New Roman" pitchFamily="18" charset="0"/>
                <a:cs typeface="Times New Roman" pitchFamily="18" charset="0"/>
              </a:rPr>
              <a:t>  Major modification to division 224</a:t>
            </a:r>
          </a:p>
          <a:p>
            <a:pPr>
              <a:buFont typeface="Arial" pitchFamily="34" charset="0"/>
              <a:buChar char="•"/>
            </a:pPr>
            <a:r>
              <a:rPr lang="en-US" sz="1600" dirty="0" smtClean="0">
                <a:latin typeface="Times New Roman" pitchFamily="18" charset="0"/>
                <a:cs typeface="Times New Roman" pitchFamily="18" charset="0"/>
              </a:rPr>
              <a:t>  Actual emissions and netting basis to division 222</a:t>
            </a:r>
          </a:p>
          <a:p>
            <a:pPr>
              <a:buFont typeface="Arial" pitchFamily="34" charset="0"/>
              <a:buChar char="•"/>
            </a:pPr>
            <a:r>
              <a:rPr lang="en-US" sz="1600" dirty="0" smtClean="0">
                <a:latin typeface="Times New Roman" pitchFamily="18" charset="0"/>
                <a:cs typeface="Times New Roman" pitchFamily="18" charset="0"/>
              </a:rPr>
              <a:t>  Baseline period/Baseline emission rate</a:t>
            </a:r>
          </a:p>
          <a:p>
            <a:pPr>
              <a:buFont typeface="Arial" pitchFamily="34" charset="0"/>
              <a:buChar char="•"/>
            </a:pPr>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buFont typeface="Arial" pitchFamily="34" charset="0"/>
              <a:buChar char="•"/>
              <a:defRPr/>
            </a:pPr>
            <a:r>
              <a:rPr lang="en-US" sz="1600" dirty="0" smtClean="0">
                <a:solidFill>
                  <a:sysClr val="windowText" lastClr="000000"/>
                </a:solidFill>
                <a:latin typeface="Times New Roman"/>
                <a:ea typeface="Calibri"/>
                <a:cs typeface="Times New Roman"/>
              </a:rPr>
              <a:t>  Spray paint rules were part of plan to reduce ozone from consumer products.  EPA adopted national rules that are based on the reactivity of the VOC.  OR rules are just limits on weights so sources cannot comply with both rules at the same time.</a:t>
            </a:r>
          </a:p>
          <a:p>
            <a:pPr lvl="0">
              <a:lnSpc>
                <a:spcPct val="115000"/>
              </a:lnSpc>
              <a:buClr>
                <a:srgbClr val="F07F09"/>
              </a:buClr>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Clr>
                <a:srgbClr val="F07F09"/>
              </a:buClr>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 not cost effective. There are now specific rules but PGE is not involved in trading.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Repeal rules for sources that no longer exist in Oregon. Sources would still need to address new source rules – more stringent than existing rules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of my sources – don’t want me for your permit writer!</a:t>
            </a: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r>
              <a:rPr lang="en-US" sz="1600" dirty="0" smtClean="0">
                <a:solidFill>
                  <a:sysClr val="windowText" lastClr="000000"/>
                </a:solidFill>
                <a:latin typeface="Times New Roman"/>
              </a:rPr>
              <a:t>End of section, any questions on rule clean-up?</a:t>
            </a:r>
          </a:p>
          <a:p>
            <a:pPr lvl="0">
              <a:buClr>
                <a:srgbClr val="00B0F0"/>
              </a:buClr>
              <a:buSzPct val="100000"/>
              <a:buFont typeface="Arial" pitchFamily="34" charset="0"/>
              <a:buChar char="•"/>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8</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7/17/2013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239000" cy="838200"/>
          </a:xfrm>
        </p:spPr>
        <p:txBody>
          <a:bodyPr/>
          <a:lstStyle/>
          <a:p>
            <a:pPr>
              <a:spcBef>
                <a:spcPts val="0"/>
              </a:spcBef>
            </a:pPr>
            <a:r>
              <a:rPr lang="en-US" sz="3600" b="1" dirty="0" smtClean="0">
                <a:latin typeface="Times New Roman" pitchFamily="18" charset="0"/>
                <a:cs typeface="Times New Roman" pitchFamily="18" charset="0"/>
              </a:rPr>
              <a:t>Opacity Standard Proposal</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828800"/>
            <a:ext cx="7315200" cy="4191000"/>
          </a:xfrm>
        </p:spPr>
        <p:txBody>
          <a:bodyPr>
            <a:normAutofit fontScale="85000" lnSpcReduction="20000"/>
          </a:bodyPr>
          <a:lstStyle/>
          <a:p>
            <a:pPr lvl="0">
              <a:buClr>
                <a:srgbClr val="00B0F0"/>
              </a:buClr>
            </a:pPr>
            <a:r>
              <a:rPr lang="en-US" dirty="0" smtClean="0">
                <a:latin typeface="Times New Roman" pitchFamily="18" charset="0"/>
                <a:cs typeface="Times New Roman" pitchFamily="18" charset="0"/>
              </a:rPr>
              <a:t>Change all opacity standards from 3 minute aggregate in 60 minutes to 6-minute averages </a:t>
            </a:r>
          </a:p>
          <a:p>
            <a:pPr lvl="1">
              <a:buClr>
                <a:srgbClr val="00B0F0"/>
              </a:buClr>
            </a:pPr>
            <a:r>
              <a:rPr lang="en-US" dirty="0" smtClean="0">
                <a:latin typeface="Times New Roman" pitchFamily="18" charset="0"/>
                <a:cs typeface="Times New Roman" pitchFamily="18" charset="0"/>
              </a:rPr>
              <a:t>Compliance based on EPA Method 9</a:t>
            </a:r>
          </a:p>
          <a:p>
            <a:pPr lvl="1">
              <a:buClr>
                <a:srgbClr val="00B0F0"/>
              </a:buClr>
            </a:pPr>
            <a:r>
              <a:rPr lang="en-US" dirty="0" smtClean="0">
                <a:latin typeface="Times New Roman" pitchFamily="18" charset="0"/>
                <a:cs typeface="Times New Roman" pitchFamily="18" charset="0"/>
              </a:rPr>
              <a:t>Consistent with other states</a:t>
            </a:r>
          </a:p>
          <a:p>
            <a:pPr lvl="1">
              <a:buClr>
                <a:srgbClr val="00B0F0"/>
              </a:buClr>
            </a:pPr>
            <a:r>
              <a:rPr lang="en-US" dirty="0" smtClean="0">
                <a:latin typeface="Times New Roman" pitchFamily="18" charset="0"/>
                <a:cs typeface="Times New Roman" pitchFamily="18" charset="0"/>
              </a:rPr>
              <a:t>No change in stringency (either aggregate time or 6-minute average is theoretically more or less stringent)</a:t>
            </a:r>
          </a:p>
          <a:p>
            <a:pPr lvl="0">
              <a:buClr>
                <a:srgbClr val="00B0F0"/>
              </a:buClr>
            </a:pPr>
            <a:r>
              <a:rPr lang="en-US" dirty="0" smtClean="0">
                <a:latin typeface="Times New Roman" pitchFamily="18" charset="0"/>
                <a:cs typeface="Times New Roman" pitchFamily="18" charset="0"/>
              </a:rPr>
              <a:t>Repeal Portland 4-county 20% opacity for 30 seconds for non-fuel burning equipment</a:t>
            </a:r>
          </a:p>
          <a:p>
            <a:pPr lvl="1">
              <a:buClr>
                <a:srgbClr val="00B0F0"/>
              </a:buClr>
            </a:pPr>
            <a:r>
              <a:rPr lang="en-US" dirty="0" smtClean="0">
                <a:latin typeface="Times New Roman" pitchFamily="18" charset="0"/>
                <a:cs typeface="Times New Roman" pitchFamily="18" charset="0"/>
              </a:rPr>
              <a:t>No reference method</a:t>
            </a:r>
          </a:p>
          <a:p>
            <a:pPr lvl="1">
              <a:buClr>
                <a:srgbClr val="00B0F0"/>
              </a:buClr>
            </a:pPr>
            <a:r>
              <a:rPr lang="en-US" dirty="0" smtClean="0">
                <a:latin typeface="Times New Roman" pitchFamily="18" charset="0"/>
                <a:cs typeface="Times New Roman" pitchFamily="18" charset="0"/>
              </a:rPr>
              <a:t>Not a SIP provision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a:bodyPr>
          <a:lstStyle/>
          <a:p>
            <a:pPr>
              <a:buClr>
                <a:srgbClr val="00B0F0"/>
              </a:buClr>
            </a:pPr>
            <a:r>
              <a:rPr lang="en-US" dirty="0" smtClean="0">
                <a:latin typeface="Times New Roman" pitchFamily="18" charset="0"/>
                <a:cs typeface="Times New Roman" pitchFamily="18" charset="0"/>
              </a:rPr>
              <a:t>Change opacity limit for old equipment (before 06/01/70)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or soot blowing operations if:</a:t>
            </a:r>
          </a:p>
          <a:p>
            <a:pPr lvl="1">
              <a:buClr>
                <a:srgbClr val="00B0F0"/>
              </a:buClr>
            </a:pPr>
            <a:r>
              <a:rPr lang="en-US" dirty="0" smtClean="0">
                <a:latin typeface="Times New Roman" pitchFamily="18" charset="0"/>
                <a:cs typeface="Times New Roman" pitchFamily="18" charset="0"/>
              </a:rPr>
              <a:t>Following grate or soot blowing plan; and</a:t>
            </a:r>
          </a:p>
          <a:p>
            <a:pPr lvl="1">
              <a:buClr>
                <a:srgbClr val="00B0F0"/>
              </a:buClr>
            </a:pPr>
            <a:r>
              <a:rPr lang="en-US" dirty="0" smtClean="0">
                <a:latin typeface="Times New Roman" pitchFamily="18" charset="0"/>
                <a:cs typeface="Times New Roman" pitchFamily="18" charset="0"/>
              </a:rPr>
              <a:t>Plan approved by DEQ</a:t>
            </a:r>
          </a:p>
          <a:p>
            <a:pPr>
              <a:buClr>
                <a:srgbClr val="00B0F0"/>
              </a:buClr>
            </a:pPr>
            <a:r>
              <a:rPr lang="en-US" dirty="0" smtClean="0">
                <a:latin typeface="Times New Roman" pitchFamily="18" charset="0"/>
                <a:cs typeface="Times New Roman" pitchFamily="18" charset="0"/>
              </a:rPr>
              <a:t>Defer compliance until January 1, 2015 for businesses outside special control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11</a:t>
            </a:fld>
            <a:endParaRPr lang="en-US" dirty="0"/>
          </a:p>
        </p:txBody>
      </p:sp>
      <p:sp>
        <p:nvSpPr>
          <p:cNvPr id="5" name="Title 1"/>
          <p:cNvSpPr>
            <a:spLocks noGrp="1"/>
          </p:cNvSpPr>
          <p:nvPr>
            <p:ph type="title"/>
          </p:nvPr>
        </p:nvSpPr>
        <p:spPr>
          <a:xfrm>
            <a:off x="990600" y="838200"/>
            <a:ext cx="7086600" cy="685800"/>
          </a:xfrm>
        </p:spPr>
        <p:txBody>
          <a:bodyPr/>
          <a:lstStyle/>
          <a:p>
            <a:r>
              <a:rPr lang="en-US" sz="3600" b="1" dirty="0" smtClean="0">
                <a:latin typeface="Times New Roman" pitchFamily="18" charset="0"/>
                <a:cs typeface="Times New Roman" pitchFamily="18" charset="0"/>
              </a:rPr>
              <a:t>Opacity Standard Proposal</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800600"/>
          </a:xfrm>
        </p:spPr>
        <p:txBody>
          <a:bodyPr>
            <a:normAutofit fontScale="92500" lnSpcReduction="20000"/>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0.20 standard for older sources to help address newer/tighter ambient air quality standards</a:t>
            </a:r>
          </a:p>
          <a:p>
            <a:pPr>
              <a:buClr>
                <a:srgbClr val="00B0F0"/>
              </a:buClr>
            </a:pPr>
            <a:r>
              <a:rPr lang="en-US" dirty="0" smtClean="0">
                <a:latin typeface="Times New Roman" pitchFamily="18" charset="0"/>
                <a:cs typeface="Times New Roman" pitchFamily="18" charset="0"/>
              </a:rPr>
              <a:t>Provide schedule for complying with revised standards depending on location</a:t>
            </a:r>
          </a:p>
          <a:p>
            <a:pPr>
              <a:buClr>
                <a:srgbClr val="00B0F0"/>
              </a:buClr>
            </a:pPr>
            <a:r>
              <a:rPr lang="en-US" dirty="0" smtClean="0">
                <a:latin typeface="Times New Roman" pitchFamily="18" charset="0"/>
                <a:cs typeface="Times New Roman" pitchFamily="18" charset="0"/>
              </a:rPr>
              <a:t>All sources must comply with 0.10 standard by January 1, 2019.</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12</a:t>
            </a:fld>
            <a:endParaRPr lang="en-US" dirty="0"/>
          </a:p>
        </p:txBody>
      </p:sp>
      <p:sp>
        <p:nvSpPr>
          <p:cNvPr id="5" name="Title 1"/>
          <p:cNvSpPr>
            <a:spLocks noGrp="1"/>
          </p:cNvSpPr>
          <p:nvPr>
            <p:ph type="title"/>
          </p:nvPr>
        </p:nvSpPr>
        <p:spPr>
          <a:xfrm>
            <a:off x="1600200" y="914400"/>
            <a:ext cx="6096000" cy="685800"/>
          </a:xfrm>
        </p:spPr>
        <p:txBody>
          <a:bodyPr/>
          <a:lstStyle/>
          <a:p>
            <a:r>
              <a:rPr lang="en-US" sz="3600" b="1" dirty="0" smtClean="0">
                <a:latin typeface="Times New Roman" pitchFamily="18" charset="0"/>
                <a:cs typeface="Times New Roman" pitchFamily="18" charset="0"/>
              </a:rPr>
              <a:t>PM Standard Proposal </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13</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228600" y="1447800"/>
          <a:ext cx="8534400" cy="3380883"/>
        </p:xfrm>
        <a:graphic>
          <a:graphicData uri="http://schemas.openxmlformats.org/drawingml/2006/table">
            <a:tbl>
              <a:tblPr firstRow="1" bandRow="1">
                <a:tableStyleId>{5C22544A-7EE6-4342-B048-85BDC9FD1C3A}</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sp>
        <p:nvSpPr>
          <p:cNvPr id="31745" name="Rectangle 1"/>
          <p:cNvSpPr>
            <a:spLocks noChangeArrowheads="1"/>
          </p:cNvSpPr>
          <p:nvPr/>
        </p:nvSpPr>
        <p:spPr bwMode="auto">
          <a:xfrm>
            <a:off x="228600" y="5103912"/>
            <a:ext cx="510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4605424"/>
            <a:ext cx="2362200" cy="19547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70167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fontScale="92500" lnSpcReduction="20000"/>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NAA</a:t>
            </a:r>
          </a:p>
          <a:p>
            <a:pPr lvl="0">
              <a:buClr>
                <a:srgbClr val="00B0F0"/>
              </a:buClr>
            </a:pPr>
            <a:r>
              <a:rPr lang="en-US" dirty="0" smtClean="0">
                <a:latin typeface="Times New Roman" pitchFamily="18" charset="0"/>
                <a:cs typeface="Times New Roman" pitchFamily="18" charset="0"/>
              </a:rPr>
              <a:t>Potential single source impacts approximately 30% of ambient standard</a:t>
            </a:r>
          </a:p>
          <a:p>
            <a:pPr lvl="0">
              <a:buClr>
                <a:srgbClr val="00B0F0"/>
              </a:buClr>
            </a:pPr>
            <a:r>
              <a:rPr lang="en-US" dirty="0" smtClean="0">
                <a:latin typeface="Times New Roman" pitchFamily="18" charset="0"/>
                <a:cs typeface="Times New Roman" pitchFamily="18" charset="0"/>
              </a:rPr>
              <a:t>Add background (e.g., woodstove emissions) and impacts approximately 70% of ambient standard.</a:t>
            </a:r>
          </a:p>
          <a:p>
            <a:pPr lvl="0">
              <a:buClr>
                <a:srgbClr val="00B0F0"/>
              </a:buClr>
            </a:pPr>
            <a:r>
              <a:rPr lang="en-US" dirty="0" smtClean="0">
                <a:latin typeface="Times New Roman" pitchFamily="18" charset="0"/>
                <a:cs typeface="Times New Roman" pitchFamily="18" charset="0"/>
              </a:rPr>
              <a:t>Impacts when meeting 0.10 standard » 13% of ambient standard (53% of ambient standard with background)</a:t>
            </a:r>
          </a:p>
        </p:txBody>
      </p:sp>
      <p:sp>
        <p:nvSpPr>
          <p:cNvPr id="4" name="Slide Number Placeholder 3"/>
          <p:cNvSpPr>
            <a:spLocks noGrp="1"/>
          </p:cNvSpPr>
          <p:nvPr>
            <p:ph type="sldNum" sz="quarter" idx="12"/>
          </p:nvPr>
        </p:nvSpPr>
        <p:spPr/>
        <p:txBody>
          <a:bodyPr/>
          <a:lstStyle/>
          <a:p>
            <a:fld id="{5054A28A-D49E-49FA-AA6C-AAFB5BCB984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that rely on woodstoves to heat homes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a:buClr>
                <a:srgbClr val="00B0F0"/>
              </a:buClr>
            </a:pPr>
            <a:r>
              <a:rPr lang="en-US" dirty="0" smtClean="0">
                <a:latin typeface="Times New Roman" pitchFamily="18" charset="0"/>
                <a:cs typeface="Times New Roman" pitchFamily="18" charset="0"/>
              </a:rPr>
              <a:t>Changes will help prevent violations of the PM2.5 ambient air quality standard</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16</a:t>
            </a:fld>
            <a:endParaRPr lang="en-US" dirty="0">
              <a:solidFill>
                <a:srgbClr val="E3DED1">
                  <a:shade val="50000"/>
                </a:srgbClr>
              </a:solidFill>
            </a:endParaRPr>
          </a:p>
        </p:txBody>
      </p:sp>
      <p:sp>
        <p:nvSpPr>
          <p:cNvPr id="2" name="TextBox 1"/>
          <p:cNvSpPr txBox="1"/>
          <p:nvPr/>
        </p:nvSpPr>
        <p:spPr>
          <a:xfrm>
            <a:off x="990600" y="1600200"/>
            <a:ext cx="7315200" cy="4401205"/>
          </a:xfrm>
          <a:prstGeom prst="rect">
            <a:avLst/>
          </a:prstGeom>
          <a:noFill/>
        </p:spPr>
        <p:txBody>
          <a:bodyPr wrap="square" rtlCol="0">
            <a:spAutoFit/>
          </a:bodyPr>
          <a:lstStyle/>
          <a:p>
            <a:pPr marL="285750" lvl="1" indent="-285750">
              <a:buFont typeface="Arial" pitchFamily="34" charset="0"/>
              <a:buChar char="•"/>
            </a:pPr>
            <a:r>
              <a:rPr lang="en-US" sz="3200" dirty="0" smtClean="0">
                <a:latin typeface="Times New Roman" pitchFamily="18" charset="0"/>
                <a:cs typeface="Times New Roman" pitchFamily="18" charset="0"/>
              </a:rPr>
              <a:t>Approximately 11 wood-fired boilers</a:t>
            </a:r>
          </a:p>
          <a:p>
            <a:pPr marL="285750" lvl="1" indent="-285750">
              <a:buFont typeface="Arial" pitchFamily="34" charset="0"/>
              <a:buChar char="•"/>
            </a:pPr>
            <a:r>
              <a:rPr lang="en-US" sz="3200" dirty="0" smtClean="0">
                <a:latin typeface="Times New Roman" pitchFamily="18" charset="0"/>
                <a:cs typeface="Times New Roman" pitchFamily="18" charset="0"/>
              </a:rPr>
              <a:t> Two asphalt plants</a:t>
            </a:r>
          </a:p>
          <a:p>
            <a:pPr marL="285750" indent="-285750">
              <a:buFont typeface="Arial" pitchFamily="34" charset="0"/>
              <a:buChar char="•"/>
            </a:pPr>
            <a:r>
              <a:rPr lang="en-US" sz="3200" dirty="0" smtClean="0">
                <a:latin typeface="Times New Roman" pitchFamily="18" charset="0"/>
                <a:cs typeface="Times New Roman" pitchFamily="18" charset="0"/>
              </a:rPr>
              <a:t>Many of the units have tested below the proposed limits, but do not comply all of the time.</a:t>
            </a:r>
          </a:p>
          <a:p>
            <a:pPr marL="285750" lvl="1" indent="-285750">
              <a:buFont typeface="Arial" pitchFamily="34" charset="0"/>
              <a:buChar char="•"/>
            </a:pPr>
            <a:r>
              <a:rPr lang="en-US" sz="3200" dirty="0" smtClean="0">
                <a:latin typeface="Times New Roman" pitchFamily="18" charset="0"/>
                <a:cs typeface="Times New Roman" pitchFamily="18" charset="0"/>
              </a:rPr>
              <a:t>Test results range from 0.06 to 0.21 </a:t>
            </a:r>
            <a:r>
              <a:rPr lang="en-US" sz="3200" dirty="0" err="1" smtClean="0">
                <a:latin typeface="Times New Roman" pitchFamily="18" charset="0"/>
                <a:cs typeface="Times New Roman" pitchFamily="18" charset="0"/>
              </a:rPr>
              <a:t>gr</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dscf</a:t>
            </a: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Affected Sources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106806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229600" cy="4648200"/>
          </a:xfrm>
        </p:spPr>
        <p:txBody>
          <a:bodyPr>
            <a:noAutofit/>
          </a:bodyPr>
          <a:lstStyle/>
          <a:p>
            <a:pPr>
              <a:buClr>
                <a:srgbClr val="00B0F0"/>
              </a:buClr>
            </a:pPr>
            <a:r>
              <a:rPr lang="en-US" dirty="0" smtClean="0">
                <a:latin typeface="Times New Roman" pitchFamily="18" charset="0"/>
                <a:cs typeface="Times New Roman" pitchFamily="18" charset="0"/>
              </a:rPr>
              <a:t>What might be necessary to comply with standards:</a:t>
            </a:r>
          </a:p>
          <a:p>
            <a:pPr lvl="1">
              <a:buClr>
                <a:srgbClr val="00B0F0"/>
              </a:buClr>
              <a:buFont typeface="Arial" pitchFamily="34" charset="0"/>
              <a:buChar char="•"/>
            </a:pPr>
            <a:r>
              <a:rPr lang="en-US" sz="3200" dirty="0" smtClean="0">
                <a:latin typeface="Times New Roman" pitchFamily="18" charset="0"/>
                <a:cs typeface="Times New Roman" pitchFamily="18" charset="0"/>
              </a:rPr>
              <a:t>Conduct more frequent tuning/maintenance</a:t>
            </a:r>
          </a:p>
          <a:p>
            <a:pPr lvl="1">
              <a:buClr>
                <a:srgbClr val="00B0F0"/>
              </a:buClr>
              <a:buFont typeface="Arial" pitchFamily="34" charset="0"/>
              <a:buChar char="•"/>
            </a:pPr>
            <a:r>
              <a:rPr lang="en-US" sz="3200" dirty="0" smtClean="0">
                <a:latin typeface="Times New Roman" pitchFamily="18" charset="0"/>
                <a:cs typeface="Times New Roman" pitchFamily="18" charset="0"/>
              </a:rPr>
              <a:t>Maintain consistent/high quality fuel</a:t>
            </a:r>
          </a:p>
          <a:p>
            <a:pPr lvl="1">
              <a:buClr>
                <a:srgbClr val="00B0F0"/>
              </a:buClr>
              <a:buFont typeface="Arial" pitchFamily="34" charset="0"/>
              <a:buChar char="•"/>
            </a:pPr>
            <a:r>
              <a:rPr lang="en-US" sz="3200" dirty="0" smtClean="0">
                <a:latin typeface="Times New Roman" pitchFamily="18" charset="0"/>
                <a:cs typeface="Times New Roman" pitchFamily="18" charset="0"/>
              </a:rPr>
              <a:t>Improve combustion controls </a:t>
            </a:r>
          </a:p>
          <a:p>
            <a:pPr lvl="1">
              <a:buClr>
                <a:srgbClr val="00B0F0"/>
              </a:buClr>
              <a:buFont typeface="Arial" pitchFamily="34" charset="0"/>
              <a:buChar char="•"/>
            </a:pPr>
            <a:r>
              <a:rPr lang="en-US" sz="3200" dirty="0" smtClean="0">
                <a:latin typeface="Times New Roman" pitchFamily="18" charset="0"/>
                <a:cs typeface="Times New Roman" pitchFamily="18" charset="0"/>
              </a:rPr>
              <a:t>Install additional control equipment</a:t>
            </a:r>
          </a:p>
          <a:p>
            <a:pPr lvl="1">
              <a:buClr>
                <a:srgbClr val="00B0F0"/>
              </a:buClr>
              <a:buFont typeface="Arial" pitchFamily="34" charset="0"/>
              <a:buChar char="•"/>
            </a:pPr>
            <a:r>
              <a:rPr lang="en-US" sz="3200" dirty="0" smtClean="0">
                <a:latin typeface="Times New Roman" pitchFamily="18" charset="0"/>
                <a:cs typeface="Times New Roman" pitchFamily="18" charset="0"/>
              </a:rPr>
              <a:t>Add co-firing of natural gas </a:t>
            </a:r>
          </a:p>
          <a:p>
            <a:pPr lvl="1">
              <a:buClr>
                <a:srgbClr val="00B0F0"/>
              </a:buClr>
              <a:buFont typeface="Arial" pitchFamily="34" charset="0"/>
              <a:buChar char="•"/>
            </a:pPr>
            <a:r>
              <a:rPr lang="en-US" sz="3200" dirty="0" smtClean="0">
                <a:latin typeface="Times New Roman" pitchFamily="18" charset="0"/>
                <a:cs typeface="Times New Roman" pitchFamily="18" charset="0"/>
              </a:rPr>
              <a:t>Replace boiler with natural gas-fired boiler</a:t>
            </a:r>
            <a:endParaRPr lang="en-US" sz="32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17</a:t>
            </a:fld>
            <a:endParaRPr lang="en-US" dirty="0"/>
          </a:p>
        </p:txBody>
      </p:sp>
      <p:sp>
        <p:nvSpPr>
          <p:cNvPr id="6" name="TextBox 5"/>
          <p:cNvSpPr txBox="1"/>
          <p:nvPr/>
        </p:nvSpPr>
        <p:spPr>
          <a:xfrm>
            <a:off x="914400" y="914400"/>
            <a:ext cx="66294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Compliance Issues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18</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493837"/>
            <a:ext cx="8229600" cy="4525963"/>
          </a:xfrm>
        </p:spPr>
        <p:txBody>
          <a:bodyPr>
            <a:normAutofit fontScale="92500" lnSpcReduction="10000"/>
          </a:bodyPr>
          <a:lstStyle/>
          <a:p>
            <a:pPr marL="914400" lvl="1" indent="-514350">
              <a:buClr>
                <a:srgbClr val="00B0F0"/>
              </a:buClr>
              <a:buNone/>
            </a:pPr>
            <a:r>
              <a:rPr lang="en-US" sz="3200" dirty="0" smtClean="0">
                <a:latin typeface="Times New Roman" pitchFamily="18" charset="0"/>
                <a:cs typeface="Times New Roman" pitchFamily="18" charset="0"/>
              </a:rPr>
              <a:t>Issues</a:t>
            </a:r>
          </a:p>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Some activities at facilities that were previously considered insignificant are not actually insignificant when considered in aggregate</a:t>
            </a:r>
          </a:p>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Some of these activities are subject to new standards issued by EPA</a:t>
            </a:r>
          </a:p>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Emissions from these activities were not considered when:</a:t>
            </a:r>
          </a:p>
          <a:p>
            <a:pPr marL="1433322" lvl="2"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433322" lvl="2"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19</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914400" y="2895600"/>
            <a:ext cx="7772400" cy="3505200"/>
          </a:xfrm>
          <a:prstGeom prst="rect">
            <a:avLst/>
          </a:prstGeom>
        </p:spPr>
        <p:txBody>
          <a:bodyPr vert="horz" lIns="182880" tIns="91440">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3900" dirty="0" smtClean="0">
                <a:solidFill>
                  <a:prstClr val="black"/>
                </a:solidFill>
                <a:latin typeface="Times New Roman"/>
                <a:ea typeface="Calibri"/>
              </a:rPr>
              <a:t>Proposing to change categorically insignificant criteria to:</a:t>
            </a:r>
          </a:p>
          <a:p>
            <a:pPr marL="502920" lvl="2" indent="-265176">
              <a:lnSpc>
                <a:spcPct val="120000"/>
              </a:lnSpc>
              <a:spcBef>
                <a:spcPts val="0"/>
              </a:spcBef>
              <a:buClr>
                <a:srgbClr val="00B0F0"/>
              </a:buClr>
              <a:buFont typeface="Arial" pitchFamily="34" charset="0"/>
              <a:buChar char="•"/>
            </a:pPr>
            <a:r>
              <a:rPr lang="en-US" sz="3900" dirty="0" smtClean="0">
                <a:latin typeface="Times New Roman"/>
                <a:ea typeface="Calibri"/>
              </a:rPr>
              <a:t>Any individual engine </a:t>
            </a:r>
            <a:r>
              <a:rPr lang="en-US" sz="3900" dirty="0" smtClean="0">
                <a:solidFill>
                  <a:prstClr val="black"/>
                </a:solidFill>
                <a:latin typeface="Times New Roman"/>
                <a:ea typeface="Calibri"/>
              </a:rPr>
              <a:t>rated at </a:t>
            </a:r>
            <a:r>
              <a:rPr lang="en-US" sz="3900" dirty="0" smtClean="0">
                <a:latin typeface="Times New Roman"/>
                <a:ea typeface="Calibri"/>
              </a:rPr>
              <a:t>less</a:t>
            </a:r>
            <a:r>
              <a:rPr lang="en-US" sz="3900" dirty="0" smtClean="0">
                <a:solidFill>
                  <a:prstClr val="black"/>
                </a:solidFill>
                <a:latin typeface="Times New Roman"/>
                <a:ea typeface="Calibri"/>
              </a:rPr>
              <a:t> than 500 horsepower; or</a:t>
            </a:r>
          </a:p>
          <a:p>
            <a:pPr lvl="1">
              <a:lnSpc>
                <a:spcPct val="120000"/>
              </a:lnSpc>
              <a:spcBef>
                <a:spcPts val="0"/>
              </a:spcBef>
              <a:buClr>
                <a:srgbClr val="00B0F0"/>
              </a:buClr>
              <a:buFont typeface="Arial" pitchFamily="34" charset="0"/>
              <a:buChar char="•"/>
            </a:pPr>
            <a:r>
              <a:rPr lang="en-US" sz="3900" dirty="0" smtClean="0">
                <a:solidFill>
                  <a:prstClr val="black"/>
                </a:solidFill>
                <a:latin typeface="Times New Roman"/>
                <a:ea typeface="Calibri"/>
              </a:rPr>
              <a:t>emissions </a:t>
            </a:r>
            <a:r>
              <a:rPr lang="en-US" sz="3900" dirty="0">
                <a:solidFill>
                  <a:prstClr val="black"/>
                </a:solidFill>
                <a:latin typeface="Times New Roman"/>
                <a:ea typeface="Calibri"/>
              </a:rPr>
              <a:t>in aggregate are </a:t>
            </a:r>
            <a:r>
              <a:rPr lang="en-US" sz="3900" dirty="0" smtClean="0">
                <a:solidFill>
                  <a:prstClr val="black"/>
                </a:solidFill>
                <a:latin typeface="Times New Roman"/>
                <a:ea typeface="Calibri"/>
              </a:rPr>
              <a:t>less </a:t>
            </a:r>
            <a:r>
              <a:rPr lang="en-US" sz="3900" dirty="0">
                <a:solidFill>
                  <a:prstClr val="black"/>
                </a:solidFill>
                <a:latin typeface="Times New Roman"/>
                <a:ea typeface="Calibri"/>
              </a:rPr>
              <a:t>than </a:t>
            </a:r>
            <a:r>
              <a:rPr lang="en-US" sz="3900" dirty="0" smtClean="0">
                <a:solidFill>
                  <a:prstClr val="black"/>
                </a:solidFill>
                <a:latin typeface="Times New Roman"/>
                <a:ea typeface="Calibri"/>
              </a:rPr>
              <a:t>de minimis levels of 1 ton/year based </a:t>
            </a:r>
            <a:r>
              <a:rPr lang="en-US" sz="3900" dirty="0">
                <a:solidFill>
                  <a:prstClr val="black"/>
                </a:solidFill>
                <a:latin typeface="Times New Roman"/>
                <a:ea typeface="Calibri"/>
              </a:rPr>
              <a:t>on the readiness and </a:t>
            </a:r>
            <a:r>
              <a:rPr lang="en-US" sz="3900" dirty="0" smtClean="0">
                <a:solidFill>
                  <a:prstClr val="black"/>
                </a:solidFill>
                <a:latin typeface="Times New Roman"/>
                <a:ea typeface="Calibri"/>
              </a:rPr>
              <a:t>maintenance testing </a:t>
            </a:r>
            <a:r>
              <a:rPr lang="en-US" sz="3900" dirty="0">
                <a:solidFill>
                  <a:prstClr val="black"/>
                </a:solidFill>
                <a:latin typeface="Times New Roman"/>
                <a:ea typeface="Calibri"/>
              </a:rPr>
              <a:t>hours of </a:t>
            </a:r>
            <a:r>
              <a:rPr lang="en-US" sz="3900" dirty="0" smtClean="0">
                <a:solidFill>
                  <a:prstClr val="black"/>
                </a:solidFill>
                <a:latin typeface="Times New Roman"/>
                <a:ea typeface="Calibri"/>
              </a:rPr>
              <a:t>operation specified in the regulations or permit.</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685800" y="1371600"/>
            <a:ext cx="57912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 xmlns:p14="http://schemas.microsoft.com/office/powerpoint/2010/main" val="1925980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while providing more flexibility for smaller businesses </a:t>
            </a: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Provide incentives to address air quality problems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733800"/>
            <a:ext cx="8229600" cy="2667000"/>
          </a:xfrm>
        </p:spPr>
        <p:txBody>
          <a:bodyPr>
            <a:noAutofit/>
          </a:bodyPr>
          <a:lstStyle/>
          <a:p>
            <a:pPr>
              <a:buClr>
                <a:srgbClr val="00B0F0"/>
              </a:buClr>
            </a:pPr>
            <a:r>
              <a:rPr lang="en-US" dirty="0" smtClean="0">
                <a:solidFill>
                  <a:prstClr val="black"/>
                </a:solidFill>
                <a:latin typeface="Times New Roman"/>
                <a:ea typeface="Calibri"/>
              </a:rPr>
              <a:t>Proposing to change categorically insignificant criteria to:</a:t>
            </a:r>
          </a:p>
          <a:p>
            <a:pPr lvl="1">
              <a:buClr>
                <a:srgbClr val="00B0F0"/>
              </a:buClr>
            </a:pPr>
            <a:r>
              <a:rPr lang="en-US" sz="2400" dirty="0" smtClean="0">
                <a:solidFill>
                  <a:prstClr val="black"/>
                </a:solidFill>
                <a:latin typeface="Times New Roman"/>
                <a:ea typeface="Calibri"/>
              </a:rPr>
              <a:t>Retain current size threshold for individual units; and add</a:t>
            </a:r>
          </a:p>
          <a:p>
            <a:pPr lvl="1">
              <a:lnSpc>
                <a:spcPct val="120000"/>
              </a:lnSpc>
              <a:spcBef>
                <a:spcPts val="0"/>
              </a:spcBef>
              <a:buClr>
                <a:srgbClr val="00B0F0"/>
              </a:buClr>
            </a:pPr>
            <a:r>
              <a:rPr lang="en-US" sz="2400" dirty="0" smtClean="0">
                <a:solidFill>
                  <a:prstClr val="black"/>
                </a:solidFill>
                <a:latin typeface="Times New Roman"/>
                <a:ea typeface="Calibri"/>
              </a:rPr>
              <a:t>emissions in aggregate are less than de </a:t>
            </a:r>
            <a:r>
              <a:rPr lang="en-US" sz="2400" dirty="0" err="1" smtClean="0">
                <a:solidFill>
                  <a:prstClr val="black"/>
                </a:solidFill>
                <a:latin typeface="Times New Roman"/>
                <a:ea typeface="Calibri"/>
              </a:rPr>
              <a:t>minimis</a:t>
            </a:r>
            <a:r>
              <a:rPr lang="en-US" sz="2400" dirty="0" smtClean="0">
                <a:solidFill>
                  <a:prstClr val="black"/>
                </a:solidFill>
                <a:latin typeface="Times New Roman"/>
                <a:ea typeface="Calibri"/>
              </a:rPr>
              <a:t> levels of 1 ton/year</a:t>
            </a: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20</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1371600"/>
            <a:ext cx="3048000" cy="22864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914400" y="1524000"/>
            <a:ext cx="4648200" cy="2062103"/>
          </a:xfrm>
          <a:prstGeom prst="rect">
            <a:avLst/>
          </a:prstGeom>
          <a:noFill/>
        </p:spPr>
        <p:txBody>
          <a:bodyPr wrap="square" rtlCol="0">
            <a:spAutoFit/>
          </a:bodyPr>
          <a:lstStyle/>
          <a:p>
            <a:pPr>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21</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876800"/>
          </a:xfrm>
        </p:spPr>
        <p:txBody>
          <a:bodyPr>
            <a:noAutofit/>
          </a:bodyPr>
          <a:lstStyle/>
          <a:p>
            <a:pPr>
              <a:buClr>
                <a:srgbClr val="00B0F0"/>
              </a:buClr>
            </a:pPr>
            <a:r>
              <a:rPr lang="en-US" dirty="0" smtClean="0">
                <a:latin typeface="Times New Roman" pitchFamily="18" charset="0"/>
                <a:cs typeface="Times New Roman" pitchFamily="18" charset="0"/>
              </a:rPr>
              <a:t>The following regulations may now apply:</a:t>
            </a:r>
          </a:p>
          <a:p>
            <a:pPr lvl="1">
              <a:buClr>
                <a:srgbClr val="00B0F0"/>
              </a:buClr>
            </a:pPr>
            <a:r>
              <a:rPr lang="en-US" dirty="0" smtClean="0">
                <a:latin typeface="Times New Roman" pitchFamily="18" charset="0"/>
                <a:cs typeface="Times New Roman" pitchFamily="18" charset="0"/>
              </a:rPr>
              <a:t>Notice of intent to construct may apply to small sources not otherwise required to have permits</a:t>
            </a:r>
          </a:p>
          <a:p>
            <a:pPr lvl="1">
              <a:buClr>
                <a:srgbClr val="00B0F0"/>
              </a:buClr>
            </a:pPr>
            <a:r>
              <a:rPr lang="en-US" dirty="0" smtClean="0">
                <a:latin typeface="Times New Roman" pitchFamily="18" charset="0"/>
                <a:cs typeface="Times New Roman" pitchFamily="18" charset="0"/>
              </a:rPr>
              <a:t>Air Contaminant Discharge Permits may be required for some sources</a:t>
            </a:r>
          </a:p>
          <a:p>
            <a:pPr lvl="1">
              <a:buClr>
                <a:srgbClr val="00B0F0"/>
              </a:buClr>
            </a:pPr>
            <a:r>
              <a:rPr lang="en-US" dirty="0" smtClean="0">
                <a:latin typeface="Times New Roman" pitchFamily="18" charset="0"/>
                <a:cs typeface="Times New Roman" pitchFamily="18" charset="0"/>
              </a:rPr>
              <a:t>Plant Site Emissions Limits (PSELs) for existing sources may need to be revised </a:t>
            </a:r>
          </a:p>
          <a:p>
            <a:pPr marL="463550" indent="-406400">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22</a:t>
            </a:fld>
            <a:endParaRPr lang="en-US" dirty="0"/>
          </a:p>
        </p:txBody>
      </p:sp>
      <p:sp>
        <p:nvSpPr>
          <p:cNvPr id="11" name="Rectangle 10"/>
          <p:cNvSpPr/>
          <p:nvPr/>
        </p:nvSpPr>
        <p:spPr>
          <a:xfrm>
            <a:off x="381000" y="1447800"/>
            <a:ext cx="8229600" cy="5016758"/>
          </a:xfrm>
          <a:prstGeom prst="rect">
            <a:avLst/>
          </a:prstGeom>
        </p:spPr>
        <p:txBody>
          <a:bodyPr wrap="square">
            <a:spAutoFit/>
          </a:bodyPr>
          <a:lstStyle/>
          <a:p>
            <a:pPr marL="225425" indent="-225425">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225425" indent="-225425">
              <a:buFont typeface="Arial" pitchFamily="34" charset="0"/>
              <a:buChar char="•"/>
            </a:pPr>
            <a:r>
              <a:rPr lang="en-US" sz="3200" dirty="0" smtClean="0">
                <a:latin typeface="Times New Roman" pitchFamily="18" charset="0"/>
                <a:cs typeface="Times New Roman" pitchFamily="18" charset="0"/>
              </a:rPr>
              <a:t>The rules do not specify how many extensions can be approved</a:t>
            </a:r>
          </a:p>
          <a:p>
            <a:pPr marL="225425" indent="-225425">
              <a:buFont typeface="Arial" pitchFamily="34" charset="0"/>
              <a:buChar char="•"/>
            </a:pPr>
            <a:r>
              <a:rPr lang="en-US" sz="3200" dirty="0" smtClean="0">
                <a:latin typeface="Times New Roman" pitchFamily="18" charset="0"/>
                <a:cs typeface="Times New Roman" pitchFamily="18" charset="0"/>
              </a:rPr>
              <a:t>The rules do not specify what requirements must be met to approve an extension</a:t>
            </a:r>
          </a:p>
          <a:p>
            <a:pPr marL="225425" indent="-225425">
              <a:buFont typeface="Arial" pitchFamily="34" charset="0"/>
              <a:buChar char="•"/>
            </a:pPr>
            <a:r>
              <a:rPr lang="en-US" sz="3200" dirty="0" smtClean="0">
                <a:latin typeface="Times New Roman" pitchFamily="18" charset="0"/>
                <a:cs typeface="Times New Roman" pitchFamily="18" charset="0"/>
              </a:rPr>
              <a:t>Potential for proposed projects to tie up increment indefinitely</a:t>
            </a:r>
          </a:p>
          <a:p>
            <a:pPr marL="225425" indent="-225425">
              <a:buFont typeface="Arial" pitchFamily="34" charset="0"/>
              <a:buChar char="•"/>
            </a:pPr>
            <a:r>
              <a:rPr lang="en-US" sz="3200" dirty="0" smtClean="0">
                <a:latin typeface="Times New Roman" pitchFamily="18" charset="0"/>
                <a:cs typeface="Times New Roman" pitchFamily="18" charset="0"/>
              </a:rPr>
              <a:t>Potential for proposed projects to cause significant impacts on air quality if delayed</a:t>
            </a:r>
            <a:endParaRPr lang="en-US" sz="3000" dirty="0">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23</a:t>
            </a:fld>
            <a:endParaRPr lang="en-US" dirty="0"/>
          </a:p>
        </p:txBody>
      </p:sp>
      <p:sp>
        <p:nvSpPr>
          <p:cNvPr id="11" name="Rectangle 10"/>
          <p:cNvSpPr/>
          <p:nvPr/>
        </p:nvSpPr>
        <p:spPr>
          <a:xfrm>
            <a:off x="381000" y="2133600"/>
            <a:ext cx="8229600" cy="3262432"/>
          </a:xfrm>
          <a:prstGeom prst="rect">
            <a:avLst/>
          </a:prstGeom>
        </p:spPr>
        <p:txBody>
          <a:bodyPr wrap="square">
            <a:spAutoFit/>
          </a:bodyPr>
          <a:lstStyle/>
          <a:p>
            <a:pPr marL="225425" indent="-225425">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extension:</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LAER </a:t>
            </a:r>
            <a:r>
              <a:rPr lang="en-US" sz="3000" dirty="0">
                <a:latin typeface="Times New Roman" pitchFamily="18" charset="0"/>
                <a:cs typeface="Times New Roman" pitchFamily="18" charset="0"/>
              </a:rPr>
              <a:t>or BACT </a:t>
            </a:r>
            <a:r>
              <a:rPr lang="en-US" sz="3000" dirty="0" smtClean="0">
                <a:latin typeface="Times New Roman" pitchFamily="18" charset="0"/>
                <a:cs typeface="Times New Roman" pitchFamily="18" charset="0"/>
              </a:rPr>
              <a:t>analysis for the original pollutants subject to NSR/PSD</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limited to determining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LAER or BACT analysis </a:t>
            </a:r>
            <a:endParaRPr lang="en-US" sz="3000" dirty="0" smtClean="0">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Proposed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24</a:t>
            </a:fld>
            <a:endParaRPr lang="en-US" dirty="0">
              <a:solidFill>
                <a:srgbClr val="E3DED1">
                  <a:shade val="50000"/>
                </a:srgbClr>
              </a:solidFill>
            </a:endParaRPr>
          </a:p>
        </p:txBody>
      </p:sp>
      <p:sp>
        <p:nvSpPr>
          <p:cNvPr id="11" name="Rectangle 10"/>
          <p:cNvSpPr/>
          <p:nvPr/>
        </p:nvSpPr>
        <p:spPr>
          <a:xfrm>
            <a:off x="381000" y="2057400"/>
            <a:ext cx="8763000" cy="4038600"/>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original LAER or BACT analysis for pollutants that were reviewed under the original application for potentially lower limits </a:t>
            </a:r>
            <a:r>
              <a:rPr lang="en-US" sz="2400" u="sng" dirty="0" smtClean="0">
                <a:solidFill>
                  <a:prstClr val="black"/>
                </a:solidFill>
                <a:latin typeface="Times New Roman" pitchFamily="18" charset="0"/>
                <a:cs typeface="Times New Roman" pitchFamily="18" charset="0"/>
              </a:rPr>
              <a:t>and</a:t>
            </a:r>
            <a:r>
              <a:rPr lang="en-US" sz="2400" dirty="0" smtClean="0">
                <a:solidFill>
                  <a:prstClr val="black"/>
                </a:solidFill>
                <a:latin typeface="Times New Roman" pitchFamily="18" charset="0"/>
                <a:cs typeface="Times New Roman" pitchFamily="18" charset="0"/>
              </a:rPr>
              <a:t> any new control technologies</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a:t>
            </a:r>
            <a:r>
              <a:rPr lang="en-US" sz="2400" dirty="0">
                <a:solidFill>
                  <a:prstClr val="black"/>
                </a:solidFill>
                <a:latin typeface="Times New Roman" pitchFamily="18" charset="0"/>
                <a:cs typeface="Times New Roman" pitchFamily="18" charset="0"/>
              </a:rPr>
              <a:t>air quality analysis </a:t>
            </a:r>
            <a:r>
              <a:rPr lang="en-US" sz="2400" dirty="0" smtClean="0">
                <a:solidFill>
                  <a:prstClr val="black"/>
                </a:solidFill>
                <a:latin typeface="Times New Roman" pitchFamily="18" charset="0"/>
                <a:cs typeface="Times New Roman" pitchFamily="18" charset="0"/>
              </a:rPr>
              <a:t>for pollutants that were reviewed under the original application</a:t>
            </a:r>
          </a:p>
          <a:p>
            <a:pPr marL="12618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 any new competing sources or changes in ambient air quality, including any redesignation of the area impacted</a:t>
            </a: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Proposed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25</a:t>
            </a:fld>
            <a:endParaRPr lang="en-US" dirty="0">
              <a:solidFill>
                <a:srgbClr val="E3DED1">
                  <a:shade val="50000"/>
                </a:srgbClr>
              </a:solidFill>
            </a:endParaRPr>
          </a:p>
        </p:txBody>
      </p:sp>
      <p:sp>
        <p:nvSpPr>
          <p:cNvPr id="11" name="Rectangle 10"/>
          <p:cNvSpPr/>
          <p:nvPr/>
        </p:nvSpPr>
        <p:spPr>
          <a:xfrm>
            <a:off x="457200" y="1905000"/>
            <a:ext cx="8489576" cy="4462760"/>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r>
              <a:rPr lang="en-US" sz="2800" dirty="0" smtClean="0">
                <a:solidFill>
                  <a:prstClr val="black"/>
                </a:solidFill>
                <a:latin typeface="Times New Roman" pitchFamily="18" charset="0"/>
                <a:cs typeface="Times New Roman" pitchFamily="18" charset="0"/>
              </a:rPr>
              <a:t>provided the project remains the same (e.g., 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 and 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are still contemporaneous </a:t>
            </a:r>
            <a:r>
              <a:rPr lang="en-US" sz="2800" dirty="0" smtClean="0">
                <a:solidFill>
                  <a:prstClr val="black"/>
                </a:solidFill>
                <a:latin typeface="Times New Roman" pitchFamily="18" charset="0"/>
                <a:cs typeface="Times New Roman" pitchFamily="18" charset="0"/>
              </a:rPr>
              <a:t>and continue </a:t>
            </a:r>
            <a:r>
              <a:rPr lang="en-US" sz="2800" dirty="0">
                <a:solidFill>
                  <a:prstClr val="black"/>
                </a:solidFill>
                <a:latin typeface="Times New Roman" pitchFamily="18" charset="0"/>
                <a:cs typeface="Times New Roman" pitchFamily="18" charset="0"/>
              </a:rPr>
              <a:t>to satisfy the offset and net air quality benefit criteria</a:t>
            </a:r>
            <a:r>
              <a:rPr lang="en-US" sz="28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Proposed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26</a:t>
            </a:fld>
            <a:endParaRPr lang="en-US" dirty="0">
              <a:solidFill>
                <a:srgbClr val="E3DED1">
                  <a:shade val="50000"/>
                </a:srgbClr>
              </a:solidFill>
            </a:endParaRPr>
          </a:p>
        </p:txBody>
      </p:sp>
      <p:sp>
        <p:nvSpPr>
          <p:cNvPr id="11" name="Rectangle 10"/>
          <p:cNvSpPr/>
          <p:nvPr/>
        </p:nvSpPr>
        <p:spPr>
          <a:xfrm>
            <a:off x="228600" y="1600200"/>
            <a:ext cx="8763000" cy="4031873"/>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Font typeface="Arial" pitchFamily="34" charset="0"/>
              <a:buChar char="•"/>
            </a:pPr>
            <a:r>
              <a:rPr lang="en-US" sz="3200" dirty="0" smtClean="0">
                <a:latin typeface="Times New Roman" pitchFamily="18" charset="0"/>
                <a:cs typeface="Times New Roman" pitchFamily="18" charset="0"/>
              </a:rPr>
              <a:t>If no air quality analysis:</a:t>
            </a:r>
          </a:p>
          <a:p>
            <a:pPr marL="1139825" lvl="2" indent="-225425">
              <a:buFont typeface="Arial" pitchFamily="34" charset="0"/>
              <a:buChar char="•"/>
            </a:pPr>
            <a:r>
              <a:rPr lang="en-US" sz="3200" dirty="0" smtClean="0">
                <a:latin typeface="Times New Roman" pitchFamily="18" charset="0"/>
                <a:cs typeface="Times New Roman" pitchFamily="18" charset="0"/>
              </a:rPr>
              <a:t>minimum of 30 days to submit written comments</a:t>
            </a:r>
            <a:r>
              <a:rPr lang="en-US" sz="3200" dirty="0" smtClean="0">
                <a:solidFill>
                  <a:prstClr val="black"/>
                </a:solidFill>
                <a:latin typeface="Times New Roman" pitchFamily="18" charset="0"/>
                <a:cs typeface="Times New Roman" pitchFamily="18" charset="0"/>
              </a:rPr>
              <a:t>; or</a:t>
            </a:r>
          </a:p>
          <a:p>
            <a:pPr marL="804672" lvl="2" indent="-347472">
              <a:buClr>
                <a:srgbClr val="00B0F0"/>
              </a:buClr>
              <a:buFont typeface="Arial" pitchFamily="34" charset="0"/>
              <a:buChar char="•"/>
            </a:pPr>
            <a:r>
              <a:rPr lang="en-US" sz="3200" dirty="0" smtClean="0">
                <a:latin typeface="Times New Roman" pitchFamily="18" charset="0"/>
                <a:cs typeface="Times New Roman" pitchFamily="18" charset="0"/>
              </a:rPr>
              <a:t>If air quality analysis:</a:t>
            </a:r>
          </a:p>
          <a:p>
            <a:pPr marL="1261872" lvl="3" indent="-347472">
              <a:buClr>
                <a:srgbClr val="00B0F0"/>
              </a:buClr>
              <a:buFont typeface="Arial" pitchFamily="34" charset="0"/>
              <a:buChar char="•"/>
            </a:pPr>
            <a:r>
              <a:rPr lang="en-US" sz="3200" dirty="0" smtClean="0">
                <a:latin typeface="Times New Roman" pitchFamily="18" charset="0"/>
                <a:cs typeface="Times New Roman" pitchFamily="18" charset="0"/>
              </a:rPr>
              <a:t>minimum of 35 days to submit written comments; and</a:t>
            </a:r>
          </a:p>
          <a:p>
            <a:pPr marL="1261872" lvl="3" indent="-347472">
              <a:buClr>
                <a:srgbClr val="00B0F0"/>
              </a:buClr>
              <a:buFont typeface="Arial" pitchFamily="34" charset="0"/>
              <a:buChar char="•"/>
            </a:pPr>
            <a:r>
              <a:rPr lang="en-US" sz="3200" dirty="0" smtClean="0">
                <a:latin typeface="Times New Roman" pitchFamily="18" charset="0"/>
                <a:cs typeface="Times New Roman" pitchFamily="18" charset="0"/>
              </a:rPr>
              <a:t>public hearing if requested</a:t>
            </a:r>
            <a:r>
              <a:rPr lang="en-US" sz="3200" dirty="0" smtClean="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27</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Issues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600200"/>
            <a:ext cx="8229600" cy="50292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If a business shuts down, splits, and/or repurposes, what happens to its allowable emissions (e.g., netting basis and plant site emission limits)?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Current rule allows for splitting but needs clarification</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Potential for new business to avoid construction approval if they use emissions from shutdown of one source to operate another source.</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28</a:t>
            </a:fld>
            <a:endParaRPr lang="en-US" dirty="0"/>
          </a:p>
        </p:txBody>
      </p:sp>
      <p:sp>
        <p:nvSpPr>
          <p:cNvPr id="8" name="Title 1"/>
          <p:cNvSpPr txBox="1">
            <a:spLocks noGrp="1"/>
          </p:cNvSpPr>
          <p:nvPr>
            <p:ph type="title"/>
          </p:nvPr>
        </p:nvSpPr>
        <p:spPr bwMode="auto">
          <a:xfrm>
            <a:off x="1143000" y="685800"/>
            <a:ext cx="7543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Proposed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0"/>
            <a:ext cx="8229600" cy="3429000"/>
          </a:xfrm>
        </p:spPr>
        <p:txBody>
          <a:bodyPr>
            <a:no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Clarify how emissions are treated when a business splits</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may only be transferred to:</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New business(</a:t>
            </a:r>
            <a:r>
              <a:rPr lang="en-US" sz="2800" dirty="0" err="1" smtClean="0">
                <a:latin typeface="Times New Roman" pitchFamily="18" charset="0"/>
                <a:cs typeface="Times New Roman" pitchFamily="18" charset="0"/>
              </a:rPr>
              <a:t>es</a:t>
            </a:r>
            <a:r>
              <a:rPr lang="en-US" sz="2800" dirty="0" smtClean="0">
                <a:latin typeface="Times New Roman" pitchFamily="18" charset="0"/>
                <a:cs typeface="Times New Roman" pitchFamily="18" charset="0"/>
              </a:rPr>
              <a:t>) with same primary 2-digit SIC, or</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 combined heat and power unit that supported the original primary activity</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29</a:t>
            </a:fld>
            <a:endParaRPr lang="en-US" dirty="0"/>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1"/>
            <a:ext cx="8229600" cy="2819400"/>
          </a:xfrm>
        </p:spPr>
        <p:txBody>
          <a:bodyPr/>
          <a:lstStyle/>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Limits ability to use emissions for unrelated projects</a:t>
            </a:r>
          </a:p>
          <a:p>
            <a:pPr marL="1033272" lvl="1" indent="-576072">
              <a:lnSpc>
                <a:spcPct val="95000"/>
              </a:lnSpc>
              <a:spcBef>
                <a:spcPts val="0"/>
              </a:spcBef>
              <a:buClr>
                <a:srgbClr val="00B0F0"/>
              </a:buClr>
              <a:buFont typeface="Arial" pitchFamily="34" charset="0"/>
              <a:buChar char="•"/>
            </a:pPr>
            <a:endParaRPr lang="en-US" sz="3200" dirty="0" smtClean="0">
              <a:latin typeface="Times New Roman" pitchFamily="18" charset="0"/>
              <a:cs typeface="Times New Roman" pitchFamily="18" charset="0"/>
            </a:endParaRPr>
          </a:p>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Ensures construction approval process if new type of source is proposed</a:t>
            </a:r>
          </a:p>
          <a:p>
            <a:pPr marL="1033272" lvl="2" indent="-576072">
              <a:lnSpc>
                <a:spcPct val="95000"/>
              </a:lnSpc>
              <a:spcBef>
                <a:spcPts val="0"/>
              </a:spcBef>
            </a:pPr>
            <a:endParaRPr lang="en-US" dirty="0"/>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Public Notice: October – November</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Public Hearing:  November</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Proposed  EQC Rule Adoption:  March 2014</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Next section about NSR and changes, break for lunch?  Can leave or come back</a:t>
            </a:r>
          </a:p>
          <a:p>
            <a:r>
              <a:rPr lang="en-US" dirty="0" smtClean="0"/>
              <a:t>Questions?</a:t>
            </a: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What is NSR?</a:t>
            </a:r>
          </a:p>
          <a:p>
            <a:r>
              <a:rPr lang="en-US" dirty="0" smtClean="0">
                <a:latin typeface="Times New Roman" panose="02020603050405020304" pitchFamily="18" charset="0"/>
                <a:cs typeface="Times New Roman" panose="02020603050405020304" pitchFamily="18" charset="0"/>
              </a:rPr>
              <a:t>Nationwide regulatory program, ensures new or modified facilities:</a:t>
            </a:r>
          </a:p>
          <a:p>
            <a:pPr lvl="1"/>
            <a:r>
              <a:rPr lang="en-US" dirty="0">
                <a:latin typeface="Times New Roman" panose="02020603050405020304" pitchFamily="18" charset="0"/>
                <a:cs typeface="Times New Roman" panose="02020603050405020304" pitchFamily="18" charset="0"/>
              </a:rPr>
              <a:t>install up to date emission control systems</a:t>
            </a:r>
          </a:p>
          <a:p>
            <a:pPr lvl="1"/>
            <a:r>
              <a:rPr lang="en-US" dirty="0" smtClean="0">
                <a:latin typeface="Times New Roman" panose="02020603050405020304" pitchFamily="18" charset="0"/>
                <a:cs typeface="Times New Roman" panose="02020603050405020304" pitchFamily="18" charset="0"/>
              </a:rPr>
              <a:t>do not adversely affect AQ</a:t>
            </a:r>
          </a:p>
          <a:p>
            <a:r>
              <a:rPr lang="en-US" dirty="0" smtClean="0">
                <a:latin typeface="Times New Roman" panose="02020603050405020304" pitchFamily="18" charset="0"/>
                <a:cs typeface="Times New Roman" panose="02020603050405020304" pitchFamily="18" charset="0"/>
              </a:rPr>
              <a:t>NSR program applies to: </a:t>
            </a:r>
          </a:p>
          <a:p>
            <a:pPr lvl="1"/>
            <a:r>
              <a:rPr lang="en-US" dirty="0" smtClean="0">
                <a:latin typeface="Times New Roman" panose="02020603050405020304" pitchFamily="18" charset="0"/>
                <a:cs typeface="Times New Roman" panose="02020603050405020304" pitchFamily="18" charset="0"/>
              </a:rPr>
              <a:t>Emission increases above certain levels at:</a:t>
            </a:r>
          </a:p>
          <a:p>
            <a:pPr lvl="1"/>
            <a:r>
              <a:rPr lang="en-US" dirty="0" smtClean="0">
                <a:latin typeface="Times New Roman" panose="02020603050405020304" pitchFamily="18" charset="0"/>
                <a:cs typeface="Times New Roman" panose="02020603050405020304" pitchFamily="18" charset="0"/>
              </a:rPr>
              <a:t>new facilities</a:t>
            </a:r>
          </a:p>
          <a:p>
            <a:pPr lvl="1"/>
            <a:r>
              <a:rPr lang="en-US" dirty="0" smtClean="0">
                <a:latin typeface="Times New Roman" panose="02020603050405020304" pitchFamily="18" charset="0"/>
                <a:cs typeface="Times New Roman" panose="02020603050405020304" pitchFamily="18" charset="0"/>
              </a:rPr>
              <a:t>existing facilities that </a:t>
            </a:r>
            <a:r>
              <a:rPr lang="en-US" dirty="0" smtClean="0">
                <a:latin typeface="Times New Roman" panose="02020603050405020304" pitchFamily="18" charset="0"/>
                <a:cs typeface="Times New Roman" panose="02020603050405020304" pitchFamily="18" charset="0"/>
              </a:rPr>
              <a:t>modify or add </a:t>
            </a:r>
            <a:r>
              <a:rPr lang="en-US" dirty="0" smtClean="0">
                <a:latin typeface="Times New Roman" panose="02020603050405020304" pitchFamily="18" charset="0"/>
                <a:cs typeface="Times New Roman" panose="02020603050405020304" pitchFamily="18" charset="0"/>
              </a:rPr>
              <a:t>new </a:t>
            </a:r>
            <a:r>
              <a:rPr lang="en-US" dirty="0" smtClean="0">
                <a:latin typeface="Times New Roman" panose="02020603050405020304" pitchFamily="18" charset="0"/>
                <a:cs typeface="Times New Roman" panose="02020603050405020304" pitchFamily="18" charset="0"/>
              </a:rPr>
              <a:t>equipment </a:t>
            </a:r>
            <a:r>
              <a:rPr lang="en-US" dirty="0" smtClean="0">
                <a:latin typeface="Times New Roman" panose="02020603050405020304" pitchFamily="18" charset="0"/>
                <a:cs typeface="Times New Roman" panose="02020603050405020304" pitchFamily="18" charset="0"/>
              </a:rPr>
              <a:t>and want to increase emissions</a:t>
            </a: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31</a:t>
            </a:fld>
            <a:endParaRPr lang="en-US" dirty="0"/>
          </a:p>
        </p:txBody>
      </p:sp>
    </p:spTree>
    <p:extLst>
      <p:ext uri="{BB962C8B-B14F-4D97-AF65-F5344CB8AC3E}">
        <p14:creationId xmlns="" xmlns:p14="http://schemas.microsoft.com/office/powerpoint/2010/main" val="2067764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panose="02020603050405020304" pitchFamily="18" charset="0"/>
                <a:cs typeface="Times New Roman" panose="02020603050405020304" pitchFamily="18" charset="0"/>
              </a:rPr>
              <a:t>Major and Minor NSR</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Major NSR</a:t>
            </a:r>
          </a:p>
          <a:p>
            <a:pPr lvl="1"/>
            <a:r>
              <a:rPr lang="en-US" dirty="0" smtClean="0">
                <a:latin typeface="Times New Roman" panose="02020603050405020304" pitchFamily="18" charset="0"/>
                <a:cs typeface="Times New Roman" panose="02020603050405020304" pitchFamily="18" charset="0"/>
              </a:rPr>
              <a:t>Total emissions ≥ major source thresholds</a:t>
            </a:r>
          </a:p>
          <a:p>
            <a:pPr lvl="1"/>
            <a:r>
              <a:rPr lang="en-US" dirty="0" smtClean="0">
                <a:latin typeface="Times New Roman" panose="02020603050405020304" pitchFamily="18" charset="0"/>
                <a:cs typeface="Times New Roman" panose="02020603050405020304" pitchFamily="18" charset="0"/>
              </a:rPr>
              <a:t>Physical </a:t>
            </a:r>
            <a:r>
              <a:rPr lang="en-US" dirty="0">
                <a:latin typeface="Times New Roman" panose="02020603050405020304" pitchFamily="18" charset="0"/>
                <a:cs typeface="Times New Roman" panose="02020603050405020304" pitchFamily="18" charset="0"/>
              </a:rPr>
              <a:t>change </a:t>
            </a:r>
            <a:r>
              <a:rPr lang="en-US" dirty="0" smtClean="0">
                <a:latin typeface="Times New Roman" panose="02020603050405020304" pitchFamily="18" charset="0"/>
                <a:cs typeface="Times New Roman" panose="02020603050405020304" pitchFamily="18" charset="0"/>
              </a:rPr>
              <a:t>with emission increase ≥ </a:t>
            </a:r>
            <a:r>
              <a:rPr lang="en-US" dirty="0">
                <a:latin typeface="Times New Roman" panose="02020603050405020304" pitchFamily="18" charset="0"/>
                <a:cs typeface="Times New Roman" panose="02020603050405020304" pitchFamily="18" charset="0"/>
              </a:rPr>
              <a:t>SER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ost stringent requirements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32</a:t>
            </a:fld>
            <a:endParaRPr lang="en-US" dirty="0"/>
          </a:p>
        </p:txBody>
      </p:sp>
    </p:spTree>
    <p:extLst>
      <p:ext uri="{BB962C8B-B14F-4D97-AF65-F5344CB8AC3E}">
        <p14:creationId xmlns="" xmlns:p14="http://schemas.microsoft.com/office/powerpoint/2010/main" val="4050199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marL="0" indent="0" algn="ctr">
              <a:buNone/>
            </a:pPr>
            <a:r>
              <a:rPr lang="en-US" dirty="0">
                <a:latin typeface="Times New Roman" panose="02020603050405020304" pitchFamily="18" charset="0"/>
                <a:cs typeface="Times New Roman" panose="02020603050405020304" pitchFamily="18" charset="0"/>
              </a:rPr>
              <a:t>Major and Minor NSR</a:t>
            </a:r>
          </a:p>
          <a:p>
            <a:r>
              <a:rPr lang="en-US" dirty="0" smtClean="0">
                <a:latin typeface="Times New Roman" panose="02020603050405020304" pitchFamily="18" charset="0"/>
                <a:cs typeface="Times New Roman" panose="02020603050405020304" pitchFamily="18" charset="0"/>
              </a:rPr>
              <a:t>Minor </a:t>
            </a:r>
            <a:r>
              <a:rPr lang="en-US" dirty="0">
                <a:latin typeface="Times New Roman" panose="02020603050405020304" pitchFamily="18" charset="0"/>
                <a:cs typeface="Times New Roman" panose="02020603050405020304" pitchFamily="18" charset="0"/>
              </a:rPr>
              <a:t>NSR</a:t>
            </a:r>
          </a:p>
          <a:p>
            <a:pPr lvl="1"/>
            <a:r>
              <a:rPr lang="en-US" dirty="0">
                <a:latin typeface="Times New Roman" panose="02020603050405020304" pitchFamily="18" charset="0"/>
                <a:cs typeface="Times New Roman" panose="02020603050405020304" pitchFamily="18" charset="0"/>
              </a:rPr>
              <a:t>Total emissions ≥ SER but &lt; major </a:t>
            </a:r>
            <a:r>
              <a:rPr lang="en-US" dirty="0" smtClean="0">
                <a:latin typeface="Times New Roman" panose="02020603050405020304" pitchFamily="18" charset="0"/>
                <a:cs typeface="Times New Roman" panose="02020603050405020304" pitchFamily="18" charset="0"/>
              </a:rPr>
              <a:t>source, with physical change ≥ </a:t>
            </a:r>
            <a:r>
              <a:rPr lang="en-US" dirty="0">
                <a:latin typeface="Times New Roman" panose="02020603050405020304" pitchFamily="18" charset="0"/>
                <a:cs typeface="Times New Roman" panose="02020603050405020304" pitchFamily="18" charset="0"/>
              </a:rPr>
              <a:t>SER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Total emissions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SER, </a:t>
            </a:r>
            <a:r>
              <a:rPr lang="en-US" dirty="0">
                <a:latin typeface="Times New Roman" panose="02020603050405020304" pitchFamily="18" charset="0"/>
                <a:cs typeface="Times New Roman" panose="02020603050405020304" pitchFamily="18" charset="0"/>
              </a:rPr>
              <a:t>physical change </a:t>
            </a:r>
            <a:r>
              <a:rPr lang="en-US" dirty="0" smtClean="0">
                <a:latin typeface="Times New Roman" panose="02020603050405020304" pitchFamily="18" charset="0"/>
                <a:cs typeface="Times New Roman" panose="02020603050405020304" pitchFamily="18" charset="0"/>
              </a:rPr>
              <a:t>&lt; SER or no  </a:t>
            </a:r>
            <a:r>
              <a:rPr lang="en-US" dirty="0">
                <a:latin typeface="Times New Roman" panose="02020603050405020304" pitchFamily="18" charset="0"/>
                <a:cs typeface="Times New Roman" panose="02020603050405020304" pitchFamily="18" charset="0"/>
              </a:rPr>
              <a:t>physical change</a:t>
            </a:r>
          </a:p>
          <a:p>
            <a:pPr lvl="1"/>
            <a:r>
              <a:rPr lang="en-US" dirty="0" smtClean="0">
                <a:latin typeface="Times New Roman" panose="02020603050405020304" pitchFamily="18" charset="0"/>
                <a:cs typeface="Times New Roman" panose="02020603050405020304" pitchFamily="18" charset="0"/>
              </a:rPr>
              <a:t>Emissions </a:t>
            </a:r>
            <a:r>
              <a:rPr lang="en-US" dirty="0">
                <a:latin typeface="Times New Roman" panose="02020603050405020304" pitchFamily="18" charset="0"/>
                <a:cs typeface="Times New Roman" panose="02020603050405020304" pitchFamily="18" charset="0"/>
              </a:rPr>
              <a:t>&lt; </a:t>
            </a:r>
            <a:r>
              <a:rPr lang="en-US" dirty="0" smtClean="0">
                <a:latin typeface="Times New Roman" panose="02020603050405020304" pitchFamily="18" charset="0"/>
                <a:cs typeface="Times New Roman" panose="02020603050405020304" pitchFamily="18" charset="0"/>
              </a:rPr>
              <a:t>SER w/ or w/o physical change</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No </a:t>
            </a:r>
            <a:r>
              <a:rPr lang="en-US" dirty="0" smtClean="0">
                <a:latin typeface="Times New Roman" panose="02020603050405020304" pitchFamily="18" charset="0"/>
                <a:cs typeface="Times New Roman" panose="02020603050405020304" pitchFamily="18" charset="0"/>
              </a:rPr>
              <a:t>changes from current rules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33</a:t>
            </a:fld>
            <a:endParaRPr lang="en-US" dirty="0"/>
          </a:p>
        </p:txBody>
      </p:sp>
    </p:spTree>
    <p:extLst>
      <p:ext uri="{BB962C8B-B14F-4D97-AF65-F5344CB8AC3E}">
        <p14:creationId xmlns="" xmlns:p14="http://schemas.microsoft.com/office/powerpoint/2010/main" val="3292243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NSR requirements depend on area designation</a:t>
            </a:r>
          </a:p>
          <a:p>
            <a:r>
              <a:rPr lang="en-US" dirty="0" smtClean="0">
                <a:latin typeface="Times New Roman" panose="02020603050405020304" pitchFamily="18" charset="0"/>
                <a:cs typeface="Times New Roman" panose="02020603050405020304" pitchFamily="18" charset="0"/>
              </a:rPr>
              <a:t>3 types of areas: </a:t>
            </a:r>
          </a:p>
          <a:p>
            <a:pPr lvl="1"/>
            <a:r>
              <a:rPr lang="en-US" dirty="0" smtClean="0">
                <a:latin typeface="Times New Roman" panose="02020603050405020304" pitchFamily="18" charset="0"/>
                <a:cs typeface="Times New Roman" panose="02020603050405020304" pitchFamily="18" charset="0"/>
              </a:rPr>
              <a:t>Attainment</a:t>
            </a:r>
          </a:p>
          <a:p>
            <a:pPr lvl="1"/>
            <a:r>
              <a:rPr lang="en-US" dirty="0" smtClean="0">
                <a:latin typeface="Times New Roman" panose="02020603050405020304" pitchFamily="18" charset="0"/>
                <a:cs typeface="Times New Roman" panose="02020603050405020304" pitchFamily="18" charset="0"/>
              </a:rPr>
              <a:t>Nonattainment</a:t>
            </a:r>
          </a:p>
          <a:p>
            <a:pPr lvl="1"/>
            <a:r>
              <a:rPr lang="en-US" dirty="0" smtClean="0">
                <a:latin typeface="Times New Roman" panose="02020603050405020304" pitchFamily="18" charset="0"/>
                <a:cs typeface="Times New Roman" panose="02020603050405020304" pitchFamily="18" charset="0"/>
              </a:rPr>
              <a:t>Maintenance</a:t>
            </a:r>
          </a:p>
          <a:p>
            <a:r>
              <a:rPr lang="en-US" dirty="0" smtClean="0">
                <a:latin typeface="Times New Roman" panose="02020603050405020304" pitchFamily="18" charset="0"/>
                <a:cs typeface="Times New Roman" panose="02020603050405020304" pitchFamily="18" charset="0"/>
              </a:rPr>
              <a:t>Area designation is done by EPA</a:t>
            </a: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34</a:t>
            </a:fld>
            <a:endParaRPr lang="en-US" dirty="0"/>
          </a:p>
        </p:txBody>
      </p:sp>
    </p:spTree>
    <p:extLst>
      <p:ext uri="{BB962C8B-B14F-4D97-AF65-F5344CB8AC3E}">
        <p14:creationId xmlns="" xmlns:p14="http://schemas.microsoft.com/office/powerpoint/2010/main" val="4189768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Attainment/unclassified area = air quality is (or is assumed to be) below NAAQS</a:t>
            </a:r>
          </a:p>
          <a:p>
            <a:r>
              <a:rPr lang="en-US" dirty="0">
                <a:latin typeface="Times New Roman" panose="02020603050405020304" pitchFamily="18" charset="0"/>
                <a:cs typeface="Times New Roman" panose="02020603050405020304" pitchFamily="18" charset="0"/>
              </a:rPr>
              <a:t>Nonattainment area = air quality is above NAAQS</a:t>
            </a:r>
          </a:p>
          <a:p>
            <a:r>
              <a:rPr lang="en-US" dirty="0">
                <a:latin typeface="Times New Roman" panose="02020603050405020304" pitchFamily="18" charset="0"/>
                <a:cs typeface="Times New Roman" panose="02020603050405020304" pitchFamily="18" charset="0"/>
              </a:rPr>
              <a:t>Maintenance area = area was nonattainment but is back in attainment</a:t>
            </a:r>
          </a:p>
          <a:p>
            <a:pPr lvl="1"/>
            <a:r>
              <a:rPr lang="en-US" dirty="0">
                <a:latin typeface="Times New Roman" panose="02020603050405020304" pitchFamily="18" charset="0"/>
                <a:cs typeface="Times New Roman" panose="02020603050405020304" pitchFamily="18" charset="0"/>
              </a:rPr>
              <a:t>Maintenance includes provisions to prevent going back into nonattainment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35</a:t>
            </a:fld>
            <a:endParaRPr lang="en-US" dirty="0"/>
          </a:p>
        </p:txBody>
      </p:sp>
    </p:spTree>
    <p:extLst>
      <p:ext uri="{BB962C8B-B14F-4D97-AF65-F5344CB8AC3E}">
        <p14:creationId xmlns="" xmlns:p14="http://schemas.microsoft.com/office/powerpoint/2010/main" val="31144695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panose="02020603050405020304" pitchFamily="18" charset="0"/>
                <a:cs typeface="Times New Roman" panose="02020603050405020304" pitchFamily="18" charset="0"/>
              </a:rPr>
              <a:t>Rulemaking Goals</a:t>
            </a:r>
          </a:p>
          <a:p>
            <a:r>
              <a:rPr lang="en-US" dirty="0" smtClean="0">
                <a:latin typeface="Times New Roman" panose="02020603050405020304" pitchFamily="18" charset="0"/>
                <a:cs typeface="Times New Roman" panose="02020603050405020304" pitchFamily="18" charset="0"/>
              </a:rPr>
              <a:t>Clarify major and minor NSR requirements</a:t>
            </a:r>
          </a:p>
          <a:p>
            <a:r>
              <a:rPr lang="en-US" dirty="0">
                <a:latin typeface="Times New Roman" panose="02020603050405020304" pitchFamily="18" charset="0"/>
                <a:cs typeface="Times New Roman" panose="02020603050405020304" pitchFamily="18" charset="0"/>
              </a:rPr>
              <a:t>Create provisions to </a:t>
            </a:r>
            <a:r>
              <a:rPr lang="en-US" dirty="0" smtClean="0">
                <a:latin typeface="Times New Roman" panose="02020603050405020304" pitchFamily="18" charset="0"/>
                <a:cs typeface="Times New Roman" panose="02020603050405020304" pitchFamily="18" charset="0"/>
              </a:rPr>
              <a:t>help</a:t>
            </a:r>
          </a:p>
          <a:p>
            <a:pPr lvl="1"/>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revent </a:t>
            </a:r>
            <a:r>
              <a:rPr lang="en-US" dirty="0">
                <a:latin typeface="Times New Roman" panose="02020603050405020304" pitchFamily="18" charset="0"/>
                <a:cs typeface="Times New Roman" panose="02020603050405020304" pitchFamily="18" charset="0"/>
              </a:rPr>
              <a:t>areas from becoming </a:t>
            </a:r>
            <a:r>
              <a:rPr lang="en-US" dirty="0" smtClean="0">
                <a:latin typeface="Times New Roman" panose="02020603050405020304" pitchFamily="18" charset="0"/>
                <a:cs typeface="Times New Roman" panose="02020603050405020304" pitchFamily="18" charset="0"/>
              </a:rPr>
              <a:t>nonattainment</a:t>
            </a:r>
          </a:p>
          <a:p>
            <a:pPr lvl="1"/>
            <a:r>
              <a:rPr lang="en-US" dirty="0" smtClean="0">
                <a:latin typeface="Times New Roman" panose="02020603050405020304" pitchFamily="18" charset="0"/>
                <a:cs typeface="Times New Roman" panose="02020603050405020304" pitchFamily="18" charset="0"/>
              </a:rPr>
              <a:t>Get back into attainment sooner</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Protect/improve air </a:t>
            </a:r>
            <a:r>
              <a:rPr lang="en-US" dirty="0" smtClean="0">
                <a:latin typeface="Times New Roman" panose="02020603050405020304" pitchFamily="18" charset="0"/>
                <a:cs typeface="Times New Roman" panose="02020603050405020304" pitchFamily="18" charset="0"/>
              </a:rPr>
              <a:t>quality</a:t>
            </a:r>
          </a:p>
          <a:p>
            <a:r>
              <a:rPr lang="en-US" dirty="0" smtClean="0">
                <a:latin typeface="Times New Roman" panose="02020603050405020304" pitchFamily="18" charset="0"/>
                <a:cs typeface="Times New Roman" panose="02020603050405020304" pitchFamily="18" charset="0"/>
              </a:rPr>
              <a:t>Increase permitting flexibility </a:t>
            </a:r>
            <a:r>
              <a:rPr lang="en-US" dirty="0">
                <a:latin typeface="Times New Roman" panose="02020603050405020304" pitchFamily="18" charset="0"/>
                <a:cs typeface="Times New Roman" panose="02020603050405020304" pitchFamily="18" charset="0"/>
              </a:rPr>
              <a:t>for new development</a:t>
            </a:r>
          </a:p>
          <a:p>
            <a:endParaRPr lang="en-US" dirty="0" smtClean="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36</a:t>
            </a:fld>
            <a:endParaRPr lang="en-US" dirty="0"/>
          </a:p>
        </p:txBody>
      </p:sp>
    </p:spTree>
    <p:extLst>
      <p:ext uri="{BB962C8B-B14F-4D97-AF65-F5344CB8AC3E}">
        <p14:creationId xmlns="" xmlns:p14="http://schemas.microsoft.com/office/powerpoint/2010/main" val="2341290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Rulemaking Goals, cont.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Provide incentives to address priority sources in problem </a:t>
            </a:r>
            <a:r>
              <a:rPr lang="en-US" dirty="0" smtClean="0">
                <a:latin typeface="Times New Roman" panose="02020603050405020304" pitchFamily="18" charset="0"/>
                <a:cs typeface="Times New Roman" panose="02020603050405020304" pitchFamily="18" charset="0"/>
              </a:rPr>
              <a:t>areas</a:t>
            </a:r>
          </a:p>
          <a:p>
            <a:pPr lvl="1"/>
            <a:r>
              <a:rPr lang="en-US" dirty="0" smtClean="0">
                <a:latin typeface="Times New Roman" panose="02020603050405020304" pitchFamily="18" charset="0"/>
                <a:cs typeface="Times New Roman" panose="02020603050405020304" pitchFamily="18" charset="0"/>
              </a:rPr>
              <a:t>Priority sources = main source of the AQ problem (e.g. woodstoves)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Reduce the time that areas are “between area designations”</a:t>
            </a:r>
          </a:p>
          <a:p>
            <a:pPr lvl="1"/>
            <a:r>
              <a:rPr lang="en-US" dirty="0" smtClean="0">
                <a:latin typeface="Times New Roman" panose="02020603050405020304" pitchFamily="18" charset="0"/>
                <a:cs typeface="Times New Roman" panose="02020603050405020304" pitchFamily="18" charset="0"/>
              </a:rPr>
              <a:t>Puts </a:t>
            </a:r>
            <a:r>
              <a:rPr lang="en-US" dirty="0">
                <a:latin typeface="Times New Roman" panose="02020603050405020304" pitchFamily="18" charset="0"/>
                <a:cs typeface="Times New Roman" panose="02020603050405020304" pitchFamily="18" charset="0"/>
              </a:rPr>
              <a:t>area in permitting limbo</a:t>
            </a:r>
          </a:p>
          <a:p>
            <a:pPr lvl="1"/>
            <a:r>
              <a:rPr lang="en-US" dirty="0" smtClean="0">
                <a:latin typeface="Times New Roman" panose="02020603050405020304" pitchFamily="18" charset="0"/>
                <a:cs typeface="Times New Roman" panose="02020603050405020304" pitchFamily="18" charset="0"/>
              </a:rPr>
              <a:t>Takes years, </a:t>
            </a:r>
            <a:r>
              <a:rPr lang="en-US" dirty="0">
                <a:latin typeface="Times New Roman" panose="02020603050405020304" pitchFamily="18" charset="0"/>
                <a:cs typeface="Times New Roman" panose="02020603050405020304" pitchFamily="18" charset="0"/>
              </a:rPr>
              <a:t>must be done by EPA</a:t>
            </a:r>
          </a:p>
          <a:p>
            <a:pPr lvl="1"/>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37</a:t>
            </a:fld>
            <a:endParaRPr lang="en-US" dirty="0"/>
          </a:p>
        </p:txBody>
      </p:sp>
    </p:spTree>
    <p:extLst>
      <p:ext uri="{BB962C8B-B14F-4D97-AF65-F5344CB8AC3E}">
        <p14:creationId xmlns="" xmlns:p14="http://schemas.microsoft.com/office/powerpoint/2010/main" val="1202063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382000" cy="4603750"/>
          </a:xfrm>
        </p:spPr>
        <p:txBody>
          <a:bodyPr>
            <a:normAutofit/>
          </a:bodyPr>
          <a:lstStyle/>
          <a:p>
            <a:pPr>
              <a:spcAft>
                <a:spcPts val="600"/>
              </a:spcAft>
              <a:buClr>
                <a:srgbClr val="0CA4C2"/>
              </a:buClr>
            </a:pPr>
            <a:r>
              <a:rPr lang="en-US" dirty="0" smtClean="0">
                <a:latin typeface="Times New Roman" pitchFamily="18" charset="0"/>
                <a:cs typeface="Times New Roman" pitchFamily="18" charset="0"/>
              </a:rPr>
              <a:t>Establish “state NSR” program</a:t>
            </a:r>
          </a:p>
          <a:p>
            <a:pPr lvl="1">
              <a:spcAft>
                <a:spcPts val="600"/>
              </a:spcAft>
              <a:buClr>
                <a:srgbClr val="0CA4C2"/>
              </a:buClr>
            </a:pPr>
            <a:r>
              <a:rPr lang="en-US" dirty="0" smtClean="0">
                <a:latin typeface="Times New Roman" pitchFamily="18" charset="0"/>
                <a:cs typeface="Times New Roman" pitchFamily="18" charset="0"/>
              </a:rPr>
              <a:t>Minor NSR, excluding the lowest level (&lt;SER)</a:t>
            </a:r>
          </a:p>
          <a:p>
            <a:pPr lvl="1">
              <a:spcAft>
                <a:spcPts val="600"/>
              </a:spcAft>
              <a:buClr>
                <a:srgbClr val="0CA4C2"/>
              </a:buClr>
            </a:pPr>
            <a:r>
              <a:rPr lang="en-US" dirty="0" smtClean="0">
                <a:latin typeface="Times New Roman" pitchFamily="18" charset="0"/>
                <a:cs typeface="Times New Roman" pitchFamily="18" charset="0"/>
              </a:rPr>
              <a:t>Not new program; reorganizing and clarifying existing rules</a:t>
            </a:r>
          </a:p>
          <a:p>
            <a:pPr lvl="1">
              <a:spcAft>
                <a:spcPts val="600"/>
              </a:spcAft>
              <a:buClr>
                <a:srgbClr val="0CA4C2"/>
              </a:buClr>
            </a:pPr>
            <a:r>
              <a:rPr lang="en-US" dirty="0" smtClean="0">
                <a:latin typeface="Times New Roman" pitchFamily="18" charset="0"/>
                <a:cs typeface="Times New Roman" pitchFamily="18" charset="0"/>
              </a:rPr>
              <a:t>Some changes</a:t>
            </a:r>
          </a:p>
          <a:p>
            <a:pPr>
              <a:spcAft>
                <a:spcPts val="600"/>
              </a:spcAft>
              <a:buClr>
                <a:srgbClr val="0CA4C2"/>
              </a:buClr>
            </a:pPr>
            <a:r>
              <a:rPr lang="en-US" dirty="0" smtClean="0">
                <a:latin typeface="Times New Roman" pitchFamily="18" charset="0"/>
                <a:cs typeface="Times New Roman" pitchFamily="18" charset="0"/>
              </a:rPr>
              <a:t>Put Major and State NSR rules in one place (Div. 224)</a:t>
            </a: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38</a:t>
            </a:fld>
            <a:endParaRPr lang="en-US" dirty="0"/>
          </a:p>
        </p:txBody>
      </p:sp>
      <p:sp>
        <p:nvSpPr>
          <p:cNvPr id="6" name="Title 1"/>
          <p:cNvSpPr txBox="1">
            <a:spLocks noGrp="1"/>
          </p:cNvSpPr>
          <p:nvPr>
            <p:ph type="title"/>
          </p:nvPr>
        </p:nvSpPr>
        <p:spPr bwMode="auto">
          <a:xfrm>
            <a:off x="457200" y="914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algn="ctr">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r>
              <a:rPr lang="en-US" sz="3600" dirty="0"/>
              <a:t> </a:t>
            </a:r>
            <a:r>
              <a:rPr lang="en-US" sz="3600" dirty="0" smtClean="0"/>
              <a:t/>
            </a:r>
            <a:br>
              <a:rPr lang="en-US" sz="3600" dirty="0" smtClean="0"/>
            </a:br>
            <a:r>
              <a:rPr lang="en-US" b="0" dirty="0" smtClean="0"/>
              <a:t>Proposed </a:t>
            </a:r>
            <a:r>
              <a:rPr lang="en-US" b="0" dirty="0"/>
              <a:t>Changes</a:t>
            </a:r>
            <a:r>
              <a:rPr lang="en-US" sz="3600" dirty="0"/>
              <a:t/>
            </a:r>
            <a:br>
              <a:rPr lang="en-US" sz="3600" dirty="0"/>
            </a:b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382000" cy="4724400"/>
          </a:xfrm>
        </p:spPr>
        <p:txBody>
          <a:bodyPr>
            <a:normAutofit/>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Change part of Federal Major </a:t>
            </a:r>
            <a:r>
              <a:rPr lang="en-US" dirty="0">
                <a:latin typeface="Times New Roman" panose="02020603050405020304" pitchFamily="18" charset="0"/>
                <a:cs typeface="Times New Roman" panose="02020603050405020304" pitchFamily="18" charset="0"/>
              </a:rPr>
              <a:t>Source </a:t>
            </a:r>
            <a:r>
              <a:rPr lang="en-US" dirty="0" smtClean="0">
                <a:latin typeface="Times New Roman" panose="02020603050405020304" pitchFamily="18" charset="0"/>
                <a:cs typeface="Times New Roman" panose="02020603050405020304" pitchFamily="18" charset="0"/>
              </a:rPr>
              <a:t>definition</a:t>
            </a:r>
            <a:endParaRPr lang="en-US"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smtClean="0">
                <a:latin typeface="Times New Roman" panose="02020603050405020304" pitchFamily="18" charset="0"/>
                <a:cs typeface="Times New Roman" panose="02020603050405020304" pitchFamily="18" charset="0"/>
              </a:rPr>
              <a:t>Attainment/unclassified </a:t>
            </a:r>
            <a:r>
              <a:rPr lang="en-US" dirty="0">
                <a:latin typeface="Times New Roman" panose="02020603050405020304" pitchFamily="18" charset="0"/>
                <a:cs typeface="Times New Roman" panose="02020603050405020304" pitchFamily="18" charset="0"/>
              </a:rPr>
              <a:t>areas</a:t>
            </a:r>
            <a:r>
              <a:rPr lang="en-US" dirty="0" smtClean="0">
                <a:latin typeface="Times New Roman" panose="02020603050405020304" pitchFamily="18" charset="0"/>
                <a:cs typeface="Times New Roman" panose="02020603050405020304" pitchFamily="18" charset="0"/>
              </a:rPr>
              <a:t>:</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No change</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Still </a:t>
            </a:r>
            <a:r>
              <a:rPr lang="en-US" dirty="0">
                <a:latin typeface="Times New Roman" panose="02020603050405020304" pitchFamily="18" charset="0"/>
                <a:cs typeface="Times New Roman" panose="02020603050405020304" pitchFamily="18" charset="0"/>
              </a:rPr>
              <a:t>≥ 100/250 </a:t>
            </a:r>
            <a:r>
              <a:rPr lang="en-US" dirty="0" err="1" smtClean="0">
                <a:latin typeface="Times New Roman" panose="02020603050405020304" pitchFamily="18" charset="0"/>
                <a:cs typeface="Times New Roman" panose="02020603050405020304" pitchFamily="18" charset="0"/>
              </a:rPr>
              <a:t>tpy</a:t>
            </a:r>
            <a:endParaRPr lang="en-US" dirty="0">
              <a:latin typeface="Times New Roman" panose="02020603050405020304" pitchFamily="18" charset="0"/>
              <a:cs typeface="Times New Roman" panose="02020603050405020304" pitchFamily="18" charset="0"/>
            </a:endParaRPr>
          </a:p>
          <a:p>
            <a:pPr lvl="0">
              <a:spcAft>
                <a:spcPts val="600"/>
              </a:spcAft>
            </a:pP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39</a:t>
            </a:fld>
            <a:endParaRPr lang="en-US" dirty="0"/>
          </a:p>
        </p:txBody>
      </p:sp>
      <p:sp>
        <p:nvSpPr>
          <p:cNvPr id="6" name="Title 1"/>
          <p:cNvSpPr txBox="1">
            <a:spLocks noGrp="1"/>
          </p:cNvSpPr>
          <p:nvPr>
            <p:ph type="title"/>
          </p:nvPr>
        </p:nvSpPr>
        <p:spPr bwMode="auto">
          <a:xfrm>
            <a:off x="457200" y="5334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a:solidFill>
                  <a:srgbClr val="000000"/>
                </a:solidFill>
                <a:latin typeface="Times New Roman"/>
                <a:ea typeface="Calibri"/>
                <a:cs typeface="Times New Roman"/>
              </a:rPr>
              <a:t>New Source Review (NSR)</a:t>
            </a:r>
            <a:r>
              <a:rPr lang="en-US" sz="3600" dirty="0"/>
              <a:t> </a:t>
            </a:r>
            <a:br>
              <a:rPr lang="en-US" sz="3600" dirty="0"/>
            </a:br>
            <a:r>
              <a:rPr lang="en-US" sz="3600" b="0" dirty="0"/>
              <a:t>Proposed Changes</a:t>
            </a:r>
            <a:endParaRPr kumimoji="0" lang="en-US" sz="3600" i="0" u="none" strike="noStrike" kern="0" cap="none" spc="0" normalizeH="0" baseline="0" noProof="0" dirty="0">
              <a:ln>
                <a:noFill/>
              </a:ln>
              <a:solidFill>
                <a:srgbClr val="000000"/>
              </a:solidFill>
              <a:effectLst/>
              <a:uLnTx/>
              <a:uFillTx/>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600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-j</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-m</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Categorically Insignificant Activities</a:t>
            </a:r>
            <a:r>
              <a:rPr kumimoji="0" lang="en-US" sz="3200" b="0" i="0" u="none" strike="noStrike" kern="0" cap="none" spc="0" normalizeH="0" noProof="0" dirty="0" smtClean="0">
                <a:ln>
                  <a:noFill/>
                </a:ln>
                <a:effectLst/>
                <a:uLnTx/>
                <a:uFillTx/>
                <a:latin typeface="Times New Roman"/>
                <a:ea typeface="Calibri"/>
                <a:cs typeface="Times New Roman"/>
              </a:rPr>
              <a:t>-</a:t>
            </a:r>
            <a:r>
              <a:rPr kumimoji="0" lang="en-US" sz="3200" b="0" i="0" u="none" strike="noStrike" kern="0" cap="none" spc="0" normalizeH="0" noProof="0" dirty="0" err="1" smtClean="0">
                <a:ln>
                  <a:noFill/>
                </a:ln>
                <a:effectLst/>
                <a:uLnTx/>
                <a:uFillTx/>
                <a:latin typeface="Times New Roman"/>
                <a:ea typeface="Calibri"/>
                <a:cs typeface="Times New Roman"/>
              </a:rPr>
              <a:t>ga</a:t>
            </a:r>
            <a:r>
              <a:rPr kumimoji="0" lang="en-US" sz="3200" b="0" i="0" u="none" strike="noStrike" kern="0" cap="none" spc="0" normalizeH="0" noProof="0" dirty="0" smtClean="0">
                <a:ln>
                  <a:noFill/>
                </a:ln>
                <a:effectLst/>
                <a:uLnTx/>
                <a:uFillTx/>
                <a:latin typeface="Times New Roman"/>
                <a:ea typeface="Calibri"/>
                <a:cs typeface="Times New Roman"/>
              </a:rPr>
              <a:t>/m</a:t>
            </a:r>
          </a:p>
          <a:p>
            <a:pPr marL="1033272" indent="-576072">
              <a:lnSpc>
                <a:spcPct val="95000"/>
              </a:lnSpc>
              <a:spcBef>
                <a:spcPts val="0"/>
              </a:spcBef>
              <a:buClr>
                <a:srgbClr val="00B0F0"/>
              </a:buClr>
              <a:defRPr/>
            </a:pPr>
            <a:r>
              <a:rPr lang="en-US" sz="3200" kern="0" dirty="0" smtClean="0">
                <a:latin typeface="Times New Roman"/>
                <a:ea typeface="Calibri"/>
                <a:cs typeface="Times New Roman"/>
              </a:rPr>
              <a:t>Extensions for NSR permits -m</a:t>
            </a:r>
          </a:p>
          <a:p>
            <a:pPr marL="1033272" lvl="0" indent="-576072">
              <a:lnSpc>
                <a:spcPct val="95000"/>
              </a:lnSpc>
              <a:spcBef>
                <a:spcPts val="0"/>
              </a:spcBef>
              <a:buClr>
                <a:srgbClr val="00B0F0"/>
              </a:buClr>
              <a:defRPr/>
            </a:pPr>
            <a:r>
              <a:rPr lang="en-US" sz="3200" kern="0" dirty="0" smtClean="0">
                <a:latin typeface="Times New Roman"/>
                <a:ea typeface="Calibri"/>
                <a:cs typeface="Times New Roman"/>
              </a:rPr>
              <a:t>Splitting businesses -</a:t>
            </a:r>
            <a:r>
              <a:rPr lang="en-US" sz="3200" kern="0" dirty="0" err="1" smtClean="0">
                <a:latin typeface="Times New Roman"/>
                <a:ea typeface="Calibri"/>
                <a:cs typeface="Times New Roman"/>
              </a:rPr>
              <a:t>ga</a:t>
            </a:r>
            <a:r>
              <a:rPr lang="en-US" sz="3200" kern="0" dirty="0" smtClean="0">
                <a:latin typeface="Times New Roman"/>
                <a:ea typeface="Calibri"/>
                <a:cs typeface="Times New Roman"/>
              </a:rPr>
              <a:t>/m</a:t>
            </a: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 -</a:t>
            </a:r>
            <a:r>
              <a:rPr lang="en-US" sz="3200" kern="0" dirty="0" err="1" smtClean="0">
                <a:latin typeface="Times New Roman"/>
                <a:ea typeface="Calibri"/>
                <a:cs typeface="Times New Roman"/>
              </a:rPr>
              <a:t>ge</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buClr>
                <a:srgbClr val="00B0F0"/>
              </a:buClr>
              <a:defRPr/>
            </a:pPr>
            <a:r>
              <a:rPr lang="en-US" sz="3200" kern="0" dirty="0" smtClean="0">
                <a:latin typeface="Times New Roman"/>
                <a:ea typeface="Calibri"/>
                <a:cs typeface="Times New Roman"/>
              </a:rPr>
              <a:t>Net air quality benefit for sensitive areas -</a:t>
            </a:r>
            <a:r>
              <a:rPr lang="en-US" sz="3200" kern="0" dirty="0" err="1" smtClean="0">
                <a:latin typeface="Times New Roman"/>
                <a:ea typeface="Calibri"/>
                <a:cs typeface="Times New Roman"/>
              </a:rPr>
              <a:t>ge</a:t>
            </a: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600" b="1" kern="0" dirty="0">
                <a:solidFill>
                  <a:srgbClr val="000000"/>
                </a:solidFill>
                <a:latin typeface="Times New Roman"/>
                <a:ea typeface="Calibri"/>
                <a:cs typeface="Times New Roman"/>
              </a:rPr>
              <a:t>New Source Review (NSR)</a:t>
            </a:r>
            <a:r>
              <a:rPr lang="en-US" sz="3600" dirty="0"/>
              <a:t> </a:t>
            </a:r>
            <a:br>
              <a:rPr lang="en-US" sz="3600" dirty="0"/>
            </a:br>
            <a:r>
              <a:rPr lang="en-US" sz="3200" dirty="0">
                <a:latin typeface="Times New Roman" panose="02020603050405020304" pitchFamily="18" charset="0"/>
                <a:cs typeface="Times New Roman" panose="02020603050405020304" pitchFamily="18" charset="0"/>
              </a:rPr>
              <a:t>Proposed Changes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400"/>
            <a:ext cx="8229600" cy="4068763"/>
          </a:xfrm>
        </p:spPr>
        <p:txBody>
          <a:bodyPr>
            <a:normAutofit fontScale="92500" lnSpcReduction="10000"/>
          </a:bodyPr>
          <a:lstStyle/>
          <a:p>
            <a:pPr>
              <a:spcAft>
                <a:spcPts val="600"/>
              </a:spcAft>
              <a:buClr>
                <a:srgbClr val="00B0F0"/>
              </a:buClr>
            </a:pPr>
            <a:r>
              <a:rPr lang="en-US" dirty="0">
                <a:latin typeface="Times New Roman" panose="02020603050405020304" pitchFamily="18" charset="0"/>
                <a:cs typeface="Times New Roman" panose="02020603050405020304" pitchFamily="18" charset="0"/>
              </a:rPr>
              <a:t>Nonattainment and maintenance areas:</a:t>
            </a:r>
          </a:p>
          <a:p>
            <a:pPr>
              <a:spcAft>
                <a:spcPts val="600"/>
              </a:spcAft>
              <a:buClr>
                <a:srgbClr val="00B0F0"/>
              </a:buClr>
            </a:pPr>
            <a:r>
              <a:rPr lang="en-US" dirty="0">
                <a:latin typeface="Times New Roman" panose="02020603050405020304" pitchFamily="18" charset="0"/>
                <a:cs typeface="Times New Roman" panose="02020603050405020304" pitchFamily="18" charset="0"/>
              </a:rPr>
              <a:t>Federal major source = emissions ≥ 100 </a:t>
            </a:r>
            <a:r>
              <a:rPr lang="en-US" dirty="0" err="1">
                <a:latin typeface="Times New Roman" panose="02020603050405020304" pitchFamily="18" charset="0"/>
                <a:cs typeface="Times New Roman" panose="02020603050405020304" pitchFamily="18" charset="0"/>
              </a:rPr>
              <a:t>tpy</a:t>
            </a:r>
            <a:endParaRPr lang="en-US" dirty="0">
              <a:latin typeface="Times New Roman" panose="02020603050405020304" pitchFamily="18" charset="0"/>
              <a:cs typeface="Times New Roman" panose="02020603050405020304" pitchFamily="18" charset="0"/>
            </a:endParaRPr>
          </a:p>
          <a:p>
            <a:pPr lvl="1">
              <a:spcAft>
                <a:spcPts val="600"/>
              </a:spcAft>
              <a:buClr>
                <a:srgbClr val="00B0F0"/>
              </a:buClr>
            </a:pPr>
            <a:r>
              <a:rPr lang="en-US" sz="3200" dirty="0">
                <a:latin typeface="Times New Roman" panose="02020603050405020304" pitchFamily="18" charset="0"/>
                <a:cs typeface="Times New Roman" panose="02020603050405020304" pitchFamily="18" charset="0"/>
              </a:rPr>
              <a:t>Currently ≥ </a:t>
            </a:r>
            <a:r>
              <a:rPr lang="en-US" sz="3200" dirty="0" smtClean="0">
                <a:latin typeface="Times New Roman" panose="02020603050405020304" pitchFamily="18" charset="0"/>
                <a:cs typeface="Times New Roman" panose="02020603050405020304" pitchFamily="18" charset="0"/>
              </a:rPr>
              <a:t>Significant Emission Rate (SER</a:t>
            </a:r>
            <a:r>
              <a:rPr lang="en-US" sz="3200" dirty="0" smtClean="0">
                <a:latin typeface="Times New Roman" panose="02020603050405020304" pitchFamily="18" charset="0"/>
                <a:cs typeface="Times New Roman" panose="02020603050405020304" pitchFamily="18" charset="0"/>
              </a:rPr>
              <a:t>)</a:t>
            </a:r>
          </a:p>
          <a:p>
            <a:pPr lvl="1">
              <a:spcAft>
                <a:spcPts val="600"/>
              </a:spcAft>
              <a:buClr>
                <a:srgbClr val="00B0F0"/>
              </a:buClr>
            </a:pPr>
            <a:r>
              <a:rPr lang="en-US" sz="3200" dirty="0" smtClean="0">
                <a:latin typeface="Times New Roman" panose="02020603050405020304" pitchFamily="18" charset="0"/>
                <a:cs typeface="Times New Roman" panose="02020603050405020304" pitchFamily="18" charset="0"/>
              </a:rPr>
              <a:t>Aligns DEQ definition with EPA definition</a:t>
            </a:r>
            <a:endParaRPr lang="en-US" sz="3200"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a:latin typeface="Times New Roman" panose="02020603050405020304" pitchFamily="18" charset="0"/>
                <a:cs typeface="Times New Roman" panose="02020603050405020304" pitchFamily="18" charset="0"/>
              </a:rPr>
              <a:t>State NSR will apply to emissions ≥ SER but &lt; federal major (i.e. “non-federal major”)</a:t>
            </a:r>
          </a:p>
          <a:p>
            <a:pPr lvl="1">
              <a:spcAft>
                <a:spcPts val="600"/>
              </a:spcAft>
              <a:buClr>
                <a:srgbClr val="00B0F0"/>
              </a:buClr>
            </a:pPr>
            <a:r>
              <a:rPr lang="en-US" sz="3200" dirty="0" smtClean="0">
                <a:latin typeface="Times New Roman" panose="02020603050405020304" pitchFamily="18" charset="0"/>
                <a:cs typeface="Times New Roman" panose="02020603050405020304" pitchFamily="18" charset="0"/>
              </a:rPr>
              <a:t>Equivalent stringency</a:t>
            </a:r>
            <a:endParaRPr lang="en-US" sz="3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40</a:t>
            </a:fld>
            <a:endParaRPr lang="en-US" dirty="0"/>
          </a:p>
        </p:txBody>
      </p:sp>
    </p:spTree>
    <p:extLst>
      <p:ext uri="{BB962C8B-B14F-4D97-AF65-F5344CB8AC3E}">
        <p14:creationId xmlns="" xmlns:p14="http://schemas.microsoft.com/office/powerpoint/2010/main" val="3894107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Net Air Quality Benefit (NAQB)</a:t>
            </a:r>
            <a:endParaRPr lang="en-US" sz="3600" dirty="0"/>
          </a:p>
        </p:txBody>
      </p:sp>
      <p:sp>
        <p:nvSpPr>
          <p:cNvPr id="3" name="Content Placeholder 2"/>
          <p:cNvSpPr>
            <a:spLocks noGrp="1"/>
          </p:cNvSpPr>
          <p:nvPr>
            <p:ph idx="1"/>
          </p:nvPr>
        </p:nvSpPr>
        <p:spPr>
          <a:xfrm>
            <a:off x="457200" y="2209800"/>
            <a:ext cx="8229600" cy="2133600"/>
          </a:xfrm>
        </p:spPr>
        <p:txBody>
          <a:bodyPr/>
          <a:lstStyle/>
          <a:p>
            <a:r>
              <a:rPr lang="en-US" dirty="0" smtClean="0">
                <a:latin typeface="Times New Roman" panose="02020603050405020304" pitchFamily="18" charset="0"/>
                <a:cs typeface="Times New Roman" panose="02020603050405020304" pitchFamily="18" charset="0"/>
              </a:rPr>
              <a:t>NAQB is part of NSR program</a:t>
            </a:r>
          </a:p>
          <a:p>
            <a:r>
              <a:rPr lang="en-US" dirty="0" smtClean="0">
                <a:latin typeface="Times New Roman" panose="02020603050405020304" pitchFamily="18" charset="0"/>
                <a:cs typeface="Times New Roman" panose="02020603050405020304" pitchFamily="18" charset="0"/>
              </a:rPr>
              <a:t>Current </a:t>
            </a:r>
            <a:r>
              <a:rPr lang="en-US" dirty="0">
                <a:latin typeface="Times New Roman" panose="02020603050405020304" pitchFamily="18" charset="0"/>
                <a:cs typeface="Times New Roman" panose="02020603050405020304" pitchFamily="18" charset="0"/>
              </a:rPr>
              <a:t>NAQB modeling criteria (impact of new emissions) are nearly impossible to </a:t>
            </a:r>
            <a:r>
              <a:rPr lang="en-US" dirty="0" smtClean="0">
                <a:latin typeface="Times New Roman" panose="02020603050405020304" pitchFamily="18" charset="0"/>
                <a:cs typeface="Times New Roman" panose="02020603050405020304" pitchFamily="18" charset="0"/>
              </a:rPr>
              <a:t>meet</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41</a:t>
            </a:fld>
            <a:endParaRPr lang="en-US" dirty="0"/>
          </a:p>
        </p:txBody>
      </p:sp>
    </p:spTree>
    <p:extLst>
      <p:ext uri="{BB962C8B-B14F-4D97-AF65-F5344CB8AC3E}">
        <p14:creationId xmlns="" xmlns:p14="http://schemas.microsoft.com/office/powerpoint/2010/main" val="7123712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dirty="0" smtClean="0">
                <a:latin typeface="Times New Roman" pitchFamily="18" charset="0"/>
                <a:cs typeface="Times New Roman" pitchFamily="18" charset="0"/>
              </a:rPr>
              <a:t>Offsets and NAQB</a:t>
            </a:r>
            <a:endParaRPr lang="en-US" sz="3600" dirty="0">
              <a:latin typeface="Times New Roman" pitchFamily="18" charset="0"/>
              <a:cs typeface="Times New Roman" pitchFamily="18" charset="0"/>
            </a:endParaRPr>
          </a:p>
        </p:txBody>
      </p:sp>
      <p:sp>
        <p:nvSpPr>
          <p:cNvPr id="22" name="Content Placeholder 21"/>
          <p:cNvSpPr>
            <a:spLocks noGrp="1"/>
          </p:cNvSpPr>
          <p:nvPr>
            <p:ph idx="1"/>
          </p:nvPr>
        </p:nvSpPr>
        <p:spPr/>
        <p:txBody>
          <a:bodyPr/>
          <a:lstStyle/>
          <a:p>
            <a:r>
              <a:rPr lang="en-US" sz="2800" dirty="0" smtClean="0">
                <a:latin typeface="Times New Roman" pitchFamily="18" charset="0"/>
                <a:cs typeface="Times New Roman" pitchFamily="18" charset="0"/>
              </a:rPr>
              <a:t>Current criteria requires offsets</a:t>
            </a:r>
          </a:p>
          <a:p>
            <a:pPr>
              <a:buNone/>
            </a:pPr>
            <a:r>
              <a:rPr lang="en-US" sz="2800" dirty="0" smtClean="0">
                <a:latin typeface="Times New Roman" pitchFamily="18" charset="0"/>
                <a:cs typeface="Times New Roman" pitchFamily="18" charset="0"/>
              </a:rPr>
              <a:t>  and new emission to overlap</a:t>
            </a:r>
          </a:p>
          <a:p>
            <a:pPr>
              <a:buNone/>
            </a:pPr>
            <a:r>
              <a:rPr lang="en-US" sz="2800" dirty="0" smtClean="0">
                <a:latin typeface="Times New Roman" pitchFamily="18" charset="0"/>
                <a:cs typeface="Times New Roman" pitchFamily="18" charset="0"/>
              </a:rPr>
              <a:t>  at all times</a:t>
            </a:r>
          </a:p>
          <a:p>
            <a:r>
              <a:rPr lang="en-US" sz="2800" dirty="0" smtClean="0">
                <a:latin typeface="Times New Roman" pitchFamily="18" charset="0"/>
                <a:cs typeface="Times New Roman" pitchFamily="18" charset="0"/>
              </a:rPr>
              <a:t>Only happens</a:t>
            </a:r>
          </a:p>
          <a:p>
            <a:pPr>
              <a:buNone/>
            </a:pPr>
            <a:r>
              <a:rPr lang="en-US" sz="2800" dirty="0" smtClean="0">
                <a:latin typeface="Times New Roman" pitchFamily="18" charset="0"/>
                <a:cs typeface="Times New Roman" pitchFamily="18" charset="0"/>
              </a:rPr>
              <a:t> if sources and</a:t>
            </a:r>
          </a:p>
          <a:p>
            <a:pPr>
              <a:buNone/>
            </a:pPr>
            <a:r>
              <a:rPr lang="en-US" sz="2800" dirty="0" smtClean="0">
                <a:latin typeface="Times New Roman" pitchFamily="18" charset="0"/>
                <a:cs typeface="Times New Roman" pitchFamily="18" charset="0"/>
              </a:rPr>
              <a:t> wind line up</a:t>
            </a:r>
          </a:p>
          <a:p>
            <a:pPr>
              <a:buNone/>
            </a:pP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pic>
        <p:nvPicPr>
          <p:cNvPr id="96260" name="Picture 4" descr="http://t3.gstatic.com/images?q=tbn:ANd9GcRncqlPaBcbXkyaG013Mt8wJohxyKKwxbVuCwtUicEzX19eW2xcDvxcm9GcrQ"/>
          <p:cNvPicPr>
            <a:picLocks noChangeAspect="1" noChangeArrowheads="1"/>
          </p:cNvPicPr>
          <p:nvPr/>
        </p:nvPicPr>
        <p:blipFill>
          <a:blip r:embed="rId2" cstate="print"/>
          <a:srcRect/>
          <a:stretch>
            <a:fillRect/>
          </a:stretch>
        </p:blipFill>
        <p:spPr bwMode="auto">
          <a:xfrm>
            <a:off x="2895600" y="3657600"/>
            <a:ext cx="2095500" cy="2181226"/>
          </a:xfrm>
          <a:prstGeom prst="rect">
            <a:avLst/>
          </a:prstGeom>
          <a:noFill/>
        </p:spPr>
      </p:pic>
      <p:pic>
        <p:nvPicPr>
          <p:cNvPr id="9" name="Picture 6" descr="http://image.shutterstock.com/display_pic_with_logo/74005/119904727/stock-vector-industrial-building-factory-and-power-plants-icon-set-119904727.jpg"/>
          <p:cNvPicPr>
            <a:picLocks noChangeAspect="1" noChangeArrowheads="1"/>
          </p:cNvPicPr>
          <p:nvPr/>
        </p:nvPicPr>
        <p:blipFill>
          <a:blip r:embed="rId3" cstate="print"/>
          <a:srcRect l="33333" t="63830" r="40000" b="6383"/>
          <a:stretch>
            <a:fillRect/>
          </a:stretch>
        </p:blipFill>
        <p:spPr bwMode="auto">
          <a:xfrm>
            <a:off x="5715000" y="2133600"/>
            <a:ext cx="742954" cy="866812"/>
          </a:xfrm>
          <a:prstGeom prst="rect">
            <a:avLst/>
          </a:prstGeom>
          <a:noFill/>
        </p:spPr>
      </p:pic>
      <p:sp>
        <p:nvSpPr>
          <p:cNvPr id="14" name="TextBox 13"/>
          <p:cNvSpPr txBox="1"/>
          <p:nvPr/>
        </p:nvSpPr>
        <p:spPr>
          <a:xfrm>
            <a:off x="5867400" y="3048000"/>
            <a:ext cx="1219199" cy="646331"/>
          </a:xfrm>
          <a:prstGeom prst="rect">
            <a:avLst/>
          </a:prstGeom>
          <a:noFill/>
        </p:spPr>
        <p:txBody>
          <a:bodyPr wrap="square" rtlCol="0">
            <a:spAutoFit/>
          </a:bodyPr>
          <a:lstStyle/>
          <a:p>
            <a:pPr algn="ctr"/>
            <a:r>
              <a:rPr lang="en-US" dirty="0" smtClean="0"/>
              <a:t>offsetting source</a:t>
            </a:r>
            <a:endParaRPr lang="en-US" dirty="0"/>
          </a:p>
        </p:txBody>
      </p:sp>
      <p:sp>
        <p:nvSpPr>
          <p:cNvPr id="15" name="TextBox 14"/>
          <p:cNvSpPr txBox="1"/>
          <p:nvPr/>
        </p:nvSpPr>
        <p:spPr>
          <a:xfrm>
            <a:off x="3276600" y="5943600"/>
            <a:ext cx="1262140" cy="369332"/>
          </a:xfrm>
          <a:prstGeom prst="rect">
            <a:avLst/>
          </a:prstGeom>
          <a:noFill/>
        </p:spPr>
        <p:txBody>
          <a:bodyPr wrap="none" rtlCol="0">
            <a:spAutoFit/>
          </a:bodyPr>
          <a:lstStyle/>
          <a:p>
            <a:r>
              <a:rPr lang="en-US" dirty="0" smtClean="0"/>
              <a:t>new source</a:t>
            </a:r>
            <a:endParaRPr lang="en-US" dirty="0"/>
          </a:p>
        </p:txBody>
      </p:sp>
      <p:cxnSp>
        <p:nvCxnSpPr>
          <p:cNvPr id="21" name="Straight Connector 20"/>
          <p:cNvCxnSpPr/>
          <p:nvPr/>
        </p:nvCxnSpPr>
        <p:spPr>
          <a:xfrm flipV="1">
            <a:off x="3505200" y="685800"/>
            <a:ext cx="3352800" cy="5943600"/>
          </a:xfrm>
          <a:prstGeom prst="line">
            <a:avLst/>
          </a:prstGeom>
          <a:ln w="22225" cmpd="sng">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895600" y="3048000"/>
            <a:ext cx="5638800" cy="19812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38600" y="1600200"/>
            <a:ext cx="4038600" cy="12954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3730" name="Picture 2" descr="http://www.valentinecapitalassetmanagement.com/valentine_articles/whichway.GIF"/>
          <p:cNvPicPr>
            <a:picLocks noChangeAspect="1" noChangeArrowheads="1"/>
          </p:cNvPicPr>
          <p:nvPr/>
        </p:nvPicPr>
        <p:blipFill>
          <a:blip r:embed="rId4" cstate="print"/>
          <a:srcRect/>
          <a:stretch>
            <a:fillRect/>
          </a:stretch>
        </p:blipFill>
        <p:spPr bwMode="auto">
          <a:xfrm>
            <a:off x="304800" y="4648200"/>
            <a:ext cx="2705100" cy="1781176"/>
          </a:xfrm>
          <a:prstGeom prst="rect">
            <a:avLst/>
          </a:prstGeom>
          <a:noFill/>
        </p:spPr>
      </p:pic>
      <p:pic>
        <p:nvPicPr>
          <p:cNvPr id="73732" name="Picture 4" descr="http://growingyoungereachday.files.wordpress.com/2011/09/wind_blowing_cloud.png"/>
          <p:cNvPicPr>
            <a:picLocks noChangeAspect="1" noChangeArrowheads="1"/>
          </p:cNvPicPr>
          <p:nvPr/>
        </p:nvPicPr>
        <p:blipFill>
          <a:blip r:embed="rId5" cstate="print"/>
          <a:srcRect/>
          <a:stretch>
            <a:fillRect/>
          </a:stretch>
        </p:blipFill>
        <p:spPr bwMode="auto">
          <a:xfrm>
            <a:off x="4800600" y="3200400"/>
            <a:ext cx="4060295" cy="2552700"/>
          </a:xfrm>
          <a:prstGeom prst="rect">
            <a:avLst/>
          </a:prstGeom>
          <a:noFill/>
        </p:spPr>
      </p:pic>
      <p:pic>
        <p:nvPicPr>
          <p:cNvPr id="73734" name="Picture 6" descr="http://ocvarsity.freedomblogging.com/files/2013/03/wind_blowing.jpg"/>
          <p:cNvPicPr>
            <a:picLocks noChangeAspect="1" noChangeArrowheads="1"/>
          </p:cNvPicPr>
          <p:nvPr/>
        </p:nvPicPr>
        <p:blipFill>
          <a:blip r:embed="rId6" cstate="print"/>
          <a:srcRect/>
          <a:stretch>
            <a:fillRect/>
          </a:stretch>
        </p:blipFill>
        <p:spPr bwMode="auto">
          <a:xfrm>
            <a:off x="5943600" y="1371600"/>
            <a:ext cx="2628900" cy="173355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Lower PM2.5 NAAQS has revealed this problem with current NAQB rules</a:t>
            </a:r>
          </a:p>
          <a:p>
            <a:r>
              <a:rPr lang="en-US" dirty="0" smtClean="0">
                <a:latin typeface="Times New Roman" panose="02020603050405020304" pitchFamily="18" charset="0"/>
                <a:cs typeface="Times New Roman" panose="02020603050405020304" pitchFamily="18" charset="0"/>
              </a:rPr>
              <a:t>New development is prevented, along with ability to obtain environmental benefits from new development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kern="0" dirty="0">
                <a:solidFill>
                  <a:srgbClr val="000000"/>
                </a:solidFill>
                <a:latin typeface="Times New Roman"/>
                <a:ea typeface="Calibri"/>
                <a:cs typeface="Times New Roman"/>
              </a:rPr>
              <a:t>Net Air Quality Benefit (NAQB)</a:t>
            </a:r>
            <a:endParaRPr lang="en-US" sz="36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Proposals</a:t>
            </a:r>
          </a:p>
          <a:p>
            <a:r>
              <a:rPr lang="en-US" sz="3500" dirty="0" smtClean="0">
                <a:latin typeface="Times New Roman" panose="02020603050405020304" pitchFamily="18" charset="0"/>
                <a:cs typeface="Times New Roman" panose="02020603050405020304" pitchFamily="18" charset="0"/>
              </a:rPr>
              <a:t>Focus on addressing local air quality problems</a:t>
            </a:r>
          </a:p>
          <a:p>
            <a:pPr lvl="1"/>
            <a:r>
              <a:rPr lang="en-US" dirty="0">
                <a:latin typeface="Times New Roman" panose="02020603050405020304" pitchFamily="18" charset="0"/>
                <a:cs typeface="Times New Roman" panose="02020603050405020304" pitchFamily="18" charset="0"/>
              </a:rPr>
              <a:t>EQC can designate priority sources (i.e. woodstoves)</a:t>
            </a:r>
          </a:p>
          <a:p>
            <a:r>
              <a:rPr lang="en-US" sz="3500" dirty="0" smtClean="0">
                <a:latin typeface="Times New Roman" panose="02020603050405020304" pitchFamily="18" charset="0"/>
                <a:cs typeface="Times New Roman" panose="02020603050405020304" pitchFamily="18" charset="0"/>
              </a:rPr>
              <a:t>Create incentive to address priority sources:</a:t>
            </a:r>
          </a:p>
          <a:p>
            <a:pPr lvl="1"/>
            <a:r>
              <a:rPr lang="en-US" dirty="0" smtClean="0">
                <a:latin typeface="Times New Roman" panose="02020603050405020304" pitchFamily="18" charset="0"/>
                <a:cs typeface="Times New Roman" panose="02020603050405020304" pitchFamily="18" charset="0"/>
              </a:rPr>
              <a:t>Increase offset ratio</a:t>
            </a:r>
          </a:p>
          <a:p>
            <a:pPr lvl="1"/>
            <a:r>
              <a:rPr lang="en-US" dirty="0" smtClean="0">
                <a:latin typeface="Times New Roman" panose="02020603050405020304" pitchFamily="18" charset="0"/>
                <a:cs typeface="Times New Roman" panose="02020603050405020304" pitchFamily="18" charset="0"/>
              </a:rPr>
              <a:t>Reduce ratio if offsets obtained from priority sources</a:t>
            </a:r>
          </a:p>
          <a:p>
            <a:r>
              <a:rPr lang="en-US" sz="3500" dirty="0" smtClean="0">
                <a:latin typeface="Times New Roman" panose="02020603050405020304" pitchFamily="18" charset="0"/>
                <a:cs typeface="Times New Roman" panose="02020603050405020304" pitchFamily="18" charset="0"/>
              </a:rPr>
              <a:t>Revise modeling criteria</a:t>
            </a:r>
          </a:p>
          <a:p>
            <a:pPr lvl="1"/>
            <a:r>
              <a:rPr lang="en-US" dirty="0">
                <a:latin typeface="Times New Roman" panose="02020603050405020304" pitchFamily="18" charset="0"/>
                <a:cs typeface="Times New Roman" panose="02020603050405020304" pitchFamily="18" charset="0"/>
              </a:rPr>
              <a:t>Protect air quality</a:t>
            </a:r>
          </a:p>
          <a:p>
            <a:pPr lvl="1"/>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liminate near impossibility of meeting criteria</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spTree>
    <p:extLst>
      <p:ext uri="{BB962C8B-B14F-4D97-AF65-F5344CB8AC3E}">
        <p14:creationId xmlns="" xmlns:p14="http://schemas.microsoft.com/office/powerpoint/2010/main" val="2603980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fontScale="92500" lnSpcReduction="20000"/>
          </a:bodyPr>
          <a:lstStyle/>
          <a:p>
            <a:pPr>
              <a:buClr>
                <a:srgbClr val="00B0F0"/>
              </a:buClr>
            </a:pPr>
            <a:r>
              <a:rPr lang="en-US" dirty="0" smtClean="0">
                <a:latin typeface="Times New Roman" pitchFamily="18" charset="0"/>
                <a:cs typeface="Times New Roman" pitchFamily="18" charset="0"/>
              </a:rPr>
              <a:t>Redefine Net Air Quality Benefit for Federal Major Sources</a:t>
            </a:r>
            <a:endParaRPr lang="en-US" sz="2000" dirty="0" smtClean="0">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1.2:1 offsets </a:t>
            </a:r>
            <a:r>
              <a:rPr lang="en-US" b="1" dirty="0" smtClean="0">
                <a:solidFill>
                  <a:srgbClr val="FF0000"/>
                </a:solidFill>
                <a:latin typeface="Times New Roman" pitchFamily="18" charset="0"/>
                <a:cs typeface="Times New Roman" pitchFamily="18" charset="0"/>
              </a:rPr>
              <a:t>or</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Reduce ratio to </a:t>
            </a:r>
            <a:r>
              <a:rPr lang="en-US" dirty="0" smtClean="0">
                <a:solidFill>
                  <a:srgbClr val="FF0000"/>
                </a:solidFill>
                <a:latin typeface="Times New Roman" pitchFamily="18" charset="0"/>
                <a:cs typeface="Times New Roman" pitchFamily="18" charset="0"/>
              </a:rPr>
              <a:t>not less than </a:t>
            </a:r>
            <a:r>
              <a:rPr lang="en-US" dirty="0" smtClean="0">
                <a:latin typeface="Times New Roman" pitchFamily="18" charset="0"/>
                <a:cs typeface="Times New Roman" pitchFamily="18" charset="0"/>
              </a:rPr>
              <a:t>1.0:1 by offsetting emissions with “priority” source emissions:</a:t>
            </a:r>
          </a:p>
          <a:p>
            <a:pPr lvl="2">
              <a:spcAft>
                <a:spcPts val="600"/>
              </a:spcAft>
              <a:buClr>
                <a:srgbClr val="00B0F0"/>
              </a:buClr>
            </a:pPr>
            <a:r>
              <a:rPr lang="en-US" dirty="0" smtClean="0">
                <a:latin typeface="Times New Roman" pitchFamily="18" charset="0"/>
                <a:cs typeface="Times New Roman" pitchFamily="18" charset="0"/>
              </a:rPr>
              <a:t>Woodstoves </a:t>
            </a:r>
          </a:p>
          <a:p>
            <a:pPr lvl="2">
              <a:spcAft>
                <a:spcPts val="600"/>
              </a:spcAft>
              <a:buClr>
                <a:srgbClr val="00B0F0"/>
              </a:buCl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 backstop:</a:t>
            </a:r>
          </a:p>
          <a:p>
            <a:pPr lvl="2">
              <a:spcAft>
                <a:spcPts val="600"/>
              </a:spcAft>
              <a:buClr>
                <a:srgbClr val="00B0F0"/>
              </a:buClr>
            </a:pPr>
            <a:r>
              <a:rPr lang="en-US" dirty="0" smtClean="0">
                <a:latin typeface="Times New Roman" pitchFamily="18" charset="0"/>
                <a:cs typeface="Times New Roman" pitchFamily="18" charset="0"/>
              </a:rPr>
              <a:t>Source analysis&lt;SIL </a:t>
            </a:r>
            <a:r>
              <a:rPr lang="en-US" i="1" dirty="0" smtClean="0">
                <a:solidFill>
                  <a:srgbClr val="FF0000"/>
                </a:solidFill>
                <a:latin typeface="Times New Roman" pitchFamily="18" charset="0"/>
                <a:cs typeface="Times New Roman" pitchFamily="18" charset="0"/>
              </a:rPr>
              <a:t>at </a:t>
            </a:r>
            <a:r>
              <a:rPr lang="en-US" i="1" dirty="0" smtClean="0">
                <a:solidFill>
                  <a:srgbClr val="FF0000"/>
                </a:solidFill>
                <a:latin typeface="Times New Roman" pitchFamily="18" charset="0"/>
                <a:cs typeface="Times New Roman" pitchFamily="18" charset="0"/>
              </a:rPr>
              <a:t>all receptors in the neighborhood scale around monitoring site </a:t>
            </a:r>
            <a:endParaRPr lang="en-US" dirty="0" smtClean="0">
              <a:latin typeface="Times New Roman" pitchFamily="18" charset="0"/>
              <a:cs typeface="Times New Roman" pitchFamily="18" charset="0"/>
            </a:endParaRP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45</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543800" cy="4572000"/>
          </a:xfrm>
        </p:spPr>
        <p:txBody>
          <a:bodyPr>
            <a:normAutofit fontScale="92500" lnSpcReduction="20000"/>
          </a:bodyPr>
          <a:lstStyle/>
          <a:p>
            <a:pPr>
              <a:buClr>
                <a:srgbClr val="00B0F0"/>
              </a:buClr>
            </a:pPr>
            <a:r>
              <a:rPr lang="en-US" dirty="0" smtClean="0">
                <a:latin typeface="Times New Roman" pitchFamily="18" charset="0"/>
                <a:cs typeface="Times New Roman" pitchFamily="18" charset="0"/>
              </a:rPr>
              <a:t>Give non-federal major sources more flexibility for NAQB:</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a:t>
            </a:r>
            <a:r>
              <a:rPr lang="en-US" u="sng" dirty="0" smtClean="0">
                <a:latin typeface="Times New Roman" pitchFamily="18" charset="0"/>
                <a:cs typeface="Times New Roman" pitchFamily="18" charset="0"/>
              </a:rPr>
              <a:t>&lt;</a:t>
            </a:r>
            <a:r>
              <a:rPr lang="en-US" dirty="0" smtClean="0">
                <a:latin typeface="Times New Roman" pitchFamily="18" charset="0"/>
                <a:cs typeface="Times New Roman" pitchFamily="18" charset="0"/>
              </a:rPr>
              <a:t> 1.0:1 offsets</a:t>
            </a:r>
          </a:p>
          <a:p>
            <a:pPr lvl="2">
              <a:spcAft>
                <a:spcPts val="600"/>
              </a:spcAft>
              <a:buClr>
                <a:srgbClr val="00B0F0"/>
              </a:buClr>
            </a:pPr>
            <a:r>
              <a:rPr lang="en-US" dirty="0" smtClean="0">
                <a:latin typeface="Times New Roman" pitchFamily="18" charset="0"/>
                <a:cs typeface="Times New Roman" pitchFamily="18" charset="0"/>
              </a:rPr>
              <a:t>Reduce ratio to </a:t>
            </a:r>
            <a:r>
              <a:rPr lang="en-US" dirty="0" smtClean="0">
                <a:solidFill>
                  <a:srgbClr val="FF0000"/>
                </a:solidFill>
                <a:latin typeface="Times New Roman" pitchFamily="18" charset="0"/>
                <a:cs typeface="Times New Roman" pitchFamily="18" charset="0"/>
              </a:rPr>
              <a:t>not less than </a:t>
            </a:r>
            <a:r>
              <a:rPr lang="en-US" dirty="0" smtClean="0">
                <a:latin typeface="Times New Roman" pitchFamily="18" charset="0"/>
                <a:cs typeface="Times New Roman" pitchFamily="18" charset="0"/>
              </a:rPr>
              <a:t>0.5:1 by offsetting emissions with “priority” source emissions:</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Woodstoves </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 backstop:</a:t>
            </a:r>
          </a:p>
          <a:p>
            <a:pPr lvl="2">
              <a:spcAft>
                <a:spcPts val="600"/>
              </a:spcAft>
              <a:buClr>
                <a:srgbClr val="00B0F0"/>
              </a:buClr>
            </a:pPr>
            <a:r>
              <a:rPr lang="en-US" dirty="0" smtClean="0">
                <a:latin typeface="Times New Roman" pitchFamily="18" charset="0"/>
                <a:cs typeface="Times New Roman" pitchFamily="18" charset="0"/>
              </a:rPr>
              <a:t>Source analysis&lt;SIL</a:t>
            </a:r>
            <a:r>
              <a:rPr lang="en-US" i="1" dirty="0">
                <a:solidFill>
                  <a:srgbClr val="FF0000"/>
                </a:solidFill>
                <a:latin typeface="Times New Roman" pitchFamily="18" charset="0"/>
                <a:cs typeface="Times New Roman" pitchFamily="18" charset="0"/>
              </a:rPr>
              <a:t> </a:t>
            </a:r>
            <a:r>
              <a:rPr lang="en-US" i="1" dirty="0" smtClean="0">
                <a:solidFill>
                  <a:srgbClr val="FF0000"/>
                </a:solidFill>
                <a:latin typeface="Times New Roman" pitchFamily="18" charset="0"/>
                <a:cs typeface="Times New Roman" pitchFamily="18" charset="0"/>
              </a:rPr>
              <a:t>at all receptors in the neighborhood scale around monitoring </a:t>
            </a:r>
            <a:r>
              <a:rPr lang="en-US" i="1" dirty="0" smtClean="0">
                <a:solidFill>
                  <a:srgbClr val="FF0000"/>
                </a:solidFill>
                <a:latin typeface="Times New Roman" pitchFamily="18" charset="0"/>
                <a:cs typeface="Times New Roman" pitchFamily="18" charset="0"/>
              </a:rPr>
              <a:t>site</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3">
              <a:spcAft>
                <a:spcPts val="600"/>
              </a:spcAft>
              <a:buFont typeface="Wingdings" pitchFamily="2" charset="2"/>
              <a:buChar char="ü"/>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46</a:t>
            </a:fld>
            <a:endParaRPr lang="en-US" dirty="0"/>
          </a:p>
        </p:txBody>
      </p:sp>
      <p:sp>
        <p:nvSpPr>
          <p:cNvPr id="6" name="Title 1"/>
          <p:cNvSpPr txBox="1">
            <a:spLocks noGrp="1"/>
          </p:cNvSpPr>
          <p:nvPr>
            <p:ph type="title"/>
          </p:nvPr>
        </p:nvSpPr>
        <p:spPr bwMode="auto">
          <a:xfrm>
            <a:off x="6096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Currently three </a:t>
            </a:r>
            <a:r>
              <a:rPr lang="en-US" dirty="0">
                <a:latin typeface="Times New Roman" panose="02020603050405020304" pitchFamily="18" charset="0"/>
                <a:cs typeface="Times New Roman" panose="02020603050405020304" pitchFamily="18" charset="0"/>
              </a:rPr>
              <a:t>types of areas: </a:t>
            </a:r>
            <a:endParaRPr lang="en-US"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Attainment</a:t>
            </a:r>
            <a:r>
              <a:rPr lang="en-US" sz="2800" dirty="0" smtClean="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Nonattainment</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Maintenance</a:t>
            </a:r>
          </a:p>
          <a:p>
            <a:r>
              <a:rPr lang="en-US" dirty="0" smtClean="0">
                <a:latin typeface="Times New Roman" panose="02020603050405020304" pitchFamily="18" charset="0"/>
                <a:cs typeface="Times New Roman" panose="02020603050405020304" pitchFamily="18" charset="0"/>
              </a:rPr>
              <a:t>Goals:</a:t>
            </a:r>
          </a:p>
          <a:p>
            <a:pPr lvl="1"/>
            <a:r>
              <a:rPr lang="en-US" dirty="0" smtClean="0">
                <a:latin typeface="Times New Roman" panose="02020603050405020304" pitchFamily="18" charset="0"/>
                <a:cs typeface="Times New Roman" panose="02020603050405020304" pitchFamily="18" charset="0"/>
              </a:rPr>
              <a:t>Prevent nonattainment</a:t>
            </a:r>
          </a:p>
          <a:p>
            <a:pPr lvl="1"/>
            <a:r>
              <a:rPr lang="en-US" dirty="0" smtClean="0">
                <a:latin typeface="Times New Roman" panose="02020603050405020304" pitchFamily="18" charset="0"/>
                <a:cs typeface="Times New Roman" panose="02020603050405020304" pitchFamily="18" charset="0"/>
              </a:rPr>
              <a:t>If nonattainment, get to maintenance sooner</a:t>
            </a:r>
          </a:p>
          <a:p>
            <a:r>
              <a:rPr lang="en-US" dirty="0" smtClean="0">
                <a:latin typeface="Times New Roman" panose="02020603050405020304" pitchFamily="18" charset="0"/>
                <a:cs typeface="Times New Roman" panose="02020603050405020304" pitchFamily="18" charset="0"/>
              </a:rPr>
              <a:t>Structure so new sources help attain goals</a:t>
            </a:r>
          </a:p>
          <a:p>
            <a:pPr lvl="1"/>
            <a:r>
              <a:rPr lang="en-US" dirty="0" smtClean="0">
                <a:latin typeface="Times New Roman" panose="02020603050405020304" pitchFamily="18" charset="0"/>
                <a:cs typeface="Times New Roman" panose="02020603050405020304" pitchFamily="18" charset="0"/>
              </a:rPr>
              <a:t>Provide greater permitting flexibility for areas in transition</a:t>
            </a: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Tree>
    <p:extLst>
      <p:ext uri="{BB962C8B-B14F-4D97-AF65-F5344CB8AC3E}">
        <p14:creationId xmlns="" xmlns:p14="http://schemas.microsoft.com/office/powerpoint/2010/main" val="981853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b="1" kern="0" dirty="0">
                <a:solidFill>
                  <a:srgbClr val="000000"/>
                </a:solidFill>
                <a:latin typeface="Times New Roman"/>
                <a:ea typeface="Calibri"/>
                <a:cs typeface="Times New Roman"/>
              </a:rPr>
              <a:t>New Source Review (NSR)</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Proposal</a:t>
            </a:r>
          </a:p>
          <a:p>
            <a:pPr lvl="1"/>
            <a:r>
              <a:rPr lang="en-US" dirty="0" smtClean="0">
                <a:latin typeface="Times New Roman" panose="02020603050405020304" pitchFamily="18" charset="0"/>
                <a:cs typeface="Times New Roman" panose="02020603050405020304" pitchFamily="18" charset="0"/>
              </a:rPr>
              <a:t>Define two new types of areas</a:t>
            </a:r>
          </a:p>
          <a:p>
            <a:pPr lvl="1"/>
            <a:r>
              <a:rPr lang="en-US" dirty="0" smtClean="0">
                <a:latin typeface="Times New Roman" panose="02020603050405020304" pitchFamily="18" charset="0"/>
                <a:cs typeface="Times New Roman" panose="02020603050405020304" pitchFamily="18" charset="0"/>
              </a:rPr>
              <a:t>Fit between existing areas:</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Attainment</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Nonattainment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Maintenance</a:t>
            </a:r>
          </a:p>
          <a:p>
            <a:pPr marL="0" indent="0">
              <a:buNone/>
            </a:pPr>
            <a:r>
              <a:rPr lang="en-US" sz="2800" dirty="0" smtClean="0">
                <a:latin typeface="Times New Roman" panose="02020603050405020304" pitchFamily="18" charset="0"/>
                <a:cs typeface="Times New Roman" panose="02020603050405020304" pitchFamily="18" charset="0"/>
              </a:rPr>
              <a:t>                  </a:t>
            </a:r>
            <a:r>
              <a:rPr lang="en-US" sz="2800" b="1" u="sng" dirty="0" smtClean="0">
                <a:solidFill>
                  <a:srgbClr val="0070C0"/>
                </a:solidFill>
                <a:latin typeface="Times New Roman" panose="02020603050405020304" pitchFamily="18" charset="0"/>
                <a:cs typeface="Times New Roman" panose="02020603050405020304" pitchFamily="18" charset="0"/>
              </a:rPr>
              <a:t>Sustainment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b="1" u="sng" dirty="0" err="1" smtClean="0">
                <a:solidFill>
                  <a:srgbClr val="0070C0"/>
                </a:solidFill>
                <a:latin typeface="Times New Roman" panose="02020603050405020304" pitchFamily="18" charset="0"/>
                <a:cs typeface="Times New Roman" panose="02020603050405020304" pitchFamily="18" charset="0"/>
              </a:rPr>
              <a:t>Reattainment</a:t>
            </a:r>
            <a:endParaRPr lang="en-US" sz="2800" b="1" u="sng" dirty="0">
              <a:solidFill>
                <a:srgbClr val="0070C0"/>
              </a:solidFill>
              <a:latin typeface="Times New Roman" panose="02020603050405020304" pitchFamily="18" charset="0"/>
              <a:cs typeface="Times New Roman" panose="02020603050405020304" pitchFamily="18" charset="0"/>
            </a:endParaRPr>
          </a:p>
          <a:p>
            <a:pPr marL="342900" lvl="1" indent="-342900">
              <a:buFont typeface="Arial" pitchFamily="34" charset="0"/>
              <a:buChar char="•"/>
            </a:pPr>
            <a:endParaRPr lang="en-US" dirty="0" smtClean="0">
              <a:latin typeface="Times New Roman" panose="02020603050405020304" pitchFamily="18" charset="0"/>
              <a:cs typeface="Times New Roman" panose="02020603050405020304" pitchFamily="18" charset="0"/>
            </a:endParaRPr>
          </a:p>
          <a:p>
            <a:pPr marL="342900" lvl="1" indent="-342900">
              <a:buFont typeface="Arial" pitchFamily="34" charset="0"/>
              <a:buChar char="•"/>
            </a:pPr>
            <a:r>
              <a:rPr lang="en-US" dirty="0" smtClean="0">
                <a:latin typeface="Times New Roman" panose="02020603050405020304" pitchFamily="18" charset="0"/>
                <a:cs typeface="Times New Roman" panose="02020603050405020304" pitchFamily="18" charset="0"/>
              </a:rPr>
              <a:t>Designated by EQC, no EPA action </a:t>
            </a:r>
            <a:r>
              <a:rPr lang="en-US" dirty="0" smtClean="0">
                <a:latin typeface="Times New Roman" panose="02020603050405020304" pitchFamily="18" charset="0"/>
                <a:cs typeface="Times New Roman" panose="02020603050405020304" pitchFamily="18" charset="0"/>
              </a:rPr>
              <a:t>required</a:t>
            </a:r>
          </a:p>
          <a:p>
            <a:pPr marL="342900" lvl="1" indent="-342900">
              <a:buFont typeface="Arial" pitchFamily="34" charset="0"/>
              <a:buChar char="•"/>
            </a:pPr>
            <a:r>
              <a:rPr lang="en-US" dirty="0" smtClean="0">
                <a:latin typeface="Times New Roman" panose="02020603050405020304" pitchFamily="18" charset="0"/>
                <a:cs typeface="Times New Roman" panose="02020603050405020304" pitchFamily="18" charset="0"/>
              </a:rPr>
              <a:t>For federal major sources, designation by EQC does not alter EPA designation</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
        <p:nvSpPr>
          <p:cNvPr id="6" name="Up Arrow 5"/>
          <p:cNvSpPr/>
          <p:nvPr/>
        </p:nvSpPr>
        <p:spPr>
          <a:xfrm>
            <a:off x="2895600" y="35814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5943600" y="35814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07735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924800" cy="4876800"/>
          </a:xfrm>
        </p:spPr>
        <p:txBody>
          <a:bodyPr>
            <a:normAutofit fontScale="92500" lnSpcReduction="10000"/>
          </a:bodyPr>
          <a:lstStyle/>
          <a:p>
            <a:pPr marL="0" lvl="0" indent="0">
              <a:spcAft>
                <a:spcPts val="600"/>
              </a:spcAft>
              <a:buClr>
                <a:srgbClr val="00B0F0"/>
              </a:buClr>
              <a:buNone/>
            </a:pPr>
            <a:endParaRPr lang="en-US" dirty="0" smtClean="0">
              <a:latin typeface="Times New Roman" pitchFamily="18" charset="0"/>
              <a:cs typeface="Times New Roman" pitchFamily="18" charset="0"/>
            </a:endParaRPr>
          </a:p>
          <a:p>
            <a:pPr>
              <a:spcAft>
                <a:spcPts val="600"/>
              </a:spcAft>
              <a:buClr>
                <a:srgbClr val="00B0F0"/>
              </a:buCl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“Sustainment” Areas </a:t>
            </a:r>
          </a:p>
          <a:p>
            <a:pPr lvl="1">
              <a:spcAft>
                <a:spcPts val="600"/>
              </a:spcAft>
              <a:buClr>
                <a:srgbClr val="00B0F0"/>
              </a:buClr>
            </a:pP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onitoring </a:t>
            </a:r>
            <a:r>
              <a:rPr lang="en-US" dirty="0">
                <a:latin typeface="Times New Roman" pitchFamily="18" charset="0"/>
                <a:cs typeface="Times New Roman" pitchFamily="18" charset="0"/>
              </a:rPr>
              <a:t>data close to or </a:t>
            </a:r>
            <a:r>
              <a:rPr lang="en-US" dirty="0" smtClean="0">
                <a:latin typeface="Times New Roman" pitchFamily="18" charset="0"/>
                <a:cs typeface="Times New Roman" pitchFamily="18" charset="0"/>
              </a:rPr>
              <a:t>exceeding NAAQS</a:t>
            </a:r>
          </a:p>
          <a:p>
            <a:pPr lvl="1">
              <a:spcAft>
                <a:spcPts val="600"/>
              </a:spcAft>
              <a:buClr>
                <a:srgbClr val="00B0F0"/>
              </a:buClr>
            </a:pPr>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ot </a:t>
            </a:r>
            <a:r>
              <a:rPr lang="en-US" dirty="0">
                <a:latin typeface="Times New Roman" pitchFamily="18" charset="0"/>
                <a:cs typeface="Times New Roman" pitchFamily="18" charset="0"/>
              </a:rPr>
              <a:t>yet designated NAA by </a:t>
            </a:r>
            <a:r>
              <a:rPr lang="en-US" dirty="0" smtClean="0">
                <a:latin typeface="Times New Roman" pitchFamily="18" charset="0"/>
                <a:cs typeface="Times New Roman" pitchFamily="18" charset="0"/>
              </a:rPr>
              <a:t>EPA</a:t>
            </a:r>
          </a:p>
          <a:p>
            <a:pPr lvl="1">
              <a:spcAft>
                <a:spcPts val="600"/>
              </a:spcAft>
              <a:buClr>
                <a:srgbClr val="00B0F0"/>
              </a:buClr>
            </a:pPr>
            <a:r>
              <a:rPr lang="en-US" dirty="0" smtClean="0">
                <a:latin typeface="Times New Roman" pitchFamily="18" charset="0"/>
                <a:cs typeface="Times New Roman" pitchFamily="18" charset="0"/>
              </a:rPr>
              <a:t>Purpose: help prevent becoming nonattainment</a:t>
            </a:r>
            <a:endParaRPr lang="en-US" dirty="0">
              <a:latin typeface="Times New Roman" pitchFamily="18" charset="0"/>
              <a:cs typeface="Times New Roman" pitchFamily="18" charset="0"/>
            </a:endParaRPr>
          </a:p>
          <a:p>
            <a:pPr lvl="0">
              <a:spcAft>
                <a:spcPts val="600"/>
              </a:spcAft>
              <a:buClr>
                <a:srgbClr val="00B0F0"/>
              </a:buClr>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Reattainment</a:t>
            </a:r>
            <a:r>
              <a:rPr lang="en-US" dirty="0" smtClean="0">
                <a:latin typeface="Times New Roman" pitchFamily="18" charset="0"/>
                <a:cs typeface="Times New Roman" pitchFamily="18" charset="0"/>
              </a:rPr>
              <a:t>” Areas:  </a:t>
            </a:r>
          </a:p>
          <a:p>
            <a:pPr lvl="1">
              <a:spcAft>
                <a:spcPts val="600"/>
              </a:spcAft>
              <a:buClr>
                <a:srgbClr val="00B0F0"/>
              </a:buClr>
            </a:pPr>
            <a:r>
              <a:rPr lang="en-US" dirty="0" smtClean="0">
                <a:latin typeface="Times New Roman" pitchFamily="18" charset="0"/>
                <a:cs typeface="Times New Roman" pitchFamily="18" charset="0"/>
              </a:rPr>
              <a:t>NAA that has 3 years of data &lt; NAAQS</a:t>
            </a:r>
          </a:p>
          <a:p>
            <a:pPr lvl="1">
              <a:spcAft>
                <a:spcPts val="600"/>
              </a:spcAft>
              <a:buClr>
                <a:srgbClr val="00B0F0"/>
              </a:buClr>
            </a:pPr>
            <a:r>
              <a:rPr lang="en-US" dirty="0" smtClean="0">
                <a:latin typeface="Times New Roman" pitchFamily="18" charset="0"/>
                <a:cs typeface="Times New Roman" pitchFamily="18" charset="0"/>
              </a:rPr>
              <a:t>Not yet re-designated as attainment by EPA</a:t>
            </a:r>
          </a:p>
          <a:p>
            <a:pPr lvl="1">
              <a:spcAft>
                <a:spcPts val="600"/>
              </a:spcAft>
              <a:buClr>
                <a:srgbClr val="00B0F0"/>
              </a:buClr>
            </a:pPr>
            <a:r>
              <a:rPr lang="en-US" dirty="0" smtClean="0">
                <a:latin typeface="Times New Roman" pitchFamily="18" charset="0"/>
                <a:cs typeface="Times New Roman" pitchFamily="18" charset="0"/>
              </a:rPr>
              <a:t>Purpose: permitting flexibility for State NSR</a:t>
            </a:r>
          </a:p>
        </p:txBody>
      </p:sp>
      <p:sp>
        <p:nvSpPr>
          <p:cNvPr id="4" name="Slide Number Placeholder 3"/>
          <p:cNvSpPr>
            <a:spLocks noGrp="1"/>
          </p:cNvSpPr>
          <p:nvPr>
            <p:ph type="sldNum" sz="quarter" idx="12"/>
          </p:nvPr>
        </p:nvSpPr>
        <p:spPr/>
        <p:txBody>
          <a:bodyPr/>
          <a:lstStyle/>
          <a:p>
            <a:fld id="{5054A28A-D49E-49FA-AA6C-AAFB5BCB984B}" type="slidenum">
              <a:rPr lang="en-US" smtClean="0"/>
              <a:pPr/>
              <a:t>49</a:t>
            </a:fld>
            <a:endParaRPr lang="en-US" dirty="0"/>
          </a:p>
        </p:txBody>
      </p:sp>
      <p:sp>
        <p:nvSpPr>
          <p:cNvPr id="6" name="Title 1"/>
          <p:cNvSpPr txBox="1">
            <a:spLocks noGrp="1"/>
          </p:cNvSpPr>
          <p:nvPr>
            <p:ph type="title"/>
          </p:nvPr>
        </p:nvSpPr>
        <p:spPr bwMode="auto">
          <a:xfrm>
            <a:off x="4572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001000" cy="838200"/>
          </a:xfrm>
        </p:spPr>
        <p:txBody>
          <a:bodyPr>
            <a:noAutofit/>
          </a:bodyPr>
          <a:lstStyle/>
          <a:p>
            <a:r>
              <a:rPr lang="en-US" sz="3600" b="1" dirty="0" smtClean="0">
                <a:latin typeface="Times New Roman" pitchFamily="18" charset="0"/>
                <a:cs typeface="Times New Roman" pitchFamily="18" charset="0"/>
              </a:rPr>
              <a:t>NSR Old vs. New</a:t>
            </a:r>
            <a:endParaRPr lang="en-US" sz="3600" b="1" i="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50</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855417350"/>
              </p:ext>
            </p:extLst>
          </p:nvPr>
        </p:nvGraphicFramePr>
        <p:xfrm>
          <a:off x="381000" y="1274413"/>
          <a:ext cx="8382000" cy="5558563"/>
        </p:xfrm>
        <a:graphic>
          <a:graphicData uri="http://schemas.openxmlformats.org/drawingml/2006/table">
            <a:tbl>
              <a:tblPr firstRow="1" bandRow="1">
                <a:tableStyleId>{5C22544A-7EE6-4342-B048-85BDC9FD1C3A}</a:tableStyleId>
              </a:tblPr>
              <a:tblGrid>
                <a:gridCol w="2654932"/>
                <a:gridCol w="2844570"/>
                <a:gridCol w="2882498"/>
              </a:tblGrid>
              <a:tr h="287401">
                <a:tc gridSpan="3">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NONATTAINMENT AREAS</a:t>
                      </a:r>
                      <a:endParaRPr lang="en-US" sz="18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87401">
                <a:tc>
                  <a:txBody>
                    <a:bodyPr/>
                    <a:lstStyle/>
                    <a:p>
                      <a:pPr marL="0" marR="0" algn="ctr">
                        <a:lnSpc>
                          <a:spcPct val="115000"/>
                        </a:lnSpc>
                        <a:spcBef>
                          <a:spcPts val="0"/>
                        </a:spcBef>
                        <a:spcAft>
                          <a:spcPts val="0"/>
                        </a:spcAft>
                      </a:pPr>
                      <a:r>
                        <a:rPr lang="en-US" sz="18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445910">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Major (SER</a:t>
                      </a:r>
                      <a:r>
                        <a:rPr lang="en-US" sz="18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Federal </a:t>
                      </a:r>
                      <a:r>
                        <a:rPr lang="en-US" sz="1800" b="1" dirty="0" smtClean="0">
                          <a:latin typeface="Times New Roman"/>
                          <a:ea typeface="Calibri"/>
                          <a:cs typeface="Times New Roman"/>
                        </a:rPr>
                        <a:t>Major (&gt;100 tpy)</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latin typeface="Times New Roman" pitchFamily="18" charset="0"/>
                          <a:ea typeface="Calibri"/>
                          <a:cs typeface="Times New Roman" pitchFamily="18" charset="0"/>
                        </a:rPr>
                        <a:t>State NSR</a:t>
                      </a:r>
                      <a:endParaRPr lang="en-US" sz="1800" b="1" dirty="0">
                        <a:latin typeface="Times New Roman" pitchFamily="18" charset="0"/>
                        <a:ea typeface="Calibri"/>
                        <a:cs typeface="Times New Roman" pitchFamily="18" charset="0"/>
                      </a:endParaRPr>
                    </a:p>
                  </a:txBody>
                  <a:tcPr marL="68580" marR="68580" marT="0" marB="0" anchor="ctr"/>
                </a:tc>
              </a:tr>
              <a:tr h="445910">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LAER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latin typeface="Times New Roman"/>
                          <a:ea typeface="Calibri"/>
                          <a:cs typeface="Times New Roman"/>
                        </a:rPr>
                        <a:t>LAER</a:t>
                      </a:r>
                      <a:endParaRPr lang="en-US" sz="1800" b="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latin typeface="Times New Roman" pitchFamily="18" charset="0"/>
                          <a:ea typeface="Calibri"/>
                          <a:cs typeface="Times New Roman" pitchFamily="18" charset="0"/>
                        </a:rPr>
                        <a:t>BACT, if major modification</a:t>
                      </a:r>
                      <a:endParaRPr lang="en-US" sz="1800" dirty="0">
                        <a:latin typeface="Times New Roman" pitchFamily="18" charset="0"/>
                        <a:ea typeface="Calibri"/>
                        <a:cs typeface="Times New Roman" pitchFamily="18" charset="0"/>
                      </a:endParaRPr>
                    </a:p>
                  </a:txBody>
                  <a:tcPr marL="68580" marR="68580" marT="0" marB="0" anchor="ctr"/>
                </a:tc>
              </a:tr>
              <a:tr h="3964565">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800" dirty="0">
                          <a:latin typeface="Times New Roman"/>
                          <a:ea typeface="Calibri"/>
                          <a:cs typeface="Times New Roman"/>
                        </a:rPr>
                        <a:t>1.1:1 for ozone</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800" dirty="0">
                          <a:latin typeface="Times New Roman"/>
                          <a:ea typeface="Calibri"/>
                          <a:cs typeface="Times New Roman"/>
                        </a:rPr>
                        <a:t>1.0:1 for other </a:t>
                      </a:r>
                      <a:r>
                        <a:rPr lang="en-US" sz="1800" dirty="0" smtClean="0">
                          <a:latin typeface="Times New Roman"/>
                          <a:ea typeface="Calibri"/>
                          <a:cs typeface="Times New Roman"/>
                        </a:rPr>
                        <a:t>pollutants</a:t>
                      </a:r>
                    </a:p>
                    <a:p>
                      <a:pPr marL="173038" marR="0" lvl="0" indent="-173038">
                        <a:lnSpc>
                          <a:spcPct val="115000"/>
                        </a:lnSpc>
                        <a:spcBef>
                          <a:spcPts val="0"/>
                        </a:spcBef>
                        <a:spcAft>
                          <a:spcPts val="0"/>
                        </a:spcAft>
                        <a:buFont typeface="Symbol"/>
                        <a:buChar char=""/>
                      </a:pPr>
                      <a:r>
                        <a:rPr lang="en-US" sz="1800" dirty="0" smtClean="0">
                          <a:latin typeface="Times New Roman" panose="02020603050405020304" pitchFamily="18" charset="0"/>
                          <a:ea typeface="Calibri"/>
                          <a:cs typeface="Times New Roman" panose="02020603050405020304" pitchFamily="18" charset="0"/>
                        </a:rPr>
                        <a:t>Modeling</a:t>
                      </a:r>
                      <a:endParaRPr lang="en-US" sz="1800" dirty="0">
                        <a:latin typeface="Times New Roman" panose="02020603050405020304" pitchFamily="18" charset="0"/>
                        <a:ea typeface="Calibri"/>
                        <a:cs typeface="Times New Roman" panose="02020603050405020304" pitchFamily="18" charset="0"/>
                      </a:endParaRPr>
                    </a:p>
                    <a:p>
                      <a:pPr marL="458788" marR="0" lvl="1" indent="-285750">
                        <a:lnSpc>
                          <a:spcPct val="115000"/>
                        </a:lnSpc>
                        <a:spcBef>
                          <a:spcPts val="0"/>
                        </a:spcBef>
                        <a:spcAft>
                          <a:spcPts val="0"/>
                        </a:spcAft>
                        <a:buFont typeface="Wingdings" panose="05000000000000000000" pitchFamily="2" charset="2"/>
                        <a:buChar char="§"/>
                      </a:pPr>
                      <a:r>
                        <a:rPr lang="en-US" sz="1800" dirty="0">
                          <a:latin typeface="Times New Roman"/>
                          <a:ea typeface="Calibri"/>
                          <a:cs typeface="Times New Roman"/>
                        </a:rPr>
                        <a:t>Reduce impacts at majority of receptors; and</a:t>
                      </a:r>
                      <a:endParaRPr lang="en-US" sz="1800" dirty="0">
                        <a:latin typeface="Calibri"/>
                        <a:ea typeface="Calibri"/>
                        <a:cs typeface="Times New Roman"/>
                      </a:endParaRPr>
                    </a:p>
                    <a:p>
                      <a:pPr marL="458788" marR="0" lvl="1" indent="-285750">
                        <a:lnSpc>
                          <a:spcPct val="115000"/>
                        </a:lnSpc>
                        <a:spcBef>
                          <a:spcPts val="0"/>
                        </a:spcBef>
                        <a:spcAft>
                          <a:spcPts val="0"/>
                        </a:spcAft>
                        <a:buFont typeface="Wingdings" panose="05000000000000000000" pitchFamily="2" charset="2"/>
                        <a:buChar char="§"/>
                      </a:pPr>
                      <a:r>
                        <a:rPr lang="en-US" sz="1800" dirty="0">
                          <a:latin typeface="Times New Roman"/>
                          <a:ea typeface="Calibri"/>
                          <a:cs typeface="Times New Roman"/>
                        </a:rPr>
                        <a:t>Impacts less than SIL at all receptors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800" dirty="0">
                          <a:latin typeface="Times New Roman"/>
                          <a:ea typeface="Calibri"/>
                          <a:cs typeface="Times New Roman"/>
                        </a:rPr>
                        <a:t>1.1:1 for ozone</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800" b="1" dirty="0" smtClean="0">
                          <a:solidFill>
                            <a:schemeClr val="tx1"/>
                          </a:solidFill>
                          <a:latin typeface="Times New Roman"/>
                          <a:ea typeface="Calibri"/>
                          <a:cs typeface="Times New Roman"/>
                        </a:rPr>
                        <a:t>1.2:1 </a:t>
                      </a:r>
                      <a:r>
                        <a:rPr lang="en-US" sz="1800" b="1" dirty="0">
                          <a:solidFill>
                            <a:schemeClr val="tx1"/>
                          </a:solidFill>
                          <a:latin typeface="Times New Roman"/>
                          <a:ea typeface="Calibri"/>
                          <a:cs typeface="Times New Roman"/>
                        </a:rPr>
                        <a:t>for </a:t>
                      </a:r>
                      <a:r>
                        <a:rPr lang="en-US" sz="1800" b="1" dirty="0">
                          <a:latin typeface="Times New Roman"/>
                          <a:ea typeface="Calibri"/>
                          <a:cs typeface="Times New Roman"/>
                        </a:rPr>
                        <a:t>other </a:t>
                      </a:r>
                      <a:r>
                        <a:rPr lang="en-US" sz="1800" b="1" dirty="0" smtClean="0">
                          <a:latin typeface="Times New Roman"/>
                          <a:ea typeface="Calibri"/>
                          <a:cs typeface="Times New Roman"/>
                        </a:rPr>
                        <a:t>pollutants, can reduce to 1:1 for offsets from </a:t>
                      </a:r>
                      <a:r>
                        <a:rPr lang="en-US" sz="1800" b="1" dirty="0">
                          <a:latin typeface="Times New Roman"/>
                          <a:ea typeface="Calibri"/>
                          <a:cs typeface="Times New Roman"/>
                        </a:rPr>
                        <a:t>priority </a:t>
                      </a:r>
                      <a:r>
                        <a:rPr lang="en-US" sz="1800" b="1" dirty="0" smtClean="0">
                          <a:latin typeface="Times New Roman"/>
                          <a:ea typeface="Calibri"/>
                          <a:cs typeface="Times New Roman"/>
                        </a:rPr>
                        <a:t>sources</a:t>
                      </a:r>
                    </a:p>
                    <a:p>
                      <a:pPr marL="173038" marR="0" lvl="0" indent="-173038">
                        <a:lnSpc>
                          <a:spcPct val="115000"/>
                        </a:lnSpc>
                        <a:spcBef>
                          <a:spcPts val="0"/>
                        </a:spcBef>
                        <a:spcAft>
                          <a:spcPts val="0"/>
                        </a:spcAft>
                        <a:buFont typeface="Symbol"/>
                        <a:buChar char=""/>
                      </a:pPr>
                      <a:r>
                        <a:rPr lang="en-US" sz="1800" b="1" dirty="0" smtClean="0">
                          <a:latin typeface="Times New Roman"/>
                          <a:ea typeface="Calibri"/>
                          <a:cs typeface="Times New Roman"/>
                        </a:rPr>
                        <a:t> Modeling</a:t>
                      </a:r>
                      <a:endParaRPr lang="en-US" sz="1800" dirty="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&lt;SIL in area around </a:t>
                      </a:r>
                      <a:r>
                        <a:rPr lang="en-US" sz="1800" b="1" dirty="0" smtClean="0">
                          <a:latin typeface="Times New Roman"/>
                          <a:ea typeface="Calibri"/>
                          <a:cs typeface="Times New Roman"/>
                        </a:rPr>
                        <a:t>monitor</a:t>
                      </a:r>
                      <a:endParaRPr lang="en-US" sz="1800" b="1" dirty="0" smtClean="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Competing source analysis &lt;10% of NAAQS</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Times New Roman" pitchFamily="18" charset="0"/>
                          <a:ea typeface="Calibri"/>
                          <a:cs typeface="Times New Roman" pitchFamily="18" charset="0"/>
                        </a:rPr>
                        <a:t>Offsets/NAQB</a:t>
                      </a:r>
                      <a:endParaRPr lang="en-US" sz="1800" dirty="0" smtClean="0">
                        <a:latin typeface="Times New Roman" pitchFamily="18" charset="0"/>
                        <a:ea typeface="Calibri"/>
                        <a:cs typeface="Times New Roman" pitchFamily="18" charset="0"/>
                      </a:endParaRPr>
                    </a:p>
                    <a:p>
                      <a:pPr marL="173038" marR="0" lvl="0" indent="-173038">
                        <a:lnSpc>
                          <a:spcPct val="115000"/>
                        </a:lnSpc>
                        <a:spcBef>
                          <a:spcPts val="0"/>
                        </a:spcBef>
                        <a:spcAft>
                          <a:spcPts val="0"/>
                        </a:spcAft>
                        <a:buFont typeface="Symbol"/>
                        <a:buChar char=""/>
                      </a:pPr>
                      <a:r>
                        <a:rPr lang="en-US" sz="1800" dirty="0" smtClean="0">
                          <a:latin typeface="Times New Roman" pitchFamily="18" charset="0"/>
                          <a:ea typeface="Calibri"/>
                          <a:cs typeface="Times New Roman" pitchFamily="18" charset="0"/>
                        </a:rPr>
                        <a:t>1.1:1 for ozone</a:t>
                      </a:r>
                    </a:p>
                    <a:p>
                      <a:pPr marL="173038" marR="0" lvl="0" indent="-173038">
                        <a:lnSpc>
                          <a:spcPct val="115000"/>
                        </a:lnSpc>
                        <a:spcBef>
                          <a:spcPts val="0"/>
                        </a:spcBef>
                        <a:spcAft>
                          <a:spcPts val="0"/>
                        </a:spcAft>
                        <a:buFont typeface="Symbol"/>
                        <a:buChar char=""/>
                      </a:pPr>
                      <a:r>
                        <a:rPr lang="en-US" sz="1800" b="1" dirty="0" smtClean="0">
                          <a:solidFill>
                            <a:schemeClr val="tx1"/>
                          </a:solidFill>
                          <a:latin typeface="Times New Roman" pitchFamily="18" charset="0"/>
                          <a:ea typeface="Calibri"/>
                          <a:cs typeface="Times New Roman" pitchFamily="18" charset="0"/>
                        </a:rPr>
                        <a:t>1.0:1 for other pollutants, reduce to 0.5:1 for offsets from priority sources</a:t>
                      </a:r>
                    </a:p>
                    <a:p>
                      <a:pPr marL="173038" marR="0" lvl="0" indent="-173038">
                        <a:lnSpc>
                          <a:spcPct val="115000"/>
                        </a:lnSpc>
                        <a:spcBef>
                          <a:spcPts val="0"/>
                        </a:spcBef>
                        <a:spcAft>
                          <a:spcPts val="0"/>
                        </a:spcAft>
                        <a:buFont typeface="Symbol"/>
                        <a:buChar char=""/>
                      </a:pPr>
                      <a:r>
                        <a:rPr lang="en-US" sz="1800" b="1" dirty="0" smtClean="0">
                          <a:latin typeface="Times New Roman"/>
                          <a:ea typeface="Calibri"/>
                          <a:cs typeface="Times New Roman"/>
                        </a:rPr>
                        <a:t>Modeling</a:t>
                      </a:r>
                      <a:endParaRPr lang="en-US" sz="1800" dirty="0" smtClean="0">
                        <a:latin typeface="+mn-lt"/>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&lt;SIL in area around </a:t>
                      </a:r>
                      <a:r>
                        <a:rPr lang="en-US" sz="1800" b="1" dirty="0" smtClean="0">
                          <a:latin typeface="Times New Roman"/>
                          <a:ea typeface="Calibri"/>
                          <a:cs typeface="Times New Roman"/>
                        </a:rPr>
                        <a:t>monitor</a:t>
                      </a:r>
                      <a:endParaRPr lang="en-US" sz="1800" b="1" dirty="0" smtClean="0">
                        <a:latin typeface="+mn-lt"/>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Competing source analysis &lt;10% of NAAQS</a:t>
                      </a:r>
                      <a:endParaRPr lang="en-US" sz="1800" b="1" dirty="0" smtClean="0">
                        <a:latin typeface="+mn-lt"/>
                        <a:ea typeface="Calibri"/>
                        <a:cs typeface="Times New Roman"/>
                      </a:endParaRPr>
                    </a:p>
                    <a:p>
                      <a:pPr marL="173038" marR="0" lvl="0" indent="-173038">
                        <a:lnSpc>
                          <a:spcPct val="115000"/>
                        </a:lnSpc>
                        <a:spcBef>
                          <a:spcPts val="0"/>
                        </a:spcBef>
                        <a:spcAft>
                          <a:spcPts val="0"/>
                        </a:spcAft>
                        <a:buFont typeface="Symbol"/>
                        <a:buChar char=""/>
                      </a:pPr>
                      <a:endParaRPr lang="en-US" sz="1800" dirty="0" smtClean="0">
                        <a:solidFill>
                          <a:schemeClr val="tx1"/>
                        </a:solidFill>
                        <a:latin typeface="Times New Roman" pitchFamily="18" charset="0"/>
                        <a:ea typeface="Calibri"/>
                        <a:cs typeface="Times New Roman" pitchFamily="18" charset="0"/>
                      </a:endParaRPr>
                    </a:p>
                    <a:p>
                      <a:pPr marL="0" marR="0" lvl="0" indent="0">
                        <a:lnSpc>
                          <a:spcPct val="115000"/>
                        </a:lnSpc>
                        <a:spcBef>
                          <a:spcPts val="0"/>
                        </a:spcBef>
                        <a:spcAft>
                          <a:spcPts val="0"/>
                        </a:spcAft>
                        <a:buFont typeface="Arial" panose="020B0604020202020204" pitchFamily="34" charset="0"/>
                        <a:buNone/>
                      </a:pPr>
                      <a:endParaRPr lang="en-US" sz="1800" b="1" kern="1200" dirty="0">
                        <a:solidFill>
                          <a:schemeClr val="tx1"/>
                        </a:solidFill>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5181600" cy="762000"/>
          </a:xfrm>
        </p:spPr>
        <p:txBody>
          <a:bodyPr>
            <a:noAutofit/>
          </a:bodyPr>
          <a:lstStyle/>
          <a:p>
            <a:pPr algn="ctr"/>
            <a:r>
              <a:rPr lang="en-US" sz="3600" b="1" dirty="0" smtClean="0">
                <a:latin typeface="Times New Roman" pitchFamily="18" charset="0"/>
                <a:cs typeface="Times New Roman" pitchFamily="18" charset="0"/>
              </a:rPr>
              <a:t>NSR Old vs. New</a:t>
            </a:r>
            <a:endParaRPr lang="en-US" sz="36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51</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464456468"/>
              </p:ext>
            </p:extLst>
          </p:nvPr>
        </p:nvGraphicFramePr>
        <p:xfrm>
          <a:off x="381000" y="1219200"/>
          <a:ext cx="8458199" cy="5863338"/>
        </p:xfrm>
        <a:graphic>
          <a:graphicData uri="http://schemas.openxmlformats.org/drawingml/2006/table">
            <a:tbl>
              <a:tblPr firstRow="1" bandRow="1">
                <a:tableStyleId>{5C22544A-7EE6-4342-B048-85BDC9FD1C3A}</a:tableStyleId>
              </a:tblPr>
              <a:tblGrid>
                <a:gridCol w="2975103"/>
                <a:gridCol w="2741548"/>
                <a:gridCol w="2741548"/>
              </a:tblGrid>
              <a:tr h="221203">
                <a:tc gridSpan="3">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MAINTENANCE AREAS</a:t>
                      </a:r>
                      <a:endParaRPr lang="en-US" sz="18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17932">
                <a:tc>
                  <a:txBody>
                    <a:bodyPr/>
                    <a:lstStyle/>
                    <a:p>
                      <a:pPr marL="0" marR="0" algn="ctr">
                        <a:lnSpc>
                          <a:spcPct val="115000"/>
                        </a:lnSpc>
                        <a:spcBef>
                          <a:spcPts val="0"/>
                        </a:spcBef>
                        <a:spcAft>
                          <a:spcPts val="0"/>
                        </a:spcAft>
                      </a:pPr>
                      <a:r>
                        <a:rPr lang="en-US" sz="18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271696">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Major (SER</a:t>
                      </a:r>
                      <a:r>
                        <a:rPr lang="en-US" sz="18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Federal Major</a:t>
                      </a:r>
                      <a:endParaRPr lang="en-US" sz="1800" b="1"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Times New Roman" pitchFamily="18" charset="0"/>
                          <a:ea typeface="Calibri"/>
                          <a:cs typeface="Times New Roman" pitchFamily="18" charset="0"/>
                        </a:rPr>
                        <a:t>State</a:t>
                      </a:r>
                      <a:r>
                        <a:rPr lang="en-US" sz="1800" b="1" baseline="0" dirty="0" smtClean="0">
                          <a:latin typeface="Times New Roman" pitchFamily="18" charset="0"/>
                          <a:ea typeface="Calibri"/>
                          <a:cs typeface="Times New Roman" pitchFamily="18" charset="0"/>
                        </a:rPr>
                        <a:t> NSR</a:t>
                      </a:r>
                      <a:endParaRPr lang="en-US" sz="1800" dirty="0">
                        <a:latin typeface="Times New Roman" pitchFamily="18" charset="0"/>
                        <a:ea typeface="Calibri"/>
                        <a:cs typeface="Times New Roman" pitchFamily="18" charset="0"/>
                      </a:endParaRPr>
                    </a:p>
                  </a:txBody>
                  <a:tcPr marL="68580" marR="68580" marT="0" marB="0" anchor="ctr"/>
                </a:tc>
              </a:tr>
              <a:tr h="423438">
                <a:tc>
                  <a:txBody>
                    <a:bodyPr/>
                    <a:lstStyle/>
                    <a:p>
                      <a:pPr marL="0" marR="0" algn="ctr">
                        <a:lnSpc>
                          <a:spcPct val="115000"/>
                        </a:lnSpc>
                        <a:spcBef>
                          <a:spcPts val="0"/>
                        </a:spcBef>
                        <a:spcAft>
                          <a:spcPts val="0"/>
                        </a:spcAft>
                      </a:pPr>
                      <a:r>
                        <a:rPr lang="en-US" sz="1800" dirty="0" smtClean="0">
                          <a:latin typeface="Times New Roman" panose="02020603050405020304" pitchFamily="18" charset="0"/>
                          <a:ea typeface="Calibri"/>
                          <a:cs typeface="Times New Roman" panose="02020603050405020304" pitchFamily="18" charset="0"/>
                        </a:rPr>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smtClean="0">
                          <a:latin typeface="Times New Roman" panose="02020603050405020304" pitchFamily="18" charset="0"/>
                          <a:ea typeface="Calibri"/>
                          <a:cs typeface="Times New Roman" panose="02020603050405020304" pitchFamily="18" charset="0"/>
                        </a:rPr>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Times New Roman" pitchFamily="18" charset="0"/>
                          <a:ea typeface="Calibri"/>
                          <a:cs typeface="Times New Roman" pitchFamily="18" charset="0"/>
                        </a:rPr>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286829">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NAAQS and Increments</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NAAQS and Increments</a:t>
                      </a: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latin typeface="Times New Roman"/>
                          <a:ea typeface="Calibri"/>
                          <a:cs typeface="Times New Roman"/>
                        </a:rPr>
                        <a:t>NAAQS and Increments</a:t>
                      </a:r>
                      <a:endParaRPr lang="en-US" sz="1800" dirty="0" smtClean="0">
                        <a:latin typeface="+mn-lt"/>
                        <a:ea typeface="Calibri"/>
                        <a:cs typeface="Times New Roman"/>
                      </a:endParaRPr>
                    </a:p>
                    <a:p>
                      <a:pPr marL="0" marR="0" algn="ctr">
                        <a:lnSpc>
                          <a:spcPct val="115000"/>
                        </a:lnSpc>
                        <a:spcBef>
                          <a:spcPts val="0"/>
                        </a:spcBef>
                        <a:spcAft>
                          <a:spcPts val="0"/>
                        </a:spcAft>
                      </a:pPr>
                      <a:r>
                        <a:rPr lang="en-US" sz="1800" b="0" dirty="0" smtClean="0">
                          <a:latin typeface="Times New Roman" pitchFamily="18" charset="0"/>
                          <a:ea typeface="Calibri"/>
                          <a:cs typeface="Times New Roman" pitchFamily="18" charset="0"/>
                        </a:rPr>
                        <a:t>OR</a:t>
                      </a:r>
                      <a:endParaRPr lang="en-US" sz="1800" b="0" dirty="0">
                        <a:latin typeface="Times New Roman" pitchFamily="18" charset="0"/>
                        <a:ea typeface="Calibri"/>
                        <a:cs typeface="Times New Roman" pitchFamily="18" charset="0"/>
                      </a:endParaRPr>
                    </a:p>
                  </a:txBody>
                  <a:tcPr marL="68580" marR="68580" marT="0" marB="0" anchor="ctr"/>
                </a:tc>
              </a:tr>
              <a:tr h="490536">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800" dirty="0">
                          <a:latin typeface="Times New Roman"/>
                          <a:ea typeface="Calibri"/>
                          <a:cs typeface="Times New Roman"/>
                        </a:rPr>
                        <a:t>1.1:1 for ozone </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800" dirty="0">
                          <a:latin typeface="Times New Roman"/>
                          <a:ea typeface="Calibri"/>
                          <a:cs typeface="Times New Roman"/>
                        </a:rPr>
                        <a:t>1.0:1 for other </a:t>
                      </a:r>
                      <a:r>
                        <a:rPr lang="en-US" sz="1800" dirty="0" smtClean="0">
                          <a:latin typeface="Times New Roman"/>
                          <a:ea typeface="Calibri"/>
                          <a:cs typeface="Times New Roman"/>
                        </a:rPr>
                        <a:t>pollutants</a:t>
                      </a:r>
                    </a:p>
                    <a:p>
                      <a:pPr marL="342900" marR="0" lvl="0" indent="-342900">
                        <a:lnSpc>
                          <a:spcPct val="115000"/>
                        </a:lnSpc>
                        <a:spcBef>
                          <a:spcPts val="0"/>
                        </a:spcBef>
                        <a:spcAft>
                          <a:spcPts val="0"/>
                        </a:spcAft>
                        <a:buFont typeface="Symbol"/>
                        <a:buChar char=""/>
                      </a:pPr>
                      <a:r>
                        <a:rPr lang="en-US" sz="1800" dirty="0" smtClean="0">
                          <a:latin typeface="Times New Roman"/>
                          <a:ea typeface="Calibri"/>
                          <a:cs typeface="Times New Roman"/>
                        </a:rPr>
                        <a:t>Modeling</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800" dirty="0">
                          <a:latin typeface="Times New Roman"/>
                          <a:ea typeface="Calibri"/>
                          <a:cs typeface="Times New Roman"/>
                        </a:rPr>
                        <a:t>Reduce impacts at majority of receptors; and</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800" dirty="0">
                          <a:latin typeface="Times New Roman"/>
                          <a:ea typeface="Calibri"/>
                          <a:cs typeface="Times New Roman"/>
                        </a:rPr>
                        <a:t>Impacts less than SIL at all </a:t>
                      </a:r>
                      <a:r>
                        <a:rPr lang="en-US" sz="1800" dirty="0" smtClean="0">
                          <a:latin typeface="Times New Roman"/>
                          <a:ea typeface="Calibri"/>
                          <a:cs typeface="Times New Roman"/>
                        </a:rPr>
                        <a:t>receptors</a:t>
                      </a: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a:latin typeface="Calibri"/>
                        <a:ea typeface="Calibri"/>
                        <a:cs typeface="Times New Roman"/>
                      </a:endParaRPr>
                    </a:p>
                    <a:p>
                      <a:pPr marL="173736" marR="0" lvl="0" indent="-342900">
                        <a:lnSpc>
                          <a:spcPct val="115000"/>
                        </a:lnSpc>
                        <a:spcBef>
                          <a:spcPts val="0"/>
                        </a:spcBef>
                        <a:spcAft>
                          <a:spcPts val="0"/>
                        </a:spcAft>
                        <a:buFont typeface="Symbol"/>
                        <a:buChar char=""/>
                      </a:pPr>
                      <a:r>
                        <a:rPr lang="en-US" sz="1800" dirty="0">
                          <a:latin typeface="Times New Roman"/>
                          <a:ea typeface="Calibri"/>
                          <a:cs typeface="Times New Roman"/>
                        </a:rPr>
                        <a:t>1.1:1 for ozone </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800" b="1" dirty="0" smtClean="0">
                          <a:solidFill>
                            <a:schemeClr val="tx1"/>
                          </a:solidFill>
                          <a:latin typeface="Times New Roman" pitchFamily="18" charset="0"/>
                          <a:ea typeface="Calibri"/>
                          <a:cs typeface="Times New Roman" pitchFamily="18" charset="0"/>
                        </a:rPr>
                        <a:t>1.0:1 for other pollutants, reduce to 0.5:1 for offsets from priority sources</a:t>
                      </a:r>
                    </a:p>
                    <a:p>
                      <a:pPr marL="0" marR="0">
                        <a:lnSpc>
                          <a:spcPct val="115000"/>
                        </a:lnSpc>
                        <a:spcBef>
                          <a:spcPts val="0"/>
                        </a:spcBef>
                        <a:spcAft>
                          <a:spcPts val="0"/>
                        </a:spcAft>
                      </a:pPr>
                      <a:endParaRPr lang="en-US" sz="1800" dirty="0" smtClean="0">
                        <a:latin typeface="Times New Roman"/>
                        <a:ea typeface="Calibri"/>
                        <a:cs typeface="Times New Roman"/>
                      </a:endParaRPr>
                    </a:p>
                    <a:p>
                      <a:pPr marL="0" marR="0">
                        <a:lnSpc>
                          <a:spcPct val="115000"/>
                        </a:lnSpc>
                        <a:spcBef>
                          <a:spcPts val="0"/>
                        </a:spcBef>
                        <a:spcAft>
                          <a:spcPts val="0"/>
                        </a:spcAft>
                      </a:pPr>
                      <a:endParaRPr lang="en-US" sz="1800" dirty="0" smtClean="0">
                        <a:latin typeface="Times New Roman"/>
                        <a:ea typeface="Calibri"/>
                        <a:cs typeface="Times New Roman"/>
                      </a:endParaRPr>
                    </a:p>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800" dirty="0" smtClean="0">
                          <a:latin typeface="Times New Roman"/>
                          <a:ea typeface="Calibri"/>
                          <a:cs typeface="Times New Roman"/>
                        </a:rPr>
                        <a:t>1.1:1 for ozone </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kumimoji="0" lang="en-US" sz="1800" b="1" i="0" u="none" strike="noStrike" kern="1200" cap="none" spc="0" normalizeH="0" baseline="0" noProof="0" dirty="0" smtClean="0">
                          <a:ln>
                            <a:noFill/>
                          </a:ln>
                          <a:solidFill>
                            <a:schemeClr val="tx1"/>
                          </a:solidFill>
                          <a:effectLst/>
                          <a:uLnTx/>
                          <a:uFillTx/>
                          <a:latin typeface="Times New Roman"/>
                          <a:ea typeface="Calibri"/>
                          <a:cs typeface="Times New Roman"/>
                        </a:rPr>
                        <a:t>≤</a:t>
                      </a:r>
                      <a:r>
                        <a:rPr kumimoji="0" lang="en-US" sz="1800" b="1" i="0" u="none" strike="noStrike" kern="1200" cap="none" spc="0" normalizeH="0" baseline="0" noProof="0" dirty="0" smtClean="0">
                          <a:ln>
                            <a:noFill/>
                          </a:ln>
                          <a:solidFill>
                            <a:schemeClr val="tx1"/>
                          </a:solidFill>
                          <a:effectLst/>
                          <a:uLnTx/>
                          <a:uFillTx/>
                          <a:latin typeface="Times New Roman" pitchFamily="18" charset="0"/>
                          <a:ea typeface="Calibri"/>
                          <a:cs typeface="Times New Roman" pitchFamily="18" charset="0"/>
                        </a:rPr>
                        <a:t>1.0:1 for other pollutants, reduce to 0.5:1 for offsets from priority sources</a:t>
                      </a:r>
                    </a:p>
                    <a:p>
                      <a:pPr marL="173038" marR="0" lvl="0" indent="-173038">
                        <a:lnSpc>
                          <a:spcPct val="115000"/>
                        </a:lnSpc>
                        <a:spcBef>
                          <a:spcPts val="0"/>
                        </a:spcBef>
                        <a:spcAft>
                          <a:spcPts val="0"/>
                        </a:spcAft>
                        <a:buFont typeface="Symbol"/>
                        <a:buChar char=""/>
                      </a:pPr>
                      <a:r>
                        <a:rPr lang="en-US" sz="1800" b="1" dirty="0" smtClean="0">
                          <a:latin typeface="Times New Roman"/>
                          <a:ea typeface="Calibri"/>
                          <a:cs typeface="Times New Roman"/>
                        </a:rPr>
                        <a:t>Modeling</a:t>
                      </a:r>
                      <a:endParaRPr lang="en-US" sz="1800" dirty="0" smtClean="0">
                        <a:latin typeface="+mn-lt"/>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&lt;SIL in area around </a:t>
                      </a:r>
                      <a:r>
                        <a:rPr lang="en-US" sz="1800" b="1" dirty="0" smtClean="0">
                          <a:latin typeface="Times New Roman"/>
                          <a:ea typeface="Calibri"/>
                          <a:cs typeface="Times New Roman"/>
                        </a:rPr>
                        <a:t>monitor</a:t>
                      </a:r>
                      <a:endParaRPr lang="en-US" sz="1800" b="1" dirty="0" smtClean="0">
                        <a:latin typeface="+mn-lt"/>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Competing source analysis &lt;10% of NAAQS</a:t>
                      </a:r>
                      <a:endParaRPr lang="en-US" sz="1800" b="1" dirty="0">
                        <a:latin typeface="+mn-lt"/>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52</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1692428893"/>
              </p:ext>
            </p:extLst>
          </p:nvPr>
        </p:nvGraphicFramePr>
        <p:xfrm>
          <a:off x="304800" y="1905001"/>
          <a:ext cx="8610600" cy="4472472"/>
        </p:xfrm>
        <a:graphic>
          <a:graphicData uri="http://schemas.openxmlformats.org/drawingml/2006/table">
            <a:tbl>
              <a:tblPr firstRow="1" bandRow="1">
                <a:tableStyleId>{5C22544A-7EE6-4342-B048-85BDC9FD1C3A}</a:tableStyleId>
              </a:tblPr>
              <a:tblGrid>
                <a:gridCol w="1435100"/>
                <a:gridCol w="1435100"/>
                <a:gridCol w="1435100"/>
                <a:gridCol w="1435100"/>
                <a:gridCol w="1435100"/>
                <a:gridCol w="1435100"/>
              </a:tblGrid>
              <a:tr h="381308">
                <a:tc>
                  <a:txBody>
                    <a:bodyPr/>
                    <a:lstStyle/>
                    <a:p>
                      <a:pPr algn="ctr"/>
                      <a:r>
                        <a:rPr lang="en-US" sz="1400" b="1" dirty="0" smtClean="0">
                          <a:latin typeface="Times New Roman" pitchFamily="18" charset="0"/>
                          <a:cs typeface="Times New Roman" pitchFamily="18" charset="0"/>
                        </a:rPr>
                        <a:t>Source</a:t>
                      </a:r>
                      <a:endParaRPr lang="en-US" sz="1400" b="1" dirty="0">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Attainment</a:t>
                      </a:r>
                      <a:endParaRPr lang="en-US" sz="1400" b="1" dirty="0">
                        <a:latin typeface="Times New Roman" pitchFamily="18" charset="0"/>
                        <a:cs typeface="Times New Roman" pitchFamily="18" charset="0"/>
                      </a:endParaRPr>
                    </a:p>
                  </a:txBody>
                  <a:tcPr/>
                </a:tc>
                <a:tc>
                  <a:txBody>
                    <a:bodyPr/>
                    <a:lstStyle/>
                    <a:p>
                      <a:pPr algn="ctr"/>
                      <a:r>
                        <a:rPr lang="en-US" sz="1400" b="1" dirty="0" smtClean="0">
                          <a:solidFill>
                            <a:schemeClr val="tx1"/>
                          </a:solidFill>
                          <a:latin typeface="Times New Roman" pitchFamily="18" charset="0"/>
                          <a:cs typeface="Times New Roman" pitchFamily="18" charset="0"/>
                        </a:rPr>
                        <a:t>Sustainment</a:t>
                      </a:r>
                      <a:endParaRPr lang="en-US" sz="1400" b="1" dirty="0">
                        <a:solidFill>
                          <a:schemeClr val="tx1"/>
                        </a:solidFill>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Nonattainment</a:t>
                      </a:r>
                      <a:endParaRPr lang="en-US" sz="1400" b="1" dirty="0">
                        <a:latin typeface="Times New Roman" pitchFamily="18" charset="0"/>
                        <a:cs typeface="Times New Roman" pitchFamily="18" charset="0"/>
                      </a:endParaRPr>
                    </a:p>
                  </a:txBody>
                  <a:tcPr/>
                </a:tc>
                <a:tc>
                  <a:txBody>
                    <a:bodyPr/>
                    <a:lstStyle/>
                    <a:p>
                      <a:pPr algn="ctr"/>
                      <a:r>
                        <a:rPr lang="en-US" sz="1400" b="1" dirty="0" smtClean="0">
                          <a:solidFill>
                            <a:schemeClr val="tx1"/>
                          </a:solidFill>
                          <a:latin typeface="Times New Roman" pitchFamily="18" charset="0"/>
                          <a:cs typeface="Times New Roman" pitchFamily="18" charset="0"/>
                        </a:rPr>
                        <a:t>Reattainment</a:t>
                      </a:r>
                      <a:endParaRPr lang="en-US" sz="1400" b="1" dirty="0">
                        <a:solidFill>
                          <a:schemeClr val="tx1"/>
                        </a:solidFill>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Maintenance</a:t>
                      </a:r>
                      <a:endParaRPr lang="en-US" sz="1400" b="1" dirty="0">
                        <a:latin typeface="Times New Roman" pitchFamily="18" charset="0"/>
                        <a:cs typeface="Times New Roman" pitchFamily="18" charset="0"/>
                      </a:endParaRPr>
                    </a:p>
                  </a:txBody>
                  <a:tcPr/>
                </a:tc>
              </a:tr>
              <a:tr h="1599891">
                <a:tc>
                  <a:txBody>
                    <a:bodyPr/>
                    <a:lstStyle/>
                    <a:p>
                      <a:r>
                        <a:rPr lang="en-US" sz="1400" dirty="0" smtClean="0">
                          <a:latin typeface="Times New Roman" pitchFamily="18" charset="0"/>
                          <a:cs typeface="Times New Roman" pitchFamily="18" charset="0"/>
                        </a:rPr>
                        <a:t>Major NSR</a:t>
                      </a:r>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a:t>
                      </a:r>
                    </a:p>
                    <a:p>
                      <a:pPr indent="-91440">
                        <a:buFont typeface="Arial" pitchFamily="34" charset="0"/>
                        <a:buChar char="•"/>
                      </a:pPr>
                      <a:r>
                        <a:rPr lang="en-US" sz="1400" dirty="0" smtClean="0">
                          <a:latin typeface="Times New Roman" pitchFamily="18" charset="0"/>
                          <a:cs typeface="Times New Roman" pitchFamily="18" charset="0"/>
                        </a:rPr>
                        <a:t>AQ</a:t>
                      </a:r>
                      <a:r>
                        <a:rPr lang="en-US" sz="1400" baseline="0" dirty="0" smtClean="0">
                          <a:latin typeface="Times New Roman" pitchFamily="18" charset="0"/>
                          <a:cs typeface="Times New Roman" pitchFamily="18" charset="0"/>
                        </a:rPr>
                        <a:t> Analysis</a:t>
                      </a:r>
                      <a:endParaRPr lang="en-US" sz="1400" dirty="0" smtClean="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a:t>
                      </a:r>
                    </a:p>
                    <a:p>
                      <a:pPr>
                        <a:buFont typeface="Arial" pitchFamily="34" charset="0"/>
                        <a:buChar char="•"/>
                      </a:pPr>
                      <a:r>
                        <a:rPr lang="en-US" sz="1400" dirty="0" smtClean="0">
                          <a:latin typeface="Times New Roman" pitchFamily="18" charset="0"/>
                          <a:cs typeface="Times New Roman" pitchFamily="18" charset="0"/>
                        </a:rPr>
                        <a:t>AQ Analysis</a:t>
                      </a:r>
                    </a:p>
                    <a:p>
                      <a:pPr>
                        <a:buFont typeface="Arial" pitchFamily="34" charset="0"/>
                        <a:buChar char="•"/>
                      </a:pPr>
                      <a:r>
                        <a:rPr lang="en-US" sz="1400" dirty="0" smtClean="0">
                          <a:latin typeface="Times New Roman" pitchFamily="18" charset="0"/>
                          <a:cs typeface="Times New Roman" pitchFamily="18" charset="0"/>
                        </a:rPr>
                        <a:t>Offsets (</a:t>
                      </a:r>
                      <a:r>
                        <a:rPr lang="en-US" sz="1400" u="none" dirty="0" smtClean="0">
                          <a:latin typeface="Times New Roman" pitchFamily="18" charset="0"/>
                          <a:cs typeface="Times New Roman" pitchFamily="18" charset="0"/>
                        </a:rPr>
                        <a:t>10%</a:t>
                      </a:r>
                      <a:r>
                        <a:rPr lang="en-US" sz="1400" u="none" baseline="0" dirty="0" smtClean="0">
                          <a:latin typeface="Times New Roman" pitchFamily="18" charset="0"/>
                          <a:cs typeface="Times New Roman" pitchFamily="18" charset="0"/>
                        </a:rPr>
                        <a:t> </a:t>
                      </a:r>
                      <a:r>
                        <a:rPr lang="en-US" sz="1400" u="none" baseline="0" dirty="0" smtClean="0">
                          <a:latin typeface="Times New Roman" pitchFamily="18" charset="0"/>
                          <a:cs typeface="Times New Roman" pitchFamily="18" charset="0"/>
                        </a:rPr>
                        <a:t>to </a:t>
                      </a:r>
                      <a:r>
                        <a:rPr lang="en-US" sz="1400" u="none" baseline="0" dirty="0" smtClean="0">
                          <a:latin typeface="Times New Roman" pitchFamily="18" charset="0"/>
                          <a:cs typeface="Times New Roman" pitchFamily="18" charset="0"/>
                        </a:rPr>
                        <a:t>5%)</a:t>
                      </a:r>
                      <a:endParaRPr lang="en-US" sz="1400" u="none" dirty="0" smtClean="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LAER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Times New Roman" pitchFamily="18" charset="0"/>
                          <a:cs typeface="Times New Roman" pitchFamily="18" charset="0"/>
                        </a:rPr>
                        <a:t>Offsets (1.2:1 to 1.0:1)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dirty="0" smtClean="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LAER</a:t>
                      </a:r>
                    </a:p>
                    <a:p>
                      <a:pPr>
                        <a:buFont typeface="Arial" pitchFamily="34" charset="0"/>
                        <a:buChar char="•"/>
                      </a:pPr>
                      <a:r>
                        <a:rPr lang="en-US" sz="1400" dirty="0" smtClean="0">
                          <a:latin typeface="Times New Roman" pitchFamily="18" charset="0"/>
                          <a:cs typeface="Times New Roman" pitchFamily="18" charset="0"/>
                        </a:rPr>
                        <a:t>Offsets (1.2:1 to 1.0:1)</a:t>
                      </a:r>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latin typeface="Times New Roman" pitchFamily="18" charset="0"/>
                          <a:cs typeface="Times New Roman" pitchFamily="18" charset="0"/>
                        </a:rPr>
                        <a:t>AQ</a:t>
                      </a:r>
                      <a:r>
                        <a:rPr lang="en-US" sz="1400" b="0" baseline="0" dirty="0" smtClean="0">
                          <a:latin typeface="Times New Roman" pitchFamily="18" charset="0"/>
                          <a:cs typeface="Times New Roman" pitchFamily="18" charset="0"/>
                        </a:rPr>
                        <a:t> Analysis</a:t>
                      </a:r>
                      <a:endParaRPr lang="en-US" sz="1400" b="1" dirty="0" smtClean="0">
                        <a:latin typeface="Times New Roman" pitchFamily="18" charset="0"/>
                        <a:cs typeface="Times New Roman" pitchFamily="18" charset="0"/>
                      </a:endParaRPr>
                    </a:p>
                    <a:p>
                      <a:pPr>
                        <a:buFont typeface="Arial" pitchFamily="34" charset="0"/>
                        <a:buChar char="•"/>
                      </a:pPr>
                      <a:r>
                        <a:rPr lang="en-US" sz="1400" dirty="0" smtClean="0">
                          <a:latin typeface="Times New Roman" pitchFamily="18" charset="0"/>
                          <a:cs typeface="Times New Roman" pitchFamily="18" charset="0"/>
                        </a:rPr>
                        <a:t>Offsets (1.0:1 to 0.5:1</a:t>
                      </a:r>
                      <a:r>
                        <a:rPr lang="en-US" sz="1400" dirty="0" smtClean="0">
                          <a:latin typeface="Times New Roman" pitchFamily="18" charset="0"/>
                          <a:cs typeface="Times New Roman" pitchFamily="18" charset="0"/>
                        </a:rPr>
                        <a:t>) or other alternative</a:t>
                      </a:r>
                      <a:r>
                        <a:rPr lang="en-US" sz="1400" baseline="0" dirty="0" smtClean="0">
                          <a:latin typeface="Times New Roman" pitchFamily="18" charset="0"/>
                          <a:cs typeface="Times New Roman" pitchFamily="18" charset="0"/>
                        </a:rPr>
                        <a:t> currently specified in rules</a:t>
                      </a:r>
                      <a:endParaRPr lang="en-US" sz="1400" dirty="0" smtClean="0">
                        <a:latin typeface="Times New Roman" pitchFamily="18" charset="0"/>
                        <a:cs typeface="Times New Roman" pitchFamily="18" charset="0"/>
                      </a:endParaRPr>
                    </a:p>
                  </a:txBody>
                  <a:tcPr/>
                </a:tc>
              </a:tr>
              <a:tr h="1243615">
                <a:tc>
                  <a:txBody>
                    <a:bodyPr/>
                    <a:lstStyle/>
                    <a:p>
                      <a:r>
                        <a:rPr lang="en-US" sz="1400" dirty="0" smtClean="0">
                          <a:latin typeface="Times New Roman" pitchFamily="18" charset="0"/>
                          <a:cs typeface="Times New Roman" pitchFamily="18" charset="0"/>
                        </a:rPr>
                        <a:t>State NSR</a:t>
                      </a:r>
                      <a:endParaRPr lang="en-US" sz="1400" dirty="0">
                        <a:latin typeface="Times New Roman" pitchFamily="18" charset="0"/>
                        <a:cs typeface="Times New Roman" pitchFamily="18" charset="0"/>
                      </a:endParaRPr>
                    </a:p>
                  </a:txBody>
                  <a:tcPr/>
                </a:tc>
                <a:tc>
                  <a:txBody>
                    <a:bodyPr/>
                    <a:lstStyle/>
                    <a:p>
                      <a:pPr marL="0" indent="-91440" algn="l" defTabSz="914400" rtl="0" eaLnBrk="1" latinLnBrk="0" hangingPunct="1">
                        <a:buFont typeface="Arial" panose="020B0604020202020204" pitchFamily="34" charset="0"/>
                        <a:buChar char="•"/>
                      </a:pPr>
                      <a:r>
                        <a:rPr lang="en-US" sz="1400" kern="1200" dirty="0" smtClean="0">
                          <a:solidFill>
                            <a:schemeClr val="dk1"/>
                          </a:solidFill>
                          <a:latin typeface="Times New Roman" pitchFamily="18" charset="0"/>
                          <a:ea typeface="+mn-ea"/>
                          <a:cs typeface="Times New Roman" pitchFamily="18" charset="0"/>
                        </a:rPr>
                        <a:t>AQ Analysis</a:t>
                      </a:r>
                      <a:endParaRPr lang="en-US" sz="1400" kern="1200" dirty="0">
                        <a:solidFill>
                          <a:schemeClr val="dk1"/>
                        </a:solidFill>
                        <a:latin typeface="Times New Roman" pitchFamily="18" charset="0"/>
                        <a:ea typeface="+mn-ea"/>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AQ </a:t>
                      </a:r>
                      <a:r>
                        <a:rPr lang="en-US" sz="1400" dirty="0" smtClean="0">
                          <a:latin typeface="Times New Roman" pitchFamily="18" charset="0"/>
                          <a:cs typeface="Times New Roman" pitchFamily="18" charset="0"/>
                        </a:rPr>
                        <a:t>Analysis </a:t>
                      </a:r>
                      <a:r>
                        <a:rPr lang="en-US" sz="1400" b="1" dirty="0" smtClean="0">
                          <a:solidFill>
                            <a:srgbClr val="FF0000"/>
                          </a:solidFill>
                          <a:latin typeface="Times New Roman" pitchFamily="18" charset="0"/>
                          <a:cs typeface="Times New Roman" pitchFamily="18" charset="0"/>
                        </a:rPr>
                        <a:t>OR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Times New Roman" pitchFamily="18" charset="0"/>
                          <a:cs typeface="Times New Roman" pitchFamily="18" charset="0"/>
                        </a:rPr>
                        <a:t> BACT if major modification </a:t>
                      </a:r>
                    </a:p>
                    <a:p>
                      <a:pPr>
                        <a:buFont typeface="Arial" pitchFamily="34" charset="0"/>
                        <a:buChar char="•"/>
                      </a:pPr>
                      <a:r>
                        <a:rPr lang="en-US" sz="1400" dirty="0" smtClean="0">
                          <a:latin typeface="Times New Roman" pitchFamily="18" charset="0"/>
                          <a:cs typeface="Times New Roman" pitchFamily="18" charset="0"/>
                        </a:rPr>
                        <a:t>Offsets </a:t>
                      </a:r>
                      <a:r>
                        <a:rPr lang="en-US" sz="1400" u="none" dirty="0" smtClean="0">
                          <a:latin typeface="Times New Roman" pitchFamily="18" charset="0"/>
                          <a:cs typeface="Times New Roman" pitchFamily="18" charset="0"/>
                        </a:rPr>
                        <a:t>(10%</a:t>
                      </a:r>
                      <a:r>
                        <a:rPr lang="en-US" sz="1400" u="none" baseline="0" dirty="0" smtClean="0">
                          <a:latin typeface="Times New Roman" pitchFamily="18" charset="0"/>
                          <a:cs typeface="Times New Roman" pitchFamily="18" charset="0"/>
                        </a:rPr>
                        <a:t> to 5%</a:t>
                      </a:r>
                      <a:r>
                        <a:rPr lang="en-US" sz="1400" u="none" dirty="0" smtClean="0">
                          <a:latin typeface="Times New Roman" pitchFamily="18" charset="0"/>
                          <a:cs typeface="Times New Roman" pitchFamily="18" charset="0"/>
                        </a:rPr>
                        <a:t>)</a:t>
                      </a:r>
                      <a:endParaRPr lang="en-US" sz="1400" u="none"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a:t>
                      </a:r>
                    </a:p>
                    <a:p>
                      <a:pPr>
                        <a:buFont typeface="Arial" pitchFamily="34" charset="0"/>
                        <a:buChar char="•"/>
                      </a:pPr>
                      <a:r>
                        <a:rPr lang="en-US" sz="1400" dirty="0" smtClean="0">
                          <a:latin typeface="Times New Roman" pitchFamily="18" charset="0"/>
                          <a:cs typeface="Times New Roman" pitchFamily="18" charset="0"/>
                        </a:rPr>
                        <a:t>Offsets (1.0:1 to 0.5:1</a:t>
                      </a:r>
                      <a:r>
                        <a:rPr lang="en-US" sz="1400" u="none"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a:t>
                      </a:r>
                    </a:p>
                    <a:p>
                      <a:pPr>
                        <a:buFont typeface="Arial" pitchFamily="34" charset="0"/>
                        <a:buChar char="•"/>
                      </a:pPr>
                      <a:r>
                        <a:rPr lang="en-US" sz="1400" baseline="0" dirty="0" smtClean="0">
                          <a:latin typeface="Times New Roman" pitchFamily="18" charset="0"/>
                          <a:cs typeface="Times New Roman" pitchFamily="18" charset="0"/>
                        </a:rPr>
                        <a:t>AQ Analysis </a:t>
                      </a:r>
                    </a:p>
                    <a:p>
                      <a:r>
                        <a:rPr lang="en-US" sz="1400" b="1" baseline="0" dirty="0" smtClean="0">
                          <a:solidFill>
                            <a:srgbClr val="FF0000"/>
                          </a:solidFill>
                          <a:latin typeface="Times New Roman" pitchFamily="18" charset="0"/>
                          <a:cs typeface="Times New Roman" pitchFamily="18" charset="0"/>
                        </a:rPr>
                        <a:t>OR</a:t>
                      </a:r>
                      <a:endParaRPr lang="en-US" sz="1400" b="1" dirty="0" smtClean="0">
                        <a:solidFill>
                          <a:srgbClr val="FF0000"/>
                        </a:solidFill>
                        <a:latin typeface="Times New Roman" pitchFamily="18" charset="0"/>
                        <a:cs typeface="Times New Roman" pitchFamily="18" charset="0"/>
                      </a:endParaRPr>
                    </a:p>
                    <a:p>
                      <a:pPr>
                        <a:buFont typeface="Arial" pitchFamily="34" charset="0"/>
                        <a:buChar char="•"/>
                      </a:pPr>
                      <a:r>
                        <a:rPr lang="en-US" sz="1400" dirty="0" smtClean="0">
                          <a:latin typeface="Times New Roman" pitchFamily="18" charset="0"/>
                          <a:cs typeface="Times New Roman" pitchFamily="18" charset="0"/>
                        </a:rPr>
                        <a:t>Offsets (1.0:1 to 0.5:1</a:t>
                      </a:r>
                      <a:r>
                        <a:rPr lang="en-US" sz="1400" u="none"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a:t>
                      </a:r>
                    </a:p>
                    <a:p>
                      <a:pPr>
                        <a:buFont typeface="Arial" pitchFamily="34" charset="0"/>
                        <a:buChar char="•"/>
                      </a:pPr>
                      <a:r>
                        <a:rPr lang="en-US" sz="1400" baseline="0" dirty="0" smtClean="0">
                          <a:latin typeface="Times New Roman" pitchFamily="18" charset="0"/>
                          <a:cs typeface="Times New Roman" pitchFamily="18" charset="0"/>
                        </a:rPr>
                        <a:t>AQ Analysis </a:t>
                      </a:r>
                    </a:p>
                    <a:p>
                      <a:r>
                        <a:rPr lang="en-US" sz="1400" b="1" baseline="0" dirty="0" smtClean="0">
                          <a:solidFill>
                            <a:srgbClr val="FF0000"/>
                          </a:solidFill>
                          <a:latin typeface="Times New Roman" pitchFamily="18" charset="0"/>
                          <a:cs typeface="Times New Roman" pitchFamily="18" charset="0"/>
                        </a:rPr>
                        <a:t>OR</a:t>
                      </a:r>
                      <a:endParaRPr lang="en-US" sz="1400" b="1" dirty="0" smtClean="0">
                        <a:solidFill>
                          <a:srgbClr val="FF0000"/>
                        </a:solidFill>
                        <a:latin typeface="Times New Roman" pitchFamily="18" charset="0"/>
                        <a:cs typeface="Times New Roman" pitchFamily="18" charset="0"/>
                      </a:endParaRPr>
                    </a:p>
                    <a:p>
                      <a:pPr>
                        <a:buFont typeface="Arial" pitchFamily="34" charset="0"/>
                        <a:buChar char="•"/>
                      </a:pPr>
                      <a:r>
                        <a:rPr lang="en-US" sz="1400" dirty="0" smtClean="0">
                          <a:latin typeface="Times New Roman" pitchFamily="18" charset="0"/>
                          <a:cs typeface="Times New Roman" pitchFamily="18" charset="0"/>
                        </a:rPr>
                        <a:t>Offsets (1.0:1 to 0.5:1</a:t>
                      </a:r>
                      <a:r>
                        <a:rPr lang="en-US" sz="1400" u="none" dirty="0" smtClean="0">
                          <a:latin typeface="Times New Roman" pitchFamily="18" charset="0"/>
                          <a:cs typeface="Times New Roman" pitchFamily="18" charset="0"/>
                        </a:rPr>
                        <a:t>)</a:t>
                      </a:r>
                    </a:p>
                    <a:p>
                      <a:pPr>
                        <a:buFont typeface="Arial" pitchFamily="34" charset="0"/>
                        <a:buChar char="•"/>
                      </a:pPr>
                      <a:endParaRPr lang="en-US" sz="1400" dirty="0" smtClean="0">
                        <a:latin typeface="Times New Roman" pitchFamily="18" charset="0"/>
                        <a:cs typeface="Times New Roman" pitchFamily="18" charset="0"/>
                      </a:endParaRPr>
                    </a:p>
                  </a:txBody>
                  <a:tcPr/>
                </a:tc>
              </a:tr>
              <a:tr h="906313">
                <a:tc>
                  <a:txBody>
                    <a:bodyPr/>
                    <a:lstStyle/>
                    <a:p>
                      <a:r>
                        <a:rPr lang="en-US" sz="1400" dirty="0" smtClean="0">
                          <a:solidFill>
                            <a:schemeClr val="bg1"/>
                          </a:solidFill>
                          <a:latin typeface="Times New Roman" pitchFamily="18" charset="0"/>
                          <a:cs typeface="Times New Roman" pitchFamily="18" charset="0"/>
                        </a:rPr>
                        <a:t>Area designation for EPA purposes</a:t>
                      </a:r>
                      <a:endParaRPr lang="en-US" sz="1400" dirty="0">
                        <a:solidFill>
                          <a:schemeClr val="bg1"/>
                        </a:solidFill>
                        <a:latin typeface="Times New Roman" pitchFamily="18" charset="0"/>
                        <a:cs typeface="Times New Roman" pitchFamily="18" charset="0"/>
                      </a:endParaRPr>
                    </a:p>
                  </a:txBody>
                  <a:tcPr anchor="ctr">
                    <a:solidFill>
                      <a:srgbClr val="002060"/>
                    </a:solidFill>
                  </a:tcPr>
                </a:tc>
                <a:tc>
                  <a:txBody>
                    <a:bodyPr/>
                    <a:lstStyle/>
                    <a:p>
                      <a:pPr algn="ctr"/>
                      <a:r>
                        <a:rPr lang="en-US" sz="1400" b="1" dirty="0" smtClean="0">
                          <a:solidFill>
                            <a:schemeClr val="tx1"/>
                          </a:solidFill>
                          <a:latin typeface="Times New Roman" pitchFamily="18" charset="0"/>
                          <a:cs typeface="Times New Roman" pitchFamily="18" charset="0"/>
                        </a:rPr>
                        <a:t>Attainment</a:t>
                      </a:r>
                      <a:endParaRPr lang="en-US" sz="14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buFont typeface="Arial" pitchFamily="34" charset="0"/>
                        <a:buNone/>
                      </a:pPr>
                      <a:r>
                        <a:rPr lang="en-US" sz="1400" b="1" dirty="0" smtClean="0">
                          <a:solidFill>
                            <a:schemeClr val="tx1"/>
                          </a:solidFill>
                          <a:latin typeface="Times New Roman" pitchFamily="18" charset="0"/>
                          <a:cs typeface="Times New Roman" pitchFamily="18" charset="0"/>
                        </a:rPr>
                        <a:t>Attainment</a:t>
                      </a:r>
                      <a:endParaRPr lang="en-US" sz="14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r>
                        <a:rPr lang="en-US" sz="1400" b="1" dirty="0" smtClean="0">
                          <a:solidFill>
                            <a:schemeClr val="tx1"/>
                          </a:solidFill>
                          <a:latin typeface="Times New Roman" pitchFamily="18" charset="0"/>
                          <a:cs typeface="Times New Roman" pitchFamily="18" charset="0"/>
                        </a:rPr>
                        <a:t>Nonattainment</a:t>
                      </a:r>
                      <a:endParaRPr lang="en-US" sz="14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r>
                        <a:rPr lang="en-US" sz="1400" b="1" dirty="0" smtClean="0">
                          <a:solidFill>
                            <a:schemeClr val="tx1"/>
                          </a:solidFill>
                          <a:latin typeface="Times New Roman" pitchFamily="18" charset="0"/>
                          <a:cs typeface="Times New Roman" pitchFamily="18" charset="0"/>
                        </a:rPr>
                        <a:t>Nonattainment</a:t>
                      </a:r>
                      <a:endParaRPr lang="en-US" sz="14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buFont typeface="Arial" pitchFamily="34" charset="0"/>
                        <a:buNone/>
                      </a:pPr>
                      <a:r>
                        <a:rPr lang="en-US" sz="1400" b="1" dirty="0" smtClean="0">
                          <a:solidFill>
                            <a:schemeClr val="tx1"/>
                          </a:solidFill>
                          <a:latin typeface="Times New Roman" pitchFamily="18" charset="0"/>
                          <a:cs typeface="Times New Roman" pitchFamily="18" charset="0"/>
                        </a:rPr>
                        <a:t>Attainment</a:t>
                      </a:r>
                    </a:p>
                  </a:txBody>
                  <a:tcPr anchor="ctr">
                    <a:solidFill>
                      <a:srgbClr val="00B050"/>
                    </a:solidFill>
                  </a:tcPr>
                </a:tc>
              </a:tr>
            </a:tbl>
          </a:graphicData>
        </a:graphic>
      </p:graphicFrame>
      <p:sp>
        <p:nvSpPr>
          <p:cNvPr id="8" name="Title 1"/>
          <p:cNvSpPr txBox="1">
            <a:spLocks noGrp="1"/>
          </p:cNvSpPr>
          <p:nvPr>
            <p:ph type="title"/>
          </p:nvPr>
        </p:nvSpPr>
        <p:spPr bwMode="auto">
          <a:xfrm>
            <a:off x="457200" y="685800"/>
            <a:ext cx="8229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r>
              <a:rPr kumimoji="0" lang="en-US" sz="3600" b="1" i="1" u="none" strike="noStrike" kern="0" cap="none" spc="0" normalizeH="0" baseline="0" noProof="0" dirty="0" smtClean="0">
                <a:ln>
                  <a:noFill/>
                </a:ln>
                <a:solidFill>
                  <a:srgbClr val="FF0000"/>
                </a:solidFill>
                <a:effectLst/>
                <a:uLnTx/>
                <a:uFillTx/>
                <a:latin typeface="Times New Roman"/>
                <a:ea typeface="Calibri"/>
                <a:cs typeface="Times New Roman"/>
              </a:rPr>
              <a:t>…make sure</a:t>
            </a:r>
            <a:r>
              <a:rPr kumimoji="0" lang="en-US" sz="3600" b="1" i="1" u="none" strike="noStrike" kern="0" cap="none" spc="0" normalizeH="0" noProof="0" dirty="0" smtClean="0">
                <a:ln>
                  <a:noFill/>
                </a:ln>
                <a:solidFill>
                  <a:srgbClr val="FF0000"/>
                </a:solidFill>
                <a:effectLst/>
                <a:uLnTx/>
                <a:uFillTx/>
                <a:latin typeface="Times New Roman"/>
                <a:ea typeface="Calibri"/>
                <a:cs typeface="Times New Roman"/>
              </a:rPr>
              <a:t> this is correct</a:t>
            </a:r>
            <a:endParaRPr kumimoji="0" lang="en-US" sz="3600" b="1" i="1" u="none" strike="noStrike" kern="0" cap="none" spc="0" normalizeH="0" baseline="0" noProof="0" dirty="0">
              <a:ln>
                <a:noFill/>
              </a:ln>
              <a:solidFill>
                <a:srgbClr val="FF0000"/>
              </a:solidFill>
              <a:effectLst/>
              <a:uLnTx/>
              <a:uFillTx/>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53</a:t>
            </a:fld>
            <a:endParaRPr lang="en-US" dirty="0"/>
          </a:p>
        </p:txBody>
      </p:sp>
    </p:spTree>
    <p:extLst>
      <p:ext uri="{BB962C8B-B14F-4D97-AF65-F5344CB8AC3E}">
        <p14:creationId xmlns="" xmlns:p14="http://schemas.microsoft.com/office/powerpoint/2010/main" val="69644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Spray Paint VOC limits replaced by EPA rules</a:t>
            </a: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Old regional haze rules</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1033272" lvl="1" indent="-576072">
              <a:lnSpc>
                <a:spcPct val="95000"/>
              </a:lnSpc>
              <a:spcBef>
                <a:spcPts val="0"/>
              </a:spcBef>
              <a:buClr>
                <a:srgbClr val="00B0F0"/>
              </a:buClr>
              <a:buFont typeface="Arial" pitchFamily="34" charset="0"/>
              <a:buChar char="•"/>
              <a:defRPr/>
            </a:pPr>
            <a:endParaRPr lang="en-US" sz="3200" dirty="0" smtClean="0">
              <a:solidFill>
                <a:sysClr val="windowText" lastClr="000000"/>
              </a:solidFill>
              <a:latin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federal requirements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4191000"/>
          </a:xfrm>
        </p:spPr>
        <p:txBody>
          <a:bodyPr>
            <a:normAutofit fontScale="92500" lnSpcReduction="200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1">
              <a:buClr>
                <a:srgbClr val="00B0F0"/>
              </a:buClr>
            </a:pPr>
            <a:r>
              <a:rPr lang="en-US" dirty="0" smtClean="0">
                <a:latin typeface="Times New Roman" pitchFamily="18" charset="0"/>
                <a:cs typeface="Times New Roman" pitchFamily="18" charset="0"/>
              </a:rPr>
              <a:t>SIP required  by Clean Air Act to maintain or attain compliance with Nation Ambient Air Quality Standards (NAAQS)</a:t>
            </a:r>
          </a:p>
          <a:p>
            <a:pPr lvl="1">
              <a:buClr>
                <a:srgbClr val="00B0F0"/>
              </a:buClr>
            </a:pPr>
            <a:r>
              <a:rPr lang="en-US" dirty="0" smtClean="0">
                <a:latin typeface="Times New Roman" pitchFamily="18" charset="0"/>
                <a:cs typeface="Times New Roman" pitchFamily="18" charset="0"/>
              </a:rPr>
              <a:t>NAAQS for particulate matter was based on total particulate matter and was much less stringent that today’s standards.</a:t>
            </a:r>
          </a:p>
          <a:p>
            <a:pPr lvl="0">
              <a:buClr>
                <a:srgbClr val="00B0F0"/>
              </a:buClr>
            </a:pPr>
            <a:r>
              <a:rPr lang="en-US" dirty="0" smtClean="0">
                <a:latin typeface="Times New Roman" pitchFamily="18" charset="0"/>
                <a:cs typeface="Times New Roman" pitchFamily="18" charset="0"/>
              </a:rPr>
              <a:t>Rules include different standards for pre and post 1970 sources (grandfathering provisions)</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8</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914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1066800" y="2362200"/>
            <a:ext cx="7315200" cy="4191000"/>
          </a:xfrm>
        </p:spPr>
        <p:txBody>
          <a:bodyPr>
            <a:normAutofit fontScale="92500" lnSpcReduction="20000"/>
          </a:bodyPr>
          <a:lstStyle/>
          <a:p>
            <a:pPr lvl="0">
              <a:buClr>
                <a:srgbClr val="00B0F0"/>
              </a:buClr>
            </a:pPr>
            <a:r>
              <a:rPr lang="en-US" dirty="0" smtClean="0">
                <a:latin typeface="Times New Roman" pitchFamily="18" charset="0"/>
                <a:cs typeface="Times New Roman" pitchFamily="18" charset="0"/>
              </a:rPr>
              <a:t>Opacity standards based on “aggregate time”</a:t>
            </a:r>
          </a:p>
          <a:p>
            <a:pPr lvl="1">
              <a:buClr>
                <a:srgbClr val="00B0F0"/>
              </a:buClr>
            </a:pPr>
            <a:r>
              <a:rPr lang="en-US" dirty="0" smtClean="0">
                <a:latin typeface="Times New Roman" pitchFamily="18" charset="0"/>
                <a:cs typeface="Times New Roman" pitchFamily="18" charset="0"/>
              </a:rPr>
              <a:t>Reference test method never established</a:t>
            </a:r>
          </a:p>
          <a:p>
            <a:pPr lvl="1">
              <a:buClr>
                <a:srgbClr val="00B0F0"/>
              </a:buClr>
            </a:pPr>
            <a:r>
              <a:rPr lang="en-US" dirty="0" smtClean="0">
                <a:latin typeface="Times New Roman" pitchFamily="18" charset="0"/>
                <a:cs typeface="Times New Roman" pitchFamily="18" charset="0"/>
              </a:rPr>
              <a:t>Federal standards based on 6-minute average (EPA Method 9)</a:t>
            </a:r>
          </a:p>
          <a:p>
            <a:pPr lvl="0">
              <a:buClr>
                <a:srgbClr val="00B0F0"/>
              </a:buClr>
            </a:pPr>
            <a:r>
              <a:rPr lang="en-US" dirty="0" smtClean="0">
                <a:latin typeface="Times New Roman" pitchFamily="18" charset="0"/>
                <a:cs typeface="Times New Roman" pitchFamily="18" charset="0"/>
              </a:rPr>
              <a:t>PM standards include only one significant digit</a:t>
            </a:r>
          </a:p>
          <a:p>
            <a:pPr lvl="1">
              <a:buClr>
                <a:srgbClr val="00B0F0"/>
              </a:buClr>
            </a:pPr>
            <a:r>
              <a:rPr lang="en-US" dirty="0" smtClean="0">
                <a:latin typeface="Times New Roman" pitchFamily="18" charset="0"/>
                <a:cs typeface="Times New Roman" pitchFamily="18" charset="0"/>
              </a:rPr>
              <a:t>compliance rounding issue</a:t>
            </a:r>
          </a:p>
          <a:p>
            <a:pPr lvl="1">
              <a:buClr>
                <a:srgbClr val="00B0F0"/>
              </a:buClr>
            </a:pPr>
            <a:r>
              <a:rPr lang="en-US" dirty="0" smtClean="0">
                <a:latin typeface="Times New Roman" pitchFamily="18" charset="0"/>
                <a:cs typeface="Times New Roman" pitchFamily="18" charset="0"/>
              </a:rPr>
              <a:t>EPA guidance/policy states that all ‘federal’ standards have at least 2 significant digits whether stated or not</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6984</TotalTime>
  <Words>3479</Words>
  <Application>Microsoft Office PowerPoint</Application>
  <PresentationFormat>On-screen Show (4:3)</PresentationFormat>
  <Paragraphs>604</Paragraphs>
  <Slides>53</Slides>
  <Notes>32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Rulemaking Goals</vt:lpstr>
      <vt:lpstr>Rulemaking Schedule</vt:lpstr>
      <vt:lpstr>Slide 4</vt:lpstr>
      <vt:lpstr>Rule Clean-Up</vt:lpstr>
      <vt:lpstr>Rule Clean-Up</vt:lpstr>
      <vt:lpstr>Rule Clean-Up</vt:lpstr>
      <vt:lpstr>PM and Opacity Standards  - Background</vt:lpstr>
      <vt:lpstr>PM and Opacity Standards - Background</vt:lpstr>
      <vt:lpstr>Opacity Standard Proposal</vt:lpstr>
      <vt:lpstr>Opacity Standard Proposal</vt:lpstr>
      <vt:lpstr>PM Standard Proposal </vt:lpstr>
      <vt:lpstr>PM Grain loading standards</vt:lpstr>
      <vt:lpstr>Justification</vt:lpstr>
      <vt:lpstr>Justification</vt:lpstr>
      <vt:lpstr>Slide 16</vt:lpstr>
      <vt:lpstr>Slide 17</vt:lpstr>
      <vt:lpstr>Categorically Insignificant Activities</vt:lpstr>
      <vt:lpstr>Slide 19</vt:lpstr>
      <vt:lpstr>Small fuel burning equipment </vt:lpstr>
      <vt:lpstr>Regulatory Considerations</vt:lpstr>
      <vt:lpstr>Extensions for NSR/PSD permits</vt:lpstr>
      <vt:lpstr>Extensions for NSR/PSD permits – Proposed Changes</vt:lpstr>
      <vt:lpstr>Extensions for NSR/PSD permits – Proposed Changes</vt:lpstr>
      <vt:lpstr>Extensions for NSR/PSD permits – Proposed Changes</vt:lpstr>
      <vt:lpstr>Extensions for NSR/PSD permits</vt:lpstr>
      <vt:lpstr>Splitting Businesses - Issues</vt:lpstr>
      <vt:lpstr>Splitting Businesses – Proposed Changes</vt:lpstr>
      <vt:lpstr>Splitting Businesses</vt:lpstr>
      <vt:lpstr>Slide 30</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  Proposed Changes </vt:lpstr>
      <vt:lpstr>New Source Review (NSR)  Proposed Changes</vt:lpstr>
      <vt:lpstr>New Source Review (NSR)  Proposed Changes</vt:lpstr>
      <vt:lpstr>Net Air Quality Benefit (NAQB)</vt:lpstr>
      <vt:lpstr>Offsets and NAQB</vt:lpstr>
      <vt:lpstr>Slide 43</vt:lpstr>
      <vt:lpstr>Net Air Quality Benefit (NAQB)</vt:lpstr>
      <vt:lpstr>Net Air Quality Benefit (NAQB)</vt:lpstr>
      <vt:lpstr>Net Air Quality Benefit (NAQB)</vt:lpstr>
      <vt:lpstr>New Source Review (NSR)</vt:lpstr>
      <vt:lpstr>New Source Review (NSR)</vt:lpstr>
      <vt:lpstr>New Source Review (NSR)</vt:lpstr>
      <vt:lpstr>NSR Old vs. New</vt:lpstr>
      <vt:lpstr>NSR Old vs. New</vt:lpstr>
      <vt:lpstr>New Source Review (NSR)…make sure this is correct</vt:lpstr>
      <vt:lpstr>New Source Review (NSR)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708</cp:revision>
  <dcterms:created xsi:type="dcterms:W3CDTF">2013-06-02T20:44:18Z</dcterms:created>
  <dcterms:modified xsi:type="dcterms:W3CDTF">2013-07-17T16:58:10Z</dcterms:modified>
</cp:coreProperties>
</file>