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3"/>
  </p:notesMasterIdLst>
  <p:sldIdLst>
    <p:sldId id="449" r:id="rId2"/>
    <p:sldId id="531" r:id="rId3"/>
    <p:sldId id="501" r:id="rId4"/>
    <p:sldId id="533" r:id="rId5"/>
    <p:sldId id="534" r:id="rId6"/>
    <p:sldId id="535" r:id="rId7"/>
    <p:sldId id="536" r:id="rId8"/>
    <p:sldId id="563" r:id="rId9"/>
    <p:sldId id="564" r:id="rId10"/>
    <p:sldId id="565" r:id="rId11"/>
    <p:sldId id="566" r:id="rId12"/>
    <p:sldId id="567" r:id="rId13"/>
    <p:sldId id="568" r:id="rId14"/>
    <p:sldId id="569" r:id="rId15"/>
    <p:sldId id="570" r:id="rId16"/>
    <p:sldId id="571" r:id="rId17"/>
    <p:sldId id="572" r:id="rId18"/>
    <p:sldId id="573" r:id="rId19"/>
    <p:sldId id="574" r:id="rId20"/>
    <p:sldId id="575" r:id="rId21"/>
    <p:sldId id="576" r:id="rId22"/>
    <p:sldId id="577" r:id="rId23"/>
    <p:sldId id="578" r:id="rId24"/>
    <p:sldId id="579" r:id="rId25"/>
    <p:sldId id="580" r:id="rId26"/>
    <p:sldId id="581" r:id="rId27"/>
    <p:sldId id="582" r:id="rId28"/>
    <p:sldId id="583" r:id="rId29"/>
    <p:sldId id="584" r:id="rId30"/>
    <p:sldId id="585" r:id="rId31"/>
    <p:sldId id="586" r:id="rId32"/>
    <p:sldId id="587" r:id="rId33"/>
    <p:sldId id="588" r:id="rId34"/>
    <p:sldId id="589" r:id="rId35"/>
    <p:sldId id="559" r:id="rId36"/>
    <p:sldId id="560" r:id="rId37"/>
    <p:sldId id="505" r:id="rId38"/>
    <p:sldId id="506" r:id="rId39"/>
    <p:sldId id="507" r:id="rId40"/>
    <p:sldId id="508" r:id="rId41"/>
    <p:sldId id="509" r:id="rId42"/>
    <p:sldId id="510" r:id="rId43"/>
    <p:sldId id="511" r:id="rId44"/>
    <p:sldId id="512" r:id="rId45"/>
    <p:sldId id="513" r:id="rId46"/>
    <p:sldId id="514" r:id="rId47"/>
    <p:sldId id="515" r:id="rId48"/>
    <p:sldId id="561" r:id="rId49"/>
    <p:sldId id="516" r:id="rId50"/>
    <p:sldId id="517" r:id="rId51"/>
    <p:sldId id="518" r:id="rId52"/>
    <p:sldId id="519" r:id="rId53"/>
    <p:sldId id="520" r:id="rId54"/>
    <p:sldId id="524" r:id="rId55"/>
    <p:sldId id="525" r:id="rId56"/>
    <p:sldId id="521" r:id="rId57"/>
    <p:sldId id="562" r:id="rId58"/>
    <p:sldId id="522" r:id="rId59"/>
    <p:sldId id="523" r:id="rId60"/>
    <p:sldId id="526" r:id="rId61"/>
    <p:sldId id="527"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22" autoAdjust="0"/>
  </p:normalViewPr>
  <p:slideViewPr>
    <p:cSldViewPr>
      <p:cViewPr varScale="1">
        <p:scale>
          <a:sx n="85" d="100"/>
          <a:sy n="85" d="100"/>
        </p:scale>
        <p:origin x="-82" y="-77"/>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6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7/17/2013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Thank you for taking the time to come today.....</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Started out as a rule clean-up, blossomed into a much bigger effort.  Used to call it the Kitchen Sink but…..</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DEQ is taking a comprehensive approach in this rulemaking that will move the AQ program ahead effectively</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The AQ program needs to be maintained to keep the permitting program working well so we decided to undertake this rulemaking to not only maintain the program but to improve it.  </a:t>
            </a: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a:t>
            </a:r>
            <a:r>
              <a:rPr lang="en-US" sz="1600" dirty="0" err="1" smtClean="0">
                <a:latin typeface="Times New Roman" pitchFamily="18" charset="0"/>
                <a:cs typeface="Times New Roman" pitchFamily="18" charset="0"/>
              </a:rPr>
              <a:t>modifed</a:t>
            </a:r>
            <a:r>
              <a:rPr lang="en-US" sz="1600" dirty="0" smtClean="0">
                <a:latin typeface="Times New Roman" pitchFamily="18" charset="0"/>
                <a:cs typeface="Times New Roman" pitchFamily="18" charset="0"/>
              </a:rPr>
              <a:t>/updated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An example of making our rules clearer is to make sure the language is easy to understand so businesses know exactly what they have to do to comply.  </a:t>
            </a:r>
          </a:p>
          <a:p>
            <a:pPr marL="285750" indent="-285750">
              <a:buFont typeface="Arial" pitchFamily="34" charset="0"/>
              <a:buChar char="•"/>
            </a:pPr>
            <a:r>
              <a:rPr lang="en-US" sz="1600" dirty="0" smtClean="0">
                <a:latin typeface="Times New Roman" pitchFamily="18" charset="0"/>
                <a:cs typeface="Times New Roman" pitchFamily="18" charset="0"/>
              </a:rPr>
              <a:t>DEQ will ensure that air quality requirements will be maintained, while providing more flexibility for smaller sources,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p14="http://schemas.microsoft.com/office/powerpoint/2010/main" xmlns=""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29</a:t>
            </a:fld>
            <a:endParaRPr lang="en-US" dirty="0"/>
          </a:p>
        </p:txBody>
      </p:sp>
    </p:spTree>
    <p:extLst>
      <p:ext uri="{BB962C8B-B14F-4D97-AF65-F5344CB8AC3E}">
        <p14:creationId xmlns="" xmlns:p14="http://schemas.microsoft.com/office/powerpoint/2010/main" val="1955573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extLst>
      <p:ext uri="{BB962C8B-B14F-4D97-AF65-F5344CB8AC3E}">
        <p14:creationId xmlns="" xmlns:p14="http://schemas.microsoft.com/office/powerpoint/2010/main" val="410749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The PM standards we are updating are the general statewide standards for opacity and grain loading.  We’ll talk more about that later.</a:t>
            </a:r>
          </a:p>
          <a:p>
            <a:pPr>
              <a:buFont typeface="Arial" pitchFamily="34" charset="0"/>
              <a:buChar char="•"/>
            </a:pPr>
            <a:r>
              <a:rPr lang="en-US" sz="1600" dirty="0" smtClean="0">
                <a:latin typeface="Times New Roman" pitchFamily="18" charset="0"/>
                <a:cs typeface="Times New Roman" pitchFamily="18" charset="0"/>
              </a:rPr>
              <a:t>  The NSR rules apply when major sources want to build or modify.  </a:t>
            </a:r>
          </a:p>
          <a:p>
            <a:pPr>
              <a:buFont typeface="Arial" pitchFamily="34" charset="0"/>
              <a:buChar char="•"/>
            </a:pPr>
            <a:r>
              <a:rPr lang="en-US" sz="1600" dirty="0" smtClean="0">
                <a:latin typeface="Times New Roman" pitchFamily="18" charset="0"/>
                <a:cs typeface="Times New Roman" pitchFamily="18" charset="0"/>
              </a:rPr>
              <a:t>  Net Air Quality Benefit ensures that sources contribute to the AQ solution rather than the problem</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extLst>
      <p:ext uri="{BB962C8B-B14F-4D97-AF65-F5344CB8AC3E}">
        <p14:creationId xmlns="" xmlns:p14="http://schemas.microsoft.com/office/powerpoint/2010/main" val="1765508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45</a:t>
            </a:fld>
            <a:endParaRPr lang="en-US" dirty="0"/>
          </a:p>
        </p:txBody>
      </p:sp>
    </p:spTree>
    <p:extLst>
      <p:ext uri="{BB962C8B-B14F-4D97-AF65-F5344CB8AC3E}">
        <p14:creationId xmlns="" xmlns:p14="http://schemas.microsoft.com/office/powerpoint/2010/main" val="2380486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58</a:t>
            </a:fld>
            <a:endParaRPr lang="en-US" dirty="0"/>
          </a:p>
        </p:txBody>
      </p:sp>
    </p:spTree>
    <p:extLst>
      <p:ext uri="{BB962C8B-B14F-4D97-AF65-F5344CB8AC3E}">
        <p14:creationId xmlns="" xmlns:p14="http://schemas.microsoft.com/office/powerpoint/2010/main" val="4271664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59</a:t>
            </a:fld>
            <a:endParaRPr lang="en-US" dirty="0"/>
          </a:p>
        </p:txBody>
      </p:sp>
    </p:spTree>
    <p:extLst>
      <p:ext uri="{BB962C8B-B14F-4D97-AF65-F5344CB8AC3E}">
        <p14:creationId xmlns="" xmlns:p14="http://schemas.microsoft.com/office/powerpoint/2010/main" val="104839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these tables now or later?</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60</a:t>
            </a:fld>
            <a:endParaRPr lang="en-US" dirty="0"/>
          </a:p>
        </p:txBody>
      </p:sp>
    </p:spTree>
    <p:extLst>
      <p:ext uri="{BB962C8B-B14F-4D97-AF65-F5344CB8AC3E}">
        <p14:creationId xmlns="" xmlns:p14="http://schemas.microsoft.com/office/powerpoint/2010/main" val="272741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a:bodyPr>
          <a:lstStyle/>
          <a:p>
            <a:r>
              <a:rPr lang="en-US" sz="1600" dirty="0" smtClean="0">
                <a:latin typeface="Times New Roman" pitchFamily="18" charset="0"/>
                <a:cs typeface="Times New Roman" pitchFamily="18" charset="0"/>
              </a:rPr>
              <a:t>Examples of moving procedures:</a:t>
            </a:r>
          </a:p>
          <a:p>
            <a:pPr>
              <a:buFont typeface="Arial" pitchFamily="34" charset="0"/>
              <a:buChar char="•"/>
            </a:pPr>
            <a:r>
              <a:rPr lang="en-US" sz="1600" dirty="0" smtClean="0">
                <a:latin typeface="Times New Roman" pitchFamily="18" charset="0"/>
                <a:cs typeface="Times New Roman" pitchFamily="18" charset="0"/>
              </a:rPr>
              <a:t>  Major modification to division 224</a:t>
            </a:r>
          </a:p>
          <a:p>
            <a:pPr>
              <a:buFont typeface="Arial" pitchFamily="34" charset="0"/>
              <a:buChar char="•"/>
            </a:pPr>
            <a:r>
              <a:rPr lang="en-US" sz="1600" dirty="0" smtClean="0">
                <a:latin typeface="Times New Roman" pitchFamily="18" charset="0"/>
                <a:cs typeface="Times New Roman" pitchFamily="18" charset="0"/>
              </a:rPr>
              <a:t>  Actual emissions and netting basis to division 222</a:t>
            </a:r>
          </a:p>
          <a:p>
            <a:pPr>
              <a:buFont typeface="Arial" pitchFamily="34" charset="0"/>
              <a:buChar char="•"/>
            </a:pPr>
            <a:r>
              <a:rPr lang="en-US" sz="1600" dirty="0" smtClean="0">
                <a:latin typeface="Times New Roman" pitchFamily="18" charset="0"/>
                <a:cs typeface="Times New Roman" pitchFamily="18" charset="0"/>
              </a:rPr>
              <a:t>  Baseline period/Baseline emission rate</a:t>
            </a:r>
          </a:p>
          <a:p>
            <a:pPr>
              <a:buFont typeface="Arial" pitchFamily="34" charset="0"/>
              <a:buChar char="•"/>
            </a:pPr>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buFont typeface="Arial" pitchFamily="34" charset="0"/>
              <a:buChar char="•"/>
              <a:defRPr/>
            </a:pPr>
            <a:r>
              <a:rPr lang="en-US" sz="1600" dirty="0" smtClean="0">
                <a:solidFill>
                  <a:sysClr val="windowText" lastClr="000000"/>
                </a:solidFill>
                <a:latin typeface="Times New Roman"/>
                <a:ea typeface="Calibri"/>
                <a:cs typeface="Times New Roman"/>
              </a:rPr>
              <a:t>  Spray paint rules were part of plan to reduce ozone from consumer products.  EPA adopted national rules that are based on the reactivity of the VOC.  OR rules are just limits on weights so sources cannot comply with both rules at the same time.</a:t>
            </a:r>
          </a:p>
          <a:p>
            <a:pPr lvl="0">
              <a:lnSpc>
                <a:spcPct val="115000"/>
              </a:lnSpc>
              <a:buClr>
                <a:srgbClr val="F07F09"/>
              </a:buClr>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Clr>
                <a:srgbClr val="F07F09"/>
              </a:buClr>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 not cost effective. There are now specific rules but PGE is not involved in trading.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Repeal rules for sources that no longer exist in Oregon. Sources would still need to address new source rules – more stringent than existing rules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of my sources – don’t want me for your permit writer!</a:t>
            </a: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r>
              <a:rPr lang="en-US" sz="1600" dirty="0" smtClean="0">
                <a:solidFill>
                  <a:sysClr val="windowText" lastClr="000000"/>
                </a:solidFill>
                <a:latin typeface="Times New Roman"/>
              </a:rPr>
              <a:t>End of section, any questions on rule clean-up?</a:t>
            </a:r>
          </a:p>
          <a:p>
            <a:pPr lvl="0">
              <a:buClr>
                <a:srgbClr val="00B0F0"/>
              </a:buClr>
              <a:buSzPct val="100000"/>
              <a:buFont typeface="Arial" pitchFamily="34" charset="0"/>
              <a:buChar char="•"/>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8</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914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2362200"/>
            <a:ext cx="7620000" cy="3962400"/>
          </a:xfrm>
        </p:spPr>
        <p:txBody>
          <a:bodyPr>
            <a:normAutofit fontScale="85000" lnSpcReduction="10000"/>
          </a:bodyPr>
          <a:lstStyle/>
          <a:p>
            <a:pPr lvl="0">
              <a:buClr>
                <a:srgbClr val="00B0F0"/>
              </a:buClr>
            </a:pPr>
            <a:r>
              <a:rPr lang="en-US" dirty="0" smtClean="0">
                <a:latin typeface="Times New Roman" pitchFamily="18" charset="0"/>
                <a:cs typeface="Times New Roman" pitchFamily="18" charset="0"/>
              </a:rPr>
              <a:t>Opacity standards based on “aggregate time”</a:t>
            </a:r>
          </a:p>
          <a:p>
            <a:pPr lvl="1">
              <a:buClr>
                <a:srgbClr val="00B0F0"/>
              </a:buClr>
            </a:pPr>
            <a:r>
              <a:rPr lang="en-US" dirty="0" smtClean="0">
                <a:latin typeface="Times New Roman" pitchFamily="18" charset="0"/>
                <a:cs typeface="Times New Roman" pitchFamily="18" charset="0"/>
              </a:rPr>
              <a:t>Uniform procedures (e.g., reference test method) have never been established for determining compliance</a:t>
            </a:r>
          </a:p>
          <a:p>
            <a:pPr lvl="1">
              <a:buClr>
                <a:srgbClr val="00B0F0"/>
              </a:buClr>
            </a:pPr>
            <a:r>
              <a:rPr lang="en-US" dirty="0" smtClean="0">
                <a:latin typeface="Times New Roman" pitchFamily="18" charset="0"/>
                <a:cs typeface="Times New Roman" pitchFamily="18" charset="0"/>
              </a:rPr>
              <a:t>Federal standards  are based on 6-minute average in accordance with EPA Reference Method 9</a:t>
            </a:r>
          </a:p>
          <a:p>
            <a:pPr lvl="0">
              <a:buClr>
                <a:srgbClr val="00B0F0"/>
              </a:buClr>
            </a:pPr>
            <a:r>
              <a:rPr lang="en-US" dirty="0" smtClean="0">
                <a:latin typeface="Times New Roman" pitchFamily="18" charset="0"/>
                <a:cs typeface="Times New Roman" pitchFamily="18" charset="0"/>
              </a:rPr>
              <a:t>PM standards include only one significant digit</a:t>
            </a:r>
          </a:p>
          <a:p>
            <a:pPr lvl="1">
              <a:buClr>
                <a:srgbClr val="00B0F0"/>
              </a:buClr>
            </a:pPr>
            <a:r>
              <a:rPr lang="en-US" dirty="0" smtClean="0">
                <a:latin typeface="Times New Roman" pitchFamily="18" charset="0"/>
                <a:cs typeface="Times New Roman" pitchFamily="18" charset="0"/>
              </a:rPr>
              <a:t>compliance rounding issue</a:t>
            </a:r>
          </a:p>
          <a:p>
            <a:pPr lvl="1">
              <a:buClr>
                <a:srgbClr val="00B0F0"/>
              </a:buClr>
            </a:pPr>
            <a:r>
              <a:rPr lang="en-US" dirty="0" smtClean="0">
                <a:latin typeface="Times New Roman" pitchFamily="18" charset="0"/>
                <a:cs typeface="Times New Roman" pitchFamily="18" charset="0"/>
              </a:rPr>
              <a:t>EPA guidance/policy states that all ‘federal’ standards have at least 2 significant digits when not stated</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potential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191000"/>
          </a:xfrm>
        </p:spPr>
        <p:txBody>
          <a:bodyPr>
            <a:normAutofit fontScale="85000" lnSpcReduction="20000"/>
          </a:bodyPr>
          <a:lstStyle/>
          <a:p>
            <a:pPr lvl="0">
              <a:buClr>
                <a:srgbClr val="00B0F0"/>
              </a:buClr>
            </a:pPr>
            <a:r>
              <a:rPr lang="en-US" dirty="0" smtClean="0">
                <a:latin typeface="Times New Roman" pitchFamily="18" charset="0"/>
                <a:cs typeface="Times New Roman" pitchFamily="18" charset="0"/>
              </a:rPr>
              <a:t>Change all opacity standards from 3 minute aggregate in 60 minutes to 6-minute averages </a:t>
            </a:r>
          </a:p>
          <a:p>
            <a:pPr lvl="1">
              <a:buClr>
                <a:srgbClr val="00B0F0"/>
              </a:buClr>
            </a:pPr>
            <a:r>
              <a:rPr lang="en-US" dirty="0" smtClean="0">
                <a:latin typeface="Times New Roman" pitchFamily="18" charset="0"/>
                <a:cs typeface="Times New Roman" pitchFamily="18" charset="0"/>
              </a:rPr>
              <a:t>Compliance can be based on EPA Method 9</a:t>
            </a:r>
          </a:p>
          <a:p>
            <a:pPr lvl="1">
              <a:buClr>
                <a:srgbClr val="00B0F0"/>
              </a:buClr>
            </a:pPr>
            <a:r>
              <a:rPr lang="en-US" dirty="0" smtClean="0">
                <a:latin typeface="Times New Roman" pitchFamily="18" charset="0"/>
                <a:cs typeface="Times New Roman" pitchFamily="18" charset="0"/>
              </a:rPr>
              <a:t>Change is consistent with other states</a:t>
            </a:r>
          </a:p>
          <a:p>
            <a:pPr lvl="1">
              <a:buClr>
                <a:srgbClr val="00B0F0"/>
              </a:buClr>
            </a:pPr>
            <a:r>
              <a:rPr lang="en-US" dirty="0" smtClean="0">
                <a:latin typeface="Times New Roman" pitchFamily="18" charset="0"/>
                <a:cs typeface="Times New Roman" pitchFamily="18" charset="0"/>
              </a:rPr>
              <a:t>No change in stringency (either aggregate time or 6-minute average is theoretically more or less stringent)</a:t>
            </a:r>
          </a:p>
          <a:p>
            <a:pPr lvl="0">
              <a:buClr>
                <a:srgbClr val="00B0F0"/>
              </a:buClr>
            </a:pPr>
            <a:r>
              <a:rPr lang="en-US" dirty="0" smtClean="0">
                <a:latin typeface="Times New Roman" pitchFamily="18" charset="0"/>
                <a:cs typeface="Times New Roman" pitchFamily="18" charset="0"/>
              </a:rPr>
              <a:t>Repeal Portland 4-county 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provision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old equipment (before 06/01/70)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or soot blowing operations if:</a:t>
            </a:r>
          </a:p>
          <a:p>
            <a:pPr lvl="1">
              <a:buClr>
                <a:srgbClr val="00B0F0"/>
              </a:buClr>
            </a:pPr>
            <a:r>
              <a:rPr lang="en-US" dirty="0" smtClean="0">
                <a:latin typeface="Times New Roman" pitchFamily="18" charset="0"/>
                <a:cs typeface="Times New Roman" pitchFamily="18" charset="0"/>
              </a:rPr>
              <a:t>Following grate or soot blowing plan; and</a:t>
            </a:r>
          </a:p>
          <a:p>
            <a:pPr lvl="1">
              <a:buClr>
                <a:srgbClr val="00B0F0"/>
              </a:buClr>
            </a:pPr>
            <a:r>
              <a:rPr lang="en-US" dirty="0" smtClean="0">
                <a:latin typeface="Times New Roman" pitchFamily="18" charset="0"/>
                <a:cs typeface="Times New Roman" pitchFamily="18" charset="0"/>
              </a:rPr>
              <a:t>Plan approved by DEQ</a:t>
            </a:r>
          </a:p>
          <a:p>
            <a:pPr>
              <a:buClr>
                <a:srgbClr val="00B0F0"/>
              </a:buClr>
            </a:pPr>
            <a:r>
              <a:rPr lang="en-US" dirty="0" smtClean="0">
                <a:latin typeface="Times New Roman" pitchFamily="18" charset="0"/>
                <a:cs typeface="Times New Roman" pitchFamily="18" charset="0"/>
              </a:rPr>
              <a:t>Defer compliance until January 1, 2015 for businesses not located near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12</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potential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fontScale="92500" lnSpcReduction="20000"/>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0.20 standard for older sources to help address newer/tighter ambient air quality standards</a:t>
            </a:r>
          </a:p>
          <a:p>
            <a:pPr>
              <a:buClr>
                <a:srgbClr val="00B0F0"/>
              </a:buClr>
            </a:pPr>
            <a:r>
              <a:rPr lang="en-US" dirty="0" smtClean="0">
                <a:latin typeface="Times New Roman" pitchFamily="18" charset="0"/>
                <a:cs typeface="Times New Roman" pitchFamily="18" charset="0"/>
              </a:rPr>
              <a:t>Provide schedule for complying with revised standards depending on location</a:t>
            </a:r>
          </a:p>
          <a:p>
            <a:pPr>
              <a:buClr>
                <a:srgbClr val="00B0F0"/>
              </a:buClr>
            </a:pPr>
            <a:r>
              <a:rPr lang="en-US" dirty="0" smtClean="0">
                <a:latin typeface="Times New Roman" pitchFamily="18" charset="0"/>
                <a:cs typeface="Times New Roman" pitchFamily="18" charset="0"/>
              </a:rPr>
              <a:t>All sources must comply with 0.10 standard by January 1, 2019.</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potential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14</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228600" y="1447800"/>
          <a:ext cx="8534400" cy="3380883"/>
        </p:xfrm>
        <a:graphic>
          <a:graphicData uri="http://schemas.openxmlformats.org/drawingml/2006/table">
            <a:tbl>
              <a:tblPr firstRow="1" bandRow="1">
                <a:tableStyleId>{5C22544A-7EE6-4342-B048-85BDC9FD1C3A}</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sp>
        <p:nvSpPr>
          <p:cNvPr id="31745" name="Rectangle 1"/>
          <p:cNvSpPr>
            <a:spLocks noChangeArrowheads="1"/>
          </p:cNvSpPr>
          <p:nvPr/>
        </p:nvSpPr>
        <p:spPr bwMode="auto">
          <a:xfrm>
            <a:off x="228600" y="5103912"/>
            <a:ext cx="510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4605424"/>
            <a:ext cx="2362200" cy="19547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70167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fontScale="92500" lnSpcReduction="20000"/>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NAA</a:t>
            </a:r>
          </a:p>
          <a:p>
            <a:pPr lvl="0">
              <a:buClr>
                <a:srgbClr val="00B0F0"/>
              </a:buClr>
            </a:pPr>
            <a:r>
              <a:rPr lang="en-US" dirty="0" smtClean="0">
                <a:latin typeface="Times New Roman" pitchFamily="18" charset="0"/>
                <a:cs typeface="Times New Roman" pitchFamily="18" charset="0"/>
              </a:rPr>
              <a:t>Potential single source impacts approximately 30% of ambient standard</a:t>
            </a:r>
          </a:p>
          <a:p>
            <a:pPr lvl="0">
              <a:buClr>
                <a:srgbClr val="00B0F0"/>
              </a:buClr>
            </a:pPr>
            <a:r>
              <a:rPr lang="en-US" dirty="0" smtClean="0">
                <a:latin typeface="Times New Roman" pitchFamily="18" charset="0"/>
                <a:cs typeface="Times New Roman" pitchFamily="18" charset="0"/>
              </a:rPr>
              <a:t>Add background (e.g., woodstove emissions) and total impacts approximately 70% of ambient standard.</a:t>
            </a:r>
          </a:p>
          <a:p>
            <a:pPr lvl="0">
              <a:buClr>
                <a:srgbClr val="00B0F0"/>
              </a:buClr>
            </a:pPr>
            <a:r>
              <a:rPr lang="en-US" dirty="0" smtClean="0">
                <a:latin typeface="Times New Roman" pitchFamily="18" charset="0"/>
                <a:cs typeface="Times New Roman" pitchFamily="18" charset="0"/>
              </a:rPr>
              <a:t>Impacts when meeting 0.10 standard » 13% of ambient standard (53% of ambient standard with background)</a:t>
            </a:r>
          </a:p>
        </p:txBody>
      </p:sp>
      <p:sp>
        <p:nvSpPr>
          <p:cNvPr id="4" name="Slide Number Placeholder 3"/>
          <p:cNvSpPr>
            <a:spLocks noGrp="1"/>
          </p:cNvSpPr>
          <p:nvPr>
            <p:ph type="sldNum" sz="quarter" idx="12"/>
          </p:nvPr>
        </p:nvSpPr>
        <p:spPr/>
        <p:txBody>
          <a:bodyPr/>
          <a:lstStyle/>
          <a:p>
            <a:fld id="{5054A28A-D49E-49FA-AA6C-AAFB5BCB984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495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that rely on woodstoves to heat homes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a:bodyPr>
          <a:lstStyle/>
          <a:p>
            <a:pPr lvl="0">
              <a:buClr>
                <a:srgbClr val="00B0F0"/>
              </a:buClr>
            </a:pPr>
            <a:r>
              <a:rPr lang="en-US" dirty="0" smtClean="0">
                <a:latin typeface="Times New Roman" pitchFamily="18" charset="0"/>
                <a:cs typeface="Times New Roman" pitchFamily="18" charset="0"/>
              </a:rPr>
              <a:t>Changes are proactive measures for helping to prevent violations of current PM2.5 standards and potentially more stringent standards in the future.</a:t>
            </a:r>
          </a:p>
          <a:p>
            <a:pPr lvl="0">
              <a:buClr>
                <a:srgbClr val="00B0F0"/>
              </a:buClr>
            </a:pPr>
            <a:r>
              <a:rPr lang="en-US" dirty="0" smtClean="0">
                <a:latin typeface="Times New Roman" pitchFamily="18" charset="0"/>
                <a:cs typeface="Times New Roman" pitchFamily="18" charset="0"/>
              </a:rPr>
              <a:t>In the past, similar/more stringent changes were made to the standards in areas that were designated nonattainment for PM10 as reactive measures that were included the attainment plans.</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18</a:t>
            </a:fld>
            <a:endParaRPr lang="en-US" dirty="0">
              <a:solidFill>
                <a:srgbClr val="E3DED1">
                  <a:shade val="50000"/>
                </a:srgbClr>
              </a:solidFill>
            </a:endParaRPr>
          </a:p>
        </p:txBody>
      </p:sp>
      <p:sp>
        <p:nvSpPr>
          <p:cNvPr id="2" name="TextBox 1"/>
          <p:cNvSpPr txBox="1"/>
          <p:nvPr/>
        </p:nvSpPr>
        <p:spPr>
          <a:xfrm>
            <a:off x="990600" y="1600200"/>
            <a:ext cx="7315200" cy="4401205"/>
          </a:xfrm>
          <a:prstGeom prst="rect">
            <a:avLst/>
          </a:prstGeom>
          <a:noFill/>
        </p:spPr>
        <p:txBody>
          <a:bodyPr wrap="square" rtlCol="0">
            <a:spAutoFit/>
          </a:bodyPr>
          <a:lstStyle/>
          <a:p>
            <a:pPr marL="285750" lvl="1" indent="-285750">
              <a:buFont typeface="Arial" pitchFamily="34" charset="0"/>
              <a:buChar char="•"/>
            </a:pPr>
            <a:r>
              <a:rPr lang="en-US" sz="3200" dirty="0" smtClean="0">
                <a:latin typeface="Times New Roman" pitchFamily="18" charset="0"/>
                <a:cs typeface="Times New Roman" pitchFamily="18" charset="0"/>
              </a:rPr>
              <a:t>Approximately 11 wood-fired boilers</a:t>
            </a:r>
          </a:p>
          <a:p>
            <a:pPr marL="285750" lvl="1" indent="-285750">
              <a:buFont typeface="Arial" pitchFamily="34" charset="0"/>
              <a:buChar char="•"/>
            </a:pPr>
            <a:r>
              <a:rPr lang="en-US" sz="3200" dirty="0" smtClean="0">
                <a:latin typeface="Times New Roman" pitchFamily="18" charset="0"/>
                <a:cs typeface="Times New Roman" pitchFamily="18" charset="0"/>
              </a:rPr>
              <a:t> Two asphalt plants</a:t>
            </a:r>
          </a:p>
          <a:p>
            <a:pPr marL="285750" indent="-285750">
              <a:buFont typeface="Arial" pitchFamily="34" charset="0"/>
              <a:buChar char="•"/>
            </a:pPr>
            <a:r>
              <a:rPr lang="en-US" sz="3200" dirty="0" smtClean="0">
                <a:latin typeface="Times New Roman" pitchFamily="18" charset="0"/>
                <a:cs typeface="Times New Roman" pitchFamily="18" charset="0"/>
              </a:rPr>
              <a:t>Many of the units have tested below the proposed limits, but do not comply all of the time.</a:t>
            </a:r>
          </a:p>
          <a:p>
            <a:pPr marL="285750" lvl="1" indent="-285750">
              <a:buFont typeface="Arial" pitchFamily="34" charset="0"/>
              <a:buChar char="•"/>
            </a:pPr>
            <a:r>
              <a:rPr lang="en-US" sz="3200" dirty="0" smtClean="0">
                <a:latin typeface="Times New Roman" pitchFamily="18" charset="0"/>
                <a:cs typeface="Times New Roman" pitchFamily="18" charset="0"/>
              </a:rPr>
              <a:t>Test results range from 0.06 to 0.21 </a:t>
            </a:r>
            <a:r>
              <a:rPr lang="en-US" sz="3200" dirty="0" err="1" smtClean="0">
                <a:latin typeface="Times New Roman" pitchFamily="18" charset="0"/>
                <a:cs typeface="Times New Roman" pitchFamily="18" charset="0"/>
              </a:rPr>
              <a:t>gr</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dscf</a:t>
            </a: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Affected Sources</a:t>
            </a:r>
            <a:endParaRPr lang="en-US"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106806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4114800"/>
          </a:xfrm>
        </p:spPr>
        <p:txBody>
          <a:bodyPr>
            <a:noAutofit/>
          </a:bodyPr>
          <a:lstStyle/>
          <a:p>
            <a:pPr>
              <a:buClr>
                <a:srgbClr val="00B0F0"/>
              </a:buClr>
            </a:pPr>
            <a:r>
              <a:rPr lang="en-US" sz="2800" dirty="0" smtClean="0">
                <a:latin typeface="Times New Roman" pitchFamily="18" charset="0"/>
                <a:cs typeface="Times New Roman" pitchFamily="18" charset="0"/>
              </a:rPr>
              <a:t>Conduct more frequent tuning/maintenance</a:t>
            </a:r>
          </a:p>
          <a:p>
            <a:pPr lvl="1">
              <a:buClr>
                <a:srgbClr val="00B0F0"/>
              </a:buClr>
            </a:pPr>
            <a:r>
              <a:rPr lang="en-US" sz="2400" dirty="0" smtClean="0"/>
              <a:t>1977 28 </a:t>
            </a:r>
            <a:r>
              <a:rPr lang="en-US" sz="2400" dirty="0" err="1" smtClean="0"/>
              <a:t>MMBtu</a:t>
            </a:r>
            <a:r>
              <a:rPr lang="en-US" sz="2400" dirty="0" smtClean="0"/>
              <a:t> wood fired boiler; pre-test out of compliance; post-test less than 0.1 </a:t>
            </a:r>
            <a:r>
              <a:rPr lang="en-US" sz="2400" dirty="0" err="1" smtClean="0"/>
              <a:t>gr</a:t>
            </a:r>
            <a:r>
              <a:rPr lang="en-US" sz="2400" dirty="0" smtClean="0"/>
              <a:t>/</a:t>
            </a:r>
            <a:r>
              <a:rPr lang="en-US" sz="2400" dirty="0" err="1" smtClean="0"/>
              <a:t>dscf</a:t>
            </a:r>
            <a:endParaRPr lang="en-US" sz="2400" dirty="0" smtClean="0">
              <a:latin typeface="Times New Roman" pitchFamily="18" charset="0"/>
              <a:cs typeface="Times New Roman" pitchFamily="18" charset="0"/>
            </a:endParaRPr>
          </a:p>
          <a:p>
            <a:pPr>
              <a:buClr>
                <a:srgbClr val="00B0F0"/>
              </a:buClr>
            </a:pPr>
            <a:r>
              <a:rPr lang="en-US" sz="2800" dirty="0" smtClean="0">
                <a:latin typeface="Times New Roman" pitchFamily="18" charset="0"/>
                <a:cs typeface="Times New Roman" pitchFamily="18" charset="0"/>
              </a:rPr>
              <a:t>Maintain consistent/high quality fuel</a:t>
            </a:r>
          </a:p>
          <a:p>
            <a:pPr>
              <a:buClr>
                <a:srgbClr val="00B0F0"/>
              </a:buClr>
            </a:pPr>
            <a:r>
              <a:rPr lang="en-US" sz="2800" dirty="0" smtClean="0">
                <a:latin typeface="Times New Roman" pitchFamily="18" charset="0"/>
                <a:cs typeface="Times New Roman" pitchFamily="18" charset="0"/>
              </a:rPr>
              <a:t>Improve combustion controls </a:t>
            </a:r>
          </a:p>
          <a:p>
            <a:pPr>
              <a:buClr>
                <a:srgbClr val="00B0F0"/>
              </a:buClr>
            </a:pPr>
            <a:r>
              <a:rPr lang="en-US" sz="2800" dirty="0" smtClean="0">
                <a:latin typeface="Times New Roman" pitchFamily="18" charset="0"/>
                <a:cs typeface="Times New Roman" pitchFamily="18" charset="0"/>
              </a:rPr>
              <a:t>Install additional control equipment</a:t>
            </a:r>
          </a:p>
          <a:p>
            <a:pPr>
              <a:buClr>
                <a:srgbClr val="00B0F0"/>
              </a:buClr>
            </a:pPr>
            <a:r>
              <a:rPr lang="en-US" sz="2800" dirty="0" smtClean="0">
                <a:latin typeface="Times New Roman" pitchFamily="18" charset="0"/>
                <a:cs typeface="Times New Roman" pitchFamily="18" charset="0"/>
              </a:rPr>
              <a:t>Add co-firing of natural gas </a:t>
            </a:r>
          </a:p>
          <a:p>
            <a:pPr>
              <a:buClr>
                <a:srgbClr val="00B0F0"/>
              </a:buClr>
            </a:pPr>
            <a:r>
              <a:rPr lang="en-US" sz="2800" dirty="0" smtClean="0">
                <a:latin typeface="Times New Roman" pitchFamily="18" charset="0"/>
                <a:cs typeface="Times New Roman" pitchFamily="18" charset="0"/>
              </a:rPr>
              <a:t>Replace boiler with natural gas-fired boiler</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19</a:t>
            </a:fld>
            <a:endParaRPr lang="en-US" dirty="0"/>
          </a:p>
        </p:txBody>
      </p:sp>
      <p:sp>
        <p:nvSpPr>
          <p:cNvPr id="6" name="TextBox 5"/>
          <p:cNvSpPr txBox="1"/>
          <p:nvPr/>
        </p:nvSpPr>
        <p:spPr>
          <a:xfrm>
            <a:off x="914400" y="914400"/>
            <a:ext cx="777240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What might be necessary to comply with standards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while providing more flexibility for smaller businesses </a:t>
            </a: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Provide incentives to address air quality problems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2209800"/>
            <a:ext cx="8229600" cy="2620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Potential changes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Effect of changes in relation to other regulatory programs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21</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85000" lnSpcReduction="10000"/>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Categorically insignificant activities identified in mid 90’s for Title V program – examples:</a:t>
            </a:r>
          </a:p>
          <a:p>
            <a:pPr lvl="2"/>
            <a:r>
              <a:rPr lang="en-US" dirty="0" smtClean="0"/>
              <a:t>Food service activities; </a:t>
            </a:r>
          </a:p>
          <a:p>
            <a:pPr lvl="2"/>
            <a:r>
              <a:rPr lang="en-US" dirty="0" smtClean="0"/>
              <a:t>Janitorial activities; </a:t>
            </a:r>
          </a:p>
          <a:p>
            <a:pPr lvl="2"/>
            <a:r>
              <a:rPr lang="en-US" dirty="0" err="1" smtClean="0"/>
              <a:t>Groundskeeping</a:t>
            </a:r>
            <a:r>
              <a:rPr lang="en-US" dirty="0" smtClean="0"/>
              <a:t> activities including, but not limited to building painting and road and parking lot maintenance; </a:t>
            </a:r>
          </a:p>
          <a:p>
            <a:pPr lvl="2"/>
            <a:r>
              <a:rPr lang="en-US" dirty="0" smtClean="0"/>
              <a:t>Instrument calibration; </a:t>
            </a:r>
          </a:p>
          <a:p>
            <a:pPr lvl="2"/>
            <a:r>
              <a:rPr lang="en-US" dirty="0" smtClean="0"/>
              <a:t>Maintenance and repair shop; </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Some activities at facilities that were previously considered insignificant are not actually insignificant when considered in aggregate</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22</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914400" y="2895600"/>
            <a:ext cx="7772400" cy="3505200"/>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3900" dirty="0" smtClean="0">
                <a:solidFill>
                  <a:prstClr val="black"/>
                </a:solidFill>
                <a:latin typeface="Times New Roman"/>
                <a:ea typeface="Calibri"/>
              </a:rPr>
              <a:t>Proposing to change categorically insignificant criteria to:</a:t>
            </a:r>
          </a:p>
          <a:p>
            <a:pPr marL="502920" lvl="2" indent="-265176">
              <a:lnSpc>
                <a:spcPct val="120000"/>
              </a:lnSpc>
              <a:spcBef>
                <a:spcPts val="0"/>
              </a:spcBef>
              <a:buClr>
                <a:srgbClr val="00B0F0"/>
              </a:buClr>
              <a:buFont typeface="Arial" pitchFamily="34" charset="0"/>
              <a:buChar char="•"/>
            </a:pPr>
            <a:r>
              <a:rPr lang="en-US" sz="3900" dirty="0" smtClean="0">
                <a:latin typeface="Times New Roman"/>
                <a:ea typeface="Calibri"/>
              </a:rPr>
              <a:t>Any individual engine </a:t>
            </a:r>
            <a:r>
              <a:rPr lang="en-US" sz="3900" dirty="0" smtClean="0">
                <a:solidFill>
                  <a:prstClr val="black"/>
                </a:solidFill>
                <a:latin typeface="Times New Roman"/>
                <a:ea typeface="Calibri"/>
              </a:rPr>
              <a:t>rated at </a:t>
            </a:r>
            <a:r>
              <a:rPr lang="en-US" sz="3900" dirty="0" smtClean="0">
                <a:latin typeface="Times New Roman"/>
                <a:ea typeface="Calibri"/>
              </a:rPr>
              <a:t>less</a:t>
            </a:r>
            <a:r>
              <a:rPr lang="en-US" sz="3900" dirty="0" smtClean="0">
                <a:solidFill>
                  <a:prstClr val="black"/>
                </a:solidFill>
                <a:latin typeface="Times New Roman"/>
                <a:ea typeface="Calibri"/>
              </a:rPr>
              <a:t> than 500 horsepower; or</a:t>
            </a:r>
          </a:p>
          <a:p>
            <a:pPr lvl="1">
              <a:lnSpc>
                <a:spcPct val="120000"/>
              </a:lnSpc>
              <a:spcBef>
                <a:spcPts val="0"/>
              </a:spcBef>
              <a:buClr>
                <a:srgbClr val="00B0F0"/>
              </a:buClr>
              <a:buFont typeface="Arial" pitchFamily="34" charset="0"/>
              <a:buChar char="•"/>
            </a:pPr>
            <a:r>
              <a:rPr lang="en-US" sz="3900" dirty="0" smtClean="0">
                <a:solidFill>
                  <a:prstClr val="black"/>
                </a:solidFill>
                <a:latin typeface="Times New Roman"/>
                <a:ea typeface="Calibri"/>
              </a:rPr>
              <a:t>emissions </a:t>
            </a:r>
            <a:r>
              <a:rPr lang="en-US" sz="3900" dirty="0">
                <a:solidFill>
                  <a:prstClr val="black"/>
                </a:solidFill>
                <a:latin typeface="Times New Roman"/>
                <a:ea typeface="Calibri"/>
              </a:rPr>
              <a:t>in aggregate are </a:t>
            </a:r>
            <a:r>
              <a:rPr lang="en-US" sz="3900" dirty="0" smtClean="0">
                <a:solidFill>
                  <a:prstClr val="black"/>
                </a:solidFill>
                <a:latin typeface="Times New Roman"/>
                <a:ea typeface="Calibri"/>
              </a:rPr>
              <a:t>less </a:t>
            </a:r>
            <a:r>
              <a:rPr lang="en-US" sz="3900" dirty="0">
                <a:solidFill>
                  <a:prstClr val="black"/>
                </a:solidFill>
                <a:latin typeface="Times New Roman"/>
                <a:ea typeface="Calibri"/>
              </a:rPr>
              <a:t>than </a:t>
            </a:r>
            <a:r>
              <a:rPr lang="en-US" sz="3900" dirty="0" smtClean="0">
                <a:solidFill>
                  <a:prstClr val="black"/>
                </a:solidFill>
                <a:latin typeface="Times New Roman"/>
                <a:ea typeface="Calibri"/>
              </a:rPr>
              <a:t>de minimis levels of 1 ton/year based </a:t>
            </a:r>
            <a:r>
              <a:rPr lang="en-US" sz="3900" dirty="0">
                <a:solidFill>
                  <a:prstClr val="black"/>
                </a:solidFill>
                <a:latin typeface="Times New Roman"/>
                <a:ea typeface="Calibri"/>
              </a:rPr>
              <a:t>on the readiness and </a:t>
            </a:r>
            <a:r>
              <a:rPr lang="en-US" sz="3900" dirty="0" smtClean="0">
                <a:solidFill>
                  <a:prstClr val="black"/>
                </a:solidFill>
                <a:latin typeface="Times New Roman"/>
                <a:ea typeface="Calibri"/>
              </a:rPr>
              <a:t>maintenance testing </a:t>
            </a:r>
            <a:r>
              <a:rPr lang="en-US" sz="3900" dirty="0">
                <a:solidFill>
                  <a:prstClr val="black"/>
                </a:solidFill>
                <a:latin typeface="Times New Roman"/>
                <a:ea typeface="Calibri"/>
              </a:rPr>
              <a:t>hours of </a:t>
            </a:r>
            <a:r>
              <a:rPr lang="en-US" sz="3900" dirty="0" smtClean="0">
                <a:solidFill>
                  <a:prstClr val="black"/>
                </a:solidFill>
                <a:latin typeface="Times New Roman"/>
                <a:ea typeface="Calibri"/>
              </a:rPr>
              <a:t>operation specified in the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6858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p14="http://schemas.microsoft.com/office/powerpoint/2010/main" xmlns="" val="1925980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733800"/>
            <a:ext cx="8229600" cy="2667000"/>
          </a:xfrm>
        </p:spPr>
        <p:txBody>
          <a:bodyPr>
            <a:noAutofit/>
          </a:bodyPr>
          <a:lstStyle/>
          <a:p>
            <a:pPr>
              <a:buClr>
                <a:srgbClr val="00B0F0"/>
              </a:buClr>
            </a:pPr>
            <a:r>
              <a:rPr lang="en-US" dirty="0" smtClean="0">
                <a:solidFill>
                  <a:prstClr val="black"/>
                </a:solidFill>
                <a:latin typeface="Times New Roman"/>
                <a:ea typeface="Calibri"/>
              </a:rPr>
              <a:t>Proposing to change categorically insignificant criteria to:</a:t>
            </a:r>
          </a:p>
          <a:p>
            <a:pPr lvl="1">
              <a:buClr>
                <a:srgbClr val="00B0F0"/>
              </a:buClr>
            </a:pPr>
            <a:r>
              <a:rPr lang="en-US" sz="2400" dirty="0" smtClean="0">
                <a:solidFill>
                  <a:prstClr val="black"/>
                </a:solidFill>
                <a:latin typeface="Times New Roman"/>
                <a:ea typeface="Calibri"/>
              </a:rPr>
              <a:t>Retain current size threshold for individual units; and add</a:t>
            </a:r>
          </a:p>
          <a:p>
            <a:pPr lvl="1">
              <a:lnSpc>
                <a:spcPct val="120000"/>
              </a:lnSpc>
              <a:spcBef>
                <a:spcPts val="0"/>
              </a:spcBef>
              <a:buClr>
                <a:srgbClr val="00B0F0"/>
              </a:buClr>
            </a:pPr>
            <a:r>
              <a:rPr lang="en-US" sz="2400" dirty="0" smtClean="0">
                <a:solidFill>
                  <a:prstClr val="black"/>
                </a:solidFill>
                <a:latin typeface="Times New Roman"/>
                <a:ea typeface="Calibri"/>
              </a:rPr>
              <a:t>emissions in aggregate are less than de </a:t>
            </a:r>
            <a:r>
              <a:rPr lang="en-US" sz="2400" dirty="0" err="1" smtClean="0">
                <a:solidFill>
                  <a:prstClr val="black"/>
                </a:solidFill>
                <a:latin typeface="Times New Roman"/>
                <a:ea typeface="Calibri"/>
              </a:rPr>
              <a:t>minimis</a:t>
            </a:r>
            <a:r>
              <a:rPr lang="en-US" sz="2400" dirty="0" smtClean="0">
                <a:solidFill>
                  <a:prstClr val="black"/>
                </a:solidFill>
                <a:latin typeface="Times New Roman"/>
                <a:ea typeface="Calibri"/>
              </a:rPr>
              <a:t> levels of 1 ton/year</a:t>
            </a: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1371600"/>
            <a:ext cx="3048000" cy="2286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914400" y="1524000"/>
            <a:ext cx="4648200" cy="2062103"/>
          </a:xfrm>
          <a:prstGeom prst="rect">
            <a:avLst/>
          </a:prstGeom>
          <a:noFill/>
        </p:spPr>
        <p:txBody>
          <a:bodyPr wrap="square" rtlCol="0">
            <a:spAutoFit/>
          </a:bodyPr>
          <a:lstStyle/>
          <a:p>
            <a:pPr>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25</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876800"/>
          </a:xfrm>
        </p:spPr>
        <p:txBody>
          <a:bodyPr>
            <a:noAutofit/>
          </a:bodyPr>
          <a:lstStyle/>
          <a:p>
            <a:pPr>
              <a:buClr>
                <a:srgbClr val="00B0F0"/>
              </a:buClr>
            </a:pPr>
            <a:r>
              <a:rPr lang="en-US" dirty="0" smtClean="0">
                <a:latin typeface="Times New Roman" pitchFamily="18" charset="0"/>
                <a:cs typeface="Times New Roman" pitchFamily="18" charset="0"/>
              </a:rPr>
              <a:t>The following regulatory programs may now apply to emergency generators and boilers:</a:t>
            </a:r>
          </a:p>
          <a:p>
            <a:pPr lvl="1">
              <a:buClr>
                <a:srgbClr val="00B0F0"/>
              </a:buClr>
            </a:pPr>
            <a:r>
              <a:rPr lang="en-US" dirty="0" smtClean="0">
                <a:latin typeface="Times New Roman" pitchFamily="18" charset="0"/>
                <a:cs typeface="Times New Roman" pitchFamily="18" charset="0"/>
              </a:rPr>
              <a:t>Notice of intent to construct may apply to small sources not otherwise required to have permits</a:t>
            </a:r>
          </a:p>
          <a:p>
            <a:pPr lvl="1">
              <a:buClr>
                <a:srgbClr val="00B0F0"/>
              </a:buClr>
            </a:pPr>
            <a:r>
              <a:rPr lang="en-US" dirty="0" smtClean="0">
                <a:latin typeface="Times New Roman" pitchFamily="18" charset="0"/>
                <a:cs typeface="Times New Roman" pitchFamily="18" charset="0"/>
              </a:rPr>
              <a:t>Air Contaminant Discharge Permits may be required for some sources – e.g., data centers with numerous emergency generators</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26</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3581400"/>
          </a:xfrm>
        </p:spPr>
        <p:txBody>
          <a:bodyPr>
            <a:noAutofit/>
          </a:bodyPr>
          <a:lstStyle/>
          <a:p>
            <a:pPr>
              <a:buClr>
                <a:srgbClr val="00B0F0"/>
              </a:buClr>
            </a:pPr>
            <a:r>
              <a:rPr lang="en-US" dirty="0" smtClean="0">
                <a:latin typeface="Times New Roman" pitchFamily="18" charset="0"/>
                <a:cs typeface="Times New Roman" pitchFamily="18" charset="0"/>
              </a:rPr>
              <a:t>Plant Site Emissions Limits (PSELs) for existing sources may need to be revised</a:t>
            </a:r>
          </a:p>
          <a:p>
            <a:pPr marL="463550" indent="-406400">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27</a:t>
            </a:fld>
            <a:endParaRPr lang="en-US" dirty="0"/>
          </a:p>
        </p:txBody>
      </p:sp>
      <p:sp>
        <p:nvSpPr>
          <p:cNvPr id="11" name="Rectangle 10"/>
          <p:cNvSpPr/>
          <p:nvPr/>
        </p:nvSpPr>
        <p:spPr>
          <a:xfrm>
            <a:off x="381000" y="1447800"/>
            <a:ext cx="8229600" cy="5016758"/>
          </a:xfrm>
          <a:prstGeom prst="rect">
            <a:avLst/>
          </a:prstGeom>
        </p:spPr>
        <p:txBody>
          <a:bodyPr wrap="square">
            <a:spAutoFit/>
          </a:bodyPr>
          <a:lstStyle/>
          <a:p>
            <a:pPr marL="225425" indent="-225425">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225425" indent="-225425">
              <a:buFont typeface="Arial" pitchFamily="34" charset="0"/>
              <a:buChar char="•"/>
            </a:pPr>
            <a:r>
              <a:rPr lang="en-US" sz="3200" dirty="0" smtClean="0">
                <a:latin typeface="Times New Roman" pitchFamily="18" charset="0"/>
                <a:cs typeface="Times New Roman" pitchFamily="18" charset="0"/>
              </a:rPr>
              <a:t>The rules do not specify how many extensions can be approved</a:t>
            </a:r>
          </a:p>
          <a:p>
            <a:pPr marL="225425" indent="-225425">
              <a:buFont typeface="Arial" pitchFamily="34" charset="0"/>
              <a:buChar char="•"/>
            </a:pPr>
            <a:r>
              <a:rPr lang="en-US" sz="3200" dirty="0" smtClean="0">
                <a:latin typeface="Times New Roman" pitchFamily="18" charset="0"/>
                <a:cs typeface="Times New Roman" pitchFamily="18" charset="0"/>
              </a:rPr>
              <a:t>The rules do not specify what requirements must be met to approve an extension</a:t>
            </a:r>
          </a:p>
          <a:p>
            <a:pPr marL="225425" indent="-225425">
              <a:buFont typeface="Arial" pitchFamily="34" charset="0"/>
              <a:buChar char="•"/>
            </a:pPr>
            <a:r>
              <a:rPr lang="en-US" sz="3200" dirty="0" smtClean="0">
                <a:latin typeface="Times New Roman" pitchFamily="18" charset="0"/>
                <a:cs typeface="Times New Roman" pitchFamily="18" charset="0"/>
              </a:rPr>
              <a:t>Potential for proposed projects to tie up increment indefinitely</a:t>
            </a:r>
          </a:p>
          <a:p>
            <a:pPr marL="225425" indent="-225425">
              <a:buFont typeface="Arial" pitchFamily="34" charset="0"/>
              <a:buChar char="•"/>
            </a:pPr>
            <a:r>
              <a:rPr lang="en-US" sz="3200" dirty="0" smtClean="0">
                <a:latin typeface="Times New Roman" pitchFamily="18" charset="0"/>
                <a:cs typeface="Times New Roman" pitchFamily="18" charset="0"/>
              </a:rPr>
              <a:t>Potential for proposed projects to cause significant impacts on air quality if delayed</a:t>
            </a:r>
            <a:endParaRPr lang="en-US" sz="3000" dirty="0">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28</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extension:</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LAER </a:t>
            </a:r>
            <a:r>
              <a:rPr lang="en-US" sz="3000" dirty="0">
                <a:latin typeface="Times New Roman" pitchFamily="18" charset="0"/>
                <a:cs typeface="Times New Roman" pitchFamily="18" charset="0"/>
              </a:rPr>
              <a:t>or BACT </a:t>
            </a:r>
            <a:r>
              <a:rPr lang="en-US" sz="3000" dirty="0" smtClean="0">
                <a:latin typeface="Times New Roman" pitchFamily="18" charset="0"/>
                <a:cs typeface="Times New Roman" pitchFamily="18" charset="0"/>
              </a:rPr>
              <a:t>analysis 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determining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LAER or BACT analysis </a:t>
            </a:r>
            <a:endParaRPr lang="en-US" sz="3000" dirty="0" smtClean="0">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29</a:t>
            </a:fld>
            <a:endParaRPr lang="en-US" dirty="0">
              <a:solidFill>
                <a:srgbClr val="E3DED1">
                  <a:shade val="50000"/>
                </a:srgbClr>
              </a:solidFill>
            </a:endParaRPr>
          </a:p>
        </p:txBody>
      </p:sp>
      <p:sp>
        <p:nvSpPr>
          <p:cNvPr id="11" name="Rectangle 10"/>
          <p:cNvSpPr/>
          <p:nvPr/>
        </p:nvSpPr>
        <p:spPr>
          <a:xfrm>
            <a:off x="381000" y="2057400"/>
            <a:ext cx="8763000" cy="4038600"/>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original LAER or BACT analysis for pollutants that were reviewed under the original application for potentially lower limits </a:t>
            </a:r>
            <a:r>
              <a:rPr lang="en-US" sz="2400" u="sng" dirty="0" smtClean="0">
                <a:solidFill>
                  <a:prstClr val="black"/>
                </a:solidFill>
                <a:latin typeface="Times New Roman" pitchFamily="18" charset="0"/>
                <a:cs typeface="Times New Roman" pitchFamily="18" charset="0"/>
              </a:rPr>
              <a:t>and</a:t>
            </a:r>
            <a:r>
              <a:rPr lang="en-US" sz="2400" dirty="0" smtClean="0">
                <a:solidFill>
                  <a:prstClr val="black"/>
                </a:solidFill>
                <a:latin typeface="Times New Roman" pitchFamily="18" charset="0"/>
                <a:cs typeface="Times New Roman" pitchFamily="18" charset="0"/>
              </a:rPr>
              <a:t> any new control technologies</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a:t>
            </a:r>
            <a:r>
              <a:rPr lang="en-US" sz="2400" dirty="0">
                <a:solidFill>
                  <a:prstClr val="black"/>
                </a:solidFill>
                <a:latin typeface="Times New Roman" pitchFamily="18" charset="0"/>
                <a:cs typeface="Times New Roman" pitchFamily="18" charset="0"/>
              </a:rPr>
              <a:t>air quality analysis </a:t>
            </a:r>
            <a:r>
              <a:rPr lang="en-US" sz="2400" dirty="0" smtClean="0">
                <a:solidFill>
                  <a:prstClr val="black"/>
                </a:solidFill>
                <a:latin typeface="Times New Roman" pitchFamily="18" charset="0"/>
                <a:cs typeface="Times New Roman" pitchFamily="18" charset="0"/>
              </a:rPr>
              <a:t>for pollutants that were reviewed under the original application</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 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Notice: October –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March 2014</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30</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r>
              <a:rPr lang="en-US" sz="2800" dirty="0" smtClean="0">
                <a:solidFill>
                  <a:prstClr val="black"/>
                </a:solidFill>
                <a:latin typeface="Times New Roman" pitchFamily="18" charset="0"/>
                <a:cs typeface="Times New Roman" pitchFamily="18" charset="0"/>
              </a:rPr>
              <a:t>provided the project remains the same (e.g., 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 and 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are still contemporaneous and continue </a:t>
            </a:r>
            <a:r>
              <a:rPr lang="en-US" sz="2800" dirty="0">
                <a:solidFill>
                  <a:prstClr val="black"/>
                </a:solidFill>
                <a:latin typeface="Times New Roman" pitchFamily="18" charset="0"/>
                <a:cs typeface="Times New Roman" pitchFamily="18" charset="0"/>
              </a:rPr>
              <a:t>to satisfy the offset and net air quality benefit criteria</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31</a:t>
            </a:fld>
            <a:endParaRPr lang="en-US" dirty="0">
              <a:solidFill>
                <a:srgbClr val="E3DED1">
                  <a:shade val="50000"/>
                </a:srgbClr>
              </a:solidFill>
            </a:endParaRPr>
          </a:p>
        </p:txBody>
      </p:sp>
      <p:sp>
        <p:nvSpPr>
          <p:cNvPr id="11" name="Rectangle 10"/>
          <p:cNvSpPr/>
          <p:nvPr/>
        </p:nvSpPr>
        <p:spPr>
          <a:xfrm>
            <a:off x="228600" y="1600200"/>
            <a:ext cx="8763000" cy="4031873"/>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Font typeface="Arial" pitchFamily="34" charset="0"/>
              <a:buChar char="•"/>
            </a:pPr>
            <a:r>
              <a:rPr lang="en-US" sz="3200" dirty="0" smtClean="0">
                <a:latin typeface="Times New Roman" pitchFamily="18" charset="0"/>
                <a:cs typeface="Times New Roman" pitchFamily="18" charset="0"/>
              </a:rPr>
              <a:t>If no air quality analysis:</a:t>
            </a:r>
          </a:p>
          <a:p>
            <a:pPr marL="1139825" lvl="2" indent="-225425">
              <a:buFont typeface="Arial" pitchFamily="34" charset="0"/>
              <a:buChar char="•"/>
            </a:pPr>
            <a:r>
              <a:rPr lang="en-US" sz="3200" dirty="0" smtClean="0">
                <a:latin typeface="Times New Roman" pitchFamily="18" charset="0"/>
                <a:cs typeface="Times New Roman" pitchFamily="18" charset="0"/>
              </a:rPr>
              <a:t>minimum of 30 days to submit written comments</a:t>
            </a:r>
            <a:r>
              <a:rPr lang="en-US" sz="3200" dirty="0" smtClean="0">
                <a:solidFill>
                  <a:prstClr val="black"/>
                </a:solidFill>
                <a:latin typeface="Times New Roman" pitchFamily="18" charset="0"/>
                <a:cs typeface="Times New Roman" pitchFamily="18" charset="0"/>
              </a:rPr>
              <a:t>; or</a:t>
            </a:r>
          </a:p>
          <a:p>
            <a:pPr marL="804672" lvl="2" indent="-347472">
              <a:buClr>
                <a:srgbClr val="00B0F0"/>
              </a:buClr>
              <a:buFont typeface="Arial" pitchFamily="34" charset="0"/>
              <a:buChar char="•"/>
            </a:pPr>
            <a:r>
              <a:rPr lang="en-US" sz="3200" dirty="0" smtClean="0">
                <a:latin typeface="Times New Roman" pitchFamily="18" charset="0"/>
                <a:cs typeface="Times New Roman" pitchFamily="18" charset="0"/>
              </a:rPr>
              <a:t>If air quality analysis:</a:t>
            </a:r>
          </a:p>
          <a:p>
            <a:pPr marL="1261872" lvl="3" indent="-347472">
              <a:buClr>
                <a:srgbClr val="00B0F0"/>
              </a:buClr>
              <a:buFont typeface="Arial" pitchFamily="34" charset="0"/>
              <a:buChar char="•"/>
            </a:pPr>
            <a:r>
              <a:rPr lang="en-US" sz="3200" dirty="0" smtClean="0">
                <a:latin typeface="Times New Roman" pitchFamily="18" charset="0"/>
                <a:cs typeface="Times New Roman" pitchFamily="18" charset="0"/>
              </a:rPr>
              <a:t>minimum of 35 days to submit written comments; and</a:t>
            </a:r>
          </a:p>
          <a:p>
            <a:pPr marL="1261872" lvl="3" indent="-347472">
              <a:buClr>
                <a:srgbClr val="00B0F0"/>
              </a:buClr>
              <a:buFont typeface="Arial" pitchFamily="34" charset="0"/>
              <a:buChar char="•"/>
            </a:pPr>
            <a:r>
              <a:rPr lang="en-US" sz="3200" dirty="0" smtClean="0">
                <a:latin typeface="Times New Roman" pitchFamily="18" charset="0"/>
                <a:cs typeface="Times New Roman" pitchFamily="18" charset="0"/>
              </a:rPr>
              <a:t>public hearing if requested</a:t>
            </a:r>
            <a:r>
              <a:rPr lang="en-US" sz="3200" dirty="0" smtClean="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32</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600200"/>
            <a:ext cx="8229600" cy="50292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 (e.g., netting basis and plant site emission limits)?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Current rule allows for splitting but needs clarification</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33</a:t>
            </a:fld>
            <a:endParaRPr lang="en-US" dirty="0"/>
          </a:p>
        </p:txBody>
      </p:sp>
      <p:sp>
        <p:nvSpPr>
          <p:cNvPr id="8" name="Title 1"/>
          <p:cNvSpPr txBox="1">
            <a:spLocks noGrp="1"/>
          </p:cNvSpPr>
          <p:nvPr>
            <p:ph type="title"/>
          </p:nvPr>
        </p:nvSpPr>
        <p:spPr bwMode="auto">
          <a:xfrm>
            <a:off x="1143000" y="685800"/>
            <a:ext cx="7543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Proposed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34290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a:t>
            </a: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34</a:t>
            </a:fld>
            <a:endParaRPr lang="en-US" dirty="0"/>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1"/>
            <a:ext cx="8229600" cy="2819400"/>
          </a:xfrm>
        </p:spPr>
        <p:txBody>
          <a:bodyPr>
            <a:normAutofit lnSpcReduction="10000"/>
          </a:bodyPr>
          <a:lstStyle/>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Limits ability to use emissions for unrelated projects</a:t>
            </a:r>
          </a:p>
          <a:p>
            <a:pPr marL="1033272" lvl="1" indent="-576072">
              <a:lnSpc>
                <a:spcPct val="95000"/>
              </a:lnSpc>
              <a:spcBef>
                <a:spcPts val="0"/>
              </a:spcBef>
              <a:buClr>
                <a:srgbClr val="00B0F0"/>
              </a:buClr>
              <a:buFont typeface="Arial" pitchFamily="34" charset="0"/>
              <a:buChar char="•"/>
            </a:pPr>
            <a:endParaRPr lang="en-US" sz="3200" dirty="0" smtClean="0">
              <a:latin typeface="Times New Roman" pitchFamily="18" charset="0"/>
              <a:cs typeface="Times New Roman" pitchFamily="18" charset="0"/>
            </a:endParaRPr>
          </a:p>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Clarifies rules to ensure new type of source is subject to construction approval process programs</a:t>
            </a:r>
          </a:p>
          <a:p>
            <a:pPr marL="1033272" lvl="2" indent="-576072">
              <a:lnSpc>
                <a:spcPct val="95000"/>
              </a:lnSpc>
              <a:spcBef>
                <a:spcPts val="0"/>
              </a:spcBef>
            </a:pPr>
            <a:endParaRPr lang="en-US" dirty="0"/>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Next section about NSR and changes, break for lunch?  Can leave or come back</a:t>
            </a:r>
          </a:p>
          <a:p>
            <a:r>
              <a:rPr lang="en-US" dirty="0" smtClean="0"/>
              <a:t>Questions?</a:t>
            </a: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a:xfrm>
            <a:off x="457200" y="2209800"/>
            <a:ext cx="8229600" cy="3916363"/>
          </a:xfrm>
        </p:spPr>
        <p:txBody>
          <a:bodyPr/>
          <a:lstStyle/>
          <a:p>
            <a:r>
              <a:rPr lang="en-US" dirty="0" smtClean="0">
                <a:latin typeface="Times New Roman" pitchFamily="18" charset="0"/>
                <a:cs typeface="Times New Roman" pitchFamily="18" charset="0"/>
              </a:rPr>
              <a:t>This section is about New Source Review</a:t>
            </a:r>
          </a:p>
          <a:p>
            <a:pPr lvl="1"/>
            <a:r>
              <a:rPr lang="en-US" dirty="0" smtClean="0">
                <a:latin typeface="Times New Roman" pitchFamily="18" charset="0"/>
                <a:cs typeface="Times New Roman" pitchFamily="18" charset="0"/>
              </a:rPr>
              <a:t>Short explanation of what NSR is</a:t>
            </a:r>
          </a:p>
          <a:p>
            <a:pPr lvl="1"/>
            <a:r>
              <a:rPr lang="en-US" dirty="0" smtClean="0">
                <a:latin typeface="Times New Roman" pitchFamily="18" charset="0"/>
                <a:cs typeface="Times New Roman" pitchFamily="18" charset="0"/>
              </a:rPr>
              <a:t>Goals and why changes are suggested</a:t>
            </a:r>
          </a:p>
          <a:p>
            <a:pPr lvl="1"/>
            <a:r>
              <a:rPr lang="en-US" dirty="0" smtClean="0">
                <a:latin typeface="Times New Roman" pitchFamily="18" charset="0"/>
                <a:cs typeface="Times New Roman" pitchFamily="18" charset="0"/>
              </a:rPr>
              <a:t>Description of suggested changes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What is NSR?</a:t>
            </a:r>
          </a:p>
          <a:p>
            <a:r>
              <a:rPr lang="en-US" dirty="0" smtClean="0">
                <a:latin typeface="Times New Roman" panose="02020603050405020304" pitchFamily="18" charset="0"/>
                <a:cs typeface="Times New Roman" panose="02020603050405020304" pitchFamily="18" charset="0"/>
              </a:rPr>
              <a:t>Nationwide regulatory program, ensures new or modified facilities:</a:t>
            </a:r>
          </a:p>
          <a:p>
            <a:pPr lvl="1"/>
            <a:r>
              <a:rPr lang="en-US" dirty="0">
                <a:latin typeface="Times New Roman" panose="02020603050405020304" pitchFamily="18" charset="0"/>
                <a:cs typeface="Times New Roman" panose="02020603050405020304" pitchFamily="18" charset="0"/>
              </a:rPr>
              <a:t>install up to date emission control systems</a:t>
            </a:r>
          </a:p>
          <a:p>
            <a:pPr lvl="1"/>
            <a:r>
              <a:rPr lang="en-US" dirty="0" smtClean="0">
                <a:latin typeface="Times New Roman" panose="02020603050405020304" pitchFamily="18" charset="0"/>
                <a:cs typeface="Times New Roman" panose="02020603050405020304" pitchFamily="18" charset="0"/>
              </a:rPr>
              <a:t>do not adversely affect AQ</a:t>
            </a:r>
          </a:p>
          <a:p>
            <a:r>
              <a:rPr lang="en-US" dirty="0" smtClean="0">
                <a:latin typeface="Times New Roman" panose="02020603050405020304" pitchFamily="18" charset="0"/>
                <a:cs typeface="Times New Roman" panose="02020603050405020304" pitchFamily="18" charset="0"/>
              </a:rPr>
              <a:t>NSR program applies to: </a:t>
            </a:r>
          </a:p>
          <a:p>
            <a:pPr lvl="1"/>
            <a:r>
              <a:rPr lang="en-US" dirty="0" smtClean="0">
                <a:latin typeface="Times New Roman" panose="02020603050405020304" pitchFamily="18" charset="0"/>
                <a:cs typeface="Times New Roman" panose="02020603050405020304" pitchFamily="18" charset="0"/>
              </a:rPr>
              <a:t>Emission increases above certain levels at:</a:t>
            </a:r>
          </a:p>
          <a:p>
            <a:pPr lvl="1"/>
            <a:r>
              <a:rPr lang="en-US" dirty="0" smtClean="0">
                <a:latin typeface="Times New Roman" panose="02020603050405020304" pitchFamily="18" charset="0"/>
                <a:cs typeface="Times New Roman" panose="02020603050405020304" pitchFamily="18" charset="0"/>
              </a:rPr>
              <a:t>new facilities</a:t>
            </a:r>
          </a:p>
          <a:p>
            <a:pPr lvl="1"/>
            <a:r>
              <a:rPr lang="en-US" dirty="0" smtClean="0">
                <a:latin typeface="Times New Roman" panose="02020603050405020304" pitchFamily="18" charset="0"/>
                <a:cs typeface="Times New Roman" panose="02020603050405020304" pitchFamily="18" charset="0"/>
              </a:rPr>
              <a:t>existing facilities that modify or add new equipment and want to increase emissions</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37</a:t>
            </a:fld>
            <a:endParaRPr lang="en-US" dirty="0"/>
          </a:p>
        </p:txBody>
      </p:sp>
    </p:spTree>
    <p:extLst>
      <p:ext uri="{BB962C8B-B14F-4D97-AF65-F5344CB8AC3E}">
        <p14:creationId xmlns="" xmlns:p14="http://schemas.microsoft.com/office/powerpoint/2010/main" val="2067764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Two broad divisions, Major and Minor</a:t>
            </a:r>
          </a:p>
          <a:p>
            <a:r>
              <a:rPr lang="en-US" dirty="0" smtClean="0">
                <a:latin typeface="Times New Roman" panose="02020603050405020304" pitchFamily="18" charset="0"/>
                <a:cs typeface="Times New Roman" panose="02020603050405020304" pitchFamily="18" charset="0"/>
              </a:rPr>
              <a:t>Major NSR</a:t>
            </a:r>
          </a:p>
          <a:p>
            <a:pPr lvl="1"/>
            <a:r>
              <a:rPr lang="en-US" dirty="0" smtClean="0">
                <a:latin typeface="Times New Roman" panose="02020603050405020304" pitchFamily="18" charset="0"/>
                <a:cs typeface="Times New Roman" panose="02020603050405020304" pitchFamily="18" charset="0"/>
              </a:rPr>
              <a:t>Total emissions ≥ “federal major” levels, with physical change ≥ </a:t>
            </a:r>
            <a:r>
              <a:rPr lang="en-US" dirty="0">
                <a:latin typeface="Times New Roman" panose="02020603050405020304" pitchFamily="18" charset="0"/>
                <a:cs typeface="Times New Roman" panose="02020603050405020304" pitchFamily="18" charset="0"/>
              </a:rPr>
              <a:t>SER </a:t>
            </a:r>
            <a:r>
              <a:rPr lang="en-US" dirty="0" smtClean="0">
                <a:latin typeface="Times New Roman" panose="02020603050405020304" pitchFamily="18" charset="0"/>
                <a:cs typeface="Times New Roman" panose="02020603050405020304" pitchFamily="18" charset="0"/>
              </a:rPr>
              <a:t>(100, 40, 10, etc.)</a:t>
            </a:r>
          </a:p>
          <a:p>
            <a:r>
              <a:rPr lang="en-US" dirty="0" smtClean="0">
                <a:latin typeface="Times New Roman" panose="02020603050405020304" pitchFamily="18" charset="0"/>
                <a:cs typeface="Times New Roman" panose="02020603050405020304" pitchFamily="18" charset="0"/>
              </a:rPr>
              <a:t>Minor NSR</a:t>
            </a:r>
          </a:p>
          <a:p>
            <a:pPr lvl="1"/>
            <a:r>
              <a:rPr lang="en-US" dirty="0" smtClean="0">
                <a:latin typeface="Times New Roman" panose="02020603050405020304" pitchFamily="18" charset="0"/>
                <a:cs typeface="Times New Roman" panose="02020603050405020304" pitchFamily="18" charset="0"/>
              </a:rPr>
              <a:t>Total emissions ≥ SER but &lt; federal major, with</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 SER </a:t>
            </a:r>
          </a:p>
          <a:p>
            <a:pPr lvl="1"/>
            <a:r>
              <a:rPr lang="en-US" dirty="0" smtClean="0">
                <a:latin typeface="Times New Roman" panose="02020603050405020304" pitchFamily="18" charset="0"/>
                <a:cs typeface="Times New Roman" panose="02020603050405020304" pitchFamily="18" charset="0"/>
              </a:rPr>
              <a:t>Total emissions ≥ SER with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&lt; SER or no  physical change</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38</a:t>
            </a:fld>
            <a:endParaRPr lang="en-US" dirty="0"/>
          </a:p>
        </p:txBody>
      </p:sp>
    </p:spTree>
    <p:extLst>
      <p:ext uri="{BB962C8B-B14F-4D97-AF65-F5344CB8AC3E}">
        <p14:creationId xmlns="" xmlns:p14="http://schemas.microsoft.com/office/powerpoint/2010/main" val="4050199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marL="0" indent="0" algn="ctr">
              <a:buNone/>
            </a:pP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Minor NSR also includes smallest category</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Emissions </a:t>
            </a:r>
            <a:r>
              <a:rPr lang="en-US" dirty="0">
                <a:latin typeface="Times New Roman" panose="02020603050405020304" pitchFamily="18" charset="0"/>
                <a:cs typeface="Times New Roman" panose="02020603050405020304" pitchFamily="18" charset="0"/>
              </a:rPr>
              <a:t>&lt; </a:t>
            </a:r>
            <a:r>
              <a:rPr lang="en-US" dirty="0" smtClean="0">
                <a:latin typeface="Times New Roman" panose="02020603050405020304" pitchFamily="18" charset="0"/>
                <a:cs typeface="Times New Roman" panose="02020603050405020304" pitchFamily="18" charset="0"/>
              </a:rPr>
              <a:t>SER w/ or w/o physical change</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No </a:t>
            </a:r>
            <a:r>
              <a:rPr lang="en-US" dirty="0" smtClean="0">
                <a:latin typeface="Times New Roman" panose="02020603050405020304" pitchFamily="18" charset="0"/>
                <a:cs typeface="Times New Roman" panose="02020603050405020304" pitchFamily="18" charset="0"/>
              </a:rPr>
              <a:t>changes from current rules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39</a:t>
            </a:fld>
            <a:endParaRPr lang="en-US" dirty="0"/>
          </a:p>
        </p:txBody>
      </p:sp>
    </p:spTree>
    <p:extLst>
      <p:ext uri="{BB962C8B-B14F-4D97-AF65-F5344CB8AC3E}">
        <p14:creationId xmlns="" xmlns:p14="http://schemas.microsoft.com/office/powerpoint/2010/main" val="3292243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t>
            </a:r>
            <a:r>
              <a:rPr kumimoji="0" lang="en-US" sz="3200" b="0" i="0" u="none" strike="noStrike" kern="0" cap="none" spc="0" normalizeH="0" baseline="0" noProof="0" dirty="0" smtClean="0">
                <a:ln>
                  <a:noFill/>
                </a:ln>
                <a:effectLst/>
                <a:uLnTx/>
                <a:uFillTx/>
                <a:latin typeface="Times New Roman"/>
                <a:ea typeface="Calibri"/>
                <a:cs typeface="Times New Roman"/>
              </a:rPr>
              <a:t>Activities</a:t>
            </a:r>
            <a:endParaRPr kumimoji="0" lang="en-US" sz="3200" b="0" i="0" u="none" strike="noStrike" kern="0" cap="none" spc="0" normalizeH="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Extensions for NSR permits </a:t>
            </a:r>
          </a:p>
          <a:p>
            <a:pPr marL="1033272" lvl="0" indent="-576072">
              <a:lnSpc>
                <a:spcPct val="95000"/>
              </a:lnSpc>
              <a:spcBef>
                <a:spcPts val="0"/>
              </a:spcBef>
              <a:buClr>
                <a:srgbClr val="00B0F0"/>
              </a:buClr>
              <a:defRPr/>
            </a:pPr>
            <a:r>
              <a:rPr lang="en-US" sz="3200" kern="0" dirty="0" smtClean="0">
                <a:latin typeface="Times New Roman"/>
                <a:ea typeface="Calibri"/>
                <a:cs typeface="Times New Roman"/>
              </a:rPr>
              <a:t>Splitting businesses </a:t>
            </a: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Net air quality benefit for sensitive </a:t>
            </a:r>
            <a:r>
              <a:rPr lang="en-US" sz="3200" kern="0" dirty="0" smtClean="0">
                <a:latin typeface="Times New Roman"/>
                <a:ea typeface="Calibri"/>
                <a:cs typeface="Times New Roman"/>
              </a:rPr>
              <a:t>areas</a:t>
            </a: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NSR requirements depend on area designation</a:t>
            </a:r>
          </a:p>
          <a:p>
            <a:r>
              <a:rPr lang="en-US" dirty="0" smtClean="0">
                <a:latin typeface="Times New Roman" panose="02020603050405020304" pitchFamily="18" charset="0"/>
                <a:cs typeface="Times New Roman" panose="02020603050405020304" pitchFamily="18" charset="0"/>
              </a:rPr>
              <a:t>3 types of areas: </a:t>
            </a:r>
          </a:p>
          <a:p>
            <a:pPr lvl="1"/>
            <a:r>
              <a:rPr lang="en-US" dirty="0" smtClean="0">
                <a:latin typeface="Times New Roman" panose="02020603050405020304" pitchFamily="18" charset="0"/>
                <a:cs typeface="Times New Roman" panose="02020603050405020304" pitchFamily="18" charset="0"/>
              </a:rPr>
              <a:t>Attainment/unclassified</a:t>
            </a:r>
          </a:p>
          <a:p>
            <a:pPr lvl="1"/>
            <a:r>
              <a:rPr lang="en-US" dirty="0" smtClean="0">
                <a:latin typeface="Times New Roman" panose="02020603050405020304" pitchFamily="18" charset="0"/>
                <a:cs typeface="Times New Roman" panose="02020603050405020304" pitchFamily="18" charset="0"/>
              </a:rPr>
              <a:t>Nonattainment</a:t>
            </a:r>
          </a:p>
          <a:p>
            <a:pPr lvl="1"/>
            <a:r>
              <a:rPr lang="en-US" dirty="0" smtClean="0">
                <a:latin typeface="Times New Roman" panose="02020603050405020304" pitchFamily="18" charset="0"/>
                <a:cs typeface="Times New Roman" panose="02020603050405020304" pitchFamily="18" charset="0"/>
              </a:rPr>
              <a:t>Maintenance</a:t>
            </a:r>
          </a:p>
          <a:p>
            <a:r>
              <a:rPr lang="en-US" dirty="0" smtClean="0">
                <a:latin typeface="Times New Roman" panose="02020603050405020304" pitchFamily="18" charset="0"/>
                <a:cs typeface="Times New Roman" panose="02020603050405020304" pitchFamily="18" charset="0"/>
              </a:rPr>
              <a:t>Area designation is done by EPA</a:t>
            </a: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spTree>
    <p:extLst>
      <p:ext uri="{BB962C8B-B14F-4D97-AF65-F5344CB8AC3E}">
        <p14:creationId xmlns="" xmlns:p14="http://schemas.microsoft.com/office/powerpoint/2010/main" val="4189768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Attainment/unclassified area = air quality is (or is assumed to be) below NAAQS</a:t>
            </a:r>
          </a:p>
          <a:p>
            <a:r>
              <a:rPr lang="en-US" dirty="0">
                <a:latin typeface="Times New Roman" panose="02020603050405020304" pitchFamily="18" charset="0"/>
                <a:cs typeface="Times New Roman" panose="02020603050405020304" pitchFamily="18" charset="0"/>
              </a:rPr>
              <a:t>Nonattainment area = air quality is above NAAQS</a:t>
            </a:r>
          </a:p>
          <a:p>
            <a:r>
              <a:rPr lang="en-US" dirty="0">
                <a:latin typeface="Times New Roman" panose="02020603050405020304" pitchFamily="18" charset="0"/>
                <a:cs typeface="Times New Roman" panose="02020603050405020304" pitchFamily="18" charset="0"/>
              </a:rPr>
              <a:t>Maintenance area = area was nonattainment but is back in attainment</a:t>
            </a:r>
          </a:p>
          <a:p>
            <a:pPr lvl="1"/>
            <a:r>
              <a:rPr lang="en-US" dirty="0">
                <a:latin typeface="Times New Roman" panose="02020603050405020304" pitchFamily="18" charset="0"/>
                <a:cs typeface="Times New Roman" panose="02020603050405020304" pitchFamily="18" charset="0"/>
              </a:rPr>
              <a:t>Maintenance includes provisions to prevent going back into nonattainment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41</a:t>
            </a:fld>
            <a:endParaRPr lang="en-US" dirty="0"/>
          </a:p>
        </p:txBody>
      </p:sp>
    </p:spTree>
    <p:extLst>
      <p:ext uri="{BB962C8B-B14F-4D97-AF65-F5344CB8AC3E}">
        <p14:creationId xmlns="" xmlns:p14="http://schemas.microsoft.com/office/powerpoint/2010/main" val="3114469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Rulemaking Goals</a:t>
            </a:r>
          </a:p>
          <a:p>
            <a:r>
              <a:rPr lang="en-US" dirty="0" smtClean="0">
                <a:latin typeface="Times New Roman" panose="02020603050405020304" pitchFamily="18" charset="0"/>
                <a:cs typeface="Times New Roman" panose="02020603050405020304" pitchFamily="18" charset="0"/>
              </a:rPr>
              <a:t>Clarify major and minor NSR requirements</a:t>
            </a:r>
          </a:p>
          <a:p>
            <a:r>
              <a:rPr lang="en-US" dirty="0">
                <a:latin typeface="Times New Roman" panose="02020603050405020304" pitchFamily="18" charset="0"/>
                <a:cs typeface="Times New Roman" panose="02020603050405020304" pitchFamily="18" charset="0"/>
              </a:rPr>
              <a:t>Create provisions to </a:t>
            </a:r>
            <a:r>
              <a:rPr lang="en-US" dirty="0" smtClean="0">
                <a:latin typeface="Times New Roman" panose="02020603050405020304" pitchFamily="18" charset="0"/>
                <a:cs typeface="Times New Roman" panose="02020603050405020304" pitchFamily="18" charset="0"/>
              </a:rPr>
              <a:t>help</a:t>
            </a:r>
          </a:p>
          <a:p>
            <a:pPr lvl="1"/>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revent </a:t>
            </a:r>
            <a:r>
              <a:rPr lang="en-US" dirty="0">
                <a:latin typeface="Times New Roman" panose="02020603050405020304" pitchFamily="18" charset="0"/>
                <a:cs typeface="Times New Roman" panose="02020603050405020304" pitchFamily="18" charset="0"/>
              </a:rPr>
              <a:t>areas from becoming </a:t>
            </a:r>
            <a:r>
              <a:rPr lang="en-US" dirty="0" smtClean="0">
                <a:latin typeface="Times New Roman" panose="02020603050405020304" pitchFamily="18" charset="0"/>
                <a:cs typeface="Times New Roman" panose="02020603050405020304" pitchFamily="18" charset="0"/>
              </a:rPr>
              <a:t>nonattainment</a:t>
            </a:r>
          </a:p>
          <a:p>
            <a:pPr lvl="1"/>
            <a:r>
              <a:rPr lang="en-US" dirty="0" smtClean="0">
                <a:latin typeface="Times New Roman" panose="02020603050405020304" pitchFamily="18" charset="0"/>
                <a:cs typeface="Times New Roman" panose="02020603050405020304" pitchFamily="18" charset="0"/>
              </a:rPr>
              <a:t>Get back into attainment sooner</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Protect/improve air </a:t>
            </a:r>
            <a:r>
              <a:rPr lang="en-US" dirty="0" smtClean="0">
                <a:latin typeface="Times New Roman" panose="02020603050405020304" pitchFamily="18" charset="0"/>
                <a:cs typeface="Times New Roman" panose="02020603050405020304" pitchFamily="18" charset="0"/>
              </a:rPr>
              <a:t>quality in sensitive areas</a:t>
            </a:r>
          </a:p>
          <a:p>
            <a:r>
              <a:rPr lang="en-US" dirty="0" smtClean="0">
                <a:latin typeface="Times New Roman" panose="02020603050405020304" pitchFamily="18" charset="0"/>
                <a:cs typeface="Times New Roman" panose="02020603050405020304" pitchFamily="18" charset="0"/>
              </a:rPr>
              <a:t>Increase permitting flexibility </a:t>
            </a:r>
            <a:r>
              <a:rPr lang="en-US" dirty="0">
                <a:latin typeface="Times New Roman" panose="02020603050405020304" pitchFamily="18" charset="0"/>
                <a:cs typeface="Times New Roman" panose="02020603050405020304" pitchFamily="18" charset="0"/>
              </a:rPr>
              <a:t>for new development</a:t>
            </a:r>
          </a:p>
          <a:p>
            <a:endParaRPr lang="en-US" dirty="0" smtClean="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spTree>
    <p:extLst>
      <p:ext uri="{BB962C8B-B14F-4D97-AF65-F5344CB8AC3E}">
        <p14:creationId xmlns="" xmlns:p14="http://schemas.microsoft.com/office/powerpoint/2010/main" val="2341290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Rulemaking Goals, cont.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Provide incentives to address priority sources in </a:t>
            </a:r>
            <a:r>
              <a:rPr lang="en-US" dirty="0" smtClean="0">
                <a:latin typeface="Times New Roman" panose="02020603050405020304" pitchFamily="18" charset="0"/>
                <a:cs typeface="Times New Roman" panose="02020603050405020304" pitchFamily="18" charset="0"/>
              </a:rPr>
              <a:t>sensitive areas</a:t>
            </a:r>
          </a:p>
          <a:p>
            <a:pPr lvl="1"/>
            <a:r>
              <a:rPr lang="en-US" dirty="0" smtClean="0">
                <a:latin typeface="Times New Roman" panose="02020603050405020304" pitchFamily="18" charset="0"/>
                <a:cs typeface="Times New Roman" panose="02020603050405020304" pitchFamily="18" charset="0"/>
              </a:rPr>
              <a:t>Priority sources = main source of the AQ problem (e.g. woodstoves)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Reduce the time that areas are “between area designations”</a:t>
            </a:r>
          </a:p>
          <a:p>
            <a:pPr lvl="1"/>
            <a:r>
              <a:rPr lang="en-US" dirty="0" smtClean="0">
                <a:latin typeface="Times New Roman" panose="02020603050405020304" pitchFamily="18" charset="0"/>
                <a:cs typeface="Times New Roman" panose="02020603050405020304" pitchFamily="18" charset="0"/>
              </a:rPr>
              <a:t>Takes years, must be done by EPA</a:t>
            </a:r>
          </a:p>
          <a:p>
            <a:pPr lvl="1"/>
            <a:r>
              <a:rPr lang="en-US" dirty="0" smtClean="0">
                <a:latin typeface="Times New Roman" panose="02020603050405020304" pitchFamily="18" charset="0"/>
                <a:cs typeface="Times New Roman" panose="02020603050405020304" pitchFamily="18" charset="0"/>
              </a:rPr>
              <a:t>Puts </a:t>
            </a:r>
            <a:r>
              <a:rPr lang="en-US" dirty="0">
                <a:latin typeface="Times New Roman" panose="02020603050405020304" pitchFamily="18" charset="0"/>
                <a:cs typeface="Times New Roman" panose="02020603050405020304" pitchFamily="18" charset="0"/>
              </a:rPr>
              <a:t>area in permitting limbo</a:t>
            </a:r>
          </a:p>
          <a:p>
            <a:pPr lvl="1"/>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43</a:t>
            </a:fld>
            <a:endParaRPr lang="en-US" dirty="0"/>
          </a:p>
        </p:txBody>
      </p:sp>
    </p:spTree>
    <p:extLst>
      <p:ext uri="{BB962C8B-B14F-4D97-AF65-F5344CB8AC3E}">
        <p14:creationId xmlns="" xmlns:p14="http://schemas.microsoft.com/office/powerpoint/2010/main" val="1202063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82000" cy="4603750"/>
          </a:xfrm>
        </p:spPr>
        <p:txBody>
          <a:bodyPr>
            <a:normAutofit/>
          </a:bodyPr>
          <a:lstStyle/>
          <a:p>
            <a:pPr>
              <a:spcAft>
                <a:spcPts val="600"/>
              </a:spcAft>
              <a:buClr>
                <a:srgbClr val="0CA4C2"/>
              </a:buClr>
            </a:pPr>
            <a:r>
              <a:rPr lang="en-US" dirty="0" smtClean="0">
                <a:latin typeface="Times New Roman" pitchFamily="18" charset="0"/>
                <a:cs typeface="Times New Roman" pitchFamily="18" charset="0"/>
              </a:rPr>
              <a:t>Establish “state NSR” program</a:t>
            </a:r>
          </a:p>
          <a:p>
            <a:pPr lvl="1">
              <a:spcAft>
                <a:spcPts val="600"/>
              </a:spcAft>
              <a:buClr>
                <a:srgbClr val="0CA4C2"/>
              </a:buClr>
            </a:pPr>
            <a:r>
              <a:rPr lang="en-US" dirty="0" smtClean="0">
                <a:latin typeface="Times New Roman" pitchFamily="18" charset="0"/>
                <a:cs typeface="Times New Roman" pitchFamily="18" charset="0"/>
              </a:rPr>
              <a:t>Minor NSR, excluding the lowest level (&lt;SER)</a:t>
            </a:r>
          </a:p>
          <a:p>
            <a:pPr lvl="1">
              <a:spcAft>
                <a:spcPts val="600"/>
              </a:spcAft>
              <a:buClr>
                <a:srgbClr val="0CA4C2"/>
              </a:buClr>
            </a:pPr>
            <a:r>
              <a:rPr lang="en-US" dirty="0" smtClean="0">
                <a:latin typeface="Times New Roman" pitchFamily="18" charset="0"/>
                <a:cs typeface="Times New Roman" pitchFamily="18" charset="0"/>
              </a:rPr>
              <a:t>Not new program; reorganizing and clarifying existing rules</a:t>
            </a:r>
          </a:p>
          <a:p>
            <a:pPr lvl="1">
              <a:spcAft>
                <a:spcPts val="600"/>
              </a:spcAft>
              <a:buClr>
                <a:srgbClr val="0CA4C2"/>
              </a:buClr>
            </a:pPr>
            <a:r>
              <a:rPr lang="en-US" dirty="0" smtClean="0">
                <a:latin typeface="Times New Roman" pitchFamily="18" charset="0"/>
                <a:cs typeface="Times New Roman" pitchFamily="18" charset="0"/>
              </a:rPr>
              <a:t>Some changes</a:t>
            </a:r>
          </a:p>
          <a:p>
            <a:pPr>
              <a:spcAft>
                <a:spcPts val="600"/>
              </a:spcAft>
              <a:buClr>
                <a:srgbClr val="0CA4C2"/>
              </a:buClr>
            </a:pPr>
            <a:r>
              <a:rPr lang="en-US" dirty="0" smtClean="0">
                <a:latin typeface="Times New Roman" pitchFamily="18" charset="0"/>
                <a:cs typeface="Times New Roman" pitchFamily="18" charset="0"/>
              </a:rPr>
              <a:t>Put Major and State NSR rules in one place (Division 224)</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44</a:t>
            </a:fld>
            <a:endParaRPr lang="en-US" dirty="0"/>
          </a:p>
        </p:txBody>
      </p:sp>
      <p:sp>
        <p:nvSpPr>
          <p:cNvPr id="6" name="Title 1"/>
          <p:cNvSpPr txBox="1">
            <a:spLocks noGrp="1"/>
          </p:cNvSpPr>
          <p:nvPr>
            <p:ph type="title"/>
          </p:nvPr>
        </p:nvSpPr>
        <p:spPr bwMode="auto">
          <a:xfrm>
            <a:off x="457200" y="914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algn="ctr">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lang="en-US" sz="3600" dirty="0"/>
              <a:t> </a:t>
            </a:r>
            <a:r>
              <a:rPr lang="en-US" sz="3600" dirty="0" smtClean="0"/>
              <a:t/>
            </a:r>
            <a:br>
              <a:rPr lang="en-US" sz="3600" dirty="0" smtClean="0"/>
            </a:br>
            <a:r>
              <a:rPr lang="en-US" b="0" dirty="0" smtClean="0"/>
              <a:t>Suggested </a:t>
            </a:r>
            <a:r>
              <a:rPr lang="en-US" b="0" dirty="0"/>
              <a:t>Changes</a:t>
            </a:r>
            <a:r>
              <a:rPr lang="en-US" sz="3600" dirty="0"/>
              <a:t/>
            </a:r>
            <a:br>
              <a:rPr lang="en-US" sz="3600" dirty="0"/>
            </a:b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724400"/>
          </a:xfrm>
        </p:spPr>
        <p:txBody>
          <a:bodyPr>
            <a:normAutofit/>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Change part of </a:t>
            </a:r>
            <a:r>
              <a:rPr lang="en-US" u="sng" dirty="0" smtClean="0">
                <a:latin typeface="Times New Roman" panose="02020603050405020304" pitchFamily="18" charset="0"/>
                <a:cs typeface="Times New Roman" panose="02020603050405020304" pitchFamily="18" charset="0"/>
              </a:rPr>
              <a:t>Federal Major Source</a:t>
            </a:r>
            <a:r>
              <a:rPr lang="en-US" dirty="0" smtClean="0">
                <a:latin typeface="Times New Roman" panose="02020603050405020304" pitchFamily="18" charset="0"/>
                <a:cs typeface="Times New Roman" panose="02020603050405020304" pitchFamily="18" charset="0"/>
              </a:rPr>
              <a:t> definition</a:t>
            </a:r>
            <a:endParaRPr lang="en-US"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Attainment/unclassified </a:t>
            </a:r>
            <a:r>
              <a:rPr lang="en-US" dirty="0">
                <a:latin typeface="Times New Roman" panose="02020603050405020304" pitchFamily="18" charset="0"/>
                <a:cs typeface="Times New Roman" panose="02020603050405020304" pitchFamily="18" charset="0"/>
              </a:rPr>
              <a:t>areas</a:t>
            </a:r>
            <a:r>
              <a:rPr lang="en-US" dirty="0" smtClean="0">
                <a:latin typeface="Times New Roman" panose="02020603050405020304" pitchFamily="18" charset="0"/>
                <a:cs typeface="Times New Roman" panose="02020603050405020304" pitchFamily="18" charset="0"/>
              </a:rPr>
              <a:t>:</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No change</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Still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100*/</a:t>
            </a:r>
            <a:r>
              <a:rPr lang="en-US" dirty="0">
                <a:latin typeface="Times New Roman" panose="02020603050405020304" pitchFamily="18" charset="0"/>
                <a:cs typeface="Times New Roman" panose="02020603050405020304" pitchFamily="18" charset="0"/>
              </a:rPr>
              <a:t>250 </a:t>
            </a:r>
            <a:r>
              <a:rPr lang="en-US" dirty="0" smtClean="0">
                <a:latin typeface="Times New Roman" panose="02020603050405020304" pitchFamily="18" charset="0"/>
                <a:cs typeface="Times New Roman" panose="02020603050405020304" pitchFamily="18" charset="0"/>
              </a:rPr>
              <a:t>tons per year</a:t>
            </a:r>
          </a:p>
          <a:p>
            <a:pPr lvl="1">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 100 </a:t>
            </a:r>
            <a:r>
              <a:rPr lang="en-US" dirty="0" err="1" smtClean="0">
                <a:latin typeface="Times New Roman" panose="02020603050405020304" pitchFamily="18" charset="0"/>
                <a:cs typeface="Times New Roman" panose="02020603050405020304" pitchFamily="18" charset="0"/>
              </a:rPr>
              <a:t>tpy</a:t>
            </a:r>
            <a:r>
              <a:rPr lang="en-US" dirty="0" smtClean="0">
                <a:latin typeface="Times New Roman" panose="02020603050405020304" pitchFamily="18" charset="0"/>
                <a:cs typeface="Times New Roman" panose="02020603050405020304" pitchFamily="18" charset="0"/>
              </a:rPr>
              <a:t> for 28 source categories listed in rule (e.g. pulp and paper mills, iron and steel mills, chemical process plants)</a:t>
            </a:r>
            <a:endParaRPr lang="en-US" dirty="0">
              <a:latin typeface="Times New Roman" panose="02020603050405020304" pitchFamily="18" charset="0"/>
              <a:cs typeface="Times New Roman" panose="02020603050405020304" pitchFamily="18" charset="0"/>
            </a:endParaRPr>
          </a:p>
          <a:p>
            <a:pPr lvl="0">
              <a:spcAft>
                <a:spcPts val="600"/>
              </a:spcAft>
            </a:pP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45</a:t>
            </a:fld>
            <a:endParaRPr lang="en-US" dirty="0"/>
          </a:p>
        </p:txBody>
      </p:sp>
      <p:sp>
        <p:nvSpPr>
          <p:cNvPr id="6" name="Title 1"/>
          <p:cNvSpPr txBox="1">
            <a:spLocks noGrp="1"/>
          </p:cNvSpPr>
          <p:nvPr>
            <p:ph type="title"/>
          </p:nvPr>
        </p:nvSpPr>
        <p:spPr bwMode="auto">
          <a:xfrm>
            <a:off x="457200" y="5334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a:solidFill>
                  <a:srgbClr val="000000"/>
                </a:solidFill>
                <a:latin typeface="Times New Roman"/>
                <a:ea typeface="Calibri"/>
                <a:cs typeface="Times New Roman"/>
              </a:rPr>
              <a:t>New Source Review (NSR)</a:t>
            </a:r>
            <a:r>
              <a:rPr lang="en-US" sz="3600" dirty="0"/>
              <a:t> </a:t>
            </a:r>
            <a:br>
              <a:rPr lang="en-US" sz="3600" dirty="0"/>
            </a:br>
            <a:r>
              <a:rPr lang="en-US" sz="3600" b="0" dirty="0" smtClean="0"/>
              <a:t>Suggested </a:t>
            </a:r>
            <a:r>
              <a:rPr lang="en-US" sz="3600" b="0" dirty="0"/>
              <a:t>Changes</a:t>
            </a:r>
            <a:endParaRPr kumimoji="0" lang="en-US" sz="3600" i="0" u="none" strike="noStrike" kern="0" cap="none" spc="0" normalizeH="0" baseline="0" noProof="0" dirty="0">
              <a:ln>
                <a:noFill/>
              </a:ln>
              <a:solidFill>
                <a:srgbClr val="000000"/>
              </a:solidFill>
              <a:effectLst/>
              <a:uLnTx/>
              <a:uFillTx/>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b="1" kern="0" dirty="0">
                <a:solidFill>
                  <a:srgbClr val="000000"/>
                </a:solidFill>
                <a:latin typeface="Times New Roman"/>
                <a:ea typeface="Calibri"/>
                <a:cs typeface="Times New Roman"/>
              </a:rPr>
              <a:t>New Source Review (NSR)</a:t>
            </a:r>
            <a:r>
              <a:rPr lang="en-US" sz="3600" dirty="0"/>
              <a:t> </a:t>
            </a:r>
            <a:br>
              <a:rPr lang="en-US" sz="3600" dirty="0"/>
            </a:br>
            <a:r>
              <a:rPr lang="en-US" sz="3200" dirty="0" smtClean="0">
                <a:latin typeface="Times New Roman" panose="02020603050405020304" pitchFamily="18" charset="0"/>
                <a:cs typeface="Times New Roman" panose="02020603050405020304" pitchFamily="18" charset="0"/>
              </a:rPr>
              <a:t>Suggested </a:t>
            </a:r>
            <a:r>
              <a:rPr lang="en-US" sz="3200" dirty="0">
                <a:latin typeface="Times New Roman" panose="02020603050405020304" pitchFamily="18" charset="0"/>
                <a:cs typeface="Times New Roman" panose="02020603050405020304" pitchFamily="18" charset="0"/>
              </a:rPr>
              <a:t>Changes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400"/>
            <a:ext cx="8229600" cy="4068763"/>
          </a:xfrm>
        </p:spPr>
        <p:txBody>
          <a:bodyPr>
            <a:normAutofit fontScale="92500" lnSpcReduction="10000"/>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Nonattainment </a:t>
            </a:r>
            <a:r>
              <a:rPr lang="en-US" dirty="0">
                <a:latin typeface="Times New Roman" panose="02020603050405020304" pitchFamily="18" charset="0"/>
                <a:cs typeface="Times New Roman" panose="02020603050405020304" pitchFamily="18" charset="0"/>
              </a:rPr>
              <a:t>and maintenance areas:</a:t>
            </a:r>
          </a:p>
          <a:p>
            <a:pPr>
              <a:spcAft>
                <a:spcPts val="600"/>
              </a:spcAft>
              <a:buClr>
                <a:srgbClr val="00B0F0"/>
              </a:buClr>
            </a:pPr>
            <a:r>
              <a:rPr lang="en-US" dirty="0">
                <a:latin typeface="Times New Roman" panose="02020603050405020304" pitchFamily="18" charset="0"/>
                <a:cs typeface="Times New Roman" panose="02020603050405020304" pitchFamily="18" charset="0"/>
              </a:rPr>
              <a:t>Federal major source = emissions ≥ 100 </a:t>
            </a:r>
            <a:r>
              <a:rPr lang="en-US" dirty="0" err="1">
                <a:latin typeface="Times New Roman" panose="02020603050405020304" pitchFamily="18" charset="0"/>
                <a:cs typeface="Times New Roman" panose="02020603050405020304" pitchFamily="18" charset="0"/>
              </a:rPr>
              <a:t>tpy</a:t>
            </a:r>
            <a:endParaRPr lang="en-US" dirty="0">
              <a:latin typeface="Times New Roman" panose="02020603050405020304" pitchFamily="18" charset="0"/>
              <a:cs typeface="Times New Roman" panose="02020603050405020304" pitchFamily="18" charset="0"/>
            </a:endParaRPr>
          </a:p>
          <a:p>
            <a:pPr lvl="1">
              <a:spcAft>
                <a:spcPts val="600"/>
              </a:spcAft>
              <a:buClr>
                <a:srgbClr val="00B0F0"/>
              </a:buClr>
            </a:pPr>
            <a:r>
              <a:rPr lang="en-US" sz="3200" dirty="0">
                <a:latin typeface="Times New Roman" panose="02020603050405020304" pitchFamily="18" charset="0"/>
                <a:cs typeface="Times New Roman" panose="02020603050405020304" pitchFamily="18" charset="0"/>
              </a:rPr>
              <a:t>Currently ≥ </a:t>
            </a:r>
            <a:r>
              <a:rPr lang="en-US" sz="3200" dirty="0" smtClean="0">
                <a:latin typeface="Times New Roman" panose="02020603050405020304" pitchFamily="18" charset="0"/>
                <a:cs typeface="Times New Roman" panose="02020603050405020304" pitchFamily="18" charset="0"/>
              </a:rPr>
              <a:t>Significant Emission Rate (SER)</a:t>
            </a:r>
          </a:p>
          <a:p>
            <a:pPr lvl="1">
              <a:spcAft>
                <a:spcPts val="600"/>
              </a:spcAft>
              <a:buClr>
                <a:srgbClr val="00B0F0"/>
              </a:buClr>
            </a:pPr>
            <a:r>
              <a:rPr lang="en-US" sz="3200" dirty="0" smtClean="0">
                <a:latin typeface="Times New Roman" panose="02020603050405020304" pitchFamily="18" charset="0"/>
                <a:cs typeface="Times New Roman" panose="02020603050405020304" pitchFamily="18" charset="0"/>
              </a:rPr>
              <a:t>Aligns DEQ definition with EPA definition</a:t>
            </a:r>
            <a:endParaRPr lang="en-US" sz="3200"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a:latin typeface="Times New Roman" panose="02020603050405020304" pitchFamily="18" charset="0"/>
                <a:cs typeface="Times New Roman" panose="02020603050405020304" pitchFamily="18" charset="0"/>
              </a:rPr>
              <a:t>State NSR will apply to emissions ≥ SER but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&lt; </a:t>
            </a:r>
            <a:r>
              <a:rPr lang="en-US" dirty="0">
                <a:latin typeface="Times New Roman" panose="02020603050405020304" pitchFamily="18" charset="0"/>
                <a:cs typeface="Times New Roman" panose="02020603050405020304" pitchFamily="18" charset="0"/>
              </a:rPr>
              <a:t>federal major </a:t>
            </a:r>
            <a:r>
              <a:rPr lang="en-US" dirty="0" smtClean="0">
                <a:latin typeface="Times New Roman" panose="02020603050405020304" pitchFamily="18" charset="0"/>
                <a:cs typeface="Times New Roman" panose="02020603050405020304" pitchFamily="18" charset="0"/>
              </a:rPr>
              <a:t>   (“non-federal </a:t>
            </a:r>
            <a:r>
              <a:rPr lang="en-US" dirty="0">
                <a:latin typeface="Times New Roman" panose="02020603050405020304" pitchFamily="18" charset="0"/>
                <a:cs typeface="Times New Roman" panose="02020603050405020304" pitchFamily="18" charset="0"/>
              </a:rPr>
              <a:t>major”)</a:t>
            </a:r>
          </a:p>
          <a:p>
            <a:pPr lvl="1">
              <a:spcAft>
                <a:spcPts val="600"/>
              </a:spcAft>
              <a:buClr>
                <a:srgbClr val="00B0F0"/>
              </a:buClr>
            </a:pPr>
            <a:r>
              <a:rPr lang="en-US" sz="3200" dirty="0" smtClean="0">
                <a:latin typeface="Times New Roman" panose="02020603050405020304" pitchFamily="18" charset="0"/>
                <a:cs typeface="Times New Roman" panose="02020603050405020304" pitchFamily="18" charset="0"/>
              </a:rPr>
              <a:t>Overall stringency remains the same</a:t>
            </a:r>
            <a:endParaRPr lang="en-US" sz="3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46</a:t>
            </a:fld>
            <a:endParaRPr lang="en-US" dirty="0"/>
          </a:p>
        </p:txBody>
      </p:sp>
    </p:spTree>
    <p:extLst>
      <p:ext uri="{BB962C8B-B14F-4D97-AF65-F5344CB8AC3E}">
        <p14:creationId xmlns="" xmlns:p14="http://schemas.microsoft.com/office/powerpoint/2010/main" val="3894107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a:xfrm>
            <a:off x="457200" y="1600200"/>
            <a:ext cx="8229600" cy="4343400"/>
          </a:xfrm>
        </p:spPr>
        <p:txBody>
          <a:bodyPr>
            <a:normAutofit/>
          </a:bodyPr>
          <a:lstStyle/>
          <a:p>
            <a:pPr algn="ctr">
              <a:buNone/>
            </a:pPr>
            <a:r>
              <a:rPr lang="en-US" b="1" kern="0" dirty="0" smtClean="0">
                <a:solidFill>
                  <a:srgbClr val="000000"/>
                </a:solidFill>
                <a:latin typeface="Times New Roman"/>
                <a:ea typeface="Calibri"/>
                <a:cs typeface="Times New Roman"/>
              </a:rPr>
              <a:t>Offsets and Net Air Quality Benefit (NAQB)</a:t>
            </a:r>
            <a:endParaRPr lang="en-US" dirty="0" smtClean="0"/>
          </a:p>
          <a:p>
            <a:r>
              <a:rPr lang="en-US" dirty="0" smtClean="0">
                <a:latin typeface="Times New Roman" pitchFamily="18" charset="0"/>
                <a:cs typeface="Times New Roman" pitchFamily="18" charset="0"/>
              </a:rPr>
              <a:t>Part of New Source Review - nonattainment and maintenance areas</a:t>
            </a:r>
          </a:p>
          <a:p>
            <a:r>
              <a:rPr lang="en-US" dirty="0" smtClean="0">
                <a:latin typeface="Times New Roman" pitchFamily="18" charset="0"/>
                <a:cs typeface="Times New Roman" pitchFamily="18" charset="0"/>
              </a:rPr>
              <a:t>Offsets: new or increased emissions </a:t>
            </a:r>
            <a:r>
              <a:rPr lang="en-US" u="sng" dirty="0" smtClean="0">
                <a:latin typeface="Times New Roman" pitchFamily="18" charset="0"/>
                <a:cs typeface="Times New Roman" pitchFamily="18" charset="0"/>
              </a:rPr>
              <a:t>&gt;</a:t>
            </a:r>
            <a:r>
              <a:rPr lang="en-US" dirty="0" smtClean="0">
                <a:latin typeface="Times New Roman" pitchFamily="18" charset="0"/>
                <a:cs typeface="Times New Roman" pitchFamily="18" charset="0"/>
              </a:rPr>
              <a:t> SER must be offset by emission reductions</a:t>
            </a:r>
          </a:p>
          <a:p>
            <a:r>
              <a:rPr lang="en-US" dirty="0" smtClean="0">
                <a:latin typeface="Times New Roman" pitchFamily="18" charset="0"/>
                <a:cs typeface="Times New Roman" pitchFamily="18" charset="0"/>
              </a:rPr>
              <a:t>Amount of emission reduction is specified by an offset ratio</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Tree>
    <p:extLst>
      <p:ext uri="{BB962C8B-B14F-4D97-AF65-F5344CB8AC3E}">
        <p14:creationId xmlns="" xmlns:p14="http://schemas.microsoft.com/office/powerpoint/2010/main" val="712371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NAQB: DEQ requires modeling, demonstrate that air quality is being protected</a:t>
            </a:r>
          </a:p>
          <a:p>
            <a:r>
              <a:rPr lang="en-US" dirty="0" smtClean="0">
                <a:latin typeface="Times New Roman" panose="02020603050405020304" pitchFamily="18" charset="0"/>
                <a:cs typeface="Times New Roman" panose="02020603050405020304" pitchFamily="18" charset="0"/>
              </a:rPr>
              <a:t>For EPA, NAQB = offsets; Oregon’s program more stringent</a:t>
            </a:r>
          </a:p>
          <a:p>
            <a:r>
              <a:rPr lang="en-US" dirty="0" smtClean="0">
                <a:latin typeface="Times New Roman" panose="02020603050405020304" pitchFamily="18" charset="0"/>
                <a:cs typeface="Times New Roman" panose="02020603050405020304" pitchFamily="18" charset="0"/>
              </a:rPr>
              <a:t>Currently 2 modeling criteria, but 1 is nearly impossible to meet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latin typeface="Times New Roman" pitchFamily="18" charset="0"/>
              <a:cs typeface="Times New Roman" pitchFamily="18" charset="0"/>
            </a:endParaRPr>
          </a:p>
        </p:txBody>
      </p:sp>
      <p:sp>
        <p:nvSpPr>
          <p:cNvPr id="22" name="Content Placeholder 21"/>
          <p:cNvSpPr>
            <a:spLocks noGrp="1"/>
          </p:cNvSpPr>
          <p:nvPr>
            <p:ph idx="1"/>
          </p:nvPr>
        </p:nvSpPr>
        <p:spPr/>
        <p:txBody>
          <a:bodyPr/>
          <a:lstStyle/>
          <a:p>
            <a:r>
              <a:rPr lang="en-US" sz="2800" dirty="0" smtClean="0">
                <a:latin typeface="Times New Roman" pitchFamily="18" charset="0"/>
                <a:cs typeface="Times New Roman" pitchFamily="18" charset="0"/>
              </a:rPr>
              <a:t>Current criteria requires offsets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and new emissions to overlap</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at all times</a:t>
            </a:r>
          </a:p>
          <a:p>
            <a:r>
              <a:rPr lang="en-US" sz="2800" dirty="0" smtClean="0">
                <a:latin typeface="Times New Roman" pitchFamily="18" charset="0"/>
                <a:cs typeface="Times New Roman" pitchFamily="18" charset="0"/>
              </a:rPr>
              <a:t>Only happens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if sources and</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wind line up</a:t>
            </a:r>
          </a:p>
          <a:p>
            <a:pPr>
              <a:buNone/>
            </a:pP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pic>
        <p:nvPicPr>
          <p:cNvPr id="96260" name="Picture 4" descr="http://t3.gstatic.com/images?q=tbn:ANd9GcRncqlPaBcbXkyaG013Mt8wJohxyKKwxbVuCwtUicEzX19eW2xcDvxcm9GcrQ"/>
          <p:cNvPicPr>
            <a:picLocks noChangeAspect="1" noChangeArrowheads="1"/>
          </p:cNvPicPr>
          <p:nvPr/>
        </p:nvPicPr>
        <p:blipFill>
          <a:blip r:embed="rId2" cstate="print"/>
          <a:srcRect/>
          <a:stretch>
            <a:fillRect/>
          </a:stretch>
        </p:blipFill>
        <p:spPr bwMode="auto">
          <a:xfrm>
            <a:off x="2895600" y="3657600"/>
            <a:ext cx="2095500" cy="2181226"/>
          </a:xfrm>
          <a:prstGeom prst="rect">
            <a:avLst/>
          </a:prstGeom>
          <a:noFill/>
        </p:spPr>
      </p:pic>
      <p:pic>
        <p:nvPicPr>
          <p:cNvPr id="9" name="Picture 6" descr="http://image.shutterstock.com/display_pic_with_logo/74005/119904727/stock-vector-industrial-building-factory-and-power-plants-icon-set-119904727.jpg"/>
          <p:cNvPicPr>
            <a:picLocks noChangeAspect="1" noChangeArrowheads="1"/>
          </p:cNvPicPr>
          <p:nvPr/>
        </p:nvPicPr>
        <p:blipFill>
          <a:blip r:embed="rId3" cstate="print"/>
          <a:srcRect l="33333" t="63830" r="40000" b="6383"/>
          <a:stretch>
            <a:fillRect/>
          </a:stretch>
        </p:blipFill>
        <p:spPr bwMode="auto">
          <a:xfrm>
            <a:off x="5715000" y="2133600"/>
            <a:ext cx="742954" cy="866812"/>
          </a:xfrm>
          <a:prstGeom prst="rect">
            <a:avLst/>
          </a:prstGeom>
          <a:noFill/>
        </p:spPr>
      </p:pic>
      <p:sp>
        <p:nvSpPr>
          <p:cNvPr id="14" name="TextBox 13"/>
          <p:cNvSpPr txBox="1"/>
          <p:nvPr/>
        </p:nvSpPr>
        <p:spPr>
          <a:xfrm>
            <a:off x="5867400" y="3048000"/>
            <a:ext cx="1219199" cy="646331"/>
          </a:xfrm>
          <a:prstGeom prst="rect">
            <a:avLst/>
          </a:prstGeom>
          <a:noFill/>
        </p:spPr>
        <p:txBody>
          <a:bodyPr wrap="square" rtlCol="0">
            <a:spAutoFit/>
          </a:bodyPr>
          <a:lstStyle/>
          <a:p>
            <a:pPr algn="ctr"/>
            <a:r>
              <a:rPr lang="en-US" dirty="0" smtClean="0"/>
              <a:t>offsetting source</a:t>
            </a:r>
            <a:endParaRPr lang="en-US" dirty="0"/>
          </a:p>
        </p:txBody>
      </p:sp>
      <p:sp>
        <p:nvSpPr>
          <p:cNvPr id="15" name="TextBox 14"/>
          <p:cNvSpPr txBox="1"/>
          <p:nvPr/>
        </p:nvSpPr>
        <p:spPr>
          <a:xfrm>
            <a:off x="3276600" y="5943600"/>
            <a:ext cx="1262140" cy="369332"/>
          </a:xfrm>
          <a:prstGeom prst="rect">
            <a:avLst/>
          </a:prstGeom>
          <a:noFill/>
        </p:spPr>
        <p:txBody>
          <a:bodyPr wrap="none" rtlCol="0">
            <a:spAutoFit/>
          </a:bodyPr>
          <a:lstStyle/>
          <a:p>
            <a:r>
              <a:rPr lang="en-US" dirty="0" smtClean="0"/>
              <a:t>new source</a:t>
            </a:r>
            <a:endParaRPr lang="en-US" dirty="0"/>
          </a:p>
        </p:txBody>
      </p:sp>
      <p:cxnSp>
        <p:nvCxnSpPr>
          <p:cNvPr id="21" name="Straight Connector 20"/>
          <p:cNvCxnSpPr/>
          <p:nvPr/>
        </p:nvCxnSpPr>
        <p:spPr>
          <a:xfrm flipV="1">
            <a:off x="3505200" y="1219200"/>
            <a:ext cx="3048000" cy="5410200"/>
          </a:xfrm>
          <a:prstGeom prst="line">
            <a:avLst/>
          </a:prstGeom>
          <a:ln w="22225" cmpd="sng">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95600" y="3048000"/>
            <a:ext cx="5638800" cy="19812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38600" y="1600200"/>
            <a:ext cx="4038600" cy="12954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3730" name="Picture 2" descr="http://www.valentinecapitalassetmanagement.com/valentine_articles/whichway.GIF"/>
          <p:cNvPicPr>
            <a:picLocks noChangeAspect="1" noChangeArrowheads="1"/>
          </p:cNvPicPr>
          <p:nvPr/>
        </p:nvPicPr>
        <p:blipFill>
          <a:blip r:embed="rId4" cstate="print"/>
          <a:srcRect/>
          <a:stretch>
            <a:fillRect/>
          </a:stretch>
        </p:blipFill>
        <p:spPr bwMode="auto">
          <a:xfrm>
            <a:off x="0" y="4114800"/>
            <a:ext cx="2705100" cy="17811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Lower PM2.5 NAAQS has revealed this problem with current NAQB rules</a:t>
            </a:r>
          </a:p>
          <a:p>
            <a:r>
              <a:rPr lang="en-US" dirty="0" smtClean="0">
                <a:latin typeface="Times New Roman" panose="02020603050405020304" pitchFamily="18" charset="0"/>
                <a:cs typeface="Times New Roman" panose="02020603050405020304" pitchFamily="18" charset="0"/>
              </a:rPr>
              <a:t>New development is prevented, along with ability to obtain environmental benefits from new development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Suggestions</a:t>
            </a:r>
          </a:p>
          <a:p>
            <a:r>
              <a:rPr lang="en-US" sz="3500" dirty="0" smtClean="0">
                <a:latin typeface="Times New Roman" panose="02020603050405020304" pitchFamily="18" charset="0"/>
                <a:cs typeface="Times New Roman" panose="02020603050405020304" pitchFamily="18" charset="0"/>
              </a:rPr>
              <a:t>Focus on addressing local air quality problems</a:t>
            </a:r>
          </a:p>
          <a:p>
            <a:pPr lvl="1"/>
            <a:r>
              <a:rPr lang="en-US" dirty="0">
                <a:latin typeface="Times New Roman" panose="02020603050405020304" pitchFamily="18" charset="0"/>
                <a:cs typeface="Times New Roman" panose="02020603050405020304" pitchFamily="18" charset="0"/>
              </a:rPr>
              <a:t>EQC can designate priority sources (i.e. woodstoves)</a:t>
            </a:r>
          </a:p>
          <a:p>
            <a:r>
              <a:rPr lang="en-US" sz="3500" dirty="0" smtClean="0">
                <a:latin typeface="Times New Roman" panose="02020603050405020304" pitchFamily="18" charset="0"/>
                <a:cs typeface="Times New Roman" panose="02020603050405020304" pitchFamily="18" charset="0"/>
              </a:rPr>
              <a:t>Create incentive to address priority sources:</a:t>
            </a:r>
          </a:p>
          <a:p>
            <a:pPr lvl="1"/>
            <a:r>
              <a:rPr lang="en-US" dirty="0" smtClean="0">
                <a:latin typeface="Times New Roman" panose="02020603050405020304" pitchFamily="18" charset="0"/>
                <a:cs typeface="Times New Roman" panose="02020603050405020304" pitchFamily="18" charset="0"/>
              </a:rPr>
              <a:t>Increase offset ratio</a:t>
            </a:r>
          </a:p>
          <a:p>
            <a:pPr lvl="1"/>
            <a:r>
              <a:rPr lang="en-US" dirty="0" smtClean="0">
                <a:latin typeface="Times New Roman" panose="02020603050405020304" pitchFamily="18" charset="0"/>
                <a:cs typeface="Times New Roman" panose="02020603050405020304" pitchFamily="18" charset="0"/>
              </a:rPr>
              <a:t>Reduce ratio if offsets obtained from priority sources</a:t>
            </a:r>
          </a:p>
          <a:p>
            <a:r>
              <a:rPr lang="en-US" sz="3500" dirty="0" smtClean="0">
                <a:latin typeface="Times New Roman" panose="02020603050405020304" pitchFamily="18" charset="0"/>
                <a:cs typeface="Times New Roman" panose="02020603050405020304" pitchFamily="18" charset="0"/>
              </a:rPr>
              <a:t>Revise modeling criteria</a:t>
            </a:r>
          </a:p>
          <a:p>
            <a:pPr lvl="1"/>
            <a:r>
              <a:rPr lang="en-US" dirty="0" smtClean="0">
                <a:latin typeface="Times New Roman" panose="02020603050405020304" pitchFamily="18" charset="0"/>
                <a:cs typeface="Times New Roman" panose="02020603050405020304" pitchFamily="18" charset="0"/>
              </a:rPr>
              <a:t>Continue to protect </a:t>
            </a:r>
            <a:r>
              <a:rPr lang="en-US" dirty="0">
                <a:latin typeface="Times New Roman" panose="02020603050405020304" pitchFamily="18" charset="0"/>
                <a:cs typeface="Times New Roman" panose="02020603050405020304" pitchFamily="18" charset="0"/>
              </a:rPr>
              <a:t>air quality</a:t>
            </a:r>
          </a:p>
          <a:p>
            <a:pPr lvl="1"/>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liminate near impossibility of meeting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51</a:t>
            </a:fld>
            <a:endParaRPr lang="en-US" dirty="0"/>
          </a:p>
        </p:txBody>
      </p:sp>
    </p:spTree>
    <p:extLst>
      <p:ext uri="{BB962C8B-B14F-4D97-AF65-F5344CB8AC3E}">
        <p14:creationId xmlns="" xmlns:p14="http://schemas.microsoft.com/office/powerpoint/2010/main" val="26039809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Offsets and NAQB for Federal Major Sources</a:t>
            </a:r>
            <a:endParaRPr lang="en-US" sz="2000" dirty="0" smtClean="0">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1.2:1 offsets</a:t>
            </a:r>
            <a:endParaRPr lang="en-US" b="1" dirty="0" smtClean="0">
              <a:solidFill>
                <a:srgbClr val="FF0000"/>
              </a:solidFill>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1.0:1 by offsetting emissions with “priority” source emissions</a:t>
            </a:r>
          </a:p>
          <a:p>
            <a:pPr lvl="2">
              <a:spcAft>
                <a:spcPts val="600"/>
              </a:spcAft>
              <a:buClr>
                <a:srgbClr val="00B0F0"/>
              </a:buClr>
            </a:pPr>
            <a:r>
              <a:rPr lang="en-US" dirty="0" smtClean="0">
                <a:latin typeface="Times New Roman" pitchFamily="18" charset="0"/>
                <a:cs typeface="Times New Roman" pitchFamily="18" charset="0"/>
              </a:rPr>
              <a:t>Woodstoves </a:t>
            </a:r>
          </a:p>
          <a:p>
            <a:pPr lvl="2">
              <a:spcAft>
                <a:spcPts val="600"/>
              </a:spcAft>
              <a:buClr>
                <a:srgbClr val="00B0F0"/>
              </a:buCl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52</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7924800" cy="4724400"/>
          </a:xfrm>
        </p:spPr>
        <p:txBody>
          <a:bodyPr>
            <a:normAutofit fontScale="92500" lnSpcReduction="20000"/>
          </a:bodyPr>
          <a:lstStyle/>
          <a:p>
            <a:pPr>
              <a:buClr>
                <a:srgbClr val="00B0F0"/>
              </a:buClr>
            </a:pPr>
            <a:r>
              <a:rPr lang="en-US" sz="3300" dirty="0" smtClean="0">
                <a:latin typeface="Times New Roman" pitchFamily="18" charset="0"/>
                <a:cs typeface="Times New Roman" pitchFamily="18" charset="0"/>
              </a:rPr>
              <a:t>Give non-federal major sources more flexibility for offset and NAQB</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1.0:1 offsets</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0.5:1 by offsetting emissions with “priority” source emissions</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Woodstoves </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 backstop:</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3">
              <a:spcAft>
                <a:spcPts val="600"/>
              </a:spcAft>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53</a:t>
            </a:fld>
            <a:endParaRPr lang="en-US" dirty="0"/>
          </a:p>
        </p:txBody>
      </p:sp>
      <p:sp>
        <p:nvSpPr>
          <p:cNvPr id="6" name="Title 1"/>
          <p:cNvSpPr txBox="1">
            <a:spLocks noGrp="1"/>
          </p:cNvSpPr>
          <p:nvPr>
            <p:ph type="title"/>
          </p:nvPr>
        </p:nvSpPr>
        <p:spPr bwMode="auto">
          <a:xfrm>
            <a:off x="6096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b="1" kern="0" dirty="0">
                <a:solidFill>
                  <a:srgbClr val="000000"/>
                </a:solidFill>
                <a:latin typeface="Times New Roman"/>
                <a:ea typeface="Calibri"/>
                <a:cs typeface="Times New Roman"/>
              </a:rPr>
              <a:t>New Source Review (NSR)</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Suggestion</a:t>
            </a:r>
          </a:p>
          <a:p>
            <a:pPr lvl="1"/>
            <a:r>
              <a:rPr lang="en-US" dirty="0" smtClean="0">
                <a:latin typeface="Times New Roman" panose="02020603050405020304" pitchFamily="18" charset="0"/>
                <a:cs typeface="Times New Roman" panose="02020603050405020304" pitchFamily="18" charset="0"/>
              </a:rPr>
              <a:t>Define two new types of areas</a:t>
            </a:r>
          </a:p>
          <a:p>
            <a:pPr lvl="1"/>
            <a:r>
              <a:rPr lang="en-US" dirty="0" smtClean="0">
                <a:latin typeface="Times New Roman" panose="02020603050405020304" pitchFamily="18" charset="0"/>
                <a:cs typeface="Times New Roman" panose="02020603050405020304" pitchFamily="18" charset="0"/>
              </a:rPr>
              <a:t>Fit between existing areas</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Attainment</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Nonattainment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Maintenance</a:t>
            </a:r>
          </a:p>
          <a:p>
            <a:pPr marL="0" indent="0">
              <a:buNone/>
            </a:pPr>
            <a:r>
              <a:rPr lang="en-US" sz="2800" dirty="0" smtClean="0">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Sustainment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Reattainment</a:t>
            </a:r>
            <a:endParaRPr lang="en-US" sz="2800" b="1" u="sng" dirty="0">
              <a:solidFill>
                <a:srgbClr val="0070C0"/>
              </a:solidFill>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Provide greater permitting flexibility for areas in transition</a:t>
            </a:r>
          </a:p>
          <a:p>
            <a:pPr lvl="1"/>
            <a:r>
              <a:rPr lang="en-US" dirty="0" smtClean="0">
                <a:latin typeface="Times New Roman" panose="02020603050405020304" pitchFamily="18" charset="0"/>
                <a:cs typeface="Times New Roman" panose="02020603050405020304" pitchFamily="18" charset="0"/>
              </a:rPr>
              <a:t>Structure requirements so new/expanding sources help attain goals</a:t>
            </a:r>
          </a:p>
          <a:p>
            <a:pPr marL="342900" lvl="1" indent="-342900">
              <a:buFont typeface="Arial" pitchFamily="34" charset="0"/>
              <a:buChar char="•"/>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
        <p:nvSpPr>
          <p:cNvPr id="6" name="Up Arrow 5"/>
          <p:cNvSpPr/>
          <p:nvPr/>
        </p:nvSpPr>
        <p:spPr>
          <a:xfrm>
            <a:off x="2895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5943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07735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924800" cy="48768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“Sustainment” Areas </a:t>
            </a:r>
          </a:p>
          <a:p>
            <a:pPr lvl="1">
              <a:spcAft>
                <a:spcPts val="600"/>
              </a:spcAft>
              <a:buClr>
                <a:srgbClr val="00B0F0"/>
              </a:buClr>
            </a:pP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onitoring </a:t>
            </a:r>
            <a:r>
              <a:rPr lang="en-US" dirty="0">
                <a:latin typeface="Times New Roman" pitchFamily="18" charset="0"/>
                <a:cs typeface="Times New Roman" pitchFamily="18" charset="0"/>
              </a:rPr>
              <a:t>data close to or </a:t>
            </a:r>
            <a:r>
              <a:rPr lang="en-US" dirty="0" smtClean="0">
                <a:latin typeface="Times New Roman" pitchFamily="18" charset="0"/>
                <a:cs typeface="Times New Roman" pitchFamily="18" charset="0"/>
              </a:rPr>
              <a:t>exceeding NAAQS</a:t>
            </a:r>
          </a:p>
          <a:p>
            <a:pPr lvl="1">
              <a:spcAft>
                <a:spcPts val="600"/>
              </a:spcAft>
              <a:buClr>
                <a:srgbClr val="00B0F0"/>
              </a:buClr>
            </a:pPr>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ot </a:t>
            </a:r>
            <a:r>
              <a:rPr lang="en-US" dirty="0">
                <a:latin typeface="Times New Roman" pitchFamily="18" charset="0"/>
                <a:cs typeface="Times New Roman" pitchFamily="18" charset="0"/>
              </a:rPr>
              <a:t>yet designated NAA by </a:t>
            </a:r>
            <a:r>
              <a:rPr lang="en-US" dirty="0" smtClean="0">
                <a:latin typeface="Times New Roman" pitchFamily="18" charset="0"/>
                <a:cs typeface="Times New Roman" pitchFamily="18" charset="0"/>
              </a:rPr>
              <a:t>EPA</a:t>
            </a:r>
          </a:p>
          <a:p>
            <a:pPr lvl="1">
              <a:spcAft>
                <a:spcPts val="600"/>
              </a:spcAft>
              <a:buClr>
                <a:srgbClr val="00B0F0"/>
              </a:buClr>
            </a:pPr>
            <a:r>
              <a:rPr lang="en-US" dirty="0" smtClean="0">
                <a:latin typeface="Times New Roman" pitchFamily="18" charset="0"/>
                <a:cs typeface="Times New Roman" pitchFamily="18" charset="0"/>
              </a:rPr>
              <a:t>Purpose: help prevent becoming nonattainment</a:t>
            </a:r>
            <a:endParaRPr lang="en-US" dirty="0">
              <a:latin typeface="Times New Roman" pitchFamily="18" charset="0"/>
              <a:cs typeface="Times New Roman" pitchFamily="18" charset="0"/>
            </a:endParaRPr>
          </a:p>
          <a:p>
            <a:pPr lvl="0">
              <a:spcAft>
                <a:spcPts val="600"/>
              </a:spcAft>
              <a:buClr>
                <a:srgbClr val="00B0F0"/>
              </a:buClr>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Reattainment</a:t>
            </a:r>
            <a:r>
              <a:rPr lang="en-US" dirty="0" smtClean="0">
                <a:latin typeface="Times New Roman" pitchFamily="18" charset="0"/>
                <a:cs typeface="Times New Roman" pitchFamily="18" charset="0"/>
              </a:rPr>
              <a:t>” Areas:  </a:t>
            </a:r>
          </a:p>
          <a:p>
            <a:pPr lvl="1">
              <a:spcAft>
                <a:spcPts val="600"/>
              </a:spcAft>
              <a:buClr>
                <a:srgbClr val="00B0F0"/>
              </a:buClr>
            </a:pPr>
            <a:r>
              <a:rPr lang="en-US" dirty="0" smtClean="0">
                <a:latin typeface="Times New Roman" pitchFamily="18" charset="0"/>
                <a:cs typeface="Times New Roman" pitchFamily="18" charset="0"/>
              </a:rPr>
              <a:t>NAA that has 3 years of data &lt; NAAQS</a:t>
            </a:r>
          </a:p>
          <a:p>
            <a:pPr lvl="1">
              <a:spcAft>
                <a:spcPts val="600"/>
              </a:spcAft>
              <a:buClr>
                <a:srgbClr val="00B0F0"/>
              </a:buClr>
            </a:pPr>
            <a:r>
              <a:rPr lang="en-US" dirty="0" smtClean="0">
                <a:latin typeface="Times New Roman" pitchFamily="18" charset="0"/>
                <a:cs typeface="Times New Roman" pitchFamily="18" charset="0"/>
              </a:rPr>
              <a:t>Not yet re-designated as attainment by EPA</a:t>
            </a:r>
          </a:p>
          <a:p>
            <a:pPr lvl="1">
              <a:spcAft>
                <a:spcPts val="600"/>
              </a:spcAft>
              <a:buClr>
                <a:srgbClr val="00B0F0"/>
              </a:buClr>
            </a:pPr>
            <a:r>
              <a:rPr lang="en-US" dirty="0" smtClean="0">
                <a:latin typeface="Times New Roman" pitchFamily="18" charset="0"/>
                <a:cs typeface="Times New Roman" pitchFamily="18" charset="0"/>
              </a:rPr>
              <a:t>Purpose: permitting flexibility for State NSR</a:t>
            </a:r>
          </a:p>
        </p:txBody>
      </p:sp>
      <p:sp>
        <p:nvSpPr>
          <p:cNvPr id="4" name="Slide Number Placeholder 3"/>
          <p:cNvSpPr>
            <a:spLocks noGrp="1"/>
          </p:cNvSpPr>
          <p:nvPr>
            <p:ph type="sldNum" sz="quarter" idx="12"/>
          </p:nvPr>
        </p:nvSpPr>
        <p:spPr/>
        <p:txBody>
          <a:bodyPr/>
          <a:lstStyle/>
          <a:p>
            <a:fld id="{5054A28A-D49E-49FA-AA6C-AAFB5BCB984B}" type="slidenum">
              <a:rPr lang="en-US" smtClean="0"/>
              <a:pPr/>
              <a:t>55</a:t>
            </a:fld>
            <a:endParaRPr lang="en-US" dirty="0"/>
          </a:p>
        </p:txBody>
      </p:sp>
      <p:sp>
        <p:nvSpPr>
          <p:cNvPr id="6" name="Title 1"/>
          <p:cNvSpPr txBox="1">
            <a:spLocks noGrp="1"/>
          </p:cNvSpPr>
          <p:nvPr>
            <p:ph type="title"/>
          </p:nvPr>
        </p:nvSpPr>
        <p:spPr bwMode="auto">
          <a:xfrm>
            <a:off x="4572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latin typeface="Times New Roman" panose="02020603050405020304" pitchFamily="18" charset="0"/>
                <a:cs typeface="Times New Roman" panose="02020603050405020304" pitchFamily="18" charset="0"/>
              </a:rPr>
              <a:t>Sustainment or Reattainment designated only by EQC</a:t>
            </a:r>
          </a:p>
          <a:p>
            <a:pPr marL="342900" lvl="1" indent="-342900">
              <a:buFont typeface="Arial" pitchFamily="34" charset="0"/>
              <a:buChar char="•"/>
            </a:pPr>
            <a:r>
              <a:rPr lang="en-US" dirty="0" smtClean="0">
                <a:latin typeface="Times New Roman" panose="02020603050405020304" pitchFamily="18" charset="0"/>
                <a:cs typeface="Times New Roman" panose="02020603050405020304" pitchFamily="18" charset="0"/>
              </a:rPr>
              <a:t>New areas overlay EPA designations</a:t>
            </a:r>
          </a:p>
          <a:p>
            <a:pPr marL="342900" lvl="1" indent="-342900">
              <a:buFont typeface="Arial" pitchFamily="34" charset="0"/>
              <a:buChar char="•"/>
            </a:pPr>
            <a:r>
              <a:rPr lang="en-US" dirty="0" smtClean="0">
                <a:latin typeface="Times New Roman" panose="02020603050405020304" pitchFamily="18" charset="0"/>
                <a:cs typeface="Times New Roman" panose="02020603050405020304" pitchFamily="18" charset="0"/>
              </a:rPr>
              <a:t>Federal major sources must still meet minimum federal requirements for EPA designated area</a:t>
            </a: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56</a:t>
            </a:fld>
            <a:endParaRPr lang="en-US" dirty="0"/>
          </a:p>
        </p:txBody>
      </p:sp>
      <p:graphicFrame>
        <p:nvGraphicFramePr>
          <p:cNvPr id="8" name="Table 7"/>
          <p:cNvGraphicFramePr>
            <a:graphicFrameLocks noGrp="1"/>
          </p:cNvGraphicFramePr>
          <p:nvPr/>
        </p:nvGraphicFramePr>
        <p:xfrm>
          <a:off x="1905000" y="3810000"/>
          <a:ext cx="5029200" cy="2225040"/>
        </p:xfrm>
        <a:graphic>
          <a:graphicData uri="http://schemas.openxmlformats.org/drawingml/2006/table">
            <a:tbl>
              <a:tblPr firstRow="1" bandRow="1">
                <a:tableStyleId>{5C22544A-7EE6-4342-B048-85BDC9FD1C3A}</a:tableStyleId>
              </a:tblPr>
              <a:tblGrid>
                <a:gridCol w="2263140"/>
                <a:gridCol w="502920"/>
                <a:gridCol w="2263140"/>
              </a:tblGrid>
              <a:tr h="370840">
                <a:tc>
                  <a:txBody>
                    <a:bodyPr/>
                    <a:lstStyle/>
                    <a:p>
                      <a:pPr algn="r"/>
                      <a:r>
                        <a:rPr lang="en-US" dirty="0" smtClean="0"/>
                        <a:t>State designation</a:t>
                      </a:r>
                      <a:endParaRPr lang="en-US" dirty="0"/>
                    </a:p>
                  </a:txBody>
                  <a:tcPr/>
                </a:tc>
                <a:tc>
                  <a:txBody>
                    <a:bodyPr/>
                    <a:lstStyle/>
                    <a:p>
                      <a:pPr algn="ctr"/>
                      <a:endParaRPr lang="en-US" dirty="0"/>
                    </a:p>
                  </a:txBody>
                  <a:tcPr/>
                </a:tc>
                <a:tc>
                  <a:txBody>
                    <a:bodyPr/>
                    <a:lstStyle/>
                    <a:p>
                      <a:pPr algn="l"/>
                      <a:r>
                        <a:rPr lang="en-US" dirty="0" smtClean="0"/>
                        <a:t>EPA designation</a:t>
                      </a:r>
                      <a:endParaRPr lang="en-US" dirty="0"/>
                    </a:p>
                  </a:txBody>
                  <a:tcPr/>
                </a:tc>
              </a:tr>
              <a:tr h="370840">
                <a:tc>
                  <a:txBody>
                    <a:bodyPr/>
                    <a:lstStyle/>
                    <a:p>
                      <a:pPr algn="r"/>
                      <a:r>
                        <a:rPr lang="en-US" dirty="0" smtClean="0"/>
                        <a:t>Attainment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Sustainment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Nonattainment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Reattainment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Maintenance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bl>
          </a:graphicData>
        </a:graphic>
      </p:graphicFrame>
    </p:spTree>
    <p:extLst>
      <p:ext uri="{BB962C8B-B14F-4D97-AF65-F5344CB8AC3E}">
        <p14:creationId xmlns="" xmlns:p14="http://schemas.microsoft.com/office/powerpoint/2010/main" val="981853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Suggested pieces of the NSR program have been described</a:t>
            </a:r>
          </a:p>
          <a:p>
            <a:r>
              <a:rPr lang="en-US" dirty="0" smtClean="0">
                <a:latin typeface="Times New Roman" pitchFamily="18" charset="0"/>
                <a:cs typeface="Times New Roman" pitchFamily="18" charset="0"/>
              </a:rPr>
              <a:t>Some tables follow to summarize and show how the pieces fit together</a:t>
            </a:r>
          </a:p>
          <a:p>
            <a:r>
              <a:rPr lang="en-US" dirty="0" smtClean="0">
                <a:latin typeface="Times New Roman" pitchFamily="18" charset="0"/>
                <a:cs typeface="Times New Roman" pitchFamily="18" charset="0"/>
              </a:rPr>
              <a:t>Apologies in advance: tables are rather busy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No changes in attainment areas (no table)</a:t>
            </a:r>
          </a:p>
          <a:p>
            <a:r>
              <a:rPr lang="en-US" dirty="0" smtClean="0">
                <a:latin typeface="Times New Roman" pitchFamily="18" charset="0"/>
                <a:cs typeface="Times New Roman" pitchFamily="18" charset="0"/>
              </a:rPr>
              <a:t>No changes to ozone offsets</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58</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855417350"/>
              </p:ext>
            </p:extLst>
          </p:nvPr>
        </p:nvGraphicFramePr>
        <p:xfrm>
          <a:off x="381000" y="762001"/>
          <a:ext cx="8382000" cy="5867400"/>
        </p:xfrm>
        <a:graphic>
          <a:graphicData uri="http://schemas.openxmlformats.org/drawingml/2006/table">
            <a:tbl>
              <a:tblPr firstRow="1" bandRow="1">
                <a:tableStyleId>{5C22544A-7EE6-4342-B048-85BDC9FD1C3A}</a:tableStyleId>
              </a:tblPr>
              <a:tblGrid>
                <a:gridCol w="2654932"/>
                <a:gridCol w="2755268"/>
                <a:gridCol w="2971800"/>
              </a:tblGrid>
              <a:tr h="441688">
                <a:tc gridSpan="3">
                  <a:txBody>
                    <a:bodyPr/>
                    <a:lstStyle/>
                    <a:p>
                      <a:pPr marL="0" marR="0" algn="ctr">
                        <a:lnSpc>
                          <a:spcPct val="115000"/>
                        </a:lnSpc>
                        <a:spcBef>
                          <a:spcPts val="0"/>
                        </a:spcBef>
                        <a:spcAft>
                          <a:spcPts val="0"/>
                        </a:spcAft>
                      </a:pPr>
                      <a:r>
                        <a:rPr lang="en-US" sz="2400" b="1" dirty="0" smtClean="0">
                          <a:latin typeface="Times New Roman"/>
                          <a:ea typeface="Calibri"/>
                          <a:cs typeface="Times New Roman"/>
                        </a:rPr>
                        <a:t>NONATTAINMENT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31213">
                <a:tc>
                  <a:txBody>
                    <a:bodyPr/>
                    <a:lstStyle/>
                    <a:p>
                      <a:pPr marL="0" marR="0" algn="ctr">
                        <a:lnSpc>
                          <a:spcPct val="115000"/>
                        </a:lnSpc>
                        <a:spcBef>
                          <a:spcPts val="0"/>
                        </a:spcBef>
                        <a:spcAft>
                          <a:spcPts val="0"/>
                        </a:spcAft>
                      </a:pPr>
                      <a:r>
                        <a:rPr lang="en-US" sz="18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439608">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Major (SER</a:t>
                      </a:r>
                      <a:r>
                        <a:rPr lang="en-US" sz="18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Federal Major (&gt;100 tpy)</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latin typeface="Times New Roman" pitchFamily="18" charset="0"/>
                          <a:ea typeface="Calibri"/>
                          <a:cs typeface="Times New Roman" pitchFamily="18" charset="0"/>
                        </a:rPr>
                        <a:t>State NSR</a:t>
                      </a:r>
                      <a:endParaRPr lang="en-US" sz="1800" b="1" dirty="0">
                        <a:latin typeface="Times New Roman" pitchFamily="18" charset="0"/>
                        <a:ea typeface="Calibri"/>
                        <a:cs typeface="Times New Roman" pitchFamily="18" charset="0"/>
                      </a:endParaRPr>
                    </a:p>
                  </a:txBody>
                  <a:tcPr marL="68580" marR="68580" marT="0" marB="0" anchor="ctr"/>
                </a:tc>
              </a:tr>
              <a:tr h="439608">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LAER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0" dirty="0" smtClean="0">
                          <a:latin typeface="Times New Roman"/>
                          <a:ea typeface="Calibri"/>
                          <a:cs typeface="Times New Roman"/>
                        </a:rPr>
                        <a:t>LAER</a:t>
                      </a:r>
                      <a:endParaRPr lang="en-US" sz="18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latin typeface="Times New Roman" pitchFamily="18" charset="0"/>
                          <a:ea typeface="Calibri"/>
                          <a:cs typeface="Times New Roman" pitchFamily="18" charset="0"/>
                        </a:rPr>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4215283">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dirty="0" smtClean="0">
                          <a:latin typeface="Times New Roman"/>
                          <a:ea typeface="Calibri"/>
                          <a:cs typeface="Times New Roman"/>
                        </a:rPr>
                        <a:t>1.0:1</a:t>
                      </a:r>
                    </a:p>
                    <a:p>
                      <a:pPr marL="173038" marR="0" lvl="0" indent="-173038">
                        <a:lnSpc>
                          <a:spcPct val="115000"/>
                        </a:lnSpc>
                        <a:spcBef>
                          <a:spcPts val="0"/>
                        </a:spcBef>
                        <a:spcAft>
                          <a:spcPts val="0"/>
                        </a:spcAft>
                        <a:buFont typeface="Symbol"/>
                        <a:buChar char=""/>
                      </a:pPr>
                      <a:r>
                        <a:rPr lang="en-US" sz="1800" dirty="0" smtClean="0">
                          <a:latin typeface="Times New Roman" panose="02020603050405020304" pitchFamily="18" charset="0"/>
                          <a:ea typeface="Calibri"/>
                          <a:cs typeface="Times New Roman" panose="02020603050405020304" pitchFamily="18" charset="0"/>
                        </a:rPr>
                        <a:t>Modeling</a:t>
                      </a:r>
                      <a:endParaRPr lang="en-US" sz="1800" dirty="0">
                        <a:latin typeface="Times New Roman" panose="02020603050405020304" pitchFamily="18" charset="0"/>
                        <a:ea typeface="Calibri"/>
                        <a:cs typeface="Times New Roman" panose="02020603050405020304" pitchFamily="18" charset="0"/>
                      </a:endParaRPr>
                    </a:p>
                    <a:p>
                      <a:pPr marL="458788" marR="0" lvl="1" indent="-285750">
                        <a:lnSpc>
                          <a:spcPct val="115000"/>
                        </a:lnSpc>
                        <a:spcBef>
                          <a:spcPts val="0"/>
                        </a:spcBef>
                        <a:spcAft>
                          <a:spcPts val="0"/>
                        </a:spcAft>
                        <a:buFont typeface="Wingdings" panose="05000000000000000000" pitchFamily="2" charset="2"/>
                        <a:buChar char="§"/>
                      </a:pPr>
                      <a:r>
                        <a:rPr lang="en-US" sz="1800" dirty="0">
                          <a:latin typeface="Times New Roman"/>
                          <a:ea typeface="Calibri"/>
                          <a:cs typeface="Times New Roman"/>
                        </a:rPr>
                        <a:t>Reduce impacts at majority of receptors; and</a:t>
                      </a:r>
                      <a:endParaRPr lang="en-US" sz="1800" dirty="0">
                        <a:latin typeface="Calibri"/>
                        <a:ea typeface="Calibri"/>
                        <a:cs typeface="Times New Roman"/>
                      </a:endParaRPr>
                    </a:p>
                    <a:p>
                      <a:pPr marL="458788" marR="0" lvl="1" indent="-285750">
                        <a:lnSpc>
                          <a:spcPct val="115000"/>
                        </a:lnSpc>
                        <a:spcBef>
                          <a:spcPts val="0"/>
                        </a:spcBef>
                        <a:spcAft>
                          <a:spcPts val="0"/>
                        </a:spcAft>
                        <a:buFont typeface="Wingdings" panose="05000000000000000000" pitchFamily="2" charset="2"/>
                        <a:buChar char="§"/>
                      </a:pPr>
                      <a:r>
                        <a:rPr lang="en-US" sz="1800" dirty="0">
                          <a:latin typeface="Times New Roman"/>
                          <a:ea typeface="Calibri"/>
                          <a:cs typeface="Times New Roman"/>
                        </a:rPr>
                        <a:t>Impacts less than SIL at all receptors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800" b="1" dirty="0" smtClean="0">
                          <a:solidFill>
                            <a:schemeClr val="tx1"/>
                          </a:solidFill>
                          <a:latin typeface="Times New Roman"/>
                          <a:ea typeface="Calibri"/>
                          <a:cs typeface="Times New Roman"/>
                        </a:rPr>
                        <a:t>1.2:1</a:t>
                      </a:r>
                      <a:r>
                        <a:rPr lang="en-US" sz="1800" b="1" dirty="0" smtClean="0">
                          <a:latin typeface="Times New Roman"/>
                          <a:ea typeface="Calibri"/>
                          <a:cs typeface="Times New Roman"/>
                        </a:rPr>
                        <a:t>, can reduce to NLT 1:1 for offsets from </a:t>
                      </a:r>
                      <a:r>
                        <a:rPr lang="en-US" sz="1800" b="1" dirty="0">
                          <a:latin typeface="Times New Roman"/>
                          <a:ea typeface="Calibri"/>
                          <a:cs typeface="Times New Roman"/>
                        </a:rPr>
                        <a:t>priority </a:t>
                      </a:r>
                      <a:r>
                        <a:rPr lang="en-US" sz="1800" b="1" dirty="0" smtClean="0">
                          <a:latin typeface="Times New Roman"/>
                          <a:ea typeface="Calibri"/>
                          <a:cs typeface="Times New Roman"/>
                        </a:rPr>
                        <a:t>sources</a:t>
                      </a:r>
                    </a:p>
                    <a:p>
                      <a:pPr marL="173038" marR="0" lvl="0" indent="-173038">
                        <a:lnSpc>
                          <a:spcPct val="115000"/>
                        </a:lnSpc>
                        <a:spcBef>
                          <a:spcPts val="0"/>
                        </a:spcBef>
                        <a:spcAft>
                          <a:spcPts val="0"/>
                        </a:spcAft>
                        <a:buFont typeface="Symbol"/>
                        <a:buChar char=""/>
                      </a:pPr>
                      <a:r>
                        <a:rPr lang="en-US" sz="1800" b="1" dirty="0" smtClean="0">
                          <a:latin typeface="Times New Roman"/>
                          <a:ea typeface="Calibri"/>
                          <a:cs typeface="Times New Roman"/>
                        </a:rPr>
                        <a:t> Modeling</a:t>
                      </a:r>
                      <a:endParaRPr lang="en-US" sz="1800" dirty="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&lt;SIL in area around monitor</a:t>
                      </a:r>
                      <a:endParaRPr lang="en-US" sz="1800" b="1" dirty="0" smtClean="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Competing source analysis &lt;10% of NAAQS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pitchFamily="18" charset="0"/>
                          <a:ea typeface="Calibri"/>
                          <a:cs typeface="Times New Roman" pitchFamily="18" charset="0"/>
                        </a:rPr>
                        <a:t>Offsets/NAQB</a:t>
                      </a:r>
                    </a:p>
                    <a:p>
                      <a:pPr marL="173038" marR="0" lvl="0" indent="-173038">
                        <a:lnSpc>
                          <a:spcPct val="115000"/>
                        </a:lnSpc>
                        <a:spcBef>
                          <a:spcPts val="0"/>
                        </a:spcBef>
                        <a:spcAft>
                          <a:spcPts val="0"/>
                        </a:spcAft>
                        <a:buFont typeface="Symbol"/>
                        <a:buChar char=""/>
                      </a:pPr>
                      <a:r>
                        <a:rPr lang="en-US" sz="1800" b="1" dirty="0" smtClean="0">
                          <a:solidFill>
                            <a:schemeClr val="tx1"/>
                          </a:solidFill>
                          <a:latin typeface="Times New Roman" pitchFamily="18" charset="0"/>
                          <a:ea typeface="Calibri"/>
                          <a:cs typeface="Times New Roman" pitchFamily="18" charset="0"/>
                        </a:rPr>
                        <a:t>1.0:1, can reduce to NLT 0.5:1 for offsets from priority sources</a:t>
                      </a:r>
                    </a:p>
                    <a:p>
                      <a:pPr marL="173038" marR="0" lvl="0" indent="-173038">
                        <a:lnSpc>
                          <a:spcPct val="115000"/>
                        </a:lnSpc>
                        <a:spcBef>
                          <a:spcPts val="0"/>
                        </a:spcBef>
                        <a:spcAft>
                          <a:spcPts val="0"/>
                        </a:spcAft>
                        <a:buFont typeface="Symbol"/>
                        <a:buChar char=""/>
                      </a:pPr>
                      <a:r>
                        <a:rPr lang="en-US" sz="1800" b="1" dirty="0" smtClean="0">
                          <a:latin typeface="Times New Roman"/>
                          <a:ea typeface="Calibri"/>
                          <a:cs typeface="Times New Roman"/>
                        </a:rPr>
                        <a:t>Modeling</a:t>
                      </a:r>
                      <a:endParaRPr lang="en-US" sz="1800"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&lt;SIL in area around monitor</a:t>
                      </a:r>
                      <a:endParaRPr lang="en-US" sz="1800" b="1"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Competing source analysis &lt;10% of NAAQS</a:t>
                      </a:r>
                      <a:endParaRPr lang="en-US" sz="1800" b="1" dirty="0" smtClean="0">
                        <a:latin typeface="+mn-lt"/>
                        <a:ea typeface="Calibri"/>
                        <a:cs typeface="Times New Roman"/>
                      </a:endParaRPr>
                    </a:p>
                    <a:p>
                      <a:pPr marL="173038" marR="0" lvl="0" indent="-173038">
                        <a:lnSpc>
                          <a:spcPct val="115000"/>
                        </a:lnSpc>
                        <a:spcBef>
                          <a:spcPts val="0"/>
                        </a:spcBef>
                        <a:spcAft>
                          <a:spcPts val="0"/>
                        </a:spcAft>
                        <a:buFont typeface="Symbol"/>
                        <a:buChar char=""/>
                      </a:pPr>
                      <a:endParaRPr lang="en-US" sz="1800" dirty="0" smtClean="0">
                        <a:solidFill>
                          <a:schemeClr val="tx1"/>
                        </a:solidFill>
                        <a:latin typeface="Times New Roman" pitchFamily="18" charset="0"/>
                        <a:ea typeface="Calibri"/>
                        <a:cs typeface="Times New Roman" pitchFamily="18" charset="0"/>
                      </a:endParaRPr>
                    </a:p>
                    <a:p>
                      <a:pPr marL="0" marR="0" lvl="0" indent="0">
                        <a:lnSpc>
                          <a:spcPct val="115000"/>
                        </a:lnSpc>
                        <a:spcBef>
                          <a:spcPts val="0"/>
                        </a:spcBef>
                        <a:spcAft>
                          <a:spcPts val="0"/>
                        </a:spcAft>
                        <a:buFont typeface="Arial" panose="020B0604020202020204" pitchFamily="34" charset="0"/>
                        <a:buNone/>
                      </a:pPr>
                      <a:endParaRPr lang="en-US" sz="1800" b="1" kern="12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59</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464456468"/>
              </p:ext>
            </p:extLst>
          </p:nvPr>
        </p:nvGraphicFramePr>
        <p:xfrm>
          <a:off x="381000" y="609601"/>
          <a:ext cx="8458199" cy="6064625"/>
        </p:xfrm>
        <a:graphic>
          <a:graphicData uri="http://schemas.openxmlformats.org/drawingml/2006/table">
            <a:tbl>
              <a:tblPr firstRow="1" bandRow="1">
                <a:tableStyleId>{5C22544A-7EE6-4342-B048-85BDC9FD1C3A}</a:tableStyleId>
              </a:tblPr>
              <a:tblGrid>
                <a:gridCol w="2975103"/>
                <a:gridCol w="2435097"/>
                <a:gridCol w="3047999"/>
              </a:tblGrid>
              <a:tr h="399519">
                <a:tc gridSpan="3">
                  <a:txBody>
                    <a:bodyPr/>
                    <a:lstStyle/>
                    <a:p>
                      <a:pPr marL="0" marR="0" algn="ctr">
                        <a:lnSpc>
                          <a:spcPct val="115000"/>
                        </a:lnSpc>
                        <a:spcBef>
                          <a:spcPts val="0"/>
                        </a:spcBef>
                        <a:spcAft>
                          <a:spcPts val="0"/>
                        </a:spcAft>
                      </a:pPr>
                      <a:r>
                        <a:rPr lang="en-US" sz="2400" b="1" dirty="0" smtClean="0">
                          <a:latin typeface="Times New Roman"/>
                          <a:ea typeface="Calibri"/>
                          <a:cs typeface="Times New Roman"/>
                        </a:rPr>
                        <a:t>MAINTENANCE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99640">
                <a:tc>
                  <a:txBody>
                    <a:bodyPr/>
                    <a:lstStyle/>
                    <a:p>
                      <a:pPr marL="0" marR="0" algn="ctr">
                        <a:lnSpc>
                          <a:spcPct val="115000"/>
                        </a:lnSpc>
                        <a:spcBef>
                          <a:spcPts val="0"/>
                        </a:spcBef>
                        <a:spcAft>
                          <a:spcPts val="0"/>
                        </a:spcAft>
                      </a:pPr>
                      <a:r>
                        <a:rPr lang="en-US" sz="18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299640">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Major (SER</a:t>
                      </a:r>
                      <a:r>
                        <a:rPr lang="en-US" sz="18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Federal Major</a:t>
                      </a:r>
                      <a:endParaRPr lang="en-US" sz="1800" b="1"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Times New Roman" pitchFamily="18" charset="0"/>
                          <a:ea typeface="Calibri"/>
                          <a:cs typeface="Times New Roman" pitchFamily="18" charset="0"/>
                        </a:rPr>
                        <a:t>State</a:t>
                      </a:r>
                      <a:r>
                        <a:rPr lang="en-US" sz="1800" b="1" baseline="0" dirty="0" smtClean="0">
                          <a:latin typeface="Times New Roman" pitchFamily="18" charset="0"/>
                          <a:ea typeface="Calibri"/>
                          <a:cs typeface="Times New Roman" pitchFamily="18" charset="0"/>
                        </a:rPr>
                        <a:t> NSR</a:t>
                      </a:r>
                      <a:endParaRPr lang="en-US" sz="1800" dirty="0">
                        <a:latin typeface="Times New Roman" pitchFamily="18" charset="0"/>
                        <a:ea typeface="Calibri"/>
                        <a:cs typeface="Times New Roman" pitchFamily="18" charset="0"/>
                      </a:endParaRPr>
                    </a:p>
                  </a:txBody>
                  <a:tcPr marL="68580" marR="68580" marT="0" marB="0" anchor="ctr"/>
                </a:tc>
              </a:tr>
              <a:tr h="577652">
                <a:tc>
                  <a:txBody>
                    <a:bodyPr/>
                    <a:lstStyle/>
                    <a:p>
                      <a:pPr marL="0" marR="0" algn="ctr">
                        <a:lnSpc>
                          <a:spcPct val="115000"/>
                        </a:lnSpc>
                        <a:spcBef>
                          <a:spcPts val="0"/>
                        </a:spcBef>
                        <a:spcAft>
                          <a:spcPts val="0"/>
                        </a:spcAft>
                      </a:pPr>
                      <a:r>
                        <a:rPr lang="en-US" sz="1800" dirty="0" smtClean="0">
                          <a:latin typeface="Times New Roman" panose="02020603050405020304" pitchFamily="18" charset="0"/>
                          <a:ea typeface="Calibri"/>
                          <a:cs typeface="Times New Roman" panose="02020603050405020304" pitchFamily="18" charset="0"/>
                        </a:rPr>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smtClean="0">
                          <a:latin typeface="Times New Roman" panose="02020603050405020304" pitchFamily="18" charset="0"/>
                          <a:ea typeface="Calibri"/>
                          <a:cs typeface="Times New Roman" panose="02020603050405020304" pitchFamily="18" charset="0"/>
                        </a:rPr>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Times New Roman" pitchFamily="18" charset="0"/>
                          <a:ea typeface="Calibri"/>
                          <a:cs typeface="Times New Roman" pitchFamily="18" charset="0"/>
                        </a:rPr>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577652">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NAAQS and Increments</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latin typeface="Times New Roman"/>
                          <a:ea typeface="Calibri"/>
                          <a:cs typeface="Times New Roman"/>
                        </a:rPr>
                        <a:t>NAAQS and Increments</a:t>
                      </a: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latin typeface="Times New Roman"/>
                          <a:ea typeface="Calibri"/>
                          <a:cs typeface="Times New Roman"/>
                        </a:rPr>
                        <a:t>NAAQS and Increments</a:t>
                      </a:r>
                      <a:endParaRPr lang="en-US" sz="1800" dirty="0" smtClean="0">
                        <a:latin typeface="+mn-lt"/>
                        <a:ea typeface="Calibri"/>
                        <a:cs typeface="Times New Roman"/>
                      </a:endParaRPr>
                    </a:p>
                  </a:txBody>
                  <a:tcPr marL="68580" marR="68580" marT="0" marB="0" anchor="ctr"/>
                </a:tc>
              </a:tr>
              <a:tr h="444611">
                <a:tc>
                  <a:txBody>
                    <a:bodyPr/>
                    <a:lstStyle/>
                    <a:p>
                      <a:pPr marL="512763" marR="0" lvl="1" indent="-228600">
                        <a:lnSpc>
                          <a:spcPct val="115000"/>
                        </a:lnSpc>
                        <a:spcBef>
                          <a:spcPts val="0"/>
                        </a:spcBef>
                        <a:spcAft>
                          <a:spcPts val="0"/>
                        </a:spcAft>
                        <a:buFont typeface="Wingdings"/>
                        <a:buChar char=""/>
                      </a:pP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346075" marR="0" lvl="1" indent="-173038" algn="l">
                        <a:lnSpc>
                          <a:spcPct val="115000"/>
                        </a:lnSpc>
                        <a:spcBef>
                          <a:spcPts val="0"/>
                        </a:spcBef>
                        <a:spcAft>
                          <a:spcPts val="0"/>
                        </a:spcAft>
                        <a:buFont typeface="Wingdings"/>
                        <a:buNone/>
                      </a:pPr>
                      <a:r>
                        <a:rPr lang="en-US" sz="2400" b="1" dirty="0" smtClean="0">
                          <a:solidFill>
                            <a:srgbClr val="C00000"/>
                          </a:solidFill>
                          <a:latin typeface="Times New Roman" pitchFamily="18" charset="0"/>
                          <a:ea typeface="Calibri"/>
                          <a:cs typeface="Times New Roman" pitchFamily="18" charset="0"/>
                        </a:rPr>
                        <a:t>         OR</a:t>
                      </a:r>
                      <a:endParaRPr lang="en-US" sz="2400" b="1" dirty="0">
                        <a:solidFill>
                          <a:srgbClr val="C00000"/>
                        </a:solidFill>
                        <a:latin typeface="Times New Roman" pitchFamily="18" charset="0"/>
                        <a:ea typeface="Calibri"/>
                        <a:cs typeface="Times New Roman" pitchFamily="18" charset="0"/>
                      </a:endParaRPr>
                    </a:p>
                  </a:txBody>
                  <a:tcPr marL="68580" marR="68580" marT="0" marB="0"/>
                </a:tc>
              </a:tr>
              <a:tr h="3465911">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800" dirty="0" smtClean="0">
                          <a:latin typeface="Times New Roman"/>
                          <a:ea typeface="Calibri"/>
                          <a:cs typeface="Times New Roman"/>
                        </a:rPr>
                        <a:t>1.0:1</a:t>
                      </a:r>
                    </a:p>
                    <a:p>
                      <a:pPr marL="342900" marR="0" lvl="0" indent="-342900">
                        <a:lnSpc>
                          <a:spcPct val="115000"/>
                        </a:lnSpc>
                        <a:spcBef>
                          <a:spcPts val="0"/>
                        </a:spcBef>
                        <a:spcAft>
                          <a:spcPts val="0"/>
                        </a:spcAft>
                        <a:buFont typeface="Symbol"/>
                        <a:buChar char=""/>
                      </a:pPr>
                      <a:r>
                        <a:rPr lang="en-US" sz="1800" dirty="0" smtClean="0">
                          <a:latin typeface="Times New Roman"/>
                          <a:ea typeface="Calibri"/>
                          <a:cs typeface="Times New Roman"/>
                        </a:rPr>
                        <a:t>Modeling</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800" dirty="0">
                          <a:latin typeface="Times New Roman"/>
                          <a:ea typeface="Calibri"/>
                          <a:cs typeface="Times New Roman"/>
                        </a:rPr>
                        <a:t>Reduce impacts at majority of receptors; and</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800" dirty="0">
                          <a:latin typeface="Times New Roman"/>
                          <a:ea typeface="Calibri"/>
                          <a:cs typeface="Times New Roman"/>
                        </a:rPr>
                        <a:t>Impacts less than SIL at all </a:t>
                      </a:r>
                      <a:r>
                        <a:rPr lang="en-US" sz="1800" dirty="0" smtClean="0">
                          <a:latin typeface="Times New Roman"/>
                          <a:ea typeface="Calibri"/>
                          <a:cs typeface="Times New Roman"/>
                        </a:rPr>
                        <a:t>receptors</a:t>
                      </a: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b="1" dirty="0" smtClean="0">
                        <a:solidFill>
                          <a:schemeClr val="tx1"/>
                        </a:solidFill>
                        <a:latin typeface="Times New Roman" pitchFamily="18" charset="0"/>
                        <a:ea typeface="Calibri"/>
                        <a:cs typeface="Times New Roman" pitchFamily="18" charset="0"/>
                      </a:endParaRPr>
                    </a:p>
                    <a:p>
                      <a:pPr marL="173038" marR="0" lvl="0" indent="-173038">
                        <a:lnSpc>
                          <a:spcPct val="115000"/>
                        </a:lnSpc>
                        <a:spcBef>
                          <a:spcPts val="0"/>
                        </a:spcBef>
                        <a:spcAft>
                          <a:spcPts val="0"/>
                        </a:spcAft>
                        <a:buFont typeface="Symbol"/>
                        <a:buChar char=""/>
                      </a:pPr>
                      <a:r>
                        <a:rPr lang="en-US" sz="1800" b="1" dirty="0" smtClean="0">
                          <a:solidFill>
                            <a:schemeClr val="tx1"/>
                          </a:solidFill>
                          <a:latin typeface="Times New Roman" pitchFamily="18" charset="0"/>
                          <a:ea typeface="Calibri"/>
                          <a:cs typeface="Times New Roman" pitchFamily="18" charset="0"/>
                        </a:rPr>
                        <a:t>1.0:1, can reduce to NLT 0.5:1 for offsets from priority sources</a:t>
                      </a:r>
                    </a:p>
                    <a:p>
                      <a:pPr marL="0" marR="0">
                        <a:lnSpc>
                          <a:spcPct val="115000"/>
                        </a:lnSpc>
                        <a:spcBef>
                          <a:spcPts val="0"/>
                        </a:spcBef>
                        <a:spcAft>
                          <a:spcPts val="0"/>
                        </a:spcAft>
                      </a:pPr>
                      <a:endParaRPr lang="en-US" sz="1800" dirty="0" smtClean="0">
                        <a:latin typeface="Times New Roman"/>
                        <a:ea typeface="Calibri"/>
                        <a:cs typeface="Times New Roman"/>
                      </a:endParaRPr>
                    </a:p>
                    <a:p>
                      <a:pPr marL="0" marR="0">
                        <a:lnSpc>
                          <a:spcPct val="115000"/>
                        </a:lnSpc>
                        <a:spcBef>
                          <a:spcPts val="0"/>
                        </a:spcBef>
                        <a:spcAft>
                          <a:spcPts val="0"/>
                        </a:spcAft>
                      </a:pPr>
                      <a:endParaRPr lang="en-US" sz="1800" dirty="0" smtClean="0">
                        <a:latin typeface="Times New Roman"/>
                        <a:ea typeface="Calibri"/>
                        <a:cs typeface="Times New Roman"/>
                      </a:endParaRPr>
                    </a:p>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latin typeface="Times New Roman"/>
                          <a:ea typeface="Calibri"/>
                          <a:cs typeface="Times New Roman"/>
                        </a:rPr>
                        <a:t>Offsets/NAQB</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kumimoji="0" lang="en-US" sz="1800" b="1" i="0" u="none" strike="noStrike" kern="1200" cap="none" spc="0" normalizeH="0" baseline="0" noProof="0" dirty="0" smtClean="0">
                          <a:ln>
                            <a:noFill/>
                          </a:ln>
                          <a:solidFill>
                            <a:schemeClr val="tx1"/>
                          </a:solidFill>
                          <a:effectLst/>
                          <a:uLnTx/>
                          <a:uFillTx/>
                          <a:latin typeface="Times New Roman" pitchFamily="18" charset="0"/>
                          <a:ea typeface="Calibri"/>
                          <a:cs typeface="Times New Roman" pitchFamily="18" charset="0"/>
                        </a:rPr>
                        <a:t>1.0:1, can reduce to 0.5:1 for offsets from priority sources</a:t>
                      </a:r>
                    </a:p>
                    <a:p>
                      <a:pPr marL="173038" marR="0" lvl="0" indent="-173038">
                        <a:lnSpc>
                          <a:spcPct val="115000"/>
                        </a:lnSpc>
                        <a:spcBef>
                          <a:spcPts val="0"/>
                        </a:spcBef>
                        <a:spcAft>
                          <a:spcPts val="0"/>
                        </a:spcAft>
                        <a:buFont typeface="Symbol"/>
                        <a:buChar char=""/>
                      </a:pPr>
                      <a:r>
                        <a:rPr lang="en-US" sz="1800" b="1" dirty="0" smtClean="0">
                          <a:latin typeface="Times New Roman"/>
                          <a:ea typeface="Calibri"/>
                          <a:cs typeface="Times New Roman"/>
                        </a:rPr>
                        <a:t>Modeling</a:t>
                      </a:r>
                      <a:endParaRPr lang="en-US" sz="1800"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&lt;SIL in area around monitor</a:t>
                      </a:r>
                      <a:endParaRPr lang="en-US" sz="1800" b="1" dirty="0" smtClean="0">
                        <a:latin typeface="+mn-lt"/>
                        <a:ea typeface="Calibri"/>
                        <a:cs typeface="Times New Roman"/>
                      </a:endParaRPr>
                    </a:p>
                    <a:p>
                      <a:pPr marL="346075" marR="0" lvl="1" indent="-173038">
                        <a:lnSpc>
                          <a:spcPct val="115000"/>
                        </a:lnSpc>
                        <a:spcBef>
                          <a:spcPts val="0"/>
                        </a:spcBef>
                        <a:spcAft>
                          <a:spcPts val="0"/>
                        </a:spcAft>
                        <a:buFont typeface="Wingdings"/>
                        <a:buChar char=""/>
                      </a:pPr>
                      <a:r>
                        <a:rPr lang="en-US" sz="1800" b="1" dirty="0" smtClean="0">
                          <a:latin typeface="Times New Roman"/>
                          <a:ea typeface="Calibri"/>
                          <a:cs typeface="Times New Roman"/>
                        </a:rPr>
                        <a:t>Competing source analysis &lt;10% of NAAQS</a:t>
                      </a:r>
                      <a:endParaRPr lang="en-US" sz="1800" b="1" dirty="0">
                        <a:latin typeface="+mn-lt"/>
                        <a:ea typeface="Calibri"/>
                        <a:cs typeface="Times New Roman"/>
                      </a:endParaRPr>
                    </a:p>
                  </a:txBody>
                  <a:tcPr marL="68580" marR="68580" marT="0" marB="0"/>
                </a:tc>
              </a:tr>
            </a:tbl>
          </a:graphicData>
        </a:graphic>
      </p:graphicFrame>
      <p:sp>
        <p:nvSpPr>
          <p:cNvPr id="6" name="Down Arrow 5"/>
          <p:cNvSpPr/>
          <p:nvPr/>
        </p:nvSpPr>
        <p:spPr>
          <a:xfrm>
            <a:off x="7315200" y="28956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6324600" y="27432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Spray Paint VOC limits replaced by EPA rules</a:t>
            </a: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Old regional haze rules</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60</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692428893"/>
              </p:ext>
            </p:extLst>
          </p:nvPr>
        </p:nvGraphicFramePr>
        <p:xfrm>
          <a:off x="304800" y="685800"/>
          <a:ext cx="8610600" cy="5846500"/>
        </p:xfrm>
        <a:graphic>
          <a:graphicData uri="http://schemas.openxmlformats.org/drawingml/2006/table">
            <a:tbl>
              <a:tblPr firstRow="1" bandRow="1">
                <a:tableStyleId>{5C22544A-7EE6-4342-B048-85BDC9FD1C3A}</a:tableStyleId>
              </a:tblPr>
              <a:tblGrid>
                <a:gridCol w="1435100"/>
                <a:gridCol w="1435100"/>
                <a:gridCol w="1435100"/>
                <a:gridCol w="1435100"/>
                <a:gridCol w="1435100"/>
                <a:gridCol w="1435100"/>
              </a:tblGrid>
              <a:tr h="485253">
                <a:tc>
                  <a:txBody>
                    <a:bodyPr/>
                    <a:lstStyle/>
                    <a:p>
                      <a:pPr algn="ctr"/>
                      <a:r>
                        <a:rPr lang="en-US" sz="1800" b="1" dirty="0" smtClean="0">
                          <a:latin typeface="Times New Roman" pitchFamily="18" charset="0"/>
                          <a:cs typeface="Times New Roman" pitchFamily="18" charset="0"/>
                        </a:rPr>
                        <a:t>Source</a:t>
                      </a:r>
                      <a:endParaRPr lang="en-US" sz="1800" b="1" dirty="0">
                        <a:latin typeface="Times New Roman" pitchFamily="18" charset="0"/>
                        <a:cs typeface="Times New Roman" pitchFamily="18" charset="0"/>
                      </a:endParaRPr>
                    </a:p>
                  </a:txBody>
                  <a:tcPr/>
                </a:tc>
                <a:tc>
                  <a:txBody>
                    <a:bodyPr/>
                    <a:lstStyle/>
                    <a:p>
                      <a:pPr algn="ctr"/>
                      <a:r>
                        <a:rPr lang="en-US" sz="1800" b="1" dirty="0" smtClean="0">
                          <a:latin typeface="Times New Roman" pitchFamily="18" charset="0"/>
                          <a:cs typeface="Times New Roman" pitchFamily="18" charset="0"/>
                        </a:rPr>
                        <a:t>Attainment</a:t>
                      </a:r>
                      <a:endParaRPr lang="en-US" sz="1800" b="1" dirty="0">
                        <a:latin typeface="Times New Roman" pitchFamily="18" charset="0"/>
                        <a:cs typeface="Times New Roman" pitchFamily="18" charset="0"/>
                      </a:endParaRPr>
                    </a:p>
                  </a:txBody>
                  <a:tcPr/>
                </a:tc>
                <a:tc>
                  <a:txBody>
                    <a:bodyPr/>
                    <a:lstStyle/>
                    <a:p>
                      <a:pPr algn="ctr"/>
                      <a:r>
                        <a:rPr lang="en-US" sz="1800" b="1" dirty="0" smtClean="0">
                          <a:solidFill>
                            <a:schemeClr val="tx1"/>
                          </a:solidFill>
                          <a:latin typeface="Times New Roman" pitchFamily="18" charset="0"/>
                          <a:cs typeface="Times New Roman" pitchFamily="18" charset="0"/>
                        </a:rPr>
                        <a:t>Sustainment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b="1" dirty="0" smtClean="0">
                          <a:latin typeface="Times New Roman" pitchFamily="18" charset="0"/>
                          <a:cs typeface="Times New Roman" pitchFamily="18" charset="0"/>
                        </a:rPr>
                        <a:t>Non-</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attainment</a:t>
                      </a:r>
                      <a:endParaRPr lang="en-US" sz="1800" b="1" dirty="0">
                        <a:latin typeface="Times New Roman" pitchFamily="18" charset="0"/>
                        <a:cs typeface="Times New Roman" pitchFamily="18" charset="0"/>
                      </a:endParaRPr>
                    </a:p>
                  </a:txBody>
                  <a:tcPr/>
                </a:tc>
                <a:tc>
                  <a:txBody>
                    <a:bodyPr/>
                    <a:lstStyle/>
                    <a:p>
                      <a:pPr algn="ctr"/>
                      <a:r>
                        <a:rPr lang="en-US" sz="1800" b="1" dirty="0" smtClean="0">
                          <a:solidFill>
                            <a:schemeClr val="tx1"/>
                          </a:solidFill>
                          <a:latin typeface="Times New Roman" pitchFamily="18" charset="0"/>
                          <a:cs typeface="Times New Roman" pitchFamily="18" charset="0"/>
                        </a:rPr>
                        <a:t>Re-</a:t>
                      </a:r>
                      <a:br>
                        <a:rPr lang="en-US" sz="1800" b="1" dirty="0" smtClean="0">
                          <a:solidFill>
                            <a:schemeClr val="tx1"/>
                          </a:solidFill>
                          <a:latin typeface="Times New Roman" pitchFamily="18" charset="0"/>
                          <a:cs typeface="Times New Roman" pitchFamily="18" charset="0"/>
                        </a:rPr>
                      </a:br>
                      <a:r>
                        <a:rPr lang="en-US" sz="1800" b="1" dirty="0" smtClean="0">
                          <a:solidFill>
                            <a:schemeClr val="tx1"/>
                          </a:solidFill>
                          <a:latin typeface="Times New Roman" pitchFamily="18" charset="0"/>
                          <a:cs typeface="Times New Roman" pitchFamily="18" charset="0"/>
                        </a:rPr>
                        <a:t>attainment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b="1" dirty="0" smtClean="0">
                          <a:latin typeface="Times New Roman" pitchFamily="18" charset="0"/>
                          <a:cs typeface="Times New Roman" pitchFamily="18" charset="0"/>
                        </a:rPr>
                        <a:t>Main-</a:t>
                      </a:r>
                      <a:br>
                        <a:rPr lang="en-US" sz="1800" b="1" dirty="0" smtClean="0">
                          <a:latin typeface="Times New Roman" pitchFamily="18" charset="0"/>
                          <a:cs typeface="Times New Roman" pitchFamily="18" charset="0"/>
                        </a:rPr>
                      </a:br>
                      <a:r>
                        <a:rPr lang="en-US" sz="1800" b="1" dirty="0" err="1" smtClean="0">
                          <a:latin typeface="Times New Roman" pitchFamily="18" charset="0"/>
                          <a:cs typeface="Times New Roman" pitchFamily="18" charset="0"/>
                        </a:rPr>
                        <a:t>tenance</a:t>
                      </a:r>
                      <a:endParaRPr lang="en-US" sz="1800" b="1" dirty="0">
                        <a:latin typeface="Times New Roman" pitchFamily="18" charset="0"/>
                        <a:cs typeface="Times New Roman" pitchFamily="18" charset="0"/>
                      </a:endParaRPr>
                    </a:p>
                  </a:txBody>
                  <a:tcPr/>
                </a:tc>
              </a:tr>
              <a:tr h="2036023">
                <a:tc>
                  <a:txBody>
                    <a:bodyPr/>
                    <a:lstStyle/>
                    <a:p>
                      <a:r>
                        <a:rPr lang="en-US" sz="1600" dirty="0" smtClean="0">
                          <a:latin typeface="Times New Roman" pitchFamily="18" charset="0"/>
                          <a:cs typeface="Times New Roman" pitchFamily="18" charset="0"/>
                        </a:rPr>
                        <a:t>Major NSR</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indent="-91440">
                        <a:buFont typeface="Arial" pitchFamily="34" charset="0"/>
                        <a:buChar char="•"/>
                      </a:pPr>
                      <a:r>
                        <a:rPr lang="en-US" sz="1600" dirty="0" smtClean="0">
                          <a:latin typeface="Times New Roman" pitchFamily="18" charset="0"/>
                          <a:cs typeface="Times New Roman" pitchFamily="18" charset="0"/>
                        </a:rPr>
                        <a:t>AQ</a:t>
                      </a:r>
                      <a:r>
                        <a:rPr lang="en-US" sz="1600" baseline="0" dirty="0" smtClean="0">
                          <a:latin typeface="Times New Roman" pitchFamily="18" charset="0"/>
                          <a:cs typeface="Times New Roman" pitchFamily="18" charset="0"/>
                        </a:rPr>
                        <a:t> Analysis</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a:buFont typeface="Arial" pitchFamily="34" charset="0"/>
                        <a:buChar char="•"/>
                      </a:pPr>
                      <a:r>
                        <a:rPr lang="en-US" sz="1600" dirty="0" smtClean="0">
                          <a:latin typeface="Times New Roman" pitchFamily="18" charset="0"/>
                          <a:cs typeface="Times New Roman" pitchFamily="18" charset="0"/>
                        </a:rPr>
                        <a:t>AQ Analysis</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endParaRPr lang="en-US" sz="1600" u="none"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Offsets (1.2:1 to 1.0:1)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a:buFont typeface="Arial" pitchFamily="34" charset="0"/>
                        <a:buChar char="•"/>
                      </a:pPr>
                      <a:r>
                        <a:rPr lang="en-US" sz="1600" dirty="0" smtClean="0">
                          <a:latin typeface="Times New Roman" pitchFamily="18" charset="0"/>
                          <a:cs typeface="Times New Roman" pitchFamily="18" charset="0"/>
                        </a:rPr>
                        <a:t>Offsets (1.2:1 to 1.0:1)</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latin typeface="Times New Roman" pitchFamily="18" charset="0"/>
                          <a:cs typeface="Times New Roman" pitchFamily="18" charset="0"/>
                        </a:rPr>
                        <a:t>AQ</a:t>
                      </a:r>
                      <a:r>
                        <a:rPr lang="en-US" sz="1600" b="0" baseline="0" dirty="0" smtClean="0">
                          <a:latin typeface="Times New Roman" pitchFamily="18" charset="0"/>
                          <a:cs typeface="Times New Roman" pitchFamily="18" charset="0"/>
                        </a:rPr>
                        <a:t> Analysis</a:t>
                      </a:r>
                      <a:endParaRPr lang="en-US" sz="1600" b="1"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 or alternatives</a:t>
                      </a:r>
                      <a:r>
                        <a:rPr lang="en-US" sz="1600" baseline="0" dirty="0" smtClean="0">
                          <a:latin typeface="Times New Roman" pitchFamily="18" charset="0"/>
                          <a:cs typeface="Times New Roman" pitchFamily="18" charset="0"/>
                        </a:rPr>
                        <a:t> currently in rules</a:t>
                      </a:r>
                      <a:endParaRPr lang="en-US" sz="1600" dirty="0" smtClean="0">
                        <a:latin typeface="Times New Roman" pitchFamily="18" charset="0"/>
                        <a:cs typeface="Times New Roman" pitchFamily="18" charset="0"/>
                      </a:endParaRPr>
                    </a:p>
                  </a:txBody>
                  <a:tcPr/>
                </a:tc>
              </a:tr>
              <a:tr h="2017022">
                <a:tc>
                  <a:txBody>
                    <a:bodyPr/>
                    <a:lstStyle/>
                    <a:p>
                      <a:r>
                        <a:rPr lang="en-US" sz="1600" dirty="0" smtClean="0">
                          <a:latin typeface="Times New Roman" pitchFamily="18" charset="0"/>
                          <a:cs typeface="Times New Roman" pitchFamily="18" charset="0"/>
                        </a:rPr>
                        <a:t>State NSR</a:t>
                      </a:r>
                      <a:endParaRPr lang="en-US" sz="1600" dirty="0">
                        <a:latin typeface="Times New Roman" pitchFamily="18" charset="0"/>
                        <a:cs typeface="Times New Roman" pitchFamily="18" charset="0"/>
                      </a:endParaRPr>
                    </a:p>
                  </a:txBody>
                  <a:tcPr/>
                </a:tc>
                <a:tc>
                  <a:txBody>
                    <a:bodyPr/>
                    <a:lstStyle/>
                    <a:p>
                      <a:pPr marL="0" indent="-91440" algn="l" defTabSz="914400" rtl="0" eaLnBrk="1" latinLnBrk="0" hangingPunct="1">
                        <a:buFont typeface="Arial" panose="020B0604020202020204" pitchFamily="34" charset="0"/>
                        <a:buChar char="•"/>
                      </a:pPr>
                      <a:r>
                        <a:rPr lang="en-US" sz="1600" kern="1200" dirty="0" smtClean="0">
                          <a:solidFill>
                            <a:schemeClr val="dk1"/>
                          </a:solidFill>
                          <a:latin typeface="Times New Roman" pitchFamily="18" charset="0"/>
                          <a:ea typeface="+mn-ea"/>
                          <a:cs typeface="Times New Roman" pitchFamily="18" charset="0"/>
                        </a:rPr>
                        <a:t>AQ Analysis</a:t>
                      </a:r>
                      <a:endParaRPr lang="en-US" sz="1600" kern="1200" dirty="0">
                        <a:solidFill>
                          <a:schemeClr val="dk1"/>
                        </a:solidFill>
                        <a:latin typeface="Times New Roman" pitchFamily="18" charset="0"/>
                        <a:ea typeface="+mn-ea"/>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AQ Analysis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t>
                      </a:r>
                      <a:r>
                        <a:rPr lang="en-US" sz="1600" b="1" dirty="0" smtClean="0">
                          <a:solidFill>
                            <a:srgbClr val="FF0000"/>
                          </a:solidFill>
                          <a:latin typeface="Times New Roman" pitchFamily="18" charset="0"/>
                          <a:cs typeface="Times New Roman" pitchFamily="18" charset="0"/>
                        </a:rPr>
                        <a:t>OR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 BACT if major modification </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r>
                        <a:rPr lang="en-US" sz="1600" u="none" dirty="0" smtClean="0">
                          <a:latin typeface="Times New Roman" pitchFamily="18" charset="0"/>
                          <a:cs typeface="Times New Roman" pitchFamily="18" charset="0"/>
                        </a:rPr>
                        <a:t>)</a:t>
                      </a:r>
                      <a:endParaRPr lang="en-US" sz="1600" u="none"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if major modification</a:t>
                      </a: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if major modification</a:t>
                      </a:r>
                    </a:p>
                    <a:p>
                      <a:pPr>
                        <a:buFont typeface="Arial" pitchFamily="34" charset="0"/>
                        <a:buChar char="•"/>
                      </a:pPr>
                      <a:r>
                        <a:rPr lang="en-US" sz="1600" baseline="0" dirty="0" smtClean="0">
                          <a:latin typeface="Times New Roman" pitchFamily="18" charset="0"/>
                          <a:cs typeface="Times New Roman" pitchFamily="18" charset="0"/>
                        </a:rPr>
                        <a:t>AQ Analysis</a:t>
                      </a:r>
                      <a:br>
                        <a:rPr lang="en-US" sz="1600" baseline="0" dirty="0" smtClean="0">
                          <a:latin typeface="Times New Roman" pitchFamily="18" charset="0"/>
                          <a:cs typeface="Times New Roman" pitchFamily="18" charset="0"/>
                        </a:rPr>
                      </a:br>
                      <a:r>
                        <a:rPr lang="en-US" sz="1600" baseline="0" dirty="0" smtClean="0">
                          <a:latin typeface="Times New Roman" pitchFamily="18" charset="0"/>
                          <a:cs typeface="Times New Roman" pitchFamily="18" charset="0"/>
                        </a:rPr>
                        <a:t>      </a:t>
                      </a:r>
                      <a:r>
                        <a:rPr lang="en-US" sz="1600" b="1" baseline="0" dirty="0" smtClean="0">
                          <a:solidFill>
                            <a:srgbClr val="FF0000"/>
                          </a:solidFill>
                          <a:latin typeface="Times New Roman" pitchFamily="18" charset="0"/>
                          <a:cs typeface="Times New Roman" pitchFamily="18" charset="0"/>
                        </a:rPr>
                        <a:t>OR</a:t>
                      </a:r>
                      <a:endParaRPr lang="en-US" sz="1600" b="1" dirty="0" smtClean="0">
                        <a:solidFill>
                          <a:srgbClr val="FF0000"/>
                        </a:solidFill>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if major modification</a:t>
                      </a:r>
                    </a:p>
                    <a:p>
                      <a:pPr>
                        <a:buFont typeface="Arial" pitchFamily="34" charset="0"/>
                        <a:buChar char="•"/>
                      </a:pPr>
                      <a:r>
                        <a:rPr lang="en-US" sz="1600" baseline="0" dirty="0" smtClean="0">
                          <a:latin typeface="Times New Roman" pitchFamily="18" charset="0"/>
                          <a:cs typeface="Times New Roman" pitchFamily="18" charset="0"/>
                        </a:rPr>
                        <a:t>AQ Analysis </a:t>
                      </a:r>
                    </a:p>
                    <a:p>
                      <a:r>
                        <a:rPr lang="en-US" sz="1600" b="1" baseline="0" dirty="0" smtClean="0">
                          <a:solidFill>
                            <a:srgbClr val="FF0000"/>
                          </a:solidFill>
                          <a:latin typeface="Times New Roman" pitchFamily="18" charset="0"/>
                          <a:cs typeface="Times New Roman" pitchFamily="18" charset="0"/>
                        </a:rPr>
                        <a:t>      OR</a:t>
                      </a:r>
                      <a:endParaRPr lang="en-US" sz="1600" b="1" dirty="0" smtClean="0">
                        <a:solidFill>
                          <a:srgbClr val="FF0000"/>
                        </a:solidFill>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p>
                  </a:txBody>
                  <a:tcPr/>
                </a:tc>
              </a:tr>
              <a:tr h="1153375">
                <a:tc>
                  <a:txBody>
                    <a:bodyPr/>
                    <a:lstStyle/>
                    <a:p>
                      <a:r>
                        <a:rPr lang="en-US" sz="1600" dirty="0" smtClean="0">
                          <a:solidFill>
                            <a:schemeClr val="bg1"/>
                          </a:solidFill>
                          <a:latin typeface="Times New Roman" pitchFamily="18" charset="0"/>
                          <a:cs typeface="Times New Roman" pitchFamily="18" charset="0"/>
                        </a:rPr>
                        <a:t>EPA</a:t>
                      </a:r>
                      <a:r>
                        <a:rPr lang="en-US" sz="1600" baseline="0" dirty="0" smtClean="0">
                          <a:solidFill>
                            <a:schemeClr val="bg1"/>
                          </a:solidFill>
                          <a:latin typeface="Times New Roman" pitchFamily="18" charset="0"/>
                          <a:cs typeface="Times New Roman" pitchFamily="18" charset="0"/>
                        </a:rPr>
                        <a:t/>
                      </a:r>
                      <a:br>
                        <a:rPr lang="en-US" sz="1600" baseline="0" dirty="0" smtClean="0">
                          <a:solidFill>
                            <a:schemeClr val="bg1"/>
                          </a:solidFill>
                          <a:latin typeface="Times New Roman" pitchFamily="18" charset="0"/>
                          <a:cs typeface="Times New Roman" pitchFamily="18" charset="0"/>
                        </a:rPr>
                      </a:br>
                      <a:r>
                        <a:rPr lang="en-US" sz="1600" baseline="0" dirty="0" smtClean="0">
                          <a:solidFill>
                            <a:schemeClr val="bg1"/>
                          </a:solidFill>
                          <a:latin typeface="Times New Roman" pitchFamily="18" charset="0"/>
                          <a:cs typeface="Times New Roman" pitchFamily="18" charset="0"/>
                        </a:rPr>
                        <a:t>Designation</a:t>
                      </a:r>
                      <a:endParaRPr lang="en-US" sz="1600" dirty="0">
                        <a:solidFill>
                          <a:schemeClr val="bg1"/>
                        </a:solidFill>
                        <a:latin typeface="Times New Roman" pitchFamily="18" charset="0"/>
                        <a:cs typeface="Times New Roman" pitchFamily="18" charset="0"/>
                      </a:endParaRPr>
                    </a:p>
                  </a:txBody>
                  <a:tcPr anchor="ctr">
                    <a:solidFill>
                      <a:srgbClr val="002060"/>
                    </a:solidFill>
                  </a:tcPr>
                </a:tc>
                <a:tc>
                  <a:txBody>
                    <a:bodyPr/>
                    <a:lstStyle/>
                    <a:p>
                      <a:pPr algn="ct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p>
                  </a:txBody>
                  <a:tcPr anchor="ctr">
                    <a:solidFill>
                      <a:srgbClr val="00B050"/>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7/17/2013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61</a:t>
            </a:fld>
            <a:endParaRPr lang="en-US" dirty="0"/>
          </a:p>
        </p:txBody>
      </p:sp>
    </p:spTree>
    <p:extLst>
      <p:ext uri="{BB962C8B-B14F-4D97-AF65-F5344CB8AC3E}">
        <p14:creationId xmlns="" xmlns:p14="http://schemas.microsoft.com/office/powerpoint/2010/main" val="69644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7/17/2013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1033272" lvl="1" indent="-576072">
              <a:lnSpc>
                <a:spcPct val="95000"/>
              </a:lnSpc>
              <a:spcBef>
                <a:spcPts val="0"/>
              </a:spcBef>
              <a:buClr>
                <a:srgbClr val="00B0F0"/>
              </a:buClr>
              <a:buFont typeface="Arial" pitchFamily="34" charset="0"/>
              <a:buChar char="•"/>
              <a:defRPr/>
            </a:pPr>
            <a:endParaRPr lang="en-US" sz="3200" dirty="0" smtClean="0">
              <a:solidFill>
                <a:sysClr val="windowText" lastClr="000000"/>
              </a:solidFill>
              <a:latin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federal requirements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Changes being considered</a:t>
            </a:r>
          </a:p>
          <a:p>
            <a:pPr lvl="0">
              <a:buClr>
                <a:srgbClr val="00B0F0"/>
              </a:buClr>
            </a:pPr>
            <a:r>
              <a:rPr lang="en-US" dirty="0" smtClean="0">
                <a:latin typeface="Times New Roman" pitchFamily="18" charset="0"/>
                <a:cs typeface="Times New Roman" pitchFamily="18" charset="0"/>
              </a:rPr>
              <a:t>Rationale for changes</a:t>
            </a:r>
          </a:p>
          <a:p>
            <a:pPr lvl="0">
              <a:buClr>
                <a:srgbClr val="00B0F0"/>
              </a:buClr>
            </a:pPr>
            <a:r>
              <a:rPr lang="en-US" dirty="0" smtClean="0">
                <a:latin typeface="Times New Roman" pitchFamily="18" charset="0"/>
                <a:cs typeface="Times New Roman" pitchFamily="18" charset="0"/>
              </a:rPr>
              <a:t>Implementation 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8</a:t>
            </a:fld>
            <a:endParaRPr lang="en-US"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92500" lnSpcReduction="200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1">
              <a:buClr>
                <a:srgbClr val="00B0F0"/>
              </a:buClr>
            </a:pPr>
            <a:r>
              <a:rPr lang="en-US" dirty="0" smtClean="0">
                <a:latin typeface="Times New Roman" pitchFamily="18" charset="0"/>
                <a:cs typeface="Times New Roman" pitchFamily="18" charset="0"/>
              </a:rPr>
              <a:t>SIP required  by Clean Air Act to maintain or attain compliance with National Ambient Air Quality Standards (NAAQS)</a:t>
            </a:r>
          </a:p>
          <a:p>
            <a:pPr lvl="1">
              <a:buClr>
                <a:srgbClr val="00B0F0"/>
              </a:buClr>
            </a:pPr>
            <a:r>
              <a:rPr lang="en-US" dirty="0" smtClean="0">
                <a:latin typeface="Times New Roman" pitchFamily="18" charset="0"/>
                <a:cs typeface="Times New Roman" pitchFamily="18" charset="0"/>
              </a:rPr>
              <a:t>NAAQS for particulate matter was based on total particulate matter and was much less stringent than today’s standards.</a:t>
            </a:r>
          </a:p>
          <a:p>
            <a:pPr lvl="0">
              <a:buClr>
                <a:srgbClr val="00B0F0"/>
              </a:buClr>
            </a:pPr>
            <a:r>
              <a:rPr lang="en-US" dirty="0" smtClean="0">
                <a:latin typeface="Times New Roman" pitchFamily="18" charset="0"/>
                <a:cs typeface="Times New Roman" pitchFamily="18" charset="0"/>
              </a:rPr>
              <a:t>Rules include different standards for pre and post 1970 sources (grandfathering provisions)</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7377</TotalTime>
  <Words>3793</Words>
  <Application>Microsoft Office PowerPoint</Application>
  <PresentationFormat>On-screen Show (4:3)</PresentationFormat>
  <Paragraphs>668</Paragraphs>
  <Slides>61</Slides>
  <Notes>37</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Rulemaking Goals</vt:lpstr>
      <vt:lpstr>Rulemaking Schedule</vt:lpstr>
      <vt:lpstr>Slide 4</vt:lpstr>
      <vt:lpstr>Rule Clean-Up</vt:lpstr>
      <vt:lpstr>Rule Clean-Up</vt:lpstr>
      <vt:lpstr>Rule Clean-Up</vt:lpstr>
      <vt:lpstr>PM and Opacity Standards  - Topics</vt:lpstr>
      <vt:lpstr>PM and Opacity Standards  - Background</vt:lpstr>
      <vt:lpstr>PM and Opacity Standards - Background</vt:lpstr>
      <vt:lpstr>Opacity Standard – potential changes</vt:lpstr>
      <vt:lpstr>Opacity Standard – potential changes</vt:lpstr>
      <vt:lpstr>PM Standard – potential changes</vt:lpstr>
      <vt:lpstr>PM Grain loading standards</vt:lpstr>
      <vt:lpstr>Justification</vt:lpstr>
      <vt:lpstr>Justification</vt:lpstr>
      <vt:lpstr>Justification</vt:lpstr>
      <vt:lpstr>Slide 18</vt:lpstr>
      <vt:lpstr>Slide 19</vt:lpstr>
      <vt:lpstr>Categorically Insignificant Activities</vt:lpstr>
      <vt:lpstr>Categorically Insignificant Activities - background</vt:lpstr>
      <vt:lpstr>Categorically Insignificant Activities - background</vt:lpstr>
      <vt:lpstr>Slide 23</vt:lpstr>
      <vt:lpstr>Small fuel burning equipment </vt:lpstr>
      <vt:lpstr>Regulatory Considerations</vt:lpstr>
      <vt:lpstr>Regulatory Considerations</vt:lpstr>
      <vt:lpstr>Extensions for NSR/PSD permits</vt:lpstr>
      <vt:lpstr>Extensions for NSR/PSD permits – Proposed Changes</vt:lpstr>
      <vt:lpstr>Extensions for NSR/PSD permits – Proposed Changes</vt:lpstr>
      <vt:lpstr>Extensions for NSR/PSD permits – Proposed Changes</vt:lpstr>
      <vt:lpstr>Extensions for NSR/PSD permits</vt:lpstr>
      <vt:lpstr>Splitting Businesses - Issues</vt:lpstr>
      <vt:lpstr>Splitting Businesses – Proposed Changes</vt:lpstr>
      <vt:lpstr>Splitting Businesses</vt:lpstr>
      <vt:lpstr>Slide 35</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  Suggested Changes </vt:lpstr>
      <vt:lpstr>New Source Review (NSR)  Suggested Changes</vt:lpstr>
      <vt:lpstr>New Source Review (NSR)  Suggested Changes</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Slide 58</vt:lpstr>
      <vt:lpstr>Slide 59</vt:lpstr>
      <vt:lpstr>Slide 60</vt:lpstr>
      <vt:lpstr>New Source Review (NSR)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764</cp:revision>
  <dcterms:created xsi:type="dcterms:W3CDTF">2013-06-02T20:44:18Z</dcterms:created>
  <dcterms:modified xsi:type="dcterms:W3CDTF">2013-07-18T00:05:07Z</dcterms:modified>
</cp:coreProperties>
</file>