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0"/>
  </p:notesMasterIdLst>
  <p:sldIdLst>
    <p:sldId id="449" r:id="rId2"/>
    <p:sldId id="531" r:id="rId3"/>
    <p:sldId id="501" r:id="rId4"/>
    <p:sldId id="533" r:id="rId5"/>
    <p:sldId id="534" r:id="rId6"/>
    <p:sldId id="535" r:id="rId7"/>
    <p:sldId id="536" r:id="rId8"/>
    <p:sldId id="537" r:id="rId9"/>
    <p:sldId id="560" r:id="rId10"/>
    <p:sldId id="538" r:id="rId11"/>
    <p:sldId id="539" r:id="rId12"/>
    <p:sldId id="540" r:id="rId13"/>
    <p:sldId id="541" r:id="rId14"/>
    <p:sldId id="542" r:id="rId15"/>
    <p:sldId id="543" r:id="rId16"/>
    <p:sldId id="544" r:id="rId17"/>
    <p:sldId id="561" r:id="rId18"/>
    <p:sldId id="545" r:id="rId19"/>
    <p:sldId id="546" r:id="rId20"/>
    <p:sldId id="547" r:id="rId21"/>
    <p:sldId id="562" r:id="rId22"/>
    <p:sldId id="563" r:id="rId23"/>
    <p:sldId id="548" r:id="rId24"/>
    <p:sldId id="549" r:id="rId25"/>
    <p:sldId id="564" r:id="rId26"/>
    <p:sldId id="550" r:id="rId27"/>
    <p:sldId id="551" r:id="rId28"/>
    <p:sldId id="552" r:id="rId29"/>
    <p:sldId id="553" r:id="rId30"/>
    <p:sldId id="554" r:id="rId31"/>
    <p:sldId id="555" r:id="rId32"/>
    <p:sldId id="556" r:id="rId33"/>
    <p:sldId id="557" r:id="rId34"/>
    <p:sldId id="558" r:id="rId35"/>
    <p:sldId id="559" r:id="rId36"/>
    <p:sldId id="505" r:id="rId37"/>
    <p:sldId id="506" r:id="rId38"/>
    <p:sldId id="507" r:id="rId39"/>
    <p:sldId id="508" r:id="rId40"/>
    <p:sldId id="509" r:id="rId41"/>
    <p:sldId id="510" r:id="rId42"/>
    <p:sldId id="511" r:id="rId43"/>
    <p:sldId id="512" r:id="rId44"/>
    <p:sldId id="513" r:id="rId45"/>
    <p:sldId id="514" r:id="rId46"/>
    <p:sldId id="515" r:id="rId47"/>
    <p:sldId id="516" r:id="rId48"/>
    <p:sldId id="517" r:id="rId49"/>
    <p:sldId id="518" r:id="rId50"/>
    <p:sldId id="519" r:id="rId51"/>
    <p:sldId id="520" r:id="rId52"/>
    <p:sldId id="521" r:id="rId53"/>
    <p:sldId id="524" r:id="rId54"/>
    <p:sldId id="525" r:id="rId55"/>
    <p:sldId id="522" r:id="rId56"/>
    <p:sldId id="523" r:id="rId57"/>
    <p:sldId id="526" r:id="rId58"/>
    <p:sldId id="527"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07" autoAdjust="0"/>
  </p:normalViewPr>
  <p:slideViewPr>
    <p:cSldViewPr>
      <p:cViewPr varScale="1">
        <p:scale>
          <a:sx n="81" d="100"/>
          <a:sy n="81" d="100"/>
        </p:scale>
        <p:origin x="-202" y="-86"/>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7/17/2013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p14="http://schemas.microsoft.com/office/powerpoint/2010/main" xmlns=""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Thank you for taking the time to come today.....</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Started out as a rule clean-up, blossomed into a much bigger effort.  Used to call it the Kitchen Sink but…..</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DEQ is taking a comprehensive approach in this rulemaking that will move the AQ program ahead effectively</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The AQ program needs to be maintained to keep the permitting program working well so we decided to undertake this rulemaking to not only maintain the program but to improve it.  </a:t>
            </a: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a:t>
            </a:r>
            <a:r>
              <a:rPr lang="en-US" sz="1600" dirty="0" err="1" smtClean="0">
                <a:latin typeface="Times New Roman" pitchFamily="18" charset="0"/>
                <a:cs typeface="Times New Roman" pitchFamily="18" charset="0"/>
              </a:rPr>
              <a:t>modifed</a:t>
            </a:r>
            <a:r>
              <a:rPr lang="en-US" sz="1600" dirty="0" smtClean="0">
                <a:latin typeface="Times New Roman" pitchFamily="18" charset="0"/>
                <a:cs typeface="Times New Roman" pitchFamily="18" charset="0"/>
              </a:rPr>
              <a:t>/updated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An example of making our rules clearer is to make sure the language is easy to understand so businesses know exactly what they have to do to comply.  </a:t>
            </a:r>
          </a:p>
          <a:p>
            <a:pPr marL="285750" indent="-285750">
              <a:buFont typeface="Arial" pitchFamily="34" charset="0"/>
              <a:buChar char="•"/>
            </a:pPr>
            <a:r>
              <a:rPr lang="en-US" sz="1600" dirty="0" smtClean="0">
                <a:latin typeface="Times New Roman" pitchFamily="18" charset="0"/>
                <a:cs typeface="Times New Roman" pitchFamily="18" charset="0"/>
              </a:rPr>
              <a:t>DEQ will ensure that air quality requirements will be maintained, while providing more flexibility for smaller sources,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29</a:t>
            </a:fld>
            <a:endParaRPr lang="en-US" dirty="0"/>
          </a:p>
        </p:txBody>
      </p:sp>
    </p:spTree>
    <p:extLst>
      <p:ext uri="{BB962C8B-B14F-4D97-AF65-F5344CB8AC3E}">
        <p14:creationId xmlns="" xmlns:p14="http://schemas.microsoft.com/office/powerpoint/2010/main" val="1955573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extLst>
      <p:ext uri="{BB962C8B-B14F-4D97-AF65-F5344CB8AC3E}">
        <p14:creationId xmlns="" xmlns:p14="http://schemas.microsoft.com/office/powerpoint/2010/main" val="410749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The PM standards we are updating are the general statewide standards for opacity and grain loading.  We’ll talk more about that later.</a:t>
            </a:r>
          </a:p>
          <a:p>
            <a:pPr>
              <a:buFont typeface="Arial" pitchFamily="34" charset="0"/>
              <a:buChar char="•"/>
            </a:pPr>
            <a:r>
              <a:rPr lang="en-US" sz="1600" dirty="0" smtClean="0">
                <a:latin typeface="Times New Roman" pitchFamily="18" charset="0"/>
                <a:cs typeface="Times New Roman" pitchFamily="18" charset="0"/>
              </a:rPr>
              <a:t>  The NSR rules apply when major sources want to build or modify.  </a:t>
            </a:r>
          </a:p>
          <a:p>
            <a:pPr>
              <a:buFont typeface="Arial" pitchFamily="34" charset="0"/>
              <a:buChar char="•"/>
            </a:pPr>
            <a:r>
              <a:rPr lang="en-US" sz="1600" dirty="0" smtClean="0">
                <a:latin typeface="Times New Roman" pitchFamily="18" charset="0"/>
                <a:cs typeface="Times New Roman" pitchFamily="18" charset="0"/>
              </a:rPr>
              <a:t>  Net Air Quality Benefit ensures that sources contribute to the AQ solution rather than the problem</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44</a:t>
            </a:fld>
            <a:endParaRPr lang="en-US" dirty="0"/>
          </a:p>
        </p:txBody>
      </p:sp>
    </p:spTree>
    <p:extLst>
      <p:ext uri="{BB962C8B-B14F-4D97-AF65-F5344CB8AC3E}">
        <p14:creationId xmlns:p14="http://schemas.microsoft.com/office/powerpoint/2010/main" xmlns="" val="2380486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55</a:t>
            </a:fld>
            <a:endParaRPr lang="en-US" dirty="0"/>
          </a:p>
        </p:txBody>
      </p:sp>
    </p:spTree>
    <p:extLst>
      <p:ext uri="{BB962C8B-B14F-4D97-AF65-F5344CB8AC3E}">
        <p14:creationId xmlns:p14="http://schemas.microsoft.com/office/powerpoint/2010/main" xmlns="" val="4271664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56</a:t>
            </a:fld>
            <a:endParaRPr lang="en-US" dirty="0"/>
          </a:p>
        </p:txBody>
      </p:sp>
    </p:spTree>
    <p:extLst>
      <p:ext uri="{BB962C8B-B14F-4D97-AF65-F5344CB8AC3E}">
        <p14:creationId xmlns:p14="http://schemas.microsoft.com/office/powerpoint/2010/main" xmlns="" val="104839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57</a:t>
            </a:fld>
            <a:endParaRPr lang="en-US" dirty="0"/>
          </a:p>
        </p:txBody>
      </p:sp>
    </p:spTree>
    <p:extLst>
      <p:ext uri="{BB962C8B-B14F-4D97-AF65-F5344CB8AC3E}">
        <p14:creationId xmlns:p14="http://schemas.microsoft.com/office/powerpoint/2010/main" xmlns="" val="272741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a:bodyPr>
          <a:lstStyle/>
          <a:p>
            <a:r>
              <a:rPr lang="en-US" sz="1600" dirty="0" smtClean="0">
                <a:latin typeface="Times New Roman" pitchFamily="18" charset="0"/>
                <a:cs typeface="Times New Roman" pitchFamily="18" charset="0"/>
              </a:rPr>
              <a:t>Examples of moving procedures:</a:t>
            </a:r>
          </a:p>
          <a:p>
            <a:pPr>
              <a:buFont typeface="Arial" pitchFamily="34" charset="0"/>
              <a:buChar char="•"/>
            </a:pPr>
            <a:r>
              <a:rPr lang="en-US" sz="1600" dirty="0" smtClean="0">
                <a:latin typeface="Times New Roman" pitchFamily="18" charset="0"/>
                <a:cs typeface="Times New Roman" pitchFamily="18" charset="0"/>
              </a:rPr>
              <a:t>  Major modification to division 224</a:t>
            </a:r>
          </a:p>
          <a:p>
            <a:pPr>
              <a:buFont typeface="Arial" pitchFamily="34" charset="0"/>
              <a:buChar char="•"/>
            </a:pPr>
            <a:r>
              <a:rPr lang="en-US" sz="1600" dirty="0" smtClean="0">
                <a:latin typeface="Times New Roman" pitchFamily="18" charset="0"/>
                <a:cs typeface="Times New Roman" pitchFamily="18" charset="0"/>
              </a:rPr>
              <a:t>  Actual emissions and netting basis to division 222</a:t>
            </a:r>
          </a:p>
          <a:p>
            <a:pPr>
              <a:buFont typeface="Arial" pitchFamily="34" charset="0"/>
              <a:buChar char="•"/>
            </a:pPr>
            <a:r>
              <a:rPr lang="en-US" sz="1600" dirty="0" smtClean="0">
                <a:latin typeface="Times New Roman" pitchFamily="18" charset="0"/>
                <a:cs typeface="Times New Roman" pitchFamily="18" charset="0"/>
              </a:rPr>
              <a:t>  Baseline period/Baseline emission rate</a:t>
            </a:r>
          </a:p>
          <a:p>
            <a:pPr>
              <a:buFont typeface="Arial" pitchFamily="34" charset="0"/>
              <a:buChar char="•"/>
            </a:pPr>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ea typeface="Calibri"/>
                <a:cs typeface="Times New Roman"/>
              </a:rPr>
              <a:t>  Spray paint rules were part of plan to reduce ozone from consumer products.  EPA adopted national rules that are based on the reactivity of the VOC.  OR rules are just limits on weights so sources cannot comply with both rules at the same time.</a:t>
            </a:r>
          </a:p>
          <a:p>
            <a:pPr lvl="0">
              <a:lnSpc>
                <a:spcPct val="115000"/>
              </a:lnSpc>
              <a:buClr>
                <a:srgbClr val="F07F09"/>
              </a:buClr>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 not cost effective. There are now specific rules but PGE is not involved in trading.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Repeal rules for sources that no longer exist in Oregon. Sources would still need to address new source rules – more stringent than existing rules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of my sources – don’t want me for your permit writer!</a:t>
            </a: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r>
              <a:rPr lang="en-US" sz="1600" dirty="0" smtClean="0">
                <a:solidFill>
                  <a:sysClr val="windowText" lastClr="000000"/>
                </a:solidFill>
                <a:latin typeface="Times New Roman"/>
              </a:rPr>
              <a:t>End of section, any questions on rule clean-up?</a:t>
            </a:r>
          </a:p>
          <a:p>
            <a:pPr lvl="0">
              <a:buClr>
                <a:srgbClr val="00B0F0"/>
              </a:buClr>
              <a:buSzPct val="100000"/>
              <a:buFont typeface="Arial" pitchFamily="34" charset="0"/>
              <a:buChar char="•"/>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8</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p14="http://schemas.microsoft.com/office/powerpoint/2010/main" xmlns=""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2362200"/>
            <a:ext cx="7620000" cy="3962400"/>
          </a:xfrm>
        </p:spPr>
        <p:txBody>
          <a:bodyPr>
            <a:normAutofit fontScale="85000" lnSpcReduction="10000"/>
          </a:bodyPr>
          <a:lstStyle/>
          <a:p>
            <a:pPr lvl="0">
              <a:buClr>
                <a:srgbClr val="00B0F0"/>
              </a:buClr>
            </a:pPr>
            <a:r>
              <a:rPr lang="en-US" dirty="0" smtClean="0">
                <a:latin typeface="Times New Roman" pitchFamily="18" charset="0"/>
                <a:cs typeface="Times New Roman" pitchFamily="18" charset="0"/>
              </a:rPr>
              <a:t>Opacity standards based on “aggregate time”</a:t>
            </a:r>
          </a:p>
          <a:p>
            <a:pPr lvl="1">
              <a:buClr>
                <a:srgbClr val="00B0F0"/>
              </a:buClr>
            </a:pPr>
            <a:r>
              <a:rPr lang="en-US" dirty="0" smtClean="0">
                <a:latin typeface="Times New Roman" pitchFamily="18" charset="0"/>
                <a:cs typeface="Times New Roman" pitchFamily="18" charset="0"/>
              </a:rPr>
              <a:t>Uniform procedures (e.g., reference test method) have never been established for determining compliance</a:t>
            </a:r>
          </a:p>
          <a:p>
            <a:pPr lvl="1">
              <a:buClr>
                <a:srgbClr val="00B0F0"/>
              </a:buClr>
            </a:pPr>
            <a:r>
              <a:rPr lang="en-US" dirty="0" smtClean="0">
                <a:latin typeface="Times New Roman" pitchFamily="18" charset="0"/>
                <a:cs typeface="Times New Roman" pitchFamily="18" charset="0"/>
              </a:rPr>
              <a:t>Federal standards  are based on 6-minute average in accordance with EPA Reference Method 9</a:t>
            </a:r>
          </a:p>
          <a:p>
            <a:pPr lvl="0">
              <a:buClr>
                <a:srgbClr val="00B0F0"/>
              </a:buClr>
            </a:pPr>
            <a:r>
              <a:rPr lang="en-US" dirty="0" smtClean="0">
                <a:latin typeface="Times New Roman" pitchFamily="18" charset="0"/>
                <a:cs typeface="Times New Roman" pitchFamily="18" charset="0"/>
              </a:rPr>
              <a:t>PM standards include only one significant digit</a:t>
            </a:r>
          </a:p>
          <a:p>
            <a:pPr lvl="1">
              <a:buClr>
                <a:srgbClr val="00B0F0"/>
              </a:buClr>
            </a:pPr>
            <a:r>
              <a:rPr lang="en-US" dirty="0" smtClean="0">
                <a:latin typeface="Times New Roman" pitchFamily="18" charset="0"/>
                <a:cs typeface="Times New Roman" pitchFamily="18" charset="0"/>
              </a:rPr>
              <a:t>compliance rounding issue</a:t>
            </a:r>
          </a:p>
          <a:p>
            <a:pPr lvl="1">
              <a:buClr>
                <a:srgbClr val="00B0F0"/>
              </a:buClr>
            </a:pPr>
            <a:r>
              <a:rPr lang="en-US" dirty="0" smtClean="0">
                <a:latin typeface="Times New Roman" pitchFamily="18" charset="0"/>
                <a:cs typeface="Times New Roman" pitchFamily="18" charset="0"/>
              </a:rPr>
              <a:t>EPA guidance/policy states that all ‘federal’ standards have at least 2 significant digits when not stated</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potential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191000"/>
          </a:xfrm>
        </p:spPr>
        <p:txBody>
          <a:bodyPr>
            <a:normAutofit fontScale="85000" lnSpcReduction="20000"/>
          </a:bodyPr>
          <a:lstStyle/>
          <a:p>
            <a:pPr lvl="0">
              <a:buClr>
                <a:srgbClr val="00B0F0"/>
              </a:buClr>
            </a:pPr>
            <a:r>
              <a:rPr lang="en-US" dirty="0" smtClean="0">
                <a:latin typeface="Times New Roman" pitchFamily="18" charset="0"/>
                <a:cs typeface="Times New Roman" pitchFamily="18" charset="0"/>
              </a:rPr>
              <a:t>Change all opacity standards from 3 minute aggregate in 60 minutes to 6-minute averages </a:t>
            </a: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 (either aggregate time or 6-minute average is theoretically more or less stringent)</a:t>
            </a:r>
          </a:p>
          <a:p>
            <a:pPr lvl="0">
              <a:buClr>
                <a:srgbClr val="00B0F0"/>
              </a:buClr>
            </a:pPr>
            <a:r>
              <a:rPr lang="en-US" dirty="0" smtClean="0">
                <a:latin typeface="Times New Roman" pitchFamily="18" charset="0"/>
                <a:cs typeface="Times New Roman" pitchFamily="18" charset="0"/>
              </a:rPr>
              <a:t>Repeal Portland 4-county 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(before 06/01/70)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approved 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potential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Provide schedule for complying with revised standards depending on location</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potential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14</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228600" y="1447800"/>
          <a:ext cx="8534400" cy="3380883"/>
        </p:xfrm>
        <a:graphic>
          <a:graphicData uri="http://schemas.openxmlformats.org/drawingml/2006/table">
            <a:tbl>
              <a:tblPr firstRow="1" bandRow="1">
                <a:tableStyleId>{5C22544A-7EE6-4342-B048-85BDC9FD1C3A}</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sp>
        <p:nvSpPr>
          <p:cNvPr id="31745" name="Rectangle 1"/>
          <p:cNvSpPr>
            <a:spLocks noChangeArrowheads="1"/>
          </p:cNvSpPr>
          <p:nvPr/>
        </p:nvSpPr>
        <p:spPr bwMode="auto">
          <a:xfrm>
            <a:off x="228600" y="5103912"/>
            <a:ext cx="510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4605424"/>
            <a:ext cx="2362200" cy="19547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0167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fontScale="92500" lnSpcReduction="20000"/>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a:p>
            <a:pPr lvl="0">
              <a:buClr>
                <a:srgbClr val="00B0F0"/>
              </a:buClr>
            </a:pPr>
            <a:r>
              <a:rPr lang="en-US" dirty="0" smtClean="0">
                <a:latin typeface="Times New Roman" pitchFamily="18" charset="0"/>
                <a:cs typeface="Times New Roman" pitchFamily="18" charset="0"/>
              </a:rPr>
              <a:t>Potential single source impacts approximately 30% of ambient standard</a:t>
            </a:r>
          </a:p>
          <a:p>
            <a:pPr lvl="0">
              <a:buClr>
                <a:srgbClr val="00B0F0"/>
              </a:buClr>
            </a:pPr>
            <a:r>
              <a:rPr lang="en-US" dirty="0" smtClean="0">
                <a:latin typeface="Times New Roman" pitchFamily="18" charset="0"/>
                <a:cs typeface="Times New Roman" pitchFamily="18" charset="0"/>
              </a:rPr>
              <a:t>Add background (e.g., woodstove emissions) and total impacts approximately 70% of ambient standard.</a:t>
            </a:r>
          </a:p>
          <a:p>
            <a:pPr lvl="0">
              <a:buClr>
                <a:srgbClr val="00B0F0"/>
              </a:buClr>
            </a:pPr>
            <a:r>
              <a:rPr lang="en-US" dirty="0" smtClean="0">
                <a:latin typeface="Times New Roman" pitchFamily="18" charset="0"/>
                <a:cs typeface="Times New Roman" pitchFamily="18" charset="0"/>
              </a:rPr>
              <a:t>Impacts when meeting 0.10 standard » 13% of ambient standard (53% of ambient standard with background)</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that rely on woodstoves to heat homes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Changes are proactive measures for helping to prevent violations of current PM2.5 standards and potentially more stringent standards in the future.</a:t>
            </a:r>
          </a:p>
          <a:p>
            <a:pPr lvl="0">
              <a:buClr>
                <a:srgbClr val="00B0F0"/>
              </a:buClr>
            </a:pPr>
            <a:r>
              <a:rPr lang="en-US" dirty="0" smtClean="0">
                <a:latin typeface="Times New Roman" pitchFamily="18" charset="0"/>
                <a:cs typeface="Times New Roman" pitchFamily="18" charset="0"/>
              </a:rPr>
              <a:t>In the past, similar/more stringent changes were made to the standards in areas that were designated nonattainment for PM10 as reactive measures that were included the attainment plans.</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18</a:t>
            </a:fld>
            <a:endParaRPr lang="en-US" dirty="0">
              <a:solidFill>
                <a:srgbClr val="E3DED1">
                  <a:shade val="50000"/>
                </a:srgbClr>
              </a:solidFill>
            </a:endParaRPr>
          </a:p>
        </p:txBody>
      </p:sp>
      <p:sp>
        <p:nvSpPr>
          <p:cNvPr id="2" name="TextBox 1"/>
          <p:cNvSpPr txBox="1"/>
          <p:nvPr/>
        </p:nvSpPr>
        <p:spPr>
          <a:xfrm>
            <a:off x="990600" y="1600200"/>
            <a:ext cx="7315200" cy="4401205"/>
          </a:xfrm>
          <a:prstGeom prst="rect">
            <a:avLst/>
          </a:prstGeom>
          <a:noFill/>
        </p:spPr>
        <p:txBody>
          <a:bodyPr wrap="square" rtlCol="0">
            <a:spAutoFit/>
          </a:bodyPr>
          <a:lstStyle/>
          <a:p>
            <a:pPr marL="285750" lvl="1" indent="-285750">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Font typeface="Arial" pitchFamily="34" charset="0"/>
              <a:buChar char="•"/>
            </a:pPr>
            <a:r>
              <a:rPr lang="en-US" sz="3200" dirty="0" smtClean="0">
                <a:latin typeface="Times New Roman" pitchFamily="18" charset="0"/>
                <a:cs typeface="Times New Roman" pitchFamily="18" charset="0"/>
              </a:rPr>
              <a:t> Two asphalt plants</a:t>
            </a:r>
          </a:p>
          <a:p>
            <a:pPr marL="285750" indent="-285750">
              <a:buFont typeface="Arial" pitchFamily="34" charset="0"/>
              <a:buChar char="•"/>
            </a:pPr>
            <a:r>
              <a:rPr lang="en-US" sz="3200" dirty="0" smtClean="0">
                <a:latin typeface="Times New Roman" pitchFamily="18" charset="0"/>
                <a:cs typeface="Times New Roman" pitchFamily="18" charset="0"/>
              </a:rPr>
              <a:t>Many of the units have tested below the proposed limits, but do not comply all of the time.</a:t>
            </a:r>
          </a:p>
          <a:p>
            <a:pPr marL="285750" lvl="1" indent="-285750">
              <a:buFont typeface="Arial" pitchFamily="34" charset="0"/>
              <a:buChar char="•"/>
            </a:pPr>
            <a:r>
              <a:rPr lang="en-US" sz="3200" dirty="0" smtClean="0">
                <a:latin typeface="Times New Roman" pitchFamily="18" charset="0"/>
                <a:cs typeface="Times New Roman" pitchFamily="18" charset="0"/>
              </a:rPr>
              <a:t>Test results range from 0.06 to 0.21 </a:t>
            </a:r>
            <a:r>
              <a:rPr lang="en-US" sz="3200" dirty="0" err="1" smtClean="0">
                <a:latin typeface="Times New Roman" pitchFamily="18" charset="0"/>
                <a:cs typeface="Times New Roman" pitchFamily="18" charset="0"/>
              </a:rPr>
              <a:t>gr</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dscf</a:t>
            </a: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Sources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06806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t>1977 28 </a:t>
            </a:r>
            <a:r>
              <a:rPr lang="en-US" sz="2400" dirty="0" err="1" smtClean="0"/>
              <a:t>MMBtu</a:t>
            </a:r>
            <a:r>
              <a:rPr lang="en-US" sz="2400" dirty="0" smtClean="0"/>
              <a:t> wood fired boiler; pre-test out of compliance; post-test less than 0.1 </a:t>
            </a:r>
            <a:r>
              <a:rPr lang="en-US" sz="2400" dirty="0" err="1" smtClean="0"/>
              <a:t>gr</a:t>
            </a:r>
            <a:r>
              <a:rPr lang="en-US" sz="2400" dirty="0" smtClean="0"/>
              <a:t>/</a:t>
            </a:r>
            <a:r>
              <a:rPr lang="en-US" sz="2400" dirty="0" err="1" smtClean="0"/>
              <a:t>dscf</a:t>
            </a:r>
            <a:endParaRPr lang="en-US" sz="2400" dirty="0" smtClean="0">
              <a:latin typeface="Times New Roman" pitchFamily="18" charset="0"/>
              <a:cs typeface="Times New Roman" pitchFamily="18" charset="0"/>
            </a:endParaRP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19</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while providing more flexibility for smaller businesses </a:t>
            </a: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Provide incentives to address air quality problems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2209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Potential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21</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85000" lnSpcReduction="10000"/>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Categorically insignificant activities identified in mid 90’s for Title V program – examples:</a:t>
            </a:r>
          </a:p>
          <a:p>
            <a:pPr lvl="2"/>
            <a:r>
              <a:rPr lang="en-US" dirty="0" smtClean="0"/>
              <a:t>Food service activities; </a:t>
            </a:r>
          </a:p>
          <a:p>
            <a:pPr lvl="2"/>
            <a:r>
              <a:rPr lang="en-US" dirty="0" smtClean="0"/>
              <a:t>Janitorial activities; </a:t>
            </a:r>
          </a:p>
          <a:p>
            <a:pPr lvl="2"/>
            <a:r>
              <a:rPr lang="en-US" dirty="0" err="1" smtClean="0"/>
              <a:t>Groundskeeping</a:t>
            </a:r>
            <a:r>
              <a:rPr lang="en-US" dirty="0" smtClean="0"/>
              <a:t> activities including, but not limited to building painting and road and parking lot maintenance; </a:t>
            </a:r>
          </a:p>
          <a:p>
            <a:pPr lvl="2"/>
            <a:r>
              <a:rPr lang="en-US" dirty="0" smtClean="0"/>
              <a:t>Instrument calibration; </a:t>
            </a:r>
          </a:p>
          <a:p>
            <a:pPr lvl="2"/>
            <a:r>
              <a:rPr lang="en-US" dirty="0" smtClean="0"/>
              <a:t>Maintenance and repair shop; </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914400" y="2895600"/>
            <a:ext cx="7772400" cy="3505200"/>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3900" dirty="0" smtClean="0">
                <a:solidFill>
                  <a:prstClr val="black"/>
                </a:solidFill>
                <a:latin typeface="Times New Roman"/>
                <a:ea typeface="Calibri"/>
              </a:rPr>
              <a:t>Proposing to change categorically insignificant criteria to:</a:t>
            </a:r>
          </a:p>
          <a:p>
            <a:pPr marL="502920" lvl="2" indent="-265176">
              <a:lnSpc>
                <a:spcPct val="120000"/>
              </a:lnSpc>
              <a:spcBef>
                <a:spcPts val="0"/>
              </a:spcBef>
              <a:buClr>
                <a:srgbClr val="00B0F0"/>
              </a:buClr>
              <a:buFont typeface="Arial" pitchFamily="34" charset="0"/>
              <a:buChar char="•"/>
            </a:pPr>
            <a:r>
              <a:rPr lang="en-US" sz="3900" dirty="0" smtClean="0">
                <a:latin typeface="Times New Roman"/>
                <a:ea typeface="Calibri"/>
              </a:rPr>
              <a:t>Any individual engine </a:t>
            </a:r>
            <a:r>
              <a:rPr lang="en-US" sz="3900" dirty="0" smtClean="0">
                <a:solidFill>
                  <a:prstClr val="black"/>
                </a:solidFill>
                <a:latin typeface="Times New Roman"/>
                <a:ea typeface="Calibri"/>
              </a:rPr>
              <a:t>rated at </a:t>
            </a:r>
            <a:r>
              <a:rPr lang="en-US" sz="3900" dirty="0" smtClean="0">
                <a:latin typeface="Times New Roman"/>
                <a:ea typeface="Calibri"/>
              </a:rPr>
              <a:t>less</a:t>
            </a:r>
            <a:r>
              <a:rPr lang="en-US" sz="3900" dirty="0" smtClean="0">
                <a:solidFill>
                  <a:prstClr val="black"/>
                </a:solidFill>
                <a:latin typeface="Times New Roman"/>
                <a:ea typeface="Calibri"/>
              </a:rPr>
              <a:t> than 500 horsepower; or</a:t>
            </a:r>
          </a:p>
          <a:p>
            <a:pPr lvl="1">
              <a:lnSpc>
                <a:spcPct val="120000"/>
              </a:lnSpc>
              <a:spcBef>
                <a:spcPts val="0"/>
              </a:spcBef>
              <a:buClr>
                <a:srgbClr val="00B0F0"/>
              </a:buClr>
              <a:buFont typeface="Arial" pitchFamily="34" charset="0"/>
              <a:buChar char="•"/>
            </a:pPr>
            <a:r>
              <a:rPr lang="en-US" sz="3900" dirty="0" smtClean="0">
                <a:solidFill>
                  <a:prstClr val="black"/>
                </a:solidFill>
                <a:latin typeface="Times New Roman"/>
                <a:ea typeface="Calibri"/>
              </a:rPr>
              <a:t>emissions </a:t>
            </a:r>
            <a:r>
              <a:rPr lang="en-US" sz="3900" dirty="0">
                <a:solidFill>
                  <a:prstClr val="black"/>
                </a:solidFill>
                <a:latin typeface="Times New Roman"/>
                <a:ea typeface="Calibri"/>
              </a:rPr>
              <a:t>in aggregate are </a:t>
            </a:r>
            <a:r>
              <a:rPr lang="en-US" sz="3900" dirty="0" smtClean="0">
                <a:solidFill>
                  <a:prstClr val="black"/>
                </a:solidFill>
                <a:latin typeface="Times New Roman"/>
                <a:ea typeface="Calibri"/>
              </a:rPr>
              <a:t>less </a:t>
            </a:r>
            <a:r>
              <a:rPr lang="en-US" sz="3900" dirty="0">
                <a:solidFill>
                  <a:prstClr val="black"/>
                </a:solidFill>
                <a:latin typeface="Times New Roman"/>
                <a:ea typeface="Calibri"/>
              </a:rPr>
              <a:t>than </a:t>
            </a:r>
            <a:r>
              <a:rPr lang="en-US" sz="3900" dirty="0" smtClean="0">
                <a:solidFill>
                  <a:prstClr val="black"/>
                </a:solidFill>
                <a:latin typeface="Times New Roman"/>
                <a:ea typeface="Calibri"/>
              </a:rPr>
              <a:t>de minimis levels of 1 ton/year based </a:t>
            </a:r>
            <a:r>
              <a:rPr lang="en-US" sz="3900" dirty="0">
                <a:solidFill>
                  <a:prstClr val="black"/>
                </a:solidFill>
                <a:latin typeface="Times New Roman"/>
                <a:ea typeface="Calibri"/>
              </a:rPr>
              <a:t>on the readiness and </a:t>
            </a:r>
            <a:r>
              <a:rPr lang="en-US" sz="3900" dirty="0" smtClean="0">
                <a:solidFill>
                  <a:prstClr val="black"/>
                </a:solidFill>
                <a:latin typeface="Times New Roman"/>
                <a:ea typeface="Calibri"/>
              </a:rPr>
              <a:t>maintenance testing </a:t>
            </a:r>
            <a:r>
              <a:rPr lang="en-US" sz="3900" dirty="0">
                <a:solidFill>
                  <a:prstClr val="black"/>
                </a:solidFill>
                <a:latin typeface="Times New Roman"/>
                <a:ea typeface="Calibri"/>
              </a:rPr>
              <a:t>hours of </a:t>
            </a:r>
            <a:r>
              <a:rPr lang="en-US" sz="3900" dirty="0" smtClean="0">
                <a:solidFill>
                  <a:prstClr val="black"/>
                </a:solidFill>
                <a:latin typeface="Times New Roman"/>
                <a:ea typeface="Calibri"/>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xmlns="" val="1925980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733800"/>
            <a:ext cx="8229600" cy="26670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sz="2400" dirty="0" smtClean="0">
                <a:solidFill>
                  <a:prstClr val="black"/>
                </a:solidFill>
                <a:latin typeface="Times New Roman"/>
                <a:ea typeface="Calibri"/>
              </a:rPr>
              <a:t>Retain current size threshold for individual units; and add</a:t>
            </a:r>
          </a:p>
          <a:p>
            <a:pPr lvl="1">
              <a:lnSpc>
                <a:spcPct val="120000"/>
              </a:lnSpc>
              <a:spcBef>
                <a:spcPts val="0"/>
              </a:spcBef>
              <a:buClr>
                <a:srgbClr val="00B0F0"/>
              </a:buClr>
            </a:pPr>
            <a:r>
              <a:rPr lang="en-US" sz="2400" dirty="0" smtClean="0">
                <a:solidFill>
                  <a:prstClr val="black"/>
                </a:solidFill>
                <a:latin typeface="Times New Roman"/>
                <a:ea typeface="Calibri"/>
              </a:rPr>
              <a:t>emissions in aggregate are less than de </a:t>
            </a:r>
            <a:r>
              <a:rPr lang="en-US" sz="2400" dirty="0" err="1" smtClean="0">
                <a:solidFill>
                  <a:prstClr val="black"/>
                </a:solidFill>
                <a:latin typeface="Times New Roman"/>
                <a:ea typeface="Calibri"/>
              </a:rPr>
              <a:t>minimis</a:t>
            </a:r>
            <a:r>
              <a:rPr lang="en-US" sz="2400" dirty="0" smtClean="0">
                <a:solidFill>
                  <a:prstClr val="black"/>
                </a:solidFill>
                <a:latin typeface="Times New Roman"/>
                <a:ea typeface="Calibri"/>
              </a:rPr>
              <a:t> levels of 1 ton/year</a:t>
            </a: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371600"/>
            <a:ext cx="3048000" cy="2286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914400" y="1524000"/>
            <a:ext cx="4648200" cy="2062103"/>
          </a:xfrm>
          <a:prstGeom prst="rect">
            <a:avLst/>
          </a:prstGeom>
          <a:noFill/>
        </p:spPr>
        <p:txBody>
          <a:bodyPr wrap="square" rtlCol="0">
            <a:spAutoFit/>
          </a:bodyPr>
          <a:lstStyle/>
          <a:p>
            <a:pPr>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8768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may be required for some sources – e.g., data centers with numerous emergency generators</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marL="463550" indent="-406400">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27</a:t>
            </a:fld>
            <a:endParaRPr lang="en-US" dirty="0"/>
          </a:p>
        </p:txBody>
      </p:sp>
      <p:sp>
        <p:nvSpPr>
          <p:cNvPr id="11" name="Rectangle 10"/>
          <p:cNvSpPr/>
          <p:nvPr/>
        </p:nvSpPr>
        <p:spPr>
          <a:xfrm>
            <a:off x="381000" y="1447800"/>
            <a:ext cx="8229600" cy="5016758"/>
          </a:xfrm>
          <a:prstGeom prst="rect">
            <a:avLst/>
          </a:prstGeom>
        </p:spPr>
        <p:txBody>
          <a:bodyPr wrap="square">
            <a:spAutoFit/>
          </a:bodyPr>
          <a:lstStyle/>
          <a:p>
            <a:pPr marL="225425" indent="-225425">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225425" indent="-225425">
              <a:buFont typeface="Arial" pitchFamily="34" charset="0"/>
              <a:buChar char="•"/>
            </a:pPr>
            <a:r>
              <a:rPr lang="en-US" sz="3200" dirty="0" smtClean="0">
                <a:latin typeface="Times New Roman" pitchFamily="18" charset="0"/>
                <a:cs typeface="Times New Roman" pitchFamily="18" charset="0"/>
              </a:rPr>
              <a:t>The rules do not specify how many extensions can be approved</a:t>
            </a:r>
          </a:p>
          <a:p>
            <a:pPr marL="225425" indent="-225425">
              <a:buFont typeface="Arial" pitchFamily="34" charset="0"/>
              <a:buChar char="•"/>
            </a:pPr>
            <a:r>
              <a:rPr lang="en-US" sz="3200" dirty="0" smtClean="0">
                <a:latin typeface="Times New Roman" pitchFamily="18" charset="0"/>
                <a:cs typeface="Times New Roman" pitchFamily="18" charset="0"/>
              </a:rPr>
              <a:t>The rules do not specify what requirements must be met to approve an extension</a:t>
            </a:r>
          </a:p>
          <a:p>
            <a:pPr marL="225425" indent="-225425">
              <a:buFont typeface="Arial" pitchFamily="34" charset="0"/>
              <a:buChar char="•"/>
            </a:pPr>
            <a:r>
              <a:rPr lang="en-US" sz="3200" dirty="0" smtClean="0">
                <a:latin typeface="Times New Roman" pitchFamily="18" charset="0"/>
                <a:cs typeface="Times New Roman" pitchFamily="18" charset="0"/>
              </a:rPr>
              <a:t>Potential for proposed projects to tie up increment indefinitely</a:t>
            </a:r>
          </a:p>
          <a:p>
            <a:pPr marL="225425" indent="-225425">
              <a:buFont typeface="Arial" pitchFamily="34" charset="0"/>
              <a:buChar char="•"/>
            </a:pPr>
            <a:r>
              <a:rPr lang="en-US" sz="3200" dirty="0" smtClean="0">
                <a:latin typeface="Times New Roman" pitchFamily="18" charset="0"/>
                <a:cs typeface="Times New Roman" pitchFamily="18" charset="0"/>
              </a:rPr>
              <a:t>Potential for proposed projects to cause significant impacts on air quality if delayed</a:t>
            </a:r>
            <a:endParaRPr lang="en-US" sz="3000" dirty="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28</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LAER </a:t>
            </a:r>
            <a:r>
              <a:rPr lang="en-US" sz="3000" dirty="0">
                <a:latin typeface="Times New Roman" pitchFamily="18" charset="0"/>
                <a:cs typeface="Times New Roman" pitchFamily="18" charset="0"/>
              </a:rPr>
              <a:t>or BACT </a:t>
            </a:r>
            <a:r>
              <a:rPr lang="en-US" sz="3000" dirty="0" smtClean="0">
                <a:latin typeface="Times New Roman" pitchFamily="18" charset="0"/>
                <a:cs typeface="Times New Roman" pitchFamily="18" charset="0"/>
              </a:rPr>
              <a:t>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determining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LAER or BACT analysis </a:t>
            </a:r>
            <a:endParaRPr lang="en-US" sz="3000" dirty="0" smtClean="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29</a:t>
            </a:fld>
            <a:endParaRPr lang="en-US" dirty="0">
              <a:solidFill>
                <a:srgbClr val="E3DED1">
                  <a:shade val="50000"/>
                </a:srgbClr>
              </a:solidFill>
            </a:endParaRPr>
          </a:p>
        </p:txBody>
      </p:sp>
      <p:sp>
        <p:nvSpPr>
          <p:cNvPr id="11" name="Rectangle 10"/>
          <p:cNvSpPr/>
          <p:nvPr/>
        </p:nvSpPr>
        <p:spPr>
          <a:xfrm>
            <a:off x="381000" y="2057400"/>
            <a:ext cx="8763000" cy="4038600"/>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original LAER or BACT analysis for pollutants that were reviewed under the original application for potentially lower limits </a:t>
            </a:r>
            <a:r>
              <a:rPr lang="en-US" sz="2400" u="sng" dirty="0" smtClean="0">
                <a:solidFill>
                  <a:prstClr val="black"/>
                </a:solidFill>
                <a:latin typeface="Times New Roman" pitchFamily="18" charset="0"/>
                <a:cs typeface="Times New Roman" pitchFamily="18" charset="0"/>
              </a:rPr>
              <a:t>and</a:t>
            </a:r>
            <a:r>
              <a:rPr lang="en-US" sz="2400" dirty="0" smtClean="0">
                <a:solidFill>
                  <a:prstClr val="black"/>
                </a:solidFill>
                <a:latin typeface="Times New Roman" pitchFamily="18" charset="0"/>
                <a:cs typeface="Times New Roman" pitchFamily="18" charset="0"/>
              </a:rPr>
              <a:t> any new control technologies</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a:t>
            </a:r>
            <a:r>
              <a:rPr lang="en-US" sz="2400" dirty="0">
                <a:solidFill>
                  <a:prstClr val="black"/>
                </a:solidFill>
                <a:latin typeface="Times New Roman" pitchFamily="18" charset="0"/>
                <a:cs typeface="Times New Roman" pitchFamily="18" charset="0"/>
              </a:rPr>
              <a:t>air quality analysis </a:t>
            </a:r>
            <a:r>
              <a:rPr lang="en-US" sz="2400" dirty="0" smtClean="0">
                <a:solidFill>
                  <a:prstClr val="black"/>
                </a:solidFill>
                <a:latin typeface="Times New Roman" pitchFamily="18" charset="0"/>
                <a:cs typeface="Times New Roman" pitchFamily="18" charset="0"/>
              </a:rPr>
              <a:t>for pollutants that were reviewed under the original application</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 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Public Notice: October – November</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Public Hearing:  November</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Proposed  EQC Rule Adoption:  March 2014</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30</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r>
              <a:rPr lang="en-US" sz="2800" dirty="0" smtClean="0">
                <a:solidFill>
                  <a:prstClr val="black"/>
                </a:solidFill>
                <a:latin typeface="Times New Roman" pitchFamily="18" charset="0"/>
                <a:cs typeface="Times New Roman" pitchFamily="18" charset="0"/>
              </a:rPr>
              <a:t>provided the project remains the same (e.g., 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 and 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are still contemporaneous and continue </a:t>
            </a:r>
            <a:r>
              <a:rPr lang="en-US" sz="2800" dirty="0">
                <a:solidFill>
                  <a:prstClr val="black"/>
                </a:solidFill>
                <a:latin typeface="Times New Roman" pitchFamily="18" charset="0"/>
                <a:cs typeface="Times New Roman" pitchFamily="18" charset="0"/>
              </a:rPr>
              <a:t>to satisfy the offset and net air quality benefit criteria</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31</a:t>
            </a:fld>
            <a:endParaRPr lang="en-US" dirty="0">
              <a:solidFill>
                <a:srgbClr val="E3DED1">
                  <a:shade val="50000"/>
                </a:srgbClr>
              </a:solidFill>
            </a:endParaRPr>
          </a:p>
        </p:txBody>
      </p:sp>
      <p:sp>
        <p:nvSpPr>
          <p:cNvPr id="11" name="Rectangle 10"/>
          <p:cNvSpPr/>
          <p:nvPr/>
        </p:nvSpPr>
        <p:spPr>
          <a:xfrm>
            <a:off x="228600" y="1600200"/>
            <a:ext cx="8763000" cy="4031873"/>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Font typeface="Arial" pitchFamily="34" charset="0"/>
              <a:buChar char="•"/>
            </a:pPr>
            <a:r>
              <a:rPr lang="en-US" sz="3200" dirty="0" smtClean="0">
                <a:latin typeface="Times New Roman" pitchFamily="18" charset="0"/>
                <a:cs typeface="Times New Roman" pitchFamily="18" charset="0"/>
              </a:rPr>
              <a:t>If no air quality analysis:</a:t>
            </a:r>
          </a:p>
          <a:p>
            <a:pPr marL="1139825" lvl="2" indent="-225425">
              <a:buFont typeface="Arial" pitchFamily="34" charset="0"/>
              <a:buChar char="•"/>
            </a:pPr>
            <a:r>
              <a:rPr lang="en-US" sz="3200" dirty="0" smtClean="0">
                <a:latin typeface="Times New Roman" pitchFamily="18" charset="0"/>
                <a:cs typeface="Times New Roman" pitchFamily="18" charset="0"/>
              </a:rPr>
              <a:t>minimum of 30 days to submit written comments</a:t>
            </a:r>
            <a:r>
              <a:rPr lang="en-US" sz="3200" dirty="0" smtClean="0">
                <a:solidFill>
                  <a:prstClr val="black"/>
                </a:solidFill>
                <a:latin typeface="Times New Roman" pitchFamily="18" charset="0"/>
                <a:cs typeface="Times New Roman" pitchFamily="18" charset="0"/>
              </a:rPr>
              <a:t>; or</a:t>
            </a:r>
          </a:p>
          <a:p>
            <a:pPr marL="804672" lvl="2" indent="-347472">
              <a:buClr>
                <a:srgbClr val="00B0F0"/>
              </a:buClr>
              <a:buFont typeface="Arial" pitchFamily="34" charset="0"/>
              <a:buChar char="•"/>
            </a:pPr>
            <a:r>
              <a:rPr lang="en-US" sz="3200" dirty="0" smtClean="0">
                <a:latin typeface="Times New Roman" pitchFamily="18" charset="0"/>
                <a:cs typeface="Times New Roman" pitchFamily="18" charset="0"/>
              </a:rPr>
              <a:t>If air quality analysis:</a:t>
            </a:r>
          </a:p>
          <a:p>
            <a:pPr marL="1261872" lvl="3" indent="-347472">
              <a:buClr>
                <a:srgbClr val="00B0F0"/>
              </a:buClr>
              <a:buFont typeface="Arial" pitchFamily="34" charset="0"/>
              <a:buChar char="•"/>
            </a:pPr>
            <a:r>
              <a:rPr lang="en-US" sz="3200" dirty="0" smtClean="0">
                <a:latin typeface="Times New Roman" pitchFamily="18" charset="0"/>
                <a:cs typeface="Times New Roman" pitchFamily="18" charset="0"/>
              </a:rPr>
              <a:t>minimum of 35 days to submit written comments; and</a:t>
            </a:r>
          </a:p>
          <a:p>
            <a:pPr marL="1261872" lvl="3" indent="-347472">
              <a:buClr>
                <a:srgbClr val="00B0F0"/>
              </a:buClr>
              <a:buFont typeface="Arial" pitchFamily="34" charset="0"/>
              <a:buChar char="•"/>
            </a:pPr>
            <a:r>
              <a:rPr lang="en-US" sz="3200" dirty="0" smtClean="0">
                <a:latin typeface="Times New Roman" pitchFamily="18" charset="0"/>
                <a:cs typeface="Times New Roman" pitchFamily="18" charset="0"/>
              </a:rPr>
              <a:t>public hearing if requested</a:t>
            </a:r>
            <a:r>
              <a:rPr lang="en-US" sz="3200" dirty="0" smtClean="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32</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600200"/>
            <a:ext cx="8229600" cy="50292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 (e.g., netting basis and plant site emission limits)?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Current rule allows for splitting but needs clarification</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33</a:t>
            </a:fld>
            <a:endParaRPr lang="en-US" dirty="0"/>
          </a:p>
        </p:txBody>
      </p:sp>
      <p:sp>
        <p:nvSpPr>
          <p:cNvPr id="8" name="Title 1"/>
          <p:cNvSpPr txBox="1">
            <a:spLocks noGrp="1"/>
          </p:cNvSpPr>
          <p:nvPr>
            <p:ph type="title"/>
          </p:nvPr>
        </p:nvSpPr>
        <p:spPr bwMode="auto">
          <a:xfrm>
            <a:off x="1143000" y="685800"/>
            <a:ext cx="7543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34290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a:t>
            </a: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34</a:t>
            </a:fld>
            <a:endParaRPr lang="en-US" dirty="0"/>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1"/>
            <a:ext cx="8229600" cy="2819400"/>
          </a:xfrm>
        </p:spPr>
        <p:txBody>
          <a:bodyPr>
            <a:normAutofit lnSpcReduction="10000"/>
          </a:bodyPr>
          <a:lstStyle/>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Limits ability to use emissions for unrelated projects</a:t>
            </a:r>
          </a:p>
          <a:p>
            <a:pPr marL="1033272" lvl="1" indent="-576072">
              <a:lnSpc>
                <a:spcPct val="95000"/>
              </a:lnSpc>
              <a:spcBef>
                <a:spcPts val="0"/>
              </a:spcBef>
              <a:buClr>
                <a:srgbClr val="00B0F0"/>
              </a:buClr>
              <a:buFont typeface="Arial" pitchFamily="34" charset="0"/>
              <a:buChar char="•"/>
            </a:pPr>
            <a:endParaRPr lang="en-US" sz="3200" dirty="0" smtClean="0">
              <a:latin typeface="Times New Roman" pitchFamily="18" charset="0"/>
              <a:cs typeface="Times New Roman" pitchFamily="18" charset="0"/>
            </a:endParaRP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Clarifies rules to ensure new type of source is subject to construction approval process programs</a:t>
            </a:r>
          </a:p>
          <a:p>
            <a:pPr marL="1033272" lvl="2" indent="-576072">
              <a:lnSpc>
                <a:spcPct val="95000"/>
              </a:lnSpc>
              <a:spcBef>
                <a:spcPts val="0"/>
              </a:spcBef>
            </a:pPr>
            <a:endParaRPr lang="en-US" dirty="0"/>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Next section about NSR and changes, break for lunch?  Can leave or come back</a:t>
            </a:r>
          </a:p>
          <a:p>
            <a:r>
              <a:rPr lang="en-US" dirty="0" smtClean="0"/>
              <a:t>Questions?</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What is NSR?</a:t>
            </a:r>
          </a:p>
          <a:p>
            <a:r>
              <a:rPr lang="en-US" dirty="0" smtClean="0">
                <a:latin typeface="Times New Roman" panose="02020603050405020304" pitchFamily="18" charset="0"/>
                <a:cs typeface="Times New Roman" panose="02020603050405020304" pitchFamily="18" charset="0"/>
              </a:rPr>
              <a:t>Nationwide regulatory program, ensures new or modified facilities:</a:t>
            </a:r>
          </a:p>
          <a:p>
            <a:pPr lvl="1"/>
            <a:r>
              <a:rPr lang="en-US" dirty="0">
                <a:latin typeface="Times New Roman" panose="02020603050405020304" pitchFamily="18" charset="0"/>
                <a:cs typeface="Times New Roman" panose="02020603050405020304" pitchFamily="18" charset="0"/>
              </a:rPr>
              <a:t>install up to date emission control systems</a:t>
            </a:r>
          </a:p>
          <a:p>
            <a:pPr lvl="1"/>
            <a:r>
              <a:rPr lang="en-US" dirty="0" smtClean="0">
                <a:latin typeface="Times New Roman" panose="02020603050405020304" pitchFamily="18" charset="0"/>
                <a:cs typeface="Times New Roman" panose="02020603050405020304" pitchFamily="18" charset="0"/>
              </a:rPr>
              <a:t>do not adversely affect AQ</a:t>
            </a:r>
          </a:p>
          <a:p>
            <a:r>
              <a:rPr lang="en-US" dirty="0" smtClean="0">
                <a:latin typeface="Times New Roman" panose="02020603050405020304" pitchFamily="18" charset="0"/>
                <a:cs typeface="Times New Roman" panose="02020603050405020304" pitchFamily="18" charset="0"/>
              </a:rPr>
              <a:t>NSR program applies to: </a:t>
            </a:r>
          </a:p>
          <a:p>
            <a:pPr lvl="1"/>
            <a:r>
              <a:rPr lang="en-US" dirty="0" smtClean="0">
                <a:latin typeface="Times New Roman" panose="02020603050405020304" pitchFamily="18" charset="0"/>
                <a:cs typeface="Times New Roman" panose="02020603050405020304" pitchFamily="18" charset="0"/>
              </a:rPr>
              <a:t>Emission increases above certain levels at:</a:t>
            </a:r>
          </a:p>
          <a:p>
            <a:pPr lvl="1"/>
            <a:r>
              <a:rPr lang="en-US" dirty="0" smtClean="0">
                <a:latin typeface="Times New Roman" panose="02020603050405020304" pitchFamily="18" charset="0"/>
                <a:cs typeface="Times New Roman" panose="02020603050405020304" pitchFamily="18" charset="0"/>
              </a:rPr>
              <a:t>new facilities</a:t>
            </a:r>
          </a:p>
          <a:p>
            <a:pPr lvl="1"/>
            <a:r>
              <a:rPr lang="en-US" dirty="0" smtClean="0">
                <a:latin typeface="Times New Roman" panose="02020603050405020304" pitchFamily="18" charset="0"/>
                <a:cs typeface="Times New Roman" panose="02020603050405020304" pitchFamily="18" charset="0"/>
              </a:rPr>
              <a:t>existing facilities that modify or add new equipment and want to increase emissions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36</a:t>
            </a:fld>
            <a:endParaRPr lang="en-US" dirty="0"/>
          </a:p>
        </p:txBody>
      </p:sp>
    </p:spTree>
    <p:extLst>
      <p:ext uri="{BB962C8B-B14F-4D97-AF65-F5344CB8AC3E}">
        <p14:creationId xmlns:p14="http://schemas.microsoft.com/office/powerpoint/2010/main" xmlns="" val="2067764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Major and Minor NSR</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Major NSR</a:t>
            </a:r>
          </a:p>
          <a:p>
            <a:pPr lvl="1"/>
            <a:r>
              <a:rPr lang="en-US" dirty="0" smtClean="0">
                <a:latin typeface="Times New Roman" panose="02020603050405020304" pitchFamily="18" charset="0"/>
                <a:cs typeface="Times New Roman" panose="02020603050405020304" pitchFamily="18" charset="0"/>
              </a:rPr>
              <a:t>Total emissions ≥ major source thresholds</a:t>
            </a:r>
          </a:p>
          <a:p>
            <a:pPr lvl="1"/>
            <a:r>
              <a:rPr lang="en-US" dirty="0" smtClean="0">
                <a:latin typeface="Times New Roman" panose="02020603050405020304" pitchFamily="18" charset="0"/>
                <a:cs typeface="Times New Roman" panose="02020603050405020304" pitchFamily="18" charset="0"/>
              </a:rPr>
              <a:t>Physical </a:t>
            </a:r>
            <a:r>
              <a:rPr lang="en-US" dirty="0">
                <a:latin typeface="Times New Roman" panose="02020603050405020304" pitchFamily="18" charset="0"/>
                <a:cs typeface="Times New Roman" panose="02020603050405020304" pitchFamily="18" charset="0"/>
              </a:rPr>
              <a:t>change </a:t>
            </a:r>
            <a:r>
              <a:rPr lang="en-US" dirty="0" smtClean="0">
                <a:latin typeface="Times New Roman" panose="02020603050405020304" pitchFamily="18" charset="0"/>
                <a:cs typeface="Times New Roman" panose="02020603050405020304" pitchFamily="18" charset="0"/>
              </a:rPr>
              <a:t>with emission increase ≥ </a:t>
            </a:r>
            <a:r>
              <a:rPr lang="en-US" dirty="0">
                <a:latin typeface="Times New Roman" panose="02020603050405020304" pitchFamily="18" charset="0"/>
                <a:cs typeface="Times New Roman" panose="02020603050405020304" pitchFamily="18" charset="0"/>
              </a:rPr>
              <a:t>SER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ost stringent requirements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spTree>
    <p:extLst>
      <p:ext uri="{BB962C8B-B14F-4D97-AF65-F5344CB8AC3E}">
        <p14:creationId xmlns:p14="http://schemas.microsoft.com/office/powerpoint/2010/main" xmlns="" val="4050199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marL="0" indent="0" algn="ctr">
              <a:buNone/>
            </a:pPr>
            <a:r>
              <a:rPr lang="en-US" dirty="0">
                <a:latin typeface="Times New Roman" panose="02020603050405020304" pitchFamily="18" charset="0"/>
                <a:cs typeface="Times New Roman" panose="02020603050405020304" pitchFamily="18" charset="0"/>
              </a:rPr>
              <a:t>Major and Minor NSR</a:t>
            </a:r>
          </a:p>
          <a:p>
            <a:r>
              <a:rPr lang="en-US" dirty="0" smtClean="0">
                <a:latin typeface="Times New Roman" panose="02020603050405020304" pitchFamily="18" charset="0"/>
                <a:cs typeface="Times New Roman" panose="02020603050405020304" pitchFamily="18" charset="0"/>
              </a:rPr>
              <a:t>Minor </a:t>
            </a:r>
            <a:r>
              <a:rPr lang="en-US" dirty="0">
                <a:latin typeface="Times New Roman" panose="02020603050405020304" pitchFamily="18" charset="0"/>
                <a:cs typeface="Times New Roman" panose="02020603050405020304" pitchFamily="18" charset="0"/>
              </a:rPr>
              <a:t>NSR</a:t>
            </a:r>
          </a:p>
          <a:p>
            <a:pPr lvl="1"/>
            <a:r>
              <a:rPr lang="en-US" dirty="0">
                <a:latin typeface="Times New Roman" panose="02020603050405020304" pitchFamily="18" charset="0"/>
                <a:cs typeface="Times New Roman" panose="02020603050405020304" pitchFamily="18" charset="0"/>
              </a:rPr>
              <a:t>Total emissions ≥ SER but &lt; major </a:t>
            </a:r>
            <a:r>
              <a:rPr lang="en-US" dirty="0" smtClean="0">
                <a:latin typeface="Times New Roman" panose="02020603050405020304" pitchFamily="18" charset="0"/>
                <a:cs typeface="Times New Roman" panose="02020603050405020304" pitchFamily="18" charset="0"/>
              </a:rPr>
              <a:t>source, with physical change ≥ </a:t>
            </a:r>
            <a:r>
              <a:rPr lang="en-US" dirty="0">
                <a:latin typeface="Times New Roman" panose="02020603050405020304" pitchFamily="18" charset="0"/>
                <a:cs typeface="Times New Roman" panose="02020603050405020304" pitchFamily="18" charset="0"/>
              </a:rPr>
              <a:t>SER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Total emissions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SER, </a:t>
            </a:r>
            <a:r>
              <a:rPr lang="en-US" dirty="0">
                <a:latin typeface="Times New Roman" panose="02020603050405020304" pitchFamily="18" charset="0"/>
                <a:cs typeface="Times New Roman" panose="02020603050405020304" pitchFamily="18" charset="0"/>
              </a:rPr>
              <a:t>physical change </a:t>
            </a:r>
            <a:r>
              <a:rPr lang="en-US" dirty="0" smtClean="0">
                <a:latin typeface="Times New Roman" panose="02020603050405020304" pitchFamily="18" charset="0"/>
                <a:cs typeface="Times New Roman" panose="02020603050405020304" pitchFamily="18" charset="0"/>
              </a:rPr>
              <a:t>&lt; SER or no  </a:t>
            </a:r>
            <a:r>
              <a:rPr lang="en-US" dirty="0">
                <a:latin typeface="Times New Roman" panose="02020603050405020304" pitchFamily="18" charset="0"/>
                <a:cs typeface="Times New Roman" panose="02020603050405020304" pitchFamily="18" charset="0"/>
              </a:rPr>
              <a:t>physical change</a:t>
            </a:r>
          </a:p>
          <a:p>
            <a:pPr lvl="1"/>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&lt; </a:t>
            </a:r>
            <a:r>
              <a:rPr lang="en-US" dirty="0" smtClean="0">
                <a:latin typeface="Times New Roman" panose="02020603050405020304" pitchFamily="18" charset="0"/>
                <a:cs typeface="Times New Roman" panose="02020603050405020304" pitchFamily="18" charset="0"/>
              </a:rPr>
              <a:t>SER w/ or w/o physical change</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No </a:t>
            </a:r>
            <a:r>
              <a:rPr lang="en-US" dirty="0" smtClean="0">
                <a:latin typeface="Times New Roman" panose="02020603050405020304" pitchFamily="18" charset="0"/>
                <a:cs typeface="Times New Roman" panose="02020603050405020304" pitchFamily="18" charset="0"/>
              </a:rPr>
              <a:t>changes from current rules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spTree>
    <p:extLst>
      <p:ext uri="{BB962C8B-B14F-4D97-AF65-F5344CB8AC3E}">
        <p14:creationId xmlns:p14="http://schemas.microsoft.com/office/powerpoint/2010/main" xmlns="" val="3292243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NSR requirements depend on area designation</a:t>
            </a:r>
          </a:p>
          <a:p>
            <a:r>
              <a:rPr lang="en-US" dirty="0" smtClean="0">
                <a:latin typeface="Times New Roman" panose="02020603050405020304" pitchFamily="18" charset="0"/>
                <a:cs typeface="Times New Roman" panose="02020603050405020304" pitchFamily="18" charset="0"/>
              </a:rPr>
              <a:t>3 types of areas: </a:t>
            </a:r>
          </a:p>
          <a:p>
            <a:pPr lvl="1"/>
            <a:r>
              <a:rPr lang="en-US" dirty="0" smtClean="0">
                <a:latin typeface="Times New Roman" panose="02020603050405020304" pitchFamily="18" charset="0"/>
                <a:cs typeface="Times New Roman" panose="02020603050405020304" pitchFamily="18" charset="0"/>
              </a:rPr>
              <a:t>Attainment</a:t>
            </a:r>
          </a:p>
          <a:p>
            <a:pPr lvl="1"/>
            <a:r>
              <a:rPr lang="en-US" dirty="0" smtClean="0">
                <a:latin typeface="Times New Roman" panose="02020603050405020304" pitchFamily="18" charset="0"/>
                <a:cs typeface="Times New Roman" panose="02020603050405020304" pitchFamily="18" charset="0"/>
              </a:rPr>
              <a:t>Nonattainment</a:t>
            </a:r>
          </a:p>
          <a:p>
            <a:pPr lvl="1"/>
            <a:r>
              <a:rPr lang="en-US" dirty="0" smtClean="0">
                <a:latin typeface="Times New Roman" panose="02020603050405020304" pitchFamily="18" charset="0"/>
                <a:cs typeface="Times New Roman" panose="02020603050405020304" pitchFamily="18" charset="0"/>
              </a:rPr>
              <a:t>Maintenance</a:t>
            </a:r>
          </a:p>
          <a:p>
            <a:r>
              <a:rPr lang="en-US" dirty="0" smtClean="0">
                <a:latin typeface="Times New Roman" panose="02020603050405020304" pitchFamily="18" charset="0"/>
                <a:cs typeface="Times New Roman" panose="02020603050405020304" pitchFamily="18" charset="0"/>
              </a:rPr>
              <a:t>Area designation is done by EPA</a:t>
            </a: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spTree>
    <p:extLst>
      <p:ext uri="{BB962C8B-B14F-4D97-AF65-F5344CB8AC3E}">
        <p14:creationId xmlns:p14="http://schemas.microsoft.com/office/powerpoint/2010/main" xmlns="" val="418976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-j</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-m</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r>
              <a:rPr kumimoji="0" lang="en-US" sz="3200" b="0" i="0" u="none" strike="noStrike" kern="0" cap="none" spc="0" normalizeH="0" noProof="0" dirty="0" smtClean="0">
                <a:ln>
                  <a:noFill/>
                </a:ln>
                <a:effectLst/>
                <a:uLnTx/>
                <a:uFillTx/>
                <a:latin typeface="Times New Roman"/>
                <a:ea typeface="Calibri"/>
                <a:cs typeface="Times New Roman"/>
              </a:rPr>
              <a:t>-</a:t>
            </a:r>
            <a:r>
              <a:rPr kumimoji="0" lang="en-US" sz="3200" b="0" i="0" u="none" strike="noStrike" kern="0" cap="none" spc="0" normalizeH="0" noProof="0" dirty="0" err="1" smtClean="0">
                <a:ln>
                  <a:noFill/>
                </a:ln>
                <a:effectLst/>
                <a:uLnTx/>
                <a:uFillTx/>
                <a:latin typeface="Times New Roman"/>
                <a:ea typeface="Calibri"/>
                <a:cs typeface="Times New Roman"/>
              </a:rPr>
              <a:t>ga</a:t>
            </a:r>
            <a:r>
              <a:rPr kumimoji="0" lang="en-US" sz="3200" b="0" i="0" u="none" strike="noStrike" kern="0" cap="none" spc="0" normalizeH="0" noProof="0" dirty="0" smtClean="0">
                <a:ln>
                  <a:noFill/>
                </a:ln>
                <a:effectLst/>
                <a:uLnTx/>
                <a:uFillTx/>
                <a:latin typeface="Times New Roman"/>
                <a:ea typeface="Calibri"/>
                <a:cs typeface="Times New Roman"/>
              </a:rPr>
              <a:t>/m</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-m</a:t>
            </a: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r>
              <a:rPr lang="en-US" sz="3200" kern="0" dirty="0" err="1" smtClean="0">
                <a:latin typeface="Times New Roman"/>
                <a:ea typeface="Calibri"/>
                <a:cs typeface="Times New Roman"/>
              </a:rPr>
              <a:t>ga</a:t>
            </a:r>
            <a:r>
              <a:rPr lang="en-US" sz="3200" kern="0" dirty="0" smtClean="0">
                <a:latin typeface="Times New Roman"/>
                <a:ea typeface="Calibri"/>
                <a:cs typeface="Times New Roman"/>
              </a:rPr>
              <a:t>/m</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r>
              <a:rPr lang="en-US" sz="3200" kern="0" dirty="0" err="1" smtClean="0">
                <a:latin typeface="Times New Roman"/>
                <a:ea typeface="Calibri"/>
                <a:cs typeface="Times New Roman"/>
              </a:rPr>
              <a:t>ge</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 -</a:t>
            </a:r>
            <a:r>
              <a:rPr lang="en-US" sz="3200" kern="0" dirty="0" err="1" smtClean="0">
                <a:latin typeface="Times New Roman"/>
                <a:ea typeface="Calibri"/>
                <a:cs typeface="Times New Roman"/>
              </a:rPr>
              <a:t>ge</a:t>
            </a: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Attainment/unclassified area = air quality is (or is assumed to be) below NAAQS</a:t>
            </a:r>
          </a:p>
          <a:p>
            <a:r>
              <a:rPr lang="en-US" dirty="0">
                <a:latin typeface="Times New Roman" panose="02020603050405020304" pitchFamily="18" charset="0"/>
                <a:cs typeface="Times New Roman" panose="02020603050405020304" pitchFamily="18" charset="0"/>
              </a:rPr>
              <a:t>Nonattainment area = air quality is above NAAQS</a:t>
            </a:r>
          </a:p>
          <a:p>
            <a:r>
              <a:rPr lang="en-US" dirty="0">
                <a:latin typeface="Times New Roman" panose="02020603050405020304" pitchFamily="18" charset="0"/>
                <a:cs typeface="Times New Roman" panose="02020603050405020304" pitchFamily="18" charset="0"/>
              </a:rPr>
              <a:t>Maintenance area = area was nonattainment but is back in attainment</a:t>
            </a:r>
          </a:p>
          <a:p>
            <a:pPr lvl="1"/>
            <a:r>
              <a:rPr lang="en-US" dirty="0">
                <a:latin typeface="Times New Roman" panose="02020603050405020304" pitchFamily="18" charset="0"/>
                <a:cs typeface="Times New Roman" panose="02020603050405020304" pitchFamily="18" charset="0"/>
              </a:rPr>
              <a:t>Maintenance includes provisions to prevent going back into nonattainment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Tree>
    <p:extLst>
      <p:ext uri="{BB962C8B-B14F-4D97-AF65-F5344CB8AC3E}">
        <p14:creationId xmlns:p14="http://schemas.microsoft.com/office/powerpoint/2010/main" xmlns="" val="3114469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Rulemaking Goals</a:t>
            </a:r>
          </a:p>
          <a:p>
            <a:r>
              <a:rPr lang="en-US" dirty="0" smtClean="0">
                <a:latin typeface="Times New Roman" panose="02020603050405020304" pitchFamily="18" charset="0"/>
                <a:cs typeface="Times New Roman" panose="02020603050405020304" pitchFamily="18" charset="0"/>
              </a:rPr>
              <a:t>Clarify major and minor NSR requirements</a:t>
            </a:r>
          </a:p>
          <a:p>
            <a:r>
              <a:rPr lang="en-US" dirty="0">
                <a:latin typeface="Times New Roman" panose="02020603050405020304" pitchFamily="18" charset="0"/>
                <a:cs typeface="Times New Roman" panose="02020603050405020304" pitchFamily="18" charset="0"/>
              </a:rPr>
              <a:t>Create provisions to </a:t>
            </a:r>
            <a:r>
              <a:rPr lang="en-US" dirty="0" smtClean="0">
                <a:latin typeface="Times New Roman" panose="02020603050405020304" pitchFamily="18" charset="0"/>
                <a:cs typeface="Times New Roman" panose="02020603050405020304" pitchFamily="18" charset="0"/>
              </a:rPr>
              <a:t>help</a:t>
            </a:r>
          </a:p>
          <a:p>
            <a:pPr lvl="1"/>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revent </a:t>
            </a:r>
            <a:r>
              <a:rPr lang="en-US" dirty="0">
                <a:latin typeface="Times New Roman" panose="02020603050405020304" pitchFamily="18" charset="0"/>
                <a:cs typeface="Times New Roman" panose="02020603050405020304" pitchFamily="18" charset="0"/>
              </a:rPr>
              <a:t>areas from becoming </a:t>
            </a:r>
            <a:r>
              <a:rPr lang="en-US" dirty="0" smtClean="0">
                <a:latin typeface="Times New Roman" panose="02020603050405020304" pitchFamily="18" charset="0"/>
                <a:cs typeface="Times New Roman" panose="02020603050405020304" pitchFamily="18" charset="0"/>
              </a:rPr>
              <a:t>nonattainment</a:t>
            </a:r>
          </a:p>
          <a:p>
            <a:pPr lvl="1"/>
            <a:r>
              <a:rPr lang="en-US" dirty="0" smtClean="0">
                <a:latin typeface="Times New Roman" panose="02020603050405020304" pitchFamily="18" charset="0"/>
                <a:cs typeface="Times New Roman" panose="02020603050405020304" pitchFamily="18" charset="0"/>
              </a:rPr>
              <a:t>Get back into attainment sooner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Protect/improve air </a:t>
            </a:r>
            <a:r>
              <a:rPr lang="en-US" dirty="0" smtClean="0">
                <a:latin typeface="Times New Roman" panose="02020603050405020304" pitchFamily="18" charset="0"/>
                <a:cs typeface="Times New Roman" panose="02020603050405020304" pitchFamily="18" charset="0"/>
              </a:rPr>
              <a:t>quality</a:t>
            </a:r>
          </a:p>
          <a:p>
            <a:r>
              <a:rPr lang="en-US" dirty="0" smtClean="0">
                <a:latin typeface="Times New Roman" panose="02020603050405020304" pitchFamily="18" charset="0"/>
                <a:cs typeface="Times New Roman" panose="02020603050405020304" pitchFamily="18" charset="0"/>
              </a:rPr>
              <a:t>Increase permitting flexibility </a:t>
            </a:r>
            <a:r>
              <a:rPr lang="en-US" dirty="0">
                <a:latin typeface="Times New Roman" panose="02020603050405020304" pitchFamily="18" charset="0"/>
                <a:cs typeface="Times New Roman" panose="02020603050405020304" pitchFamily="18" charset="0"/>
              </a:rPr>
              <a:t>for new development</a:t>
            </a:r>
          </a:p>
          <a:p>
            <a:endParaRPr lang="en-US" dirty="0" smtClean="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Tree>
    <p:extLst>
      <p:ext uri="{BB962C8B-B14F-4D97-AF65-F5344CB8AC3E}">
        <p14:creationId xmlns:p14="http://schemas.microsoft.com/office/powerpoint/2010/main" xmlns="" val="2341290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Rulemaking Goals, cont.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Provide incentives to address priority sources in problem </a:t>
            </a:r>
            <a:r>
              <a:rPr lang="en-US" dirty="0" smtClean="0">
                <a:latin typeface="Times New Roman" panose="02020603050405020304" pitchFamily="18" charset="0"/>
                <a:cs typeface="Times New Roman" panose="02020603050405020304" pitchFamily="18" charset="0"/>
              </a:rPr>
              <a:t>areas</a:t>
            </a:r>
          </a:p>
          <a:p>
            <a:pPr lvl="1"/>
            <a:r>
              <a:rPr lang="en-US" dirty="0" smtClean="0">
                <a:latin typeface="Times New Roman" panose="02020603050405020304" pitchFamily="18" charset="0"/>
                <a:cs typeface="Times New Roman" panose="02020603050405020304" pitchFamily="18" charset="0"/>
              </a:rPr>
              <a:t>Priority sources = main source of the AQ problem (e.g. woodstoves)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Reduce the time that areas are “between area designations”</a:t>
            </a:r>
          </a:p>
          <a:p>
            <a:pPr lvl="1"/>
            <a:r>
              <a:rPr lang="en-US" dirty="0" smtClean="0">
                <a:latin typeface="Times New Roman" panose="02020603050405020304" pitchFamily="18" charset="0"/>
                <a:cs typeface="Times New Roman" panose="02020603050405020304" pitchFamily="18" charset="0"/>
              </a:rPr>
              <a:t>Puts </a:t>
            </a:r>
            <a:r>
              <a:rPr lang="en-US" dirty="0">
                <a:latin typeface="Times New Roman" panose="02020603050405020304" pitchFamily="18" charset="0"/>
                <a:cs typeface="Times New Roman" panose="02020603050405020304" pitchFamily="18" charset="0"/>
              </a:rPr>
              <a:t>area in permitting limbo</a:t>
            </a:r>
          </a:p>
          <a:p>
            <a:pPr lvl="1"/>
            <a:r>
              <a:rPr lang="en-US" dirty="0" smtClean="0">
                <a:latin typeface="Times New Roman" panose="02020603050405020304" pitchFamily="18" charset="0"/>
                <a:cs typeface="Times New Roman" panose="02020603050405020304" pitchFamily="18" charset="0"/>
              </a:rPr>
              <a:t>Takes years, </a:t>
            </a:r>
            <a:r>
              <a:rPr lang="en-US" dirty="0">
                <a:latin typeface="Times New Roman" panose="02020603050405020304" pitchFamily="18" charset="0"/>
                <a:cs typeface="Times New Roman" panose="02020603050405020304" pitchFamily="18" charset="0"/>
              </a:rPr>
              <a:t>must be done by EPA</a:t>
            </a:r>
          </a:p>
          <a:p>
            <a:pPr lvl="1"/>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spTree>
    <p:extLst>
      <p:ext uri="{BB962C8B-B14F-4D97-AF65-F5344CB8AC3E}">
        <p14:creationId xmlns:p14="http://schemas.microsoft.com/office/powerpoint/2010/main" xmlns="" val="1202063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603750"/>
          </a:xfrm>
        </p:spPr>
        <p:txBody>
          <a:bodyPr>
            <a:normAutofit/>
          </a:bodyPr>
          <a:lstStyle/>
          <a:p>
            <a:pPr>
              <a:spcAft>
                <a:spcPts val="600"/>
              </a:spcAft>
              <a:buClr>
                <a:srgbClr val="0CA4C2"/>
              </a:buClr>
            </a:pPr>
            <a:r>
              <a:rPr lang="en-US" dirty="0" smtClean="0">
                <a:latin typeface="Times New Roman" pitchFamily="18" charset="0"/>
                <a:cs typeface="Times New Roman" pitchFamily="18" charset="0"/>
              </a:rPr>
              <a:t>Establish “state NSR” program</a:t>
            </a:r>
          </a:p>
          <a:p>
            <a:pPr lvl="1">
              <a:spcAft>
                <a:spcPts val="600"/>
              </a:spcAft>
              <a:buClr>
                <a:srgbClr val="0CA4C2"/>
              </a:buClr>
            </a:pPr>
            <a:r>
              <a:rPr lang="en-US" dirty="0" smtClean="0">
                <a:latin typeface="Times New Roman" pitchFamily="18" charset="0"/>
                <a:cs typeface="Times New Roman" pitchFamily="18" charset="0"/>
              </a:rPr>
              <a:t>Minor NSR, excluding the lowest level (&lt;SER)</a:t>
            </a:r>
          </a:p>
          <a:p>
            <a:pPr lvl="1">
              <a:spcAft>
                <a:spcPts val="600"/>
              </a:spcAft>
              <a:buClr>
                <a:srgbClr val="0CA4C2"/>
              </a:buClr>
            </a:pPr>
            <a:r>
              <a:rPr lang="en-US" dirty="0" smtClean="0">
                <a:latin typeface="Times New Roman" pitchFamily="18" charset="0"/>
                <a:cs typeface="Times New Roman" pitchFamily="18" charset="0"/>
              </a:rPr>
              <a:t>Not new program; reorganizing and clarifying existing rules</a:t>
            </a:r>
          </a:p>
          <a:p>
            <a:pPr lvl="1">
              <a:spcAft>
                <a:spcPts val="600"/>
              </a:spcAft>
              <a:buClr>
                <a:srgbClr val="0CA4C2"/>
              </a:buClr>
            </a:pPr>
            <a:r>
              <a:rPr lang="en-US" dirty="0" smtClean="0">
                <a:latin typeface="Times New Roman" pitchFamily="18" charset="0"/>
                <a:cs typeface="Times New Roman" pitchFamily="18" charset="0"/>
              </a:rPr>
              <a:t>Some changes</a:t>
            </a:r>
          </a:p>
          <a:p>
            <a:pPr>
              <a:spcAft>
                <a:spcPts val="600"/>
              </a:spcAft>
              <a:buClr>
                <a:srgbClr val="0CA4C2"/>
              </a:buClr>
            </a:pPr>
            <a:r>
              <a:rPr lang="en-US" dirty="0" smtClean="0">
                <a:latin typeface="Times New Roman" pitchFamily="18" charset="0"/>
                <a:cs typeface="Times New Roman" pitchFamily="18" charset="0"/>
              </a:rPr>
              <a:t>Put Major and State NSR rules in one place (Div.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43</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Proposed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724400"/>
          </a:xfrm>
        </p:spPr>
        <p:txBody>
          <a:bodyPr>
            <a:normAutofit/>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Change part of Federal Major </a:t>
            </a:r>
            <a:r>
              <a:rPr lang="en-US" dirty="0">
                <a:latin typeface="Times New Roman" panose="02020603050405020304" pitchFamily="18" charset="0"/>
                <a:cs typeface="Times New Roman" panose="02020603050405020304" pitchFamily="18" charset="0"/>
              </a:rPr>
              <a:t>Source </a:t>
            </a:r>
            <a:r>
              <a:rPr lang="en-US" dirty="0" smtClean="0">
                <a:latin typeface="Times New Roman" panose="02020603050405020304" pitchFamily="18" charset="0"/>
                <a:cs typeface="Times New Roman" panose="02020603050405020304" pitchFamily="18" charset="0"/>
              </a:rPr>
              <a:t>definition</a:t>
            </a:r>
            <a:endParaRPr lang="en-US"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Attainment/unclassified </a:t>
            </a:r>
            <a:r>
              <a:rPr lang="en-US" dirty="0">
                <a:latin typeface="Times New Roman" panose="02020603050405020304" pitchFamily="18" charset="0"/>
                <a:cs typeface="Times New Roman" panose="02020603050405020304" pitchFamily="18" charset="0"/>
              </a:rPr>
              <a:t>areas</a:t>
            </a:r>
            <a:r>
              <a:rPr lang="en-US" dirty="0" smtClean="0">
                <a:latin typeface="Times New Roman" panose="02020603050405020304" pitchFamily="18" charset="0"/>
                <a:cs typeface="Times New Roman" panose="02020603050405020304" pitchFamily="18" charset="0"/>
              </a:rPr>
              <a:t>:</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No change</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Still </a:t>
            </a:r>
            <a:r>
              <a:rPr lang="en-US" dirty="0">
                <a:latin typeface="Times New Roman" panose="02020603050405020304" pitchFamily="18" charset="0"/>
                <a:cs typeface="Times New Roman" panose="02020603050405020304" pitchFamily="18" charset="0"/>
              </a:rPr>
              <a:t>≥ 100/250 </a:t>
            </a:r>
            <a:r>
              <a:rPr lang="en-US" dirty="0" err="1" smtClean="0">
                <a:latin typeface="Times New Roman" panose="02020603050405020304" pitchFamily="18" charset="0"/>
                <a:cs typeface="Times New Roman" panose="02020603050405020304" pitchFamily="18" charset="0"/>
              </a:rPr>
              <a:t>tpy</a:t>
            </a:r>
            <a:endParaRPr lang="en-US" dirty="0">
              <a:latin typeface="Times New Roman" panose="02020603050405020304" pitchFamily="18" charset="0"/>
              <a:cs typeface="Times New Roman" panose="02020603050405020304" pitchFamily="18" charset="0"/>
            </a:endParaRP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44</a:t>
            </a:fld>
            <a:endParaRPr lang="en-US" dirty="0"/>
          </a:p>
        </p:txBody>
      </p:sp>
      <p:sp>
        <p:nvSpPr>
          <p:cNvPr id="6" name="Title 1"/>
          <p:cNvSpPr txBox="1">
            <a:spLocks noGrp="1"/>
          </p:cNvSpPr>
          <p:nvPr>
            <p:ph type="title"/>
          </p:nvPr>
        </p:nvSpPr>
        <p:spPr bwMode="auto">
          <a:xfrm>
            <a:off x="457200" y="533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a:solidFill>
                  <a:srgbClr val="000000"/>
                </a:solidFill>
                <a:latin typeface="Times New Roman"/>
                <a:ea typeface="Calibri"/>
                <a:cs typeface="Times New Roman"/>
              </a:rPr>
              <a:t>New Source Review (NSR)</a:t>
            </a:r>
            <a:r>
              <a:rPr lang="en-US" sz="3600" dirty="0"/>
              <a:t> </a:t>
            </a:r>
            <a:br>
              <a:rPr lang="en-US" sz="3600" dirty="0"/>
            </a:br>
            <a:r>
              <a:rPr lang="en-US" sz="3600" b="0" dirty="0"/>
              <a:t>Proposed Changes</a:t>
            </a:r>
            <a:endParaRPr kumimoji="0" lang="en-US" sz="3600" i="0" u="none" strike="noStrike" kern="0" cap="none" spc="0" normalizeH="0" baseline="0" noProof="0" dirty="0">
              <a:ln>
                <a:noFill/>
              </a:ln>
              <a:solidFill>
                <a:srgbClr val="000000"/>
              </a:solidFill>
              <a:effectLst/>
              <a:uLnTx/>
              <a:uFillTx/>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a:latin typeface="Times New Roman" panose="02020603050405020304" pitchFamily="18" charset="0"/>
                <a:cs typeface="Times New Roman" panose="02020603050405020304" pitchFamily="18" charset="0"/>
              </a:rPr>
              <a:t>Proposed 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pPr>
              <a:spcAft>
                <a:spcPts val="600"/>
              </a:spcAft>
              <a:buClr>
                <a:srgbClr val="00B0F0"/>
              </a:buClr>
            </a:pPr>
            <a:r>
              <a:rPr lang="en-US" dirty="0">
                <a:latin typeface="Times New Roman" panose="02020603050405020304" pitchFamily="18" charset="0"/>
                <a:cs typeface="Times New Roman" panose="02020603050405020304" pitchFamily="18" charset="0"/>
              </a:rPr>
              <a:t>Nonattainment and maintenance areas:</a:t>
            </a:r>
          </a:p>
          <a:p>
            <a:pPr>
              <a:spcAft>
                <a:spcPts val="600"/>
              </a:spcAft>
              <a:buClr>
                <a:srgbClr val="00B0F0"/>
              </a:buClr>
            </a:pPr>
            <a:r>
              <a:rPr lang="en-US" dirty="0">
                <a:latin typeface="Times New Roman" panose="02020603050405020304" pitchFamily="18" charset="0"/>
                <a:cs typeface="Times New Roman" panose="02020603050405020304" pitchFamily="18" charset="0"/>
              </a:rPr>
              <a:t>Federal major source = emissions ≥ 100 </a:t>
            </a:r>
            <a:r>
              <a:rPr lang="en-US" dirty="0" err="1">
                <a:latin typeface="Times New Roman" panose="02020603050405020304" pitchFamily="18" charset="0"/>
                <a:cs typeface="Times New Roman" panose="02020603050405020304" pitchFamily="18" charset="0"/>
              </a:rPr>
              <a:t>tpy</a:t>
            </a:r>
            <a:endParaRPr lang="en-US" dirty="0">
              <a:latin typeface="Times New Roman" panose="02020603050405020304" pitchFamily="18" charset="0"/>
              <a:cs typeface="Times New Roman" panose="02020603050405020304" pitchFamily="18" charset="0"/>
            </a:endParaRPr>
          </a:p>
          <a:p>
            <a:pPr lvl="1">
              <a:spcAft>
                <a:spcPts val="600"/>
              </a:spcAft>
              <a:buClr>
                <a:srgbClr val="00B0F0"/>
              </a:buClr>
            </a:pPr>
            <a:r>
              <a:rPr lang="en-US" sz="3200" dirty="0">
                <a:latin typeface="Times New Roman" panose="02020603050405020304" pitchFamily="18" charset="0"/>
                <a:cs typeface="Times New Roman" panose="02020603050405020304" pitchFamily="18" charset="0"/>
              </a:rPr>
              <a:t>Currently ≥ </a:t>
            </a:r>
            <a:r>
              <a:rPr lang="en-US" sz="3200" dirty="0" smtClean="0">
                <a:latin typeface="Times New Roman" panose="02020603050405020304" pitchFamily="18" charset="0"/>
                <a:cs typeface="Times New Roman" panose="02020603050405020304" pitchFamily="18" charset="0"/>
              </a:rPr>
              <a:t>Significant Emission Rate (SER)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Aligns DEQ definition with EPA definition</a:t>
            </a:r>
            <a:endParaRPr lang="en-US" sz="3200"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a:latin typeface="Times New Roman" panose="02020603050405020304" pitchFamily="18" charset="0"/>
                <a:cs typeface="Times New Roman" panose="02020603050405020304" pitchFamily="18" charset="0"/>
              </a:rPr>
              <a:t>State NSR will apply to emissions ≥ SER but &lt; federal major (i.e. “non-federal major”)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Equivalent stringency</a:t>
            </a:r>
            <a:endParaRPr lang="en-US" sz="3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extLst>
      <p:ext uri="{BB962C8B-B14F-4D97-AF65-F5344CB8AC3E}">
        <p14:creationId xmlns:p14="http://schemas.microsoft.com/office/powerpoint/2010/main" xmlns="" val="3894107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Net Air Quality Benefit (NAQB)</a:t>
            </a:r>
            <a:endParaRPr lang="en-US" sz="3600" dirty="0"/>
          </a:p>
        </p:txBody>
      </p:sp>
      <p:sp>
        <p:nvSpPr>
          <p:cNvPr id="3" name="Content Placeholder 2"/>
          <p:cNvSpPr>
            <a:spLocks noGrp="1"/>
          </p:cNvSpPr>
          <p:nvPr>
            <p:ph idx="1"/>
          </p:nvPr>
        </p:nvSpPr>
        <p:spPr>
          <a:xfrm>
            <a:off x="457200" y="2209800"/>
            <a:ext cx="8229600" cy="2133600"/>
          </a:xfrm>
        </p:spPr>
        <p:txBody>
          <a:bodyPr/>
          <a:lstStyle/>
          <a:p>
            <a:r>
              <a:rPr lang="en-US" dirty="0" smtClean="0">
                <a:latin typeface="Times New Roman" panose="02020603050405020304" pitchFamily="18" charset="0"/>
                <a:cs typeface="Times New Roman" panose="02020603050405020304" pitchFamily="18" charset="0"/>
              </a:rPr>
              <a:t>NAQB is part of NSR program</a:t>
            </a:r>
          </a:p>
          <a:p>
            <a:r>
              <a:rPr lang="en-US" dirty="0" smtClean="0">
                <a:latin typeface="Times New Roman" panose="02020603050405020304" pitchFamily="18" charset="0"/>
                <a:cs typeface="Times New Roman" panose="02020603050405020304" pitchFamily="18" charset="0"/>
              </a:rPr>
              <a:t>Current </a:t>
            </a:r>
            <a:r>
              <a:rPr lang="en-US" dirty="0">
                <a:latin typeface="Times New Roman" panose="02020603050405020304" pitchFamily="18" charset="0"/>
                <a:cs typeface="Times New Roman" panose="02020603050405020304" pitchFamily="18" charset="0"/>
              </a:rPr>
              <a:t>NAQB modeling criteria (impact of new emissions) are nearly impossible to </a:t>
            </a:r>
            <a:r>
              <a:rPr lang="en-US" dirty="0" smtClean="0">
                <a:latin typeface="Times New Roman" panose="02020603050405020304" pitchFamily="18" charset="0"/>
                <a:cs typeface="Times New Roman" panose="02020603050405020304" pitchFamily="18" charset="0"/>
              </a:rPr>
              <a:t>meet</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46</a:t>
            </a:fld>
            <a:endParaRPr lang="en-US" dirty="0"/>
          </a:p>
        </p:txBody>
      </p:sp>
    </p:spTree>
    <p:extLst>
      <p:ext uri="{BB962C8B-B14F-4D97-AF65-F5344CB8AC3E}">
        <p14:creationId xmlns:p14="http://schemas.microsoft.com/office/powerpoint/2010/main" xmlns="" val="712371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dirty="0" smtClean="0">
                <a:latin typeface="Times New Roman" pitchFamily="18" charset="0"/>
                <a:cs typeface="Times New Roman" pitchFamily="18" charset="0"/>
              </a:rPr>
              <a:t>Offsets and NAQB</a:t>
            </a:r>
            <a:endParaRPr lang="en-US" sz="3600" dirty="0">
              <a:latin typeface="Times New Roman" pitchFamily="18" charset="0"/>
              <a:cs typeface="Times New Roman" pitchFamily="18" charset="0"/>
            </a:endParaRPr>
          </a:p>
        </p:txBody>
      </p:sp>
      <p:sp>
        <p:nvSpPr>
          <p:cNvPr id="22" name="Content Placeholder 21"/>
          <p:cNvSpPr>
            <a:spLocks noGrp="1"/>
          </p:cNvSpPr>
          <p:nvPr>
            <p:ph idx="1"/>
          </p:nvPr>
        </p:nvSpPr>
        <p:spPr/>
        <p:txBody>
          <a:bodyPr/>
          <a:lstStyle/>
          <a:p>
            <a:r>
              <a:rPr lang="en-US" sz="2800" dirty="0" smtClean="0">
                <a:latin typeface="Times New Roman" pitchFamily="18" charset="0"/>
                <a:cs typeface="Times New Roman" pitchFamily="18" charset="0"/>
              </a:rPr>
              <a:t>Current criteria requires offsets</a:t>
            </a:r>
          </a:p>
          <a:p>
            <a:pPr>
              <a:buNone/>
            </a:pPr>
            <a:r>
              <a:rPr lang="en-US" sz="2800" dirty="0" smtClean="0">
                <a:latin typeface="Times New Roman" pitchFamily="18" charset="0"/>
                <a:cs typeface="Times New Roman" pitchFamily="18" charset="0"/>
              </a:rPr>
              <a:t>  and new emission to overlap</a:t>
            </a:r>
          </a:p>
          <a:p>
            <a:pPr>
              <a:buNone/>
            </a:pPr>
            <a:r>
              <a:rPr lang="en-US" sz="2800" dirty="0" smtClean="0">
                <a:latin typeface="Times New Roman" pitchFamily="18" charset="0"/>
                <a:cs typeface="Times New Roman" pitchFamily="18" charset="0"/>
              </a:rPr>
              <a:t>  at all times</a:t>
            </a:r>
          </a:p>
          <a:p>
            <a:r>
              <a:rPr lang="en-US" sz="2800" dirty="0" smtClean="0">
                <a:latin typeface="Times New Roman" pitchFamily="18" charset="0"/>
                <a:cs typeface="Times New Roman" pitchFamily="18" charset="0"/>
              </a:rPr>
              <a:t>Only happens</a:t>
            </a:r>
          </a:p>
          <a:p>
            <a:pPr>
              <a:buNone/>
            </a:pPr>
            <a:r>
              <a:rPr lang="en-US" sz="2800" dirty="0" smtClean="0">
                <a:latin typeface="Times New Roman" pitchFamily="18" charset="0"/>
                <a:cs typeface="Times New Roman" pitchFamily="18" charset="0"/>
              </a:rPr>
              <a:t> if sources and</a:t>
            </a:r>
          </a:p>
          <a:p>
            <a:pPr>
              <a:buNone/>
            </a:pPr>
            <a:r>
              <a:rPr lang="en-US" sz="2800" dirty="0" smtClean="0">
                <a:latin typeface="Times New Roman" pitchFamily="18" charset="0"/>
                <a:cs typeface="Times New Roman" pitchFamily="18" charset="0"/>
              </a:rPr>
              <a:t> wind line up</a:t>
            </a:r>
          </a:p>
          <a:p>
            <a:pPr>
              <a:buNone/>
            </a:pP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pic>
        <p:nvPicPr>
          <p:cNvPr id="96260" name="Picture 4" descr="http://t3.gstatic.com/images?q=tbn:ANd9GcRncqlPaBcbXkyaG013Mt8wJohxyKKwxbVuCwtUicEzX19eW2xcDvxcm9GcrQ"/>
          <p:cNvPicPr>
            <a:picLocks noChangeAspect="1" noChangeArrowheads="1"/>
          </p:cNvPicPr>
          <p:nvPr/>
        </p:nvPicPr>
        <p:blipFill>
          <a:blip r:embed="rId2" cstate="print"/>
          <a:srcRect/>
          <a:stretch>
            <a:fillRect/>
          </a:stretch>
        </p:blipFill>
        <p:spPr bwMode="auto">
          <a:xfrm>
            <a:off x="2895600" y="3657600"/>
            <a:ext cx="2095500" cy="2181226"/>
          </a:xfrm>
          <a:prstGeom prst="rect">
            <a:avLst/>
          </a:prstGeom>
          <a:noFill/>
        </p:spPr>
      </p:pic>
      <p:pic>
        <p:nvPicPr>
          <p:cNvPr id="9" name="Picture 6" descr="http://image.shutterstock.com/display_pic_with_logo/74005/119904727/stock-vector-industrial-building-factory-and-power-plants-icon-set-119904727.jpg"/>
          <p:cNvPicPr>
            <a:picLocks noChangeAspect="1" noChangeArrowheads="1"/>
          </p:cNvPicPr>
          <p:nvPr/>
        </p:nvPicPr>
        <p:blipFill>
          <a:blip r:embed="rId3" cstate="print"/>
          <a:srcRect l="33333" t="63830" r="40000" b="6383"/>
          <a:stretch>
            <a:fillRect/>
          </a:stretch>
        </p:blipFill>
        <p:spPr bwMode="auto">
          <a:xfrm>
            <a:off x="5715000" y="2133600"/>
            <a:ext cx="742954" cy="866812"/>
          </a:xfrm>
          <a:prstGeom prst="rect">
            <a:avLst/>
          </a:prstGeom>
          <a:noFill/>
        </p:spPr>
      </p:pic>
      <p:sp>
        <p:nvSpPr>
          <p:cNvPr id="14" name="TextBox 13"/>
          <p:cNvSpPr txBox="1"/>
          <p:nvPr/>
        </p:nvSpPr>
        <p:spPr>
          <a:xfrm>
            <a:off x="5867400" y="3048000"/>
            <a:ext cx="1219199" cy="646331"/>
          </a:xfrm>
          <a:prstGeom prst="rect">
            <a:avLst/>
          </a:prstGeom>
          <a:noFill/>
        </p:spPr>
        <p:txBody>
          <a:bodyPr wrap="square" rtlCol="0">
            <a:spAutoFit/>
          </a:bodyPr>
          <a:lstStyle/>
          <a:p>
            <a:pPr algn="ctr"/>
            <a:r>
              <a:rPr lang="en-US" dirty="0" smtClean="0"/>
              <a:t>offsetting source</a:t>
            </a:r>
            <a:endParaRPr lang="en-US" dirty="0"/>
          </a:p>
        </p:txBody>
      </p:sp>
      <p:sp>
        <p:nvSpPr>
          <p:cNvPr id="15" name="TextBox 14"/>
          <p:cNvSpPr txBox="1"/>
          <p:nvPr/>
        </p:nvSpPr>
        <p:spPr>
          <a:xfrm>
            <a:off x="3276600" y="5943600"/>
            <a:ext cx="1262140" cy="369332"/>
          </a:xfrm>
          <a:prstGeom prst="rect">
            <a:avLst/>
          </a:prstGeom>
          <a:noFill/>
        </p:spPr>
        <p:txBody>
          <a:bodyPr wrap="none" rtlCol="0">
            <a:spAutoFit/>
          </a:bodyPr>
          <a:lstStyle/>
          <a:p>
            <a:r>
              <a:rPr lang="en-US" dirty="0" smtClean="0"/>
              <a:t>new source</a:t>
            </a:r>
            <a:endParaRPr lang="en-US" dirty="0"/>
          </a:p>
        </p:txBody>
      </p:sp>
      <p:cxnSp>
        <p:nvCxnSpPr>
          <p:cNvPr id="21" name="Straight Connector 20"/>
          <p:cNvCxnSpPr/>
          <p:nvPr/>
        </p:nvCxnSpPr>
        <p:spPr>
          <a:xfrm flipV="1">
            <a:off x="3505200" y="685800"/>
            <a:ext cx="3352800" cy="5943600"/>
          </a:xfrm>
          <a:prstGeom prst="line">
            <a:avLst/>
          </a:prstGeom>
          <a:ln w="22225" cmpd="sng">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95600" y="3048000"/>
            <a:ext cx="5638800" cy="19812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1600200"/>
            <a:ext cx="4038600" cy="12954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3730" name="Picture 2" descr="http://www.valentinecapitalassetmanagement.com/valentine_articles/whichway.GIF"/>
          <p:cNvPicPr>
            <a:picLocks noChangeAspect="1" noChangeArrowheads="1"/>
          </p:cNvPicPr>
          <p:nvPr/>
        </p:nvPicPr>
        <p:blipFill>
          <a:blip r:embed="rId4" cstate="print"/>
          <a:srcRect/>
          <a:stretch>
            <a:fillRect/>
          </a:stretch>
        </p:blipFill>
        <p:spPr bwMode="auto">
          <a:xfrm>
            <a:off x="304800" y="4648200"/>
            <a:ext cx="2705100" cy="1781176"/>
          </a:xfrm>
          <a:prstGeom prst="rect">
            <a:avLst/>
          </a:prstGeom>
          <a:noFill/>
        </p:spPr>
      </p:pic>
      <p:pic>
        <p:nvPicPr>
          <p:cNvPr id="73732" name="Picture 4" descr="http://growingyoungereachday.files.wordpress.com/2011/09/wind_blowing_cloud.png"/>
          <p:cNvPicPr>
            <a:picLocks noChangeAspect="1" noChangeArrowheads="1"/>
          </p:cNvPicPr>
          <p:nvPr/>
        </p:nvPicPr>
        <p:blipFill>
          <a:blip r:embed="rId5" cstate="print"/>
          <a:srcRect/>
          <a:stretch>
            <a:fillRect/>
          </a:stretch>
        </p:blipFill>
        <p:spPr bwMode="auto">
          <a:xfrm>
            <a:off x="4800600" y="3200400"/>
            <a:ext cx="4060295" cy="2552700"/>
          </a:xfrm>
          <a:prstGeom prst="rect">
            <a:avLst/>
          </a:prstGeom>
          <a:noFill/>
        </p:spPr>
      </p:pic>
      <p:pic>
        <p:nvPicPr>
          <p:cNvPr id="73734" name="Picture 6" descr="http://ocvarsity.freedomblogging.com/files/2013/03/wind_blowing.jpg"/>
          <p:cNvPicPr>
            <a:picLocks noChangeAspect="1" noChangeArrowheads="1"/>
          </p:cNvPicPr>
          <p:nvPr/>
        </p:nvPicPr>
        <p:blipFill>
          <a:blip r:embed="rId6" cstate="print"/>
          <a:srcRect/>
          <a:stretch>
            <a:fillRect/>
          </a:stretch>
        </p:blipFill>
        <p:spPr bwMode="auto">
          <a:xfrm>
            <a:off x="5943600" y="1371600"/>
            <a:ext cx="2628900" cy="173355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Lower PM2.5 NAAQS has revealed this problem with current NAQB rules</a:t>
            </a:r>
          </a:p>
          <a:p>
            <a:r>
              <a:rPr lang="en-US" dirty="0" smtClean="0">
                <a:latin typeface="Times New Roman" panose="02020603050405020304" pitchFamily="18" charset="0"/>
                <a:cs typeface="Times New Roman" panose="02020603050405020304" pitchFamily="18" charset="0"/>
              </a:rPr>
              <a:t>New development is prevented, along with ability to obtain environmental benefits from new development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kern="0" dirty="0">
                <a:solidFill>
                  <a:srgbClr val="000000"/>
                </a:solidFill>
                <a:latin typeface="Times New Roman"/>
                <a:ea typeface="Calibri"/>
                <a:cs typeface="Times New Roman"/>
              </a:rPr>
              <a:t>Net Air Quality Benefit (NAQB)</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Proposals</a:t>
            </a:r>
          </a:p>
          <a:p>
            <a:r>
              <a:rPr lang="en-US" sz="3500" dirty="0" smtClean="0">
                <a:latin typeface="Times New Roman" panose="02020603050405020304" pitchFamily="18" charset="0"/>
                <a:cs typeface="Times New Roman" panose="02020603050405020304" pitchFamily="18" charset="0"/>
              </a:rPr>
              <a:t>Focus on addressing local air quality problems</a:t>
            </a:r>
          </a:p>
          <a:p>
            <a:pPr lvl="1"/>
            <a:r>
              <a:rPr lang="en-US" dirty="0">
                <a:latin typeface="Times New Roman" panose="02020603050405020304" pitchFamily="18" charset="0"/>
                <a:cs typeface="Times New Roman" panose="02020603050405020304" pitchFamily="18" charset="0"/>
              </a:rPr>
              <a:t>EQC can designate priority sources (i.e. woodstoves)</a:t>
            </a:r>
          </a:p>
          <a:p>
            <a:r>
              <a:rPr lang="en-US" sz="3500" dirty="0" smtClean="0">
                <a:latin typeface="Times New Roman" panose="02020603050405020304" pitchFamily="18" charset="0"/>
                <a:cs typeface="Times New Roman" panose="02020603050405020304" pitchFamily="18" charset="0"/>
              </a:rPr>
              <a:t>Create incentive to address priority sources:</a:t>
            </a:r>
          </a:p>
          <a:p>
            <a:pPr lvl="1"/>
            <a:r>
              <a:rPr lang="en-US" dirty="0" smtClean="0">
                <a:latin typeface="Times New Roman" panose="02020603050405020304" pitchFamily="18" charset="0"/>
                <a:cs typeface="Times New Roman" panose="02020603050405020304" pitchFamily="18" charset="0"/>
              </a:rPr>
              <a:t>Increase offset ratio</a:t>
            </a:r>
          </a:p>
          <a:p>
            <a:pPr lvl="1"/>
            <a:r>
              <a:rPr lang="en-US" dirty="0" smtClean="0">
                <a:latin typeface="Times New Roman" panose="02020603050405020304" pitchFamily="18" charset="0"/>
                <a:cs typeface="Times New Roman" panose="02020603050405020304" pitchFamily="18" charset="0"/>
              </a:rPr>
              <a:t>Reduce ratio if offsets obtained from priority sources</a:t>
            </a:r>
          </a:p>
          <a:p>
            <a:r>
              <a:rPr lang="en-US" sz="3500" dirty="0" smtClean="0">
                <a:latin typeface="Times New Roman" panose="02020603050405020304" pitchFamily="18" charset="0"/>
                <a:cs typeface="Times New Roman" panose="02020603050405020304" pitchFamily="18" charset="0"/>
              </a:rPr>
              <a:t>Revise modeling criteria</a:t>
            </a:r>
          </a:p>
          <a:p>
            <a:pPr lvl="1"/>
            <a:r>
              <a:rPr lang="en-US" dirty="0">
                <a:latin typeface="Times New Roman" panose="02020603050405020304" pitchFamily="18" charset="0"/>
                <a:cs typeface="Times New Roman" panose="02020603050405020304" pitchFamily="18" charset="0"/>
              </a:rPr>
              <a:t>Protect air quality</a:t>
            </a:r>
          </a:p>
          <a:p>
            <a:pPr lvl="1"/>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liminate near impossibility of meeting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spTree>
    <p:extLst>
      <p:ext uri="{BB962C8B-B14F-4D97-AF65-F5344CB8AC3E}">
        <p14:creationId xmlns:p14="http://schemas.microsoft.com/office/powerpoint/2010/main" xmlns="" val="260398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Redefine Net Air Quality Benefit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 </a:t>
            </a:r>
            <a:r>
              <a:rPr lang="en-US" b="1" dirty="0" smtClean="0">
                <a:solidFill>
                  <a:srgbClr val="FF0000"/>
                </a:solidFill>
                <a:latin typeface="Times New Roman" pitchFamily="18" charset="0"/>
                <a:cs typeface="Times New Roman" pitchFamily="18" charset="0"/>
              </a:rPr>
              <a:t>or</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Reduce ratio to </a:t>
            </a:r>
            <a:r>
              <a:rPr lang="en-US" dirty="0" smtClean="0">
                <a:solidFill>
                  <a:srgbClr val="FF0000"/>
                </a:solidFill>
                <a:latin typeface="Times New Roman" pitchFamily="18" charset="0"/>
                <a:cs typeface="Times New Roman" pitchFamily="18" charset="0"/>
              </a:rPr>
              <a:t>not less than </a:t>
            </a:r>
            <a:r>
              <a:rPr lang="en-US" dirty="0" smtClean="0">
                <a:latin typeface="Times New Roman" pitchFamily="18" charset="0"/>
                <a:cs typeface="Times New Roman" pitchFamily="18" charset="0"/>
              </a:rPr>
              <a:t>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 backstop:</a:t>
            </a:r>
          </a:p>
          <a:p>
            <a:pPr lvl="2">
              <a:spcAft>
                <a:spcPts val="600"/>
              </a:spcAft>
              <a:buClr>
                <a:srgbClr val="00B0F0"/>
              </a:buClr>
            </a:pPr>
            <a:r>
              <a:rPr lang="en-US" dirty="0" smtClean="0">
                <a:latin typeface="Times New Roman" pitchFamily="18" charset="0"/>
                <a:cs typeface="Times New Roman" pitchFamily="18" charset="0"/>
              </a:rPr>
              <a:t>Source analysis&lt;SIL </a:t>
            </a:r>
            <a:r>
              <a:rPr lang="en-US" i="1" dirty="0" smtClean="0">
                <a:solidFill>
                  <a:srgbClr val="FF0000"/>
                </a:solidFill>
                <a:latin typeface="Times New Roman" pitchFamily="18" charset="0"/>
                <a:cs typeface="Times New Roman" pitchFamily="18" charset="0"/>
              </a:rPr>
              <a:t>at all receptors in the neighborhood scale around monitoring site </a:t>
            </a:r>
            <a:endParaRPr lang="en-US" dirty="0" smtClean="0">
              <a:latin typeface="Times New Roman" pitchFamily="18" charset="0"/>
              <a:cs typeface="Times New Roman" pitchFamily="18" charset="0"/>
            </a:endParaRP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50</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543800" cy="45720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Give non-federal major sources more flexibility for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a:t>
            </a:r>
            <a:r>
              <a:rPr lang="en-US" u="sng"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1.0:1 offsets</a:t>
            </a:r>
          </a:p>
          <a:p>
            <a:pPr lvl="2">
              <a:spcAft>
                <a:spcPts val="600"/>
              </a:spcAft>
              <a:buClr>
                <a:srgbClr val="00B0F0"/>
              </a:buClr>
            </a:pPr>
            <a:r>
              <a:rPr lang="en-US" dirty="0" smtClean="0">
                <a:latin typeface="Times New Roman" pitchFamily="18" charset="0"/>
                <a:cs typeface="Times New Roman" pitchFamily="18" charset="0"/>
              </a:rPr>
              <a:t>Reduce ratio to </a:t>
            </a:r>
            <a:r>
              <a:rPr lang="en-US" dirty="0" smtClean="0">
                <a:solidFill>
                  <a:srgbClr val="FF0000"/>
                </a:solidFill>
                <a:latin typeface="Times New Roman" pitchFamily="18" charset="0"/>
                <a:cs typeface="Times New Roman" pitchFamily="18" charset="0"/>
              </a:rPr>
              <a:t>not less than </a:t>
            </a:r>
            <a:r>
              <a:rPr lang="en-US" dirty="0" smtClean="0">
                <a:latin typeface="Times New Roman" pitchFamily="18" charset="0"/>
                <a:cs typeface="Times New Roman" pitchFamily="18" charset="0"/>
              </a:rPr>
              <a:t>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 backstop:</a:t>
            </a:r>
          </a:p>
          <a:p>
            <a:pPr lvl="2">
              <a:spcAft>
                <a:spcPts val="600"/>
              </a:spcAft>
              <a:buClr>
                <a:srgbClr val="00B0F0"/>
              </a:buClr>
            </a:pPr>
            <a:r>
              <a:rPr lang="en-US" dirty="0" smtClean="0">
                <a:latin typeface="Times New Roman" pitchFamily="18" charset="0"/>
                <a:cs typeface="Times New Roman" pitchFamily="18" charset="0"/>
              </a:rPr>
              <a:t>Source analysis&lt;SIL</a:t>
            </a:r>
            <a:r>
              <a:rPr lang="en-US" i="1" dirty="0">
                <a:solidFill>
                  <a:srgbClr val="FF0000"/>
                </a:solidFill>
                <a:latin typeface="Times New Roman" pitchFamily="18" charset="0"/>
                <a:cs typeface="Times New Roman" pitchFamily="18" charset="0"/>
              </a:rPr>
              <a:t> </a:t>
            </a:r>
            <a:r>
              <a:rPr lang="en-US" i="1" dirty="0" smtClean="0">
                <a:solidFill>
                  <a:srgbClr val="FF0000"/>
                </a:solidFill>
                <a:latin typeface="Times New Roman" pitchFamily="18" charset="0"/>
                <a:cs typeface="Times New Roman" pitchFamily="18" charset="0"/>
              </a:rPr>
              <a:t>at all receptors in the neighborhood scale around monitoring site</a:t>
            </a:r>
            <a:r>
              <a:rPr lang="en-US" dirty="0" smtClean="0">
                <a:latin typeface="Times New Roman" pitchFamily="18" charset="0"/>
                <a:cs typeface="Times New Roman" pitchFamily="18" charset="0"/>
              </a:rPr>
              <a:t>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51</a:t>
            </a:fld>
            <a:endParaRPr lang="en-US" dirty="0"/>
          </a:p>
        </p:txBody>
      </p:sp>
      <p:sp>
        <p:nvSpPr>
          <p:cNvPr id="6" name="Title 1"/>
          <p:cNvSpPr txBox="1">
            <a:spLocks noGrp="1"/>
          </p:cNvSpPr>
          <p:nvPr>
            <p:ph type="title"/>
          </p:nvPr>
        </p:nvSpPr>
        <p:spPr bwMode="auto">
          <a:xfrm>
            <a:off x="6096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Currently three </a:t>
            </a:r>
            <a:r>
              <a:rPr lang="en-US" dirty="0">
                <a:latin typeface="Times New Roman" panose="02020603050405020304" pitchFamily="18" charset="0"/>
                <a:cs typeface="Times New Roman" panose="02020603050405020304" pitchFamily="18" charset="0"/>
              </a:rPr>
              <a:t>types of areas: </a:t>
            </a:r>
            <a:endParaRPr lang="en-US"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Attainment</a:t>
            </a:r>
            <a:r>
              <a:rPr lang="en-US" sz="2800"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Nonattainment</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r>
              <a:rPr lang="en-US" dirty="0" smtClean="0">
                <a:latin typeface="Times New Roman" panose="02020603050405020304" pitchFamily="18" charset="0"/>
                <a:cs typeface="Times New Roman" panose="02020603050405020304" pitchFamily="18" charset="0"/>
              </a:rPr>
              <a:t>Goals:</a:t>
            </a:r>
          </a:p>
          <a:p>
            <a:pPr lvl="1"/>
            <a:r>
              <a:rPr lang="en-US" dirty="0" smtClean="0">
                <a:latin typeface="Times New Roman" panose="02020603050405020304" pitchFamily="18" charset="0"/>
                <a:cs typeface="Times New Roman" panose="02020603050405020304" pitchFamily="18" charset="0"/>
              </a:rPr>
              <a:t>Prevent nonattainment</a:t>
            </a:r>
          </a:p>
          <a:p>
            <a:pPr lvl="1"/>
            <a:r>
              <a:rPr lang="en-US" dirty="0" smtClean="0">
                <a:latin typeface="Times New Roman" panose="02020603050405020304" pitchFamily="18" charset="0"/>
                <a:cs typeface="Times New Roman" panose="02020603050405020304" pitchFamily="18" charset="0"/>
              </a:rPr>
              <a:t>If nonattainment, get to maintenance sooner</a:t>
            </a:r>
          </a:p>
          <a:p>
            <a:r>
              <a:rPr lang="en-US" dirty="0" smtClean="0">
                <a:latin typeface="Times New Roman" panose="02020603050405020304" pitchFamily="18" charset="0"/>
                <a:cs typeface="Times New Roman" panose="02020603050405020304" pitchFamily="18" charset="0"/>
              </a:rPr>
              <a:t>Structure so new sources help attain goals</a:t>
            </a:r>
          </a:p>
          <a:p>
            <a:pPr lvl="1"/>
            <a:r>
              <a:rPr lang="en-US" dirty="0" smtClean="0">
                <a:latin typeface="Times New Roman" panose="02020603050405020304" pitchFamily="18" charset="0"/>
                <a:cs typeface="Times New Roman" panose="02020603050405020304" pitchFamily="18" charset="0"/>
              </a:rPr>
              <a:t>Provide greater permitting flexibility for areas in transition</a:t>
            </a: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52</a:t>
            </a:fld>
            <a:endParaRPr lang="en-US" dirty="0"/>
          </a:p>
        </p:txBody>
      </p:sp>
    </p:spTree>
    <p:extLst>
      <p:ext uri="{BB962C8B-B14F-4D97-AF65-F5344CB8AC3E}">
        <p14:creationId xmlns:p14="http://schemas.microsoft.com/office/powerpoint/2010/main" xmlns="" val="981853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kern="0" dirty="0">
                <a:solidFill>
                  <a:srgbClr val="000000"/>
                </a:solidFill>
                <a:latin typeface="Times New Roman"/>
                <a:ea typeface="Calibri"/>
                <a:cs typeface="Times New Roman"/>
              </a:rPr>
              <a:t>New Source Review (NSR)</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Proposal</a:t>
            </a:r>
          </a:p>
          <a:p>
            <a:pPr lvl="1"/>
            <a:r>
              <a:rPr lang="en-US" dirty="0" smtClean="0">
                <a:latin typeface="Times New Roman" panose="02020603050405020304" pitchFamily="18" charset="0"/>
                <a:cs typeface="Times New Roman" panose="02020603050405020304" pitchFamily="18" charset="0"/>
              </a:rPr>
              <a:t>Define two new types of areas</a:t>
            </a:r>
          </a:p>
          <a:p>
            <a:pPr lvl="1"/>
            <a:r>
              <a:rPr lang="en-US" dirty="0" smtClean="0">
                <a:latin typeface="Times New Roman" panose="02020603050405020304" pitchFamily="18" charset="0"/>
                <a:cs typeface="Times New Roman" panose="02020603050405020304" pitchFamily="18" charset="0"/>
              </a:rPr>
              <a:t>Fit between existing areas:</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Attainment</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Nonattainment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pPr marL="0" indent="0">
              <a:buNone/>
            </a:pPr>
            <a:r>
              <a:rPr lang="en-US" sz="2800" dirty="0" smtClean="0">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Sustainment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b="1" u="sng" dirty="0" err="1" smtClean="0">
                <a:solidFill>
                  <a:srgbClr val="0070C0"/>
                </a:solidFill>
                <a:latin typeface="Times New Roman" panose="02020603050405020304" pitchFamily="18" charset="0"/>
                <a:cs typeface="Times New Roman" panose="02020603050405020304" pitchFamily="18" charset="0"/>
              </a:rPr>
              <a:t>Reattainment</a:t>
            </a:r>
            <a:endParaRPr lang="en-US" sz="2800" b="1" u="sng" dirty="0">
              <a:solidFill>
                <a:srgbClr val="0070C0"/>
              </a:solidFill>
              <a:latin typeface="Times New Roman" panose="02020603050405020304" pitchFamily="18" charset="0"/>
              <a:cs typeface="Times New Roman" panose="02020603050405020304" pitchFamily="18" charset="0"/>
            </a:endParaRPr>
          </a:p>
          <a:p>
            <a:pPr marL="342900" lvl="1" indent="-342900">
              <a:buFont typeface="Arial" pitchFamily="34" charset="0"/>
              <a:buChar char="•"/>
            </a:pPr>
            <a:endParaRPr lang="en-US" dirty="0" smtClean="0">
              <a:latin typeface="Times New Roman" panose="02020603050405020304" pitchFamily="18" charset="0"/>
              <a:cs typeface="Times New Roman" panose="02020603050405020304" pitchFamily="18" charset="0"/>
            </a:endParaRPr>
          </a:p>
          <a:p>
            <a:pPr marL="342900" lvl="1" indent="-342900">
              <a:buFont typeface="Arial" pitchFamily="34" charset="0"/>
              <a:buChar char="•"/>
            </a:pPr>
            <a:r>
              <a:rPr lang="en-US" dirty="0" smtClean="0">
                <a:latin typeface="Times New Roman" panose="02020603050405020304" pitchFamily="18" charset="0"/>
                <a:cs typeface="Times New Roman" panose="02020603050405020304" pitchFamily="18" charset="0"/>
              </a:rPr>
              <a:t>Designated by EQC, no EPA action required</a:t>
            </a:r>
          </a:p>
          <a:p>
            <a:pPr marL="342900" lvl="1" indent="-342900">
              <a:buFont typeface="Arial" pitchFamily="34" charset="0"/>
              <a:buChar char="•"/>
            </a:pPr>
            <a:r>
              <a:rPr lang="en-US" dirty="0" smtClean="0">
                <a:latin typeface="Times New Roman" panose="02020603050405020304" pitchFamily="18" charset="0"/>
                <a:cs typeface="Times New Roman" panose="02020603050405020304" pitchFamily="18" charset="0"/>
              </a:rPr>
              <a:t>For federal major sources, designation by EQC does not alter EPA designation</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53</a:t>
            </a:fld>
            <a:endParaRPr lang="en-US" dirty="0"/>
          </a:p>
        </p:txBody>
      </p:sp>
      <p:sp>
        <p:nvSpPr>
          <p:cNvPr id="6" name="Up Arrow 5"/>
          <p:cNvSpPr/>
          <p:nvPr/>
        </p:nvSpPr>
        <p:spPr>
          <a:xfrm>
            <a:off x="29718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60198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077357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fontScale="92500" lnSpcReduction="10000"/>
          </a:bodyPr>
          <a:lstStyle/>
          <a:p>
            <a:pPr marL="0" lvl="0" indent="0">
              <a:spcAft>
                <a:spcPts val="600"/>
              </a:spcAft>
              <a:buClr>
                <a:srgbClr val="00B0F0"/>
              </a:buClr>
              <a:buNone/>
            </a:pPr>
            <a:endParaRPr lang="en-US" dirty="0" smtClean="0">
              <a:latin typeface="Times New Roman" pitchFamily="18" charset="0"/>
              <a:cs typeface="Times New Roman" pitchFamily="18" charset="0"/>
            </a:endParaRPr>
          </a:p>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p>
          <a:p>
            <a:pPr lvl="1">
              <a:spcAft>
                <a:spcPts val="600"/>
              </a:spcAft>
              <a:buClr>
                <a:srgbClr val="00B0F0"/>
              </a:buClr>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onitoring </a:t>
            </a:r>
            <a:r>
              <a:rPr lang="en-US" dirty="0">
                <a:latin typeface="Times New Roman" pitchFamily="18" charset="0"/>
                <a:cs typeface="Times New Roman" pitchFamily="18" charset="0"/>
              </a:rPr>
              <a:t>data close to or </a:t>
            </a:r>
            <a:r>
              <a:rPr lang="en-US" dirty="0" smtClean="0">
                <a:latin typeface="Times New Roman" pitchFamily="18" charset="0"/>
                <a:cs typeface="Times New Roman" pitchFamily="18" charset="0"/>
              </a:rPr>
              <a:t>exceeding NAAQS</a:t>
            </a:r>
          </a:p>
          <a:p>
            <a:pPr lvl="1">
              <a:spcAft>
                <a:spcPts val="600"/>
              </a:spcAft>
              <a:buClr>
                <a:srgbClr val="00B0F0"/>
              </a:buClr>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endParaRPr lang="en-US" dirty="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Reattainment</a:t>
            </a:r>
            <a:r>
              <a:rPr lang="en-US" dirty="0" smtClean="0">
                <a:latin typeface="Times New Roman" pitchFamily="18" charset="0"/>
                <a:cs typeface="Times New Roman" pitchFamily="18" charset="0"/>
              </a:rPr>
              <a:t>” Areas:  </a:t>
            </a: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54</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001000" cy="838200"/>
          </a:xfrm>
        </p:spPr>
        <p:txBody>
          <a:bodyPr>
            <a:noAutofit/>
          </a:bodyPr>
          <a:lstStyle/>
          <a:p>
            <a:r>
              <a:rPr lang="en-US" sz="3600" b="1" dirty="0" smtClean="0">
                <a:latin typeface="Times New Roman" pitchFamily="18" charset="0"/>
                <a:cs typeface="Times New Roman" pitchFamily="18" charset="0"/>
              </a:rPr>
              <a:t>NSR Old vs. New</a:t>
            </a:r>
            <a:endParaRPr lang="en-US" sz="3600" b="1" i="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55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855417350"/>
              </p:ext>
            </p:extLst>
          </p:nvPr>
        </p:nvGraphicFramePr>
        <p:xfrm>
          <a:off x="381000" y="1274413"/>
          <a:ext cx="8382000" cy="5623840"/>
        </p:xfrm>
        <a:graphic>
          <a:graphicData uri="http://schemas.openxmlformats.org/drawingml/2006/table">
            <a:tbl>
              <a:tblPr firstRow="1" bandRow="1">
                <a:tableStyleId>{5C22544A-7EE6-4342-B048-85BDC9FD1C3A}</a:tableStyleId>
              </a:tblPr>
              <a:tblGrid>
                <a:gridCol w="2654932"/>
                <a:gridCol w="2844570"/>
                <a:gridCol w="2882498"/>
              </a:tblGrid>
              <a:tr h="287401">
                <a:tc gridSpan="3">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NONATTAINMENT AREAS</a:t>
                      </a:r>
                      <a:endParaRPr lang="en-US" sz="18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87401">
                <a:tc>
                  <a:txBody>
                    <a:bodyPr/>
                    <a:lstStyle/>
                    <a:p>
                      <a:pPr marL="0" marR="0" algn="ctr">
                        <a:lnSpc>
                          <a:spcPct val="115000"/>
                        </a:lnSpc>
                        <a:spcBef>
                          <a:spcPts val="0"/>
                        </a:spcBef>
                        <a:spcAft>
                          <a:spcPts val="0"/>
                        </a:spcAft>
                      </a:pPr>
                      <a:r>
                        <a:rPr lang="en-US" sz="18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445910">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Major (SER</a:t>
                      </a:r>
                      <a:r>
                        <a:rPr lang="en-US" sz="18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Federal Major (&gt;100 tpy)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pitchFamily="18" charset="0"/>
                          <a:ea typeface="Calibri"/>
                          <a:cs typeface="Times New Roman" pitchFamily="18" charset="0"/>
                        </a:rPr>
                        <a:t>State NSR</a:t>
                      </a:r>
                      <a:endParaRPr lang="en-US" sz="1800" b="1" dirty="0">
                        <a:latin typeface="Times New Roman" pitchFamily="18" charset="0"/>
                        <a:ea typeface="Calibri"/>
                        <a:cs typeface="Times New Roman" pitchFamily="18" charset="0"/>
                      </a:endParaRPr>
                    </a:p>
                  </a:txBody>
                  <a:tcPr marL="68580" marR="68580" marT="0" marB="0" anchor="ctr"/>
                </a:tc>
              </a:tr>
              <a:tr h="445910">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latin typeface="Times New Roman"/>
                          <a:ea typeface="Calibri"/>
                          <a:cs typeface="Times New Roman"/>
                        </a:rPr>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latin typeface="Times New Roman" pitchFamily="18" charset="0"/>
                          <a:ea typeface="Calibri"/>
                          <a:cs typeface="Times New Roman" pitchFamily="18" charset="0"/>
                        </a:rPr>
                        <a:t>BACT, if major modification</a:t>
                      </a:r>
                      <a:endParaRPr lang="en-US" sz="1800" dirty="0">
                        <a:latin typeface="Times New Roman" pitchFamily="18" charset="0"/>
                        <a:ea typeface="Calibri"/>
                        <a:cs typeface="Times New Roman" pitchFamily="18" charset="0"/>
                      </a:endParaRPr>
                    </a:p>
                  </a:txBody>
                  <a:tcPr marL="68580" marR="68580" marT="0" marB="0" anchor="ctr"/>
                </a:tc>
              </a:tr>
              <a:tr h="3964565">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dirty="0">
                          <a:latin typeface="Times New Roman"/>
                          <a:ea typeface="Calibri"/>
                          <a:cs typeface="Times New Roman"/>
                        </a:rPr>
                        <a:t>1.0:1 for other </a:t>
                      </a:r>
                      <a:r>
                        <a:rPr lang="en-US" sz="1800" dirty="0" smtClean="0">
                          <a:latin typeface="Times New Roman"/>
                          <a:ea typeface="Calibri"/>
                          <a:cs typeface="Times New Roman"/>
                        </a:rPr>
                        <a:t>pollutants</a:t>
                      </a:r>
                    </a:p>
                    <a:p>
                      <a:pPr marL="173038" marR="0" lvl="0" indent="-173038">
                        <a:lnSpc>
                          <a:spcPct val="115000"/>
                        </a:lnSpc>
                        <a:spcBef>
                          <a:spcPts val="0"/>
                        </a:spcBef>
                        <a:spcAft>
                          <a:spcPts val="0"/>
                        </a:spcAft>
                        <a:buFont typeface="Symbol"/>
                        <a:buChar char=""/>
                      </a:pPr>
                      <a:r>
                        <a:rPr lang="en-US" sz="1800" dirty="0" smtClean="0">
                          <a:latin typeface="Times New Roman" panose="02020603050405020304" pitchFamily="18" charset="0"/>
                          <a:ea typeface="Calibri"/>
                          <a:cs typeface="Times New Roman" panose="02020603050405020304" pitchFamily="18" charset="0"/>
                        </a:rPr>
                        <a:t>Modeling</a:t>
                      </a:r>
                      <a:endParaRPr lang="en-US" sz="1800" dirty="0">
                        <a:latin typeface="Times New Roman" panose="02020603050405020304" pitchFamily="18" charset="0"/>
                        <a:ea typeface="Calibri"/>
                        <a:cs typeface="Times New Roman" panose="02020603050405020304" pitchFamily="18" charset="0"/>
                      </a:endParaRPr>
                    </a:p>
                    <a:p>
                      <a:pPr marL="458788" marR="0" lvl="1" indent="-285750">
                        <a:lnSpc>
                          <a:spcPct val="115000"/>
                        </a:lnSpc>
                        <a:spcBef>
                          <a:spcPts val="0"/>
                        </a:spcBef>
                        <a:spcAft>
                          <a:spcPts val="0"/>
                        </a:spcAft>
                        <a:buFont typeface="Wingdings" panose="05000000000000000000" pitchFamily="2" charset="2"/>
                        <a:buChar char="§"/>
                      </a:pPr>
                      <a:r>
                        <a:rPr lang="en-US" sz="1800" dirty="0">
                          <a:latin typeface="Times New Roman"/>
                          <a:ea typeface="Calibri"/>
                          <a:cs typeface="Times New Roman"/>
                        </a:rPr>
                        <a:t>Reduce impacts at majority of receptors; and</a:t>
                      </a:r>
                      <a:endParaRPr lang="en-US" sz="1800" dirty="0">
                        <a:latin typeface="Calibri"/>
                        <a:ea typeface="Calibri"/>
                        <a:cs typeface="Times New Roman"/>
                      </a:endParaRPr>
                    </a:p>
                    <a:p>
                      <a:pPr marL="458788" marR="0" lvl="1" indent="-285750">
                        <a:lnSpc>
                          <a:spcPct val="115000"/>
                        </a:lnSpc>
                        <a:spcBef>
                          <a:spcPts val="0"/>
                        </a:spcBef>
                        <a:spcAft>
                          <a:spcPts val="0"/>
                        </a:spcAft>
                        <a:buFont typeface="Wingdings" panose="05000000000000000000" pitchFamily="2" charset="2"/>
                        <a:buChar char="§"/>
                      </a:pPr>
                      <a:r>
                        <a:rPr lang="en-US" sz="1800" dirty="0">
                          <a:latin typeface="Times New Roman"/>
                          <a:ea typeface="Calibri"/>
                          <a:cs typeface="Times New Roman"/>
                        </a:rPr>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b="1" dirty="0" smtClean="0">
                          <a:solidFill>
                            <a:schemeClr val="tx1"/>
                          </a:solidFill>
                          <a:latin typeface="Times New Roman"/>
                          <a:ea typeface="Calibri"/>
                          <a:cs typeface="Times New Roman"/>
                        </a:rPr>
                        <a:t>1.2:1 </a:t>
                      </a:r>
                      <a:r>
                        <a:rPr lang="en-US" sz="1800" b="1" dirty="0">
                          <a:solidFill>
                            <a:schemeClr val="tx1"/>
                          </a:solidFill>
                          <a:latin typeface="Times New Roman"/>
                          <a:ea typeface="Calibri"/>
                          <a:cs typeface="Times New Roman"/>
                        </a:rPr>
                        <a:t>for </a:t>
                      </a:r>
                      <a:r>
                        <a:rPr lang="en-US" sz="1800" b="1" dirty="0">
                          <a:latin typeface="Times New Roman"/>
                          <a:ea typeface="Calibri"/>
                          <a:cs typeface="Times New Roman"/>
                        </a:rPr>
                        <a:t>other </a:t>
                      </a:r>
                      <a:r>
                        <a:rPr lang="en-US" sz="1800" b="1" dirty="0" smtClean="0">
                          <a:latin typeface="Times New Roman"/>
                          <a:ea typeface="Calibri"/>
                          <a:cs typeface="Times New Roman"/>
                        </a:rPr>
                        <a:t>pollutants, can reduce to 1:1 for offsets from </a:t>
                      </a:r>
                      <a:r>
                        <a:rPr lang="en-US" sz="1800" b="1" dirty="0">
                          <a:latin typeface="Times New Roman"/>
                          <a:ea typeface="Calibri"/>
                          <a:cs typeface="Times New Roman"/>
                        </a:rPr>
                        <a:t>priority </a:t>
                      </a:r>
                      <a:r>
                        <a:rPr lang="en-US" sz="1800" b="1" dirty="0" smtClean="0">
                          <a:latin typeface="Times New Roman"/>
                          <a:ea typeface="Calibri"/>
                          <a:cs typeface="Times New Roman"/>
                        </a:rPr>
                        <a:t>sources</a:t>
                      </a:r>
                    </a:p>
                    <a:p>
                      <a:pPr marL="173038" marR="0" lvl="0" indent="-173038">
                        <a:lnSpc>
                          <a:spcPct val="115000"/>
                        </a:lnSpc>
                        <a:spcBef>
                          <a:spcPts val="0"/>
                        </a:spcBef>
                        <a:spcAft>
                          <a:spcPts val="0"/>
                        </a:spcAft>
                        <a:buFont typeface="Symbol"/>
                        <a:buChar char=""/>
                      </a:pPr>
                      <a:r>
                        <a:rPr lang="en-US" sz="1800" b="1" dirty="0" smtClean="0">
                          <a:latin typeface="Times New Roman"/>
                          <a:ea typeface="Calibri"/>
                          <a:cs typeface="Times New Roman"/>
                        </a:rPr>
                        <a:t> Modeling</a:t>
                      </a:r>
                      <a:endParaRPr lang="en-US" sz="1800" dirty="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&lt;SIL in area around monitor</a:t>
                      </a:r>
                      <a:endParaRPr lang="en-US" sz="1800" b="1" dirty="0" smtClean="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pitchFamily="18" charset="0"/>
                          <a:ea typeface="Calibri"/>
                          <a:cs typeface="Times New Roman" pitchFamily="18" charset="0"/>
                        </a:rPr>
                        <a:t>Offsets/NAQB</a:t>
                      </a:r>
                    </a:p>
                    <a:p>
                      <a:pPr marL="173038" marR="0" lvl="0" indent="-173038">
                        <a:lnSpc>
                          <a:spcPct val="115000"/>
                        </a:lnSpc>
                        <a:spcBef>
                          <a:spcPts val="0"/>
                        </a:spcBef>
                        <a:spcAft>
                          <a:spcPts val="0"/>
                        </a:spcAft>
                        <a:buFont typeface="Symbol"/>
                        <a:buChar char=""/>
                      </a:pPr>
                      <a:r>
                        <a:rPr lang="en-US" sz="1800" dirty="0" smtClean="0">
                          <a:latin typeface="Times New Roman" pitchFamily="18" charset="0"/>
                          <a:ea typeface="Calibri"/>
                          <a:cs typeface="Times New Roman" pitchFamily="18" charset="0"/>
                        </a:rPr>
                        <a:t>1.1:1 for ozone</a:t>
                      </a:r>
                    </a:p>
                    <a:p>
                      <a:pPr marL="173038" marR="0" lvl="0" indent="-173038">
                        <a:lnSpc>
                          <a:spcPct val="115000"/>
                        </a:lnSpc>
                        <a:spcBef>
                          <a:spcPts val="0"/>
                        </a:spcBef>
                        <a:spcAft>
                          <a:spcPts val="0"/>
                        </a:spcAft>
                        <a:buFont typeface="Symbol"/>
                        <a:buChar char=""/>
                      </a:pPr>
                      <a:r>
                        <a:rPr lang="en-US" sz="1800" b="1" dirty="0" smtClean="0">
                          <a:solidFill>
                            <a:schemeClr val="tx1"/>
                          </a:solidFill>
                          <a:latin typeface="Times New Roman" pitchFamily="18" charset="0"/>
                          <a:ea typeface="Calibri"/>
                          <a:cs typeface="Times New Roman" pitchFamily="18" charset="0"/>
                        </a:rPr>
                        <a:t>1.0:1 for other pollutants, reduce to 0.5:1 for offsets from priority sources</a:t>
                      </a:r>
                    </a:p>
                    <a:p>
                      <a:pPr marL="173038" marR="0" lvl="0" indent="-173038">
                        <a:lnSpc>
                          <a:spcPct val="115000"/>
                        </a:lnSpc>
                        <a:spcBef>
                          <a:spcPts val="0"/>
                        </a:spcBef>
                        <a:spcAft>
                          <a:spcPts val="0"/>
                        </a:spcAft>
                        <a:buFont typeface="Symbol"/>
                        <a:buChar char=""/>
                      </a:pPr>
                      <a:r>
                        <a:rPr lang="en-US" sz="1800" b="1" dirty="0" smtClean="0">
                          <a:latin typeface="Times New Roman"/>
                          <a:ea typeface="Calibri"/>
                          <a:cs typeface="Times New Roman"/>
                        </a:rPr>
                        <a:t>Modeling</a:t>
                      </a:r>
                      <a:endParaRPr lang="en-US" sz="1800"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&lt;SIL in area around monitor</a:t>
                      </a:r>
                      <a:endParaRPr lang="en-US" sz="1800" b="1"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Competing source analysis &lt;10% of NAAQS</a:t>
                      </a:r>
                      <a:endParaRPr lang="en-US" sz="1800" b="1" dirty="0" smtClean="0">
                        <a:latin typeface="+mn-lt"/>
                        <a:ea typeface="Calibri"/>
                        <a:cs typeface="Times New Roman"/>
                      </a:endParaRPr>
                    </a:p>
                    <a:p>
                      <a:pPr marL="173038" marR="0" lvl="0" indent="-173038">
                        <a:lnSpc>
                          <a:spcPct val="115000"/>
                        </a:lnSpc>
                        <a:spcBef>
                          <a:spcPts val="0"/>
                        </a:spcBef>
                        <a:spcAft>
                          <a:spcPts val="0"/>
                        </a:spcAft>
                        <a:buFont typeface="Symbol"/>
                        <a:buChar char=""/>
                      </a:pPr>
                      <a:endParaRPr lang="en-US" sz="1800" dirty="0" smtClean="0">
                        <a:solidFill>
                          <a:schemeClr val="tx1"/>
                        </a:solidFill>
                        <a:latin typeface="Times New Roman" pitchFamily="18" charset="0"/>
                        <a:ea typeface="Calibri"/>
                        <a:cs typeface="Times New Roman" pitchFamily="18" charset="0"/>
                      </a:endParaRPr>
                    </a:p>
                    <a:p>
                      <a:pPr marL="0" marR="0" lvl="0" indent="0">
                        <a:lnSpc>
                          <a:spcPct val="115000"/>
                        </a:lnSpc>
                        <a:spcBef>
                          <a:spcPts val="0"/>
                        </a:spcBef>
                        <a:spcAft>
                          <a:spcPts val="0"/>
                        </a:spcAft>
                        <a:buFont typeface="Arial" panose="020B0604020202020204" pitchFamily="34" charset="0"/>
                        <a:buNone/>
                      </a:pPr>
                      <a:endParaRPr lang="en-US" sz="1800" b="1" kern="1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5181600" cy="762000"/>
          </a:xfrm>
        </p:spPr>
        <p:txBody>
          <a:bodyPr>
            <a:noAutofit/>
          </a:bodyPr>
          <a:lstStyle/>
          <a:p>
            <a:pPr algn="ctr"/>
            <a:r>
              <a:rPr lang="en-US" sz="3600" b="1" dirty="0" smtClean="0">
                <a:latin typeface="Times New Roman" pitchFamily="18" charset="0"/>
                <a:cs typeface="Times New Roman" pitchFamily="18" charset="0"/>
              </a:rPr>
              <a:t>NSR Old vs. New</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56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64456468"/>
              </p:ext>
            </p:extLst>
          </p:nvPr>
        </p:nvGraphicFramePr>
        <p:xfrm>
          <a:off x="381000" y="1219200"/>
          <a:ext cx="8458199" cy="5993892"/>
        </p:xfrm>
        <a:graphic>
          <a:graphicData uri="http://schemas.openxmlformats.org/drawingml/2006/table">
            <a:tbl>
              <a:tblPr firstRow="1" bandRow="1">
                <a:tableStyleId>{5C22544A-7EE6-4342-B048-85BDC9FD1C3A}</a:tableStyleId>
              </a:tblPr>
              <a:tblGrid>
                <a:gridCol w="2975103"/>
                <a:gridCol w="2741548"/>
                <a:gridCol w="2741548"/>
              </a:tblGrid>
              <a:tr h="221203">
                <a:tc gridSpan="3">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MAINTENANCE AREAS</a:t>
                      </a:r>
                      <a:endParaRPr lang="en-US" sz="18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17932">
                <a:tc>
                  <a:txBody>
                    <a:bodyPr/>
                    <a:lstStyle/>
                    <a:p>
                      <a:pPr marL="0" marR="0" algn="ctr">
                        <a:lnSpc>
                          <a:spcPct val="115000"/>
                        </a:lnSpc>
                        <a:spcBef>
                          <a:spcPts val="0"/>
                        </a:spcBef>
                        <a:spcAft>
                          <a:spcPts val="0"/>
                        </a:spcAft>
                      </a:pPr>
                      <a:r>
                        <a:rPr lang="en-US" sz="18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271696">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Major (SER</a:t>
                      </a:r>
                      <a:r>
                        <a:rPr lang="en-US" sz="18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Federal Major</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Times New Roman" pitchFamily="18" charset="0"/>
                          <a:ea typeface="Calibri"/>
                          <a:cs typeface="Times New Roman" pitchFamily="18" charset="0"/>
                        </a:rPr>
                        <a:t>State</a:t>
                      </a:r>
                      <a:r>
                        <a:rPr lang="en-US" sz="1800" b="1" baseline="0" dirty="0" smtClean="0">
                          <a:latin typeface="Times New Roman" pitchFamily="18" charset="0"/>
                          <a:ea typeface="Calibri"/>
                          <a:cs typeface="Times New Roman" pitchFamily="18" charset="0"/>
                        </a:rPr>
                        <a:t> NSR</a:t>
                      </a:r>
                      <a:endParaRPr lang="en-US" sz="1800" dirty="0">
                        <a:latin typeface="Times New Roman" pitchFamily="18" charset="0"/>
                        <a:ea typeface="Calibri"/>
                        <a:cs typeface="Times New Roman" pitchFamily="18" charset="0"/>
                      </a:endParaRPr>
                    </a:p>
                  </a:txBody>
                  <a:tcPr marL="68580" marR="68580" marT="0" marB="0" anchor="ctr"/>
                </a:tc>
              </a:tr>
              <a:tr h="423438">
                <a:tc>
                  <a:txBody>
                    <a:bodyPr/>
                    <a:lstStyle/>
                    <a:p>
                      <a:pPr marL="0" marR="0" algn="ctr">
                        <a:lnSpc>
                          <a:spcPct val="115000"/>
                        </a:lnSpc>
                        <a:spcBef>
                          <a:spcPts val="0"/>
                        </a:spcBef>
                        <a:spcAft>
                          <a:spcPts val="0"/>
                        </a:spcAft>
                      </a:pPr>
                      <a:r>
                        <a:rPr lang="en-US" sz="1800" dirty="0" smtClean="0">
                          <a:latin typeface="Times New Roman" panose="02020603050405020304" pitchFamily="18" charset="0"/>
                          <a:ea typeface="Calibri"/>
                          <a:cs typeface="Times New Roman" panose="02020603050405020304" pitchFamily="18" charset="0"/>
                        </a:rPr>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smtClean="0">
                          <a:latin typeface="Times New Roman" panose="02020603050405020304" pitchFamily="18" charset="0"/>
                          <a:ea typeface="Calibri"/>
                          <a:cs typeface="Times New Roman" panose="02020603050405020304" pitchFamily="18" charset="0"/>
                        </a:rPr>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Times New Roman" pitchFamily="18" charset="0"/>
                          <a:ea typeface="Calibri"/>
                          <a:cs typeface="Times New Roman" pitchFamily="18" charset="0"/>
                        </a:rPr>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286829">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NAAQS and Increments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NAAQS and Increments</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latin typeface="Times New Roman"/>
                          <a:ea typeface="Calibri"/>
                          <a:cs typeface="Times New Roman"/>
                        </a:rPr>
                        <a:t>NAAQS and Increments</a:t>
                      </a:r>
                      <a:endParaRPr lang="en-US" sz="1800" dirty="0" smtClean="0">
                        <a:latin typeface="+mn-lt"/>
                        <a:ea typeface="Calibri"/>
                        <a:cs typeface="Times New Roman"/>
                      </a:endParaRPr>
                    </a:p>
                    <a:p>
                      <a:pPr marL="0" marR="0" algn="ctr">
                        <a:lnSpc>
                          <a:spcPct val="115000"/>
                        </a:lnSpc>
                        <a:spcBef>
                          <a:spcPts val="0"/>
                        </a:spcBef>
                        <a:spcAft>
                          <a:spcPts val="0"/>
                        </a:spcAft>
                      </a:pPr>
                      <a:r>
                        <a:rPr lang="en-US" sz="1800" b="0" dirty="0" smtClean="0">
                          <a:latin typeface="Times New Roman" pitchFamily="18" charset="0"/>
                          <a:ea typeface="Calibri"/>
                          <a:cs typeface="Times New Roman" pitchFamily="18" charset="0"/>
                        </a:rPr>
                        <a:t>OR</a:t>
                      </a:r>
                      <a:endParaRPr lang="en-US" sz="1800" b="0" dirty="0">
                        <a:latin typeface="Times New Roman" pitchFamily="18" charset="0"/>
                        <a:ea typeface="Calibri"/>
                        <a:cs typeface="Times New Roman" pitchFamily="18" charset="0"/>
                      </a:endParaRPr>
                    </a:p>
                  </a:txBody>
                  <a:tcPr marL="68580" marR="68580" marT="0" marB="0" anchor="ctr"/>
                </a:tc>
              </a:tr>
              <a:tr h="490536">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a:latin typeface="Times New Roman"/>
                          <a:ea typeface="Calibri"/>
                          <a:cs typeface="Times New Roman"/>
                        </a:rPr>
                        <a:t>1.0:1 for other </a:t>
                      </a:r>
                      <a:r>
                        <a:rPr lang="en-US" sz="1800" dirty="0" smtClean="0">
                          <a:latin typeface="Times New Roman"/>
                          <a:ea typeface="Calibri"/>
                          <a:cs typeface="Times New Roman"/>
                        </a:rPr>
                        <a:t>pollutants</a:t>
                      </a:r>
                    </a:p>
                    <a:p>
                      <a:pPr marL="342900" marR="0" lvl="0" indent="-342900">
                        <a:lnSpc>
                          <a:spcPct val="115000"/>
                        </a:lnSpc>
                        <a:spcBef>
                          <a:spcPts val="0"/>
                        </a:spcBef>
                        <a:spcAft>
                          <a:spcPts val="0"/>
                        </a:spcAft>
                        <a:buFont typeface="Symbol"/>
                        <a:buChar char=""/>
                      </a:pPr>
                      <a:r>
                        <a:rPr lang="en-US" sz="1800" dirty="0" smtClean="0">
                          <a:latin typeface="Times New Roman"/>
                          <a:ea typeface="Calibri"/>
                          <a:cs typeface="Times New Roman"/>
                        </a:rPr>
                        <a:t>Modeling</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800" dirty="0">
                          <a:latin typeface="Times New Roman"/>
                          <a:ea typeface="Calibri"/>
                          <a:cs typeface="Times New Roman"/>
                        </a:rPr>
                        <a:t>Reduce impacts at majority of receptors; and</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800" dirty="0">
                          <a:latin typeface="Times New Roman"/>
                          <a:ea typeface="Calibri"/>
                          <a:cs typeface="Times New Roman"/>
                        </a:rPr>
                        <a:t>Impacts less than SIL at all </a:t>
                      </a:r>
                      <a:r>
                        <a:rPr lang="en-US" sz="1800" dirty="0" smtClean="0">
                          <a:latin typeface="Times New Roman"/>
                          <a:ea typeface="Calibri"/>
                          <a:cs typeface="Times New Roman"/>
                        </a:rPr>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173736" marR="0" lvl="0" indent="-342900">
                        <a:lnSpc>
                          <a:spcPct val="115000"/>
                        </a:lnSpc>
                        <a:spcBef>
                          <a:spcPts val="0"/>
                        </a:spcBef>
                        <a:spcAft>
                          <a:spcPts val="0"/>
                        </a:spcAft>
                        <a:buFont typeface="Symbol"/>
                        <a:buChar char=""/>
                      </a:pPr>
                      <a:r>
                        <a:rPr lang="en-US" sz="1800" dirty="0">
                          <a:latin typeface="Times New Roman"/>
                          <a:ea typeface="Calibri"/>
                          <a:cs typeface="Times New Roman"/>
                        </a:rPr>
                        <a:t>1.1:1 for ozone </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b="1" dirty="0" smtClean="0">
                          <a:solidFill>
                            <a:schemeClr val="tx1"/>
                          </a:solidFill>
                          <a:latin typeface="Times New Roman" pitchFamily="18" charset="0"/>
                          <a:ea typeface="Calibri"/>
                          <a:cs typeface="Times New Roman" pitchFamily="18" charset="0"/>
                        </a:rPr>
                        <a:t>1.0:1 for other pollutants, reduce to 0.5:1 for offsets from priority sources</a:t>
                      </a:r>
                    </a:p>
                    <a:p>
                      <a:pPr marL="0" marR="0">
                        <a:lnSpc>
                          <a:spcPct val="115000"/>
                        </a:lnSpc>
                        <a:spcBef>
                          <a:spcPts val="0"/>
                        </a:spcBef>
                        <a:spcAft>
                          <a:spcPts val="0"/>
                        </a:spcAft>
                      </a:pPr>
                      <a:endParaRPr lang="en-US" sz="1800" dirty="0" smtClean="0">
                        <a:latin typeface="Times New Roman"/>
                        <a:ea typeface="Calibri"/>
                        <a:cs typeface="Times New Roman"/>
                      </a:endParaRPr>
                    </a:p>
                    <a:p>
                      <a:pPr marL="0" marR="0">
                        <a:lnSpc>
                          <a:spcPct val="115000"/>
                        </a:lnSpc>
                        <a:spcBef>
                          <a:spcPts val="0"/>
                        </a:spcBef>
                        <a:spcAft>
                          <a:spcPts val="0"/>
                        </a:spcAft>
                      </a:pPr>
                      <a:endParaRPr lang="en-US" sz="1800" dirty="0" smtClean="0">
                        <a:latin typeface="Times New Roman"/>
                        <a:ea typeface="Calibri"/>
                        <a:cs typeface="Times New Roman"/>
                      </a:endParaRPr>
                    </a:p>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smtClean="0">
                          <a:latin typeface="Times New Roman"/>
                          <a:ea typeface="Calibri"/>
                          <a:cs typeface="Times New Roman"/>
                        </a:rPr>
                        <a:t>1.1:1 for ozone </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kumimoji="0" lang="en-US" sz="1800" b="1" i="0" u="none" strike="noStrike" kern="1200" cap="none" spc="0" normalizeH="0" baseline="0" noProof="0" dirty="0" smtClean="0">
                          <a:ln>
                            <a:noFill/>
                          </a:ln>
                          <a:solidFill>
                            <a:schemeClr val="tx1"/>
                          </a:solidFill>
                          <a:effectLst/>
                          <a:uLnTx/>
                          <a:uFillTx/>
                          <a:latin typeface="Times New Roman"/>
                          <a:ea typeface="Calibri"/>
                          <a:cs typeface="Times New Roman"/>
                        </a:rPr>
                        <a:t>≤</a:t>
                      </a:r>
                      <a:r>
                        <a:rPr kumimoji="0" lang="en-US" sz="1800" b="1" i="0" u="none" strike="noStrike" kern="1200" cap="none" spc="0" normalizeH="0" baseline="0" noProof="0" dirty="0" smtClean="0">
                          <a:ln>
                            <a:noFill/>
                          </a:ln>
                          <a:solidFill>
                            <a:schemeClr val="tx1"/>
                          </a:solidFill>
                          <a:effectLst/>
                          <a:uLnTx/>
                          <a:uFillTx/>
                          <a:latin typeface="Times New Roman" pitchFamily="18" charset="0"/>
                          <a:ea typeface="Calibri"/>
                          <a:cs typeface="Times New Roman" pitchFamily="18" charset="0"/>
                        </a:rPr>
                        <a:t>1.0:1 for other pollutants, reduce to 0.5:1 for offsets from priority sources</a:t>
                      </a:r>
                    </a:p>
                    <a:p>
                      <a:pPr marL="173038" marR="0" lvl="0" indent="-173038">
                        <a:lnSpc>
                          <a:spcPct val="115000"/>
                        </a:lnSpc>
                        <a:spcBef>
                          <a:spcPts val="0"/>
                        </a:spcBef>
                        <a:spcAft>
                          <a:spcPts val="0"/>
                        </a:spcAft>
                        <a:buFont typeface="Symbol"/>
                        <a:buChar char=""/>
                      </a:pPr>
                      <a:r>
                        <a:rPr lang="en-US" sz="1800" b="1" dirty="0" smtClean="0">
                          <a:latin typeface="Times New Roman"/>
                          <a:ea typeface="Calibri"/>
                          <a:cs typeface="Times New Roman"/>
                        </a:rPr>
                        <a:t>Modeling</a:t>
                      </a:r>
                      <a:endParaRPr lang="en-US" sz="1800"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&lt;SIL in area around monitor</a:t>
                      </a:r>
                      <a:endParaRPr lang="en-US" sz="1800" b="1"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Competing source analysis &lt;10% of NAAQS</a:t>
                      </a:r>
                      <a:endParaRPr lang="en-US" sz="1800" b="1" dirty="0">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57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692428893"/>
              </p:ext>
            </p:extLst>
          </p:nvPr>
        </p:nvGraphicFramePr>
        <p:xfrm>
          <a:off x="304800" y="1905001"/>
          <a:ext cx="8610600" cy="4472472"/>
        </p:xfrm>
        <a:graphic>
          <a:graphicData uri="http://schemas.openxmlformats.org/drawingml/2006/table">
            <a:tbl>
              <a:tblPr firstRow="1" bandRow="1">
                <a:tableStyleId>{5C22544A-7EE6-4342-B048-85BDC9FD1C3A}</a:tableStyleId>
              </a:tblPr>
              <a:tblGrid>
                <a:gridCol w="1435100"/>
                <a:gridCol w="1435100"/>
                <a:gridCol w="1435100"/>
                <a:gridCol w="1435100"/>
                <a:gridCol w="1435100"/>
                <a:gridCol w="1435100"/>
              </a:tblGrid>
              <a:tr h="381308">
                <a:tc>
                  <a:txBody>
                    <a:bodyPr/>
                    <a:lstStyle/>
                    <a:p>
                      <a:pPr algn="ctr"/>
                      <a:r>
                        <a:rPr lang="en-US" sz="1400" b="1" dirty="0" smtClean="0">
                          <a:latin typeface="Times New Roman" pitchFamily="18" charset="0"/>
                          <a:cs typeface="Times New Roman" pitchFamily="18" charset="0"/>
                        </a:rPr>
                        <a:t>Source</a:t>
                      </a:r>
                      <a:endParaRPr lang="en-US" sz="1400" b="1" dirty="0">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Attainment</a:t>
                      </a:r>
                      <a:endParaRPr lang="en-US" sz="1400" b="1" dirty="0">
                        <a:latin typeface="Times New Roman" pitchFamily="18" charset="0"/>
                        <a:cs typeface="Times New Roman" pitchFamily="18" charset="0"/>
                      </a:endParaRPr>
                    </a:p>
                  </a:txBody>
                  <a:tcPr/>
                </a:tc>
                <a:tc>
                  <a:txBody>
                    <a:bodyPr/>
                    <a:lstStyle/>
                    <a:p>
                      <a:pPr algn="ctr"/>
                      <a:r>
                        <a:rPr lang="en-US" sz="1400" b="1" dirty="0" smtClean="0">
                          <a:solidFill>
                            <a:schemeClr val="tx1"/>
                          </a:solidFill>
                          <a:latin typeface="Times New Roman" pitchFamily="18" charset="0"/>
                          <a:cs typeface="Times New Roman" pitchFamily="18" charset="0"/>
                        </a:rPr>
                        <a:t>Sustainment</a:t>
                      </a:r>
                      <a:endParaRPr lang="en-US" sz="1400" b="1" dirty="0">
                        <a:solidFill>
                          <a:schemeClr val="tx1"/>
                        </a:solidFill>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Nonattainment</a:t>
                      </a:r>
                      <a:endParaRPr lang="en-US" sz="1400" b="1" dirty="0">
                        <a:latin typeface="Times New Roman" pitchFamily="18" charset="0"/>
                        <a:cs typeface="Times New Roman" pitchFamily="18" charset="0"/>
                      </a:endParaRPr>
                    </a:p>
                  </a:txBody>
                  <a:tcPr/>
                </a:tc>
                <a:tc>
                  <a:txBody>
                    <a:bodyPr/>
                    <a:lstStyle/>
                    <a:p>
                      <a:pPr algn="ctr"/>
                      <a:r>
                        <a:rPr lang="en-US" sz="1400" b="1" dirty="0" smtClean="0">
                          <a:solidFill>
                            <a:schemeClr val="tx1"/>
                          </a:solidFill>
                          <a:latin typeface="Times New Roman" pitchFamily="18" charset="0"/>
                          <a:cs typeface="Times New Roman" pitchFamily="18" charset="0"/>
                        </a:rPr>
                        <a:t>Reattainment</a:t>
                      </a:r>
                      <a:endParaRPr lang="en-US" sz="1400" b="1" dirty="0">
                        <a:solidFill>
                          <a:schemeClr val="tx1"/>
                        </a:solidFill>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Maintenance</a:t>
                      </a:r>
                      <a:endParaRPr lang="en-US" sz="1400" b="1" dirty="0">
                        <a:latin typeface="Times New Roman" pitchFamily="18" charset="0"/>
                        <a:cs typeface="Times New Roman" pitchFamily="18" charset="0"/>
                      </a:endParaRPr>
                    </a:p>
                  </a:txBody>
                  <a:tcPr/>
                </a:tc>
              </a:tr>
              <a:tr h="1599891">
                <a:tc>
                  <a:txBody>
                    <a:bodyPr/>
                    <a:lstStyle/>
                    <a:p>
                      <a:r>
                        <a:rPr lang="en-US" sz="1400" dirty="0" smtClean="0">
                          <a:latin typeface="Times New Roman" pitchFamily="18" charset="0"/>
                          <a:cs typeface="Times New Roman" pitchFamily="18" charset="0"/>
                        </a:rPr>
                        <a:t>Major NSR</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a:t>
                      </a:r>
                    </a:p>
                    <a:p>
                      <a:pPr indent="-91440">
                        <a:buFont typeface="Arial" pitchFamily="34" charset="0"/>
                        <a:buChar char="•"/>
                      </a:pPr>
                      <a:r>
                        <a:rPr lang="en-US" sz="1400" dirty="0" smtClean="0">
                          <a:latin typeface="Times New Roman" pitchFamily="18" charset="0"/>
                          <a:cs typeface="Times New Roman" pitchFamily="18" charset="0"/>
                        </a:rPr>
                        <a:t>AQ</a:t>
                      </a:r>
                      <a:r>
                        <a:rPr lang="en-US" sz="1400" baseline="0" dirty="0" smtClean="0">
                          <a:latin typeface="Times New Roman" pitchFamily="18" charset="0"/>
                          <a:cs typeface="Times New Roman" pitchFamily="18" charset="0"/>
                        </a:rPr>
                        <a:t> Analysis</a:t>
                      </a:r>
                      <a:endParaRPr lang="en-US" sz="1400" dirty="0" smtClean="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a:t>
                      </a:r>
                    </a:p>
                    <a:p>
                      <a:pPr>
                        <a:buFont typeface="Arial" pitchFamily="34" charset="0"/>
                        <a:buChar char="•"/>
                      </a:pPr>
                      <a:r>
                        <a:rPr lang="en-US" sz="1400" dirty="0" smtClean="0">
                          <a:latin typeface="Times New Roman" pitchFamily="18" charset="0"/>
                          <a:cs typeface="Times New Roman" pitchFamily="18" charset="0"/>
                        </a:rPr>
                        <a:t>AQ Analysis</a:t>
                      </a:r>
                    </a:p>
                    <a:p>
                      <a:pPr>
                        <a:buFont typeface="Arial" pitchFamily="34" charset="0"/>
                        <a:buChar char="•"/>
                      </a:pPr>
                      <a:r>
                        <a:rPr lang="en-US" sz="1400" dirty="0" smtClean="0">
                          <a:latin typeface="Times New Roman" pitchFamily="18" charset="0"/>
                          <a:cs typeface="Times New Roman" pitchFamily="18" charset="0"/>
                        </a:rPr>
                        <a:t>Offsets (</a:t>
                      </a:r>
                      <a:r>
                        <a:rPr lang="en-US" sz="1400" u="none" dirty="0" smtClean="0">
                          <a:latin typeface="Times New Roman" pitchFamily="18" charset="0"/>
                          <a:cs typeface="Times New Roman" pitchFamily="18" charset="0"/>
                        </a:rPr>
                        <a:t>10%</a:t>
                      </a:r>
                      <a:r>
                        <a:rPr lang="en-US" sz="1400" u="none" baseline="0" dirty="0" smtClean="0">
                          <a:latin typeface="Times New Roman" pitchFamily="18" charset="0"/>
                          <a:cs typeface="Times New Roman" pitchFamily="18" charset="0"/>
                        </a:rPr>
                        <a:t> to 5%)</a:t>
                      </a:r>
                      <a:endParaRPr lang="en-US" sz="1400" u="none" dirty="0" smtClean="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Offsets (1.2:1 to 1.0:1)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dirty="0" smtClean="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LAER</a:t>
                      </a:r>
                    </a:p>
                    <a:p>
                      <a:pPr>
                        <a:buFont typeface="Arial" pitchFamily="34" charset="0"/>
                        <a:buChar char="•"/>
                      </a:pPr>
                      <a:r>
                        <a:rPr lang="en-US" sz="1400" dirty="0" smtClean="0">
                          <a:latin typeface="Times New Roman" pitchFamily="18" charset="0"/>
                          <a:cs typeface="Times New Roman" pitchFamily="18" charset="0"/>
                        </a:rPr>
                        <a:t>Offsets (1.2:1 to 1.0:1)</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latin typeface="Times New Roman" pitchFamily="18" charset="0"/>
                          <a:cs typeface="Times New Roman" pitchFamily="18" charset="0"/>
                        </a:rPr>
                        <a:t>AQ</a:t>
                      </a:r>
                      <a:r>
                        <a:rPr lang="en-US" sz="1400" b="0" baseline="0" dirty="0" smtClean="0">
                          <a:latin typeface="Times New Roman" pitchFamily="18" charset="0"/>
                          <a:cs typeface="Times New Roman" pitchFamily="18" charset="0"/>
                        </a:rPr>
                        <a:t> Analysis</a:t>
                      </a:r>
                      <a:endParaRPr lang="en-US" sz="1400" b="1" dirty="0" smtClean="0">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(1.0:1 to 0.5:1) or other alternative</a:t>
                      </a:r>
                      <a:r>
                        <a:rPr lang="en-US" sz="1400" baseline="0" dirty="0" smtClean="0">
                          <a:latin typeface="Times New Roman" pitchFamily="18" charset="0"/>
                          <a:cs typeface="Times New Roman" pitchFamily="18" charset="0"/>
                        </a:rPr>
                        <a:t> currently specified in rules</a:t>
                      </a:r>
                      <a:endParaRPr lang="en-US" sz="1400" dirty="0" smtClean="0">
                        <a:latin typeface="Times New Roman" pitchFamily="18" charset="0"/>
                        <a:cs typeface="Times New Roman" pitchFamily="18" charset="0"/>
                      </a:endParaRPr>
                    </a:p>
                  </a:txBody>
                  <a:tcPr/>
                </a:tc>
              </a:tr>
              <a:tr h="1243615">
                <a:tc>
                  <a:txBody>
                    <a:bodyPr/>
                    <a:lstStyle/>
                    <a:p>
                      <a:r>
                        <a:rPr lang="en-US" sz="1400" dirty="0" smtClean="0">
                          <a:latin typeface="Times New Roman" pitchFamily="18" charset="0"/>
                          <a:cs typeface="Times New Roman" pitchFamily="18" charset="0"/>
                        </a:rPr>
                        <a:t>State NSR</a:t>
                      </a:r>
                      <a:endParaRPr lang="en-US" sz="1400" dirty="0">
                        <a:latin typeface="Times New Roman" pitchFamily="18" charset="0"/>
                        <a:cs typeface="Times New Roman" pitchFamily="18" charset="0"/>
                      </a:endParaRPr>
                    </a:p>
                  </a:txBody>
                  <a:tcPr/>
                </a:tc>
                <a:tc>
                  <a:txBody>
                    <a:bodyPr/>
                    <a:lstStyle/>
                    <a:p>
                      <a:pPr marL="0" indent="-91440" algn="l" defTabSz="914400" rtl="0" eaLnBrk="1" latinLnBrk="0" hangingPunct="1">
                        <a:buFont typeface="Arial" panose="020B0604020202020204" pitchFamily="34" charset="0"/>
                        <a:buChar char="•"/>
                      </a:pPr>
                      <a:r>
                        <a:rPr lang="en-US" sz="1400" kern="1200" dirty="0" smtClean="0">
                          <a:solidFill>
                            <a:schemeClr val="dk1"/>
                          </a:solidFill>
                          <a:latin typeface="Times New Roman" pitchFamily="18" charset="0"/>
                          <a:ea typeface="+mn-ea"/>
                          <a:cs typeface="Times New Roman" pitchFamily="18" charset="0"/>
                        </a:rPr>
                        <a:t>AQ Analysis</a:t>
                      </a:r>
                      <a:endParaRPr lang="en-US" sz="1400" kern="1200" dirty="0">
                        <a:solidFill>
                          <a:schemeClr val="dk1"/>
                        </a:solidFill>
                        <a:latin typeface="Times New Roman" pitchFamily="18" charset="0"/>
                        <a:ea typeface="+mn-ea"/>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AQ Analysis </a:t>
                      </a:r>
                      <a:r>
                        <a:rPr lang="en-US" sz="1400" b="1" dirty="0" smtClean="0">
                          <a:solidFill>
                            <a:srgbClr val="FF0000"/>
                          </a:solidFill>
                          <a:latin typeface="Times New Roman" pitchFamily="18" charset="0"/>
                          <a:cs typeface="Times New Roman" pitchFamily="18" charset="0"/>
                        </a:rPr>
                        <a:t>OR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 BACT if major modification </a:t>
                      </a:r>
                    </a:p>
                    <a:p>
                      <a:pPr>
                        <a:buFont typeface="Arial" pitchFamily="34" charset="0"/>
                        <a:buChar char="•"/>
                      </a:pPr>
                      <a:r>
                        <a:rPr lang="en-US" sz="1400" dirty="0" smtClean="0">
                          <a:latin typeface="Times New Roman" pitchFamily="18" charset="0"/>
                          <a:cs typeface="Times New Roman" pitchFamily="18" charset="0"/>
                        </a:rPr>
                        <a:t>Offsets </a:t>
                      </a:r>
                      <a:r>
                        <a:rPr lang="en-US" sz="1400" u="none" dirty="0" smtClean="0">
                          <a:latin typeface="Times New Roman" pitchFamily="18" charset="0"/>
                          <a:cs typeface="Times New Roman" pitchFamily="18" charset="0"/>
                        </a:rPr>
                        <a:t>(10%</a:t>
                      </a:r>
                      <a:r>
                        <a:rPr lang="en-US" sz="1400" u="none" baseline="0" dirty="0" smtClean="0">
                          <a:latin typeface="Times New Roman" pitchFamily="18" charset="0"/>
                          <a:cs typeface="Times New Roman" pitchFamily="18" charset="0"/>
                        </a:rPr>
                        <a:t> to 5%</a:t>
                      </a:r>
                      <a:r>
                        <a:rPr lang="en-US" sz="1400" u="none" dirty="0" smtClean="0">
                          <a:latin typeface="Times New Roman" pitchFamily="18" charset="0"/>
                          <a:cs typeface="Times New Roman" pitchFamily="18" charset="0"/>
                        </a:rPr>
                        <a:t>)</a:t>
                      </a:r>
                      <a:endParaRPr lang="en-US" sz="1400" u="none"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dirty="0" smtClean="0">
                          <a:latin typeface="Times New Roman" pitchFamily="18" charset="0"/>
                          <a:cs typeface="Times New Roman" pitchFamily="18" charset="0"/>
                        </a:rPr>
                        <a:t>Offsets (1.0:1 to 0.5:1</a:t>
                      </a:r>
                      <a:r>
                        <a:rPr lang="en-US" sz="1400" u="none"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baseline="0" dirty="0" smtClean="0">
                          <a:latin typeface="Times New Roman" pitchFamily="18" charset="0"/>
                          <a:cs typeface="Times New Roman" pitchFamily="18" charset="0"/>
                        </a:rPr>
                        <a:t>AQ Analysis </a:t>
                      </a:r>
                    </a:p>
                    <a:p>
                      <a:r>
                        <a:rPr lang="en-US" sz="1400" b="1" baseline="0" dirty="0" smtClean="0">
                          <a:solidFill>
                            <a:srgbClr val="FF0000"/>
                          </a:solidFill>
                          <a:latin typeface="Times New Roman" pitchFamily="18" charset="0"/>
                          <a:cs typeface="Times New Roman" pitchFamily="18" charset="0"/>
                        </a:rPr>
                        <a:t>OR</a:t>
                      </a:r>
                      <a:endParaRPr lang="en-US" sz="1400" b="1" dirty="0" smtClean="0">
                        <a:solidFill>
                          <a:srgbClr val="FF0000"/>
                        </a:solidFill>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(1.0:1 to 0.5:1</a:t>
                      </a:r>
                      <a:r>
                        <a:rPr lang="en-US" sz="1400" u="none"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baseline="0" dirty="0" smtClean="0">
                          <a:latin typeface="Times New Roman" pitchFamily="18" charset="0"/>
                          <a:cs typeface="Times New Roman" pitchFamily="18" charset="0"/>
                        </a:rPr>
                        <a:t>AQ Analysis </a:t>
                      </a:r>
                    </a:p>
                    <a:p>
                      <a:r>
                        <a:rPr lang="en-US" sz="1400" b="1" baseline="0" dirty="0" smtClean="0">
                          <a:solidFill>
                            <a:srgbClr val="FF0000"/>
                          </a:solidFill>
                          <a:latin typeface="Times New Roman" pitchFamily="18" charset="0"/>
                          <a:cs typeface="Times New Roman" pitchFamily="18" charset="0"/>
                        </a:rPr>
                        <a:t>OR</a:t>
                      </a:r>
                      <a:endParaRPr lang="en-US" sz="1400" b="1" dirty="0" smtClean="0">
                        <a:solidFill>
                          <a:srgbClr val="FF0000"/>
                        </a:solidFill>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(1.0:1 to 0.5:1</a:t>
                      </a:r>
                      <a:r>
                        <a:rPr lang="en-US" sz="1400" u="none" dirty="0" smtClean="0">
                          <a:latin typeface="Times New Roman" pitchFamily="18" charset="0"/>
                          <a:cs typeface="Times New Roman" pitchFamily="18" charset="0"/>
                        </a:rPr>
                        <a:t>)</a:t>
                      </a:r>
                    </a:p>
                    <a:p>
                      <a:pPr>
                        <a:buFont typeface="Arial" pitchFamily="34" charset="0"/>
                        <a:buChar char="•"/>
                      </a:pPr>
                      <a:endParaRPr lang="en-US" sz="1400" dirty="0" smtClean="0">
                        <a:latin typeface="Times New Roman" pitchFamily="18" charset="0"/>
                        <a:cs typeface="Times New Roman" pitchFamily="18" charset="0"/>
                      </a:endParaRPr>
                    </a:p>
                  </a:txBody>
                  <a:tcPr/>
                </a:tc>
              </a:tr>
              <a:tr h="906313">
                <a:tc>
                  <a:txBody>
                    <a:bodyPr/>
                    <a:lstStyle/>
                    <a:p>
                      <a:r>
                        <a:rPr lang="en-US" sz="1400" dirty="0" smtClean="0">
                          <a:solidFill>
                            <a:schemeClr val="bg1"/>
                          </a:solidFill>
                          <a:latin typeface="Times New Roman" pitchFamily="18" charset="0"/>
                          <a:cs typeface="Times New Roman" pitchFamily="18" charset="0"/>
                        </a:rPr>
                        <a:t>Area designation for EPA purposes</a:t>
                      </a:r>
                      <a:endParaRPr lang="en-US" sz="1400" dirty="0">
                        <a:solidFill>
                          <a:schemeClr val="bg1"/>
                        </a:solidFill>
                        <a:latin typeface="Times New Roman" pitchFamily="18" charset="0"/>
                        <a:cs typeface="Times New Roman" pitchFamily="18" charset="0"/>
                      </a:endParaRPr>
                    </a:p>
                  </a:txBody>
                  <a:tcPr anchor="ctr">
                    <a:solidFill>
                      <a:srgbClr val="002060"/>
                    </a:solidFill>
                  </a:tcPr>
                </a:tc>
                <a:tc>
                  <a:txBody>
                    <a:bodyPr/>
                    <a:lstStyle/>
                    <a:p>
                      <a:pPr algn="ctr"/>
                      <a:r>
                        <a:rPr lang="en-US" sz="1400" b="1" dirty="0" smtClean="0">
                          <a:solidFill>
                            <a:schemeClr val="tx1"/>
                          </a:solidFill>
                          <a:latin typeface="Times New Roman" pitchFamily="18" charset="0"/>
                          <a:cs typeface="Times New Roman" pitchFamily="18" charset="0"/>
                        </a:rPr>
                        <a:t>Attainment</a:t>
                      </a:r>
                      <a:endParaRPr lang="en-US" sz="14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buFont typeface="Arial" pitchFamily="34" charset="0"/>
                        <a:buNone/>
                      </a:pPr>
                      <a:r>
                        <a:rPr lang="en-US" sz="1400" b="1" dirty="0" smtClean="0">
                          <a:solidFill>
                            <a:schemeClr val="tx1"/>
                          </a:solidFill>
                          <a:latin typeface="Times New Roman" pitchFamily="18" charset="0"/>
                          <a:cs typeface="Times New Roman" pitchFamily="18" charset="0"/>
                        </a:rPr>
                        <a:t>Attainment</a:t>
                      </a:r>
                      <a:endParaRPr lang="en-US" sz="14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r>
                        <a:rPr lang="en-US" sz="1400" b="1" dirty="0" smtClean="0">
                          <a:solidFill>
                            <a:schemeClr val="tx1"/>
                          </a:solidFill>
                          <a:latin typeface="Times New Roman" pitchFamily="18" charset="0"/>
                          <a:cs typeface="Times New Roman" pitchFamily="18" charset="0"/>
                        </a:rPr>
                        <a:t>Nonattainment</a:t>
                      </a:r>
                      <a:endParaRPr lang="en-US" sz="14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r>
                        <a:rPr lang="en-US" sz="1400" b="1" dirty="0" smtClean="0">
                          <a:solidFill>
                            <a:schemeClr val="tx1"/>
                          </a:solidFill>
                          <a:latin typeface="Times New Roman" pitchFamily="18" charset="0"/>
                          <a:cs typeface="Times New Roman" pitchFamily="18" charset="0"/>
                        </a:rPr>
                        <a:t>Nonattainment</a:t>
                      </a:r>
                      <a:endParaRPr lang="en-US" sz="14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buFont typeface="Arial" pitchFamily="34" charset="0"/>
                        <a:buNone/>
                      </a:pPr>
                      <a:r>
                        <a:rPr lang="en-US" sz="1400" b="1" dirty="0" smtClean="0">
                          <a:solidFill>
                            <a:schemeClr val="tx1"/>
                          </a:solidFill>
                          <a:latin typeface="Times New Roman" pitchFamily="18" charset="0"/>
                          <a:cs typeface="Times New Roman" pitchFamily="18" charset="0"/>
                        </a:rPr>
                        <a:t>Attainment</a:t>
                      </a:r>
                    </a:p>
                  </a:txBody>
                  <a:tcPr anchor="ctr">
                    <a:solidFill>
                      <a:srgbClr val="00B050"/>
                    </a:solidFill>
                  </a:tcPr>
                </a:tc>
              </a:tr>
            </a:tbl>
          </a:graphicData>
        </a:graphic>
      </p:graphicFrame>
      <p:sp>
        <p:nvSpPr>
          <p:cNvPr id="8" name="Title 1"/>
          <p:cNvSpPr txBox="1">
            <a:spLocks noGrp="1"/>
          </p:cNvSpPr>
          <p:nvPr>
            <p:ph type="title"/>
          </p:nvPr>
        </p:nvSpPr>
        <p:spPr bwMode="auto">
          <a:xfrm>
            <a:off x="457200" y="685800"/>
            <a:ext cx="8229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kumimoji="0" lang="en-US" sz="3600" b="1" i="1" u="none" strike="noStrike" kern="0" cap="none" spc="0" normalizeH="0" baseline="0" noProof="0" dirty="0" smtClean="0">
                <a:ln>
                  <a:noFill/>
                </a:ln>
                <a:solidFill>
                  <a:srgbClr val="FF0000"/>
                </a:solidFill>
                <a:effectLst/>
                <a:uLnTx/>
                <a:uFillTx/>
                <a:latin typeface="Times New Roman"/>
                <a:ea typeface="Calibri"/>
                <a:cs typeface="Times New Roman"/>
              </a:rPr>
              <a:t>…make sure</a:t>
            </a:r>
            <a:r>
              <a:rPr kumimoji="0" lang="en-US" sz="3600" b="1" i="1" u="none" strike="noStrike" kern="0" cap="none" spc="0" normalizeH="0" noProof="0" dirty="0" smtClean="0">
                <a:ln>
                  <a:noFill/>
                </a:ln>
                <a:solidFill>
                  <a:srgbClr val="FF0000"/>
                </a:solidFill>
                <a:effectLst/>
                <a:uLnTx/>
                <a:uFillTx/>
                <a:latin typeface="Times New Roman"/>
                <a:ea typeface="Calibri"/>
                <a:cs typeface="Times New Roman"/>
              </a:rPr>
              <a:t> this is correct</a:t>
            </a:r>
            <a:endParaRPr kumimoji="0" lang="en-US" sz="3600" b="1" i="1" u="none" strike="noStrike" kern="0" cap="none" spc="0" normalizeH="0" baseline="0" noProof="0" dirty="0">
              <a:ln>
                <a:noFill/>
              </a:ln>
              <a:solidFill>
                <a:srgbClr val="FF0000"/>
              </a:solidFill>
              <a:effectLst/>
              <a:uLnTx/>
              <a:uFillTx/>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Tree>
    <p:extLst>
      <p:ext uri="{BB962C8B-B14F-4D97-AF65-F5344CB8AC3E}">
        <p14:creationId xmlns:p14="http://schemas.microsoft.com/office/powerpoint/2010/main" xmlns="" val="69644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Spray Paint VOC limits replaced by EPA rules</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Old regional haze rules</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federal requirements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dirty="0" smtClean="0">
                <a:latin typeface="Times New Roman" pitchFamily="18" charset="0"/>
                <a:cs typeface="Times New Roman" pitchFamily="18" charset="0"/>
              </a:rPr>
              <a:t>Rationale for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8</a:t>
            </a:fld>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lnSpcReduction="2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1">
              <a:buClr>
                <a:srgbClr val="00B0F0"/>
              </a:buClr>
            </a:pPr>
            <a:r>
              <a:rPr lang="en-US" dirty="0" smtClean="0">
                <a:latin typeface="Times New Roman" pitchFamily="18" charset="0"/>
                <a:cs typeface="Times New Roman" pitchFamily="18" charset="0"/>
              </a:rPr>
              <a:t>SIP required  by Clean Air Act to maintain or attain compliance with National Ambient Air Quality Standards (NAAQS)</a:t>
            </a:r>
          </a:p>
          <a:p>
            <a:pPr lvl="1">
              <a:buClr>
                <a:srgbClr val="00B0F0"/>
              </a:buClr>
            </a:pPr>
            <a:r>
              <a:rPr lang="en-US" dirty="0" smtClean="0">
                <a:latin typeface="Times New Roman" pitchFamily="18" charset="0"/>
                <a:cs typeface="Times New Roman" pitchFamily="18" charset="0"/>
              </a:rPr>
              <a:t>NAAQS for particulate matter was based on total particulate matter and was much less stringent than today’s standards.</a:t>
            </a:r>
          </a:p>
          <a:p>
            <a:pPr lvl="0">
              <a:buClr>
                <a:srgbClr val="00B0F0"/>
              </a:buClr>
            </a:pPr>
            <a:r>
              <a:rPr lang="en-US" dirty="0" smtClean="0">
                <a:latin typeface="Times New Roman" pitchFamily="18" charset="0"/>
                <a:cs typeface="Times New Roman" pitchFamily="18" charset="0"/>
              </a:rPr>
              <a:t>Rules include different standards for pre and post 1970 sources (grandfathering provisions)</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7163</TotalTime>
  <Words>3734</Words>
  <Application>Microsoft Office PowerPoint</Application>
  <PresentationFormat>On-screen Show (4:3)</PresentationFormat>
  <Paragraphs>643</Paragraphs>
  <Slides>58</Slides>
  <Notes>37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Rulemaking Goals</vt:lpstr>
      <vt:lpstr>Rulemaking Schedule</vt:lpstr>
      <vt:lpstr>Slide 4</vt:lpstr>
      <vt:lpstr>Rule Clean-Up</vt:lpstr>
      <vt:lpstr>Rule Clean-Up</vt:lpstr>
      <vt:lpstr>Rule Clean-Up</vt:lpstr>
      <vt:lpstr>PM and Opacity Standards  - Topics</vt:lpstr>
      <vt:lpstr>PM and Opacity Standards  - Background</vt:lpstr>
      <vt:lpstr>PM and Opacity Standards - Background</vt:lpstr>
      <vt:lpstr>Opacity Standard – potential changes</vt:lpstr>
      <vt:lpstr>Opacity Standard – potential changes</vt:lpstr>
      <vt:lpstr>PM Standard – potential changes</vt:lpstr>
      <vt:lpstr>PM Grain loading standards</vt:lpstr>
      <vt:lpstr>Justification</vt:lpstr>
      <vt:lpstr>Justification</vt:lpstr>
      <vt:lpstr>Justification</vt:lpstr>
      <vt:lpstr>Slide 18</vt:lpstr>
      <vt:lpstr>Slide 19</vt:lpstr>
      <vt:lpstr>Categorically Insignificant Activities</vt:lpstr>
      <vt:lpstr>Categorically Insignificant Activities - background</vt:lpstr>
      <vt:lpstr>Categorically Insignificant Activities - background</vt:lpstr>
      <vt:lpstr>Slide 23</vt:lpstr>
      <vt:lpstr>Small fuel burning equipment </vt:lpstr>
      <vt:lpstr>Regulatory Considerations</vt:lpstr>
      <vt:lpstr>Regulatory Considerations</vt:lpstr>
      <vt:lpstr>Extensions for NSR/PSD permits</vt:lpstr>
      <vt:lpstr>Extensions for NSR/PSD permits – Proposed Changes</vt:lpstr>
      <vt:lpstr>Extensions for NSR/PSD permits – Proposed Changes</vt:lpstr>
      <vt:lpstr>Extensions for NSR/PSD permits – Proposed Changes</vt:lpstr>
      <vt:lpstr>Extensions for NSR/PSD permits</vt:lpstr>
      <vt:lpstr>Splitting Businesses - Issues</vt:lpstr>
      <vt:lpstr>Splitting Businesses – Proposed Changes</vt:lpstr>
      <vt:lpstr>Splitting Businesses</vt:lpstr>
      <vt:lpstr>Slide 35</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  Proposed Changes </vt:lpstr>
      <vt:lpstr>New Source Review (NSR)  Proposed Changes</vt:lpstr>
      <vt:lpstr>New Source Review (NSR)  Proposed Changes</vt:lpstr>
      <vt:lpstr>Net Air Quality Benefit (NAQB)</vt:lpstr>
      <vt:lpstr>Offsets and NAQB</vt:lpstr>
      <vt:lpstr>Slide 48</vt:lpstr>
      <vt:lpstr>Net Air Quality Benefit (NAQB)</vt:lpstr>
      <vt:lpstr>Net Air Quality Benefit (NAQB)</vt:lpstr>
      <vt:lpstr>Net Air Quality Benefit (NAQB)</vt:lpstr>
      <vt:lpstr>New Source Review (NSR)</vt:lpstr>
      <vt:lpstr>New Source Review (NSR)</vt:lpstr>
      <vt:lpstr>New Source Review (NSR)</vt:lpstr>
      <vt:lpstr>NSR Old vs. New</vt:lpstr>
      <vt:lpstr>NSR Old vs. New</vt:lpstr>
      <vt:lpstr>New Source Review (NSR)…make sure this is correct</vt:lpstr>
      <vt:lpstr>New Source Review (NSR)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717</cp:revision>
  <dcterms:created xsi:type="dcterms:W3CDTF">2013-06-02T20:44:18Z</dcterms:created>
  <dcterms:modified xsi:type="dcterms:W3CDTF">2013-07-18T00:00:42Z</dcterms:modified>
</cp:coreProperties>
</file>