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0"/>
  </p:notesMasterIdLst>
  <p:sldIdLst>
    <p:sldId id="449" r:id="rId2"/>
    <p:sldId id="531" r:id="rId3"/>
    <p:sldId id="501" r:id="rId4"/>
    <p:sldId id="533" r:id="rId5"/>
    <p:sldId id="534" r:id="rId6"/>
    <p:sldId id="535" r:id="rId7"/>
    <p:sldId id="536" r:id="rId8"/>
    <p:sldId id="590" r:id="rId9"/>
    <p:sldId id="591" r:id="rId10"/>
    <p:sldId id="592" r:id="rId11"/>
    <p:sldId id="593" r:id="rId12"/>
    <p:sldId id="594" r:id="rId13"/>
    <p:sldId id="595" r:id="rId14"/>
    <p:sldId id="596" r:id="rId15"/>
    <p:sldId id="597" r:id="rId16"/>
    <p:sldId id="598" r:id="rId17"/>
    <p:sldId id="599" r:id="rId18"/>
    <p:sldId id="600" r:id="rId19"/>
    <p:sldId id="601" r:id="rId20"/>
    <p:sldId id="602" r:id="rId21"/>
    <p:sldId id="603" r:id="rId22"/>
    <p:sldId id="604" r:id="rId23"/>
    <p:sldId id="605" r:id="rId24"/>
    <p:sldId id="606" r:id="rId25"/>
    <p:sldId id="607" r:id="rId26"/>
    <p:sldId id="608" r:id="rId27"/>
    <p:sldId id="609" r:id="rId28"/>
    <p:sldId id="610" r:id="rId29"/>
    <p:sldId id="611" r:id="rId30"/>
    <p:sldId id="612" r:id="rId31"/>
    <p:sldId id="613" r:id="rId32"/>
    <p:sldId id="614" r:id="rId33"/>
    <p:sldId id="615" r:id="rId34"/>
    <p:sldId id="616" r:id="rId35"/>
    <p:sldId id="617" r:id="rId36"/>
    <p:sldId id="618" r:id="rId37"/>
    <p:sldId id="619" r:id="rId38"/>
    <p:sldId id="620" r:id="rId39"/>
    <p:sldId id="621" r:id="rId40"/>
    <p:sldId id="622" r:id="rId41"/>
    <p:sldId id="623" r:id="rId42"/>
    <p:sldId id="559" r:id="rId43"/>
    <p:sldId id="560" r:id="rId44"/>
    <p:sldId id="505" r:id="rId45"/>
    <p:sldId id="506" r:id="rId46"/>
    <p:sldId id="507" r:id="rId47"/>
    <p:sldId id="508" r:id="rId48"/>
    <p:sldId id="509" r:id="rId49"/>
    <p:sldId id="510" r:id="rId50"/>
    <p:sldId id="511" r:id="rId51"/>
    <p:sldId id="512" r:id="rId52"/>
    <p:sldId id="513" r:id="rId53"/>
    <p:sldId id="514" r:id="rId54"/>
    <p:sldId id="515" r:id="rId55"/>
    <p:sldId id="561" r:id="rId56"/>
    <p:sldId id="516" r:id="rId57"/>
    <p:sldId id="517" r:id="rId58"/>
    <p:sldId id="518" r:id="rId59"/>
    <p:sldId id="519" r:id="rId60"/>
    <p:sldId id="520" r:id="rId61"/>
    <p:sldId id="524" r:id="rId62"/>
    <p:sldId id="525" r:id="rId63"/>
    <p:sldId id="521" r:id="rId64"/>
    <p:sldId id="562" r:id="rId65"/>
    <p:sldId id="522" r:id="rId66"/>
    <p:sldId id="523" r:id="rId67"/>
    <p:sldId id="526" r:id="rId68"/>
    <p:sldId id="527"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22" autoAdjust="0"/>
  </p:normalViewPr>
  <p:slideViewPr>
    <p:cSldViewPr>
      <p:cViewPr varScale="1">
        <p:scale>
          <a:sx n="85" d="100"/>
          <a:sy n="85" d="100"/>
        </p:scale>
        <p:origin x="-82" y="-77"/>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63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7/22/2013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70000" lnSpcReduction="20000"/>
          </a:bodyPr>
          <a:lstStyle/>
          <a:p>
            <a:pPr>
              <a:buFont typeface="Arial" pitchFamily="34" charset="0"/>
              <a:buChar char="•"/>
            </a:pPr>
            <a:r>
              <a:rPr lang="en-US" sz="2300" dirty="0" smtClean="0">
                <a:latin typeface="Times New Roman" pitchFamily="18" charset="0"/>
                <a:cs typeface="Times New Roman" pitchFamily="18" charset="0"/>
              </a:rPr>
              <a:t>Good morning! Thank you for taking the time to come today to this DEQ stakeholder meeting.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presenters today....Mark and George.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In the notice for this meeting, you probably saw that the meeting will last from 10-12 and 1-2 if needed.  We were planning to cover the New Source Review materials after lunch but may do so earlier if time allows.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inform you and get input on some ideas on how we plan to change our rules. Of course you’ll be able to comment formally when the rules are proposed but we wanted to have an informal conversation with you first.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may also include some changes to our diesel program and the woodstove program,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modified/updated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 xmlns:p14="http://schemas.microsoft.com/office/powerpoint/2010/main"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 xmlns:p14="http://schemas.microsoft.com/office/powerpoint/2010/main" val="1486335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extLst>
      <p:ext uri="{BB962C8B-B14F-4D97-AF65-F5344CB8AC3E}">
        <p14:creationId xmlns:p14="http://schemas.microsoft.com/office/powerpoint/2010/main" xmlns="" val="1955573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extLst>
      <p:ext uri="{BB962C8B-B14F-4D97-AF65-F5344CB8AC3E}">
        <p14:creationId xmlns:p14="http://schemas.microsoft.com/office/powerpoint/2010/main" xmlns="" val="4107494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xmlns="" val="1765508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36</a:t>
            </a:fld>
            <a:endParaRPr lang="en-US" dirty="0"/>
          </a:p>
        </p:txBody>
      </p:sp>
    </p:spTree>
    <p:extLst>
      <p:ext uri="{BB962C8B-B14F-4D97-AF65-F5344CB8AC3E}">
        <p14:creationId xmlns:p14="http://schemas.microsoft.com/office/powerpoint/2010/main" xmlns="" val="1765508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52</a:t>
            </a:fld>
            <a:endParaRPr lang="en-US" dirty="0"/>
          </a:p>
        </p:txBody>
      </p:sp>
    </p:spTree>
    <p:extLst>
      <p:ext uri="{BB962C8B-B14F-4D97-AF65-F5344CB8AC3E}">
        <p14:creationId xmlns="" xmlns:p14="http://schemas.microsoft.com/office/powerpoint/2010/main" val="2380486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58</a:t>
            </a:fld>
            <a:endParaRPr lang="en-US" dirty="0"/>
          </a:p>
        </p:txBody>
      </p:sp>
    </p:spTree>
    <p:extLst>
      <p:ext uri="{BB962C8B-B14F-4D97-AF65-F5344CB8AC3E}">
        <p14:creationId xmlns="" xmlns:p14="http://schemas.microsoft.com/office/powerpoint/2010/main" val="2174840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59</a:t>
            </a:fld>
            <a:endParaRPr lang="en-US" dirty="0"/>
          </a:p>
        </p:txBody>
      </p:sp>
    </p:spTree>
    <p:extLst>
      <p:ext uri="{BB962C8B-B14F-4D97-AF65-F5344CB8AC3E}">
        <p14:creationId xmlns="" xmlns:p14="http://schemas.microsoft.com/office/powerpoint/2010/main" val="3122729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65</a:t>
            </a:fld>
            <a:endParaRPr lang="en-US" dirty="0"/>
          </a:p>
        </p:txBody>
      </p:sp>
    </p:spTree>
    <p:extLst>
      <p:ext uri="{BB962C8B-B14F-4D97-AF65-F5344CB8AC3E}">
        <p14:creationId xmlns="" xmlns:p14="http://schemas.microsoft.com/office/powerpoint/2010/main" val="4271664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66</a:t>
            </a:fld>
            <a:endParaRPr lang="en-US" dirty="0"/>
          </a:p>
        </p:txBody>
      </p:sp>
    </p:spTree>
    <p:extLst>
      <p:ext uri="{BB962C8B-B14F-4D97-AF65-F5344CB8AC3E}">
        <p14:creationId xmlns="" xmlns:p14="http://schemas.microsoft.com/office/powerpoint/2010/main" val="104839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these tables now or later?</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67</a:t>
            </a:fld>
            <a:endParaRPr lang="en-US" dirty="0"/>
          </a:p>
        </p:txBody>
      </p:sp>
    </p:spTree>
    <p:extLst>
      <p:ext uri="{BB962C8B-B14F-4D97-AF65-F5344CB8AC3E}">
        <p14:creationId xmlns="" xmlns:p14="http://schemas.microsoft.com/office/powerpoint/2010/main" val="272741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As part of the clean up, we want to repeal some rules</a:t>
            </a:r>
          </a:p>
          <a:p>
            <a:pPr lvl="0">
              <a:lnSpc>
                <a:spcPct val="115000"/>
              </a:lnSpc>
              <a:buSzPct val="80000"/>
              <a:defRPr/>
            </a:pPr>
            <a:r>
              <a:rPr lang="en-US" sz="1600" dirty="0" smtClean="0">
                <a:solidFill>
                  <a:sysClr val="windowText" lastClr="000000"/>
                </a:solidFill>
                <a:latin typeface="Times New Roman"/>
                <a:ea typeface="Calibri"/>
                <a:cs typeface="Times New Roman"/>
              </a:rPr>
              <a:t>  </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wasn’t cost effective. There are now specific rules but PGE is not involved in trading so we don’t need the state rules.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a:t>
            </a:r>
            <a:r>
              <a:rPr lang="en-US" sz="1600" dirty="0" smtClean="0">
                <a:solidFill>
                  <a:sysClr val="windowText" lastClr="000000"/>
                </a:solidFill>
                <a:latin typeface="Times New Roman"/>
                <a:ea typeface="Calibri"/>
                <a:cs typeface="Times New Roman"/>
              </a:rPr>
              <a:t>(New Source Review, New Source Performance Standards, National Emission Standards for HAPs)</a:t>
            </a: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8</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sz="1600" dirty="0" smtClean="0">
                <a:latin typeface="Times New Roman" pitchFamily="18" charset="0"/>
                <a:cs typeface="Times New Roman" pitchFamily="18" charset="0"/>
              </a:rPr>
              <a:t>Do you have any questions before we move on to the next topic?</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Our next presenter is Mark Fisher.</a:t>
            </a:r>
            <a:endParaRPr lang="en-US" sz="1600" dirty="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lnSpcReduction="2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1">
              <a:buClr>
                <a:srgbClr val="00B0F0"/>
              </a:buClr>
            </a:pPr>
            <a:r>
              <a:rPr lang="en-US" dirty="0" smtClean="0">
                <a:latin typeface="Times New Roman" pitchFamily="18" charset="0"/>
                <a:cs typeface="Times New Roman" pitchFamily="18" charset="0"/>
              </a:rPr>
              <a:t>SIP required  by Clean Air Act to maintain or attain compliance with National Ambient Air Quality Standards (NAAQS)</a:t>
            </a:r>
          </a:p>
          <a:p>
            <a:pPr lvl="1">
              <a:buClr>
                <a:srgbClr val="00B0F0"/>
              </a:buClr>
            </a:pPr>
            <a:r>
              <a:rPr lang="en-US" dirty="0" smtClean="0">
                <a:latin typeface="Times New Roman" pitchFamily="18" charset="0"/>
                <a:cs typeface="Times New Roman" pitchFamily="18" charset="0"/>
              </a:rPr>
              <a:t>NAAQS for particulate matter was based on total particulate matter and was much less stringent than today’s standards.</a:t>
            </a:r>
          </a:p>
          <a:p>
            <a:pPr lvl="0">
              <a:buClr>
                <a:srgbClr val="00B0F0"/>
              </a:buClr>
            </a:pPr>
            <a:r>
              <a:rPr lang="en-US" dirty="0" smtClean="0">
                <a:latin typeface="Times New Roman" pitchFamily="18" charset="0"/>
                <a:cs typeface="Times New Roman" pitchFamily="18" charset="0"/>
              </a:rPr>
              <a:t>Rules include different standards for pre and post 1970 sources (grandfathering provisions)</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914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2362200"/>
            <a:ext cx="7620000" cy="3962400"/>
          </a:xfrm>
        </p:spPr>
        <p:txBody>
          <a:bodyPr>
            <a:normAutofit fontScale="85000" lnSpcReduction="20000"/>
          </a:bodyPr>
          <a:lstStyle/>
          <a:p>
            <a:pPr lvl="0">
              <a:buClr>
                <a:srgbClr val="00B0F0"/>
              </a:buClr>
            </a:pPr>
            <a:r>
              <a:rPr lang="en-US" dirty="0" smtClean="0">
                <a:latin typeface="Times New Roman" pitchFamily="18" charset="0"/>
                <a:cs typeface="Times New Roman" pitchFamily="18" charset="0"/>
              </a:rPr>
              <a:t>Opacity standards </a:t>
            </a:r>
            <a:r>
              <a:rPr lang="en-US" dirty="0" smtClean="0">
                <a:latin typeface="Times New Roman" pitchFamily="18" charset="0"/>
                <a:cs typeface="Times New Roman" pitchFamily="18" charset="0"/>
              </a:rPr>
              <a:t>(40% and 20%) based </a:t>
            </a:r>
            <a:r>
              <a:rPr lang="en-US" dirty="0" smtClean="0">
                <a:latin typeface="Times New Roman" pitchFamily="18" charset="0"/>
                <a:cs typeface="Times New Roman" pitchFamily="18" charset="0"/>
              </a:rPr>
              <a:t>on “aggregate time”</a:t>
            </a:r>
          </a:p>
          <a:p>
            <a:pPr lvl="1">
              <a:buClr>
                <a:srgbClr val="00B0F0"/>
              </a:buClr>
            </a:pPr>
            <a:r>
              <a:rPr lang="en-US" dirty="0" smtClean="0">
                <a:latin typeface="Times New Roman" pitchFamily="18" charset="0"/>
                <a:cs typeface="Times New Roman" pitchFamily="18" charset="0"/>
              </a:rPr>
              <a:t>Uniform procedures (e.g., reference test method) have never been established for determining compliance</a:t>
            </a:r>
          </a:p>
          <a:p>
            <a:pPr lvl="1">
              <a:buClr>
                <a:srgbClr val="00B0F0"/>
              </a:buClr>
            </a:pPr>
            <a:r>
              <a:rPr lang="en-US" dirty="0" smtClean="0">
                <a:latin typeface="Times New Roman" pitchFamily="18" charset="0"/>
                <a:cs typeface="Times New Roman" pitchFamily="18" charset="0"/>
              </a:rPr>
              <a:t>Federal standards  are based on 6-minute average in accordance with EPA Reference Method 9</a:t>
            </a:r>
          </a:p>
          <a:p>
            <a:pPr lvl="0">
              <a:buClr>
                <a:srgbClr val="00B0F0"/>
              </a:buClr>
            </a:pPr>
            <a:r>
              <a:rPr lang="en-US" dirty="0" smtClean="0">
                <a:latin typeface="Times New Roman" pitchFamily="18" charset="0"/>
                <a:cs typeface="Times New Roman" pitchFamily="18" charset="0"/>
              </a:rPr>
              <a:t>PM standards </a:t>
            </a:r>
            <a:r>
              <a:rPr lang="en-US" dirty="0" smtClean="0">
                <a:latin typeface="Times New Roman" pitchFamily="18" charset="0"/>
                <a:cs typeface="Times New Roman" pitchFamily="18" charset="0"/>
              </a:rPr>
              <a:t>(0.2 and 0.1 gr/</a:t>
            </a:r>
            <a:r>
              <a:rPr lang="en-US" dirty="0" smtClean="0">
                <a:latin typeface="Times New Roman" pitchFamily="18" charset="0"/>
                <a:cs typeface="Times New Roman" pitchFamily="18" charset="0"/>
              </a:rPr>
              <a:t>dscf) </a:t>
            </a:r>
            <a:r>
              <a:rPr lang="en-US" dirty="0" smtClean="0">
                <a:latin typeface="Times New Roman" pitchFamily="18" charset="0"/>
                <a:cs typeface="Times New Roman" pitchFamily="18" charset="0"/>
              </a:rPr>
              <a:t>include </a:t>
            </a:r>
            <a:r>
              <a:rPr lang="en-US" dirty="0" smtClean="0">
                <a:latin typeface="Times New Roman" pitchFamily="18" charset="0"/>
                <a:cs typeface="Times New Roman" pitchFamily="18" charset="0"/>
              </a:rPr>
              <a:t>only one significant digit</a:t>
            </a:r>
          </a:p>
          <a:p>
            <a:pPr lvl="1">
              <a:buClr>
                <a:srgbClr val="00B0F0"/>
              </a:buClr>
            </a:pPr>
            <a:r>
              <a:rPr lang="en-US" dirty="0" smtClean="0">
                <a:latin typeface="Times New Roman" pitchFamily="18" charset="0"/>
                <a:cs typeface="Times New Roman" pitchFamily="18" charset="0"/>
              </a:rPr>
              <a:t>compliance rounding issue</a:t>
            </a:r>
          </a:p>
          <a:p>
            <a:pPr lvl="1">
              <a:buClr>
                <a:srgbClr val="00B0F0"/>
              </a:buClr>
            </a:pPr>
            <a:r>
              <a:rPr lang="en-US" dirty="0" smtClean="0">
                <a:latin typeface="Times New Roman" pitchFamily="18" charset="0"/>
                <a:cs typeface="Times New Roman" pitchFamily="18" charset="0"/>
              </a:rPr>
              <a:t>EPA guidance/policy states that all ‘federal’ standards have at least 2 significant digits when not stated</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447800"/>
            <a:ext cx="7315200" cy="5257800"/>
          </a:xfrm>
        </p:spPr>
        <p:txBody>
          <a:bodyPr>
            <a:normAutofit fontScale="85000" lnSpcReduction="10000"/>
          </a:bodyPr>
          <a:lstStyle/>
          <a:p>
            <a:pPr lvl="0">
              <a:buClr>
                <a:srgbClr val="00B0F0"/>
              </a:buClr>
            </a:pPr>
            <a:r>
              <a:rPr lang="en-US" dirty="0" smtClean="0">
                <a:latin typeface="Times New Roman" pitchFamily="18" charset="0"/>
                <a:cs typeface="Times New Roman" pitchFamily="18" charset="0"/>
              </a:rPr>
              <a:t>Change all opacity standards from 3 minute aggregate in 60 minutes to </a:t>
            </a:r>
            <a:r>
              <a:rPr lang="en-US" dirty="0" smtClean="0">
                <a:latin typeface="Times New Roman" pitchFamily="18" charset="0"/>
                <a:cs typeface="Times New Roman" pitchFamily="18" charset="0"/>
              </a:rPr>
              <a:t>any 6-minute block average</a:t>
            </a:r>
            <a:endParaRPr lang="en-US" dirty="0" smtClean="0">
              <a:latin typeface="Times New Roman" pitchFamily="18" charset="0"/>
              <a:cs typeface="Times New Roman" pitchFamily="18" charset="0"/>
            </a:endParaRPr>
          </a:p>
          <a:p>
            <a:pPr lvl="1">
              <a:buClr>
                <a:srgbClr val="00B0F0"/>
              </a:buClr>
            </a:pPr>
            <a:r>
              <a:rPr lang="en-US" dirty="0" smtClean="0">
                <a:latin typeface="Times New Roman" pitchFamily="18" charset="0"/>
                <a:cs typeface="Times New Roman" pitchFamily="18" charset="0"/>
              </a:rPr>
              <a:t>Compliance can be based on EPA Method 9</a:t>
            </a:r>
          </a:p>
          <a:p>
            <a:pPr lvl="1">
              <a:buClr>
                <a:srgbClr val="00B0F0"/>
              </a:buClr>
            </a:pPr>
            <a:r>
              <a:rPr lang="en-US" dirty="0" smtClean="0">
                <a:latin typeface="Times New Roman" pitchFamily="18" charset="0"/>
                <a:cs typeface="Times New Roman" pitchFamily="18" charset="0"/>
              </a:rPr>
              <a:t>Change is consistent with other states</a:t>
            </a:r>
          </a:p>
          <a:p>
            <a:pPr lvl="1">
              <a:buClr>
                <a:srgbClr val="00B0F0"/>
              </a:buClr>
            </a:pPr>
            <a:r>
              <a:rPr lang="en-US" dirty="0" smtClean="0">
                <a:latin typeface="Times New Roman" pitchFamily="18" charset="0"/>
                <a:cs typeface="Times New Roman" pitchFamily="18" charset="0"/>
              </a:rPr>
              <a:t>No change in stringency (either aggregate time or 6-minute average is theoretically more or less stringent)</a:t>
            </a:r>
          </a:p>
          <a:p>
            <a:pPr lvl="0">
              <a:buClr>
                <a:srgbClr val="00B0F0"/>
              </a:buClr>
            </a:pPr>
            <a:r>
              <a:rPr lang="en-US" dirty="0" smtClean="0">
                <a:latin typeface="Times New Roman" pitchFamily="18" charset="0"/>
                <a:cs typeface="Times New Roman" pitchFamily="18" charset="0"/>
              </a:rPr>
              <a:t>Repeal Portland 4-county 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a:t>
            </a:r>
            <a:r>
              <a:rPr lang="en-US" dirty="0" smtClean="0">
                <a:latin typeface="Times New Roman" pitchFamily="18" charset="0"/>
                <a:cs typeface="Times New Roman" pitchFamily="18" charset="0"/>
              </a:rPr>
              <a:t>provision</a:t>
            </a:r>
          </a:p>
          <a:p>
            <a:pPr lvl="1">
              <a:buClr>
                <a:srgbClr val="00B0F0"/>
              </a:buClr>
            </a:pPr>
            <a:r>
              <a:rPr lang="en-US" dirty="0" smtClean="0">
                <a:latin typeface="Times New Roman" pitchFamily="18" charset="0"/>
                <a:cs typeface="Times New Roman" pitchFamily="18" charset="0"/>
              </a:rPr>
              <a:t>Still covered by statewide standards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old equipment (before 06/01/70)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a:t>
            </a:r>
            <a:r>
              <a:rPr lang="en-US" dirty="0" smtClean="0">
                <a:latin typeface="Times New Roman" pitchFamily="18" charset="0"/>
                <a:cs typeface="Times New Roman" pitchFamily="18" charset="0"/>
              </a:rPr>
              <a:t>to minimize emissions approved </a:t>
            </a:r>
            <a:r>
              <a:rPr lang="en-US" dirty="0" smtClean="0">
                <a:latin typeface="Times New Roman" pitchFamily="18" charset="0"/>
                <a:cs typeface="Times New Roman" pitchFamily="18" charset="0"/>
              </a:rPr>
              <a:t>by DEQ</a:t>
            </a:r>
          </a:p>
          <a:p>
            <a:pPr>
              <a:buClr>
                <a:srgbClr val="00B0F0"/>
              </a:buClr>
            </a:pPr>
            <a:r>
              <a:rPr lang="en-US" dirty="0" smtClean="0">
                <a:latin typeface="Times New Roman" pitchFamily="18" charset="0"/>
                <a:cs typeface="Times New Roman" pitchFamily="18" charset="0"/>
              </a:rPr>
              <a:t>Defer compliance until January 1, 2015 for businesses not located near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6" name="Rectangle 1"/>
          <p:cNvSpPr>
            <a:spLocks noChangeArrowheads="1"/>
          </p:cNvSpPr>
          <p:nvPr/>
        </p:nvSpPr>
        <p:spPr bwMode="auto">
          <a:xfrm>
            <a:off x="609600" y="5867400"/>
            <a:ext cx="7848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fontScale="92500" lnSpcReduction="20000"/>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Provide schedule for complying with revised standards depending on location</a:t>
            </a:r>
          </a:p>
          <a:p>
            <a:pPr>
              <a:buClr>
                <a:srgbClr val="00B0F0"/>
              </a:buClr>
            </a:pPr>
            <a:r>
              <a:rPr lang="en-US" dirty="0" smtClean="0">
                <a:latin typeface="Times New Roman" pitchFamily="18" charset="0"/>
                <a:cs typeface="Times New Roman" pitchFamily="18" charset="0"/>
              </a:rPr>
              <a:t>All sources must comply with 0.10 standard by January 1, 2019.</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15</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120251268"/>
              </p:ext>
            </p:extLst>
          </p:nvPr>
        </p:nvGraphicFramePr>
        <p:xfrm>
          <a:off x="228600" y="1447800"/>
          <a:ext cx="8534400" cy="3380883"/>
        </p:xfrm>
        <a:graphic>
          <a:graphicData uri="http://schemas.openxmlformats.org/drawingml/2006/table">
            <a:tbl>
              <a:tblPr firstRow="1" bandRow="1">
                <a:tableStyleId>{7DF18680-E054-41AD-8BC1-D1AEF772440D}</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4605424"/>
            <a:ext cx="2362200" cy="19547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7016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00200"/>
            <a:ext cx="7391400" cy="2286000"/>
          </a:xfrm>
        </p:spPr>
        <p:txBody>
          <a:bodyPr>
            <a:normAutofit/>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143019421"/>
              </p:ext>
            </p:extLst>
          </p:nvPr>
        </p:nvGraphicFramePr>
        <p:xfrm>
          <a:off x="457200" y="3581400"/>
          <a:ext cx="8534400" cy="1939490"/>
        </p:xfrm>
        <a:graphic>
          <a:graphicData uri="http://schemas.openxmlformats.org/drawingml/2006/table">
            <a:tbl>
              <a:tblPr firstRow="1" bandRow="1">
                <a:tableStyleId>{7DF18680-E054-41AD-8BC1-D1AEF772440D}</a:tableStyleId>
              </a:tblPr>
              <a:tblGrid>
                <a:gridCol w="1828800"/>
                <a:gridCol w="3352800"/>
                <a:gridCol w="3352800"/>
              </a:tblGrid>
              <a:tr h="895149">
                <a:tc>
                  <a:txBody>
                    <a:bodyPr/>
                    <a:lstStyle/>
                    <a:p>
                      <a:pPr algn="ctr"/>
                      <a:r>
                        <a:rPr lang="en-US" sz="2800" dirty="0" smtClean="0">
                          <a:latin typeface="Times New Roman" pitchFamily="18" charset="0"/>
                          <a:cs typeface="Times New Roman" pitchFamily="18" charset="0"/>
                        </a:rPr>
                        <a:t>Grain Loading</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a:t>
                      </a:r>
                      <a:r>
                        <a:rPr lang="en-US" sz="2800" baseline="0" dirty="0" smtClean="0">
                          <a:latin typeface="Times New Roman" pitchFamily="18" charset="0"/>
                          <a:cs typeface="Times New Roman" pitchFamily="18" charset="0"/>
                        </a:rPr>
                        <a:t> Impacts</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 + Background</a:t>
                      </a:r>
                      <a:endParaRPr lang="en-US" sz="28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0.2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30%</a:t>
                      </a:r>
                      <a:r>
                        <a:rPr lang="en-US" sz="2600" baseline="0" dirty="0" smtClean="0">
                          <a:latin typeface="Times New Roman" pitchFamily="18" charset="0"/>
                          <a:cs typeface="Times New Roman" pitchFamily="18" charset="0"/>
                        </a:rPr>
                        <a:t> of </a:t>
                      </a:r>
                      <a:r>
                        <a:rPr lang="en-US" sz="2600" baseline="0" dirty="0" smtClean="0">
                          <a:latin typeface="Times New Roman" pitchFamily="18" charset="0"/>
                          <a:cs typeface="Times New Roman" pitchFamily="18" charset="0"/>
                        </a:rPr>
                        <a:t>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70%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0.10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13%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53%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91452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495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that rely on woodstoves to heat homes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Changes are proactive measures for helping to prevent violations of current PM2.5 standards and potentially more stringent standards in the future.</a:t>
            </a:r>
          </a:p>
          <a:p>
            <a:pPr lvl="0">
              <a:buClr>
                <a:srgbClr val="00B0F0"/>
              </a:buClr>
            </a:pPr>
            <a:r>
              <a:rPr lang="en-US" dirty="0" smtClean="0">
                <a:latin typeface="Times New Roman" pitchFamily="18" charset="0"/>
                <a:cs typeface="Times New Roman" pitchFamily="18" charset="0"/>
              </a:rPr>
              <a:t>In the past, similar/more stringent changes were made to the standards in areas that were designated nonattainment for PM10 as reactive measures that were included the attainment plans.</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19</a:t>
            </a:fld>
            <a:endParaRPr lang="en-US" dirty="0">
              <a:solidFill>
                <a:srgbClr val="E3DED1">
                  <a:shade val="50000"/>
                </a:srgbClr>
              </a:solidFill>
            </a:endParaRPr>
          </a:p>
        </p:txBody>
      </p:sp>
      <p:sp>
        <p:nvSpPr>
          <p:cNvPr id="2" name="TextBox 1"/>
          <p:cNvSpPr txBox="1"/>
          <p:nvPr/>
        </p:nvSpPr>
        <p:spPr>
          <a:xfrm>
            <a:off x="990600" y="1600200"/>
            <a:ext cx="7315200" cy="4401205"/>
          </a:xfrm>
          <a:prstGeom prst="rect">
            <a:avLst/>
          </a:prstGeom>
          <a:noFill/>
        </p:spPr>
        <p:txBody>
          <a:bodyPr wrap="square" rtlCol="0">
            <a:spAutoFit/>
          </a:bodyPr>
          <a:lstStyle/>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 Two asphalt plants</a:t>
            </a:r>
          </a:p>
          <a:p>
            <a:pPr marL="285750" indent="-285750">
              <a:buClr>
                <a:srgbClr val="00B0F0"/>
              </a:buClr>
              <a:buFont typeface="Arial" pitchFamily="34" charset="0"/>
              <a:buChar char="•"/>
            </a:pPr>
            <a:r>
              <a:rPr lang="en-US" sz="3200" dirty="0" smtClean="0">
                <a:latin typeface="Times New Roman" pitchFamily="18" charset="0"/>
                <a:cs typeface="Times New Roman" pitchFamily="18" charset="0"/>
              </a:rPr>
              <a:t>Many of the units have tested below the suggested limits, but do not comply all of the time.</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Test results range from 0.06 to 0.21 gr/dscf</a:t>
            </a: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Sources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1068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1148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latin typeface="Times New Roman" pitchFamily="18" charset="0"/>
                <a:cs typeface="Times New Roman" pitchFamily="18" charset="0"/>
              </a:rPr>
              <a:t>1977 28 MMBtu wood fired boiler; pre-test out of compliance; post-test less than 0.1 gr/dscf</a:t>
            </a: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Install additional control equipment</a:t>
            </a:r>
          </a:p>
          <a:p>
            <a:pPr>
              <a:buClr>
                <a:srgbClr val="00B0F0"/>
              </a:buClr>
            </a:pPr>
            <a:r>
              <a:rPr lang="en-US" sz="2800" dirty="0" smtClean="0">
                <a:latin typeface="Times New Roman" pitchFamily="18" charset="0"/>
                <a:cs typeface="Times New Roman" pitchFamily="18" charset="0"/>
              </a:rPr>
              <a:t>Add co-firing of natural gas </a:t>
            </a:r>
          </a:p>
          <a:p>
            <a:pPr>
              <a:buClr>
                <a:srgbClr val="00B0F0"/>
              </a:buClr>
            </a:pPr>
            <a:r>
              <a:rPr lang="en-US" sz="2800" dirty="0" smtClean="0">
                <a:latin typeface="Times New Roman" pitchFamily="18" charset="0"/>
                <a:cs typeface="Times New Roman" pitchFamily="18" charset="0"/>
              </a:rPr>
              <a:t>Replace boiler with natural gas-fired boiler</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sp>
        <p:nvSpPr>
          <p:cNvPr id="6" name="TextBox 5"/>
          <p:cNvSpPr txBox="1"/>
          <p:nvPr/>
        </p:nvSpPr>
        <p:spPr>
          <a:xfrm>
            <a:off x="914400" y="914400"/>
            <a:ext cx="77724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What might be necessary to comply with standards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21</a:t>
            </a:fld>
            <a:endParaRPr lang="en-US" dirty="0">
              <a:solidFill>
                <a:prstClr val="black">
                  <a:tint val="75000"/>
                </a:prstClr>
              </a:solidFill>
            </a:endParaRPr>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1828800"/>
            <a:ext cx="5067300" cy="4724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729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828800"/>
            <a:ext cx="8229600" cy="2620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Suggested changes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lnSpcReduction="20000"/>
          </a:bodyPr>
          <a:lstStyle/>
          <a:p>
            <a:pPr marL="633222" indent="-576072">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in mid 90’s for Title V program – examples:</a:t>
            </a:r>
          </a:p>
          <a:p>
            <a:pPr lvl="2"/>
            <a:r>
              <a:rPr lang="en-US" dirty="0" smtClean="0">
                <a:latin typeface="Times New Roman" pitchFamily="18" charset="0"/>
                <a:cs typeface="Times New Roman" pitchFamily="18" charset="0"/>
              </a:rPr>
              <a:t>Janitorial activities</a:t>
            </a:r>
          </a:p>
          <a:p>
            <a:pPr lvl="2"/>
            <a:r>
              <a:rPr lang="en-US" dirty="0" smtClean="0">
                <a:latin typeface="Times New Roman" pitchFamily="18" charset="0"/>
                <a:cs typeface="Times New Roman" pitchFamily="18" charset="0"/>
              </a:rPr>
              <a:t>Groundskeeping activities including</a:t>
            </a:r>
          </a:p>
          <a:p>
            <a:pPr lvl="2"/>
            <a:r>
              <a:rPr lang="en-US" dirty="0" smtClean="0">
                <a:latin typeface="Times New Roman" pitchFamily="18" charset="0"/>
                <a:cs typeface="Times New Roman" pitchFamily="18" charset="0"/>
              </a:rPr>
              <a:t>Instrument calibration</a:t>
            </a:r>
          </a:p>
          <a:p>
            <a:pPr lvl="2"/>
            <a:r>
              <a:rPr lang="en-US" dirty="0" smtClean="0">
                <a:latin typeface="Times New Roman" pitchFamily="18" charset="0"/>
                <a:cs typeface="Times New Roman" pitchFamily="18" charset="0"/>
              </a:rPr>
              <a:t>Maintenance and repair shop</a:t>
            </a:r>
          </a:p>
          <a:p>
            <a:pPr lvl="2"/>
            <a:endParaRPr lang="en-US"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5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45259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85800" y="2895600"/>
            <a:ext cx="7772400" cy="3810000"/>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5100" dirty="0" smtClean="0">
                <a:solidFill>
                  <a:prstClr val="black"/>
                </a:solidFill>
                <a:latin typeface="Times New Roman"/>
                <a:ea typeface="Calibri"/>
              </a:rPr>
              <a:t>Proposing to change categorically insignificant criteria to:</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Any individual engine rated at less than 500 </a:t>
            </a:r>
            <a:r>
              <a:rPr lang="en-US" sz="4500" dirty="0" smtClean="0">
                <a:latin typeface="Times New Roman" pitchFamily="18" charset="0"/>
                <a:cs typeface="Times New Roman" pitchFamily="18" charset="0"/>
              </a:rPr>
              <a:t>horsepower (375 kW); </a:t>
            </a:r>
            <a:r>
              <a:rPr lang="en-US" sz="4500" dirty="0" smtClean="0">
                <a:latin typeface="Times New Roman" pitchFamily="18" charset="0"/>
                <a:cs typeface="Times New Roman" pitchFamily="18" charset="0"/>
              </a:rPr>
              <a:t>or</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emissions </a:t>
            </a:r>
            <a:r>
              <a:rPr lang="en-US" sz="4500" dirty="0">
                <a:latin typeface="Times New Roman" pitchFamily="18" charset="0"/>
                <a:cs typeface="Times New Roman" pitchFamily="18" charset="0"/>
              </a:rPr>
              <a:t>in aggregate are </a:t>
            </a:r>
            <a:r>
              <a:rPr lang="en-US" sz="4500" dirty="0" smtClean="0">
                <a:latin typeface="Times New Roman" pitchFamily="18" charset="0"/>
                <a:cs typeface="Times New Roman" pitchFamily="18" charset="0"/>
              </a:rPr>
              <a:t>less </a:t>
            </a:r>
            <a:r>
              <a:rPr lang="en-US" sz="4500" dirty="0">
                <a:latin typeface="Times New Roman" pitchFamily="18" charset="0"/>
                <a:cs typeface="Times New Roman" pitchFamily="18" charset="0"/>
              </a:rPr>
              <a:t>than </a:t>
            </a:r>
            <a:r>
              <a:rPr lang="en-US" sz="4500" dirty="0" smtClean="0">
                <a:latin typeface="Times New Roman" pitchFamily="18" charset="0"/>
                <a:cs typeface="Times New Roman" pitchFamily="18" charset="0"/>
              </a:rPr>
              <a:t>de minimis levels of 1 ton/year based </a:t>
            </a:r>
            <a:r>
              <a:rPr lang="en-US" sz="4500" dirty="0">
                <a:latin typeface="Times New Roman" pitchFamily="18" charset="0"/>
                <a:cs typeface="Times New Roman" pitchFamily="18" charset="0"/>
              </a:rPr>
              <a:t>on the readiness and </a:t>
            </a:r>
            <a:r>
              <a:rPr lang="en-US" sz="4500" dirty="0" smtClean="0">
                <a:latin typeface="Times New Roman" pitchFamily="18" charset="0"/>
                <a:cs typeface="Times New Roman" pitchFamily="18" charset="0"/>
              </a:rPr>
              <a:t>maintenance testing </a:t>
            </a:r>
            <a:r>
              <a:rPr lang="en-US" sz="4500" dirty="0">
                <a:latin typeface="Times New Roman" pitchFamily="18" charset="0"/>
                <a:cs typeface="Times New Roman" pitchFamily="18" charset="0"/>
              </a:rPr>
              <a:t>hours of </a:t>
            </a:r>
            <a:r>
              <a:rPr lang="en-US" sz="4500" dirty="0" smtClean="0">
                <a:latin typeface="Times New Roman" pitchFamily="18" charset="0"/>
                <a:cs typeface="Times New Roman" pitchFamily="18" charset="0"/>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p14="http://schemas.microsoft.com/office/powerpoint/2010/main" xmlns="" val="192598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dirty="0" smtClean="0">
                <a:solidFill>
                  <a:prstClr val="black"/>
                </a:solidFill>
                <a:latin typeface="Times New Roman"/>
                <a:ea typeface="Calibri"/>
              </a:rPr>
              <a:t>Retain current size threshold for individual units; and </a:t>
            </a:r>
            <a:r>
              <a:rPr lang="en-US" dirty="0" smtClean="0">
                <a:solidFill>
                  <a:prstClr val="black"/>
                </a:solidFill>
                <a:latin typeface="Times New Roman"/>
                <a:ea typeface="Calibri"/>
              </a:rPr>
              <a:t>add </a:t>
            </a:r>
            <a:r>
              <a:rPr lang="en-US" sz="2400" dirty="0" smtClean="0">
                <a:solidFill>
                  <a:prstClr val="black"/>
                </a:solidFill>
                <a:latin typeface="Times New Roman"/>
                <a:ea typeface="Calibri"/>
              </a:rPr>
              <a:t>(0.4 MMBtu/hr oil; 2 MMBtu/hr gas)</a:t>
            </a:r>
            <a:endParaRPr lang="en-US" dirty="0" smtClean="0">
              <a:solidFill>
                <a:prstClr val="black"/>
              </a:solidFill>
              <a:latin typeface="Times New Roman"/>
              <a:ea typeface="Calibri"/>
            </a:endParaRPr>
          </a:p>
          <a:p>
            <a:pPr lvl="1">
              <a:lnSpc>
                <a:spcPct val="120000"/>
              </a:lnSpc>
              <a:spcBef>
                <a:spcPts val="0"/>
              </a:spcBef>
              <a:buClr>
                <a:srgbClr val="00B0F0"/>
              </a:buClr>
            </a:pPr>
            <a:r>
              <a:rPr lang="en-US" dirty="0" smtClean="0">
                <a:solidFill>
                  <a:prstClr val="black"/>
                </a:solidFill>
                <a:latin typeface="Times New Roman"/>
                <a:ea typeface="Calibri"/>
              </a:rPr>
              <a:t>emissions in aggregate are less than de minimis levels of 1 ton/year</a:t>
            </a: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371600"/>
            <a:ext cx="3048000" cy="2286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533400" y="1524000"/>
            <a:ext cx="4648200" cy="2062103"/>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27</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8768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lvl="1">
              <a:buClr>
                <a:srgbClr val="00B0F0"/>
              </a:buClr>
            </a:pPr>
            <a:r>
              <a:rPr lang="en-US" dirty="0" smtClean="0">
                <a:latin typeface="Times New Roman" pitchFamily="18" charset="0"/>
                <a:cs typeface="Times New Roman" pitchFamily="18" charset="0"/>
              </a:rPr>
              <a:t>Notice of intent to construct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may be required for some sources – e.g., data centers with numerous emergency generators</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28</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35814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a:buClr>
                <a:srgbClr val="00B0F0"/>
              </a:buClr>
            </a:pPr>
            <a:endParaRPr lang="en-US" dirty="0" smtClean="0">
              <a:latin typeface="Times New Roman" pitchFamily="18" charset="0"/>
              <a:cs typeface="Times New Roman" pitchFamily="18" charset="0"/>
            </a:endParaRPr>
          </a:p>
          <a:p>
            <a:pPr marL="463550" indent="-406400">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29</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905000"/>
            <a:ext cx="5872163" cy="3896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78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October –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a:t>
            </a:r>
            <a:r>
              <a:rPr lang="en-US" dirty="0" smtClean="0">
                <a:latin typeface="Times New Roman" pitchFamily="18" charset="0"/>
                <a:cs typeface="Times New Roman" pitchFamily="18" charset="0"/>
              </a:rPr>
              <a:t>2014</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SIP Submittal to EPA for Approval:  ?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30</a:t>
            </a:fld>
            <a:endParaRPr lang="en-US" dirty="0"/>
          </a:p>
        </p:txBody>
      </p:sp>
      <p:sp>
        <p:nvSpPr>
          <p:cNvPr id="11" name="Rectangle 10"/>
          <p:cNvSpPr/>
          <p:nvPr/>
        </p:nvSpPr>
        <p:spPr>
          <a:xfrm>
            <a:off x="914400" y="1981200"/>
            <a:ext cx="7391400" cy="1569660"/>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Background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Suggested Rule Changes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Public Notice</a:t>
            </a:r>
          </a:p>
        </p:txBody>
      </p:sp>
      <p:sp>
        <p:nvSpPr>
          <p:cNvPr id="5" name="Title 1"/>
          <p:cNvSpPr txBox="1">
            <a:spLocks noGrp="1"/>
          </p:cNvSpPr>
          <p:nvPr>
            <p:ph type="title"/>
          </p:nvPr>
        </p:nvSpPr>
        <p:spPr bwMode="auto">
          <a:xfrm>
            <a:off x="6096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31</a:t>
            </a:fld>
            <a:endParaRPr lang="en-US" dirty="0"/>
          </a:p>
        </p:txBody>
      </p:sp>
      <p:sp>
        <p:nvSpPr>
          <p:cNvPr id="11" name="Rectangle 10"/>
          <p:cNvSpPr/>
          <p:nvPr/>
        </p:nvSpPr>
        <p:spPr>
          <a:xfrm>
            <a:off x="381000" y="1841242"/>
            <a:ext cx="8458200" cy="5016758"/>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The rules do not specify how many extensions can be approved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The rules do not specify what requirements must be met to approve an extension</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Potential for proposed projects to tie up increment indefinitely</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Potential for proposed projects to cause significant impacts on air quality if delayed</a:t>
            </a:r>
            <a:endParaRPr lang="en-US" sz="3000" dirty="0">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32</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18-month extension</a:t>
            </a:r>
            <a:r>
              <a:rPr lang="en-US" sz="3200" dirty="0" smtClean="0">
                <a:latin typeface="Times New Roman" pitchFamily="18" charset="0"/>
                <a:cs typeface="Times New Roman" pitchFamily="18" charset="0"/>
              </a:rPr>
              <a:t>:</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a:t>
            </a:r>
            <a:r>
              <a:rPr lang="en-US" sz="3000" dirty="0" smtClean="0">
                <a:latin typeface="Times New Roman" pitchFamily="18" charset="0"/>
                <a:cs typeface="Times New Roman" pitchFamily="18" charset="0"/>
              </a:rPr>
              <a:t>control technology analysis </a:t>
            </a:r>
            <a:r>
              <a:rPr lang="en-US" sz="3000" dirty="0" smtClean="0">
                <a:latin typeface="Times New Roman" pitchFamily="18" charset="0"/>
                <a:cs typeface="Times New Roman" pitchFamily="18" charset="0"/>
              </a:rPr>
              <a:t>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determining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LAER or BACT analysis </a:t>
            </a:r>
            <a:endParaRPr lang="en-US" sz="3000" dirty="0" smtClean="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33</a:t>
            </a:fld>
            <a:endParaRPr lang="en-US" dirty="0">
              <a:solidFill>
                <a:srgbClr val="E3DED1">
                  <a:shade val="50000"/>
                </a:srgbClr>
              </a:solidFill>
            </a:endParaRPr>
          </a:p>
        </p:txBody>
      </p:sp>
      <p:sp>
        <p:nvSpPr>
          <p:cNvPr id="11" name="Rectangle 10"/>
          <p:cNvSpPr/>
          <p:nvPr/>
        </p:nvSpPr>
        <p:spPr>
          <a:xfrm>
            <a:off x="381000" y="2057400"/>
            <a:ext cx="8763000" cy="403860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original LAER or BACT analysis for pollutants that were reviewed under the original application for potentially lower limits </a:t>
            </a:r>
            <a:r>
              <a:rPr lang="en-US" sz="2400" u="sng" dirty="0" smtClean="0">
                <a:solidFill>
                  <a:prstClr val="black"/>
                </a:solidFill>
                <a:latin typeface="Times New Roman" pitchFamily="18" charset="0"/>
                <a:cs typeface="Times New Roman" pitchFamily="18" charset="0"/>
              </a:rPr>
              <a:t>and</a:t>
            </a:r>
            <a:r>
              <a:rPr lang="en-US" sz="2400" dirty="0" smtClean="0">
                <a:solidFill>
                  <a:prstClr val="black"/>
                </a:solidFill>
                <a:latin typeface="Times New Roman" pitchFamily="18" charset="0"/>
                <a:cs typeface="Times New Roman" pitchFamily="18" charset="0"/>
              </a:rPr>
              <a:t> any new control technologies</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a:t>
            </a:r>
            <a:r>
              <a:rPr lang="en-US" sz="2400" dirty="0">
                <a:solidFill>
                  <a:prstClr val="black"/>
                </a:solidFill>
                <a:latin typeface="Times New Roman" pitchFamily="18" charset="0"/>
                <a:cs typeface="Times New Roman" pitchFamily="18" charset="0"/>
              </a:rPr>
              <a:t>air quality analysis </a:t>
            </a:r>
            <a:r>
              <a:rPr lang="en-US" sz="2400" dirty="0" smtClean="0">
                <a:solidFill>
                  <a:prstClr val="black"/>
                </a:solidFill>
                <a:latin typeface="Times New Roman" pitchFamily="18" charset="0"/>
                <a:cs typeface="Times New Roman" pitchFamily="18" charset="0"/>
              </a:rPr>
              <a:t>for pollutants that were reviewed under the original application</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 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34</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r>
              <a:rPr lang="en-US" sz="2800" dirty="0" smtClean="0">
                <a:solidFill>
                  <a:prstClr val="black"/>
                </a:solidFill>
                <a:latin typeface="Times New Roman" pitchFamily="18" charset="0"/>
                <a:cs typeface="Times New Roman" pitchFamily="18" charset="0"/>
              </a:rPr>
              <a:t>provided the project remains the same (e.g., 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 and 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are still contemporaneous and continue </a:t>
            </a:r>
            <a:r>
              <a:rPr lang="en-US" sz="2800" dirty="0">
                <a:solidFill>
                  <a:prstClr val="black"/>
                </a:solidFill>
                <a:latin typeface="Times New Roman" pitchFamily="18" charset="0"/>
                <a:cs typeface="Times New Roman" pitchFamily="18" charset="0"/>
              </a:rPr>
              <a:t>to satisfy the offset and net air quality benefit criteria</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35</a:t>
            </a:fld>
            <a:endParaRPr lang="en-US" dirty="0">
              <a:solidFill>
                <a:srgbClr val="E3DED1">
                  <a:shade val="50000"/>
                </a:srgbClr>
              </a:solidFill>
            </a:endParaRPr>
          </a:p>
        </p:txBody>
      </p:sp>
      <p:sp>
        <p:nvSpPr>
          <p:cNvPr id="11" name="Rectangle 10"/>
          <p:cNvSpPr/>
          <p:nvPr/>
        </p:nvSpPr>
        <p:spPr>
          <a:xfrm>
            <a:off x="228600" y="2057400"/>
            <a:ext cx="8763000" cy="4031873"/>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If no air quality analysis:</a:t>
            </a:r>
          </a:p>
          <a:p>
            <a:pPr marL="1139825"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minimum of 30 days to submit written comments; or</a:t>
            </a:r>
          </a:p>
          <a:p>
            <a:pPr marL="579247" lvl="1"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If air quality analysis:</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minimum of 35 days to submit written comments; and</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public hearing if requested.</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Public Notice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618857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36</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1600200"/>
            <a:ext cx="3505200" cy="4608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37</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2438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Background/issues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Suggested Rule Changes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Program integrity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38</a:t>
            </a:fld>
            <a:endParaRPr lang="en-US" dirty="0"/>
          </a:p>
        </p:txBody>
      </p:sp>
      <p:sp>
        <p:nvSpPr>
          <p:cNvPr id="8" name="Title 1"/>
          <p:cNvSpPr txBox="1">
            <a:spLocks noGrp="1"/>
          </p:cNvSpPr>
          <p:nvPr>
            <p:ph type="title"/>
          </p:nvPr>
        </p:nvSpPr>
        <p:spPr bwMode="auto">
          <a:xfrm>
            <a:off x="9144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Background/Issues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828800"/>
            <a:ext cx="8229600" cy="44196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 (e.g., netting basis and plant site emission limits)?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Current rule allows for splitting but needs clarification</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39</a:t>
            </a:fld>
            <a:endParaRPr lang="en-US" dirty="0"/>
          </a:p>
        </p:txBody>
      </p:sp>
      <p:sp>
        <p:nvSpPr>
          <p:cNvPr id="8" name="Title 1"/>
          <p:cNvSpPr txBox="1">
            <a:spLocks noGrp="1"/>
          </p:cNvSpPr>
          <p:nvPr>
            <p:ph type="title"/>
          </p:nvPr>
        </p:nvSpPr>
        <p:spPr bwMode="auto">
          <a:xfrm>
            <a:off x="1295400" y="685800"/>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34290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business(es)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endParaRPr kumimoji="0" lang="en-US" sz="3200" b="0" i="0" u="none" strike="noStrike" kern="0" cap="none" spc="0" normalizeH="0" noProof="0" dirty="0" smtClean="0">
              <a:ln>
                <a:noFill/>
              </a:ln>
              <a:effectLst/>
              <a:uLnTx/>
              <a:uFillTx/>
              <a:latin typeface="Times New Roman"/>
              <a:ea typeface="Calibri"/>
              <a:cs typeface="Times New Roman"/>
            </a:endParaRP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areas</a:t>
            </a: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
        <p:nvSpPr>
          <p:cNvPr id="8" name="Title 1"/>
          <p:cNvSpPr txBox="1">
            <a:spLocks noGrp="1"/>
          </p:cNvSpPr>
          <p:nvPr>
            <p:ph type="title"/>
          </p:nvPr>
        </p:nvSpPr>
        <p:spPr bwMode="auto">
          <a:xfrm>
            <a:off x="9144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Program Integrity</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1"/>
            <a:ext cx="8229600" cy="2819400"/>
          </a:xfrm>
        </p:spPr>
        <p:txBody>
          <a:bodyPr>
            <a:normAutofit lnSpcReduction="10000"/>
          </a:bodyPr>
          <a:lstStyle/>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Limits ability to use emissions for unrelated projects</a:t>
            </a:r>
          </a:p>
          <a:p>
            <a:pPr marL="1033272" lvl="1" indent="-576072">
              <a:lnSpc>
                <a:spcPct val="95000"/>
              </a:lnSpc>
              <a:spcBef>
                <a:spcPts val="0"/>
              </a:spcBef>
              <a:buClr>
                <a:srgbClr val="00B0F0"/>
              </a:buClr>
              <a:buFont typeface="Arial" pitchFamily="34" charset="0"/>
              <a:buChar char="•"/>
            </a:pPr>
            <a:endParaRPr lang="en-US" sz="3200" dirty="0" smtClean="0">
              <a:latin typeface="Times New Roman" pitchFamily="18" charset="0"/>
              <a:cs typeface="Times New Roman" pitchFamily="18" charset="0"/>
            </a:endParaRPr>
          </a:p>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Clarifies rules to ensure new type of source is subject to construction approval process programs</a:t>
            </a:r>
          </a:p>
          <a:p>
            <a:pPr marL="1033272" lvl="2" indent="-576072">
              <a:lnSpc>
                <a:spcPct val="95000"/>
              </a:lnSpc>
              <a:spcBef>
                <a:spcPts val="0"/>
              </a:spcBef>
            </a:pPr>
            <a:endParaRPr lang="en-US" dirty="0"/>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41</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676400"/>
            <a:ext cx="5949913" cy="3947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8718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smtClean="0">
                <a:latin typeface="Times New Roman" pitchFamily="18" charset="0"/>
                <a:cs typeface="Times New Roman" pitchFamily="18" charset="0"/>
              </a:rPr>
              <a:t>LUNCH?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9900" y="2057400"/>
            <a:ext cx="5105400" cy="3581400"/>
          </a:xfrm>
        </p:spPr>
        <p:txBody>
          <a:bodyPr>
            <a:normAutofit/>
          </a:bodyPr>
          <a:lstStyle/>
          <a:p>
            <a:pPr>
              <a:buClr>
                <a:srgbClr val="00B0F0"/>
              </a:buClr>
            </a:pPr>
            <a:r>
              <a:rPr lang="en-US" dirty="0" smtClean="0">
                <a:latin typeface="Times New Roman" pitchFamily="18" charset="0"/>
                <a:cs typeface="Times New Roman" pitchFamily="18" charset="0"/>
              </a:rPr>
              <a:t>Next section about NSR and changes, </a:t>
            </a:r>
          </a:p>
          <a:p>
            <a:pPr>
              <a:buClr>
                <a:srgbClr val="00B0F0"/>
              </a:buClr>
            </a:pPr>
            <a:r>
              <a:rPr lang="en-US" dirty="0" smtClean="0">
                <a:latin typeface="Times New Roman" pitchFamily="18" charset="0"/>
                <a:cs typeface="Times New Roman" pitchFamily="18" charset="0"/>
              </a:rPr>
              <a:t>Break for lunch?  </a:t>
            </a:r>
          </a:p>
          <a:p>
            <a:pPr>
              <a:buClr>
                <a:srgbClr val="00B0F0"/>
              </a:buClr>
            </a:pPr>
            <a:r>
              <a:rPr lang="en-US" dirty="0" smtClean="0">
                <a:latin typeface="Times New Roman" pitchFamily="18" charset="0"/>
                <a:cs typeface="Times New Roman" pitchFamily="18" charset="0"/>
              </a:rPr>
              <a:t>Can leave or come back after lunch</a:t>
            </a: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pic>
        <p:nvPicPr>
          <p:cNvPr id="6146" name="Picture 2" descr="http://www.berlinschools.org/file/3584/downloa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2600" y="3124200"/>
            <a:ext cx="2772410" cy="28194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a:xfrm>
            <a:off x="457200" y="2209800"/>
            <a:ext cx="8229600" cy="3916363"/>
          </a:xfrm>
        </p:spPr>
        <p:txBody>
          <a:bodyPr/>
          <a:lstStyle/>
          <a:p>
            <a:pPr>
              <a:buClr>
                <a:srgbClr val="00B0F0"/>
              </a:buClr>
            </a:pPr>
            <a:r>
              <a:rPr lang="en-US" dirty="0" smtClean="0">
                <a:latin typeface="Times New Roman" pitchFamily="18" charset="0"/>
                <a:cs typeface="Times New Roman" pitchFamily="18" charset="0"/>
              </a:rPr>
              <a:t>This section is about New Source Review</a:t>
            </a:r>
          </a:p>
          <a:p>
            <a:pPr lvl="1">
              <a:buClr>
                <a:srgbClr val="00B0F0"/>
              </a:buClr>
            </a:pPr>
            <a:r>
              <a:rPr lang="en-US" dirty="0" smtClean="0">
                <a:latin typeface="Times New Roman" pitchFamily="18" charset="0"/>
                <a:cs typeface="Times New Roman" pitchFamily="18" charset="0"/>
              </a:rPr>
              <a:t>Short explanation of what NSR is</a:t>
            </a:r>
          </a:p>
          <a:p>
            <a:pPr lvl="1">
              <a:buClr>
                <a:srgbClr val="00B0F0"/>
              </a:buClr>
            </a:pPr>
            <a:r>
              <a:rPr lang="en-US" dirty="0" smtClean="0">
                <a:latin typeface="Times New Roman" pitchFamily="18" charset="0"/>
                <a:cs typeface="Times New Roman" pitchFamily="18" charset="0"/>
              </a:rPr>
              <a:t>Goals and why changes are suggested</a:t>
            </a:r>
          </a:p>
          <a:p>
            <a:pPr lvl="1">
              <a:buClr>
                <a:srgbClr val="00B0F0"/>
              </a:buClr>
            </a:pPr>
            <a:r>
              <a:rPr lang="en-US" dirty="0" smtClean="0">
                <a:latin typeface="Times New Roman" pitchFamily="18" charset="0"/>
                <a:cs typeface="Times New Roman" pitchFamily="18" charset="0"/>
              </a:rPr>
              <a:t>Description of suggested changes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What is NSR?</a:t>
            </a:r>
          </a:p>
          <a:p>
            <a:pPr>
              <a:buClr>
                <a:srgbClr val="00B0F0"/>
              </a:buClr>
            </a:pPr>
            <a:r>
              <a:rPr lang="en-US" dirty="0" smtClean="0">
                <a:latin typeface="Times New Roman" panose="02020603050405020304" pitchFamily="18" charset="0"/>
                <a:cs typeface="Times New Roman" panose="02020603050405020304" pitchFamily="18" charset="0"/>
              </a:rPr>
              <a:t>Nationwide regulatory program, ensures new or modified facilities:</a:t>
            </a:r>
          </a:p>
          <a:p>
            <a:pPr lvl="1">
              <a:buClr>
                <a:srgbClr val="00B0F0"/>
              </a:buClr>
            </a:pPr>
            <a:r>
              <a:rPr lang="en-US" dirty="0">
                <a:latin typeface="Times New Roman" panose="02020603050405020304" pitchFamily="18" charset="0"/>
                <a:cs typeface="Times New Roman" panose="02020603050405020304" pitchFamily="18" charset="0"/>
              </a:rPr>
              <a:t>install up to date emission control systems</a:t>
            </a:r>
          </a:p>
          <a:p>
            <a:pPr lvl="1">
              <a:buClr>
                <a:srgbClr val="00B0F0"/>
              </a:buClr>
            </a:pPr>
            <a:r>
              <a:rPr lang="en-US" dirty="0" smtClean="0">
                <a:latin typeface="Times New Roman" panose="02020603050405020304" pitchFamily="18" charset="0"/>
                <a:cs typeface="Times New Roman" panose="02020603050405020304" pitchFamily="18" charset="0"/>
              </a:rPr>
              <a:t>do not adversely affect AQ</a:t>
            </a:r>
          </a:p>
          <a:p>
            <a:pPr>
              <a:buClr>
                <a:srgbClr val="00B0F0"/>
              </a:buClr>
            </a:pPr>
            <a:r>
              <a:rPr lang="en-US" dirty="0" smtClean="0">
                <a:latin typeface="Times New Roman" panose="02020603050405020304" pitchFamily="18" charset="0"/>
                <a:cs typeface="Times New Roman" panose="02020603050405020304" pitchFamily="18" charset="0"/>
              </a:rPr>
              <a:t>NSR program applies to: </a:t>
            </a:r>
          </a:p>
          <a:p>
            <a:pPr lvl="1">
              <a:buClr>
                <a:srgbClr val="00B0F0"/>
              </a:buClr>
            </a:pPr>
            <a:r>
              <a:rPr lang="en-US" dirty="0" smtClean="0">
                <a:latin typeface="Times New Roman" panose="02020603050405020304" pitchFamily="18" charset="0"/>
                <a:cs typeface="Times New Roman" panose="02020603050405020304" pitchFamily="18" charset="0"/>
              </a:rPr>
              <a:t>Emission increases above certain levels at:</a:t>
            </a:r>
          </a:p>
          <a:p>
            <a:pPr lvl="1">
              <a:buClr>
                <a:srgbClr val="00B0F0"/>
              </a:buClr>
            </a:pPr>
            <a:r>
              <a:rPr lang="en-US" dirty="0" smtClean="0">
                <a:latin typeface="Times New Roman" panose="02020603050405020304" pitchFamily="18" charset="0"/>
                <a:cs typeface="Times New Roman" panose="02020603050405020304" pitchFamily="18" charset="0"/>
              </a:rPr>
              <a:t>new facilities</a:t>
            </a:r>
          </a:p>
          <a:p>
            <a:pPr lvl="1">
              <a:buClr>
                <a:srgbClr val="00B0F0"/>
              </a:buClr>
            </a:pPr>
            <a:r>
              <a:rPr lang="en-US" dirty="0" smtClean="0">
                <a:latin typeface="Times New Roman" panose="02020603050405020304" pitchFamily="18" charset="0"/>
                <a:cs typeface="Times New Roman" panose="02020603050405020304" pitchFamily="18" charset="0"/>
              </a:rPr>
              <a:t>existing facilities that modify or add new equipment and want to increase emissions</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spTree>
    <p:extLst>
      <p:ext uri="{BB962C8B-B14F-4D97-AF65-F5344CB8AC3E}">
        <p14:creationId xmlns="" xmlns:p14="http://schemas.microsoft.com/office/powerpoint/2010/main" val="2067764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a:buClr>
                <a:srgbClr val="00B0F0"/>
              </a:buClr>
            </a:pPr>
            <a:r>
              <a:rPr lang="en-US" dirty="0" smtClean="0">
                <a:latin typeface="Times New Roman" panose="02020603050405020304" pitchFamily="18" charset="0"/>
                <a:cs typeface="Times New Roman" panose="02020603050405020304" pitchFamily="18" charset="0"/>
              </a:rPr>
              <a:t>Two broad divisions, Major and Minor</a:t>
            </a:r>
          </a:p>
          <a:p>
            <a:pPr>
              <a:buClr>
                <a:srgbClr val="00B0F0"/>
              </a:buClr>
            </a:pPr>
            <a:r>
              <a:rPr lang="en-US" dirty="0" smtClean="0">
                <a:latin typeface="Times New Roman" panose="02020603050405020304" pitchFamily="18" charset="0"/>
                <a:cs typeface="Times New Roman" panose="02020603050405020304" pitchFamily="18" charset="0"/>
              </a:rPr>
              <a:t>Major NSR</a:t>
            </a:r>
          </a:p>
          <a:p>
            <a:pPr lvl="1">
              <a:buClr>
                <a:srgbClr val="00B0F0"/>
              </a:buClr>
            </a:pPr>
            <a:r>
              <a:rPr lang="en-US" dirty="0" smtClean="0">
                <a:latin typeface="Times New Roman" panose="02020603050405020304" pitchFamily="18" charset="0"/>
                <a:cs typeface="Times New Roman" panose="02020603050405020304" pitchFamily="18" charset="0"/>
              </a:rPr>
              <a:t>Total emissions ≥ “federal major” levels, with physical change ≥ </a:t>
            </a:r>
            <a:r>
              <a:rPr lang="en-US" dirty="0">
                <a:latin typeface="Times New Roman" panose="02020603050405020304" pitchFamily="18" charset="0"/>
                <a:cs typeface="Times New Roman" panose="02020603050405020304" pitchFamily="18" charset="0"/>
              </a:rPr>
              <a:t>SER </a:t>
            </a:r>
            <a:r>
              <a:rPr lang="en-US" dirty="0" smtClean="0">
                <a:latin typeface="Times New Roman" panose="02020603050405020304" pitchFamily="18" charset="0"/>
                <a:cs typeface="Times New Roman" panose="02020603050405020304" pitchFamily="18" charset="0"/>
              </a:rPr>
              <a:t>(100, 40, 10, etc.)</a:t>
            </a:r>
          </a:p>
          <a:p>
            <a:pPr>
              <a:buClr>
                <a:srgbClr val="00B0F0"/>
              </a:buClr>
            </a:pPr>
            <a:r>
              <a:rPr lang="en-US" dirty="0" smtClean="0">
                <a:latin typeface="Times New Roman" panose="02020603050405020304" pitchFamily="18" charset="0"/>
                <a:cs typeface="Times New Roman" panose="02020603050405020304" pitchFamily="18" charset="0"/>
              </a:rPr>
              <a:t>Minor NSR</a:t>
            </a:r>
          </a:p>
          <a:p>
            <a:pPr lvl="1">
              <a:buClr>
                <a:srgbClr val="00B0F0"/>
              </a:buClr>
            </a:pPr>
            <a:r>
              <a:rPr lang="en-US" dirty="0" smtClean="0">
                <a:latin typeface="Times New Roman" panose="02020603050405020304" pitchFamily="18" charset="0"/>
                <a:cs typeface="Times New Roman" panose="02020603050405020304" pitchFamily="18" charset="0"/>
              </a:rPr>
              <a:t>Total emissions ≥ SER but &lt; federal major, with</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 SER </a:t>
            </a:r>
          </a:p>
          <a:p>
            <a:pPr lvl="1">
              <a:buClr>
                <a:srgbClr val="00B0F0"/>
              </a:buClr>
            </a:pPr>
            <a:r>
              <a:rPr lang="en-US" dirty="0" smtClean="0">
                <a:latin typeface="Times New Roman" panose="02020603050405020304" pitchFamily="18" charset="0"/>
                <a:cs typeface="Times New Roman" panose="02020603050405020304" pitchFamily="18" charset="0"/>
              </a:rPr>
              <a:t>Total emissions ≥ SER with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&lt; SER or no  physical change</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Tree>
    <p:extLst>
      <p:ext uri="{BB962C8B-B14F-4D97-AF65-F5344CB8AC3E}">
        <p14:creationId xmlns="" xmlns:p14="http://schemas.microsoft.com/office/powerpoint/2010/main" val="4050199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marL="0" indent="0" algn="ctr">
              <a:buNone/>
            </a:pP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Minor NSR also includes smallest category</a:t>
            </a:r>
            <a:endParaRPr lang="en-US" dirty="0">
              <a:latin typeface="Times New Roman" panose="02020603050405020304" pitchFamily="18" charset="0"/>
              <a:cs typeface="Times New Roman" panose="02020603050405020304" pitchFamily="18" charset="0"/>
            </a:endParaRPr>
          </a:p>
          <a:p>
            <a:pPr lvl="1">
              <a:buClr>
                <a:srgbClr val="00B0F0"/>
              </a:buClr>
            </a:pPr>
            <a:r>
              <a:rPr lang="en-US" dirty="0" smtClean="0">
                <a:latin typeface="Times New Roman" panose="02020603050405020304" pitchFamily="18" charset="0"/>
                <a:cs typeface="Times New Roman" panose="02020603050405020304" pitchFamily="18" charset="0"/>
              </a:rPr>
              <a:t>Emissions </a:t>
            </a:r>
            <a:r>
              <a:rPr lang="en-US" dirty="0">
                <a:latin typeface="Times New Roman" panose="02020603050405020304" pitchFamily="18" charset="0"/>
                <a:cs typeface="Times New Roman" panose="02020603050405020304" pitchFamily="18" charset="0"/>
              </a:rPr>
              <a:t>&lt; </a:t>
            </a:r>
            <a:r>
              <a:rPr lang="en-US" dirty="0" smtClean="0">
                <a:latin typeface="Times New Roman" panose="02020603050405020304" pitchFamily="18" charset="0"/>
                <a:cs typeface="Times New Roman" panose="02020603050405020304" pitchFamily="18" charset="0"/>
              </a:rPr>
              <a:t>SER w/ or w/o physical change</a:t>
            </a:r>
            <a:endParaRPr lang="en-US" dirty="0">
              <a:latin typeface="Times New Roman" panose="02020603050405020304" pitchFamily="18" charset="0"/>
              <a:cs typeface="Times New Roman" panose="02020603050405020304" pitchFamily="18" charset="0"/>
            </a:endParaRPr>
          </a:p>
          <a:p>
            <a:pPr lvl="2">
              <a:buClr>
                <a:srgbClr val="00B0F0"/>
              </a:buClr>
            </a:pPr>
            <a:r>
              <a:rPr lang="en-US" dirty="0">
                <a:latin typeface="Times New Roman" panose="02020603050405020304" pitchFamily="18" charset="0"/>
                <a:cs typeface="Times New Roman" panose="02020603050405020304" pitchFamily="18" charset="0"/>
              </a:rPr>
              <a:t>No </a:t>
            </a:r>
            <a:r>
              <a:rPr lang="en-US" dirty="0" smtClean="0">
                <a:latin typeface="Times New Roman" panose="02020603050405020304" pitchFamily="18" charset="0"/>
                <a:cs typeface="Times New Roman" panose="02020603050405020304" pitchFamily="18" charset="0"/>
              </a:rPr>
              <a:t>changes from current rules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46</a:t>
            </a:fld>
            <a:endParaRPr lang="en-US" dirty="0"/>
          </a:p>
        </p:txBody>
      </p:sp>
    </p:spTree>
    <p:extLst>
      <p:ext uri="{BB962C8B-B14F-4D97-AF65-F5344CB8AC3E}">
        <p14:creationId xmlns="" xmlns:p14="http://schemas.microsoft.com/office/powerpoint/2010/main" val="3292243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a:buClr>
                <a:srgbClr val="00B0F0"/>
              </a:buClr>
            </a:pPr>
            <a:r>
              <a:rPr lang="en-US" dirty="0" smtClean="0">
                <a:latin typeface="Times New Roman" panose="02020603050405020304" pitchFamily="18" charset="0"/>
                <a:cs typeface="Times New Roman" panose="02020603050405020304" pitchFamily="18" charset="0"/>
              </a:rPr>
              <a:t>NSR requirements depend on area designation</a:t>
            </a:r>
          </a:p>
          <a:p>
            <a:pPr>
              <a:buClr>
                <a:srgbClr val="00B0F0"/>
              </a:buClr>
            </a:pPr>
            <a:r>
              <a:rPr lang="en-US" dirty="0" smtClean="0">
                <a:latin typeface="Times New Roman" panose="02020603050405020304" pitchFamily="18" charset="0"/>
                <a:cs typeface="Times New Roman" panose="02020603050405020304" pitchFamily="18" charset="0"/>
              </a:rPr>
              <a:t>3 types of areas: </a:t>
            </a:r>
          </a:p>
          <a:p>
            <a:pPr lvl="1">
              <a:buClr>
                <a:srgbClr val="00B0F0"/>
              </a:buClr>
            </a:pPr>
            <a:r>
              <a:rPr lang="en-US" dirty="0" smtClean="0">
                <a:latin typeface="Times New Roman" panose="02020603050405020304" pitchFamily="18" charset="0"/>
                <a:cs typeface="Times New Roman" panose="02020603050405020304" pitchFamily="18" charset="0"/>
              </a:rPr>
              <a:t>Attainment/unclassified</a:t>
            </a:r>
          </a:p>
          <a:p>
            <a:pPr lvl="1">
              <a:buClr>
                <a:srgbClr val="00B0F0"/>
              </a:buClr>
            </a:pPr>
            <a:r>
              <a:rPr lang="en-US" dirty="0" smtClean="0">
                <a:latin typeface="Times New Roman" panose="02020603050405020304" pitchFamily="18" charset="0"/>
                <a:cs typeface="Times New Roman" panose="02020603050405020304" pitchFamily="18" charset="0"/>
              </a:rPr>
              <a:t>Nonattainment</a:t>
            </a:r>
          </a:p>
          <a:p>
            <a:pPr lvl="1">
              <a:buClr>
                <a:srgbClr val="00B0F0"/>
              </a:buClr>
            </a:pPr>
            <a:r>
              <a:rPr lang="en-US" dirty="0" smtClean="0">
                <a:latin typeface="Times New Roman" panose="02020603050405020304" pitchFamily="18" charset="0"/>
                <a:cs typeface="Times New Roman" panose="02020603050405020304" pitchFamily="18" charset="0"/>
              </a:rPr>
              <a:t>Maintenance</a:t>
            </a:r>
          </a:p>
          <a:p>
            <a:pPr>
              <a:buClr>
                <a:srgbClr val="00B0F0"/>
              </a:buClr>
            </a:pPr>
            <a:r>
              <a:rPr lang="en-US" dirty="0" smtClean="0">
                <a:latin typeface="Times New Roman" panose="02020603050405020304" pitchFamily="18" charset="0"/>
                <a:cs typeface="Times New Roman" panose="02020603050405020304" pitchFamily="18" charset="0"/>
              </a:rPr>
              <a:t>Area designation is done by EPA</a:t>
            </a: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extLst>
      <p:ext uri="{BB962C8B-B14F-4D97-AF65-F5344CB8AC3E}">
        <p14:creationId xmlns="" xmlns:p14="http://schemas.microsoft.com/office/powerpoint/2010/main" val="4189768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a:latin typeface="Times New Roman" panose="02020603050405020304" pitchFamily="18" charset="0"/>
                <a:cs typeface="Times New Roman" panose="02020603050405020304" pitchFamily="18" charset="0"/>
              </a:rPr>
              <a:t>Attainment/unclassified area = air quality is (or is assumed to be) below NAAQS</a:t>
            </a:r>
          </a:p>
          <a:p>
            <a:pPr>
              <a:buClr>
                <a:srgbClr val="00B0F0"/>
              </a:buClr>
            </a:pPr>
            <a:r>
              <a:rPr lang="en-US" dirty="0">
                <a:latin typeface="Times New Roman" panose="02020603050405020304" pitchFamily="18" charset="0"/>
                <a:cs typeface="Times New Roman" panose="02020603050405020304" pitchFamily="18" charset="0"/>
              </a:rPr>
              <a:t>Nonattainment area = air quality is above NAAQS</a:t>
            </a:r>
          </a:p>
          <a:p>
            <a:pPr>
              <a:buClr>
                <a:srgbClr val="00B0F0"/>
              </a:buClr>
            </a:pPr>
            <a:r>
              <a:rPr lang="en-US" dirty="0">
                <a:latin typeface="Times New Roman" panose="02020603050405020304" pitchFamily="18" charset="0"/>
                <a:cs typeface="Times New Roman" panose="02020603050405020304" pitchFamily="18" charset="0"/>
              </a:rPr>
              <a:t>Maintenance area = area was nonattainment but is back in attainment</a:t>
            </a:r>
          </a:p>
          <a:p>
            <a:pPr lvl="1">
              <a:buClr>
                <a:srgbClr val="00B0F0"/>
              </a:buClr>
            </a:pPr>
            <a:r>
              <a:rPr lang="en-US" dirty="0">
                <a:latin typeface="Times New Roman" panose="02020603050405020304" pitchFamily="18" charset="0"/>
                <a:cs typeface="Times New Roman" panose="02020603050405020304" pitchFamily="18" charset="0"/>
              </a:rPr>
              <a:t>Maintenance includes provisions to prevent going back into nonattainment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extLst>
      <p:ext uri="{BB962C8B-B14F-4D97-AF65-F5344CB8AC3E}">
        <p14:creationId xmlns="" xmlns:p14="http://schemas.microsoft.com/office/powerpoint/2010/main" val="3114469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Rulemaking Goals</a:t>
            </a:r>
          </a:p>
          <a:p>
            <a:pPr>
              <a:buClr>
                <a:srgbClr val="00B0F0"/>
              </a:buClr>
            </a:pPr>
            <a:r>
              <a:rPr lang="en-US" dirty="0" smtClean="0">
                <a:latin typeface="Times New Roman" panose="02020603050405020304" pitchFamily="18" charset="0"/>
                <a:cs typeface="Times New Roman" panose="02020603050405020304" pitchFamily="18" charset="0"/>
              </a:rPr>
              <a:t>Clarify major and minor NSR requirements</a:t>
            </a:r>
          </a:p>
          <a:p>
            <a:pPr>
              <a:buClr>
                <a:srgbClr val="00B0F0"/>
              </a:buClr>
            </a:pPr>
            <a:r>
              <a:rPr lang="en-US" dirty="0">
                <a:latin typeface="Times New Roman" panose="02020603050405020304" pitchFamily="18" charset="0"/>
                <a:cs typeface="Times New Roman" panose="02020603050405020304" pitchFamily="18" charset="0"/>
              </a:rPr>
              <a:t>Create provisions to </a:t>
            </a:r>
            <a:r>
              <a:rPr lang="en-US" dirty="0" smtClean="0">
                <a:latin typeface="Times New Roman" panose="02020603050405020304" pitchFamily="18" charset="0"/>
                <a:cs typeface="Times New Roman" panose="02020603050405020304" pitchFamily="18" charset="0"/>
              </a:rPr>
              <a:t>help</a:t>
            </a:r>
          </a:p>
          <a:p>
            <a:pPr lvl="1">
              <a:buClr>
                <a:srgbClr val="00B0F0"/>
              </a:buClr>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revent </a:t>
            </a:r>
            <a:r>
              <a:rPr lang="en-US" dirty="0">
                <a:latin typeface="Times New Roman" panose="02020603050405020304" pitchFamily="18" charset="0"/>
                <a:cs typeface="Times New Roman" panose="02020603050405020304" pitchFamily="18" charset="0"/>
              </a:rPr>
              <a:t>areas from becoming </a:t>
            </a:r>
            <a:r>
              <a:rPr lang="en-US" dirty="0" smtClean="0">
                <a:latin typeface="Times New Roman" panose="02020603050405020304" pitchFamily="18" charset="0"/>
                <a:cs typeface="Times New Roman" panose="02020603050405020304" pitchFamily="18" charset="0"/>
              </a:rPr>
              <a:t>nonattainment</a:t>
            </a:r>
          </a:p>
          <a:p>
            <a:pPr lvl="1">
              <a:buClr>
                <a:srgbClr val="00B0F0"/>
              </a:buClr>
            </a:pPr>
            <a:r>
              <a:rPr lang="en-US" dirty="0" smtClean="0">
                <a:latin typeface="Times New Roman" panose="02020603050405020304" pitchFamily="18" charset="0"/>
                <a:cs typeface="Times New Roman" panose="02020603050405020304" pitchFamily="18" charset="0"/>
              </a:rPr>
              <a:t>Get back into attainment sooner</a:t>
            </a: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Protect/improve air </a:t>
            </a:r>
            <a:r>
              <a:rPr lang="en-US" dirty="0" smtClean="0">
                <a:latin typeface="Times New Roman" panose="02020603050405020304" pitchFamily="18" charset="0"/>
                <a:cs typeface="Times New Roman" panose="02020603050405020304" pitchFamily="18" charset="0"/>
              </a:rPr>
              <a:t>quality in sensitive areas</a:t>
            </a:r>
          </a:p>
          <a:p>
            <a:pPr>
              <a:buClr>
                <a:srgbClr val="00B0F0"/>
              </a:buClr>
            </a:pPr>
            <a:r>
              <a:rPr lang="en-US" dirty="0" smtClean="0">
                <a:latin typeface="Times New Roman" panose="02020603050405020304" pitchFamily="18" charset="0"/>
                <a:cs typeface="Times New Roman" panose="02020603050405020304" pitchFamily="18" charset="0"/>
              </a:rPr>
              <a:t>Increase permitting flexibility </a:t>
            </a:r>
            <a:r>
              <a:rPr lang="en-US" dirty="0">
                <a:latin typeface="Times New Roman" panose="02020603050405020304" pitchFamily="18" charset="0"/>
                <a:cs typeface="Times New Roman" panose="02020603050405020304" pitchFamily="18" charset="0"/>
              </a:rPr>
              <a:t>for new development</a:t>
            </a:r>
          </a:p>
          <a:p>
            <a:endParaRPr lang="en-US" dirty="0" smtClean="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spTree>
    <p:extLst>
      <p:ext uri="{BB962C8B-B14F-4D97-AF65-F5344CB8AC3E}">
        <p14:creationId xmlns="" xmlns:p14="http://schemas.microsoft.com/office/powerpoint/2010/main" val="2341290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Rulemaking Goals, cont.</a:t>
            </a: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Provide incentives to address priority sources in </a:t>
            </a:r>
            <a:r>
              <a:rPr lang="en-US" dirty="0" smtClean="0">
                <a:latin typeface="Times New Roman" panose="02020603050405020304" pitchFamily="18" charset="0"/>
                <a:cs typeface="Times New Roman" panose="02020603050405020304" pitchFamily="18" charset="0"/>
              </a:rPr>
              <a:t>sensitive areas</a:t>
            </a:r>
          </a:p>
          <a:p>
            <a:pPr lvl="1">
              <a:buClr>
                <a:srgbClr val="00B0F0"/>
              </a:buClr>
            </a:pPr>
            <a:r>
              <a:rPr lang="en-US" dirty="0" smtClean="0">
                <a:latin typeface="Times New Roman" panose="02020603050405020304" pitchFamily="18" charset="0"/>
                <a:cs typeface="Times New Roman" panose="02020603050405020304" pitchFamily="18" charset="0"/>
              </a:rPr>
              <a:t>Priority sources = main source of the AQ problem (e.g. woodstoves)</a:t>
            </a: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Reduce the time that areas are “between area designations”</a:t>
            </a:r>
          </a:p>
          <a:p>
            <a:pPr lvl="1">
              <a:buClr>
                <a:srgbClr val="00B0F0"/>
              </a:buClr>
            </a:pPr>
            <a:r>
              <a:rPr lang="en-US" dirty="0" smtClean="0">
                <a:latin typeface="Times New Roman" panose="02020603050405020304" pitchFamily="18" charset="0"/>
                <a:cs typeface="Times New Roman" panose="02020603050405020304" pitchFamily="18" charset="0"/>
              </a:rPr>
              <a:t>Takes years, must be done by EPA</a:t>
            </a:r>
          </a:p>
          <a:p>
            <a:pPr lvl="1">
              <a:buClr>
                <a:srgbClr val="00B0F0"/>
              </a:buClr>
            </a:pPr>
            <a:r>
              <a:rPr lang="en-US" dirty="0" smtClean="0">
                <a:latin typeface="Times New Roman" panose="02020603050405020304" pitchFamily="18" charset="0"/>
                <a:cs typeface="Times New Roman" panose="02020603050405020304" pitchFamily="18" charset="0"/>
              </a:rPr>
              <a:t>Puts </a:t>
            </a:r>
            <a:r>
              <a:rPr lang="en-US" dirty="0">
                <a:latin typeface="Times New Roman" panose="02020603050405020304" pitchFamily="18" charset="0"/>
                <a:cs typeface="Times New Roman" panose="02020603050405020304" pitchFamily="18" charset="0"/>
              </a:rPr>
              <a:t>area in permitting limbo</a:t>
            </a:r>
          </a:p>
          <a:p>
            <a:pPr lvl="1"/>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50</a:t>
            </a:fld>
            <a:endParaRPr lang="en-US" dirty="0"/>
          </a:p>
        </p:txBody>
      </p:sp>
    </p:spTree>
    <p:extLst>
      <p:ext uri="{BB962C8B-B14F-4D97-AF65-F5344CB8AC3E}">
        <p14:creationId xmlns="" xmlns:p14="http://schemas.microsoft.com/office/powerpoint/2010/main" val="1202063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2000" cy="460375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Establish “state NSR” program</a:t>
            </a:r>
          </a:p>
          <a:p>
            <a:pPr lvl="1">
              <a:spcAft>
                <a:spcPts val="600"/>
              </a:spcAft>
              <a:buClr>
                <a:srgbClr val="00B0F0"/>
              </a:buClr>
            </a:pPr>
            <a:r>
              <a:rPr lang="en-US" dirty="0" smtClean="0">
                <a:latin typeface="Times New Roman" pitchFamily="18" charset="0"/>
                <a:cs typeface="Times New Roman" pitchFamily="18" charset="0"/>
              </a:rPr>
              <a:t>Minor NSR, excluding the lowest level (&lt;SER)</a:t>
            </a:r>
          </a:p>
          <a:p>
            <a:pPr lvl="1">
              <a:spcAft>
                <a:spcPts val="600"/>
              </a:spcAft>
              <a:buClr>
                <a:srgbClr val="00B0F0"/>
              </a:buClr>
            </a:pPr>
            <a:r>
              <a:rPr lang="en-US" dirty="0" smtClean="0">
                <a:latin typeface="Times New Roman" pitchFamily="18" charset="0"/>
                <a:cs typeface="Times New Roman" pitchFamily="18" charset="0"/>
              </a:rPr>
              <a:t>Not new program; reorganizing and clarifying existing rules</a:t>
            </a:r>
          </a:p>
          <a:p>
            <a:pPr lvl="1">
              <a:spcAft>
                <a:spcPts val="600"/>
              </a:spcAft>
              <a:buClr>
                <a:srgbClr val="00B0F0"/>
              </a:buClr>
            </a:pPr>
            <a:r>
              <a:rPr lang="en-US" dirty="0" smtClean="0">
                <a:latin typeface="Times New Roman" pitchFamily="18" charset="0"/>
                <a:cs typeface="Times New Roman" pitchFamily="18" charset="0"/>
              </a:rPr>
              <a:t>Some changes</a:t>
            </a:r>
          </a:p>
          <a:p>
            <a:pPr>
              <a:spcAft>
                <a:spcPts val="600"/>
              </a:spcAft>
              <a:buClr>
                <a:srgbClr val="00B0F0"/>
              </a:buClr>
            </a:pPr>
            <a:r>
              <a:rPr lang="en-US" dirty="0" smtClean="0">
                <a:latin typeface="Times New Roman" pitchFamily="18" charset="0"/>
                <a:cs typeface="Times New Roman" pitchFamily="18" charset="0"/>
              </a:rPr>
              <a:t>Put Major and State NSR rules in one place (Division 224)</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51</a:t>
            </a:fld>
            <a:endParaRPr lang="en-US" dirty="0"/>
          </a:p>
        </p:txBody>
      </p:sp>
      <p:sp>
        <p:nvSpPr>
          <p:cNvPr id="6" name="Title 1"/>
          <p:cNvSpPr txBox="1">
            <a:spLocks noGrp="1"/>
          </p:cNvSpPr>
          <p:nvPr>
            <p:ph type="title"/>
          </p:nvPr>
        </p:nvSpPr>
        <p:spPr bwMode="auto">
          <a:xfrm>
            <a:off x="457200" y="914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algn="ctr">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lang="en-US" sz="3600" dirty="0"/>
              <a:t> </a:t>
            </a:r>
            <a:r>
              <a:rPr lang="en-US" sz="3600" dirty="0" smtClean="0"/>
              <a:t/>
            </a:r>
            <a:br>
              <a:rPr lang="en-US" sz="3600" dirty="0" smtClean="0"/>
            </a:br>
            <a:r>
              <a:rPr lang="en-US" b="0" dirty="0" smtClean="0"/>
              <a:t>Suggested </a:t>
            </a:r>
            <a:r>
              <a:rPr lang="en-US" b="0" dirty="0"/>
              <a:t>Changes</a:t>
            </a:r>
            <a:r>
              <a:rPr lang="en-US" sz="3600" dirty="0"/>
              <a:t/>
            </a:r>
            <a:br>
              <a:rPr lang="en-US" sz="3600" dirty="0"/>
            </a:b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724400"/>
          </a:xfrm>
        </p:spPr>
        <p:txBody>
          <a:bodyPr>
            <a:normAutofit/>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Change part of </a:t>
            </a:r>
            <a:r>
              <a:rPr lang="en-US" u="sng" dirty="0" smtClean="0">
                <a:latin typeface="Times New Roman" panose="02020603050405020304" pitchFamily="18" charset="0"/>
                <a:cs typeface="Times New Roman" panose="02020603050405020304" pitchFamily="18" charset="0"/>
              </a:rPr>
              <a:t>Federal Major Source</a:t>
            </a:r>
            <a:r>
              <a:rPr lang="en-US" dirty="0" smtClean="0">
                <a:latin typeface="Times New Roman" panose="02020603050405020304" pitchFamily="18" charset="0"/>
                <a:cs typeface="Times New Roman" panose="02020603050405020304" pitchFamily="18" charset="0"/>
              </a:rPr>
              <a:t> definition</a:t>
            </a:r>
            <a:endParaRPr lang="en-US"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Attainment/unclassified </a:t>
            </a:r>
            <a:r>
              <a:rPr lang="en-US" dirty="0">
                <a:latin typeface="Times New Roman" panose="02020603050405020304" pitchFamily="18" charset="0"/>
                <a:cs typeface="Times New Roman" panose="02020603050405020304" pitchFamily="18" charset="0"/>
              </a:rPr>
              <a:t>areas</a:t>
            </a:r>
            <a:r>
              <a:rPr lang="en-US" dirty="0" smtClean="0">
                <a:latin typeface="Times New Roman" panose="02020603050405020304" pitchFamily="18" charset="0"/>
                <a:cs typeface="Times New Roman" panose="02020603050405020304" pitchFamily="18" charset="0"/>
              </a:rPr>
              <a:t>:</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No change</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Still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100*/</a:t>
            </a:r>
            <a:r>
              <a:rPr lang="en-US" dirty="0">
                <a:latin typeface="Times New Roman" panose="02020603050405020304" pitchFamily="18" charset="0"/>
                <a:cs typeface="Times New Roman" panose="02020603050405020304" pitchFamily="18" charset="0"/>
              </a:rPr>
              <a:t>250 </a:t>
            </a:r>
            <a:r>
              <a:rPr lang="en-US" dirty="0" smtClean="0">
                <a:latin typeface="Times New Roman" panose="02020603050405020304" pitchFamily="18" charset="0"/>
                <a:cs typeface="Times New Roman" panose="02020603050405020304" pitchFamily="18" charset="0"/>
              </a:rPr>
              <a:t>tons per year</a:t>
            </a:r>
          </a:p>
          <a:p>
            <a:pPr lvl="1">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 100 tpy for 28 source categories listed in rule (e.g. pulp and paper mills, iron and steel mills, chemical process plants)</a:t>
            </a:r>
            <a:endParaRPr lang="en-US" dirty="0">
              <a:latin typeface="Times New Roman" panose="02020603050405020304" pitchFamily="18" charset="0"/>
              <a:cs typeface="Times New Roman" panose="02020603050405020304" pitchFamily="18" charset="0"/>
            </a:endParaRP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52</a:t>
            </a:fld>
            <a:endParaRPr lang="en-US" dirty="0"/>
          </a:p>
        </p:txBody>
      </p:sp>
      <p:sp>
        <p:nvSpPr>
          <p:cNvPr id="6" name="Title 1"/>
          <p:cNvSpPr txBox="1">
            <a:spLocks noGrp="1"/>
          </p:cNvSpPr>
          <p:nvPr>
            <p:ph type="title"/>
          </p:nvPr>
        </p:nvSpPr>
        <p:spPr bwMode="auto">
          <a:xfrm>
            <a:off x="457200" y="533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a:solidFill>
                  <a:srgbClr val="000000"/>
                </a:solidFill>
                <a:latin typeface="Times New Roman"/>
                <a:ea typeface="Calibri"/>
                <a:cs typeface="Times New Roman"/>
              </a:rPr>
              <a:t>New Source Review (NSR)</a:t>
            </a:r>
            <a:r>
              <a:rPr lang="en-US" sz="3600" dirty="0"/>
              <a:t> </a:t>
            </a:r>
            <a:br>
              <a:rPr lang="en-US" sz="3600" dirty="0"/>
            </a:br>
            <a:r>
              <a:rPr lang="en-US" sz="3600" b="0" dirty="0" smtClean="0"/>
              <a:t>Suggested </a:t>
            </a:r>
            <a:r>
              <a:rPr lang="en-US" sz="3600" b="0" dirty="0"/>
              <a:t>Changes</a:t>
            </a:r>
            <a:endParaRPr kumimoji="0" lang="en-US" sz="3600" i="0" u="none" strike="noStrike" kern="0" cap="none" spc="0" normalizeH="0" baseline="0" noProof="0" dirty="0">
              <a:ln>
                <a:noFill/>
              </a:ln>
              <a:solidFill>
                <a:srgbClr val="000000"/>
              </a:solidFill>
              <a:effectLst/>
              <a:uLnTx/>
              <a:uFillTx/>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b="1" kern="0" dirty="0">
                <a:solidFill>
                  <a:srgbClr val="000000"/>
                </a:solidFill>
                <a:latin typeface="Times New Roman"/>
                <a:ea typeface="Calibri"/>
                <a:cs typeface="Times New Roman"/>
              </a:rPr>
              <a:t>New Source Review (NSR)</a:t>
            </a:r>
            <a:r>
              <a:rPr lang="en-US" sz="3600" dirty="0"/>
              <a:t> </a:t>
            </a:r>
            <a:br>
              <a:rPr lang="en-US" sz="3600" dirty="0"/>
            </a:br>
            <a:r>
              <a:rPr lang="en-US" sz="3200" dirty="0" smtClean="0">
                <a:latin typeface="Times New Roman" panose="02020603050405020304" pitchFamily="18" charset="0"/>
                <a:cs typeface="Times New Roman" panose="02020603050405020304" pitchFamily="18" charset="0"/>
              </a:rPr>
              <a:t>Suggested </a:t>
            </a:r>
            <a:r>
              <a:rPr lang="en-US" sz="3200" dirty="0">
                <a:latin typeface="Times New Roman" panose="02020603050405020304" pitchFamily="18" charset="0"/>
                <a:cs typeface="Times New Roman" panose="02020603050405020304" pitchFamily="18" charset="0"/>
              </a:rPr>
              <a:t>Changes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Nonattainment </a:t>
            </a:r>
            <a:r>
              <a:rPr lang="en-US" dirty="0">
                <a:latin typeface="Times New Roman" panose="02020603050405020304" pitchFamily="18" charset="0"/>
                <a:cs typeface="Times New Roman" panose="02020603050405020304" pitchFamily="18" charset="0"/>
              </a:rPr>
              <a:t>and maintenance areas:</a:t>
            </a:r>
          </a:p>
          <a:p>
            <a:pPr>
              <a:spcAft>
                <a:spcPts val="600"/>
              </a:spcAft>
              <a:buClr>
                <a:srgbClr val="00B0F0"/>
              </a:buClr>
            </a:pPr>
            <a:r>
              <a:rPr lang="en-US" dirty="0">
                <a:latin typeface="Times New Roman" panose="02020603050405020304" pitchFamily="18" charset="0"/>
                <a:cs typeface="Times New Roman" panose="02020603050405020304" pitchFamily="18" charset="0"/>
              </a:rPr>
              <a:t>Federal major source = emissions ≥ 100 tpy</a:t>
            </a:r>
          </a:p>
          <a:p>
            <a:pPr lvl="1">
              <a:spcAft>
                <a:spcPts val="600"/>
              </a:spcAft>
              <a:buClr>
                <a:srgbClr val="00B0F0"/>
              </a:buClr>
            </a:pPr>
            <a:r>
              <a:rPr lang="en-US" sz="3200" dirty="0">
                <a:latin typeface="Times New Roman" panose="02020603050405020304" pitchFamily="18" charset="0"/>
                <a:cs typeface="Times New Roman" panose="02020603050405020304" pitchFamily="18" charset="0"/>
              </a:rPr>
              <a:t>Currently ≥ </a:t>
            </a:r>
            <a:r>
              <a:rPr lang="en-US" sz="3200" dirty="0" smtClean="0">
                <a:latin typeface="Times New Roman" panose="02020603050405020304" pitchFamily="18" charset="0"/>
                <a:cs typeface="Times New Roman" panose="02020603050405020304" pitchFamily="18" charset="0"/>
              </a:rPr>
              <a:t>Significant Emission Rate (SER)</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Aligns DEQ definition with EPA definition</a:t>
            </a:r>
            <a:endParaRPr lang="en-US" sz="3200"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a:latin typeface="Times New Roman" panose="02020603050405020304" pitchFamily="18" charset="0"/>
                <a:cs typeface="Times New Roman" panose="02020603050405020304" pitchFamily="18" charset="0"/>
              </a:rPr>
              <a:t>State NSR will apply to emissions ≥ SER but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&lt; </a:t>
            </a:r>
            <a:r>
              <a:rPr lang="en-US" dirty="0">
                <a:latin typeface="Times New Roman" panose="02020603050405020304" pitchFamily="18" charset="0"/>
                <a:cs typeface="Times New Roman" panose="02020603050405020304" pitchFamily="18" charset="0"/>
              </a:rPr>
              <a:t>federal major </a:t>
            </a:r>
            <a:r>
              <a:rPr lang="en-US" dirty="0" smtClean="0">
                <a:latin typeface="Times New Roman" panose="02020603050405020304" pitchFamily="18" charset="0"/>
                <a:cs typeface="Times New Roman" panose="02020603050405020304" pitchFamily="18" charset="0"/>
              </a:rPr>
              <a:t>   (“non-federal </a:t>
            </a:r>
            <a:r>
              <a:rPr lang="en-US" dirty="0">
                <a:latin typeface="Times New Roman" panose="02020603050405020304" pitchFamily="18" charset="0"/>
                <a:cs typeface="Times New Roman" panose="02020603050405020304" pitchFamily="18" charset="0"/>
              </a:rPr>
              <a:t>major”)</a:t>
            </a:r>
          </a:p>
          <a:p>
            <a:pPr>
              <a:spcAft>
                <a:spcPts val="600"/>
              </a:spcAft>
              <a:buClr>
                <a:srgbClr val="00B0F0"/>
              </a:buClr>
            </a:pPr>
            <a:r>
              <a:rPr lang="en-US" sz="3600" dirty="0" smtClean="0">
                <a:latin typeface="Times New Roman" panose="02020603050405020304" pitchFamily="18" charset="0"/>
                <a:cs typeface="Times New Roman" panose="02020603050405020304" pitchFamily="18" charset="0"/>
              </a:rPr>
              <a:t>Overall stringency remains the same</a:t>
            </a:r>
            <a:endParaRPr lang="en-US" sz="3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53</a:t>
            </a:fld>
            <a:endParaRPr lang="en-US" dirty="0"/>
          </a:p>
        </p:txBody>
      </p:sp>
    </p:spTree>
    <p:extLst>
      <p:ext uri="{BB962C8B-B14F-4D97-AF65-F5344CB8AC3E}">
        <p14:creationId xmlns="" xmlns:p14="http://schemas.microsoft.com/office/powerpoint/2010/main" val="38941075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a:xfrm>
            <a:off x="457200" y="1600200"/>
            <a:ext cx="8229600" cy="4343400"/>
          </a:xfrm>
        </p:spPr>
        <p:txBody>
          <a:bodyPr>
            <a:normAutofit/>
          </a:bodyPr>
          <a:lstStyle/>
          <a:p>
            <a:pPr algn="ctr">
              <a:buNone/>
            </a:pPr>
            <a:r>
              <a:rPr lang="en-US" b="1" kern="0" dirty="0" smtClean="0">
                <a:solidFill>
                  <a:srgbClr val="000000"/>
                </a:solidFill>
                <a:latin typeface="Times New Roman"/>
                <a:ea typeface="Calibri"/>
                <a:cs typeface="Times New Roman"/>
              </a:rPr>
              <a:t>Offsets and Net Air Quality Benefit (NAQB)</a:t>
            </a:r>
            <a:endParaRPr lang="en-US" dirty="0" smtClean="0"/>
          </a:p>
          <a:p>
            <a:pPr>
              <a:buClr>
                <a:srgbClr val="00B0F0"/>
              </a:buClr>
            </a:pPr>
            <a:r>
              <a:rPr lang="en-US" dirty="0" smtClean="0">
                <a:latin typeface="Times New Roman" pitchFamily="18" charset="0"/>
                <a:cs typeface="Times New Roman" pitchFamily="18" charset="0"/>
              </a:rPr>
              <a:t>Part of New Source Review - nonattainment and maintenance areas</a:t>
            </a:r>
          </a:p>
          <a:p>
            <a:pPr>
              <a:buClr>
                <a:srgbClr val="00B0F0"/>
              </a:buClr>
            </a:pPr>
            <a:r>
              <a:rPr lang="en-US" dirty="0" smtClean="0">
                <a:latin typeface="Times New Roman" pitchFamily="18" charset="0"/>
                <a:cs typeface="Times New Roman" pitchFamily="18" charset="0"/>
              </a:rPr>
              <a:t>Offsets: new or increased emissions </a:t>
            </a:r>
            <a:r>
              <a:rPr lang="en-US" u="sng" dirty="0" smtClean="0">
                <a:latin typeface="Times New Roman" pitchFamily="18" charset="0"/>
                <a:cs typeface="Times New Roman" pitchFamily="18" charset="0"/>
              </a:rPr>
              <a:t>&gt;</a:t>
            </a:r>
            <a:r>
              <a:rPr lang="en-US" dirty="0" smtClean="0">
                <a:latin typeface="Times New Roman" pitchFamily="18" charset="0"/>
                <a:cs typeface="Times New Roman" pitchFamily="18" charset="0"/>
              </a:rPr>
              <a:t> SER must be offset by emission reductions</a:t>
            </a:r>
          </a:p>
          <a:p>
            <a:pPr>
              <a:buClr>
                <a:srgbClr val="00B0F0"/>
              </a:buClr>
            </a:pPr>
            <a:r>
              <a:rPr lang="en-US" dirty="0" smtClean="0">
                <a:latin typeface="Times New Roman" pitchFamily="18" charset="0"/>
                <a:cs typeface="Times New Roman" pitchFamily="18" charset="0"/>
              </a:rPr>
              <a:t>Amount of emission reduction is specified by an offset ratio</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extLst>
      <p:ext uri="{BB962C8B-B14F-4D97-AF65-F5344CB8AC3E}">
        <p14:creationId xmlns="" xmlns:p14="http://schemas.microsoft.com/office/powerpoint/2010/main" val="712371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anose="02020603050405020304" pitchFamily="18" charset="0"/>
                <a:cs typeface="Times New Roman" panose="02020603050405020304" pitchFamily="18" charset="0"/>
              </a:rPr>
              <a:t>NAQB: DEQ requires modeling, demonstrate that air quality is being protected</a:t>
            </a:r>
          </a:p>
          <a:p>
            <a:pPr>
              <a:buClr>
                <a:srgbClr val="00B0F0"/>
              </a:buClr>
            </a:pPr>
            <a:r>
              <a:rPr lang="en-US" dirty="0" smtClean="0">
                <a:latin typeface="Times New Roman" panose="02020603050405020304" pitchFamily="18" charset="0"/>
                <a:cs typeface="Times New Roman" panose="02020603050405020304" pitchFamily="18" charset="0"/>
              </a:rPr>
              <a:t>For EPA, NAQB = offsets; Oregon’s program more stringent</a:t>
            </a:r>
          </a:p>
          <a:p>
            <a:pPr>
              <a:buClr>
                <a:srgbClr val="00B0F0"/>
              </a:buClr>
            </a:pPr>
            <a:r>
              <a:rPr lang="en-US" dirty="0" smtClean="0">
                <a:latin typeface="Times New Roman" panose="02020603050405020304" pitchFamily="18" charset="0"/>
                <a:cs typeface="Times New Roman" panose="02020603050405020304" pitchFamily="18" charset="0"/>
              </a:rPr>
              <a:t>Currently 2 modeling criteria, but 1 is nearly impossible to meet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latin typeface="Times New Roman" pitchFamily="18" charset="0"/>
              <a:cs typeface="Times New Roman" pitchFamily="18" charset="0"/>
            </a:endParaRPr>
          </a:p>
        </p:txBody>
      </p:sp>
      <p:sp>
        <p:nvSpPr>
          <p:cNvPr id="22" name="Content Placeholder 21"/>
          <p:cNvSpPr>
            <a:spLocks noGrp="1"/>
          </p:cNvSpPr>
          <p:nvPr>
            <p:ph idx="1"/>
          </p:nvPr>
        </p:nvSpPr>
        <p:spPr/>
        <p:txBody>
          <a:bodyPr/>
          <a:lstStyle/>
          <a:p>
            <a:pPr>
              <a:buClr>
                <a:srgbClr val="00B0F0"/>
              </a:buClr>
            </a:pPr>
            <a:r>
              <a:rPr lang="en-US" sz="2800" dirty="0" smtClean="0">
                <a:latin typeface="Times New Roman" pitchFamily="18" charset="0"/>
                <a:cs typeface="Times New Roman" pitchFamily="18" charset="0"/>
              </a:rPr>
              <a:t>Current criteria requires offsets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and new emissions to overlap</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at all times</a:t>
            </a:r>
          </a:p>
          <a:p>
            <a:pPr>
              <a:buClr>
                <a:srgbClr val="00B0F0"/>
              </a:buClr>
            </a:pPr>
            <a:r>
              <a:rPr lang="en-US" sz="2800" dirty="0" smtClean="0">
                <a:latin typeface="Times New Roman" pitchFamily="18" charset="0"/>
                <a:cs typeface="Times New Roman" pitchFamily="18" charset="0"/>
              </a:rPr>
              <a:t>Only happens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if sources and</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wind line up</a:t>
            </a:r>
          </a:p>
          <a:p>
            <a:pPr>
              <a:buNone/>
            </a:pP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56</a:t>
            </a:fld>
            <a:endParaRPr lang="en-US" dirty="0"/>
          </a:p>
        </p:txBody>
      </p:sp>
      <p:pic>
        <p:nvPicPr>
          <p:cNvPr id="96260" name="Picture 4" descr="http://t3.gstatic.com/images?q=tbn:ANd9GcRncqlPaBcbXkyaG013Mt8wJohxyKKwxbVuCwtUicEzX19eW2xcDvxcm9GcrQ"/>
          <p:cNvPicPr>
            <a:picLocks noChangeAspect="1" noChangeArrowheads="1"/>
          </p:cNvPicPr>
          <p:nvPr/>
        </p:nvPicPr>
        <p:blipFill>
          <a:blip r:embed="rId2" cstate="print"/>
          <a:srcRect/>
          <a:stretch>
            <a:fillRect/>
          </a:stretch>
        </p:blipFill>
        <p:spPr bwMode="auto">
          <a:xfrm>
            <a:off x="2895600" y="3657600"/>
            <a:ext cx="2095500" cy="2181226"/>
          </a:xfrm>
          <a:prstGeom prst="rect">
            <a:avLst/>
          </a:prstGeom>
          <a:noFill/>
        </p:spPr>
      </p:pic>
      <p:pic>
        <p:nvPicPr>
          <p:cNvPr id="9" name="Picture 6" descr="http://image.shutterstock.com/display_pic_with_logo/74005/119904727/stock-vector-industrial-building-factory-and-power-plants-icon-set-119904727.jpg"/>
          <p:cNvPicPr>
            <a:picLocks noChangeAspect="1" noChangeArrowheads="1"/>
          </p:cNvPicPr>
          <p:nvPr/>
        </p:nvPicPr>
        <p:blipFill>
          <a:blip r:embed="rId3" cstate="print"/>
          <a:srcRect l="33333" t="63830" r="40000" b="6383"/>
          <a:stretch>
            <a:fillRect/>
          </a:stretch>
        </p:blipFill>
        <p:spPr bwMode="auto">
          <a:xfrm>
            <a:off x="5715000" y="2133600"/>
            <a:ext cx="742954" cy="866812"/>
          </a:xfrm>
          <a:prstGeom prst="rect">
            <a:avLst/>
          </a:prstGeom>
          <a:noFill/>
        </p:spPr>
      </p:pic>
      <p:sp>
        <p:nvSpPr>
          <p:cNvPr id="14" name="TextBox 13"/>
          <p:cNvSpPr txBox="1"/>
          <p:nvPr/>
        </p:nvSpPr>
        <p:spPr>
          <a:xfrm>
            <a:off x="5867400" y="3048000"/>
            <a:ext cx="1219199" cy="646331"/>
          </a:xfrm>
          <a:prstGeom prst="rect">
            <a:avLst/>
          </a:prstGeom>
          <a:noFill/>
        </p:spPr>
        <p:txBody>
          <a:bodyPr wrap="square" rtlCol="0">
            <a:spAutoFit/>
          </a:bodyPr>
          <a:lstStyle/>
          <a:p>
            <a:pPr algn="ctr"/>
            <a:r>
              <a:rPr lang="en-US" dirty="0" smtClean="0"/>
              <a:t>offsetting source</a:t>
            </a:r>
            <a:endParaRPr lang="en-US" dirty="0"/>
          </a:p>
        </p:txBody>
      </p:sp>
      <p:sp>
        <p:nvSpPr>
          <p:cNvPr id="15" name="TextBox 14"/>
          <p:cNvSpPr txBox="1"/>
          <p:nvPr/>
        </p:nvSpPr>
        <p:spPr>
          <a:xfrm>
            <a:off x="3276600" y="5943600"/>
            <a:ext cx="1262140" cy="369332"/>
          </a:xfrm>
          <a:prstGeom prst="rect">
            <a:avLst/>
          </a:prstGeom>
          <a:noFill/>
        </p:spPr>
        <p:txBody>
          <a:bodyPr wrap="none" rtlCol="0">
            <a:spAutoFit/>
          </a:bodyPr>
          <a:lstStyle/>
          <a:p>
            <a:r>
              <a:rPr lang="en-US" dirty="0" smtClean="0"/>
              <a:t>new source</a:t>
            </a:r>
            <a:endParaRPr lang="en-US" dirty="0"/>
          </a:p>
        </p:txBody>
      </p:sp>
      <p:cxnSp>
        <p:nvCxnSpPr>
          <p:cNvPr id="21" name="Straight Connector 20"/>
          <p:cNvCxnSpPr/>
          <p:nvPr/>
        </p:nvCxnSpPr>
        <p:spPr>
          <a:xfrm flipV="1">
            <a:off x="3505200" y="1219200"/>
            <a:ext cx="3048000" cy="5410200"/>
          </a:xfrm>
          <a:prstGeom prst="line">
            <a:avLst/>
          </a:prstGeom>
          <a:ln w="22225" cmpd="sng">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95600" y="3048000"/>
            <a:ext cx="5638800" cy="19812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38600" y="1600200"/>
            <a:ext cx="4038600" cy="12954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3730" name="Picture 2" descr="http://www.valentinecapitalassetmanagement.com/valentine_articles/whichway.GIF"/>
          <p:cNvPicPr>
            <a:picLocks noChangeAspect="1" noChangeArrowheads="1"/>
          </p:cNvPicPr>
          <p:nvPr/>
        </p:nvPicPr>
        <p:blipFill>
          <a:blip r:embed="rId4" cstate="print"/>
          <a:srcRect/>
          <a:stretch>
            <a:fillRect/>
          </a:stretch>
        </p:blipFill>
        <p:spPr bwMode="auto">
          <a:xfrm rot="20618078">
            <a:off x="190500" y="4648200"/>
            <a:ext cx="2705100" cy="1781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73730"/>
                                        </p:tgtEl>
                                        <p:attrNameLst>
                                          <p:attrName>r</p:attrName>
                                        </p:attrNameLst>
                                      </p:cBhvr>
                                    </p:animRot>
                                    <p:animRot by="-240000">
                                      <p:cBhvr>
                                        <p:cTn id="7" dur="400" fill="hold">
                                          <p:stCondLst>
                                            <p:cond delay="400"/>
                                          </p:stCondLst>
                                        </p:cTn>
                                        <p:tgtEl>
                                          <p:spTgt spid="73730"/>
                                        </p:tgtEl>
                                        <p:attrNameLst>
                                          <p:attrName>r</p:attrName>
                                        </p:attrNameLst>
                                      </p:cBhvr>
                                    </p:animRot>
                                    <p:animRot by="240000">
                                      <p:cBhvr>
                                        <p:cTn id="8" dur="400" fill="hold">
                                          <p:stCondLst>
                                            <p:cond delay="800"/>
                                          </p:stCondLst>
                                        </p:cTn>
                                        <p:tgtEl>
                                          <p:spTgt spid="73730"/>
                                        </p:tgtEl>
                                        <p:attrNameLst>
                                          <p:attrName>r</p:attrName>
                                        </p:attrNameLst>
                                      </p:cBhvr>
                                    </p:animRot>
                                    <p:animRot by="-240000">
                                      <p:cBhvr>
                                        <p:cTn id="9" dur="400" fill="hold">
                                          <p:stCondLst>
                                            <p:cond delay="1200"/>
                                          </p:stCondLst>
                                        </p:cTn>
                                        <p:tgtEl>
                                          <p:spTgt spid="73730"/>
                                        </p:tgtEl>
                                        <p:attrNameLst>
                                          <p:attrName>r</p:attrName>
                                        </p:attrNameLst>
                                      </p:cBhvr>
                                    </p:animRot>
                                    <p:animRot by="120000">
                                      <p:cBhvr>
                                        <p:cTn id="10" dur="400" fill="hold">
                                          <p:stCondLst>
                                            <p:cond delay="1600"/>
                                          </p:stCondLst>
                                        </p:cTn>
                                        <p:tgtEl>
                                          <p:spTgt spid="73730"/>
                                        </p:tgtEl>
                                        <p:attrNameLst>
                                          <p:attrName>r</p:attrName>
                                        </p:attrNameLst>
                                      </p:cBhvr>
                                    </p:animRot>
                                  </p:childTnLst>
                                </p:cTn>
                              </p:par>
                            </p:childTnLst>
                          </p:cTn>
                        </p:par>
                        <p:par>
                          <p:cTn id="11" fill="hold">
                            <p:stCondLst>
                              <p:cond delay="2000"/>
                            </p:stCondLst>
                            <p:childTnLst>
                              <p:par>
                                <p:cTn id="12" presetID="32" presetClass="emph" presetSubtype="0" fill="hold" nodeType="afterEffect">
                                  <p:stCondLst>
                                    <p:cond delay="0"/>
                                  </p:stCondLst>
                                  <p:childTnLst>
                                    <p:animRot by="120000">
                                      <p:cBhvr>
                                        <p:cTn id="13" dur="200" fill="hold">
                                          <p:stCondLst>
                                            <p:cond delay="0"/>
                                          </p:stCondLst>
                                        </p:cTn>
                                        <p:tgtEl>
                                          <p:spTgt spid="73730"/>
                                        </p:tgtEl>
                                        <p:attrNameLst>
                                          <p:attrName>r</p:attrName>
                                        </p:attrNameLst>
                                      </p:cBhvr>
                                    </p:animRot>
                                    <p:animRot by="-240000">
                                      <p:cBhvr>
                                        <p:cTn id="14" dur="400" fill="hold">
                                          <p:stCondLst>
                                            <p:cond delay="400"/>
                                          </p:stCondLst>
                                        </p:cTn>
                                        <p:tgtEl>
                                          <p:spTgt spid="73730"/>
                                        </p:tgtEl>
                                        <p:attrNameLst>
                                          <p:attrName>r</p:attrName>
                                        </p:attrNameLst>
                                      </p:cBhvr>
                                    </p:animRot>
                                    <p:animRot by="240000">
                                      <p:cBhvr>
                                        <p:cTn id="15" dur="400" fill="hold">
                                          <p:stCondLst>
                                            <p:cond delay="800"/>
                                          </p:stCondLst>
                                        </p:cTn>
                                        <p:tgtEl>
                                          <p:spTgt spid="73730"/>
                                        </p:tgtEl>
                                        <p:attrNameLst>
                                          <p:attrName>r</p:attrName>
                                        </p:attrNameLst>
                                      </p:cBhvr>
                                    </p:animRot>
                                    <p:animRot by="-240000">
                                      <p:cBhvr>
                                        <p:cTn id="16" dur="400" fill="hold">
                                          <p:stCondLst>
                                            <p:cond delay="1200"/>
                                          </p:stCondLst>
                                        </p:cTn>
                                        <p:tgtEl>
                                          <p:spTgt spid="73730"/>
                                        </p:tgtEl>
                                        <p:attrNameLst>
                                          <p:attrName>r</p:attrName>
                                        </p:attrNameLst>
                                      </p:cBhvr>
                                    </p:animRot>
                                    <p:animRot by="120000">
                                      <p:cBhvr>
                                        <p:cTn id="17" dur="400" fill="hold">
                                          <p:stCondLst>
                                            <p:cond delay="1600"/>
                                          </p:stCondLst>
                                        </p:cTn>
                                        <p:tgtEl>
                                          <p:spTgt spid="73730"/>
                                        </p:tgtEl>
                                        <p:attrNameLst>
                                          <p:attrName>r</p:attrName>
                                        </p:attrNameLst>
                                      </p:cBhvr>
                                    </p:animRot>
                                  </p:childTnLst>
                                </p:cTn>
                              </p:par>
                            </p:childTnLst>
                          </p:cTn>
                        </p:par>
                        <p:par>
                          <p:cTn id="18" fill="hold">
                            <p:stCondLst>
                              <p:cond delay="4000"/>
                            </p:stCondLst>
                            <p:childTnLst>
                              <p:par>
                                <p:cTn id="19" presetID="32" presetClass="emph" presetSubtype="0" fill="hold" nodeType="afterEffect">
                                  <p:stCondLst>
                                    <p:cond delay="0"/>
                                  </p:stCondLst>
                                  <p:childTnLst>
                                    <p:animRot by="120000">
                                      <p:cBhvr>
                                        <p:cTn id="20" dur="200" fill="hold">
                                          <p:stCondLst>
                                            <p:cond delay="0"/>
                                          </p:stCondLst>
                                        </p:cTn>
                                        <p:tgtEl>
                                          <p:spTgt spid="73730"/>
                                        </p:tgtEl>
                                        <p:attrNameLst>
                                          <p:attrName>r</p:attrName>
                                        </p:attrNameLst>
                                      </p:cBhvr>
                                    </p:animRot>
                                    <p:animRot by="-240000">
                                      <p:cBhvr>
                                        <p:cTn id="21" dur="400" fill="hold">
                                          <p:stCondLst>
                                            <p:cond delay="400"/>
                                          </p:stCondLst>
                                        </p:cTn>
                                        <p:tgtEl>
                                          <p:spTgt spid="73730"/>
                                        </p:tgtEl>
                                        <p:attrNameLst>
                                          <p:attrName>r</p:attrName>
                                        </p:attrNameLst>
                                      </p:cBhvr>
                                    </p:animRot>
                                    <p:animRot by="240000">
                                      <p:cBhvr>
                                        <p:cTn id="22" dur="400" fill="hold">
                                          <p:stCondLst>
                                            <p:cond delay="800"/>
                                          </p:stCondLst>
                                        </p:cTn>
                                        <p:tgtEl>
                                          <p:spTgt spid="73730"/>
                                        </p:tgtEl>
                                        <p:attrNameLst>
                                          <p:attrName>r</p:attrName>
                                        </p:attrNameLst>
                                      </p:cBhvr>
                                    </p:animRot>
                                    <p:animRot by="-240000">
                                      <p:cBhvr>
                                        <p:cTn id="23" dur="400" fill="hold">
                                          <p:stCondLst>
                                            <p:cond delay="1200"/>
                                          </p:stCondLst>
                                        </p:cTn>
                                        <p:tgtEl>
                                          <p:spTgt spid="73730"/>
                                        </p:tgtEl>
                                        <p:attrNameLst>
                                          <p:attrName>r</p:attrName>
                                        </p:attrNameLst>
                                      </p:cBhvr>
                                    </p:animRot>
                                    <p:animRot by="120000">
                                      <p:cBhvr>
                                        <p:cTn id="24" dur="400" fill="hold">
                                          <p:stCondLst>
                                            <p:cond delay="1600"/>
                                          </p:stCondLst>
                                        </p:cTn>
                                        <p:tgtEl>
                                          <p:spTgt spid="73730"/>
                                        </p:tgtEl>
                                        <p:attrNameLst>
                                          <p:attrName>r</p:attrName>
                                        </p:attrNameLst>
                                      </p:cBhvr>
                                    </p:animRot>
                                  </p:childTnLst>
                                </p:cTn>
                              </p:par>
                            </p:childTnLst>
                          </p:cTn>
                        </p:par>
                        <p:par>
                          <p:cTn id="25" fill="hold">
                            <p:stCondLst>
                              <p:cond delay="6000"/>
                            </p:stCondLst>
                            <p:childTnLst>
                              <p:par>
                                <p:cTn id="26" presetID="32" presetClass="emph" presetSubtype="0" fill="hold" nodeType="afterEffect">
                                  <p:stCondLst>
                                    <p:cond delay="0"/>
                                  </p:stCondLst>
                                  <p:childTnLst>
                                    <p:animRot by="120000">
                                      <p:cBhvr>
                                        <p:cTn id="27" dur="200" fill="hold">
                                          <p:stCondLst>
                                            <p:cond delay="0"/>
                                          </p:stCondLst>
                                        </p:cTn>
                                        <p:tgtEl>
                                          <p:spTgt spid="73730"/>
                                        </p:tgtEl>
                                        <p:attrNameLst>
                                          <p:attrName>r</p:attrName>
                                        </p:attrNameLst>
                                      </p:cBhvr>
                                    </p:animRot>
                                    <p:animRot by="-240000">
                                      <p:cBhvr>
                                        <p:cTn id="28" dur="400" fill="hold">
                                          <p:stCondLst>
                                            <p:cond delay="400"/>
                                          </p:stCondLst>
                                        </p:cTn>
                                        <p:tgtEl>
                                          <p:spTgt spid="73730"/>
                                        </p:tgtEl>
                                        <p:attrNameLst>
                                          <p:attrName>r</p:attrName>
                                        </p:attrNameLst>
                                      </p:cBhvr>
                                    </p:animRot>
                                    <p:animRot by="240000">
                                      <p:cBhvr>
                                        <p:cTn id="29" dur="400" fill="hold">
                                          <p:stCondLst>
                                            <p:cond delay="800"/>
                                          </p:stCondLst>
                                        </p:cTn>
                                        <p:tgtEl>
                                          <p:spTgt spid="73730"/>
                                        </p:tgtEl>
                                        <p:attrNameLst>
                                          <p:attrName>r</p:attrName>
                                        </p:attrNameLst>
                                      </p:cBhvr>
                                    </p:animRot>
                                    <p:animRot by="-240000">
                                      <p:cBhvr>
                                        <p:cTn id="30" dur="400" fill="hold">
                                          <p:stCondLst>
                                            <p:cond delay="1200"/>
                                          </p:stCondLst>
                                        </p:cTn>
                                        <p:tgtEl>
                                          <p:spTgt spid="73730"/>
                                        </p:tgtEl>
                                        <p:attrNameLst>
                                          <p:attrName>r</p:attrName>
                                        </p:attrNameLst>
                                      </p:cBhvr>
                                    </p:animRot>
                                    <p:animRot by="120000">
                                      <p:cBhvr>
                                        <p:cTn id="31" dur="400" fill="hold">
                                          <p:stCondLst>
                                            <p:cond delay="1600"/>
                                          </p:stCondLst>
                                        </p:cTn>
                                        <p:tgtEl>
                                          <p:spTgt spid="73730"/>
                                        </p:tgtEl>
                                        <p:attrNameLst>
                                          <p:attrName>r</p:attrName>
                                        </p:attrNameLst>
                                      </p:cBhvr>
                                    </p:animRot>
                                  </p:childTnLst>
                                </p:cTn>
                              </p:par>
                            </p:childTnLst>
                          </p:cTn>
                        </p:par>
                        <p:par>
                          <p:cTn id="32" fill="hold">
                            <p:stCondLst>
                              <p:cond delay="8000"/>
                            </p:stCondLst>
                            <p:childTnLst>
                              <p:par>
                                <p:cTn id="33" presetID="32" presetClass="emph" presetSubtype="0" fill="hold" nodeType="afterEffect">
                                  <p:stCondLst>
                                    <p:cond delay="0"/>
                                  </p:stCondLst>
                                  <p:childTnLst>
                                    <p:animRot by="120000">
                                      <p:cBhvr>
                                        <p:cTn id="34" dur="200" fill="hold">
                                          <p:stCondLst>
                                            <p:cond delay="0"/>
                                          </p:stCondLst>
                                        </p:cTn>
                                        <p:tgtEl>
                                          <p:spTgt spid="73730"/>
                                        </p:tgtEl>
                                        <p:attrNameLst>
                                          <p:attrName>r</p:attrName>
                                        </p:attrNameLst>
                                      </p:cBhvr>
                                    </p:animRot>
                                    <p:animRot by="-240000">
                                      <p:cBhvr>
                                        <p:cTn id="35" dur="400" fill="hold">
                                          <p:stCondLst>
                                            <p:cond delay="400"/>
                                          </p:stCondLst>
                                        </p:cTn>
                                        <p:tgtEl>
                                          <p:spTgt spid="73730"/>
                                        </p:tgtEl>
                                        <p:attrNameLst>
                                          <p:attrName>r</p:attrName>
                                        </p:attrNameLst>
                                      </p:cBhvr>
                                    </p:animRot>
                                    <p:animRot by="240000">
                                      <p:cBhvr>
                                        <p:cTn id="36" dur="400" fill="hold">
                                          <p:stCondLst>
                                            <p:cond delay="800"/>
                                          </p:stCondLst>
                                        </p:cTn>
                                        <p:tgtEl>
                                          <p:spTgt spid="73730"/>
                                        </p:tgtEl>
                                        <p:attrNameLst>
                                          <p:attrName>r</p:attrName>
                                        </p:attrNameLst>
                                      </p:cBhvr>
                                    </p:animRot>
                                    <p:animRot by="-240000">
                                      <p:cBhvr>
                                        <p:cTn id="37" dur="400" fill="hold">
                                          <p:stCondLst>
                                            <p:cond delay="1200"/>
                                          </p:stCondLst>
                                        </p:cTn>
                                        <p:tgtEl>
                                          <p:spTgt spid="73730"/>
                                        </p:tgtEl>
                                        <p:attrNameLst>
                                          <p:attrName>r</p:attrName>
                                        </p:attrNameLst>
                                      </p:cBhvr>
                                    </p:animRot>
                                    <p:animRot by="120000">
                                      <p:cBhvr>
                                        <p:cTn id="38" dur="400" fill="hold">
                                          <p:stCondLst>
                                            <p:cond delay="1600"/>
                                          </p:stCondLst>
                                        </p:cTn>
                                        <p:tgtEl>
                                          <p:spTgt spid="737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anose="02020603050405020304" pitchFamily="18" charset="0"/>
                <a:cs typeface="Times New Roman" panose="02020603050405020304" pitchFamily="18" charset="0"/>
              </a:rPr>
              <a:t>Lower PM2.5 NAAQS has revealed this problem with current NAQB rules</a:t>
            </a:r>
          </a:p>
          <a:p>
            <a:pPr>
              <a:buClr>
                <a:srgbClr val="00B0F0"/>
              </a:buClr>
            </a:pPr>
            <a:r>
              <a:rPr lang="en-US" dirty="0" smtClean="0">
                <a:latin typeface="Times New Roman" panose="02020603050405020304" pitchFamily="18" charset="0"/>
                <a:cs typeface="Times New Roman" panose="02020603050405020304" pitchFamily="18" charset="0"/>
              </a:rPr>
              <a:t>New development is prevented, along with ability to obtain environmental benefits from new development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Suggestions</a:t>
            </a:r>
          </a:p>
          <a:p>
            <a:pPr>
              <a:buClr>
                <a:srgbClr val="00B0F0"/>
              </a:buClr>
            </a:pPr>
            <a:r>
              <a:rPr lang="en-US" sz="3500" dirty="0" smtClean="0">
                <a:latin typeface="Times New Roman" panose="02020603050405020304" pitchFamily="18" charset="0"/>
                <a:cs typeface="Times New Roman" panose="02020603050405020304" pitchFamily="18" charset="0"/>
              </a:rPr>
              <a:t>Focus on addressing local air quality problems</a:t>
            </a:r>
          </a:p>
          <a:p>
            <a:pPr lvl="1">
              <a:buClr>
                <a:srgbClr val="00B0F0"/>
              </a:buClr>
            </a:pPr>
            <a:r>
              <a:rPr lang="en-US" dirty="0">
                <a:latin typeface="Times New Roman" panose="02020603050405020304" pitchFamily="18" charset="0"/>
                <a:cs typeface="Times New Roman" panose="02020603050405020304" pitchFamily="18" charset="0"/>
              </a:rPr>
              <a:t>EQC can designate priority sources (i.e. woodstoves)</a:t>
            </a:r>
          </a:p>
          <a:p>
            <a:pPr>
              <a:buClr>
                <a:srgbClr val="00B0F0"/>
              </a:buClr>
            </a:pPr>
            <a:r>
              <a:rPr lang="en-US" sz="3500" dirty="0" smtClean="0">
                <a:latin typeface="Times New Roman" panose="02020603050405020304" pitchFamily="18" charset="0"/>
                <a:cs typeface="Times New Roman" panose="02020603050405020304" pitchFamily="18" charset="0"/>
              </a:rPr>
              <a:t>Create incentive to address priority sources:</a:t>
            </a:r>
          </a:p>
          <a:p>
            <a:pPr lvl="1">
              <a:buClr>
                <a:srgbClr val="00B0F0"/>
              </a:buClr>
            </a:pPr>
            <a:r>
              <a:rPr lang="en-US" dirty="0" smtClean="0">
                <a:latin typeface="Times New Roman" panose="02020603050405020304" pitchFamily="18" charset="0"/>
                <a:cs typeface="Times New Roman" panose="02020603050405020304" pitchFamily="18" charset="0"/>
              </a:rPr>
              <a:t>Increase offset ratio</a:t>
            </a:r>
          </a:p>
          <a:p>
            <a:pPr lvl="1">
              <a:buClr>
                <a:srgbClr val="00B0F0"/>
              </a:buClr>
            </a:pPr>
            <a:r>
              <a:rPr lang="en-US" dirty="0" smtClean="0">
                <a:latin typeface="Times New Roman" panose="02020603050405020304" pitchFamily="18" charset="0"/>
                <a:cs typeface="Times New Roman" panose="02020603050405020304" pitchFamily="18" charset="0"/>
              </a:rPr>
              <a:t>Reduce ratio if offsets obtained from priority sources</a:t>
            </a:r>
          </a:p>
          <a:p>
            <a:pPr>
              <a:buClr>
                <a:srgbClr val="00B0F0"/>
              </a:buClr>
            </a:pPr>
            <a:r>
              <a:rPr lang="en-US" sz="3500" dirty="0" smtClean="0">
                <a:latin typeface="Times New Roman" panose="02020603050405020304" pitchFamily="18" charset="0"/>
                <a:cs typeface="Times New Roman" panose="02020603050405020304" pitchFamily="18" charset="0"/>
              </a:rPr>
              <a:t>Revise modeling criteria</a:t>
            </a:r>
          </a:p>
          <a:p>
            <a:pPr lvl="1">
              <a:buClr>
                <a:srgbClr val="00B0F0"/>
              </a:buClr>
            </a:pPr>
            <a:r>
              <a:rPr lang="en-US" dirty="0" smtClean="0">
                <a:latin typeface="Times New Roman" panose="02020603050405020304" pitchFamily="18" charset="0"/>
                <a:cs typeface="Times New Roman" panose="02020603050405020304" pitchFamily="18" charset="0"/>
              </a:rPr>
              <a:t>Continue to protect </a:t>
            </a:r>
            <a:r>
              <a:rPr lang="en-US" dirty="0">
                <a:latin typeface="Times New Roman" panose="02020603050405020304" pitchFamily="18" charset="0"/>
                <a:cs typeface="Times New Roman" panose="02020603050405020304" pitchFamily="18" charset="0"/>
              </a:rPr>
              <a:t>air quality</a:t>
            </a:r>
          </a:p>
          <a:p>
            <a:pPr lvl="1">
              <a:buClr>
                <a:srgbClr val="00B0F0"/>
              </a:buClr>
            </a:pP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liminate near impossibility of meeting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58</a:t>
            </a:fld>
            <a:endParaRPr lang="en-US" dirty="0"/>
          </a:p>
        </p:txBody>
      </p:sp>
    </p:spTree>
    <p:extLst>
      <p:ext uri="{BB962C8B-B14F-4D97-AF65-F5344CB8AC3E}">
        <p14:creationId xmlns="" xmlns:p14="http://schemas.microsoft.com/office/powerpoint/2010/main" val="2603980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Offsets and NAQB for Federal Major Sources</a:t>
            </a:r>
            <a:endParaRPr lang="en-US" sz="2000" dirty="0" smtClean="0">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1.2:1 offsets</a:t>
            </a:r>
            <a:endParaRPr lang="en-US" b="1" dirty="0" smtClean="0">
              <a:solidFill>
                <a:srgbClr val="FF0000"/>
              </a:solidFill>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1.0:1 by offsetting emissions with “priority” source emissions</a:t>
            </a:r>
          </a:p>
          <a:p>
            <a:pPr lvl="2">
              <a:spcAft>
                <a:spcPts val="600"/>
              </a:spcAft>
              <a:buClr>
                <a:srgbClr val="00B0F0"/>
              </a:buClr>
            </a:pPr>
            <a:r>
              <a:rPr lang="en-US" dirty="0" smtClean="0">
                <a:latin typeface="Times New Roman" pitchFamily="18" charset="0"/>
                <a:cs typeface="Times New Roman" pitchFamily="18" charset="0"/>
              </a:rPr>
              <a:t>Woodstoves </a:t>
            </a:r>
          </a:p>
          <a:p>
            <a:pPr lvl="2">
              <a:spcAft>
                <a:spcPts val="600"/>
              </a:spcAft>
              <a:buClr>
                <a:srgbClr val="00B0F0"/>
              </a:buCl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59</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Consumer Spray </a:t>
            </a:r>
            <a:r>
              <a:rPr lang="en-US" sz="3200" dirty="0" smtClean="0">
                <a:latin typeface="Times New Roman" pitchFamily="18" charset="0"/>
                <a:cs typeface="Times New Roman" pitchFamily="18" charset="0"/>
              </a:rPr>
              <a:t>Paint VOC limits replaced by EPA </a:t>
            </a:r>
            <a:r>
              <a:rPr lang="en-US" sz="3200" dirty="0" smtClean="0">
                <a:latin typeface="Times New Roman" pitchFamily="18" charset="0"/>
                <a:cs typeface="Times New Roman" pitchFamily="18" charset="0"/>
              </a:rPr>
              <a:t>rules (19% vs. 15%)</a:t>
            </a: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a:t>
            </a:r>
            <a:r>
              <a:rPr lang="en-US" sz="3200" dirty="0" smtClean="0">
                <a:latin typeface="Times New Roman" pitchFamily="18" charset="0"/>
                <a:cs typeface="Times New Roman" pitchFamily="18" charset="0"/>
              </a:rPr>
              <a:t>replaced by direct control of PGE Boardman</a:t>
            </a:r>
            <a:endParaRPr lang="en-US" sz="3200" dirty="0" smtClean="0">
              <a:latin typeface="Times New Roman" pitchFamily="18" charset="0"/>
              <a:cs typeface="Times New Roman" pitchFamily="18" charset="0"/>
            </a:endParaRP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7924800" cy="4724400"/>
          </a:xfrm>
        </p:spPr>
        <p:txBody>
          <a:bodyPr>
            <a:normAutofit fontScale="92500" lnSpcReduction="20000"/>
          </a:bodyPr>
          <a:lstStyle/>
          <a:p>
            <a:pPr>
              <a:buClr>
                <a:srgbClr val="00B0F0"/>
              </a:buClr>
            </a:pPr>
            <a:r>
              <a:rPr lang="en-US" sz="3300" dirty="0" smtClean="0">
                <a:latin typeface="Times New Roman" pitchFamily="18" charset="0"/>
                <a:cs typeface="Times New Roman" pitchFamily="18" charset="0"/>
              </a:rPr>
              <a:t>Give non-federal major sources more flexibility for offset and NAQB</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1.0:1 offsets</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0.5:1 by offsetting emissions with “priority” source emissions</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Woodstoves </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3">
              <a:spcAft>
                <a:spcPts val="600"/>
              </a:spcAft>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60</a:t>
            </a:fld>
            <a:endParaRPr lang="en-US" dirty="0"/>
          </a:p>
        </p:txBody>
      </p:sp>
      <p:sp>
        <p:nvSpPr>
          <p:cNvPr id="6" name="Title 1"/>
          <p:cNvSpPr txBox="1">
            <a:spLocks noGrp="1"/>
          </p:cNvSpPr>
          <p:nvPr>
            <p:ph type="title"/>
          </p:nvPr>
        </p:nvSpPr>
        <p:spPr bwMode="auto">
          <a:xfrm>
            <a:off x="6096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b="1" kern="0" dirty="0">
                <a:solidFill>
                  <a:srgbClr val="000000"/>
                </a:solidFill>
                <a:latin typeface="Times New Roman"/>
                <a:ea typeface="Calibri"/>
                <a:cs typeface="Times New Roman"/>
              </a:rPr>
              <a:t>New Source Review (NSR)</a:t>
            </a:r>
            <a:endParaRPr lang="en-US" dirty="0"/>
          </a:p>
        </p:txBody>
      </p:sp>
      <p:sp>
        <p:nvSpPr>
          <p:cNvPr id="3" name="Content Placeholder 2"/>
          <p:cNvSpPr>
            <a:spLocks noGrp="1"/>
          </p:cNvSpPr>
          <p:nvPr>
            <p:ph idx="1"/>
          </p:nvPr>
        </p:nvSpPr>
        <p:spPr/>
        <p:txBody>
          <a:bodyPr>
            <a:normAutofit lnSpcReduction="10000"/>
          </a:bodyPr>
          <a:lstStyle/>
          <a:p>
            <a:pPr>
              <a:buClr>
                <a:srgbClr val="00B0F0"/>
              </a:buClr>
            </a:pPr>
            <a:r>
              <a:rPr lang="en-US" dirty="0" smtClean="0">
                <a:latin typeface="Times New Roman" panose="02020603050405020304" pitchFamily="18" charset="0"/>
                <a:cs typeface="Times New Roman" panose="02020603050405020304" pitchFamily="18" charset="0"/>
              </a:rPr>
              <a:t>Suggestion</a:t>
            </a:r>
          </a:p>
          <a:p>
            <a:pPr lvl="1">
              <a:buClr>
                <a:srgbClr val="00B0F0"/>
              </a:buClr>
            </a:pPr>
            <a:r>
              <a:rPr lang="en-US" dirty="0" smtClean="0">
                <a:latin typeface="Times New Roman" panose="02020603050405020304" pitchFamily="18" charset="0"/>
                <a:cs typeface="Times New Roman" panose="02020603050405020304" pitchFamily="18" charset="0"/>
              </a:rPr>
              <a:t>Define two new types of areas</a:t>
            </a:r>
          </a:p>
          <a:p>
            <a:pPr lvl="1">
              <a:buClr>
                <a:srgbClr val="00B0F0"/>
              </a:buClr>
            </a:pPr>
            <a:r>
              <a:rPr lang="en-US" dirty="0" smtClean="0">
                <a:latin typeface="Times New Roman" panose="02020603050405020304" pitchFamily="18" charset="0"/>
                <a:cs typeface="Times New Roman" panose="02020603050405020304" pitchFamily="18" charset="0"/>
              </a:rPr>
              <a:t>Fit between existing areas</a:t>
            </a:r>
            <a:endParaRPr lang="en-US" dirty="0">
              <a:latin typeface="Times New Roman" panose="02020603050405020304" pitchFamily="18" charset="0"/>
              <a:cs typeface="Times New Roman" panose="02020603050405020304" pitchFamily="18" charset="0"/>
            </a:endParaRPr>
          </a:p>
          <a:p>
            <a:pPr marL="0" indent="0">
              <a:buClr>
                <a:srgbClr val="00B0F0"/>
              </a:buClr>
              <a:buNone/>
            </a:pPr>
            <a:r>
              <a:rPr lang="en-US" dirty="0" smtClean="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Attainment</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Nonattainment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Maintenance</a:t>
            </a:r>
          </a:p>
          <a:p>
            <a:pPr marL="0" indent="0">
              <a:buClr>
                <a:srgbClr val="00B0F0"/>
              </a:buClr>
              <a:buNone/>
            </a:pPr>
            <a:endParaRPr lang="en-US" sz="2800" b="1" u="sng" dirty="0" smtClean="0">
              <a:latin typeface="Times New Roman" panose="02020603050405020304" pitchFamily="18" charset="0"/>
              <a:cs typeface="Times New Roman" panose="02020603050405020304" pitchFamily="18" charset="0"/>
            </a:endParaRPr>
          </a:p>
          <a:p>
            <a:pPr lvl="1">
              <a:buClr>
                <a:srgbClr val="00B0F0"/>
              </a:buClr>
            </a:pPr>
            <a:r>
              <a:rPr lang="en-US" dirty="0" smtClean="0">
                <a:latin typeface="Times New Roman" panose="02020603050405020304" pitchFamily="18" charset="0"/>
                <a:cs typeface="Times New Roman" panose="02020603050405020304" pitchFamily="18" charset="0"/>
              </a:rPr>
              <a:t>Provide greater permitting flexibility for areas in transition</a:t>
            </a:r>
          </a:p>
          <a:p>
            <a:pPr lvl="1">
              <a:buClr>
                <a:srgbClr val="00B0F0"/>
              </a:buClr>
            </a:pPr>
            <a:r>
              <a:rPr lang="en-US" dirty="0" smtClean="0">
                <a:latin typeface="Times New Roman" panose="02020603050405020304" pitchFamily="18" charset="0"/>
                <a:cs typeface="Times New Roman" panose="02020603050405020304" pitchFamily="18" charset="0"/>
              </a:rPr>
              <a:t>Structure requirements so new/expanding sources help attain goals</a:t>
            </a:r>
          </a:p>
          <a:p>
            <a:pPr marL="342900" lvl="1" indent="-342900">
              <a:buFont typeface="Arial" pitchFamily="34" charset="0"/>
              <a:buChar char="•"/>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61</a:t>
            </a:fld>
            <a:endParaRPr lang="en-US" dirty="0"/>
          </a:p>
        </p:txBody>
      </p:sp>
      <p:sp>
        <p:nvSpPr>
          <p:cNvPr id="6" name="Up Arrow 5"/>
          <p:cNvSpPr/>
          <p:nvPr/>
        </p:nvSpPr>
        <p:spPr>
          <a:xfrm>
            <a:off x="2895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5943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57606" y="3667780"/>
            <a:ext cx="2281394" cy="523220"/>
          </a:xfrm>
          <a:prstGeom prst="rect">
            <a:avLst/>
          </a:prstGeom>
        </p:spPr>
        <p:txBody>
          <a:bodyPr wrap="none">
            <a:spAutoFit/>
          </a:bodyPr>
          <a:lstStyle/>
          <a:p>
            <a:r>
              <a:rPr lang="en-US" sz="2800" b="1" u="sng" dirty="0" smtClean="0">
                <a:solidFill>
                  <a:srgbClr val="0070C0"/>
                </a:solidFill>
                <a:latin typeface="Times New Roman" panose="02020603050405020304" pitchFamily="18" charset="0"/>
                <a:cs typeface="Times New Roman" panose="02020603050405020304" pitchFamily="18" charset="0"/>
              </a:rPr>
              <a:t>Reattainment</a:t>
            </a:r>
            <a:endParaRPr lang="en-US" sz="2800" dirty="0"/>
          </a:p>
        </p:txBody>
      </p:sp>
      <p:sp>
        <p:nvSpPr>
          <p:cNvPr id="9" name="Rectangle 8"/>
          <p:cNvSpPr/>
          <p:nvPr/>
        </p:nvSpPr>
        <p:spPr>
          <a:xfrm>
            <a:off x="2057400" y="3657600"/>
            <a:ext cx="2161169" cy="523220"/>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Sustainment</a:t>
            </a:r>
            <a:endParaRPr lang="en-US" sz="2800" dirty="0"/>
          </a:p>
        </p:txBody>
      </p:sp>
    </p:spTree>
    <p:extLst>
      <p:ext uri="{BB962C8B-B14F-4D97-AF65-F5344CB8AC3E}">
        <p14:creationId xmlns="" xmlns:p14="http://schemas.microsoft.com/office/powerpoint/2010/main" val="40077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924800" cy="48768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“Sustainment” Areas </a:t>
            </a:r>
          </a:p>
          <a:p>
            <a:pPr lvl="1">
              <a:spcAft>
                <a:spcPts val="600"/>
              </a:spcAft>
              <a:buClr>
                <a:srgbClr val="00B0F0"/>
              </a:buClr>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onitoring </a:t>
            </a:r>
            <a:r>
              <a:rPr lang="en-US" dirty="0">
                <a:latin typeface="Times New Roman" pitchFamily="18" charset="0"/>
                <a:cs typeface="Times New Roman" pitchFamily="18" charset="0"/>
              </a:rPr>
              <a:t>data close to or </a:t>
            </a:r>
            <a:r>
              <a:rPr lang="en-US" dirty="0" smtClean="0">
                <a:latin typeface="Times New Roman" pitchFamily="18" charset="0"/>
                <a:cs typeface="Times New Roman" pitchFamily="18" charset="0"/>
              </a:rPr>
              <a:t>exceeding NAAQS</a:t>
            </a:r>
          </a:p>
          <a:p>
            <a:pPr lvl="1">
              <a:spcAft>
                <a:spcPts val="600"/>
              </a:spcAft>
              <a:buClr>
                <a:srgbClr val="00B0F0"/>
              </a:buClr>
            </a:pPr>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ot </a:t>
            </a:r>
            <a:r>
              <a:rPr lang="en-US" dirty="0">
                <a:latin typeface="Times New Roman" pitchFamily="18" charset="0"/>
                <a:cs typeface="Times New Roman" pitchFamily="18" charset="0"/>
              </a:rPr>
              <a:t>yet designated NAA by </a:t>
            </a:r>
            <a:r>
              <a:rPr lang="en-US" dirty="0" smtClean="0">
                <a:latin typeface="Times New Roman" pitchFamily="18" charset="0"/>
                <a:cs typeface="Times New Roman" pitchFamily="18" charset="0"/>
              </a:rPr>
              <a:t>EPA</a:t>
            </a:r>
          </a:p>
          <a:p>
            <a:pPr lvl="1">
              <a:spcAft>
                <a:spcPts val="600"/>
              </a:spcAft>
              <a:buClr>
                <a:srgbClr val="00B0F0"/>
              </a:buClr>
            </a:pPr>
            <a:r>
              <a:rPr lang="en-US" dirty="0" smtClean="0">
                <a:latin typeface="Times New Roman" pitchFamily="18" charset="0"/>
                <a:cs typeface="Times New Roman" pitchFamily="18" charset="0"/>
              </a:rPr>
              <a:t>Purpose: help prevent becoming nonattainment</a:t>
            </a:r>
            <a:endParaRPr lang="en-US" dirty="0">
              <a:latin typeface="Times New Roman" pitchFamily="18" charset="0"/>
              <a:cs typeface="Times New Roman" pitchFamily="18" charset="0"/>
            </a:endParaRPr>
          </a:p>
          <a:p>
            <a:pPr lvl="0">
              <a:spcAft>
                <a:spcPts val="600"/>
              </a:spcAft>
              <a:buClr>
                <a:srgbClr val="00B0F0"/>
              </a:buClr>
            </a:pPr>
            <a:r>
              <a:rPr lang="en-US" dirty="0" smtClean="0">
                <a:latin typeface="Times New Roman" pitchFamily="18" charset="0"/>
                <a:cs typeface="Times New Roman" pitchFamily="18" charset="0"/>
              </a:rPr>
              <a:t>“Reattainment” Areas:  </a:t>
            </a:r>
          </a:p>
          <a:p>
            <a:pPr lvl="1">
              <a:spcAft>
                <a:spcPts val="600"/>
              </a:spcAft>
              <a:buClr>
                <a:srgbClr val="00B0F0"/>
              </a:buClr>
            </a:pPr>
            <a:r>
              <a:rPr lang="en-US" dirty="0" smtClean="0">
                <a:latin typeface="Times New Roman" pitchFamily="18" charset="0"/>
                <a:cs typeface="Times New Roman" pitchFamily="18" charset="0"/>
              </a:rPr>
              <a:t>NAA that has 3 years of data &lt; NAAQS</a:t>
            </a:r>
          </a:p>
          <a:p>
            <a:pPr lvl="1">
              <a:spcAft>
                <a:spcPts val="600"/>
              </a:spcAft>
              <a:buClr>
                <a:srgbClr val="00B0F0"/>
              </a:buClr>
            </a:pPr>
            <a:r>
              <a:rPr lang="en-US" dirty="0" smtClean="0">
                <a:latin typeface="Times New Roman" pitchFamily="18" charset="0"/>
                <a:cs typeface="Times New Roman" pitchFamily="18" charset="0"/>
              </a:rPr>
              <a:t>Not yet re-designated as attainment by EPA</a:t>
            </a:r>
          </a:p>
          <a:p>
            <a:pPr lvl="1">
              <a:spcAft>
                <a:spcPts val="600"/>
              </a:spcAft>
              <a:buClr>
                <a:srgbClr val="00B0F0"/>
              </a:buClr>
            </a:pPr>
            <a:r>
              <a:rPr lang="en-US" dirty="0" smtClean="0">
                <a:latin typeface="Times New Roman" pitchFamily="18" charset="0"/>
                <a:cs typeface="Times New Roman" pitchFamily="18" charset="0"/>
              </a:rPr>
              <a:t>Purpose: permitting flexibility for State NSR</a:t>
            </a:r>
          </a:p>
        </p:txBody>
      </p:sp>
      <p:sp>
        <p:nvSpPr>
          <p:cNvPr id="4" name="Slide Number Placeholder 3"/>
          <p:cNvSpPr>
            <a:spLocks noGrp="1"/>
          </p:cNvSpPr>
          <p:nvPr>
            <p:ph type="sldNum" sz="quarter" idx="12"/>
          </p:nvPr>
        </p:nvSpPr>
        <p:spPr/>
        <p:txBody>
          <a:bodyPr/>
          <a:lstStyle/>
          <a:p>
            <a:fld id="{5054A28A-D49E-49FA-AA6C-AAFB5BCB984B}" type="slidenum">
              <a:rPr lang="en-US" smtClean="0"/>
              <a:pPr/>
              <a:t>62</a:t>
            </a:fld>
            <a:endParaRPr lang="en-US" dirty="0"/>
          </a:p>
        </p:txBody>
      </p:sp>
      <p:sp>
        <p:nvSpPr>
          <p:cNvPr id="6" name="Title 1"/>
          <p:cNvSpPr txBox="1">
            <a:spLocks noGrp="1"/>
          </p:cNvSpPr>
          <p:nvPr>
            <p:ph type="title"/>
          </p:nvPr>
        </p:nvSpPr>
        <p:spPr bwMode="auto">
          <a:xfrm>
            <a:off x="4572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a:bodyPr>
          <a:lstStyle/>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Sustainment or Reattainment designated only by EQC</a:t>
            </a:r>
          </a:p>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New areas overlay EPA designations</a:t>
            </a:r>
          </a:p>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Federal major sources must still meet minimum federal requirements for EPA designated area</a:t>
            </a: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63</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2671346632"/>
              </p:ext>
            </p:extLst>
          </p:nvPr>
        </p:nvGraphicFramePr>
        <p:xfrm>
          <a:off x="1905000" y="3810000"/>
          <a:ext cx="5029200" cy="2225040"/>
        </p:xfrm>
        <a:graphic>
          <a:graphicData uri="http://schemas.openxmlformats.org/drawingml/2006/table">
            <a:tbl>
              <a:tblPr firstRow="1" bandRow="1">
                <a:tableStyleId>{7DF18680-E054-41AD-8BC1-D1AEF772440D}</a:tableStyleId>
              </a:tblPr>
              <a:tblGrid>
                <a:gridCol w="2263140"/>
                <a:gridCol w="502920"/>
                <a:gridCol w="2263140"/>
              </a:tblGrid>
              <a:tr h="370840">
                <a:tc>
                  <a:txBody>
                    <a:bodyPr/>
                    <a:lstStyle/>
                    <a:p>
                      <a:pPr algn="r"/>
                      <a:r>
                        <a:rPr lang="en-US" dirty="0" smtClean="0"/>
                        <a:t>State designation</a:t>
                      </a:r>
                      <a:endParaRPr lang="en-US" dirty="0"/>
                    </a:p>
                  </a:txBody>
                  <a:tcPr/>
                </a:tc>
                <a:tc>
                  <a:txBody>
                    <a:bodyPr/>
                    <a:lstStyle/>
                    <a:p>
                      <a:pPr algn="ctr"/>
                      <a:endParaRPr lang="en-US" dirty="0"/>
                    </a:p>
                  </a:txBody>
                  <a:tcPr/>
                </a:tc>
                <a:tc>
                  <a:txBody>
                    <a:bodyPr/>
                    <a:lstStyle/>
                    <a:p>
                      <a:pPr algn="l"/>
                      <a:r>
                        <a:rPr lang="en-US" dirty="0" smtClean="0"/>
                        <a:t>EPA designation</a:t>
                      </a:r>
                      <a:endParaRPr lang="en-US" dirty="0"/>
                    </a:p>
                  </a:txBody>
                  <a:tcPr/>
                </a:tc>
              </a:tr>
              <a:tr h="370840">
                <a:tc>
                  <a:txBody>
                    <a:bodyPr/>
                    <a:lstStyle/>
                    <a:p>
                      <a:pPr algn="r"/>
                      <a:r>
                        <a:rPr lang="en-US" dirty="0" smtClean="0"/>
                        <a:t>Attainment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Sustainment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Nonattainment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Reattainment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Maintenance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bl>
          </a:graphicData>
        </a:graphic>
      </p:graphicFrame>
    </p:spTree>
    <p:extLst>
      <p:ext uri="{BB962C8B-B14F-4D97-AF65-F5344CB8AC3E}">
        <p14:creationId xmlns="" xmlns:p14="http://schemas.microsoft.com/office/powerpoint/2010/main" val="9818535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Suggested parts of the NSR program have been described</a:t>
            </a:r>
          </a:p>
          <a:p>
            <a:pPr>
              <a:buClr>
                <a:srgbClr val="00B0F0"/>
              </a:buClr>
            </a:pPr>
            <a:r>
              <a:rPr lang="en-US" dirty="0" smtClean="0">
                <a:latin typeface="Times New Roman" pitchFamily="18" charset="0"/>
                <a:cs typeface="Times New Roman" pitchFamily="18" charset="0"/>
              </a:rPr>
              <a:t>Some tables follow to summarize and show how the pieces fit together</a:t>
            </a:r>
          </a:p>
          <a:p>
            <a:pPr>
              <a:buClr>
                <a:srgbClr val="00B0F0"/>
              </a:buClr>
            </a:pPr>
            <a:r>
              <a:rPr lang="en-US" dirty="0" smtClean="0">
                <a:latin typeface="Times New Roman" pitchFamily="18" charset="0"/>
                <a:cs typeface="Times New Roman" pitchFamily="18" charset="0"/>
              </a:rPr>
              <a:t>Apologies in advance: tables are rather busy</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No changes in attainment areas (no table)</a:t>
            </a:r>
          </a:p>
          <a:p>
            <a:pPr>
              <a:buClr>
                <a:srgbClr val="00B0F0"/>
              </a:buClr>
            </a:pPr>
            <a:r>
              <a:rPr lang="en-US" dirty="0" smtClean="0">
                <a:latin typeface="Times New Roman" pitchFamily="18" charset="0"/>
                <a:cs typeface="Times New Roman" pitchFamily="18" charset="0"/>
              </a:rPr>
              <a:t>No changes to ozone offsets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65</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78827276"/>
              </p:ext>
            </p:extLst>
          </p:nvPr>
        </p:nvGraphicFramePr>
        <p:xfrm>
          <a:off x="609600" y="1219200"/>
          <a:ext cx="8382000" cy="5036643"/>
        </p:xfrm>
        <a:graphic>
          <a:graphicData uri="http://schemas.openxmlformats.org/drawingml/2006/table">
            <a:tbl>
              <a:tblPr firstRow="1" bandRow="1">
                <a:tableStyleId>{7DF18680-E054-41AD-8BC1-D1AEF772440D}</a:tableStyleId>
              </a:tblPr>
              <a:tblGrid>
                <a:gridCol w="2654932"/>
                <a:gridCol w="2755268"/>
                <a:gridCol w="2971800"/>
              </a:tblGrid>
              <a:tr h="372853">
                <a:tc gridSpan="3">
                  <a:txBody>
                    <a:bodyPr/>
                    <a:lstStyle/>
                    <a:p>
                      <a:pPr marL="0" marR="0" algn="ctr">
                        <a:lnSpc>
                          <a:spcPct val="115000"/>
                        </a:lnSpc>
                        <a:spcBef>
                          <a:spcPts val="0"/>
                        </a:spcBef>
                        <a:spcAft>
                          <a:spcPts val="0"/>
                        </a:spcAft>
                      </a:pPr>
                      <a:r>
                        <a:rPr lang="en-US" sz="2400" dirty="0" smtClean="0"/>
                        <a:t>NONATTAINMENT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79595">
                <a:tc>
                  <a:txBody>
                    <a:bodyPr/>
                    <a:lstStyle/>
                    <a:p>
                      <a:pPr marL="0" marR="0" algn="ctr">
                        <a:lnSpc>
                          <a:spcPct val="115000"/>
                        </a:lnSpc>
                        <a:spcBef>
                          <a:spcPts val="0"/>
                        </a:spcBef>
                        <a:spcAft>
                          <a:spcPts val="0"/>
                        </a:spcAft>
                      </a:pPr>
                      <a:r>
                        <a:rPr lang="en-US" sz="1800" dirty="0"/>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371098">
                <a:tc>
                  <a:txBody>
                    <a:bodyPr/>
                    <a:lstStyle/>
                    <a:p>
                      <a:pPr marL="0" marR="0" algn="ctr">
                        <a:lnSpc>
                          <a:spcPct val="115000"/>
                        </a:lnSpc>
                        <a:spcBef>
                          <a:spcPts val="0"/>
                        </a:spcBef>
                        <a:spcAft>
                          <a:spcPts val="0"/>
                        </a:spcAft>
                      </a:pPr>
                      <a:r>
                        <a:rPr lang="en-US" sz="1800" dirty="0" smtClean="0"/>
                        <a:t>Major (SER</a:t>
                      </a:r>
                      <a:r>
                        <a:rPr lang="en-US" sz="1800" baseline="0" dirty="0" smtClean="0"/>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Federal Major (&gt;100 tpy)</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State </a:t>
                      </a:r>
                      <a:r>
                        <a:rPr lang="en-US" sz="1800" dirty="0" smtClean="0"/>
                        <a:t>NSR (SER-100)</a:t>
                      </a:r>
                      <a:endParaRPr lang="en-US" sz="1800" b="1" dirty="0">
                        <a:latin typeface="Times New Roman" pitchFamily="18" charset="0"/>
                        <a:ea typeface="Calibri"/>
                        <a:cs typeface="Times New Roman" pitchFamily="18" charset="0"/>
                      </a:endParaRPr>
                    </a:p>
                  </a:txBody>
                  <a:tcPr marL="68580" marR="68580" marT="0" marB="0" anchor="ctr"/>
                </a:tc>
              </a:tr>
              <a:tr h="371098">
                <a:tc>
                  <a:txBody>
                    <a:bodyPr/>
                    <a:lstStyle/>
                    <a:p>
                      <a:pPr marL="0" marR="0" algn="ctr">
                        <a:lnSpc>
                          <a:spcPct val="115000"/>
                        </a:lnSpc>
                        <a:spcBef>
                          <a:spcPts val="0"/>
                        </a:spcBef>
                        <a:spcAft>
                          <a:spcPts val="0"/>
                        </a:spcAft>
                      </a:pPr>
                      <a:r>
                        <a:rPr lang="en-US" sz="1800" dirty="0" smtClean="0"/>
                        <a:t>LAER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LAER</a:t>
                      </a:r>
                      <a:endParaRPr lang="en-US" sz="18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3558355">
                <a:tc>
                  <a:txBody>
                    <a:bodyPr/>
                    <a:lstStyle/>
                    <a:p>
                      <a:pPr marL="0" marR="0">
                        <a:lnSpc>
                          <a:spcPct val="115000"/>
                        </a:lnSpc>
                        <a:spcBef>
                          <a:spcPts val="0"/>
                        </a:spcBef>
                        <a:spcAft>
                          <a:spcPts val="0"/>
                        </a:spcAft>
                      </a:pPr>
                      <a:r>
                        <a:rPr lang="en-US" sz="1800" dirty="0" smtClean="0"/>
                        <a:t>Offsets/NAQB</a:t>
                      </a:r>
                      <a:endParaRPr lang="en-US" sz="1800" dirty="0"/>
                    </a:p>
                    <a:p>
                      <a:pPr marL="173038" marR="0" lvl="0" indent="-173038">
                        <a:lnSpc>
                          <a:spcPct val="115000"/>
                        </a:lnSpc>
                        <a:spcBef>
                          <a:spcPts val="0"/>
                        </a:spcBef>
                        <a:spcAft>
                          <a:spcPts val="0"/>
                        </a:spcAft>
                        <a:buFont typeface="Symbol"/>
                        <a:buChar char=""/>
                      </a:pPr>
                      <a:r>
                        <a:rPr lang="en-US" sz="1800" dirty="0" smtClean="0"/>
                        <a:t>1.0:1</a:t>
                      </a:r>
                    </a:p>
                    <a:p>
                      <a:pPr marL="173038" marR="0" lvl="0" indent="-173038">
                        <a:lnSpc>
                          <a:spcPct val="115000"/>
                        </a:lnSpc>
                        <a:spcBef>
                          <a:spcPts val="0"/>
                        </a:spcBef>
                        <a:spcAft>
                          <a:spcPts val="0"/>
                        </a:spcAft>
                        <a:buFont typeface="Symbol"/>
                        <a:buChar char=""/>
                      </a:pPr>
                      <a:r>
                        <a:rPr lang="en-US" sz="1800" dirty="0" smtClean="0"/>
                        <a:t>Modeling</a:t>
                      </a:r>
                      <a:endParaRPr lang="en-US" sz="1800" dirty="0"/>
                    </a:p>
                    <a:p>
                      <a:pPr marL="458788" marR="0" lvl="1" indent="-285750">
                        <a:lnSpc>
                          <a:spcPct val="115000"/>
                        </a:lnSpc>
                        <a:spcBef>
                          <a:spcPts val="0"/>
                        </a:spcBef>
                        <a:spcAft>
                          <a:spcPts val="0"/>
                        </a:spcAft>
                        <a:buFont typeface="Wingdings" panose="05000000000000000000" pitchFamily="2" charset="2"/>
                        <a:buChar char="§"/>
                      </a:pPr>
                      <a:r>
                        <a:rPr lang="en-US" sz="1800" dirty="0"/>
                        <a:t>Reduce impacts at majority of receptors; and</a:t>
                      </a:r>
                    </a:p>
                    <a:p>
                      <a:pPr marL="458788" marR="0" lvl="1" indent="-285750">
                        <a:lnSpc>
                          <a:spcPct val="115000"/>
                        </a:lnSpc>
                        <a:spcBef>
                          <a:spcPts val="0"/>
                        </a:spcBef>
                        <a:spcAft>
                          <a:spcPts val="0"/>
                        </a:spcAft>
                        <a:buFont typeface="Wingdings" panose="05000000000000000000" pitchFamily="2" charset="2"/>
                        <a:buChar char="§"/>
                      </a:pPr>
                      <a:r>
                        <a:rPr lang="en-US" sz="1800" dirty="0"/>
                        <a:t>Impacts less than SIL at all receptors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endParaRPr lang="en-US" sz="1800" dirty="0"/>
                    </a:p>
                    <a:p>
                      <a:pPr marL="173038" marR="0" lvl="0" indent="-173038">
                        <a:lnSpc>
                          <a:spcPct val="115000"/>
                        </a:lnSpc>
                        <a:spcBef>
                          <a:spcPts val="0"/>
                        </a:spcBef>
                        <a:spcAft>
                          <a:spcPts val="0"/>
                        </a:spcAft>
                        <a:buFont typeface="Symbol"/>
                        <a:buChar char=""/>
                      </a:pPr>
                      <a:r>
                        <a:rPr lang="en-US" sz="1800" dirty="0" smtClean="0"/>
                        <a:t>1.2:1, can reduce to NLT 1:1 for offsets from </a:t>
                      </a:r>
                      <a:r>
                        <a:rPr lang="en-US" sz="1800" dirty="0"/>
                        <a:t>priority </a:t>
                      </a:r>
                      <a:r>
                        <a:rPr lang="en-US" sz="1800" dirty="0" smtClean="0"/>
                        <a:t>sources</a:t>
                      </a:r>
                    </a:p>
                    <a:p>
                      <a:pPr marL="173038" marR="0" lvl="0" indent="-173038">
                        <a:lnSpc>
                          <a:spcPct val="115000"/>
                        </a:lnSpc>
                        <a:spcBef>
                          <a:spcPts val="0"/>
                        </a:spcBef>
                        <a:spcAft>
                          <a:spcPts val="0"/>
                        </a:spcAft>
                        <a:buFont typeface="Symbol"/>
                        <a:buChar char=""/>
                      </a:pPr>
                      <a:r>
                        <a:rPr lang="en-US" sz="1800" dirty="0" smtClean="0"/>
                        <a:t> Modeling</a:t>
                      </a:r>
                      <a:endParaRPr lang="en-US" sz="1800" dirty="0"/>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173038" marR="0" lvl="0" indent="-173038">
                        <a:lnSpc>
                          <a:spcPct val="115000"/>
                        </a:lnSpc>
                        <a:spcBef>
                          <a:spcPts val="0"/>
                        </a:spcBef>
                        <a:spcAft>
                          <a:spcPts val="0"/>
                        </a:spcAft>
                        <a:buFont typeface="Symbol"/>
                        <a:buChar char=""/>
                      </a:pPr>
                      <a:r>
                        <a:rPr lang="en-US" sz="1800" dirty="0" smtClean="0"/>
                        <a:t>1.0:1, can reduce to NLT 0.5:1 for offsets from priority sources</a:t>
                      </a:r>
                    </a:p>
                    <a:p>
                      <a:pPr marL="173038" marR="0" lvl="0" indent="-173038">
                        <a:lnSpc>
                          <a:spcPct val="115000"/>
                        </a:lnSpc>
                        <a:spcBef>
                          <a:spcPts val="0"/>
                        </a:spcBef>
                        <a:spcAft>
                          <a:spcPts val="0"/>
                        </a:spcAft>
                        <a:buFont typeface="Symbol"/>
                        <a:buChar char=""/>
                      </a:pPr>
                      <a:r>
                        <a:rPr lang="en-US" sz="1800" dirty="0" smtClean="0"/>
                        <a:t>Modeling</a:t>
                      </a:r>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p>
                    <a:p>
                      <a:pPr marL="173038" marR="0" lvl="0" indent="-173038">
                        <a:lnSpc>
                          <a:spcPct val="115000"/>
                        </a:lnSpc>
                        <a:spcBef>
                          <a:spcPts val="0"/>
                        </a:spcBef>
                        <a:spcAft>
                          <a:spcPts val="0"/>
                        </a:spcAft>
                        <a:buFont typeface="Symbol"/>
                        <a:buChar char=""/>
                      </a:pPr>
                      <a:endParaRPr lang="en-US" sz="1800" dirty="0" smtClean="0"/>
                    </a:p>
                    <a:p>
                      <a:pPr marL="0" marR="0" lvl="0" indent="0">
                        <a:lnSpc>
                          <a:spcPct val="115000"/>
                        </a:lnSpc>
                        <a:spcBef>
                          <a:spcPts val="0"/>
                        </a:spcBef>
                        <a:spcAft>
                          <a:spcPts val="0"/>
                        </a:spcAft>
                        <a:buFont typeface="Arial" panose="020B0604020202020204" pitchFamily="34" charset="0"/>
                        <a:buNone/>
                      </a:pPr>
                      <a:endParaRPr lang="en-US" sz="1800" b="1" kern="12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66</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816677931"/>
              </p:ext>
            </p:extLst>
          </p:nvPr>
        </p:nvGraphicFramePr>
        <p:xfrm>
          <a:off x="381000" y="1132695"/>
          <a:ext cx="8458199" cy="5608635"/>
        </p:xfrm>
        <a:graphic>
          <a:graphicData uri="http://schemas.openxmlformats.org/drawingml/2006/table">
            <a:tbl>
              <a:tblPr firstRow="1" bandRow="1">
                <a:tableStyleId>{7DF18680-E054-41AD-8BC1-D1AEF772440D}</a:tableStyleId>
              </a:tblPr>
              <a:tblGrid>
                <a:gridCol w="2819400"/>
                <a:gridCol w="2590800"/>
                <a:gridCol w="3047999"/>
              </a:tblGrid>
              <a:tr h="406332">
                <a:tc gridSpan="3">
                  <a:txBody>
                    <a:bodyPr/>
                    <a:lstStyle/>
                    <a:p>
                      <a:pPr marL="0" marR="0" algn="ctr">
                        <a:lnSpc>
                          <a:spcPct val="115000"/>
                        </a:lnSpc>
                        <a:spcBef>
                          <a:spcPts val="0"/>
                        </a:spcBef>
                        <a:spcAft>
                          <a:spcPts val="0"/>
                        </a:spcAft>
                      </a:pPr>
                      <a:r>
                        <a:rPr lang="en-US" sz="2400" dirty="0" smtClean="0"/>
                        <a:t>MAINTENANCE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04749">
                <a:tc>
                  <a:txBody>
                    <a:bodyPr/>
                    <a:lstStyle/>
                    <a:p>
                      <a:pPr marL="0" marR="0" algn="ctr">
                        <a:lnSpc>
                          <a:spcPct val="115000"/>
                        </a:lnSpc>
                        <a:spcBef>
                          <a:spcPts val="0"/>
                        </a:spcBef>
                        <a:spcAft>
                          <a:spcPts val="0"/>
                        </a:spcAft>
                      </a:pPr>
                      <a:r>
                        <a:rPr lang="en-US" sz="1800" dirty="0"/>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304749">
                <a:tc>
                  <a:txBody>
                    <a:bodyPr/>
                    <a:lstStyle/>
                    <a:p>
                      <a:pPr marL="0" marR="0" algn="ctr">
                        <a:lnSpc>
                          <a:spcPct val="115000"/>
                        </a:lnSpc>
                        <a:spcBef>
                          <a:spcPts val="0"/>
                        </a:spcBef>
                        <a:spcAft>
                          <a:spcPts val="0"/>
                        </a:spcAft>
                      </a:pPr>
                      <a:r>
                        <a:rPr lang="en-US" sz="1800" dirty="0" smtClean="0"/>
                        <a:t>Major (SER</a:t>
                      </a:r>
                      <a:r>
                        <a:rPr lang="en-US" sz="1800" baseline="0" dirty="0" smtClean="0"/>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Federal </a:t>
                      </a:r>
                      <a:r>
                        <a:rPr lang="en-US" sz="1800" dirty="0" smtClean="0"/>
                        <a:t>Major (&gt;100 tpy)</a:t>
                      </a:r>
                      <a:endParaRPr lang="en-US" sz="1800" b="1"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State</a:t>
                      </a:r>
                      <a:r>
                        <a:rPr lang="en-US" sz="1800" baseline="0" dirty="0" smtClean="0"/>
                        <a:t> </a:t>
                      </a:r>
                      <a:r>
                        <a:rPr lang="en-US" sz="1800" baseline="0" dirty="0" smtClean="0"/>
                        <a:t>NSR (SER-100)</a:t>
                      </a:r>
                      <a:endParaRPr lang="en-US" sz="1800" dirty="0">
                        <a:latin typeface="Times New Roman" pitchFamily="18" charset="0"/>
                        <a:ea typeface="Calibri"/>
                        <a:cs typeface="Times New Roman" pitchFamily="18" charset="0"/>
                      </a:endParaRPr>
                    </a:p>
                  </a:txBody>
                  <a:tcPr marL="68580" marR="68580" marT="0" marB="0" anchor="ctr"/>
                </a:tc>
              </a:tr>
              <a:tr h="518843">
                <a:tc>
                  <a:txBody>
                    <a:bodyPr/>
                    <a:lstStyle/>
                    <a:p>
                      <a:pPr marL="0" marR="0" algn="ctr">
                        <a:lnSpc>
                          <a:spcPct val="115000"/>
                        </a:lnSpc>
                        <a:spcBef>
                          <a:spcPts val="0"/>
                        </a:spcBef>
                        <a:spcAft>
                          <a:spcPts val="0"/>
                        </a:spcAft>
                      </a:pPr>
                      <a:r>
                        <a:rPr lang="en-US" sz="1800" dirty="0" smtClean="0"/>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smtClean="0"/>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518843">
                <a:tc>
                  <a:txBody>
                    <a:bodyPr/>
                    <a:lstStyle/>
                    <a:p>
                      <a:pPr marL="0" marR="0" algn="ctr">
                        <a:lnSpc>
                          <a:spcPct val="115000"/>
                        </a:lnSpc>
                        <a:spcBef>
                          <a:spcPts val="0"/>
                        </a:spcBef>
                        <a:spcAft>
                          <a:spcPts val="0"/>
                        </a:spcAft>
                      </a:pPr>
                      <a:r>
                        <a:rPr lang="en-US" sz="1800" dirty="0" smtClean="0"/>
                        <a:t>NAAQS and Increments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NAAQS and Increments</a:t>
                      </a: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NAAQS and Increments</a:t>
                      </a:r>
                      <a:endParaRPr lang="en-US" sz="1800" dirty="0" smtClean="0">
                        <a:latin typeface="+mn-lt"/>
                        <a:ea typeface="Calibri"/>
                        <a:cs typeface="Times New Roman"/>
                      </a:endParaRPr>
                    </a:p>
                  </a:txBody>
                  <a:tcPr marL="68580" marR="68580" marT="0" marB="0" anchor="ctr"/>
                </a:tc>
              </a:tr>
              <a:tr h="406332">
                <a:tc>
                  <a:txBody>
                    <a:bodyPr/>
                    <a:lstStyle/>
                    <a:p>
                      <a:pPr marL="512763" marR="0" lvl="1" indent="-228600">
                        <a:lnSpc>
                          <a:spcPct val="115000"/>
                        </a:lnSpc>
                        <a:spcBef>
                          <a:spcPts val="0"/>
                        </a:spcBef>
                        <a:spcAft>
                          <a:spcPts val="0"/>
                        </a:spcAft>
                        <a:buFont typeface="Wingdings"/>
                        <a:buChar char=""/>
                      </a:pP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346075" marR="0" lvl="1" indent="-173038" algn="l">
                        <a:lnSpc>
                          <a:spcPct val="115000"/>
                        </a:lnSpc>
                        <a:spcBef>
                          <a:spcPts val="0"/>
                        </a:spcBef>
                        <a:spcAft>
                          <a:spcPts val="0"/>
                        </a:spcAft>
                        <a:buFont typeface="Wingdings"/>
                        <a:buNone/>
                      </a:pPr>
                      <a:r>
                        <a:rPr lang="en-US" sz="2400" dirty="0" smtClean="0"/>
                        <a:t>           OR</a:t>
                      </a:r>
                      <a:endParaRPr lang="en-US" sz="2400" b="1" dirty="0">
                        <a:solidFill>
                          <a:srgbClr val="C00000"/>
                        </a:solidFill>
                        <a:latin typeface="Times New Roman" pitchFamily="18" charset="0"/>
                        <a:ea typeface="Calibri"/>
                        <a:cs typeface="Times New Roman" pitchFamily="18" charset="0"/>
                      </a:endParaRPr>
                    </a:p>
                  </a:txBody>
                  <a:tcPr marL="68580" marR="68580" marT="0" marB="0"/>
                </a:tc>
              </a:tr>
              <a:tr h="3113057">
                <a:tc>
                  <a:txBody>
                    <a:bodyPr/>
                    <a:lstStyle/>
                    <a:p>
                      <a:pPr marL="0" marR="0">
                        <a:lnSpc>
                          <a:spcPct val="115000"/>
                        </a:lnSpc>
                        <a:spcBef>
                          <a:spcPts val="0"/>
                        </a:spcBef>
                        <a:spcAft>
                          <a:spcPts val="0"/>
                        </a:spcAft>
                      </a:pPr>
                      <a:r>
                        <a:rPr lang="en-US" sz="1800" dirty="0" smtClean="0"/>
                        <a:t>Offsets/NAQB</a:t>
                      </a:r>
                      <a:endParaRPr lang="en-US" sz="1800" dirty="0"/>
                    </a:p>
                    <a:p>
                      <a:pPr marL="342900" marR="0" lvl="0" indent="-342900">
                        <a:lnSpc>
                          <a:spcPct val="115000"/>
                        </a:lnSpc>
                        <a:spcBef>
                          <a:spcPts val="0"/>
                        </a:spcBef>
                        <a:spcAft>
                          <a:spcPts val="0"/>
                        </a:spcAft>
                        <a:buFont typeface="Symbol"/>
                        <a:buChar char=""/>
                      </a:pPr>
                      <a:r>
                        <a:rPr lang="en-US" sz="1800" dirty="0" smtClean="0"/>
                        <a:t>1.0:1</a:t>
                      </a:r>
                    </a:p>
                    <a:p>
                      <a:pPr marL="342900" marR="0" lvl="0" indent="-342900">
                        <a:lnSpc>
                          <a:spcPct val="115000"/>
                        </a:lnSpc>
                        <a:spcBef>
                          <a:spcPts val="0"/>
                        </a:spcBef>
                        <a:spcAft>
                          <a:spcPts val="0"/>
                        </a:spcAft>
                        <a:buFont typeface="Symbol"/>
                        <a:buChar char=""/>
                      </a:pPr>
                      <a:r>
                        <a:rPr lang="en-US" sz="1800" dirty="0" smtClean="0"/>
                        <a:t>Modeling</a:t>
                      </a:r>
                      <a:endParaRPr lang="en-US" sz="1800" dirty="0"/>
                    </a:p>
                    <a:p>
                      <a:pPr marL="512763" marR="0" lvl="1" indent="-228600">
                        <a:lnSpc>
                          <a:spcPct val="115000"/>
                        </a:lnSpc>
                        <a:spcBef>
                          <a:spcPts val="0"/>
                        </a:spcBef>
                        <a:spcAft>
                          <a:spcPts val="0"/>
                        </a:spcAft>
                        <a:buFont typeface="Wingdings"/>
                        <a:buChar char=""/>
                      </a:pPr>
                      <a:r>
                        <a:rPr lang="en-US" sz="1800" dirty="0"/>
                        <a:t>Reduce impacts at majority of receptors; and</a:t>
                      </a:r>
                    </a:p>
                    <a:p>
                      <a:pPr marL="512763" marR="0" lvl="1" indent="-228600">
                        <a:lnSpc>
                          <a:spcPct val="115000"/>
                        </a:lnSpc>
                        <a:spcBef>
                          <a:spcPts val="0"/>
                        </a:spcBef>
                        <a:spcAft>
                          <a:spcPts val="0"/>
                        </a:spcAft>
                        <a:buFont typeface="Wingdings"/>
                        <a:buChar char=""/>
                      </a:pPr>
                      <a:r>
                        <a:rPr lang="en-US" sz="1800" dirty="0"/>
                        <a:t>Impacts less than SIL at all </a:t>
                      </a:r>
                      <a:r>
                        <a:rPr lang="en-US" sz="1800" dirty="0" smtClean="0"/>
                        <a:t>receptors</a:t>
                      </a: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173038" marR="0" lvl="0" indent="-173038">
                        <a:lnSpc>
                          <a:spcPct val="115000"/>
                        </a:lnSpc>
                        <a:spcBef>
                          <a:spcPts val="0"/>
                        </a:spcBef>
                        <a:spcAft>
                          <a:spcPts val="0"/>
                        </a:spcAft>
                        <a:buFont typeface="Symbol"/>
                        <a:buChar char=""/>
                      </a:pPr>
                      <a:r>
                        <a:rPr lang="en-US" sz="1800" dirty="0" smtClean="0"/>
                        <a:t>1.0:1, can reduce to NLT 0.5:1 for offsets from priority sources</a:t>
                      </a:r>
                    </a:p>
                    <a:p>
                      <a:pPr marL="0" marR="0">
                        <a:lnSpc>
                          <a:spcPct val="115000"/>
                        </a:lnSpc>
                        <a:spcBef>
                          <a:spcPts val="0"/>
                        </a:spcBef>
                        <a:spcAft>
                          <a:spcPts val="0"/>
                        </a:spcAft>
                      </a:pPr>
                      <a:endParaRPr lang="en-US" sz="1800" dirty="0" smtClean="0"/>
                    </a:p>
                    <a:p>
                      <a:pPr marL="0" marR="0">
                        <a:lnSpc>
                          <a:spcPct val="115000"/>
                        </a:lnSpc>
                        <a:spcBef>
                          <a:spcPts val="0"/>
                        </a:spcBef>
                        <a:spcAft>
                          <a:spcPts val="0"/>
                        </a:spcAft>
                      </a:pPr>
                      <a:endParaRPr lang="en-US" sz="1800" dirty="0" smtClean="0"/>
                    </a:p>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342900" marR="0" lvl="0" indent="-342900">
                        <a:lnSpc>
                          <a:spcPct val="115000"/>
                        </a:lnSpc>
                        <a:spcBef>
                          <a:spcPts val="0"/>
                        </a:spcBef>
                        <a:spcAft>
                          <a:spcPts val="0"/>
                        </a:spcAft>
                        <a:buFont typeface="Symbol"/>
                        <a:buChar char=""/>
                      </a:pPr>
                      <a:r>
                        <a:rPr kumimoji="0" lang="en-US" sz="1800" u="none" strike="noStrike" kern="1200" cap="none" spc="0" normalizeH="0" baseline="0" noProof="0" dirty="0" smtClean="0">
                          <a:ln>
                            <a:noFill/>
                          </a:ln>
                          <a:effectLst/>
                          <a:uLnTx/>
                          <a:uFillTx/>
                        </a:rPr>
                        <a:t>1.0:1, can reduce to 0.5:1 for offsets from priority sources</a:t>
                      </a:r>
                    </a:p>
                    <a:p>
                      <a:pPr marL="173038" marR="0" lvl="0" indent="-173038">
                        <a:lnSpc>
                          <a:spcPct val="115000"/>
                        </a:lnSpc>
                        <a:spcBef>
                          <a:spcPts val="0"/>
                        </a:spcBef>
                        <a:spcAft>
                          <a:spcPts val="0"/>
                        </a:spcAft>
                        <a:buFont typeface="Symbol"/>
                        <a:buChar char=""/>
                      </a:pPr>
                      <a:r>
                        <a:rPr lang="en-US" sz="1800" dirty="0" smtClean="0"/>
                        <a:t>Modeling</a:t>
                      </a:r>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endParaRPr lang="en-US" sz="1800" b="1" dirty="0">
                        <a:latin typeface="+mn-lt"/>
                        <a:ea typeface="Calibri"/>
                        <a:cs typeface="Times New Roman"/>
                      </a:endParaRPr>
                    </a:p>
                  </a:txBody>
                  <a:tcPr marL="68580" marR="68580" marT="0" marB="0"/>
                </a:tc>
              </a:tr>
            </a:tbl>
          </a:graphicData>
        </a:graphic>
      </p:graphicFrame>
      <p:sp>
        <p:nvSpPr>
          <p:cNvPr id="6" name="Down Arrow 5"/>
          <p:cNvSpPr/>
          <p:nvPr/>
        </p:nvSpPr>
        <p:spPr>
          <a:xfrm>
            <a:off x="7277100" y="3200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6324600" y="32004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67</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452576913"/>
              </p:ext>
            </p:extLst>
          </p:nvPr>
        </p:nvGraphicFramePr>
        <p:xfrm>
          <a:off x="76199" y="1143000"/>
          <a:ext cx="8991600" cy="5322262"/>
        </p:xfrm>
        <a:graphic>
          <a:graphicData uri="http://schemas.openxmlformats.org/drawingml/2006/table">
            <a:tbl>
              <a:tblPr firstRow="1" bandRow="1">
                <a:tableStyleId>{7DF18680-E054-41AD-8BC1-D1AEF772440D}</a:tableStyleId>
              </a:tblPr>
              <a:tblGrid>
                <a:gridCol w="1219201"/>
                <a:gridCol w="1447800"/>
                <a:gridCol w="1550297"/>
                <a:gridCol w="1511862"/>
                <a:gridCol w="1591434"/>
                <a:gridCol w="1671006"/>
              </a:tblGrid>
              <a:tr h="628506">
                <a:tc>
                  <a:txBody>
                    <a:bodyPr/>
                    <a:lstStyle/>
                    <a:p>
                      <a:pPr algn="ctr"/>
                      <a:r>
                        <a:rPr lang="en-US" sz="1800" dirty="0" smtClean="0">
                          <a:latin typeface="Times New Roman" pitchFamily="18" charset="0"/>
                          <a:cs typeface="Times New Roman" pitchFamily="18" charset="0"/>
                        </a:rPr>
                        <a:t>Source</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Attainment</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Sustainment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Non-attainment</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Reattainment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Maintenance</a:t>
                      </a:r>
                      <a:endParaRPr lang="en-US" sz="1800" b="1" dirty="0">
                        <a:latin typeface="Times New Roman" pitchFamily="18" charset="0"/>
                        <a:cs typeface="Times New Roman" pitchFamily="18" charset="0"/>
                      </a:endParaRPr>
                    </a:p>
                  </a:txBody>
                  <a:tcPr/>
                </a:tc>
              </a:tr>
              <a:tr h="1785352">
                <a:tc>
                  <a:txBody>
                    <a:bodyPr/>
                    <a:lstStyle/>
                    <a:p>
                      <a:r>
                        <a:rPr lang="en-US" sz="1600" dirty="0" smtClean="0">
                          <a:latin typeface="Times New Roman" pitchFamily="18" charset="0"/>
                          <a:cs typeface="Times New Roman" pitchFamily="18" charset="0"/>
                        </a:rPr>
                        <a:t>Major NSR</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indent="-91440">
                        <a:buFont typeface="Arial" pitchFamily="34" charset="0"/>
                        <a:buChar cha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a:buFont typeface="Arial" pitchFamily="34" charset="0"/>
                        <a:buChar char="•"/>
                      </a:pPr>
                      <a:r>
                        <a:rPr lang="en-US" sz="1600" dirty="0" smtClean="0">
                          <a:latin typeface="Times New Roman" pitchFamily="18" charset="0"/>
                          <a:cs typeface="Times New Roman" pitchFamily="18" charset="0"/>
                        </a:rPr>
                        <a:t>AQ Analysis</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endParaRPr lang="en-US" sz="1600" u="none"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Offsets (1.2:1 to 1.0:1)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a:buFont typeface="Arial" pitchFamily="34" charset="0"/>
                        <a:buChar char="•"/>
                      </a:pPr>
                      <a:r>
                        <a:rPr lang="en-US" sz="1600" dirty="0" smtClean="0">
                          <a:latin typeface="Times New Roman" pitchFamily="18" charset="0"/>
                          <a:cs typeface="Times New Roman" pitchFamily="18" charset="0"/>
                        </a:rPr>
                        <a:t>Offsets (1.2:1 to 1.0:1)</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 or alternatives</a:t>
                      </a:r>
                      <a:r>
                        <a:rPr lang="en-US" sz="1600" baseline="0" dirty="0" smtClean="0">
                          <a:latin typeface="Times New Roman" pitchFamily="18" charset="0"/>
                          <a:cs typeface="Times New Roman" pitchFamily="18" charset="0"/>
                        </a:rPr>
                        <a:t> currently in rules</a:t>
                      </a:r>
                      <a:endParaRPr lang="en-US" sz="1600" dirty="0" smtClean="0">
                        <a:latin typeface="Times New Roman" pitchFamily="18" charset="0"/>
                        <a:cs typeface="Times New Roman" pitchFamily="18" charset="0"/>
                      </a:endParaRPr>
                    </a:p>
                  </a:txBody>
                  <a:tcPr/>
                </a:tc>
              </a:tr>
              <a:tr h="1669231">
                <a:tc>
                  <a:txBody>
                    <a:bodyPr/>
                    <a:lstStyle/>
                    <a:p>
                      <a:r>
                        <a:rPr lang="en-US" sz="1600" dirty="0" smtClean="0">
                          <a:latin typeface="Times New Roman" pitchFamily="18" charset="0"/>
                          <a:cs typeface="Times New Roman" pitchFamily="18" charset="0"/>
                        </a:rPr>
                        <a:t>State NSR</a:t>
                      </a:r>
                      <a:endParaRPr lang="en-US" sz="1600" dirty="0">
                        <a:latin typeface="Times New Roman" pitchFamily="18" charset="0"/>
                        <a:cs typeface="Times New Roman" pitchFamily="18" charset="0"/>
                      </a:endParaRPr>
                    </a:p>
                  </a:txBody>
                  <a:tcPr/>
                </a:tc>
                <a:tc>
                  <a:txBody>
                    <a:bodyPr/>
                    <a:lstStyle/>
                    <a:p>
                      <a:pPr marL="0" indent="-91440" algn="l" defTabSz="914400" rtl="0" eaLnBrk="1" latinLnBrk="0" hangingPunct="1">
                        <a:buFont typeface="Arial" panose="020B0604020202020204" pitchFamily="34" charset="0"/>
                        <a:buChar char="•"/>
                      </a:pPr>
                      <a:r>
                        <a:rPr lang="en-US" sz="1600" kern="1200" dirty="0" smtClean="0">
                          <a:latin typeface="Times New Roman" pitchFamily="18" charset="0"/>
                          <a:cs typeface="Times New Roman" pitchFamily="18" charset="0"/>
                        </a:rPr>
                        <a:t>AQ Analysis</a:t>
                      </a:r>
                      <a:endParaRPr lang="en-US" sz="1600" kern="1200" dirty="0">
                        <a:solidFill>
                          <a:schemeClr val="dk1"/>
                        </a:solidFill>
                        <a:latin typeface="Times New Roman" pitchFamily="18" charset="0"/>
                        <a:ea typeface="+mn-ea"/>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AQ Analysis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OR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 BACT </a:t>
                      </a:r>
                      <a:r>
                        <a:rPr lang="en-US" sz="1600" dirty="0" smtClean="0">
                          <a:solidFill>
                            <a:srgbClr val="FF0000"/>
                          </a:solidFill>
                          <a:latin typeface="Times New Roman" pitchFamily="18" charset="0"/>
                          <a:cs typeface="Times New Roman" pitchFamily="18" charset="0"/>
                        </a:rPr>
                        <a:t>if major modification </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r>
                        <a:rPr lang="en-US" sz="1600" u="none" dirty="0" smtClean="0">
                          <a:latin typeface="Times New Roman" pitchFamily="18" charset="0"/>
                          <a:cs typeface="Times New Roman" pitchFamily="18" charset="0"/>
                        </a:rPr>
                        <a:t>)</a:t>
                      </a:r>
                      <a:endParaRPr lang="en-US" sz="1600" u="none"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endParaRPr lang="en-US" sz="1600" dirty="0" smtClean="0">
                        <a:solidFill>
                          <a:srgbClr val="FF0000"/>
                        </a:solidFill>
                        <a:latin typeface="Times New Roman" pitchFamily="18" charset="0"/>
                        <a:cs typeface="Times New Roman" pitchFamily="18" charset="0"/>
                      </a:endParaRPr>
                    </a:p>
                    <a:p>
                      <a:pPr>
                        <a:buFont typeface="Arial" pitchFamily="34" charset="0"/>
                        <a:buChar char="•"/>
                      </a:pPr>
                      <a:r>
                        <a:rPr lang="en-US" sz="1600" baseline="0" dirty="0" smtClean="0">
                          <a:latin typeface="Times New Roman" pitchFamily="18" charset="0"/>
                          <a:cs typeface="Times New Roman" pitchFamily="18" charset="0"/>
                        </a:rPr>
                        <a:t>AQ Analysis</a:t>
                      </a:r>
                      <a:br>
                        <a:rPr lang="en-US" sz="1600" baseline="0" dirty="0" smtClean="0">
                          <a:latin typeface="Times New Roman" pitchFamily="18" charset="0"/>
                          <a:cs typeface="Times New Roman" pitchFamily="18" charset="0"/>
                        </a:rPr>
                      </a:br>
                      <a:r>
                        <a:rPr lang="en-US" sz="1600" baseline="0" dirty="0" smtClean="0">
                          <a:latin typeface="Times New Roman" pitchFamily="18" charset="0"/>
                          <a:cs typeface="Times New Roman" pitchFamily="18" charset="0"/>
                        </a:rPr>
                        <a:t>      OR</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endParaRPr lang="en-US" sz="1600" dirty="0" smtClean="0">
                        <a:solidFill>
                          <a:srgbClr val="FF0000"/>
                        </a:solidFill>
                        <a:latin typeface="Times New Roman" pitchFamily="18" charset="0"/>
                        <a:cs typeface="Times New Roman" pitchFamily="18" charset="0"/>
                      </a:endParaRPr>
                    </a:p>
                    <a:p>
                      <a:pPr>
                        <a:buFont typeface="Arial" pitchFamily="34" charset="0"/>
                        <a:buChar char="•"/>
                      </a:pPr>
                      <a:r>
                        <a:rPr lang="en-US" sz="1600" baseline="0" dirty="0" smtClean="0">
                          <a:latin typeface="Times New Roman" pitchFamily="18" charset="0"/>
                          <a:cs typeface="Times New Roman" pitchFamily="18" charset="0"/>
                        </a:rPr>
                        <a:t>AQ Analysis </a:t>
                      </a:r>
                    </a:p>
                    <a:p>
                      <a:r>
                        <a:rPr lang="en-US" sz="1600" baseline="0" dirty="0" smtClean="0">
                          <a:latin typeface="Times New Roman" pitchFamily="18" charset="0"/>
                          <a:cs typeface="Times New Roman" pitchFamily="18" charset="0"/>
                        </a:rPr>
                        <a:t>      OR</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p>
                  </a:txBody>
                  <a:tcPr/>
                </a:tc>
              </a:tr>
              <a:tr h="1098510">
                <a:tc>
                  <a:txBody>
                    <a:bodyPr/>
                    <a:lstStyle/>
                    <a:p>
                      <a:r>
                        <a:rPr lang="en-US" sz="1600" dirty="0" smtClean="0">
                          <a:solidFill>
                            <a:schemeClr val="bg1"/>
                          </a:solidFill>
                          <a:latin typeface="Times New Roman" pitchFamily="18" charset="0"/>
                          <a:cs typeface="Times New Roman" pitchFamily="18" charset="0"/>
                        </a:rPr>
                        <a:t>EPA</a:t>
                      </a:r>
                      <a:r>
                        <a:rPr lang="en-US" sz="1600" baseline="0" dirty="0" smtClean="0">
                          <a:solidFill>
                            <a:schemeClr val="bg1"/>
                          </a:solidFill>
                          <a:latin typeface="Times New Roman" pitchFamily="18" charset="0"/>
                          <a:cs typeface="Times New Roman" pitchFamily="18" charset="0"/>
                        </a:rPr>
                        <a:t/>
                      </a:r>
                      <a:br>
                        <a:rPr lang="en-US" sz="1600" baseline="0" dirty="0" smtClean="0">
                          <a:solidFill>
                            <a:schemeClr val="bg1"/>
                          </a:solidFill>
                          <a:latin typeface="Times New Roman" pitchFamily="18" charset="0"/>
                          <a:cs typeface="Times New Roman" pitchFamily="18" charset="0"/>
                        </a:rPr>
                      </a:br>
                      <a:r>
                        <a:rPr lang="en-US" sz="1600" baseline="0" dirty="0" smtClean="0">
                          <a:solidFill>
                            <a:schemeClr val="bg1"/>
                          </a:solidFill>
                          <a:latin typeface="Times New Roman" pitchFamily="18" charset="0"/>
                          <a:cs typeface="Times New Roman" pitchFamily="18" charset="0"/>
                        </a:rPr>
                        <a:t>Designation</a:t>
                      </a:r>
                      <a:endParaRPr lang="en-US" sz="1600" dirty="0">
                        <a:solidFill>
                          <a:schemeClr val="bg1"/>
                        </a:solidFill>
                        <a:latin typeface="Times New Roman" pitchFamily="18" charset="0"/>
                        <a:cs typeface="Times New Roman" pitchFamily="18" charset="0"/>
                      </a:endParaRPr>
                    </a:p>
                  </a:txBody>
                  <a:tcPr anchor="ctr">
                    <a:solidFill>
                      <a:schemeClr val="tx2">
                        <a:lumMod val="75000"/>
                      </a:schemeClr>
                    </a:solidFill>
                  </a:tcPr>
                </a:tc>
                <a:tc>
                  <a:txBody>
                    <a:bodyPr/>
                    <a:lstStyle/>
                    <a:p>
                      <a:pPr algn="ct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p>
                  </a:txBody>
                  <a:tcPr anchor="ctr">
                    <a:solidFill>
                      <a:srgbClr val="00B050"/>
                    </a:soli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68</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9" y="1832766"/>
            <a:ext cx="6479151" cy="42632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6441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more stringent federal requirements for new sources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524000"/>
            <a:ext cx="6496050" cy="4286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 xmlns:p14="http://schemas.microsoft.com/office/powerpoint/2010/main" val="627914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Changes being considered</a:t>
            </a:r>
          </a:p>
          <a:p>
            <a:pPr lvl="0">
              <a:buClr>
                <a:srgbClr val="00B0F0"/>
              </a:buClr>
            </a:pPr>
            <a:r>
              <a:rPr lang="en-US" dirty="0" smtClean="0">
                <a:latin typeface="Times New Roman" pitchFamily="18" charset="0"/>
                <a:cs typeface="Times New Roman" pitchFamily="18" charset="0"/>
              </a:rPr>
              <a:t>Rationale for changes</a:t>
            </a:r>
          </a:p>
          <a:p>
            <a:pPr lvl="0">
              <a:buClr>
                <a:srgbClr val="00B0F0"/>
              </a:buClr>
            </a:pPr>
            <a:r>
              <a:rPr lang="en-US" dirty="0" smtClean="0">
                <a:latin typeface="Times New Roman" pitchFamily="18" charset="0"/>
                <a:cs typeface="Times New Roman" pitchFamily="18" charset="0"/>
              </a:rPr>
              <a:t>Implementation 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8342</TotalTime>
  <Words>4215</Words>
  <Application>Microsoft Office PowerPoint</Application>
  <PresentationFormat>On-screen Show (4:3)</PresentationFormat>
  <Paragraphs>742</Paragraphs>
  <Slides>68</Slides>
  <Notes>47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Slide 1</vt:lpstr>
      <vt:lpstr>Rulemaking Goals</vt:lpstr>
      <vt:lpstr>Rulemaking Schedule</vt:lpstr>
      <vt:lpstr>Slide 4</vt:lpstr>
      <vt:lpstr>Rule Clean-Up</vt:lpstr>
      <vt:lpstr>Rule Clean-Up</vt:lpstr>
      <vt:lpstr>Rule Clean-Up</vt:lpstr>
      <vt:lpstr>Rule Clean-Up</vt:lpstr>
      <vt:lpstr>PM and Opacity Standards  - Topics</vt:lpstr>
      <vt:lpstr>PM and Opacity Standards  - Background</vt:lpstr>
      <vt:lpstr>PM and Opacity Standards - Background</vt:lpstr>
      <vt:lpstr>Opacity Standard – suggested changes</vt:lpstr>
      <vt:lpstr>Opacity Standard – suggested changes</vt:lpstr>
      <vt:lpstr>PM Standard – suggested changes</vt:lpstr>
      <vt:lpstr>PM Grain loading standards</vt:lpstr>
      <vt:lpstr>Justification</vt:lpstr>
      <vt:lpstr>Justification</vt:lpstr>
      <vt:lpstr>Justification</vt:lpstr>
      <vt:lpstr>Slide 19</vt:lpstr>
      <vt:lpstr>Slide 20</vt:lpstr>
      <vt:lpstr>PM Standard – suggested changes</vt:lpstr>
      <vt:lpstr>Categorically Insignificant Activities</vt:lpstr>
      <vt:lpstr>Categorically Insignificant Activities - background</vt:lpstr>
      <vt:lpstr>Categorically Insignificant Activities - background</vt:lpstr>
      <vt:lpstr>Slide 25</vt:lpstr>
      <vt:lpstr>Small fuel burning equipment </vt:lpstr>
      <vt:lpstr>Regulatory Considerations</vt:lpstr>
      <vt:lpstr>Regulatory Considerations</vt:lpstr>
      <vt:lpstr>Categorically Insignificant Activities</vt:lpstr>
      <vt:lpstr>Extensions for NSR/PSD permits</vt:lpstr>
      <vt:lpstr>Extensions for NSR/PSD permits - Background</vt:lpstr>
      <vt:lpstr>Extensions for NSR/PSD permits – Suggested Rule Changes</vt:lpstr>
      <vt:lpstr>Extensions for NSR/PSD permits – Suggested Rule Changes</vt:lpstr>
      <vt:lpstr>Extensions for NSR/PSD permits – Suggested Rule Changes</vt:lpstr>
      <vt:lpstr>Extensions for NSR/PSD permits – Public Notice</vt:lpstr>
      <vt:lpstr>Extensions for NSR/PSD permits</vt:lpstr>
      <vt:lpstr>Splitting Businesses</vt:lpstr>
      <vt:lpstr>Splitting Businesses – Background/Issues</vt:lpstr>
      <vt:lpstr>Splitting Businesses –  Suggested Rule Changes</vt:lpstr>
      <vt:lpstr>Splitting Businesses –  Program Integrity</vt:lpstr>
      <vt:lpstr>Splitting Businesses</vt:lpstr>
      <vt:lpstr>LUNCH?</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  Suggested Changes </vt:lpstr>
      <vt:lpstr>New Source Review (NSR)  Suggested Changes</vt:lpstr>
      <vt:lpstr>New Source Review (NSR)  Suggested Changes</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Slide 65</vt:lpstr>
      <vt:lpstr>Slide 66</vt:lpstr>
      <vt:lpstr>Slide 67</vt:lpstr>
      <vt:lpstr>New Source Review (NSR)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846</cp:revision>
  <dcterms:created xsi:type="dcterms:W3CDTF">2013-06-02T20:44:18Z</dcterms:created>
  <dcterms:modified xsi:type="dcterms:W3CDTF">2013-07-22T19:14:31Z</dcterms:modified>
</cp:coreProperties>
</file>