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6"/>
  </p:notesMasterIdLst>
  <p:sldIdLst>
    <p:sldId id="257" r:id="rId2"/>
    <p:sldId id="258" r:id="rId3"/>
    <p:sldId id="259" r:id="rId4"/>
    <p:sldId id="260" r:id="rId5"/>
    <p:sldId id="261" r:id="rId6"/>
    <p:sldId id="262" r:id="rId7"/>
    <p:sldId id="269" r:id="rId8"/>
    <p:sldId id="263" r:id="rId9"/>
    <p:sldId id="264" r:id="rId10"/>
    <p:sldId id="265" r:id="rId11"/>
    <p:sldId id="270" r:id="rId12"/>
    <p:sldId id="272" r:id="rId13"/>
    <p:sldId id="273" r:id="rId14"/>
    <p:sldId id="268"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83" d="100"/>
          <a:sy n="83" d="100"/>
        </p:scale>
        <p:origin x="-130" y="-6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notesViewPr>
    <p:cSldViewPr>
      <p:cViewPr varScale="1">
        <p:scale>
          <a:sx n="65" d="100"/>
          <a:sy n="65" d="100"/>
        </p:scale>
        <p:origin x="-1589" y="-77"/>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E6611A7-E5CE-48F7-BBD1-A9B52B7A83CC}" type="datetimeFigureOut">
              <a:rPr lang="en-US" smtClean="0"/>
              <a:pPr/>
              <a:t>7/23/2013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2F5086C-73A6-4EAA-A2E8-3070125D942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2F5086C-73A6-4EAA-A2E8-3070125D942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6922073-0507-4909-86FD-51FAF8B9186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Slides 11-12: Not sure if you need these in the presentation – maybe you could have it separately as a handout in case folks want more detail.  Like the big handout you gave all of us.</a:t>
            </a:r>
          </a:p>
          <a:p>
            <a:endParaRPr lang="en-US" dirty="0"/>
          </a:p>
        </p:txBody>
      </p:sp>
      <p:sp>
        <p:nvSpPr>
          <p:cNvPr id="4" name="Slide Number Placeholder 3"/>
          <p:cNvSpPr>
            <a:spLocks noGrp="1"/>
          </p:cNvSpPr>
          <p:nvPr>
            <p:ph type="sldNum" sz="quarter" idx="10"/>
          </p:nvPr>
        </p:nvSpPr>
        <p:spPr/>
        <p:txBody>
          <a:bodyPr/>
          <a:lstStyle/>
          <a:p>
            <a:fld id="{02F5086C-73A6-4EAA-A2E8-3070125D942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5086C-73A6-4EAA-A2E8-3070125D942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2F5086C-73A6-4EAA-A2E8-3070125D942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6922073-0507-4909-86FD-51FAF8B9186E}"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Can you provide examples of what sources this would include in Lakeview?  Just so they know who is affected?  </a:t>
            </a:r>
          </a:p>
          <a:p>
            <a:endParaRPr lang="en-US" dirty="0"/>
          </a:p>
        </p:txBody>
      </p:sp>
      <p:sp>
        <p:nvSpPr>
          <p:cNvPr id="4" name="Slide Number Placeholder 3"/>
          <p:cNvSpPr>
            <a:spLocks noGrp="1"/>
          </p:cNvSpPr>
          <p:nvPr>
            <p:ph type="sldNum" sz="quarter" idx="10"/>
          </p:nvPr>
        </p:nvSpPr>
        <p:spPr/>
        <p:txBody>
          <a:bodyPr/>
          <a:lstStyle/>
          <a:p>
            <a:fld id="{02F5086C-73A6-4EAA-A2E8-3070125D942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Cite examples of what those areas are – attainment area is Bend, nonattainment area is Klamath Falls, maintenance area is Lakeview (for PM10)</a:t>
            </a:r>
          </a:p>
          <a:p>
            <a:endParaRPr lang="en-US" dirty="0"/>
          </a:p>
        </p:txBody>
      </p:sp>
      <p:sp>
        <p:nvSpPr>
          <p:cNvPr id="4" name="Slide Number Placeholder 3"/>
          <p:cNvSpPr>
            <a:spLocks noGrp="1"/>
          </p:cNvSpPr>
          <p:nvPr>
            <p:ph type="sldNum" sz="quarter" idx="10"/>
          </p:nvPr>
        </p:nvSpPr>
        <p:spPr/>
        <p:txBody>
          <a:bodyPr/>
          <a:lstStyle/>
          <a:p>
            <a:fld id="{02F5086C-73A6-4EAA-A2E8-3070125D942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Maybe just say up front here, what is the bottom line of what the existing area designation means for Lakeview.  Basically, no large facility can get a permit in Lakeview.  Then you can explain what that means with the second bullet on the slide.</a:t>
            </a:r>
          </a:p>
          <a:p>
            <a:endParaRPr lang="en-US" dirty="0"/>
          </a:p>
        </p:txBody>
      </p:sp>
      <p:sp>
        <p:nvSpPr>
          <p:cNvPr id="4" name="Slide Number Placeholder 3"/>
          <p:cNvSpPr>
            <a:spLocks noGrp="1"/>
          </p:cNvSpPr>
          <p:nvPr>
            <p:ph type="sldNum" sz="quarter" idx="10"/>
          </p:nvPr>
        </p:nvSpPr>
        <p:spPr/>
        <p:txBody>
          <a:bodyPr/>
          <a:lstStyle/>
          <a:p>
            <a:fld id="{02F5086C-73A6-4EAA-A2E8-3070125D942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000"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Slide 6: Maybe after the problem bullet, include a solution bullet that says, “Solution: DEQ is considering proposing rules to provide permitting options for Lakeview”. </a:t>
            </a: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2000" dirty="0" smtClean="0"/>
              <a:t>Is it essentially the problem that a large facility can’t get a permit to expand or build because the existing air quality analysis is too hard to pass and that our proposed rules provide an option for these facilities to meet the air quality analysis by providing additional options?  I think the committee will want the big picture of what this means.  Also, as Larry mentioned in an earlier email, I’d be curious to know how much all this would cost.  What is the cost for offsets, how many could they get in a potential scenario, is it an additional cost to do preconstruction monitoring?</a:t>
            </a:r>
          </a:p>
          <a:p>
            <a:endParaRPr lang="en-US" sz="2000" dirty="0" smtClean="0"/>
          </a:p>
          <a:p>
            <a:r>
              <a:rPr lang="en-US" sz="2000" dirty="0" smtClean="0"/>
              <a:t>$20,000 -$40,000 for preconstruction monitoring</a:t>
            </a:r>
          </a:p>
        </p:txBody>
      </p:sp>
      <p:sp>
        <p:nvSpPr>
          <p:cNvPr id="4" name="Slide Number Placeholder 3"/>
          <p:cNvSpPr>
            <a:spLocks noGrp="1"/>
          </p:cNvSpPr>
          <p:nvPr>
            <p:ph type="sldNum" sz="quarter" idx="10"/>
          </p:nvPr>
        </p:nvSpPr>
        <p:spPr/>
        <p:txBody>
          <a:bodyPr/>
          <a:lstStyle/>
          <a:p>
            <a:fld id="{F6922073-0507-4909-86FD-51FAF8B9186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6922073-0507-4909-86FD-51FAF8B9186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6922073-0507-4909-86FD-51FAF8B9186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94B0B6-9E93-4E0D-B0F1-38A05DEFF9EE}" type="datetime1">
              <a:rPr lang="en-US" smtClean="0"/>
              <a:t>7/23/2013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BA7C1-478C-435A-8C70-B56F481F8F4D}" type="slidenum">
              <a:rPr lang="en-US" smtClean="0"/>
              <a:pPr/>
              <a:t>‹#›</a:t>
            </a:fld>
            <a:endParaRPr lang="en-US"/>
          </a:p>
        </p:txBody>
      </p:sp>
      <p:sp>
        <p:nvSpPr>
          <p:cNvPr id="7" name="Rectangle 6"/>
          <p:cNvSpPr/>
          <p:nvPr userDrawn="1"/>
        </p:nvSpPr>
        <p:spPr>
          <a:xfrm>
            <a:off x="3048000" y="609600"/>
            <a:ext cx="3612784" cy="769441"/>
          </a:xfrm>
          <a:prstGeom prst="rect">
            <a:avLst/>
          </a:prstGeom>
        </p:spPr>
        <p:txBody>
          <a:bodyPr wrap="none">
            <a:spAutoFit/>
          </a:bodyPr>
          <a:lstStyle/>
          <a:p>
            <a:r>
              <a:rPr lang="en-US" sz="4400" dirty="0" smtClean="0">
                <a:latin typeface="Times New Roman" pitchFamily="18" charset="0"/>
                <a:cs typeface="Times New Roman" pitchFamily="18" charset="0"/>
              </a:rPr>
              <a:t>Lakeview Area</a:t>
            </a:r>
            <a:endParaRPr lang="en-US" sz="4400" dirty="0">
              <a:latin typeface="Times New Roman" pitchFamily="18" charset="0"/>
              <a:cs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691B35-D727-43BC-A347-08649638DFE2}" type="datetime1">
              <a:rPr lang="en-US" smtClean="0"/>
              <a:t>7/23/2013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998C2-A2CC-428A-9DFE-6DD707D62EE8}" type="datetime1">
              <a:rPr lang="en-US" smtClean="0"/>
              <a:t>7/23/2013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Lakeview Area</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3444B2-A7A8-4296-BBBC-A363D35E6851}" type="datetime1">
              <a:rPr lang="en-US" smtClean="0"/>
              <a:t>7/23/2013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2ADFD-E2BD-4257-AB2E-8588A3129471}" type="datetime1">
              <a:rPr lang="en-US" smtClean="0"/>
              <a:t>7/23/2013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036C2F-11B2-41FD-9888-377679F1DFBD}" type="datetime1">
              <a:rPr lang="en-US" smtClean="0"/>
              <a:t>7/23/2013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5A7DF6-F82F-4EEF-AFF6-3335B9309A98}" type="datetime1">
              <a:rPr lang="en-US" smtClean="0"/>
              <a:t>7/23/2013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54D027-080C-4208-82E8-49A25730421A}" type="datetime1">
              <a:rPr lang="en-US" smtClean="0"/>
              <a:t>7/23/2013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5CB0D5-ACD6-4A09-B618-AE858B6AB782}" type="datetime1">
              <a:rPr lang="en-US" smtClean="0"/>
              <a:t>7/23/2013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D2367C-F3B6-4189-B3E7-C15EE06D8D83}" type="datetime1">
              <a:rPr lang="en-US" smtClean="0"/>
              <a:t>7/23/2013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FAAAB-0A77-4BA3-9E38-B9BAC875E0D5}" type="datetime1">
              <a:rPr lang="en-US" smtClean="0"/>
              <a:t>7/23/2013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BA7C1-478C-435A-8C70-B56F481F8F4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Lakeview Area</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58BAE-9129-43E9-807C-4A85310B1C07}" type="datetime1">
              <a:rPr lang="en-US" smtClean="0"/>
              <a:t>7/23/2013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BBA7C1-478C-435A-8C70-B56F481F8F4D}" type="slidenum">
              <a:rPr lang="en-US" smtClean="0"/>
              <a:pPr/>
              <a:t>‹#›</a:t>
            </a:fld>
            <a:endParaRPr lang="en-US"/>
          </a:p>
        </p:txBody>
      </p:sp>
      <p:pic>
        <p:nvPicPr>
          <p:cNvPr id="7" name="Picture 4"/>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304800" y="228600"/>
            <a:ext cx="560387" cy="1292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r>
              <a:rPr lang="en-US" dirty="0" smtClean="0"/>
              <a:t>Lakeview Area Presentation</a:t>
            </a:r>
            <a:endParaRPr lang="en-US" dirty="0"/>
          </a:p>
        </p:txBody>
      </p:sp>
      <p:sp>
        <p:nvSpPr>
          <p:cNvPr id="3" name="Content Placeholder 2"/>
          <p:cNvSpPr>
            <a:spLocks noGrp="1"/>
          </p:cNvSpPr>
          <p:nvPr>
            <p:ph idx="1"/>
          </p:nvPr>
        </p:nvSpPr>
        <p:spPr>
          <a:xfrm>
            <a:off x="457200" y="2286000"/>
            <a:ext cx="8229600" cy="3840163"/>
          </a:xfrm>
        </p:spPr>
        <p:txBody>
          <a:bodyPr/>
          <a:lstStyle/>
          <a:p>
            <a:r>
              <a:rPr lang="en-US" dirty="0" smtClean="0">
                <a:latin typeface="Times New Roman" pitchFamily="18" charset="0"/>
                <a:cs typeface="Times New Roman" pitchFamily="18" charset="0"/>
              </a:rPr>
              <a:t>DEQ is proposing significant rule changes</a:t>
            </a:r>
          </a:p>
          <a:p>
            <a:r>
              <a:rPr lang="en-US" dirty="0" smtClean="0">
                <a:latin typeface="Times New Roman" pitchFamily="18" charset="0"/>
                <a:cs typeface="Times New Roman" pitchFamily="18" charset="0"/>
              </a:rPr>
              <a:t>One element </a:t>
            </a:r>
            <a:r>
              <a:rPr lang="en-US" dirty="0" smtClean="0">
                <a:latin typeface="Times New Roman" pitchFamily="18" charset="0"/>
                <a:cs typeface="Times New Roman" pitchFamily="18" charset="0"/>
              </a:rPr>
              <a:t>is designed </a:t>
            </a:r>
            <a:r>
              <a:rPr lang="en-US" dirty="0" smtClean="0">
                <a:latin typeface="Times New Roman" pitchFamily="18" charset="0"/>
                <a:cs typeface="Times New Roman" pitchFamily="18" charset="0"/>
              </a:rPr>
              <a:t>to help communities like Lakeview</a:t>
            </a:r>
          </a:p>
          <a:p>
            <a:r>
              <a:rPr lang="en-US" dirty="0" smtClean="0">
                <a:latin typeface="Times New Roman" pitchFamily="18" charset="0"/>
                <a:cs typeface="Times New Roman" pitchFamily="18" charset="0"/>
              </a:rPr>
              <a:t>Proposed rule adoption in March, 2014</a:t>
            </a:r>
          </a:p>
          <a:p>
            <a:r>
              <a:rPr lang="en-US" dirty="0" smtClean="0">
                <a:latin typeface="Times New Roman" pitchFamily="18" charset="0"/>
                <a:cs typeface="Times New Roman" pitchFamily="18" charset="0"/>
              </a:rPr>
              <a:t>Focus today on the changes of interest to Lakeview</a:t>
            </a:r>
          </a:p>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Cautions and Caveats, cont’d</a:t>
            </a:r>
            <a:endParaRPr lang="en-US" dirty="0"/>
          </a:p>
        </p:txBody>
      </p:sp>
      <p:sp>
        <p:nvSpPr>
          <p:cNvPr id="3" name="Content Placeholder 2"/>
          <p:cNvSpPr>
            <a:spLocks noGrp="1"/>
          </p:cNvSpPr>
          <p:nvPr>
            <p:ph idx="1"/>
          </p:nvPr>
        </p:nvSpPr>
        <p:spPr/>
        <p:txBody>
          <a:bodyPr>
            <a:normAutofit fontScale="92500"/>
          </a:bodyPr>
          <a:lstStyle/>
          <a:p>
            <a:r>
              <a:rPr lang="en-US" dirty="0" smtClean="0">
                <a:latin typeface="Times New Roman" pitchFamily="18" charset="0"/>
                <a:cs typeface="Times New Roman" pitchFamily="18" charset="0"/>
              </a:rPr>
              <a:t>For largest facilities (federal major sources):</a:t>
            </a:r>
          </a:p>
          <a:p>
            <a:pPr lvl="1"/>
            <a:r>
              <a:rPr lang="en-US" dirty="0" smtClean="0">
                <a:latin typeface="Times New Roman" pitchFamily="18" charset="0"/>
                <a:cs typeface="Times New Roman" pitchFamily="18" charset="0"/>
              </a:rPr>
              <a:t>Still very difficult and time-consuming to get a permit</a:t>
            </a:r>
          </a:p>
          <a:p>
            <a:r>
              <a:rPr lang="en-US" dirty="0" smtClean="0">
                <a:latin typeface="Times New Roman" pitchFamily="18" charset="0"/>
                <a:cs typeface="Times New Roman" pitchFamily="18" charset="0"/>
              </a:rPr>
              <a:t>For intermediate sized facilities:</a:t>
            </a:r>
          </a:p>
          <a:p>
            <a:pPr lvl="1"/>
            <a:r>
              <a:rPr lang="en-US" dirty="0" smtClean="0">
                <a:latin typeface="Times New Roman" pitchFamily="18" charset="0"/>
                <a:cs typeface="Times New Roman" pitchFamily="18" charset="0"/>
              </a:rPr>
              <a:t>Requirements are stringent but do-able</a:t>
            </a:r>
          </a:p>
          <a:p>
            <a:r>
              <a:rPr lang="en-US" dirty="0" smtClean="0">
                <a:latin typeface="Times New Roman" pitchFamily="18" charset="0"/>
                <a:cs typeface="Times New Roman" pitchFamily="18" charset="0"/>
              </a:rPr>
              <a:t>For smallest facilities, no change from current rules</a:t>
            </a:r>
          </a:p>
          <a:p>
            <a:r>
              <a:rPr lang="en-US" dirty="0" smtClean="0">
                <a:latin typeface="Times New Roman" pitchFamily="18" charset="0"/>
                <a:cs typeface="Times New Roman" pitchFamily="18" charset="0"/>
              </a:rPr>
              <a:t>Sustainment area designation will not solve the nonattainment potential in Lakeview; it is just one tool.</a:t>
            </a: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Comparison of requirements for large businesses in Lakeview</a:t>
            </a:r>
            <a:endParaRPr lang="en-US" dirty="0"/>
          </a:p>
        </p:txBody>
      </p:sp>
      <p:graphicFrame>
        <p:nvGraphicFramePr>
          <p:cNvPr id="5" name="Table 4"/>
          <p:cNvGraphicFramePr>
            <a:graphicFrameLocks noGrp="1"/>
          </p:cNvGraphicFramePr>
          <p:nvPr/>
        </p:nvGraphicFramePr>
        <p:xfrm>
          <a:off x="381000" y="1676400"/>
          <a:ext cx="8229599" cy="4088948"/>
        </p:xfrm>
        <a:graphic>
          <a:graphicData uri="http://schemas.openxmlformats.org/drawingml/2006/table">
            <a:tbl>
              <a:tblPr/>
              <a:tblGrid>
                <a:gridCol w="2740761"/>
                <a:gridCol w="2743897"/>
                <a:gridCol w="2744941"/>
              </a:tblGrid>
              <a:tr h="617818">
                <a:tc>
                  <a:txBody>
                    <a:bodyPr/>
                    <a:lstStyle/>
                    <a:p>
                      <a:pPr marL="0" marR="0" algn="ctr">
                        <a:lnSpc>
                          <a:spcPct val="115000"/>
                        </a:lnSpc>
                        <a:spcBef>
                          <a:spcPts val="360"/>
                        </a:spcBef>
                        <a:spcAft>
                          <a:spcPts val="360"/>
                        </a:spcAft>
                      </a:pPr>
                      <a:r>
                        <a:rPr lang="en-US" sz="2000" b="1" dirty="0">
                          <a:latin typeface="Calibri"/>
                          <a:ea typeface="Calibri"/>
                          <a:cs typeface="Times New Roman"/>
                        </a:rPr>
                        <a:t>Attainment </a:t>
                      </a:r>
                      <a:r>
                        <a:rPr lang="en-US" sz="2000" b="1" dirty="0" smtClean="0">
                          <a:latin typeface="Calibri"/>
                          <a:ea typeface="Calibri"/>
                          <a:cs typeface="Times New Roman"/>
                        </a:rPr>
                        <a:t>Area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360"/>
                        </a:spcBef>
                        <a:spcAft>
                          <a:spcPts val="360"/>
                        </a:spcAft>
                      </a:pPr>
                      <a:r>
                        <a:rPr lang="en-US" sz="2000" b="1" dirty="0" smtClean="0">
                          <a:latin typeface="Calibri"/>
                          <a:ea typeface="Calibri"/>
                          <a:cs typeface="Times New Roman"/>
                        </a:rPr>
                        <a:t>Proposed Sustainment Area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lnSpc>
                          <a:spcPct val="115000"/>
                        </a:lnSpc>
                        <a:spcBef>
                          <a:spcPts val="360"/>
                        </a:spcBef>
                        <a:spcAft>
                          <a:spcPts val="360"/>
                        </a:spcAft>
                      </a:pPr>
                      <a:r>
                        <a:rPr lang="en-US" sz="2000" b="1" dirty="0">
                          <a:latin typeface="Calibri"/>
                          <a:ea typeface="Calibri"/>
                          <a:cs typeface="Times New Roman"/>
                        </a:rPr>
                        <a:t>Nonattainment Area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466010">
                <a:tc>
                  <a:txBody>
                    <a:bodyPr/>
                    <a:lstStyle/>
                    <a:p>
                      <a:pPr marL="91440" marR="91440" algn="ctr">
                        <a:lnSpc>
                          <a:spcPct val="115000"/>
                        </a:lnSpc>
                        <a:spcBef>
                          <a:spcPts val="300"/>
                        </a:spcBef>
                        <a:spcAft>
                          <a:spcPts val="300"/>
                        </a:spcAft>
                      </a:pPr>
                      <a:r>
                        <a:rPr lang="en-US" sz="2000" dirty="0">
                          <a:latin typeface="Calibri"/>
                          <a:ea typeface="Calibri"/>
                          <a:cs typeface="Times New Roman"/>
                        </a:rPr>
                        <a:t>AQ </a:t>
                      </a:r>
                      <a:r>
                        <a:rPr lang="en-US" sz="2000" dirty="0" smtClean="0">
                          <a:latin typeface="Calibri"/>
                          <a:ea typeface="Calibri"/>
                          <a:cs typeface="Times New Roman"/>
                        </a:rPr>
                        <a:t>Mon (optional)</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a:latin typeface="Calibri"/>
                          <a:ea typeface="Calibri"/>
                          <a:cs typeface="Times New Roman"/>
                        </a:rPr>
                        <a:t>AQ </a:t>
                      </a:r>
                      <a:r>
                        <a:rPr lang="en-US" sz="2000" dirty="0" smtClean="0">
                          <a:latin typeface="Calibri"/>
                          <a:ea typeface="Calibri"/>
                          <a:cs typeface="Times New Roman"/>
                        </a:rPr>
                        <a:t>Mon (optional)</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380">
                <a:tc>
                  <a:txBody>
                    <a:bodyPr/>
                    <a:lstStyle/>
                    <a:p>
                      <a:pPr marL="91440" marR="91440" algn="ctr">
                        <a:lnSpc>
                          <a:spcPct val="115000"/>
                        </a:lnSpc>
                        <a:spcBef>
                          <a:spcPts val="300"/>
                        </a:spcBef>
                        <a:spcAft>
                          <a:spcPts val="300"/>
                        </a:spcAft>
                      </a:pPr>
                      <a:r>
                        <a:rPr lang="en-US" sz="2000" dirty="0">
                          <a:latin typeface="Calibri"/>
                          <a:ea typeface="Calibri"/>
                          <a:cs typeface="Times New Roman"/>
                        </a:rPr>
                        <a:t>BACT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a:latin typeface="Calibri"/>
                          <a:ea typeface="Calibri"/>
                          <a:cs typeface="Times New Roman"/>
                        </a:rPr>
                        <a:t>BACT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a:latin typeface="Calibri"/>
                          <a:ea typeface="Calibri"/>
                          <a:cs typeface="Times New Roman"/>
                        </a:rPr>
                        <a:t>LAER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909">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AQ analysis</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AQ Analysis</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909">
                <a:tc>
                  <a:txBody>
                    <a:bodyPr/>
                    <a:lstStyle/>
                    <a:p>
                      <a:pPr marL="91440" marR="91440" algn="ctr">
                        <a:lnSpc>
                          <a:spcPct val="115000"/>
                        </a:lnSpc>
                        <a:spcBef>
                          <a:spcPts val="300"/>
                        </a:spcBef>
                        <a:spcAft>
                          <a:spcPts val="300"/>
                        </a:spcAft>
                      </a:pP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a:latin typeface="Calibri"/>
                          <a:ea typeface="Calibri"/>
                          <a:cs typeface="Times New Roman"/>
                        </a:rPr>
                        <a:t>AND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9918">
                <a:tc>
                  <a:txBody>
                    <a:bodyPr/>
                    <a:lstStyle/>
                    <a:p>
                      <a:pPr marL="91440" marR="91440" algn="ctr">
                        <a:lnSpc>
                          <a:spcPct val="115000"/>
                        </a:lnSpc>
                        <a:spcBef>
                          <a:spcPts val="300"/>
                        </a:spcBef>
                        <a:spcAft>
                          <a:spcPts val="300"/>
                        </a:spcAft>
                      </a:pPr>
                      <a:endParaRPr lang="en-US" sz="2000" dirty="0">
                        <a:highlight>
                          <a:srgbClr val="FFFF00"/>
                        </a:highligh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Offsets (</a:t>
                      </a:r>
                      <a:r>
                        <a:rPr lang="en-US" sz="2000" u="sng" dirty="0" smtClean="0">
                          <a:latin typeface="Calibri"/>
                          <a:ea typeface="Calibri"/>
                          <a:cs typeface="Times New Roman"/>
                        </a:rPr>
                        <a:t>&lt;</a:t>
                      </a:r>
                      <a:r>
                        <a:rPr lang="en-US" sz="2000" u="none" dirty="0" smtClean="0">
                          <a:latin typeface="Calibri"/>
                          <a:ea typeface="Calibri"/>
                          <a:cs typeface="Times New Roman"/>
                        </a:rPr>
                        <a:t>0</a:t>
                      </a:r>
                      <a:r>
                        <a:rPr lang="en-US" sz="2000" dirty="0" smtClean="0">
                          <a:latin typeface="Calibri"/>
                          <a:ea typeface="Calibri"/>
                          <a:cs typeface="Times New Roman"/>
                        </a:rPr>
                        <a:t>.1:1) not to exceed SER</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Offsets </a:t>
                      </a:r>
                      <a:r>
                        <a:rPr lang="en-US" sz="2000" dirty="0">
                          <a:latin typeface="Calibri"/>
                          <a:ea typeface="Calibri"/>
                          <a:cs typeface="Times New Roman"/>
                        </a:rPr>
                        <a:t>(</a:t>
                      </a:r>
                      <a:r>
                        <a:rPr lang="en-US" sz="2000" u="sng" dirty="0">
                          <a:latin typeface="Calibri"/>
                          <a:ea typeface="Calibri"/>
                          <a:cs typeface="Times New Roman"/>
                        </a:rPr>
                        <a:t>&lt;</a:t>
                      </a:r>
                      <a:r>
                        <a:rPr lang="en-US" sz="2000" dirty="0">
                          <a:latin typeface="Calibri"/>
                          <a:ea typeface="Calibri"/>
                          <a:cs typeface="Times New Roman"/>
                        </a:rPr>
                        <a:t>1.2:1</a:t>
                      </a:r>
                      <a:r>
                        <a:rPr lang="en-US" sz="2000" dirty="0" smtClean="0">
                          <a:latin typeface="Calibri"/>
                          <a:ea typeface="Calibri"/>
                          <a:cs typeface="Times New Roman"/>
                        </a:rPr>
                        <a:t>)</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739918">
                <a:tc>
                  <a:txBody>
                    <a:bodyPr/>
                    <a:lstStyle/>
                    <a:p>
                      <a:pPr marL="91440" marR="91440" algn="ctr" defTabSz="914400" rtl="0" eaLnBrk="1" latinLnBrk="0" hangingPunct="1">
                        <a:lnSpc>
                          <a:spcPct val="115000"/>
                        </a:lnSpc>
                        <a:spcBef>
                          <a:spcPts val="300"/>
                        </a:spcBef>
                        <a:spcAft>
                          <a:spcPts val="300"/>
                        </a:spcAft>
                      </a:pPr>
                      <a:r>
                        <a:rPr lang="en-US" sz="2000" kern="1200" dirty="0" smtClean="0">
                          <a:solidFill>
                            <a:schemeClr val="tx1"/>
                          </a:solidFill>
                          <a:latin typeface="Calibri"/>
                          <a:ea typeface="Calibri"/>
                          <a:cs typeface="Times New Roman"/>
                        </a:rPr>
                        <a:t>AQ analysis impossible to pass unless business does AQ</a:t>
                      </a:r>
                      <a:r>
                        <a:rPr lang="en-US" sz="2000" kern="1200" baseline="0" dirty="0" smtClean="0">
                          <a:solidFill>
                            <a:schemeClr val="tx1"/>
                          </a:solidFill>
                          <a:latin typeface="Calibri"/>
                          <a:ea typeface="Calibri"/>
                          <a:cs typeface="Times New Roman"/>
                        </a:rPr>
                        <a:t> monitoring</a:t>
                      </a:r>
                      <a:endParaRPr lang="en-US" sz="2000" kern="1200" dirty="0" smtClean="0">
                        <a:solidFill>
                          <a:schemeClr val="tx1"/>
                        </a:solidFill>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91440" marR="91440" algn="ctr">
                        <a:lnSpc>
                          <a:spcPct val="115000"/>
                        </a:lnSpc>
                        <a:spcBef>
                          <a:spcPts val="300"/>
                        </a:spcBef>
                        <a:spcAft>
                          <a:spcPts val="300"/>
                        </a:spcAft>
                      </a:pPr>
                      <a:r>
                        <a:rPr lang="en-US" sz="2000" baseline="0" dirty="0" smtClean="0">
                          <a:solidFill>
                            <a:schemeClr val="tx1"/>
                          </a:solidFill>
                          <a:latin typeface="+mn-lt"/>
                          <a:ea typeface="Calibri"/>
                          <a:cs typeface="Times New Roman"/>
                        </a:rPr>
                        <a:t>Protects air quality and p</a:t>
                      </a:r>
                      <a:r>
                        <a:rPr lang="en-US" sz="2000" dirty="0" smtClean="0">
                          <a:solidFill>
                            <a:schemeClr val="tx1"/>
                          </a:solidFill>
                          <a:latin typeface="+mn-lt"/>
                          <a:ea typeface="Calibri"/>
                          <a:cs typeface="Times New Roman"/>
                        </a:rPr>
                        <a:t>rovides</a:t>
                      </a:r>
                      <a:r>
                        <a:rPr lang="en-US" sz="2000" baseline="0" dirty="0" smtClean="0">
                          <a:solidFill>
                            <a:schemeClr val="tx1"/>
                          </a:solidFill>
                          <a:latin typeface="+mn-lt"/>
                          <a:ea typeface="Calibri"/>
                          <a:cs typeface="Times New Roman"/>
                        </a:rPr>
                        <a:t> a path forward for permitting </a:t>
                      </a:r>
                      <a:endParaRPr lang="en-US" sz="2000" dirty="0">
                        <a:solidFill>
                          <a:schemeClr val="tx1"/>
                        </a:solidFill>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This</a:t>
                      </a:r>
                      <a:r>
                        <a:rPr lang="en-US" sz="2000" baseline="0" dirty="0" smtClean="0">
                          <a:latin typeface="Calibri"/>
                          <a:ea typeface="Calibri"/>
                          <a:cs typeface="Times New Roman"/>
                        </a:rPr>
                        <a:t> does not apply until area is designated by EPA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E7BBA7C1-478C-435A-8C70-B56F481F8F4D}"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Comparison of requirements for intermediate businesses in Lakeview</a:t>
            </a:r>
            <a:endParaRPr lang="en-US" dirty="0"/>
          </a:p>
        </p:txBody>
      </p:sp>
      <p:graphicFrame>
        <p:nvGraphicFramePr>
          <p:cNvPr id="5" name="Table 4"/>
          <p:cNvGraphicFramePr>
            <a:graphicFrameLocks noGrp="1"/>
          </p:cNvGraphicFramePr>
          <p:nvPr/>
        </p:nvGraphicFramePr>
        <p:xfrm>
          <a:off x="381000" y="2018522"/>
          <a:ext cx="8229599" cy="3300238"/>
        </p:xfrm>
        <a:graphic>
          <a:graphicData uri="http://schemas.openxmlformats.org/drawingml/2006/table">
            <a:tbl>
              <a:tblPr/>
              <a:tblGrid>
                <a:gridCol w="2740761"/>
                <a:gridCol w="2743897"/>
                <a:gridCol w="2744941"/>
              </a:tblGrid>
              <a:tr h="617818">
                <a:tc>
                  <a:txBody>
                    <a:bodyPr/>
                    <a:lstStyle/>
                    <a:p>
                      <a:pPr marL="0" marR="0" algn="ctr">
                        <a:lnSpc>
                          <a:spcPct val="115000"/>
                        </a:lnSpc>
                        <a:spcBef>
                          <a:spcPts val="360"/>
                        </a:spcBef>
                        <a:spcAft>
                          <a:spcPts val="360"/>
                        </a:spcAft>
                      </a:pPr>
                      <a:r>
                        <a:rPr lang="en-US" sz="2000" b="1" dirty="0">
                          <a:latin typeface="Calibri"/>
                          <a:ea typeface="Calibri"/>
                          <a:cs typeface="Times New Roman"/>
                        </a:rPr>
                        <a:t>Attainment </a:t>
                      </a:r>
                      <a:r>
                        <a:rPr lang="en-US" sz="2000" b="1" dirty="0" smtClean="0">
                          <a:latin typeface="Calibri"/>
                          <a:ea typeface="Calibri"/>
                          <a:cs typeface="Times New Roman"/>
                        </a:rPr>
                        <a:t>Area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360"/>
                        </a:spcBef>
                        <a:spcAft>
                          <a:spcPts val="360"/>
                        </a:spcAft>
                      </a:pPr>
                      <a:r>
                        <a:rPr lang="en-US" sz="2000" b="1" dirty="0" smtClean="0">
                          <a:latin typeface="Calibri"/>
                          <a:ea typeface="Calibri"/>
                          <a:cs typeface="Times New Roman"/>
                        </a:rPr>
                        <a:t>Proposed Sustainment Area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lnSpc>
                          <a:spcPct val="115000"/>
                        </a:lnSpc>
                        <a:spcBef>
                          <a:spcPts val="360"/>
                        </a:spcBef>
                        <a:spcAft>
                          <a:spcPts val="360"/>
                        </a:spcAft>
                      </a:pPr>
                      <a:r>
                        <a:rPr lang="en-US" sz="2000" b="1" dirty="0">
                          <a:latin typeface="Calibri"/>
                          <a:ea typeface="Calibri"/>
                          <a:cs typeface="Times New Roman"/>
                        </a:rPr>
                        <a:t>Nonattainment Area</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308909">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AQ analysis</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AQ Analysis</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indent="0" algn="ctr" defTabSz="914400" rtl="0" eaLnBrk="1" fontAlgn="auto" latinLnBrk="0" hangingPunct="1">
                        <a:lnSpc>
                          <a:spcPct val="115000"/>
                        </a:lnSpc>
                        <a:spcBef>
                          <a:spcPts val="300"/>
                        </a:spcBef>
                        <a:spcAft>
                          <a:spcPts val="300"/>
                        </a:spcAft>
                        <a:buClrTx/>
                        <a:buSzTx/>
                        <a:buFontTx/>
                        <a:buNone/>
                        <a:tabLst/>
                        <a:defRPr/>
                      </a:pPr>
                      <a:endParaRPr lang="en-US" sz="2000" dirty="0" smtClean="0">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909">
                <a:tc>
                  <a:txBody>
                    <a:bodyPr/>
                    <a:lstStyle/>
                    <a:p>
                      <a:pPr marL="91440" marR="91440" algn="ctr">
                        <a:lnSpc>
                          <a:spcPct val="115000"/>
                        </a:lnSpc>
                        <a:spcBef>
                          <a:spcPts val="300"/>
                        </a:spcBef>
                        <a:spcAft>
                          <a:spcPts val="300"/>
                        </a:spcAft>
                      </a:pP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OR</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598">
                <a:tc>
                  <a:txBody>
                    <a:bodyPr/>
                    <a:lstStyle/>
                    <a:p>
                      <a:pPr marL="91440" marR="91440" algn="ctr">
                        <a:lnSpc>
                          <a:spcPct val="115000"/>
                        </a:lnSpc>
                        <a:spcBef>
                          <a:spcPts val="300"/>
                        </a:spcBef>
                        <a:spcAft>
                          <a:spcPts val="300"/>
                        </a:spcAft>
                      </a:pPr>
                      <a:endParaRPr lang="en-US" sz="2000" dirty="0">
                        <a:highlight>
                          <a:srgbClr val="FFFF00"/>
                        </a:highligh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BACT+</a:t>
                      </a:r>
                      <a:r>
                        <a:rPr lang="en-US" sz="2000" baseline="0" dirty="0" smtClean="0">
                          <a:latin typeface="Calibri"/>
                          <a:ea typeface="Calibri"/>
                          <a:cs typeface="Times New Roman"/>
                        </a:rPr>
                        <a:t> </a:t>
                      </a:r>
                      <a:r>
                        <a:rPr lang="en-US" sz="2000" dirty="0" smtClean="0">
                          <a:latin typeface="Calibri"/>
                          <a:ea typeface="Calibri"/>
                          <a:cs typeface="Times New Roman"/>
                        </a:rPr>
                        <a:t>Offsets </a:t>
                      </a:r>
                      <a:r>
                        <a:rPr lang="en-US" sz="2000" u="none" dirty="0" smtClean="0">
                          <a:latin typeface="Calibri"/>
                          <a:ea typeface="Calibri"/>
                          <a:cs typeface="Times New Roman"/>
                        </a:rPr>
                        <a:t>(</a:t>
                      </a:r>
                      <a:r>
                        <a:rPr lang="en-US" sz="2000" u="sng" dirty="0" smtClean="0">
                          <a:latin typeface="Calibri"/>
                          <a:ea typeface="Calibri"/>
                          <a:cs typeface="Times New Roman"/>
                        </a:rPr>
                        <a:t>&lt;</a:t>
                      </a:r>
                      <a:r>
                        <a:rPr lang="en-US" sz="2000" u="none" dirty="0" smtClean="0">
                          <a:latin typeface="Calibri"/>
                          <a:ea typeface="Calibri"/>
                          <a:cs typeface="Times New Roman"/>
                        </a:rPr>
                        <a:t>0.</a:t>
                      </a:r>
                      <a:r>
                        <a:rPr lang="en-US" sz="2000" dirty="0" smtClean="0">
                          <a:latin typeface="Calibri"/>
                          <a:ea typeface="Calibri"/>
                          <a:cs typeface="Times New Roman"/>
                        </a:rPr>
                        <a:t>1:1) not to exceed</a:t>
                      </a:r>
                      <a:r>
                        <a:rPr lang="en-US" sz="2000" baseline="0" dirty="0" smtClean="0">
                          <a:latin typeface="Calibri"/>
                          <a:ea typeface="Calibri"/>
                          <a:cs typeface="Times New Roman"/>
                        </a:rPr>
                        <a:t> SER</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r>
                        <a:rPr lang="en-US" sz="2000" dirty="0" smtClean="0">
                          <a:latin typeface="Calibri"/>
                          <a:ea typeface="Calibri"/>
                          <a:cs typeface="Times New Roman"/>
                        </a:rPr>
                        <a:t>BACT + Offsets </a:t>
                      </a:r>
                      <a:r>
                        <a:rPr lang="en-US" sz="2000" dirty="0">
                          <a:latin typeface="Calibri"/>
                          <a:ea typeface="Calibri"/>
                          <a:cs typeface="Times New Roman"/>
                        </a:rPr>
                        <a:t>(</a:t>
                      </a:r>
                      <a:r>
                        <a:rPr lang="en-US" sz="2000" u="sng" dirty="0">
                          <a:latin typeface="Calibri"/>
                          <a:ea typeface="Calibri"/>
                          <a:cs typeface="Times New Roman"/>
                        </a:rPr>
                        <a:t>&lt;</a:t>
                      </a:r>
                      <a:r>
                        <a:rPr lang="en-US" sz="2000" dirty="0" smtClean="0">
                          <a:latin typeface="Calibri"/>
                          <a:ea typeface="Calibri"/>
                          <a:cs typeface="Times New Roman"/>
                        </a:rPr>
                        <a:t>1.0:1)</a:t>
                      </a:r>
                      <a:endParaRPr lang="en-US"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739918">
                <a:tc>
                  <a:txBody>
                    <a:bodyPr/>
                    <a:lstStyle/>
                    <a:p>
                      <a:pPr marL="91440" marR="91440" algn="ctr" defTabSz="914400" rtl="0" eaLnBrk="1" latinLnBrk="0" hangingPunct="1">
                        <a:lnSpc>
                          <a:spcPct val="115000"/>
                        </a:lnSpc>
                        <a:spcBef>
                          <a:spcPts val="300"/>
                        </a:spcBef>
                        <a:spcAft>
                          <a:spcPts val="300"/>
                        </a:spcAft>
                      </a:pPr>
                      <a:r>
                        <a:rPr lang="en-US" sz="2000" kern="1200" dirty="0" smtClean="0">
                          <a:solidFill>
                            <a:schemeClr val="tx1"/>
                          </a:solidFill>
                          <a:latin typeface="+mn-lt"/>
                          <a:ea typeface="Calibri"/>
                          <a:cs typeface="Times New Roman"/>
                        </a:rPr>
                        <a:t>AQ analysis impossible to pass unless business does AQ</a:t>
                      </a:r>
                      <a:r>
                        <a:rPr lang="en-US" sz="2000" kern="1200" baseline="0" dirty="0" smtClean="0">
                          <a:solidFill>
                            <a:schemeClr val="tx1"/>
                          </a:solidFill>
                          <a:latin typeface="+mn-lt"/>
                          <a:ea typeface="Calibri"/>
                          <a:cs typeface="Times New Roman"/>
                        </a:rPr>
                        <a:t> monitoring</a:t>
                      </a:r>
                      <a:endParaRPr lang="en-US" sz="2000" kern="1200" dirty="0" smtClean="0">
                        <a:solidFill>
                          <a:schemeClr val="tx1"/>
                        </a:solidFill>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91440" marR="91440" algn="ctr">
                        <a:lnSpc>
                          <a:spcPct val="115000"/>
                        </a:lnSpc>
                        <a:spcBef>
                          <a:spcPts val="300"/>
                        </a:spcBef>
                        <a:spcAft>
                          <a:spcPts val="300"/>
                        </a:spcAft>
                      </a:pPr>
                      <a:r>
                        <a:rPr lang="en-US" sz="2000" baseline="0" dirty="0" smtClean="0">
                          <a:solidFill>
                            <a:schemeClr val="tx1"/>
                          </a:solidFill>
                          <a:latin typeface="+mn-lt"/>
                          <a:ea typeface="Calibri"/>
                          <a:cs typeface="Times New Roman"/>
                        </a:rPr>
                        <a:t>Protects air quality and p</a:t>
                      </a:r>
                      <a:r>
                        <a:rPr lang="en-US" sz="2000" dirty="0" smtClean="0">
                          <a:solidFill>
                            <a:schemeClr val="tx1"/>
                          </a:solidFill>
                          <a:latin typeface="Calibri"/>
                          <a:ea typeface="Calibri"/>
                          <a:cs typeface="Times New Roman"/>
                        </a:rPr>
                        <a:t>rovides</a:t>
                      </a:r>
                      <a:r>
                        <a:rPr lang="en-US" sz="2000" baseline="0" dirty="0" smtClean="0">
                          <a:solidFill>
                            <a:schemeClr val="tx1"/>
                          </a:solidFill>
                          <a:latin typeface="Calibri"/>
                          <a:ea typeface="Calibri"/>
                          <a:cs typeface="Times New Roman"/>
                        </a:rPr>
                        <a:t> a path forward for permitting </a:t>
                      </a:r>
                      <a:endParaRPr lang="en-US" sz="2000" dirty="0">
                        <a:solidFill>
                          <a:schemeClr val="tx1"/>
                        </a:solidFill>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1440" marR="91440" algn="ctr">
                        <a:lnSpc>
                          <a:spcPct val="115000"/>
                        </a:lnSpc>
                        <a:spcBef>
                          <a:spcPts val="300"/>
                        </a:spcBef>
                        <a:spcAft>
                          <a:spcPts val="300"/>
                        </a:spcAft>
                      </a:pPr>
                      <a:r>
                        <a:rPr lang="en-US" sz="2000" dirty="0" smtClean="0">
                          <a:latin typeface="+mn-lt"/>
                          <a:ea typeface="Calibri"/>
                          <a:cs typeface="Times New Roman"/>
                        </a:rPr>
                        <a:t>This</a:t>
                      </a:r>
                      <a:r>
                        <a:rPr lang="en-US" sz="2000" baseline="0" dirty="0" smtClean="0">
                          <a:latin typeface="+mn-lt"/>
                          <a:ea typeface="Calibri"/>
                          <a:cs typeface="Times New Roman"/>
                        </a:rPr>
                        <a:t> does not apply until area is designated by EPA</a:t>
                      </a:r>
                      <a:endParaRPr lang="en-US" sz="2000" dirty="0">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E7BBA7C1-478C-435A-8C70-B56F481F8F4D}"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Sustainment area designation</a:t>
            </a:r>
            <a:endParaRPr lang="en-US" dirty="0">
              <a:latin typeface="Times New Roman" pitchFamily="18" charset="0"/>
              <a:cs typeface="Times New Roman" pitchFamily="18" charset="0"/>
            </a:endParaRPr>
          </a:p>
        </p:txBody>
      </p:sp>
      <p:sp>
        <p:nvSpPr>
          <p:cNvPr id="38913" name="Rectangle 1"/>
          <p:cNvSpPr>
            <a:spLocks noChangeArrowheads="1"/>
          </p:cNvSpPr>
          <p:nvPr/>
        </p:nvSpPr>
        <p:spPr bwMode="auto">
          <a:xfrm>
            <a:off x="914400" y="1316432"/>
            <a:ext cx="7772400" cy="52383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Requirements</a:t>
            </a:r>
            <a:r>
              <a:rPr kumimoji="0" lang="en-US"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for designation:</a:t>
            </a: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342900" lvl="1" indent="-342900" fontAlgn="base">
              <a:spcBef>
                <a:spcPct val="20000"/>
              </a:spcBef>
              <a:spcAft>
                <a:spcPct val="0"/>
              </a:spcAft>
              <a:buFont typeface="Arial" pitchFamily="34" charset="0"/>
              <a:buChar char="•"/>
            </a:pPr>
            <a:r>
              <a:rPr lang="en-US" sz="2800" dirty="0">
                <a:latin typeface="Times New Roman" pitchFamily="18" charset="0"/>
                <a:cs typeface="Times New Roman" pitchFamily="18" charset="0"/>
              </a:rPr>
              <a:t>monitoring data showing that an area is exceeding an ambient air quality standard</a:t>
            </a:r>
          </a:p>
          <a:p>
            <a:pPr marL="342900" lvl="1" indent="-342900" fontAlgn="base">
              <a:spcBef>
                <a:spcPct val="20000"/>
              </a:spcBef>
              <a:spcAft>
                <a:spcPct val="0"/>
              </a:spcAft>
              <a:buFont typeface="Arial" pitchFamily="34" charset="0"/>
              <a:buChar char="•"/>
            </a:pPr>
            <a:r>
              <a:rPr lang="en-US" sz="2800" dirty="0">
                <a:latin typeface="Times New Roman" pitchFamily="18" charset="0"/>
                <a:cs typeface="Times New Roman" pitchFamily="18" charset="0"/>
              </a:rPr>
              <a:t>a description of the affected area based on the monitoring data</a:t>
            </a:r>
          </a:p>
          <a:p>
            <a:pPr marL="342900" lvl="1" indent="-342900" fontAlgn="base">
              <a:spcBef>
                <a:spcPct val="20000"/>
              </a:spcBef>
              <a:spcAft>
                <a:spcPct val="0"/>
              </a:spcAft>
              <a:buFont typeface="Arial" pitchFamily="34" charset="0"/>
              <a:buChar char="•"/>
            </a:pPr>
            <a:r>
              <a:rPr lang="en-US" sz="2800" dirty="0">
                <a:latin typeface="Times New Roman" pitchFamily="18" charset="0"/>
                <a:cs typeface="Times New Roman" pitchFamily="18" charset="0"/>
              </a:rPr>
              <a:t>a discussion and identification of the priority sources contributing to the ambient air quality</a:t>
            </a:r>
          </a:p>
          <a:p>
            <a:pPr marL="342900" lvl="1" indent="-342900" fontAlgn="base">
              <a:spcBef>
                <a:spcPct val="20000"/>
              </a:spcBef>
              <a:spcAft>
                <a:spcPct val="0"/>
              </a:spcAft>
              <a:buFont typeface="Arial" pitchFamily="34" charset="0"/>
              <a:buChar char="•"/>
            </a:pPr>
            <a:r>
              <a:rPr lang="en-US" sz="2800" dirty="0">
                <a:latin typeface="Times New Roman" pitchFamily="18" charset="0"/>
                <a:cs typeface="Times New Roman" pitchFamily="18" charset="0"/>
              </a:rPr>
              <a:t>a discussion of the reasons for the proposed designation</a:t>
            </a:r>
          </a:p>
          <a:p>
            <a:pPr lvl="1" eaLnBrk="0" fontAlgn="base" hangingPunct="0">
              <a:spcBef>
                <a:spcPct val="0"/>
              </a:spcBef>
              <a:spcAft>
                <a:spcPct val="0"/>
              </a:spcAft>
              <a:buFont typeface="Arial" pitchFamily="34" charset="0"/>
              <a:buChar char="•"/>
            </a:pPr>
            <a:endPar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lang="en-US" sz="2800" dirty="0" smtClean="0">
                <a:latin typeface="Times New Roman" pitchFamily="18" charset="0"/>
                <a:cs typeface="Times New Roman" pitchFamily="18" charset="0"/>
              </a:rPr>
              <a:t>Must be adopted by EQC in a rulemaking</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E7BBA7C1-478C-435A-8C70-B56F481F8F4D}"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a:bodyPr>
          <a:lstStyle/>
          <a:p>
            <a:r>
              <a:rPr lang="en-US" dirty="0" smtClean="0">
                <a:latin typeface="Times New Roman" pitchFamily="18" charset="0"/>
                <a:cs typeface="Times New Roman" pitchFamily="18" charset="0"/>
              </a:rPr>
              <a:t>Solve 2 problems with existing rules</a:t>
            </a:r>
          </a:p>
          <a:p>
            <a:r>
              <a:rPr lang="en-US" dirty="0" smtClean="0">
                <a:latin typeface="Times New Roman" pitchFamily="18" charset="0"/>
                <a:cs typeface="Times New Roman" pitchFamily="18" charset="0"/>
              </a:rPr>
              <a:t>Create new area designation to reduce permitting “limbo” time</a:t>
            </a:r>
          </a:p>
          <a:p>
            <a:r>
              <a:rPr lang="en-US" dirty="0" smtClean="0">
                <a:latin typeface="Times New Roman" pitchFamily="18" charset="0"/>
                <a:cs typeface="Times New Roman" pitchFamily="18" charset="0"/>
              </a:rPr>
              <a:t>Revise requirements, more stringent but no longer as difficult as they are now</a:t>
            </a:r>
          </a:p>
          <a:p>
            <a:r>
              <a:rPr lang="en-US" dirty="0" smtClean="0">
                <a:latin typeface="Times New Roman" pitchFamily="18" charset="0"/>
                <a:cs typeface="Times New Roman" pitchFamily="18" charset="0"/>
              </a:rPr>
              <a:t>A sustainment area designation is not a panacea. </a:t>
            </a:r>
          </a:p>
          <a:p>
            <a:r>
              <a:rPr lang="en-US" dirty="0" smtClean="0">
                <a:latin typeface="Times New Roman" pitchFamily="18" charset="0"/>
                <a:cs typeface="Times New Roman" pitchFamily="18" charset="0"/>
              </a:rPr>
              <a:t>Does Lakeview want to be a sustainment area?</a:t>
            </a:r>
          </a:p>
          <a:p>
            <a:r>
              <a:rPr lang="en-US" dirty="0" smtClean="0">
                <a:latin typeface="Times New Roman" pitchFamily="18" charset="0"/>
                <a:cs typeface="Times New Roman" pitchFamily="18" charset="0"/>
              </a:rPr>
              <a:t>Questions/discussion</a:t>
            </a:r>
          </a:p>
        </p:txBody>
      </p:sp>
      <p:sp>
        <p:nvSpPr>
          <p:cNvPr id="5" name="Slide Number Placeholder 4"/>
          <p:cNvSpPr>
            <a:spLocks noGrp="1"/>
          </p:cNvSpPr>
          <p:nvPr>
            <p:ph type="sldNum" sz="quarter" idx="12"/>
          </p:nvPr>
        </p:nvSpPr>
        <p:spPr/>
        <p:txBody>
          <a:bodyPr/>
          <a:lstStyle/>
          <a:p>
            <a:fld id="{B4F3AE50-1B84-4193-A18E-F29C95A836E2}" type="slidenum">
              <a:rPr lang="en-US" smtClean="0"/>
              <a:pPr/>
              <a:t>14</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Industrial facilities with emissions above certain levels subject to New Source Review</a:t>
            </a:r>
          </a:p>
          <a:p>
            <a:pPr lvl="1"/>
            <a:r>
              <a:rPr lang="en-US" dirty="0" smtClean="0">
                <a:latin typeface="Times New Roman" pitchFamily="18" charset="0"/>
                <a:cs typeface="Times New Roman" pitchFamily="18" charset="0"/>
              </a:rPr>
              <a:t>New facilities</a:t>
            </a:r>
          </a:p>
          <a:p>
            <a:pPr lvl="1"/>
            <a:r>
              <a:rPr lang="en-US" dirty="0" smtClean="0">
                <a:latin typeface="Times New Roman" pitchFamily="18" charset="0"/>
                <a:cs typeface="Times New Roman" pitchFamily="18" charset="0"/>
              </a:rPr>
              <a:t>Existing facilities with emissions increases</a:t>
            </a:r>
          </a:p>
          <a:p>
            <a:r>
              <a:rPr lang="en-US" dirty="0" smtClean="0">
                <a:latin typeface="Times New Roman" pitchFamily="18" charset="0"/>
                <a:cs typeface="Times New Roman" pitchFamily="18" charset="0"/>
              </a:rPr>
              <a:t>Requirements to obtain a permit depend on:</a:t>
            </a:r>
          </a:p>
          <a:p>
            <a:pPr lvl="1"/>
            <a:r>
              <a:rPr lang="en-US" dirty="0" smtClean="0">
                <a:latin typeface="Times New Roman" pitchFamily="18" charset="0"/>
                <a:cs typeface="Times New Roman" pitchFamily="18" charset="0"/>
              </a:rPr>
              <a:t>Maximum requested emissions levels; and</a:t>
            </a:r>
          </a:p>
          <a:p>
            <a:pPr lvl="1"/>
            <a:r>
              <a:rPr lang="en-US" dirty="0" smtClean="0">
                <a:latin typeface="Times New Roman" pitchFamily="18" charset="0"/>
                <a:cs typeface="Times New Roman" pitchFamily="18" charset="0"/>
              </a:rPr>
              <a:t>Area designation (attainment, nonattainment, maintenance)</a:t>
            </a: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Designation</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EPA designates areas with respect to National Ambient Air Quality Standards (NAAQS)</a:t>
            </a:r>
          </a:p>
          <a:p>
            <a:pPr lvl="1"/>
            <a:r>
              <a:rPr lang="en-US" dirty="0" smtClean="0">
                <a:latin typeface="Times New Roman" pitchFamily="18" charset="0"/>
                <a:cs typeface="Times New Roman" pitchFamily="18" charset="0"/>
              </a:rPr>
              <a:t>Air quality &lt; NAAQS = Attainment Area</a:t>
            </a:r>
          </a:p>
          <a:p>
            <a:pPr lvl="1"/>
            <a:r>
              <a:rPr lang="en-US" dirty="0" smtClean="0">
                <a:latin typeface="Times New Roman" pitchFamily="18" charset="0"/>
                <a:cs typeface="Times New Roman" pitchFamily="18" charset="0"/>
              </a:rPr>
              <a:t>Air quality </a:t>
            </a:r>
            <a:r>
              <a:rPr lang="en-US" u="sng" dirty="0" smtClean="0">
                <a:latin typeface="Times New Roman" pitchFamily="18" charset="0"/>
                <a:cs typeface="Times New Roman" pitchFamily="18" charset="0"/>
              </a:rPr>
              <a:t>&gt;</a:t>
            </a:r>
            <a:r>
              <a:rPr lang="en-US" dirty="0" smtClean="0">
                <a:latin typeface="Times New Roman" pitchFamily="18" charset="0"/>
                <a:cs typeface="Times New Roman" pitchFamily="18" charset="0"/>
              </a:rPr>
              <a:t> NAAQS = Nonattainment Area</a:t>
            </a:r>
          </a:p>
          <a:p>
            <a:pPr lvl="1"/>
            <a:r>
              <a:rPr lang="en-US" dirty="0" smtClean="0">
                <a:latin typeface="Times New Roman" pitchFamily="18" charset="0"/>
                <a:cs typeface="Times New Roman" pitchFamily="18" charset="0"/>
              </a:rPr>
              <a:t>When air quality in Nonattainment Area is again &lt; NAAQS = Maintenance Area</a:t>
            </a:r>
          </a:p>
          <a:p>
            <a:r>
              <a:rPr lang="en-US" dirty="0" smtClean="0">
                <a:latin typeface="Times New Roman" pitchFamily="18" charset="0"/>
                <a:cs typeface="Times New Roman" pitchFamily="18" charset="0"/>
              </a:rPr>
              <a:t>Permitting requirements tailored to the area designation and the level of emissions (large, intermediate and small)</a:t>
            </a:r>
          </a:p>
          <a:p>
            <a:pPr lvl="1"/>
            <a:endParaRPr lang="en-US" dirty="0" smtClean="0"/>
          </a:p>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dirty="0" smtClean="0"/>
              <a:t>Problems with Existing Area Designations</a:t>
            </a:r>
            <a:endParaRPr lang="en-US" dirty="0"/>
          </a:p>
        </p:txBody>
      </p:sp>
      <p:sp>
        <p:nvSpPr>
          <p:cNvPr id="3" name="Content Placeholder 2"/>
          <p:cNvSpPr>
            <a:spLocks noGrp="1"/>
          </p:cNvSpPr>
          <p:nvPr>
            <p:ph idx="1"/>
          </p:nvPr>
        </p:nvSpPr>
        <p:spPr>
          <a:xfrm>
            <a:off x="457200" y="1905000"/>
            <a:ext cx="8229600" cy="4221163"/>
          </a:xfrm>
        </p:spPr>
        <p:txBody>
          <a:bodyPr>
            <a:normAutofit fontScale="92500" lnSpcReduction="10000"/>
          </a:bodyPr>
          <a:lstStyle/>
          <a:p>
            <a:r>
              <a:rPr lang="en-US" dirty="0" smtClean="0">
                <a:latin typeface="Times New Roman" pitchFamily="18" charset="0"/>
                <a:cs typeface="Times New Roman" pitchFamily="18" charset="0"/>
              </a:rPr>
              <a:t>If data shows air quality is </a:t>
            </a:r>
            <a:r>
              <a:rPr lang="en-US" u="sng" dirty="0" smtClean="0">
                <a:latin typeface="Times New Roman" pitchFamily="18" charset="0"/>
                <a:cs typeface="Times New Roman" pitchFamily="18" charset="0"/>
              </a:rPr>
              <a:t>&gt;</a:t>
            </a:r>
            <a:r>
              <a:rPr lang="en-US" dirty="0" smtClean="0">
                <a:latin typeface="Times New Roman" pitchFamily="18" charset="0"/>
                <a:cs typeface="Times New Roman" pitchFamily="18" charset="0"/>
              </a:rPr>
              <a:t> NAAQS, but area is still designated by EPA as attainment, area is in permitting limbo (Lakeview for PM</a:t>
            </a:r>
            <a:r>
              <a:rPr lang="en-US" baseline="-25000" dirty="0" smtClean="0">
                <a:latin typeface="Times New Roman" pitchFamily="18" charset="0"/>
                <a:cs typeface="Times New Roman" pitchFamily="18" charset="0"/>
              </a:rPr>
              <a:t>2.5</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Attainment area requirement</a:t>
            </a:r>
          </a:p>
          <a:p>
            <a:pPr lvl="1"/>
            <a:r>
              <a:rPr lang="en-US" dirty="0" smtClean="0">
                <a:latin typeface="Times New Roman" pitchFamily="18" charset="0"/>
                <a:cs typeface="Times New Roman" pitchFamily="18" charset="0"/>
              </a:rPr>
              <a:t>Show that facility impacts + ambient monitoring concentration will not exceed NAAQS</a:t>
            </a:r>
          </a:p>
          <a:p>
            <a:pPr lvl="1"/>
            <a:r>
              <a:rPr lang="en-US" dirty="0" smtClean="0">
                <a:latin typeface="Times New Roman" pitchFamily="18" charset="0"/>
                <a:cs typeface="Times New Roman" pitchFamily="18" charset="0"/>
              </a:rPr>
              <a:t>Very difficult: ambient monitoring concentration </a:t>
            </a:r>
            <a:r>
              <a:rPr lang="en-US" u="sng" dirty="0" smtClean="0">
                <a:latin typeface="Times New Roman" pitchFamily="18" charset="0"/>
                <a:cs typeface="Times New Roman" pitchFamily="18" charset="0"/>
              </a:rPr>
              <a:t>&gt;</a:t>
            </a:r>
            <a:r>
              <a:rPr lang="en-US" dirty="0" smtClean="0">
                <a:latin typeface="Times New Roman" pitchFamily="18" charset="0"/>
                <a:cs typeface="Times New Roman" pitchFamily="18" charset="0"/>
              </a:rPr>
              <a:t> NAAQS</a:t>
            </a:r>
          </a:p>
          <a:p>
            <a:pPr lvl="1"/>
            <a:r>
              <a:rPr lang="en-US" dirty="0" smtClean="0">
                <a:latin typeface="Times New Roman" pitchFamily="18" charset="0"/>
                <a:cs typeface="Times New Roman" pitchFamily="18" charset="0"/>
              </a:rPr>
              <a:t>Business may do their own preconstruction monitoring – costly and time consuming</a:t>
            </a:r>
          </a:p>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continued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latin typeface="Times New Roman" pitchFamily="18" charset="0"/>
                <a:cs typeface="Times New Roman" pitchFamily="18" charset="0"/>
              </a:rPr>
              <a:t>One way of dealing with this problem is to have EPA designate Lakeview as a nonattainment  area for PM</a:t>
            </a:r>
            <a:r>
              <a:rPr lang="en-US" baseline="-25000" dirty="0" smtClean="0">
                <a:latin typeface="Times New Roman" pitchFamily="18" charset="0"/>
                <a:cs typeface="Times New Roman" pitchFamily="18" charset="0"/>
              </a:rPr>
              <a:t>2.5</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Nonattainment area requirements are different from attainment area requirements and are intended to</a:t>
            </a:r>
          </a:p>
          <a:p>
            <a:pPr lvl="1"/>
            <a:r>
              <a:rPr lang="en-US" dirty="0" smtClean="0">
                <a:latin typeface="Times New Roman" pitchFamily="18" charset="0"/>
                <a:cs typeface="Times New Roman" pitchFamily="18" charset="0"/>
              </a:rPr>
              <a:t>Help improve air quality to get back into attainment</a:t>
            </a:r>
          </a:p>
          <a:p>
            <a:pPr lvl="1"/>
            <a:r>
              <a:rPr lang="en-US" dirty="0" smtClean="0">
                <a:latin typeface="Times New Roman" pitchFamily="18" charset="0"/>
                <a:cs typeface="Times New Roman" pitchFamily="18" charset="0"/>
              </a:rPr>
              <a:t>Make permitting possible</a:t>
            </a:r>
          </a:p>
          <a:p>
            <a:r>
              <a:rPr lang="en-US" dirty="0" smtClean="0">
                <a:latin typeface="Times New Roman" pitchFamily="18" charset="0"/>
                <a:cs typeface="Times New Roman" pitchFamily="18" charset="0"/>
              </a:rPr>
              <a:t>However, 2 problems in Lakeview with existing rules:</a:t>
            </a:r>
          </a:p>
          <a:p>
            <a:pPr lvl="1"/>
            <a:r>
              <a:rPr lang="en-US" dirty="0" smtClean="0">
                <a:latin typeface="Times New Roman" pitchFamily="18" charset="0"/>
                <a:cs typeface="Times New Roman" pitchFamily="18" charset="0"/>
              </a:rPr>
              <a:t>Air quality analysis for attainment areas with ambient monitoring data above the standard is impossible to pass</a:t>
            </a:r>
          </a:p>
          <a:p>
            <a:pPr lvl="1"/>
            <a:r>
              <a:rPr lang="en-US" dirty="0" smtClean="0">
                <a:latin typeface="Times New Roman" pitchFamily="18" charset="0"/>
                <a:cs typeface="Times New Roman" pitchFamily="18" charset="0"/>
              </a:rPr>
              <a:t>A nonattainment designation is not desirable for Lakeview</a:t>
            </a:r>
          </a:p>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DEQ </a:t>
            </a:r>
            <a:r>
              <a:rPr lang="en-US" dirty="0"/>
              <a:t>P</a:t>
            </a:r>
            <a:r>
              <a:rPr lang="en-US" dirty="0" smtClean="0"/>
              <a:t>roposal </a:t>
            </a:r>
            <a:endParaRPr lang="en-US" dirty="0"/>
          </a:p>
        </p:txBody>
      </p:sp>
      <p:sp>
        <p:nvSpPr>
          <p:cNvPr id="3" name="Content Placeholder 2"/>
          <p:cNvSpPr>
            <a:spLocks noGrp="1"/>
          </p:cNvSpPr>
          <p:nvPr>
            <p:ph idx="1"/>
          </p:nvPr>
        </p:nvSpPr>
        <p:spPr>
          <a:xfrm>
            <a:off x="457200" y="1341437"/>
            <a:ext cx="8229600" cy="4983163"/>
          </a:xfrm>
        </p:spPr>
        <p:txBody>
          <a:bodyPr>
            <a:normAutofit/>
          </a:bodyPr>
          <a:lstStyle/>
          <a:p>
            <a:r>
              <a:rPr lang="en-US" dirty="0" smtClean="0">
                <a:latin typeface="Times New Roman" pitchFamily="18" charset="0"/>
                <a:cs typeface="Times New Roman" pitchFamily="18" charset="0"/>
              </a:rPr>
              <a:t>Problem: Lakeview is in permitting limbo for years</a:t>
            </a:r>
          </a:p>
          <a:p>
            <a:r>
              <a:rPr lang="en-US" dirty="0" smtClean="0">
                <a:latin typeface="Times New Roman" pitchFamily="18" charset="0"/>
                <a:cs typeface="Times New Roman" pitchFamily="18" charset="0"/>
              </a:rPr>
              <a:t>Proposal: Create a new area designation</a:t>
            </a:r>
          </a:p>
          <a:p>
            <a:pPr lvl="1">
              <a:buNone/>
            </a:pPr>
            <a:r>
              <a:rPr lang="en-US" dirty="0" smtClean="0">
                <a:latin typeface="Times New Roman" pitchFamily="18" charset="0"/>
                <a:cs typeface="Times New Roman" pitchFamily="18" charset="0"/>
              </a:rPr>
              <a:t>            		 </a:t>
            </a:r>
            <a:r>
              <a:rPr lang="en-US" b="1" u="sng" dirty="0" smtClean="0">
                <a:solidFill>
                  <a:srgbClr val="0070C0"/>
                </a:solidFill>
                <a:latin typeface="Times New Roman" pitchFamily="18" charset="0"/>
                <a:cs typeface="Times New Roman" pitchFamily="18" charset="0"/>
              </a:rPr>
              <a:t>Sustainment </a:t>
            </a:r>
            <a:r>
              <a:rPr lang="en-US" dirty="0" smtClean="0">
                <a:solidFill>
                  <a:srgbClr val="0070C0"/>
                </a:solidFill>
                <a:latin typeface="Times New Roman" pitchFamily="18" charset="0"/>
                <a:cs typeface="Times New Roman" pitchFamily="18" charset="0"/>
              </a:rPr>
              <a:t>           </a:t>
            </a:r>
            <a:r>
              <a:rPr lang="en-US" b="1" u="sng" dirty="0" smtClean="0">
                <a:latin typeface="Times New Roman" pitchFamily="18" charset="0"/>
                <a:cs typeface="Times New Roman" pitchFamily="18" charset="0"/>
              </a:rPr>
              <a:t/>
            </a:r>
            <a:br>
              <a:rPr lang="en-US" b="1" u="sng"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Attainment</a:t>
            </a: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Nonattainment</a:t>
            </a:r>
            <a:endParaRPr lang="en-US" b="1" u="sng"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Intermediate, between existing designations </a:t>
            </a:r>
          </a:p>
          <a:p>
            <a:pPr lvl="1"/>
            <a:r>
              <a:rPr lang="en-US" dirty="0" smtClean="0">
                <a:latin typeface="Times New Roman" pitchFamily="18" charset="0"/>
                <a:cs typeface="Times New Roman" pitchFamily="18" charset="0"/>
              </a:rPr>
              <a:t>Can be designated more quickly by EQC, no EPA action required</a:t>
            </a:r>
          </a:p>
          <a:p>
            <a:pPr lvl="1"/>
            <a:r>
              <a:rPr lang="en-US" dirty="0" smtClean="0">
                <a:latin typeface="Times New Roman" pitchFamily="18" charset="0"/>
                <a:cs typeface="Times New Roman" pitchFamily="18" charset="0"/>
              </a:rPr>
              <a:t>Intended to improve air quality while allowing some construction to move forward</a:t>
            </a:r>
          </a:p>
        </p:txBody>
      </p:sp>
      <p:sp>
        <p:nvSpPr>
          <p:cNvPr id="5" name="Slide Number Placeholder 4"/>
          <p:cNvSpPr>
            <a:spLocks noGrp="1"/>
          </p:cNvSpPr>
          <p:nvPr>
            <p:ph type="sldNum" sz="quarter" idx="12"/>
          </p:nvPr>
        </p:nvSpPr>
        <p:spPr/>
        <p:txBody>
          <a:bodyPr/>
          <a:lstStyle/>
          <a:p>
            <a:fld id="{B4F3AE50-1B84-4193-A18E-F29C95A836E2}" type="slidenum">
              <a:rPr lang="en-US" smtClean="0"/>
              <a:pPr/>
              <a:t>6</a:t>
            </a:fld>
            <a:endParaRPr lang="en-US" dirty="0"/>
          </a:p>
        </p:txBody>
      </p:sp>
      <p:sp>
        <p:nvSpPr>
          <p:cNvPr id="6" name="Down Arrow 5"/>
          <p:cNvSpPr/>
          <p:nvPr/>
        </p:nvSpPr>
        <p:spPr>
          <a:xfrm>
            <a:off x="4191000" y="3429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8229600" cy="1143000"/>
          </a:xfrm>
        </p:spPr>
        <p:txBody>
          <a:bodyPr/>
          <a:lstStyle/>
          <a:p>
            <a:r>
              <a:rPr lang="en-US" dirty="0" smtClean="0"/>
              <a:t>DEQ Proposal  (large businesses)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Problem: In Lakeview, existing air quality analysis is very difficult to pass</a:t>
            </a:r>
          </a:p>
          <a:p>
            <a:r>
              <a:rPr lang="en-US" dirty="0" smtClean="0">
                <a:latin typeface="Times New Roman" pitchFamily="18" charset="0"/>
                <a:cs typeface="Times New Roman" pitchFamily="18" charset="0"/>
              </a:rPr>
              <a:t>Proposal: Enhance air quality analysis for large sized businesses in sustainment areas</a:t>
            </a:r>
          </a:p>
          <a:p>
            <a:pPr lvl="1"/>
            <a:r>
              <a:rPr lang="en-US" dirty="0" smtClean="0">
                <a:latin typeface="Times New Roman" pitchFamily="18" charset="0"/>
                <a:cs typeface="Times New Roman" pitchFamily="18" charset="0"/>
              </a:rPr>
              <a:t>Preconstruction monitoring to be used in air quality analysis</a:t>
            </a:r>
          </a:p>
          <a:p>
            <a:pPr lvl="1"/>
            <a:r>
              <a:rPr lang="en-US" dirty="0" smtClean="0">
                <a:latin typeface="Times New Roman" pitchFamily="18" charset="0"/>
                <a:cs typeface="Times New Roman" pitchFamily="18" charset="0"/>
              </a:rPr>
              <a:t>Emission offsets</a:t>
            </a:r>
          </a:p>
          <a:p>
            <a:pPr lvl="1"/>
            <a:r>
              <a:rPr lang="en-US" dirty="0" smtClean="0">
                <a:latin typeface="Times New Roman" pitchFamily="18" charset="0"/>
                <a:cs typeface="Times New Roman" pitchFamily="18" charset="0"/>
              </a:rPr>
              <a:t>Provide incentives to get offsets from “priority” sources (woodstoves)</a:t>
            </a:r>
          </a:p>
          <a:p>
            <a:pPr lvl="1"/>
            <a:r>
              <a:rPr lang="en-US" dirty="0" smtClean="0">
                <a:latin typeface="Times New Roman" pitchFamily="18" charset="0"/>
                <a:cs typeface="Times New Roman" pitchFamily="18" charset="0"/>
              </a:rPr>
              <a:t>Demonstrate emission increases along with offsets will improve/not further degrade air quality</a:t>
            </a:r>
          </a:p>
          <a:p>
            <a:r>
              <a:rPr lang="en-US" dirty="0" smtClean="0">
                <a:latin typeface="Times New Roman" pitchFamily="18" charset="0"/>
                <a:cs typeface="Times New Roman" pitchFamily="18" charset="0"/>
              </a:rPr>
              <a:t>Still stringent and satisfies EPA minimum requirements</a:t>
            </a:r>
          </a:p>
          <a:p>
            <a:endParaRPr lang="en-US" dirty="0" smtClean="0"/>
          </a:p>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DEQ Proposal </a:t>
            </a:r>
            <a:r>
              <a:rPr lang="en-US" dirty="0" smtClean="0"/>
              <a:t/>
            </a:r>
            <a:br>
              <a:rPr lang="en-US" dirty="0" smtClean="0"/>
            </a:br>
            <a:r>
              <a:rPr lang="en-US" dirty="0" smtClean="0"/>
              <a:t>(intermediate businesses)</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Proposal: Provide alternative to air quality analysis for intermediate sized businesses in sustainment areas</a:t>
            </a:r>
          </a:p>
          <a:p>
            <a:pPr lvl="1"/>
            <a:r>
              <a:rPr lang="en-US" dirty="0">
                <a:latin typeface="Times New Roman" pitchFamily="18" charset="0"/>
                <a:cs typeface="Times New Roman" pitchFamily="18" charset="0"/>
              </a:rPr>
              <a:t>E</a:t>
            </a:r>
            <a:r>
              <a:rPr lang="en-US" dirty="0" smtClean="0">
                <a:latin typeface="Times New Roman" pitchFamily="18" charset="0"/>
                <a:cs typeface="Times New Roman" pitchFamily="18" charset="0"/>
              </a:rPr>
              <a:t>mission offsets</a:t>
            </a:r>
          </a:p>
          <a:p>
            <a:pPr lvl="1"/>
            <a:r>
              <a:rPr lang="en-US" dirty="0" smtClean="0">
                <a:latin typeface="Times New Roman" pitchFamily="18" charset="0"/>
                <a:cs typeface="Times New Roman" pitchFamily="18" charset="0"/>
              </a:rPr>
              <a:t>Provide incentives to get offsets from “priority” sources (woodstoves)</a:t>
            </a:r>
          </a:p>
          <a:p>
            <a:pPr lvl="1"/>
            <a:r>
              <a:rPr lang="en-US" dirty="0" smtClean="0">
                <a:latin typeface="Times New Roman" pitchFamily="18" charset="0"/>
                <a:cs typeface="Times New Roman" pitchFamily="18" charset="0"/>
              </a:rPr>
              <a:t>Demonstrate emission increases along with offsets will improve/not further degrade air quality</a:t>
            </a:r>
          </a:p>
          <a:p>
            <a:r>
              <a:rPr lang="en-US" dirty="0" smtClean="0">
                <a:latin typeface="Times New Roman" pitchFamily="18" charset="0"/>
                <a:cs typeface="Times New Roman" pitchFamily="18" charset="0"/>
              </a:rPr>
              <a:t>Still stringent but possible</a:t>
            </a:r>
          </a:p>
          <a:p>
            <a:pPr lvl="1"/>
            <a:endParaRPr lang="en-US" dirty="0" smtClean="0"/>
          </a:p>
          <a:p>
            <a:endParaRPr lang="en-US" dirty="0" smtClean="0"/>
          </a:p>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Cautions and Caveats</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At first glance, new requirements are harder to meet than existing requirements</a:t>
            </a:r>
          </a:p>
          <a:p>
            <a:r>
              <a:rPr lang="en-US" dirty="0" smtClean="0">
                <a:latin typeface="Times New Roman" pitchFamily="18" charset="0"/>
                <a:cs typeface="Times New Roman" pitchFamily="18" charset="0"/>
              </a:rPr>
              <a:t>In reality:</a:t>
            </a:r>
          </a:p>
          <a:p>
            <a:pPr lvl="1"/>
            <a:r>
              <a:rPr lang="en-US" dirty="0" smtClean="0">
                <a:latin typeface="Times New Roman" pitchFamily="18" charset="0"/>
                <a:cs typeface="Times New Roman" pitchFamily="18" charset="0"/>
              </a:rPr>
              <a:t>Some requirements </a:t>
            </a:r>
            <a:r>
              <a:rPr lang="en-US" b="1" i="1" dirty="0" smtClean="0">
                <a:latin typeface="Times New Roman" pitchFamily="18" charset="0"/>
                <a:cs typeface="Times New Roman" pitchFamily="18" charset="0"/>
              </a:rPr>
              <a:t>are</a:t>
            </a:r>
            <a:r>
              <a:rPr lang="en-US" dirty="0" smtClean="0">
                <a:latin typeface="Times New Roman" pitchFamily="18" charset="0"/>
                <a:cs typeface="Times New Roman" pitchFamily="18" charset="0"/>
              </a:rPr>
              <a:t> more stringent</a:t>
            </a:r>
          </a:p>
          <a:p>
            <a:pPr lvl="1"/>
            <a:r>
              <a:rPr lang="en-US" dirty="0" smtClean="0">
                <a:latin typeface="Times New Roman" pitchFamily="18" charset="0"/>
                <a:cs typeface="Times New Roman" pitchFamily="18" charset="0"/>
              </a:rPr>
              <a:t>But currently it’s impossible to get a permit</a:t>
            </a:r>
          </a:p>
          <a:p>
            <a:r>
              <a:rPr lang="en-US" dirty="0" smtClean="0">
                <a:latin typeface="Times New Roman" pitchFamily="18" charset="0"/>
                <a:cs typeface="Times New Roman" pitchFamily="18" charset="0"/>
              </a:rPr>
              <a:t>Trade-off: make permitting possible and work toward meeting NAAQS</a:t>
            </a: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658</TotalTime>
  <Words>989</Words>
  <Application>Microsoft Office PowerPoint</Application>
  <PresentationFormat>On-screen Show (4:3)</PresentationFormat>
  <Paragraphs>149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Lakeview Area Presentation</vt:lpstr>
      <vt:lpstr>Background</vt:lpstr>
      <vt:lpstr>Area Designation</vt:lpstr>
      <vt:lpstr>Problems with Existing Area Designations</vt:lpstr>
      <vt:lpstr>Problems, continued</vt:lpstr>
      <vt:lpstr>DEQ Proposal </vt:lpstr>
      <vt:lpstr>DEQ Proposal  (large businesses)</vt:lpstr>
      <vt:lpstr>DEQ Proposal  (intermediate businesses)</vt:lpstr>
      <vt:lpstr>Cautions and Caveats</vt:lpstr>
      <vt:lpstr>Cautions and Caveats, cont’d</vt:lpstr>
      <vt:lpstr>Comparison of requirements for large businesses in Lakeview</vt:lpstr>
      <vt:lpstr>Comparison of requirements for intermediate businesses in Lakeview</vt:lpstr>
      <vt:lpstr>Sustainment area designation</vt:lpstr>
      <vt:lpstr>Conclusion</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pcuser</dc:creator>
  <cp:lastModifiedBy>jinahar</cp:lastModifiedBy>
  <cp:revision>45</cp:revision>
  <dcterms:created xsi:type="dcterms:W3CDTF">2013-07-10T16:23:09Z</dcterms:created>
  <dcterms:modified xsi:type="dcterms:W3CDTF">2013-07-23T17:54:04Z</dcterms:modified>
</cp:coreProperties>
</file>