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7"/>
  </p:notesMasterIdLst>
  <p:sldIdLst>
    <p:sldId id="449" r:id="rId2"/>
    <p:sldId id="531" r:id="rId3"/>
    <p:sldId id="501" r:id="rId4"/>
    <p:sldId id="533" r:id="rId5"/>
    <p:sldId id="534" r:id="rId6"/>
    <p:sldId id="535" r:id="rId7"/>
    <p:sldId id="536" r:id="rId8"/>
    <p:sldId id="590" r:id="rId9"/>
    <p:sldId id="591" r:id="rId10"/>
    <p:sldId id="592" r:id="rId11"/>
    <p:sldId id="593" r:id="rId12"/>
    <p:sldId id="594" r:id="rId13"/>
    <p:sldId id="628"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 id="611" r:id="rId31"/>
    <p:sldId id="612" r:id="rId32"/>
    <p:sldId id="613" r:id="rId33"/>
    <p:sldId id="629" r:id="rId34"/>
    <p:sldId id="614" r:id="rId35"/>
    <p:sldId id="615" r:id="rId36"/>
    <p:sldId id="616" r:id="rId37"/>
    <p:sldId id="625" r:id="rId38"/>
    <p:sldId id="617" r:id="rId39"/>
    <p:sldId id="618" r:id="rId40"/>
    <p:sldId id="619" r:id="rId41"/>
    <p:sldId id="620" r:id="rId42"/>
    <p:sldId id="621" r:id="rId43"/>
    <p:sldId id="622" r:id="rId44"/>
    <p:sldId id="623" r:id="rId45"/>
    <p:sldId id="559" r:id="rId46"/>
    <p:sldId id="560" r:id="rId47"/>
    <p:sldId id="505" r:id="rId48"/>
    <p:sldId id="506" r:id="rId49"/>
    <p:sldId id="626" r:id="rId50"/>
    <p:sldId id="507" r:id="rId51"/>
    <p:sldId id="508" r:id="rId52"/>
    <p:sldId id="509" r:id="rId53"/>
    <p:sldId id="630" r:id="rId54"/>
    <p:sldId id="510" r:id="rId55"/>
    <p:sldId id="511" r:id="rId56"/>
    <p:sldId id="512" r:id="rId57"/>
    <p:sldId id="631" r:id="rId58"/>
    <p:sldId id="513" r:id="rId59"/>
    <p:sldId id="514" r:id="rId60"/>
    <p:sldId id="632" r:id="rId61"/>
    <p:sldId id="515" r:id="rId62"/>
    <p:sldId id="561" r:id="rId63"/>
    <p:sldId id="516" r:id="rId64"/>
    <p:sldId id="517" r:id="rId65"/>
    <p:sldId id="518" r:id="rId66"/>
    <p:sldId id="519" r:id="rId67"/>
    <p:sldId id="520" r:id="rId68"/>
    <p:sldId id="524" r:id="rId69"/>
    <p:sldId id="525" r:id="rId70"/>
    <p:sldId id="627" r:id="rId71"/>
    <p:sldId id="633" r:id="rId72"/>
    <p:sldId id="637" r:id="rId73"/>
    <p:sldId id="636" r:id="rId74"/>
    <p:sldId id="634" r:id="rId75"/>
    <p:sldId id="521" r:id="rId76"/>
    <p:sldId id="562" r:id="rId77"/>
    <p:sldId id="522" r:id="rId78"/>
    <p:sldId id="639" r:id="rId79"/>
    <p:sldId id="641" r:id="rId80"/>
    <p:sldId id="640" r:id="rId81"/>
    <p:sldId id="523" r:id="rId82"/>
    <p:sldId id="642" r:id="rId83"/>
    <p:sldId id="643" r:id="rId84"/>
    <p:sldId id="526" r:id="rId85"/>
    <p:sldId id="527"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8964" autoAdjust="0"/>
  </p:normalViewPr>
  <p:slideViewPr>
    <p:cSldViewPr>
      <p:cViewPr>
        <p:scale>
          <a:sx n="90" d="100"/>
          <a:sy n="90" d="100"/>
        </p:scale>
        <p:origin x="-58" y="62"/>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95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emissions</c:v>
                </c:pt>
              </c:strCache>
            </c:strRef>
          </c:tx>
          <c:cat>
            <c:strRef>
              <c:f>Sheet1!$A$2:$A$5</c:f>
              <c:strCache>
                <c:ptCount val="4"/>
                <c:pt idx="0">
                  <c:v>Major NSR</c:v>
                </c:pt>
                <c:pt idx="1">
                  <c:v>Minor NSR 1</c:v>
                </c:pt>
                <c:pt idx="2">
                  <c:v>Minor NSR 2</c:v>
                </c:pt>
                <c:pt idx="3">
                  <c:v>Minor NSR 3</c:v>
                </c:pt>
              </c:strCache>
            </c:strRef>
          </c:cat>
          <c:val>
            <c:numRef>
              <c:f>Sheet1!$B$2:$B$5</c:f>
              <c:numCache>
                <c:formatCode>General</c:formatCode>
                <c:ptCount val="4"/>
                <c:pt idx="0">
                  <c:v>100</c:v>
                </c:pt>
                <c:pt idx="1">
                  <c:v>40</c:v>
                </c:pt>
                <c:pt idx="2">
                  <c:v>50</c:v>
                </c:pt>
                <c:pt idx="3">
                  <c:v>20</c:v>
                </c:pt>
              </c:numCache>
            </c:numRef>
          </c:val>
        </c:ser>
        <c:ser>
          <c:idx val="1"/>
          <c:order val="1"/>
          <c:tx>
            <c:strRef>
              <c:f>Sheet1!$C$1</c:f>
              <c:strCache>
                <c:ptCount val="1"/>
                <c:pt idx="0">
                  <c:v>SER increase</c:v>
                </c:pt>
              </c:strCache>
            </c:strRef>
          </c:tx>
          <c:cat>
            <c:strRef>
              <c:f>Sheet1!$A$2:$A$5</c:f>
              <c:strCache>
                <c:ptCount val="4"/>
                <c:pt idx="0">
                  <c:v>Major NSR</c:v>
                </c:pt>
                <c:pt idx="1">
                  <c:v>Minor NSR 1</c:v>
                </c:pt>
                <c:pt idx="2">
                  <c:v>Minor NSR 2</c:v>
                </c:pt>
                <c:pt idx="3">
                  <c:v>Minor NSR 3</c:v>
                </c:pt>
              </c:strCache>
            </c:strRef>
          </c:cat>
          <c:val>
            <c:numRef>
              <c:f>Sheet1!$C$2:$C$5</c:f>
              <c:numCache>
                <c:formatCode>General</c:formatCode>
                <c:ptCount val="4"/>
                <c:pt idx="0">
                  <c:v>40</c:v>
                </c:pt>
                <c:pt idx="1">
                  <c:v>40</c:v>
                </c:pt>
                <c:pt idx="2">
                  <c:v>20</c:v>
                </c:pt>
                <c:pt idx="3">
                  <c:v>5</c:v>
                </c:pt>
              </c:numCache>
            </c:numRef>
          </c:val>
        </c:ser>
        <c:overlap val="100"/>
        <c:axId val="92529792"/>
        <c:axId val="92531328"/>
      </c:barChart>
      <c:catAx>
        <c:axId val="92529792"/>
        <c:scaling>
          <c:orientation val="minMax"/>
        </c:scaling>
        <c:axPos val="b"/>
        <c:tickLblPos val="nextTo"/>
        <c:crossAx val="92531328"/>
        <c:crosses val="autoZero"/>
        <c:auto val="1"/>
        <c:lblAlgn val="ctr"/>
        <c:lblOffset val="100"/>
      </c:catAx>
      <c:valAx>
        <c:axId val="92531328"/>
        <c:scaling>
          <c:orientation val="minMax"/>
        </c:scaling>
        <c:axPos val="l"/>
        <c:majorGridlines/>
        <c:numFmt formatCode="General" sourceLinked="1"/>
        <c:tickLblPos val="nextTo"/>
        <c:crossAx val="92529792"/>
        <c:crosses val="autoZero"/>
        <c:crossBetween val="between"/>
      </c:valAx>
    </c:plotArea>
    <c:legend>
      <c:legendPos val="r"/>
    </c:legend>
    <c:plotVisOnly val="1"/>
    <c:dispBlanksAs val="gap"/>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3B12C-36AE-4FAB-B052-9FC4D55DE141}" type="doc">
      <dgm:prSet loTypeId="urn:microsoft.com/office/officeart/2005/8/layout/cycle5" loCatId="cycle" qsTypeId="urn:microsoft.com/office/officeart/2005/8/quickstyle/simple1" qsCatId="simple" csTypeId="urn:microsoft.com/office/officeart/2005/8/colors/colorful1#1" csCatId="colorful" phldr="1"/>
      <dgm:spPr/>
      <dgm:t>
        <a:bodyPr/>
        <a:lstStyle/>
        <a:p>
          <a:endParaRPr lang="en-US"/>
        </a:p>
      </dgm:t>
    </dgm:pt>
    <dgm:pt modelId="{BFB915E1-3FF6-4F48-9662-498BF2749488}">
      <dgm:prSet phldrT="[Text]" custT="1"/>
      <dgm:spPr/>
      <dgm:t>
        <a:bodyPr/>
        <a:lstStyle/>
        <a:p>
          <a:r>
            <a:rPr lang="en-US" sz="1800" dirty="0" smtClean="0"/>
            <a:t>Attainment</a:t>
          </a:r>
          <a:endParaRPr lang="en-US" sz="1400" dirty="0"/>
        </a:p>
      </dgm:t>
    </dgm:pt>
    <dgm:pt modelId="{969EE7A9-1E8D-4C3F-83F3-0ABB3F017278}" type="parTrans" cxnId="{685DC86B-9600-4AE1-8C04-A92582E8185E}">
      <dgm:prSet/>
      <dgm:spPr/>
      <dgm:t>
        <a:bodyPr/>
        <a:lstStyle/>
        <a:p>
          <a:endParaRPr lang="en-US"/>
        </a:p>
      </dgm:t>
    </dgm:pt>
    <dgm:pt modelId="{5FBFD729-70F5-47D6-BAA6-95C3DB5C506D}" type="sibTrans" cxnId="{685DC86B-9600-4AE1-8C04-A92582E8185E}">
      <dgm:prSet/>
      <dgm:spPr/>
      <dgm:t>
        <a:bodyPr/>
        <a:lstStyle/>
        <a:p>
          <a:endParaRPr lang="en-US"/>
        </a:p>
      </dgm:t>
    </dgm:pt>
    <dgm:pt modelId="{E7D6DC7D-6215-49FB-A58F-A52F27DA1DBF}">
      <dgm:prSet phldrT="[Text]" custT="1"/>
      <dgm:spPr/>
      <dgm:t>
        <a:bodyPr/>
        <a:lstStyle/>
        <a:p>
          <a:r>
            <a:rPr lang="en-US" sz="1800" dirty="0" smtClean="0"/>
            <a:t>Sustainment</a:t>
          </a:r>
          <a:endParaRPr lang="en-US" sz="1400" dirty="0"/>
        </a:p>
      </dgm:t>
    </dgm:pt>
    <dgm:pt modelId="{912B2CDF-4023-4D54-8414-232835A3C2E2}" type="parTrans" cxnId="{45173721-A90D-4236-AFF4-6632180AD1A6}">
      <dgm:prSet/>
      <dgm:spPr/>
      <dgm:t>
        <a:bodyPr/>
        <a:lstStyle/>
        <a:p>
          <a:endParaRPr lang="en-US"/>
        </a:p>
      </dgm:t>
    </dgm:pt>
    <dgm:pt modelId="{8DE113E5-E18C-4459-8C2A-2D28D7F81DD4}" type="sibTrans" cxnId="{45173721-A90D-4236-AFF4-6632180AD1A6}">
      <dgm:prSet/>
      <dgm:spPr/>
      <dgm:t>
        <a:bodyPr/>
        <a:lstStyle/>
        <a:p>
          <a:endParaRPr lang="en-US"/>
        </a:p>
      </dgm:t>
    </dgm:pt>
    <dgm:pt modelId="{078B7771-3D82-4B90-B299-9A29EDFDEF9F}">
      <dgm:prSet phldrT="[Text]" custT="1"/>
      <dgm:spPr/>
      <dgm:t>
        <a:bodyPr/>
        <a:lstStyle/>
        <a:p>
          <a:r>
            <a:rPr lang="en-US" sz="1800" dirty="0" smtClean="0"/>
            <a:t>Nonattainment</a:t>
          </a:r>
          <a:endParaRPr lang="en-US" sz="1400" dirty="0"/>
        </a:p>
      </dgm:t>
    </dgm:pt>
    <dgm:pt modelId="{E0F18963-444D-4F90-807C-7BF5A63EFD7A}" type="parTrans" cxnId="{D21F39D4-B81A-436B-9F34-4895B4BDA839}">
      <dgm:prSet/>
      <dgm:spPr/>
      <dgm:t>
        <a:bodyPr/>
        <a:lstStyle/>
        <a:p>
          <a:endParaRPr lang="en-US"/>
        </a:p>
      </dgm:t>
    </dgm:pt>
    <dgm:pt modelId="{10D152C7-9B8B-44CB-9C9D-D26ED1C56900}" type="sibTrans" cxnId="{D21F39D4-B81A-436B-9F34-4895B4BDA839}">
      <dgm:prSet/>
      <dgm:spPr/>
      <dgm:t>
        <a:bodyPr/>
        <a:lstStyle/>
        <a:p>
          <a:endParaRPr lang="en-US"/>
        </a:p>
      </dgm:t>
    </dgm:pt>
    <dgm:pt modelId="{79CF4F70-B162-4682-AE25-EEC55CF7C4A0}">
      <dgm:prSet phldrT="[Text]" custT="1"/>
      <dgm:spPr/>
      <dgm:t>
        <a:bodyPr/>
        <a:lstStyle/>
        <a:p>
          <a:r>
            <a:rPr lang="en-US" sz="1800" dirty="0" smtClean="0"/>
            <a:t>Reattainment</a:t>
          </a:r>
          <a:endParaRPr lang="en-US" sz="1800" dirty="0"/>
        </a:p>
      </dgm:t>
    </dgm:pt>
    <dgm:pt modelId="{A1BA6F4A-B9A5-4C66-9E97-8E9D99417BF8}" type="parTrans" cxnId="{B3DE707A-1691-43EA-B93E-83D92533A694}">
      <dgm:prSet/>
      <dgm:spPr/>
      <dgm:t>
        <a:bodyPr/>
        <a:lstStyle/>
        <a:p>
          <a:endParaRPr lang="en-US"/>
        </a:p>
      </dgm:t>
    </dgm:pt>
    <dgm:pt modelId="{8ED68E04-6BAB-4229-BB0E-CA0AB2CD78C4}" type="sibTrans" cxnId="{B3DE707A-1691-43EA-B93E-83D92533A694}">
      <dgm:prSet/>
      <dgm:spPr/>
      <dgm:t>
        <a:bodyPr/>
        <a:lstStyle/>
        <a:p>
          <a:endParaRPr lang="en-US"/>
        </a:p>
      </dgm:t>
    </dgm:pt>
    <dgm:pt modelId="{9E0FFC8B-6983-4482-AF3C-D4783DF01B73}">
      <dgm:prSet phldrT="[Text]" custT="1"/>
      <dgm:spPr/>
      <dgm:t>
        <a:bodyPr/>
        <a:lstStyle/>
        <a:p>
          <a:r>
            <a:rPr lang="en-US" sz="1800" dirty="0" smtClean="0"/>
            <a:t>Maintenance</a:t>
          </a:r>
          <a:endParaRPr lang="en-US" sz="1600" dirty="0"/>
        </a:p>
      </dgm:t>
    </dgm:pt>
    <dgm:pt modelId="{3D3E486C-E1C5-4327-9BDD-4CBA3B03432D}" type="parTrans" cxnId="{F1166F7E-70F7-4E49-B327-67C5CD945FCB}">
      <dgm:prSet/>
      <dgm:spPr/>
      <dgm:t>
        <a:bodyPr/>
        <a:lstStyle/>
        <a:p>
          <a:endParaRPr lang="en-US"/>
        </a:p>
      </dgm:t>
    </dgm:pt>
    <dgm:pt modelId="{7B29DEC3-4461-4F60-8DB7-A01C18E549DC}" type="sibTrans" cxnId="{F1166F7E-70F7-4E49-B327-67C5CD945FCB}">
      <dgm:prSet/>
      <dgm:spPr/>
      <dgm:t>
        <a:bodyPr/>
        <a:lstStyle/>
        <a:p>
          <a:endParaRPr lang="en-US"/>
        </a:p>
      </dgm:t>
    </dgm:pt>
    <dgm:pt modelId="{71E18658-1DFC-4E6C-A677-8BBA2C18A23D}" type="pres">
      <dgm:prSet presAssocID="{0F43B12C-36AE-4FAB-B052-9FC4D55DE141}" presName="cycle" presStyleCnt="0">
        <dgm:presLayoutVars>
          <dgm:dir/>
          <dgm:resizeHandles val="exact"/>
        </dgm:presLayoutVars>
      </dgm:prSet>
      <dgm:spPr/>
      <dgm:t>
        <a:bodyPr/>
        <a:lstStyle/>
        <a:p>
          <a:endParaRPr lang="en-US"/>
        </a:p>
      </dgm:t>
    </dgm:pt>
    <dgm:pt modelId="{D3831F7F-404B-44DC-8CFF-D842FC8F1F12}" type="pres">
      <dgm:prSet presAssocID="{BFB915E1-3FF6-4F48-9662-498BF2749488}" presName="node" presStyleLbl="node1" presStyleIdx="0" presStyleCnt="5">
        <dgm:presLayoutVars>
          <dgm:bulletEnabled val="1"/>
        </dgm:presLayoutVars>
      </dgm:prSet>
      <dgm:spPr/>
      <dgm:t>
        <a:bodyPr/>
        <a:lstStyle/>
        <a:p>
          <a:endParaRPr lang="en-US"/>
        </a:p>
      </dgm:t>
    </dgm:pt>
    <dgm:pt modelId="{A5F2C73B-70DB-4BD2-B48E-3725E2593649}" type="pres">
      <dgm:prSet presAssocID="{BFB915E1-3FF6-4F48-9662-498BF2749488}" presName="spNode" presStyleCnt="0"/>
      <dgm:spPr/>
    </dgm:pt>
    <dgm:pt modelId="{5A405241-CDDA-4B62-8E5E-0FCEC3F665CA}" type="pres">
      <dgm:prSet presAssocID="{5FBFD729-70F5-47D6-BAA6-95C3DB5C506D}" presName="sibTrans" presStyleLbl="sibTrans1D1" presStyleIdx="0" presStyleCnt="5"/>
      <dgm:spPr/>
      <dgm:t>
        <a:bodyPr/>
        <a:lstStyle/>
        <a:p>
          <a:endParaRPr lang="en-US"/>
        </a:p>
      </dgm:t>
    </dgm:pt>
    <dgm:pt modelId="{EE505220-047A-4863-90B9-6A6902236015}" type="pres">
      <dgm:prSet presAssocID="{E7D6DC7D-6215-49FB-A58F-A52F27DA1DBF}" presName="node" presStyleLbl="node1" presStyleIdx="1" presStyleCnt="5" custScaleX="110957">
        <dgm:presLayoutVars>
          <dgm:bulletEnabled val="1"/>
        </dgm:presLayoutVars>
      </dgm:prSet>
      <dgm:spPr/>
      <dgm:t>
        <a:bodyPr/>
        <a:lstStyle/>
        <a:p>
          <a:endParaRPr lang="en-US"/>
        </a:p>
      </dgm:t>
    </dgm:pt>
    <dgm:pt modelId="{1A40C455-6FA0-40A7-A397-86D208DA0015}" type="pres">
      <dgm:prSet presAssocID="{E7D6DC7D-6215-49FB-A58F-A52F27DA1DBF}" presName="spNode" presStyleCnt="0"/>
      <dgm:spPr/>
    </dgm:pt>
    <dgm:pt modelId="{AB1975C7-02C5-4DBC-89EC-0A28E95007F6}" type="pres">
      <dgm:prSet presAssocID="{8DE113E5-E18C-4459-8C2A-2D28D7F81DD4}" presName="sibTrans" presStyleLbl="sibTrans1D1" presStyleIdx="1" presStyleCnt="5"/>
      <dgm:spPr/>
      <dgm:t>
        <a:bodyPr/>
        <a:lstStyle/>
        <a:p>
          <a:endParaRPr lang="en-US"/>
        </a:p>
      </dgm:t>
    </dgm:pt>
    <dgm:pt modelId="{C9063B61-53BC-41DC-B22D-ACE914888EC8}" type="pres">
      <dgm:prSet presAssocID="{078B7771-3D82-4B90-B299-9A29EDFDEF9F}" presName="node" presStyleLbl="node1" presStyleIdx="2" presStyleCnt="5" custScaleX="130464" custScaleY="103382">
        <dgm:presLayoutVars>
          <dgm:bulletEnabled val="1"/>
        </dgm:presLayoutVars>
      </dgm:prSet>
      <dgm:spPr/>
      <dgm:t>
        <a:bodyPr/>
        <a:lstStyle/>
        <a:p>
          <a:endParaRPr lang="en-US"/>
        </a:p>
      </dgm:t>
    </dgm:pt>
    <dgm:pt modelId="{3E3E148D-244C-4D19-BEDD-224B833C39FC}" type="pres">
      <dgm:prSet presAssocID="{078B7771-3D82-4B90-B299-9A29EDFDEF9F}" presName="spNode" presStyleCnt="0"/>
      <dgm:spPr/>
    </dgm:pt>
    <dgm:pt modelId="{4E76FD8F-81D3-4BBB-B39A-50C92ABE2E25}" type="pres">
      <dgm:prSet presAssocID="{10D152C7-9B8B-44CB-9C9D-D26ED1C56900}" presName="sibTrans" presStyleLbl="sibTrans1D1" presStyleIdx="2" presStyleCnt="5"/>
      <dgm:spPr/>
      <dgm:t>
        <a:bodyPr/>
        <a:lstStyle/>
        <a:p>
          <a:endParaRPr lang="en-US"/>
        </a:p>
      </dgm:t>
    </dgm:pt>
    <dgm:pt modelId="{34B8FA43-1E0B-4CAB-B218-01B6334D1F39}" type="pres">
      <dgm:prSet presAssocID="{79CF4F70-B162-4682-AE25-EEC55CF7C4A0}" presName="node" presStyleLbl="node1" presStyleIdx="3" presStyleCnt="5" custScaleX="113793">
        <dgm:presLayoutVars>
          <dgm:bulletEnabled val="1"/>
        </dgm:presLayoutVars>
      </dgm:prSet>
      <dgm:spPr/>
      <dgm:t>
        <a:bodyPr/>
        <a:lstStyle/>
        <a:p>
          <a:endParaRPr lang="en-US"/>
        </a:p>
      </dgm:t>
    </dgm:pt>
    <dgm:pt modelId="{B38983EA-72FA-43FC-916D-993C881A1179}" type="pres">
      <dgm:prSet presAssocID="{79CF4F70-B162-4682-AE25-EEC55CF7C4A0}" presName="spNode" presStyleCnt="0"/>
      <dgm:spPr/>
    </dgm:pt>
    <dgm:pt modelId="{0483AFDC-D5B2-43AC-B4B5-1DD583404C7D}" type="pres">
      <dgm:prSet presAssocID="{8ED68E04-6BAB-4229-BB0E-CA0AB2CD78C4}" presName="sibTrans" presStyleLbl="sibTrans1D1" presStyleIdx="3" presStyleCnt="5"/>
      <dgm:spPr/>
      <dgm:t>
        <a:bodyPr/>
        <a:lstStyle/>
        <a:p>
          <a:endParaRPr lang="en-US"/>
        </a:p>
      </dgm:t>
    </dgm:pt>
    <dgm:pt modelId="{BA636183-9CC7-4ADF-90B7-F29D1A3355C2}" type="pres">
      <dgm:prSet presAssocID="{9E0FFC8B-6983-4482-AF3C-D4783DF01B73}" presName="node" presStyleLbl="node1" presStyleIdx="4" presStyleCnt="5" custScaleX="118615" custScaleY="92493">
        <dgm:presLayoutVars>
          <dgm:bulletEnabled val="1"/>
        </dgm:presLayoutVars>
      </dgm:prSet>
      <dgm:spPr/>
      <dgm:t>
        <a:bodyPr/>
        <a:lstStyle/>
        <a:p>
          <a:endParaRPr lang="en-US"/>
        </a:p>
      </dgm:t>
    </dgm:pt>
    <dgm:pt modelId="{1EE56C5E-A064-4EC2-9823-475D10068C18}" type="pres">
      <dgm:prSet presAssocID="{9E0FFC8B-6983-4482-AF3C-D4783DF01B73}" presName="spNode" presStyleCnt="0"/>
      <dgm:spPr/>
    </dgm:pt>
    <dgm:pt modelId="{4C2704ED-3A96-4562-94E5-4E3B31D0349F}" type="pres">
      <dgm:prSet presAssocID="{7B29DEC3-4461-4F60-8DB7-A01C18E549DC}" presName="sibTrans" presStyleLbl="sibTrans1D1" presStyleIdx="4" presStyleCnt="5"/>
      <dgm:spPr/>
      <dgm:t>
        <a:bodyPr/>
        <a:lstStyle/>
        <a:p>
          <a:endParaRPr lang="en-US"/>
        </a:p>
      </dgm:t>
    </dgm:pt>
  </dgm:ptLst>
  <dgm:cxnLst>
    <dgm:cxn modelId="{0E78F396-6FBB-4270-8E31-6107DAED64F1}" type="presOf" srcId="{9E0FFC8B-6983-4482-AF3C-D4783DF01B73}" destId="{BA636183-9CC7-4ADF-90B7-F29D1A3355C2}" srcOrd="0" destOrd="0" presId="urn:microsoft.com/office/officeart/2005/8/layout/cycle5"/>
    <dgm:cxn modelId="{3BDB9730-BF01-43C0-B530-C22EB3396979}" type="presOf" srcId="{8ED68E04-6BAB-4229-BB0E-CA0AB2CD78C4}" destId="{0483AFDC-D5B2-43AC-B4B5-1DD583404C7D}" srcOrd="0" destOrd="0" presId="urn:microsoft.com/office/officeart/2005/8/layout/cycle5"/>
    <dgm:cxn modelId="{DD52C806-D245-40CC-91F8-3F1F4DE5623B}" type="presOf" srcId="{5FBFD729-70F5-47D6-BAA6-95C3DB5C506D}" destId="{5A405241-CDDA-4B62-8E5E-0FCEC3F665CA}" srcOrd="0" destOrd="0" presId="urn:microsoft.com/office/officeart/2005/8/layout/cycle5"/>
    <dgm:cxn modelId="{45173721-A90D-4236-AFF4-6632180AD1A6}" srcId="{0F43B12C-36AE-4FAB-B052-9FC4D55DE141}" destId="{E7D6DC7D-6215-49FB-A58F-A52F27DA1DBF}" srcOrd="1" destOrd="0" parTransId="{912B2CDF-4023-4D54-8414-232835A3C2E2}" sibTransId="{8DE113E5-E18C-4459-8C2A-2D28D7F81DD4}"/>
    <dgm:cxn modelId="{9562DC12-6810-4B69-91BF-EB95345D41A7}" type="presOf" srcId="{E7D6DC7D-6215-49FB-A58F-A52F27DA1DBF}" destId="{EE505220-047A-4863-90B9-6A6902236015}" srcOrd="0" destOrd="0" presId="urn:microsoft.com/office/officeart/2005/8/layout/cycle5"/>
    <dgm:cxn modelId="{450388F5-43E6-4AA8-A5FC-184FDEC183FD}" type="presOf" srcId="{8DE113E5-E18C-4459-8C2A-2D28D7F81DD4}" destId="{AB1975C7-02C5-4DBC-89EC-0A28E95007F6}" srcOrd="0" destOrd="0" presId="urn:microsoft.com/office/officeart/2005/8/layout/cycle5"/>
    <dgm:cxn modelId="{B3DE707A-1691-43EA-B93E-83D92533A694}" srcId="{0F43B12C-36AE-4FAB-B052-9FC4D55DE141}" destId="{79CF4F70-B162-4682-AE25-EEC55CF7C4A0}" srcOrd="3" destOrd="0" parTransId="{A1BA6F4A-B9A5-4C66-9E97-8E9D99417BF8}" sibTransId="{8ED68E04-6BAB-4229-BB0E-CA0AB2CD78C4}"/>
    <dgm:cxn modelId="{D21F39D4-B81A-436B-9F34-4895B4BDA839}" srcId="{0F43B12C-36AE-4FAB-B052-9FC4D55DE141}" destId="{078B7771-3D82-4B90-B299-9A29EDFDEF9F}" srcOrd="2" destOrd="0" parTransId="{E0F18963-444D-4F90-807C-7BF5A63EFD7A}" sibTransId="{10D152C7-9B8B-44CB-9C9D-D26ED1C56900}"/>
    <dgm:cxn modelId="{C17A1C28-7391-4659-A41E-8D22D93FF5A1}" type="presOf" srcId="{7B29DEC3-4461-4F60-8DB7-A01C18E549DC}" destId="{4C2704ED-3A96-4562-94E5-4E3B31D0349F}" srcOrd="0" destOrd="0" presId="urn:microsoft.com/office/officeart/2005/8/layout/cycle5"/>
    <dgm:cxn modelId="{953703E9-BF81-48C8-B0B2-866A206C3D2D}" type="presOf" srcId="{078B7771-3D82-4B90-B299-9A29EDFDEF9F}" destId="{C9063B61-53BC-41DC-B22D-ACE914888EC8}" srcOrd="0" destOrd="0" presId="urn:microsoft.com/office/officeart/2005/8/layout/cycle5"/>
    <dgm:cxn modelId="{EDDBEE53-BCAE-4BCE-BFBC-D1EF9BF09240}" type="presOf" srcId="{79CF4F70-B162-4682-AE25-EEC55CF7C4A0}" destId="{34B8FA43-1E0B-4CAB-B218-01B6334D1F39}" srcOrd="0" destOrd="0" presId="urn:microsoft.com/office/officeart/2005/8/layout/cycle5"/>
    <dgm:cxn modelId="{BFC87A43-D638-4471-8732-69700851F590}" type="presOf" srcId="{BFB915E1-3FF6-4F48-9662-498BF2749488}" destId="{D3831F7F-404B-44DC-8CFF-D842FC8F1F12}" srcOrd="0" destOrd="0" presId="urn:microsoft.com/office/officeart/2005/8/layout/cycle5"/>
    <dgm:cxn modelId="{A5E4A2C2-9D16-4D15-8197-C6058A87E29E}" type="presOf" srcId="{10D152C7-9B8B-44CB-9C9D-D26ED1C56900}" destId="{4E76FD8F-81D3-4BBB-B39A-50C92ABE2E25}" srcOrd="0" destOrd="0" presId="urn:microsoft.com/office/officeart/2005/8/layout/cycle5"/>
    <dgm:cxn modelId="{685DC86B-9600-4AE1-8C04-A92582E8185E}" srcId="{0F43B12C-36AE-4FAB-B052-9FC4D55DE141}" destId="{BFB915E1-3FF6-4F48-9662-498BF2749488}" srcOrd="0" destOrd="0" parTransId="{969EE7A9-1E8D-4C3F-83F3-0ABB3F017278}" sibTransId="{5FBFD729-70F5-47D6-BAA6-95C3DB5C506D}"/>
    <dgm:cxn modelId="{D076BB34-66EC-4708-A66E-DACF28DC85A1}" type="presOf" srcId="{0F43B12C-36AE-4FAB-B052-9FC4D55DE141}" destId="{71E18658-1DFC-4E6C-A677-8BBA2C18A23D}" srcOrd="0" destOrd="0" presId="urn:microsoft.com/office/officeart/2005/8/layout/cycle5"/>
    <dgm:cxn modelId="{F1166F7E-70F7-4E49-B327-67C5CD945FCB}" srcId="{0F43B12C-36AE-4FAB-B052-9FC4D55DE141}" destId="{9E0FFC8B-6983-4482-AF3C-D4783DF01B73}" srcOrd="4" destOrd="0" parTransId="{3D3E486C-E1C5-4327-9BDD-4CBA3B03432D}" sibTransId="{7B29DEC3-4461-4F60-8DB7-A01C18E549DC}"/>
    <dgm:cxn modelId="{BDCC8A18-C635-46D0-A63B-FEBBC120BF0D}" type="presParOf" srcId="{71E18658-1DFC-4E6C-A677-8BBA2C18A23D}" destId="{D3831F7F-404B-44DC-8CFF-D842FC8F1F12}" srcOrd="0" destOrd="0" presId="urn:microsoft.com/office/officeart/2005/8/layout/cycle5"/>
    <dgm:cxn modelId="{D16A115A-EDF1-4064-BA27-3CDC25496376}" type="presParOf" srcId="{71E18658-1DFC-4E6C-A677-8BBA2C18A23D}" destId="{A5F2C73B-70DB-4BD2-B48E-3725E2593649}" srcOrd="1" destOrd="0" presId="urn:microsoft.com/office/officeart/2005/8/layout/cycle5"/>
    <dgm:cxn modelId="{CCE2C22B-E402-4A52-AB93-47DB3D9F0F2D}" type="presParOf" srcId="{71E18658-1DFC-4E6C-A677-8BBA2C18A23D}" destId="{5A405241-CDDA-4B62-8E5E-0FCEC3F665CA}" srcOrd="2" destOrd="0" presId="urn:microsoft.com/office/officeart/2005/8/layout/cycle5"/>
    <dgm:cxn modelId="{8FACB437-40E2-4C3A-A201-884BBC4EADEE}" type="presParOf" srcId="{71E18658-1DFC-4E6C-A677-8BBA2C18A23D}" destId="{EE505220-047A-4863-90B9-6A6902236015}" srcOrd="3" destOrd="0" presId="urn:microsoft.com/office/officeart/2005/8/layout/cycle5"/>
    <dgm:cxn modelId="{1BB3BDB8-6D43-437F-B191-55615BB4BB30}" type="presParOf" srcId="{71E18658-1DFC-4E6C-A677-8BBA2C18A23D}" destId="{1A40C455-6FA0-40A7-A397-86D208DA0015}" srcOrd="4" destOrd="0" presId="urn:microsoft.com/office/officeart/2005/8/layout/cycle5"/>
    <dgm:cxn modelId="{6AA260AB-9F5C-492A-84F9-12105CA19DE4}" type="presParOf" srcId="{71E18658-1DFC-4E6C-A677-8BBA2C18A23D}" destId="{AB1975C7-02C5-4DBC-89EC-0A28E95007F6}" srcOrd="5" destOrd="0" presId="urn:microsoft.com/office/officeart/2005/8/layout/cycle5"/>
    <dgm:cxn modelId="{83685783-2DB1-48F1-A887-0FCCD38283CD}" type="presParOf" srcId="{71E18658-1DFC-4E6C-A677-8BBA2C18A23D}" destId="{C9063B61-53BC-41DC-B22D-ACE914888EC8}" srcOrd="6" destOrd="0" presId="urn:microsoft.com/office/officeart/2005/8/layout/cycle5"/>
    <dgm:cxn modelId="{AD889ABC-7E76-4D1F-AED4-9A1FEC562273}" type="presParOf" srcId="{71E18658-1DFC-4E6C-A677-8BBA2C18A23D}" destId="{3E3E148D-244C-4D19-BEDD-224B833C39FC}" srcOrd="7" destOrd="0" presId="urn:microsoft.com/office/officeart/2005/8/layout/cycle5"/>
    <dgm:cxn modelId="{3D285EBC-7EE3-4575-ACE8-E9F155B3F3F3}" type="presParOf" srcId="{71E18658-1DFC-4E6C-A677-8BBA2C18A23D}" destId="{4E76FD8F-81D3-4BBB-B39A-50C92ABE2E25}" srcOrd="8" destOrd="0" presId="urn:microsoft.com/office/officeart/2005/8/layout/cycle5"/>
    <dgm:cxn modelId="{826F545F-D5CD-4173-93B7-D78E965837B2}" type="presParOf" srcId="{71E18658-1DFC-4E6C-A677-8BBA2C18A23D}" destId="{34B8FA43-1E0B-4CAB-B218-01B6334D1F39}" srcOrd="9" destOrd="0" presId="urn:microsoft.com/office/officeart/2005/8/layout/cycle5"/>
    <dgm:cxn modelId="{9CD48907-3274-4BD4-B7BC-EBC764229ACF}" type="presParOf" srcId="{71E18658-1DFC-4E6C-A677-8BBA2C18A23D}" destId="{B38983EA-72FA-43FC-916D-993C881A1179}" srcOrd="10" destOrd="0" presId="urn:microsoft.com/office/officeart/2005/8/layout/cycle5"/>
    <dgm:cxn modelId="{10FD5955-04AF-4247-984E-42A001DF7ED2}" type="presParOf" srcId="{71E18658-1DFC-4E6C-A677-8BBA2C18A23D}" destId="{0483AFDC-D5B2-43AC-B4B5-1DD583404C7D}" srcOrd="11" destOrd="0" presId="urn:microsoft.com/office/officeart/2005/8/layout/cycle5"/>
    <dgm:cxn modelId="{7FF93765-5481-4982-AAB1-9EBC70A41F87}" type="presParOf" srcId="{71E18658-1DFC-4E6C-A677-8BBA2C18A23D}" destId="{BA636183-9CC7-4ADF-90B7-F29D1A3355C2}" srcOrd="12" destOrd="0" presId="urn:microsoft.com/office/officeart/2005/8/layout/cycle5"/>
    <dgm:cxn modelId="{63770E62-B30E-4B0C-A0AF-E148EBE55DB5}" type="presParOf" srcId="{71E18658-1DFC-4E6C-A677-8BBA2C18A23D}" destId="{1EE56C5E-A064-4EC2-9823-475D10068C18}" srcOrd="13" destOrd="0" presId="urn:microsoft.com/office/officeart/2005/8/layout/cycle5"/>
    <dgm:cxn modelId="{13304EEE-6332-4456-8219-156A3006B235}" type="presParOf" srcId="{71E18658-1DFC-4E6C-A677-8BBA2C18A23D}" destId="{4C2704ED-3A96-4562-94E5-4E3B31D0349F}"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0.54265</cdr:x>
      <cdr:y>0.29375</cdr:y>
    </cdr:from>
    <cdr:to>
      <cdr:x>0.82334</cdr:x>
      <cdr:y>0.3875</cdr:y>
    </cdr:to>
    <cdr:sp macro="" textlink="">
      <cdr:nvSpPr>
        <cdr:cNvPr id="3" name="TextBox 2"/>
        <cdr:cNvSpPr txBox="1"/>
      </cdr:nvSpPr>
      <cdr:spPr>
        <a:xfrm xmlns:a="http://schemas.openxmlformats.org/drawingml/2006/main">
          <a:off x="4419599" y="1193800"/>
          <a:ext cx="2286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Increase less than SER</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7/29/2013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625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endParaRPr lang="en-US" sz="2300" dirty="0" smtClean="0">
              <a:solidFill>
                <a:prstClr val="black"/>
              </a:solidFill>
              <a:latin typeface="Times New Roman" pitchFamily="18" charset="0"/>
              <a:cs typeface="Times New Roman" pitchFamily="18" charset="0"/>
            </a:endParaRP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You wil</a:t>
            </a:r>
            <a:r>
              <a:rPr lang="en-US" sz="2300" dirty="0" smtClean="0">
                <a:solidFill>
                  <a:prstClr val="black"/>
                </a:solidFill>
                <a:latin typeface="Times New Roman" pitchFamily="18" charset="0"/>
                <a:cs typeface="Times New Roman" pitchFamily="18" charset="0"/>
              </a:rPr>
              <a:t>l notice that there are also a lot of DEQ staff people here today.  We invited them here today so they can learn about the potential rule changes too.  </a:t>
            </a:r>
            <a:endParaRPr lang="en-US" sz="2300" dirty="0" smtClean="0">
              <a:solidFill>
                <a:prstClr val="black"/>
              </a:solidFill>
              <a:latin typeface="Times New Roman" pitchFamily="18" charset="0"/>
              <a:cs typeface="Times New Roman" pitchFamily="18" charset="0"/>
            </a:endParaRP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 xmlns:p14="http://schemas.microsoft.com/office/powerpoint/2010/main" val="2709259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extLst>
      <p:ext uri="{BB962C8B-B14F-4D97-AF65-F5344CB8AC3E}">
        <p14:creationId xmlns="" xmlns:p14="http://schemas.microsoft.com/office/powerpoint/2010/main" val="1955573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extLst>
      <p:ext uri="{BB962C8B-B14F-4D97-AF65-F5344CB8AC3E}">
        <p14:creationId xmlns="" xmlns:p14="http://schemas.microsoft.com/office/powerpoint/2010/main" val="4107494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37</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38</a:t>
            </a:fld>
            <a:endParaRPr lang="en-US" dirty="0">
              <a:solidFill>
                <a:prstClr val="black"/>
              </a:solidFill>
            </a:endParaRPr>
          </a:p>
        </p:txBody>
      </p:sp>
    </p:spTree>
    <p:extLst>
      <p:ext uri="{BB962C8B-B14F-4D97-AF65-F5344CB8AC3E}">
        <p14:creationId xmlns="" xmlns:p14="http://schemas.microsoft.com/office/powerpoint/2010/main" val="17655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extLst>
      <p:ext uri="{BB962C8B-B14F-4D97-AF65-F5344CB8AC3E}">
        <p14:creationId xmlns="" xmlns:p14="http://schemas.microsoft.com/office/powerpoint/2010/main" val="176550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58</a:t>
            </a:fld>
            <a:endParaRPr lang="en-US" dirty="0"/>
          </a:p>
        </p:txBody>
      </p:sp>
    </p:spTree>
    <p:extLst>
      <p:ext uri="{BB962C8B-B14F-4D97-AF65-F5344CB8AC3E}">
        <p14:creationId xmlns="" xmlns:p14="http://schemas.microsoft.com/office/powerpoint/2010/main" val="2380486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65</a:t>
            </a:fld>
            <a:endParaRPr lang="en-US" dirty="0"/>
          </a:p>
        </p:txBody>
      </p:sp>
    </p:spTree>
    <p:extLst>
      <p:ext uri="{BB962C8B-B14F-4D97-AF65-F5344CB8AC3E}">
        <p14:creationId xmlns="" xmlns:p14="http://schemas.microsoft.com/office/powerpoint/2010/main" val="2174840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66</a:t>
            </a:fld>
            <a:endParaRPr lang="en-US" dirty="0"/>
          </a:p>
        </p:txBody>
      </p:sp>
    </p:spTree>
    <p:extLst>
      <p:ext uri="{BB962C8B-B14F-4D97-AF65-F5344CB8AC3E}">
        <p14:creationId xmlns="" xmlns:p14="http://schemas.microsoft.com/office/powerpoint/2010/main" val="3122729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77</a:t>
            </a:fld>
            <a:endParaRPr lang="en-US" dirty="0"/>
          </a:p>
        </p:txBody>
      </p:sp>
    </p:spTree>
    <p:extLst>
      <p:ext uri="{BB962C8B-B14F-4D97-AF65-F5344CB8AC3E}">
        <p14:creationId xmlns="" xmlns:p14="http://schemas.microsoft.com/office/powerpoint/2010/main" val="4271664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81</a:t>
            </a:fld>
            <a:endParaRPr lang="en-US" dirty="0"/>
          </a:p>
        </p:txBody>
      </p:sp>
    </p:spTree>
    <p:extLst>
      <p:ext uri="{BB962C8B-B14F-4D97-AF65-F5344CB8AC3E}">
        <p14:creationId xmlns="" xmlns:p14="http://schemas.microsoft.com/office/powerpoint/2010/main" val="10483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84</a:t>
            </a:fld>
            <a:endParaRPr lang="en-US" dirty="0"/>
          </a:p>
        </p:txBody>
      </p:sp>
    </p:spTree>
    <p:extLst>
      <p:ext uri="{BB962C8B-B14F-4D97-AF65-F5344CB8AC3E}">
        <p14:creationId xmlns="" xmlns:p14="http://schemas.microsoft.com/office/powerpoint/2010/main" val="272741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7.png"/></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85000" lnSpcReduction="1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1">
              <a:buClr>
                <a:srgbClr val="00B0F0"/>
              </a:buClr>
            </a:pPr>
            <a:r>
              <a:rPr lang="en-US" strike="sngStrike" dirty="0" smtClean="0">
                <a:latin typeface="Times New Roman" pitchFamily="18" charset="0"/>
                <a:cs typeface="Times New Roman" pitchFamily="18" charset="0"/>
              </a:rPr>
              <a:t>SIP required  by Clean Air Act to maintain or attain compliance with National Ambient Air Quality Standards (NAAQS)</a:t>
            </a:r>
          </a:p>
          <a:p>
            <a:pPr lvl="1">
              <a:buClr>
                <a:srgbClr val="00B0F0"/>
              </a:buClr>
            </a:pPr>
            <a:r>
              <a:rPr lang="en-US" strike="sngStrike" dirty="0" smtClean="0">
                <a:latin typeface="Times New Roman" pitchFamily="18" charset="0"/>
                <a:cs typeface="Times New Roman" pitchFamily="18" charset="0"/>
              </a:rPr>
              <a:t>NAAQS for particulate matter was based on total particulate matter and was much less stringent than today’s </a:t>
            </a:r>
            <a:r>
              <a:rPr lang="en-US" strike="sngStrike" dirty="0" err="1" smtClean="0">
                <a:latin typeface="Times New Roman" pitchFamily="18" charset="0"/>
                <a:cs typeface="Times New Roman" pitchFamily="18" charset="0"/>
              </a:rPr>
              <a:t>standards.</a:t>
            </a:r>
            <a:r>
              <a:rPr lang="en-US" dirty="0" err="1" smtClean="0">
                <a:solidFill>
                  <a:srgbClr val="FF0000"/>
                </a:solidFill>
                <a:latin typeface="Times New Roman" pitchFamily="18" charset="0"/>
                <a:cs typeface="Times New Roman" pitchFamily="18" charset="0"/>
              </a:rPr>
              <a:t>Put</a:t>
            </a:r>
            <a:r>
              <a:rPr lang="en-US" dirty="0" smtClean="0">
                <a:solidFill>
                  <a:srgbClr val="FF0000"/>
                </a:solidFill>
                <a:latin typeface="Times New Roman" pitchFamily="18" charset="0"/>
                <a:cs typeface="Times New Roman" pitchFamily="18" charset="0"/>
              </a:rPr>
              <a:t> in talking notes)</a:t>
            </a:r>
            <a:endParaRPr lang="en-US" strike="sngStrike"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Rules include different standards for pre </a:t>
            </a:r>
            <a:r>
              <a:rPr lang="en-US" sz="2400" dirty="0" smtClean="0">
                <a:latin typeface="Times New Roman" pitchFamily="18" charset="0"/>
                <a:cs typeface="Times New Roman" pitchFamily="18" charset="0"/>
              </a:rPr>
              <a:t>(40% and 0.2 gr/dscf)</a:t>
            </a:r>
            <a:r>
              <a:rPr lang="en-US" dirty="0" smtClean="0">
                <a:latin typeface="Times New Roman" pitchFamily="18" charset="0"/>
                <a:cs typeface="Times New Roman" pitchFamily="18" charset="0"/>
              </a:rPr>
              <a:t> and post </a:t>
            </a:r>
            <a:r>
              <a:rPr lang="en-US" sz="2400" dirty="0" smtClean="0">
                <a:latin typeface="Times New Roman" pitchFamily="18" charset="0"/>
                <a:cs typeface="Times New Roman" pitchFamily="18" charset="0"/>
              </a:rPr>
              <a:t>(20% and 0.1 gr/dscf) </a:t>
            </a:r>
            <a:r>
              <a:rPr lang="en-US" dirty="0" smtClean="0">
                <a:latin typeface="Times New Roman" pitchFamily="18" charset="0"/>
                <a:cs typeface="Times New Roman" pitchFamily="18" charset="0"/>
              </a:rPr>
              <a:t>1970 sources (grandfathering provisions)</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914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62000" y="2362200"/>
            <a:ext cx="7620000" cy="3962400"/>
          </a:xfrm>
        </p:spPr>
        <p:txBody>
          <a:bodyPr>
            <a:normAutofit fontScale="85000" lnSpcReduction="20000"/>
          </a:bodyPr>
          <a:lstStyle/>
          <a:p>
            <a:pPr lvl="0">
              <a:buClr>
                <a:srgbClr val="00B0F0"/>
              </a:buClr>
            </a:pPr>
            <a:r>
              <a:rPr lang="en-US" dirty="0" smtClean="0">
                <a:latin typeface="Times New Roman" pitchFamily="18" charset="0"/>
                <a:cs typeface="Times New Roman" pitchFamily="18" charset="0"/>
              </a:rPr>
              <a:t>Opacity standards (40% and 20%) based on “aggregate time”</a:t>
            </a:r>
          </a:p>
          <a:p>
            <a:pPr lvl="1">
              <a:buClr>
                <a:srgbClr val="00B0F0"/>
              </a:buClr>
            </a:pPr>
            <a:r>
              <a:rPr lang="en-US" dirty="0" smtClean="0">
                <a:latin typeface="Times New Roman" pitchFamily="18" charset="0"/>
                <a:cs typeface="Times New Roman" pitchFamily="18" charset="0"/>
              </a:rPr>
              <a:t>Uniform procedures (e.g., reference test method) have never been established for determining compliance</a:t>
            </a:r>
          </a:p>
          <a:p>
            <a:pPr lvl="1">
              <a:buClr>
                <a:srgbClr val="00B0F0"/>
              </a:buClr>
            </a:pPr>
            <a:r>
              <a:rPr lang="en-US" dirty="0" smtClean="0">
                <a:latin typeface="Times New Roman" pitchFamily="18" charset="0"/>
                <a:cs typeface="Times New Roman" pitchFamily="18" charset="0"/>
              </a:rPr>
              <a:t>Federal standards  are based on 6-minute average in accordance with EPA Reference Method 9</a:t>
            </a:r>
          </a:p>
          <a:p>
            <a:pPr lvl="0">
              <a:buClr>
                <a:srgbClr val="00B0F0"/>
              </a:buClr>
            </a:pPr>
            <a:r>
              <a:rPr lang="en-US" dirty="0" smtClean="0">
                <a:latin typeface="Times New Roman" pitchFamily="18" charset="0"/>
                <a:cs typeface="Times New Roman" pitchFamily="18" charset="0"/>
              </a:rPr>
              <a:t>PM standards (0.2 and 0.1 gr/dscf) include only one significant digit</a:t>
            </a:r>
          </a:p>
          <a:p>
            <a:pPr lvl="1">
              <a:buClr>
                <a:srgbClr val="00B0F0"/>
              </a:buClr>
            </a:pPr>
            <a:r>
              <a:rPr lang="en-US" dirty="0" smtClean="0">
                <a:latin typeface="Times New Roman" pitchFamily="18" charset="0"/>
                <a:cs typeface="Times New Roman" pitchFamily="18" charset="0"/>
              </a:rPr>
              <a:t>compliance rounding issue</a:t>
            </a:r>
          </a:p>
          <a:p>
            <a:pPr lvl="1">
              <a:buClr>
                <a:srgbClr val="00B0F0"/>
              </a:buClr>
            </a:pPr>
            <a:r>
              <a:rPr lang="en-US" dirty="0" smtClean="0">
                <a:latin typeface="Times New Roman" pitchFamily="18" charset="0"/>
                <a:cs typeface="Times New Roman" pitchFamily="18" charset="0"/>
              </a:rPr>
              <a:t>EPA guidance/policy states that all ‘federal’ standards have at least 2 significant digits when not stated</a:t>
            </a:r>
          </a:p>
          <a:p>
            <a:pPr lvl="0">
              <a:buClr>
                <a:srgbClr val="00B0F0"/>
              </a:buCl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
        <p:nvSpPr>
          <p:cNvPr id="5" name="&quot;No&quot; Symbol 4"/>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from 3 minute aggregate in 60 minutes to any 6-minute block average</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 </a:t>
            </a:r>
            <a:r>
              <a:rPr lang="en-US" strike="sngStrike" dirty="0" smtClean="0">
                <a:latin typeface="Times New Roman" pitchFamily="18" charset="0"/>
                <a:cs typeface="Times New Roman" pitchFamily="18" charset="0"/>
              </a:rPr>
              <a:t>(either aggregate time or 6-minute average is theoretically more or less stringent)</a:t>
            </a:r>
          </a:p>
          <a:p>
            <a:pPr lvl="0">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15</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16</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70167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Explanation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 xmlns:p14="http://schemas.microsoft.com/office/powerpoint/2010/main" val="2143019421"/>
              </p:ext>
            </p:extLst>
          </p:nvPr>
        </p:nvGraphicFramePr>
        <p:xfrm>
          <a:off x="457200" y="3581400"/>
          <a:ext cx="8534400" cy="1939490"/>
        </p:xfrm>
        <a:graphic>
          <a:graphicData uri="http://schemas.openxmlformats.org/drawingml/2006/table">
            <a:tbl>
              <a:tblPr firstRow="1" bandRow="1">
                <a:tableStyleId>{7DF18680-E054-41AD-8BC1-D1AEF772440D}</a:tableStyleId>
              </a:tblPr>
              <a:tblGrid>
                <a:gridCol w="1828800"/>
                <a:gridCol w="3352800"/>
                <a:gridCol w="33528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0.2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30%</a:t>
                      </a:r>
                      <a:r>
                        <a:rPr lang="en-US" sz="2600" baseline="0" dirty="0" smtClean="0">
                          <a:latin typeface="Times New Roman" pitchFamily="18" charset="0"/>
                          <a:cs typeface="Times New Roman" pitchFamily="18" charset="0"/>
                        </a:rPr>
                        <a:t> 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70%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0.10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13%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53%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914520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Explanation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also have high background concentrations due to woodstoves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Explanation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876800"/>
          </a:xfrm>
        </p:spPr>
        <p:txBody>
          <a:bodyPr>
            <a:normAutofit/>
          </a:bodyPr>
          <a:lstStyle/>
          <a:p>
            <a:pPr lvl="0">
              <a:buClr>
                <a:srgbClr val="00B0F0"/>
              </a:buClr>
            </a:pPr>
            <a:r>
              <a:rPr lang="en-US" dirty="0" smtClean="0">
                <a:latin typeface="Times New Roman" pitchFamily="18" charset="0"/>
                <a:cs typeface="Times New Roman" pitchFamily="18" charset="0"/>
              </a:rPr>
              <a:t>Proactive measures for helping to prevent violations of current PM2.5 standards and potentially more stringent standards</a:t>
            </a:r>
          </a:p>
          <a:p>
            <a:pPr lvl="0">
              <a:buClr>
                <a:srgbClr val="00B0F0"/>
              </a:buClr>
            </a:pPr>
            <a:endParaRPr lang="en-US" dirty="0" smtClean="0">
              <a:latin typeface="Times New Roman" pitchFamily="18" charset="0"/>
              <a:cs typeface="Times New Roman" pitchFamily="18" charset="0"/>
            </a:endParaRPr>
          </a:p>
          <a:p>
            <a:pPr lvl="0">
              <a:buClr>
                <a:srgbClr val="00B0F0"/>
              </a:buClr>
            </a:pPr>
            <a:r>
              <a:rPr lang="en-US" dirty="0" smtClean="0">
                <a:latin typeface="Times New Roman" pitchFamily="18" charset="0"/>
                <a:cs typeface="Times New Roman" pitchFamily="18" charset="0"/>
              </a:rPr>
              <a:t>Similar/more stringent changes for PM10 nonattainment areas as reactive measures included the attainment plans</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20</a:t>
            </a:fld>
            <a:endParaRPr lang="en-US" dirty="0">
              <a:solidFill>
                <a:srgbClr val="E3DED1">
                  <a:shade val="50000"/>
                </a:srgbClr>
              </a:solidFill>
            </a:endParaRPr>
          </a:p>
        </p:txBody>
      </p:sp>
      <p:sp>
        <p:nvSpPr>
          <p:cNvPr id="2" name="TextBox 1"/>
          <p:cNvSpPr txBox="1"/>
          <p:nvPr/>
        </p:nvSpPr>
        <p:spPr>
          <a:xfrm>
            <a:off x="990600" y="1600200"/>
            <a:ext cx="7315200" cy="4893647"/>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 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comply but not all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06806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21</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22</a:t>
            </a:fld>
            <a:endParaRPr lang="en-US" dirty="0">
              <a:solidFill>
                <a:prstClr val="black">
                  <a:tint val="75000"/>
                </a:prstClr>
              </a:solidFill>
            </a:endParaRPr>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1828800"/>
            <a:ext cx="5067300" cy="4724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7292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20000"/>
          </a:bodyPr>
          <a:lstStyle/>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dirty="0" smtClean="0">
                <a:latin typeface="Times New Roman" pitchFamily="18" charset="0"/>
                <a:cs typeface="Times New Roman" pitchFamily="18" charset="0"/>
              </a:rPr>
              <a:t>Janitorial activities</a:t>
            </a:r>
          </a:p>
          <a:p>
            <a:pPr lvl="2"/>
            <a:r>
              <a:rPr lang="en-US" dirty="0" smtClean="0">
                <a:latin typeface="Times New Roman" pitchFamily="18" charset="0"/>
                <a:cs typeface="Times New Roman" pitchFamily="18" charset="0"/>
              </a:rPr>
              <a:t>Groundskeeping activities including</a:t>
            </a:r>
          </a:p>
          <a:p>
            <a:pPr lvl="2"/>
            <a:r>
              <a:rPr lang="en-US" dirty="0" smtClean="0">
                <a:latin typeface="Times New Roman" pitchFamily="18" charset="0"/>
                <a:cs typeface="Times New Roman" pitchFamily="18" charset="0"/>
              </a:rPr>
              <a:t>Instrument calibration</a:t>
            </a:r>
          </a:p>
          <a:p>
            <a:pPr lvl="2"/>
            <a:r>
              <a:rPr lang="en-US" dirty="0" smtClean="0">
                <a:latin typeface="Times New Roman" pitchFamily="18" charset="0"/>
                <a:cs typeface="Times New Roman" pitchFamily="18" charset="0"/>
              </a:rPr>
              <a:t>Maintenance and repair shop</a:t>
            </a:r>
          </a:p>
          <a:p>
            <a:pPr lvl="2"/>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8956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(375 kW); or</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are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 xmlns:p14="http://schemas.microsoft.com/office/powerpoint/2010/main" val="1925980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a:t>
            </a: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1371600"/>
            <a:ext cx="3048000" cy="228647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533400" y="1524000"/>
            <a:ext cx="46482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8768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a:buClr>
                <a:srgbClr val="00B0F0"/>
              </a:buClr>
            </a:pPr>
            <a:endParaRPr lang="en-US" dirty="0" smtClean="0">
              <a:latin typeface="Times New Roman" pitchFamily="18" charset="0"/>
              <a:cs typeface="Times New Roman" pitchFamily="18" charset="0"/>
            </a:endParaRPr>
          </a:p>
          <a:p>
            <a:pPr lvl="1">
              <a:buClr>
                <a:srgbClr val="00B0F0"/>
              </a:buClr>
            </a:pPr>
            <a:r>
              <a:rPr lang="en-US" dirty="0" smtClean="0">
                <a:latin typeface="Times New Roman" pitchFamily="18" charset="0"/>
                <a:cs typeface="Times New Roman" pitchFamily="18" charset="0"/>
              </a:rPr>
              <a:t>Notice of intent to construct may apply to small sources not otherwise required to have permits</a:t>
            </a:r>
          </a:p>
          <a:p>
            <a:pPr lvl="1">
              <a:buClr>
                <a:srgbClr val="00B0F0"/>
              </a:buClr>
            </a:pPr>
            <a:endParaRPr lang="en-US" dirty="0" smtClean="0">
              <a:latin typeface="Times New Roman" pitchFamily="18" charset="0"/>
              <a:cs typeface="Times New Roman" pitchFamily="18" charset="0"/>
            </a:endParaRPr>
          </a:p>
          <a:p>
            <a:pPr lvl="1">
              <a:buClr>
                <a:srgbClr val="00B0F0"/>
              </a:buClr>
            </a:pPr>
            <a:r>
              <a:rPr lang="en-US" dirty="0" smtClean="0">
                <a:latin typeface="Times New Roman" pitchFamily="18" charset="0"/>
                <a:cs typeface="Times New Roman" pitchFamily="18" charset="0"/>
              </a:rPr>
              <a:t>Air Contaminant Discharge Permits may be required for some sources – e.g., data centers with numerous emergency generators</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29</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a:buClr>
                <a:srgbClr val="00B0F0"/>
              </a:buClr>
            </a:pPr>
            <a:endParaRPr lang="en-US" dirty="0" smtClean="0">
              <a:latin typeface="Times New Roman" pitchFamily="18" charset="0"/>
              <a:cs typeface="Times New Roman" pitchFamily="18" charset="0"/>
            </a:endParaRPr>
          </a:p>
          <a:p>
            <a:pPr marL="463550" indent="-406400">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  ?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7/29/2013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30</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905000"/>
            <a:ext cx="5872163" cy="38963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58784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1841242"/>
            <a:ext cx="8458200" cy="353943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225425" indent="-225425">
              <a:buClr>
                <a:srgbClr val="00B0F0"/>
              </a:buClr>
              <a:buFont typeface="Arial" pitchFamily="34" charset="0"/>
              <a:buChar char="•"/>
            </a:pPr>
            <a:endParaRPr lang="en-US" sz="3200" dirty="0" smtClean="0">
              <a:latin typeface="Times New Roman" pitchFamily="18" charset="0"/>
              <a:cs typeface="Times New Roman" pitchFamily="18" charset="0"/>
            </a:endParaRP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How many extensions can be approved?</a:t>
            </a:r>
          </a:p>
          <a:p>
            <a:pPr marL="225425" indent="-225425">
              <a:buClr>
                <a:srgbClr val="00B0F0"/>
              </a:buClr>
              <a:buFont typeface="Arial" pitchFamily="34" charset="0"/>
              <a:buChar char="•"/>
            </a:pPr>
            <a:endParaRPr lang="en-US" sz="3200" dirty="0" smtClean="0">
              <a:latin typeface="Times New Roman" pitchFamily="18" charset="0"/>
              <a:cs typeface="Times New Roman" pitchFamily="18" charset="0"/>
            </a:endParaRP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What requirements must be met to approve an extension?</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33</a:t>
            </a:fld>
            <a:endParaRPr lang="en-US" dirty="0"/>
          </a:p>
        </p:txBody>
      </p:sp>
      <p:sp>
        <p:nvSpPr>
          <p:cNvPr id="11" name="Rectangle 10"/>
          <p:cNvSpPr/>
          <p:nvPr/>
        </p:nvSpPr>
        <p:spPr>
          <a:xfrm>
            <a:off x="381000" y="2057400"/>
            <a:ext cx="8458200" cy="255454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tie up increment indefinitely</a:t>
            </a:r>
          </a:p>
          <a:p>
            <a:pPr marL="225425" indent="-225425">
              <a:buClr>
                <a:srgbClr val="00B0F0"/>
              </a:buClr>
              <a:buFont typeface="Arial" pitchFamily="34" charset="0"/>
              <a:buChar char="•"/>
            </a:pPr>
            <a:endParaRPr lang="en-US" sz="3200" dirty="0" smtClean="0">
              <a:latin typeface="Times New Roman" pitchFamily="18" charset="0"/>
              <a:cs typeface="Times New Roman" pitchFamily="18" charset="0"/>
            </a:endParaRP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Potential for proposed projects to cause significant impacts on air quality if delayed</a:t>
            </a:r>
            <a:endParaRPr lang="en-US" sz="3000" dirty="0">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34</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47505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381000" y="2057400"/>
            <a:ext cx="8763000" cy="3908762"/>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original control technology analysis for potentially lower limits </a:t>
            </a:r>
            <a:r>
              <a:rPr lang="en-US" sz="2400" u="sng" dirty="0" smtClean="0">
                <a:solidFill>
                  <a:prstClr val="black"/>
                </a:solidFill>
                <a:latin typeface="Times New Roman" pitchFamily="18" charset="0"/>
                <a:cs typeface="Times New Roman" pitchFamily="18" charset="0"/>
              </a:rPr>
              <a:t>and</a:t>
            </a:r>
            <a:r>
              <a:rPr lang="en-US" sz="2400" dirty="0" smtClean="0">
                <a:solidFill>
                  <a:prstClr val="black"/>
                </a:solidFill>
                <a:latin typeface="Times New Roman" pitchFamily="18" charset="0"/>
                <a:cs typeface="Times New Roman" pitchFamily="18" charset="0"/>
              </a:rPr>
              <a:t> any new control technologies</a:t>
            </a:r>
          </a:p>
          <a:p>
            <a:pPr marL="804672" lvl="1" indent="-347472">
              <a:buClr>
                <a:srgbClr val="00B0F0"/>
              </a:buClr>
              <a:buFont typeface="Arial" pitchFamily="34" charset="0"/>
              <a:buChar char="•"/>
            </a:pPr>
            <a:endParaRPr lang="en-US" sz="2400" dirty="0" smtClean="0">
              <a:solidFill>
                <a:prstClr val="black"/>
              </a:solidFill>
              <a:latin typeface="Times New Roman" pitchFamily="18" charset="0"/>
              <a:cs typeface="Times New Roman" pitchFamily="18" charset="0"/>
            </a:endParaRPr>
          </a:p>
          <a:p>
            <a:pPr marL="804672" lvl="1"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Review the </a:t>
            </a:r>
            <a:r>
              <a:rPr lang="en-US" sz="2400" dirty="0">
                <a:solidFill>
                  <a:prstClr val="black"/>
                </a:solidFill>
                <a:latin typeface="Times New Roman" pitchFamily="18" charset="0"/>
                <a:cs typeface="Times New Roman" pitchFamily="18" charset="0"/>
              </a:rPr>
              <a:t>air quality </a:t>
            </a:r>
            <a:r>
              <a:rPr lang="en-US" sz="2400" dirty="0" smtClean="0">
                <a:solidFill>
                  <a:prstClr val="black"/>
                </a:solidFill>
                <a:latin typeface="Times New Roman" pitchFamily="18" charset="0"/>
                <a:cs typeface="Times New Roman" pitchFamily="18" charset="0"/>
              </a:rPr>
              <a:t>analysis for:</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37</a:t>
            </a:fld>
            <a:endParaRPr lang="en-US" dirty="0">
              <a:solidFill>
                <a:srgbClr val="E3DED1">
                  <a:shade val="50000"/>
                </a:srgbClr>
              </a:solidFill>
            </a:endParaRPr>
          </a:p>
        </p:txBody>
      </p:sp>
      <p:sp>
        <p:nvSpPr>
          <p:cNvPr id="11" name="Rectangle 10"/>
          <p:cNvSpPr/>
          <p:nvPr/>
        </p:nvSpPr>
        <p:spPr>
          <a:xfrm>
            <a:off x="762000" y="2057400"/>
            <a:ext cx="8229600" cy="4031873"/>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Clr>
                <a:srgbClr val="00B0F0"/>
              </a:buClr>
              <a:buFont typeface="Arial" pitchFamily="34" charset="0"/>
              <a:buChar char="•"/>
            </a:pPr>
            <a:endParaRPr lang="en-US" sz="3200" dirty="0" smtClean="0">
              <a:solidFill>
                <a:prstClr val="black"/>
              </a:solidFill>
              <a:latin typeface="Times New Roman" pitchFamily="18" charset="0"/>
              <a:cs typeface="Times New Roman" pitchFamily="18" charset="0"/>
            </a:endParaRP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Clr>
                <a:srgbClr val="00B0F0"/>
              </a:buClr>
              <a:buFont typeface="Arial" pitchFamily="34" charset="0"/>
              <a:buChar char="•"/>
            </a:pPr>
            <a:endParaRPr lang="en-US" sz="3200" dirty="0" smtClean="0">
              <a:solidFill>
                <a:prstClr val="black"/>
              </a:solidFill>
              <a:latin typeface="Times New Roman" pitchFamily="18" charset="0"/>
              <a:cs typeface="Times New Roman" pitchFamily="18" charset="0"/>
            </a:endParaRP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Process to request extension</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38</a:t>
            </a:fld>
            <a:endParaRPr lang="en-US" dirty="0">
              <a:solidFill>
                <a:srgbClr val="E3DED1">
                  <a:shade val="50000"/>
                </a:srgbClr>
              </a:solidFill>
            </a:endParaRPr>
          </a:p>
        </p:txBody>
      </p:sp>
      <p:sp>
        <p:nvSpPr>
          <p:cNvPr id="11" name="Rectangle 10"/>
          <p:cNvSpPr/>
          <p:nvPr/>
        </p:nvSpPr>
        <p:spPr>
          <a:xfrm>
            <a:off x="228600" y="2057400"/>
            <a:ext cx="8763000" cy="353943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1139825" lvl="2" indent="-225425">
              <a:buClr>
                <a:srgbClr val="00B0F0"/>
              </a:buClr>
              <a:buFont typeface="Arial" pitchFamily="34" charset="0"/>
              <a:buChar char="•"/>
            </a:pPr>
            <a:endParaRPr lang="en-US" sz="3200" dirty="0" smtClean="0">
              <a:solidFill>
                <a:prstClr val="black"/>
              </a:solidFill>
              <a:latin typeface="Times New Roman" pitchFamily="18" charset="0"/>
              <a:cs typeface="Times New Roman" pitchFamily="18" charset="0"/>
            </a:endParaRP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3618857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39</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765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34290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43</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1"/>
            <a:ext cx="8229600" cy="2819400"/>
          </a:xfrm>
        </p:spPr>
        <p:txBody>
          <a:bodyPr>
            <a:normAutofit/>
          </a:bodyPr>
          <a:lstStyle/>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Limits ability to use emissions for unrelated projects</a:t>
            </a:r>
          </a:p>
          <a:p>
            <a:pPr marL="1033272" lvl="1" indent="-576072">
              <a:lnSpc>
                <a:spcPct val="95000"/>
              </a:lnSpc>
              <a:spcBef>
                <a:spcPts val="0"/>
              </a:spcBef>
              <a:buClr>
                <a:srgbClr val="00B0F0"/>
              </a:buClr>
              <a:buFont typeface="Arial" pitchFamily="34" charset="0"/>
              <a:buChar char="•"/>
            </a:pPr>
            <a:endParaRPr lang="en-US" sz="3200" dirty="0" smtClean="0">
              <a:latin typeface="Times New Roman" pitchFamily="18" charset="0"/>
              <a:cs typeface="Times New Roman" pitchFamily="18" charset="0"/>
            </a:endParaRPr>
          </a:p>
          <a:p>
            <a:pPr marL="1033272" lvl="1" indent="-576072">
              <a:lnSpc>
                <a:spcPct val="95000"/>
              </a:lnSpc>
              <a:spcBef>
                <a:spcPts val="0"/>
              </a:spcBef>
              <a:buClr>
                <a:srgbClr val="00B0F0"/>
              </a:buClr>
              <a:buFont typeface="Arial" pitchFamily="34" charset="0"/>
              <a:buChar char="•"/>
            </a:pPr>
            <a:r>
              <a:rPr lang="en-US" sz="3200" dirty="0" smtClean="0">
                <a:latin typeface="Times New Roman" pitchFamily="18" charset="0"/>
                <a:cs typeface="Times New Roman" pitchFamily="18" charset="0"/>
              </a:rPr>
              <a:t>Clarifies rules to ensure new source is subject to construction approval</a:t>
            </a:r>
          </a:p>
          <a:p>
            <a:pPr marL="1033272" lvl="2" indent="-576072">
              <a:lnSpc>
                <a:spcPct val="95000"/>
              </a:lnSpc>
              <a:spcBef>
                <a:spcPts val="0"/>
              </a:spcBef>
            </a:pPr>
            <a:endParaRPr lang="en-US" dirty="0"/>
          </a:p>
        </p:txBody>
      </p:sp>
    </p:spTree>
    <p:extLst>
      <p:ext uri="{BB962C8B-B14F-4D97-AF65-F5344CB8AC3E}">
        <p14:creationId xmlns="" xmlns:p14="http://schemas.microsoft.com/office/powerpoint/2010/main" val="1368651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7/29/2013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44</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1676400"/>
            <a:ext cx="5949913" cy="39479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38718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3124200"/>
            <a:ext cx="2772410" cy="2819401"/>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pPr>
              <a:buClr>
                <a:srgbClr val="00B0F0"/>
              </a:buClr>
            </a:pPr>
            <a:r>
              <a:rPr lang="en-US" dirty="0" smtClean="0">
                <a:latin typeface="Times New Roman" pitchFamily="18" charset="0"/>
                <a:cs typeface="Times New Roman" pitchFamily="18" charset="0"/>
              </a:rPr>
              <a:t>This section is about New Source Review</a:t>
            </a:r>
          </a:p>
          <a:p>
            <a:pPr lvl="1">
              <a:buClr>
                <a:srgbClr val="00B0F0"/>
              </a:buClr>
            </a:pPr>
            <a:r>
              <a:rPr lang="en-US" dirty="0" smtClean="0">
                <a:latin typeface="Times New Roman" pitchFamily="18" charset="0"/>
                <a:cs typeface="Times New Roman" pitchFamily="18" charset="0"/>
              </a:rPr>
              <a:t>Short explanation of what NSR is</a:t>
            </a:r>
          </a:p>
          <a:p>
            <a:pPr lvl="1">
              <a:buClr>
                <a:srgbClr val="00B0F0"/>
              </a:buClr>
            </a:pPr>
            <a:r>
              <a:rPr lang="en-US" dirty="0" smtClean="0">
                <a:latin typeface="Times New Roman" pitchFamily="18" charset="0"/>
                <a:cs typeface="Times New Roman" pitchFamily="18" charset="0"/>
              </a:rPr>
              <a:t>Goals and why changes are suggested</a:t>
            </a:r>
          </a:p>
          <a:p>
            <a:pPr lvl="1">
              <a:buClr>
                <a:srgbClr val="00B0F0"/>
              </a:buClr>
            </a:pPr>
            <a:r>
              <a:rPr lang="en-US" dirty="0" smtClean="0">
                <a:latin typeface="Times New Roman" pitchFamily="18" charset="0"/>
                <a:cs typeface="Times New Roman" pitchFamily="18" charset="0"/>
              </a:rPr>
              <a:t>Description of suggested changes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pPr>
              <a:buClr>
                <a:srgbClr val="00B0F0"/>
              </a:buClr>
            </a:pPr>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buClr>
                <a:srgbClr val="00B0F0"/>
              </a:buClr>
            </a:pPr>
            <a:r>
              <a:rPr lang="en-US" dirty="0">
                <a:latin typeface="Times New Roman" panose="02020603050405020304" pitchFamily="18" charset="0"/>
                <a:cs typeface="Times New Roman" panose="02020603050405020304" pitchFamily="18" charset="0"/>
              </a:rPr>
              <a:t>install up to date emission control systems</a:t>
            </a:r>
          </a:p>
          <a:p>
            <a:pPr lvl="1">
              <a:buClr>
                <a:srgbClr val="00B0F0"/>
              </a:buClr>
            </a:pPr>
            <a:r>
              <a:rPr lang="en-US" dirty="0" smtClean="0">
                <a:latin typeface="Times New Roman" panose="02020603050405020304" pitchFamily="18" charset="0"/>
                <a:cs typeface="Times New Roman" panose="02020603050405020304" pitchFamily="18" charset="0"/>
              </a:rPr>
              <a:t>do not adversely affect AQ</a:t>
            </a:r>
          </a:p>
          <a:p>
            <a:pPr>
              <a:buClr>
                <a:srgbClr val="00B0F0"/>
              </a:buClr>
            </a:pPr>
            <a:r>
              <a:rPr lang="en-US" dirty="0" smtClean="0">
                <a:latin typeface="Times New Roman" panose="02020603050405020304" pitchFamily="18" charset="0"/>
                <a:cs typeface="Times New Roman" panose="02020603050405020304" pitchFamily="18" charset="0"/>
              </a:rPr>
              <a:t>NSR program applies to: </a:t>
            </a:r>
          </a:p>
          <a:p>
            <a:pPr lvl="1">
              <a:buClr>
                <a:srgbClr val="00B0F0"/>
              </a:buClr>
            </a:pPr>
            <a:r>
              <a:rPr lang="en-US" dirty="0" smtClean="0">
                <a:latin typeface="Times New Roman" panose="02020603050405020304" pitchFamily="18" charset="0"/>
                <a:cs typeface="Times New Roman" panose="02020603050405020304" pitchFamily="18" charset="0"/>
              </a:rPr>
              <a:t>Emission increases above certain levels at:</a:t>
            </a:r>
          </a:p>
          <a:p>
            <a:pPr lvl="1">
              <a:buClr>
                <a:srgbClr val="00B0F0"/>
              </a:buClr>
            </a:pPr>
            <a:r>
              <a:rPr lang="en-US" dirty="0" smtClean="0">
                <a:latin typeface="Times New Roman" panose="02020603050405020304" pitchFamily="18" charset="0"/>
                <a:cs typeface="Times New Roman" panose="02020603050405020304" pitchFamily="18" charset="0"/>
              </a:rPr>
              <a:t>new facilities</a:t>
            </a:r>
          </a:p>
          <a:p>
            <a:pPr lvl="1">
              <a:buClr>
                <a:srgbClr val="00B0F0"/>
              </a:buClr>
            </a:pPr>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extLst>
      <p:ext uri="{BB962C8B-B14F-4D97-AF65-F5344CB8AC3E}">
        <p14:creationId xmlns="" xmlns:p14="http://schemas.microsoft.com/office/powerpoint/2010/main" val="2067764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Two broad divisions, Major and Minor</a:t>
            </a:r>
          </a:p>
          <a:p>
            <a:pPr>
              <a:buClr>
                <a:srgbClr val="00B0F0"/>
              </a:buClr>
            </a:pPr>
            <a:r>
              <a:rPr lang="en-US" dirty="0" smtClean="0">
                <a:latin typeface="Times New Roman" panose="02020603050405020304" pitchFamily="18" charset="0"/>
                <a:cs typeface="Times New Roman" panose="02020603050405020304" pitchFamily="18" charset="0"/>
              </a:rPr>
              <a:t>Major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“federal major” levels, with physical change ≥ </a:t>
            </a:r>
            <a:r>
              <a:rPr lang="en-US" dirty="0">
                <a:latin typeface="Times New Roman" panose="02020603050405020304" pitchFamily="18" charset="0"/>
                <a:cs typeface="Times New Roman" panose="02020603050405020304" pitchFamily="18" charset="0"/>
              </a:rPr>
              <a:t>SER </a:t>
            </a:r>
            <a:r>
              <a:rPr lang="en-US" dirty="0" smtClean="0">
                <a:latin typeface="Times New Roman" panose="02020603050405020304" pitchFamily="18" charset="0"/>
                <a:cs typeface="Times New Roman" panose="02020603050405020304" pitchFamily="18" charset="0"/>
              </a:rPr>
              <a:t>(100, 40, 10, etc.)</a:t>
            </a:r>
          </a:p>
          <a:p>
            <a:pPr>
              <a:buClr>
                <a:srgbClr val="00B0F0"/>
              </a:buClr>
            </a:pPr>
            <a:r>
              <a:rPr lang="en-US" dirty="0" smtClean="0">
                <a:latin typeface="Times New Roman" panose="02020603050405020304" pitchFamily="18" charset="0"/>
                <a:cs typeface="Times New Roman" panose="02020603050405020304" pitchFamily="18" charset="0"/>
              </a:rPr>
              <a:t>Minor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but &lt; federal major, with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 SER </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with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&lt; SER or no  physical change</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40501992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lstStyle/>
          <a:p>
            <a:r>
              <a:rPr lang="en-US" sz="3600" dirty="0" smtClean="0">
                <a:latin typeface="Times New Roman" pitchFamily="18" charset="0"/>
                <a:cs typeface="Times New Roman" pitchFamily="18" charset="0"/>
              </a:rPr>
              <a:t>New Source Review Applicability</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graphicFrame>
        <p:nvGraphicFramePr>
          <p:cNvPr id="6" name="Chart 5"/>
          <p:cNvGraphicFramePr/>
          <p:nvPr/>
        </p:nvGraphicFramePr>
        <p:xfrm>
          <a:off x="533401" y="1397000"/>
          <a:ext cx="814443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71600" y="5638800"/>
            <a:ext cx="35814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Minor NSR 1 = physical change</a:t>
            </a:r>
          </a:p>
          <a:p>
            <a:r>
              <a:rPr lang="en-US" dirty="0" smtClean="0">
                <a:latin typeface="Times New Roman" pitchFamily="18" charset="0"/>
                <a:cs typeface="Times New Roman" pitchFamily="18" charset="0"/>
              </a:rPr>
              <a:t>Minor NSR 2 = no physical change</a:t>
            </a:r>
          </a:p>
          <a:p>
            <a:r>
              <a:rPr lang="en-US" dirty="0" smtClean="0">
                <a:latin typeface="Times New Roman" pitchFamily="18" charset="0"/>
                <a:cs typeface="Times New Roman" pitchFamily="18" charset="0"/>
              </a:rPr>
              <a:t>Minor NSR 3 = smallest businesses</a:t>
            </a:r>
            <a:endParaRPr lang="en-US" dirty="0">
              <a:latin typeface="Times New Roman" pitchFamily="18" charset="0"/>
              <a:cs typeface="Times New Roman" pitchFamily="18" charset="0"/>
            </a:endParaRPr>
          </a:p>
        </p:txBody>
      </p:sp>
      <p:cxnSp>
        <p:nvCxnSpPr>
          <p:cNvPr id="9" name="Straight Arrow Connector 8"/>
          <p:cNvCxnSpPr/>
          <p:nvPr/>
        </p:nvCxnSpPr>
        <p:spPr>
          <a:xfrm flipH="1">
            <a:off x="4724400" y="2895600"/>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2971800"/>
            <a:ext cx="76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Minor NSR also includes smallest category</a:t>
            </a:r>
            <a:endParaRPr lang="en-US" dirty="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buClr>
                <a:srgbClr val="00B0F0"/>
              </a:buClr>
            </a:pPr>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292243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a:buClr>
                <a:srgbClr val="00B0F0"/>
              </a:buClr>
            </a:pPr>
            <a:r>
              <a:rPr lang="en-US" dirty="0" smtClean="0">
                <a:latin typeface="Times New Roman" panose="02020603050405020304" pitchFamily="18" charset="0"/>
                <a:cs typeface="Times New Roman" panose="02020603050405020304" pitchFamily="18" charset="0"/>
              </a:rPr>
              <a:t>NSR requirements depend on area designation</a:t>
            </a:r>
          </a:p>
          <a:p>
            <a:pPr>
              <a:buClr>
                <a:srgbClr val="00B0F0"/>
              </a:buClr>
            </a:pPr>
            <a:r>
              <a:rPr lang="en-US" dirty="0" smtClean="0">
                <a:latin typeface="Times New Roman" panose="02020603050405020304" pitchFamily="18" charset="0"/>
                <a:cs typeface="Times New Roman" panose="02020603050405020304" pitchFamily="18" charset="0"/>
              </a:rPr>
              <a:t>3 types of areas: </a:t>
            </a:r>
          </a:p>
          <a:p>
            <a:pPr lvl="1">
              <a:buClr>
                <a:srgbClr val="00B0F0"/>
              </a:buClr>
            </a:pPr>
            <a:r>
              <a:rPr lang="en-US" dirty="0" smtClean="0">
                <a:latin typeface="Times New Roman" panose="02020603050405020304" pitchFamily="18" charset="0"/>
                <a:cs typeface="Times New Roman" panose="02020603050405020304" pitchFamily="18" charset="0"/>
              </a:rPr>
              <a:t>Attainment/unclassified</a:t>
            </a:r>
          </a:p>
          <a:p>
            <a:pPr lvl="1">
              <a:buClr>
                <a:srgbClr val="00B0F0"/>
              </a:buClr>
            </a:pP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Maintenance</a:t>
            </a:r>
          </a:p>
          <a:p>
            <a:pPr>
              <a:buClr>
                <a:srgbClr val="00B0F0"/>
              </a:buClr>
            </a:pPr>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extLst>
      <p:ext uri="{BB962C8B-B14F-4D97-AF65-F5344CB8AC3E}">
        <p14:creationId xmlns="" xmlns:p14="http://schemas.microsoft.com/office/powerpoint/2010/main" val="41897680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 air quality is (or is assumed to be) below NAAQS</a:t>
            </a:r>
          </a:p>
          <a:p>
            <a:pPr>
              <a:buClr>
                <a:srgbClr val="00B0F0"/>
              </a:buClr>
            </a:pPr>
            <a:r>
              <a:rPr lang="en-US" dirty="0">
                <a:latin typeface="Times New Roman" panose="02020603050405020304" pitchFamily="18" charset="0"/>
                <a:cs typeface="Times New Roman" panose="02020603050405020304" pitchFamily="18" charset="0"/>
              </a:rPr>
              <a:t>Nonattainment area = air quality is above NAAQS</a:t>
            </a:r>
          </a:p>
          <a:p>
            <a:pPr>
              <a:buClr>
                <a:srgbClr val="00B0F0"/>
              </a:buClr>
            </a:pPr>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buClr>
                <a:srgbClr val="00B0F0"/>
              </a:buClr>
            </a:pPr>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52</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a:t>
            </a: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Nonattainment area </a:t>
            </a: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Maintenance </a:t>
            </a:r>
            <a:r>
              <a:rPr lang="en-US" dirty="0" smtClean="0">
                <a:latin typeface="Times New Roman" panose="02020603050405020304" pitchFamily="18" charset="0"/>
                <a:cs typeface="Times New Roman" panose="02020603050405020304" pitchFamily="18" charset="0"/>
              </a:rPr>
              <a:t>area</a:t>
            </a:r>
            <a:endParaRPr lang="en-US" dirty="0">
              <a:latin typeface="Times New Roman" panose="02020603050405020304" pitchFamily="18" charset="0"/>
              <a:cs typeface="Times New Roman" panose="02020603050405020304" pitchFamily="18" charset="0"/>
            </a:endParaRPr>
          </a:p>
          <a:p>
            <a:pPr lvl="1">
              <a:buClr>
                <a:srgbClr val="00B0F0"/>
              </a:buClr>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pic>
        <p:nvPicPr>
          <p:cNvPr id="1026" name="Picture 2" descr="http://www.jwdanforth.com/public/images/commercial/clean%20air.jpg"/>
          <p:cNvPicPr>
            <a:picLocks noChangeAspect="1" noChangeArrowheads="1"/>
          </p:cNvPicPr>
          <p:nvPr/>
        </p:nvPicPr>
        <p:blipFill>
          <a:blip r:embed="rId2" cstate="print"/>
          <a:srcRect/>
          <a:stretch>
            <a:fillRect/>
          </a:stretch>
        </p:blipFill>
        <p:spPr bwMode="auto">
          <a:xfrm>
            <a:off x="5867400" y="1447800"/>
            <a:ext cx="2143125" cy="1422027"/>
          </a:xfrm>
          <a:prstGeom prst="rect">
            <a:avLst/>
          </a:prstGeom>
          <a:noFill/>
        </p:spPr>
      </p:pic>
      <p:pic>
        <p:nvPicPr>
          <p:cNvPr id="1028" name="Picture 4" descr="http://www.healthspablog.org/wp-content/uploads/2009/04/linfen-pollution.jpg"/>
          <p:cNvPicPr>
            <a:picLocks noChangeAspect="1" noChangeArrowheads="1"/>
          </p:cNvPicPr>
          <p:nvPr/>
        </p:nvPicPr>
        <p:blipFill>
          <a:blip r:embed="rId3" cstate="print"/>
          <a:srcRect/>
          <a:stretch>
            <a:fillRect/>
          </a:stretch>
        </p:blipFill>
        <p:spPr bwMode="auto">
          <a:xfrm>
            <a:off x="5867400" y="3048000"/>
            <a:ext cx="2152650" cy="1516422"/>
          </a:xfrm>
          <a:prstGeom prst="rect">
            <a:avLst/>
          </a:prstGeom>
          <a:noFill/>
        </p:spPr>
      </p:pic>
      <p:pic>
        <p:nvPicPr>
          <p:cNvPr id="8" name="Picture 2" descr="http://www.jwdanforth.com/public/images/commercial/clean%20air.jpg"/>
          <p:cNvPicPr>
            <a:picLocks noChangeAspect="1" noChangeArrowheads="1"/>
          </p:cNvPicPr>
          <p:nvPr/>
        </p:nvPicPr>
        <p:blipFill>
          <a:blip r:embed="rId2" cstate="print"/>
          <a:srcRect/>
          <a:stretch>
            <a:fillRect/>
          </a:stretch>
        </p:blipFill>
        <p:spPr bwMode="auto">
          <a:xfrm>
            <a:off x="5867400" y="4724400"/>
            <a:ext cx="2143125" cy="1422027"/>
          </a:xfrm>
          <a:prstGeom prst="rect">
            <a:avLst/>
          </a:prstGeom>
          <a:noFill/>
        </p:spPr>
      </p:pic>
    </p:spTree>
    <p:extLst>
      <p:ext uri="{BB962C8B-B14F-4D97-AF65-F5344CB8AC3E}">
        <p14:creationId xmlns="" xmlns:p14="http://schemas.microsoft.com/office/powerpoint/2010/main" val="3114469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pPr>
              <a:buClr>
                <a:srgbClr val="00B0F0"/>
              </a:buClr>
            </a:pPr>
            <a:r>
              <a:rPr lang="en-US" dirty="0" smtClean="0">
                <a:latin typeface="Times New Roman" panose="02020603050405020304" pitchFamily="18" charset="0"/>
                <a:cs typeface="Times New Roman" panose="02020603050405020304" pitchFamily="18" charset="0"/>
              </a:rPr>
              <a:t>Clarify major and minor NSR requirements</a:t>
            </a:r>
          </a:p>
          <a:p>
            <a:pPr>
              <a:buClr>
                <a:srgbClr val="00B0F0"/>
              </a:buClr>
            </a:pPr>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buClr>
                <a:srgbClr val="00B0F0"/>
              </a:buClr>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 in sensitive areas</a:t>
            </a:r>
          </a:p>
          <a:p>
            <a:pPr>
              <a:buClr>
                <a:srgbClr val="00B0F0"/>
              </a:buClr>
            </a:pPr>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 xmlns:p14="http://schemas.microsoft.com/office/powerpoint/2010/main" val="2341290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Address </a:t>
            </a:r>
            <a:r>
              <a:rPr lang="en-US" dirty="0">
                <a:latin typeface="Times New Roman" panose="02020603050405020304" pitchFamily="18" charset="0"/>
                <a:cs typeface="Times New Roman" panose="02020603050405020304" pitchFamily="18" charset="0"/>
              </a:rPr>
              <a:t>priority sources in </a:t>
            </a:r>
            <a:r>
              <a:rPr lang="en-US" dirty="0" smtClean="0">
                <a:latin typeface="Times New Roman" panose="02020603050405020304" pitchFamily="18" charset="0"/>
                <a:cs typeface="Times New Roman" panose="02020603050405020304" pitchFamily="18" charset="0"/>
              </a:rPr>
              <a:t>sensitive areas</a:t>
            </a:r>
          </a:p>
          <a:p>
            <a:pPr lvl="1">
              <a:buClr>
                <a:srgbClr val="00B0F0"/>
              </a:buClr>
            </a:pPr>
            <a:r>
              <a:rPr lang="en-US" dirty="0" smtClean="0">
                <a:latin typeface="Times New Roman" panose="02020603050405020304" pitchFamily="18" charset="0"/>
                <a:cs typeface="Times New Roman" panose="02020603050405020304" pitchFamily="18" charset="0"/>
              </a:rPr>
              <a:t>Priority sources = main source of the AQ problem (e.g., fireworks, diamond mines, rutabaga processing plant)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buClr>
                <a:srgbClr val="00B0F0"/>
              </a:buClr>
            </a:pPr>
            <a:r>
              <a:rPr lang="en-US" dirty="0" smtClean="0">
                <a:latin typeface="Times New Roman" panose="02020603050405020304" pitchFamily="18" charset="0"/>
                <a:cs typeface="Times New Roman" panose="02020603050405020304" pitchFamily="18" charset="0"/>
              </a:rPr>
              <a:t>Takes years, must be done by EPA</a:t>
            </a:r>
          </a:p>
          <a:p>
            <a:pPr lvl="1">
              <a:buClr>
                <a:srgbClr val="00B0F0"/>
              </a:buClr>
            </a:pPr>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extLst>
      <p:ext uri="{BB962C8B-B14F-4D97-AF65-F5344CB8AC3E}">
        <p14:creationId xmlns="" xmlns:p14="http://schemas.microsoft.com/office/powerpoint/2010/main" val="1202063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Establish “state NSR” program</a:t>
            </a:r>
          </a:p>
          <a:p>
            <a:pPr lvl="1">
              <a:spcAft>
                <a:spcPts val="600"/>
              </a:spcAft>
              <a:buClr>
                <a:srgbClr val="00B0F0"/>
              </a:buClr>
            </a:pPr>
            <a:r>
              <a:rPr lang="en-US" dirty="0" smtClean="0">
                <a:latin typeface="Times New Roman" pitchFamily="18" charset="0"/>
                <a:cs typeface="Times New Roman" pitchFamily="18" charset="0"/>
              </a:rPr>
              <a:t>Minor NSR, excluding the lowest level (&lt;SER)</a:t>
            </a:r>
          </a:p>
          <a:p>
            <a:pPr lvl="1">
              <a:spcAft>
                <a:spcPts val="600"/>
              </a:spcAft>
              <a:buClr>
                <a:srgbClr val="00B0F0"/>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56</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5" name="&quot;No&quot; Symbol 4"/>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Clarify “state NSR” program</a:t>
            </a:r>
          </a:p>
          <a:p>
            <a:pPr lvl="1">
              <a:spcAft>
                <a:spcPts val="600"/>
              </a:spcAft>
              <a:buClr>
                <a:srgbClr val="00B0F0"/>
              </a:buClr>
            </a:pPr>
            <a:r>
              <a:rPr lang="en-US" dirty="0" smtClean="0">
                <a:latin typeface="Times New Roman" pitchFamily="18" charset="0"/>
                <a:cs typeface="Times New Roman" pitchFamily="18" charset="0"/>
              </a:rPr>
              <a:t>Reorganize and clarify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lvl="1">
              <a:spcAft>
                <a:spcPts val="600"/>
              </a:spcAft>
              <a:buClr>
                <a:srgbClr val="00B0F0"/>
              </a:buClr>
            </a:pPr>
            <a:endParaRPr lang="en-US" dirty="0" smtClean="0">
              <a:latin typeface="Times New Roman" pitchFamily="18" charset="0"/>
              <a:cs typeface="Times New Roman" pitchFamily="18" charset="0"/>
            </a:endParaRP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57</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buNone/>
            </a:pPr>
            <a:r>
              <a:rPr lang="en-US" dirty="0" smtClean="0">
                <a:latin typeface="Times New Roman" panose="02020603050405020304" pitchFamily="18" charset="0"/>
                <a:cs typeface="Times New Roman" panose="02020603050405020304" pitchFamily="18" charset="0"/>
              </a:rPr>
              <a:t>Change part of </a:t>
            </a:r>
            <a:r>
              <a:rPr lang="en-US" u="sng" dirty="0" smtClean="0">
                <a:latin typeface="Times New Roman" panose="02020603050405020304" pitchFamily="18" charset="0"/>
                <a:cs typeface="Times New Roman" panose="02020603050405020304" pitchFamily="18" charset="0"/>
              </a:rPr>
              <a:t>Federal Major Source</a:t>
            </a:r>
            <a:r>
              <a:rPr lang="en-US" dirty="0" smtClean="0">
                <a:latin typeface="Times New Roman" panose="02020603050405020304" pitchFamily="18" charset="0"/>
                <a:cs typeface="Times New Roman" panose="02020603050405020304" pitchFamily="18" charset="0"/>
              </a:rPr>
              <a:t> 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In 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250 </a:t>
            </a:r>
            <a:r>
              <a:rPr lang="en-US" dirty="0" smtClean="0">
                <a:latin typeface="Times New Roman" panose="02020603050405020304" pitchFamily="18" charset="0"/>
                <a:cs typeface="Times New Roman" panose="02020603050405020304" pitchFamily="18" charset="0"/>
              </a:rPr>
              <a:t>tons per year</a:t>
            </a:r>
          </a:p>
          <a:p>
            <a:pPr lvl="1">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 100 tpy for 28 source categories listed in rule (e.g. pulp and paper mills, iron and steel mills, chemical process plants)</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58</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smtClean="0"/>
              <a:t>Suggested </a:t>
            </a:r>
            <a:r>
              <a:rPr lang="en-US" sz="3600" b="0" dirty="0"/>
              <a:t>Changes</a:t>
            </a:r>
            <a:endParaRPr kumimoji="0" lang="en-US" sz="3600" i="0" u="none" strike="noStrike" kern="0" cap="none" spc="0" normalizeH="0" baseline="0" noProof="0" dirty="0">
              <a:ln>
                <a:noFill/>
              </a:ln>
              <a:solidFill>
                <a:srgbClr val="000000"/>
              </a:solidFill>
              <a:effectLst/>
              <a:uLnTx/>
              <a:uFillTx/>
            </a:endParaRPr>
          </a:p>
        </p:txBody>
      </p:sp>
      <p:pic>
        <p:nvPicPr>
          <p:cNvPr id="32770" name="Picture 2" descr="http://preview.turbosquid.com/Preview/2013/01/10__22_04_12/1.jpg86db29fe-71ed-4e19-b977-ca65cee44a57Large.jpg"/>
          <p:cNvPicPr>
            <a:picLocks noChangeAspect="1" noChangeArrowheads="1"/>
          </p:cNvPicPr>
          <p:nvPr/>
        </p:nvPicPr>
        <p:blipFill>
          <a:blip r:embed="rId3" cstate="print"/>
          <a:srcRect/>
          <a:stretch>
            <a:fillRect/>
          </a:stretch>
        </p:blipFill>
        <p:spPr bwMode="auto">
          <a:xfrm>
            <a:off x="6324600" y="2590800"/>
            <a:ext cx="2381250" cy="2381251"/>
          </a:xfrm>
          <a:prstGeom prst="rect">
            <a:avLst/>
          </a:prstGeom>
          <a:noFill/>
        </p:spPr>
      </p:pic>
      <p:sp>
        <p:nvSpPr>
          <p:cNvPr id="7" name="TextBox 6"/>
          <p:cNvSpPr txBox="1"/>
          <p:nvPr/>
        </p:nvSpPr>
        <p:spPr>
          <a:xfrm>
            <a:off x="7162800" y="3657600"/>
            <a:ext cx="1219200" cy="369332"/>
          </a:xfrm>
          <a:prstGeom prst="rect">
            <a:avLst/>
          </a:prstGeom>
          <a:noFill/>
        </p:spPr>
        <p:txBody>
          <a:bodyPr wrap="square" rtlCol="0">
            <a:spAutoFit/>
          </a:bodyPr>
          <a:lstStyle/>
          <a:p>
            <a:r>
              <a:rPr lang="en-US" dirty="0" smtClean="0">
                <a:solidFill>
                  <a:schemeClr val="bg1"/>
                </a:solidFill>
              </a:rPr>
              <a:t>100/250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In 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tpy</a:t>
            </a: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&lt; </a:t>
            </a:r>
            <a:r>
              <a:rPr lang="en-US" dirty="0">
                <a:latin typeface="Times New Roman" panose="02020603050405020304" pitchFamily="18" charset="0"/>
                <a:cs typeface="Times New Roman" panose="02020603050405020304" pitchFamily="18" charset="0"/>
              </a:rPr>
              <a:t>federal major </a:t>
            </a:r>
            <a:r>
              <a:rPr lang="en-US" dirty="0" smtClean="0">
                <a:latin typeface="Times New Roman" panose="02020603050405020304" pitchFamily="18" charset="0"/>
                <a:cs typeface="Times New Roman" panose="02020603050405020304" pitchFamily="18" charset="0"/>
              </a:rPr>
              <a:t>   (“non-federal </a:t>
            </a:r>
            <a:r>
              <a:rPr lang="en-US" dirty="0">
                <a:latin typeface="Times New Roman" panose="02020603050405020304" pitchFamily="18" charset="0"/>
                <a:cs typeface="Times New Roman" panose="02020603050405020304" pitchFamily="18" charset="0"/>
              </a:rPr>
              <a:t>major”)</a:t>
            </a:r>
          </a:p>
          <a:p>
            <a:pPr>
              <a:spcAft>
                <a:spcPts val="600"/>
              </a:spcAft>
              <a:buClr>
                <a:srgbClr val="00B0F0"/>
              </a:buClr>
            </a:pPr>
            <a:r>
              <a:rPr lang="en-US" sz="3600" dirty="0" smtClean="0">
                <a:latin typeface="Times New Roman" panose="02020603050405020304" pitchFamily="18" charset="0"/>
                <a:cs typeface="Times New Roman" panose="02020603050405020304" pitchFamily="18" charset="0"/>
              </a:rPr>
              <a:t>Overall stringency remains the same</a:t>
            </a:r>
            <a:endParaRPr lang="en-US" sz="3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52600"/>
            <a:ext cx="8382000" cy="49530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In 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to federal </a:t>
            </a:r>
            <a:r>
              <a:rPr lang="en-US" dirty="0">
                <a:latin typeface="Times New Roman" panose="02020603050405020304" pitchFamily="18" charset="0"/>
                <a:cs typeface="Times New Roman" panose="02020603050405020304" pitchFamily="18" charset="0"/>
              </a:rPr>
              <a:t>major </a:t>
            </a:r>
            <a:r>
              <a:rPr lang="en-US" dirty="0" smtClean="0">
                <a:latin typeface="Times New Roman" panose="02020603050405020304" pitchFamily="18" charset="0"/>
                <a:cs typeface="Times New Roman" panose="02020603050405020304" pitchFamily="18" charset="0"/>
              </a:rPr>
              <a:t>source threshold aligns with EPA definition:</a:t>
            </a:r>
          </a:p>
          <a:p>
            <a:pPr>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State </a:t>
            </a:r>
            <a:r>
              <a:rPr lang="en-US" dirty="0">
                <a:latin typeface="Times New Roman" panose="02020603050405020304" pitchFamily="18" charset="0"/>
                <a:cs typeface="Times New Roman" panose="02020603050405020304" pitchFamily="18" charset="0"/>
              </a:rPr>
              <a:t>NSR </a:t>
            </a:r>
            <a:r>
              <a:rPr lang="en-US" dirty="0" smtClean="0">
                <a:latin typeface="Times New Roman" panose="02020603050405020304" pitchFamily="18" charset="0"/>
                <a:cs typeface="Times New Roman" panose="02020603050405020304" pitchFamily="18" charset="0"/>
              </a:rPr>
              <a:t>applies to         (“non-federal major</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60</a:t>
            </a:fld>
            <a:endParaRPr lang="en-US" dirty="0"/>
          </a:p>
        </p:txBody>
      </p:sp>
      <p:grpSp>
        <p:nvGrpSpPr>
          <p:cNvPr id="33" name="Group 32"/>
          <p:cNvGrpSpPr/>
          <p:nvPr/>
        </p:nvGrpSpPr>
        <p:grpSpPr>
          <a:xfrm>
            <a:off x="3581400" y="3429000"/>
            <a:ext cx="3981450" cy="2171700"/>
            <a:chOff x="2209800" y="2895600"/>
            <a:chExt cx="3981450" cy="2171700"/>
          </a:xfrm>
        </p:grpSpPr>
        <p:grpSp>
          <p:nvGrpSpPr>
            <p:cNvPr id="34" name="Group 21"/>
            <p:cNvGrpSpPr/>
            <p:nvPr/>
          </p:nvGrpSpPr>
          <p:grpSpPr>
            <a:xfrm>
              <a:off x="2209800" y="3200400"/>
              <a:ext cx="1085850" cy="1359932"/>
              <a:chOff x="2286000" y="3505200"/>
              <a:chExt cx="1085850" cy="1359932"/>
            </a:xfrm>
          </p:grpSpPr>
          <p:grpSp>
            <p:nvGrpSpPr>
              <p:cNvPr id="41" name="Group 13"/>
              <p:cNvGrpSpPr/>
              <p:nvPr/>
            </p:nvGrpSpPr>
            <p:grpSpPr>
              <a:xfrm>
                <a:off x="2286000" y="3505200"/>
                <a:ext cx="1085850" cy="1085851"/>
                <a:chOff x="1447800" y="2514600"/>
                <a:chExt cx="1085850" cy="1085851"/>
              </a:xfrm>
            </p:grpSpPr>
            <p:pic>
              <p:nvPicPr>
                <p:cNvPr id="43" name="Picture 2" descr="http://preview.turbosquid.com/Preview/2013/01/10__22_04_12/1.jpg86db29fe-71ed-4e19-b977-ca65cee44a57Large.jpg"/>
                <p:cNvPicPr>
                  <a:picLocks noChangeAspect="1" noChangeArrowheads="1"/>
                </p:cNvPicPr>
                <p:nvPr/>
              </p:nvPicPr>
              <p:blipFill>
                <a:blip r:embed="rId2" cstate="print"/>
                <a:srcRect/>
                <a:stretch>
                  <a:fillRect/>
                </a:stretch>
              </p:blipFill>
              <p:spPr bwMode="auto">
                <a:xfrm>
                  <a:off x="1447800" y="2514600"/>
                  <a:ext cx="1085850" cy="1085851"/>
                </a:xfrm>
                <a:prstGeom prst="rect">
                  <a:avLst/>
                </a:prstGeom>
                <a:noFill/>
              </p:spPr>
            </p:pic>
            <p:sp>
              <p:nvSpPr>
                <p:cNvPr id="44" name="TextBox 43"/>
                <p:cNvSpPr txBox="1"/>
                <p:nvPr/>
              </p:nvSpPr>
              <p:spPr>
                <a:xfrm>
                  <a:off x="1752600" y="2895600"/>
                  <a:ext cx="527709" cy="369332"/>
                </a:xfrm>
                <a:prstGeom prst="rect">
                  <a:avLst/>
                </a:prstGeom>
                <a:noFill/>
              </p:spPr>
              <p:txBody>
                <a:bodyPr wrap="none" rtlCol="0">
                  <a:spAutoFit/>
                </a:bodyPr>
                <a:lstStyle/>
                <a:p>
                  <a:r>
                    <a:rPr lang="en-US" dirty="0" smtClean="0">
                      <a:solidFill>
                        <a:schemeClr val="bg1"/>
                      </a:solidFill>
                    </a:rPr>
                    <a:t>SER</a:t>
                  </a:r>
                  <a:endParaRPr lang="en-US" dirty="0">
                    <a:solidFill>
                      <a:schemeClr val="bg1"/>
                    </a:solidFill>
                  </a:endParaRPr>
                </a:p>
              </p:txBody>
            </p:sp>
          </p:grpSp>
          <p:sp>
            <p:nvSpPr>
              <p:cNvPr id="42" name="TextBox 41"/>
              <p:cNvSpPr txBox="1"/>
              <p:nvPr/>
            </p:nvSpPr>
            <p:spPr>
              <a:xfrm>
                <a:off x="2362200" y="4495800"/>
                <a:ext cx="889987" cy="369332"/>
              </a:xfrm>
              <a:prstGeom prst="rect">
                <a:avLst/>
              </a:prstGeom>
              <a:noFill/>
            </p:spPr>
            <p:txBody>
              <a:bodyPr wrap="none" rtlCol="0">
                <a:spAutoFit/>
              </a:bodyPr>
              <a:lstStyle/>
              <a:p>
                <a:r>
                  <a:rPr lang="en-US" dirty="0" smtClean="0">
                    <a:latin typeface="Times New Roman" pitchFamily="18" charset="0"/>
                    <a:cs typeface="Times New Roman" pitchFamily="18" charset="0"/>
                  </a:rPr>
                  <a:t>Current</a:t>
                </a:r>
                <a:endParaRPr lang="en-US" dirty="0">
                  <a:latin typeface="Times New Roman" pitchFamily="18" charset="0"/>
                  <a:cs typeface="Times New Roman" pitchFamily="18" charset="0"/>
                </a:endParaRPr>
              </a:p>
            </p:txBody>
          </p:sp>
        </p:grpSp>
        <p:grpSp>
          <p:nvGrpSpPr>
            <p:cNvPr id="35" name="Group 26"/>
            <p:cNvGrpSpPr/>
            <p:nvPr/>
          </p:nvGrpSpPr>
          <p:grpSpPr>
            <a:xfrm>
              <a:off x="4648200" y="2895600"/>
              <a:ext cx="1543050" cy="1740932"/>
              <a:chOff x="5181600" y="2895600"/>
              <a:chExt cx="1543050" cy="1740932"/>
            </a:xfrm>
          </p:grpSpPr>
          <p:grpSp>
            <p:nvGrpSpPr>
              <p:cNvPr id="37" name="Group 12"/>
              <p:cNvGrpSpPr/>
              <p:nvPr/>
            </p:nvGrpSpPr>
            <p:grpSpPr>
              <a:xfrm>
                <a:off x="5181600" y="2895600"/>
                <a:ext cx="1543050" cy="1543051"/>
                <a:chOff x="4572000" y="2286000"/>
                <a:chExt cx="1543050" cy="1543051"/>
              </a:xfrm>
            </p:grpSpPr>
            <p:pic>
              <p:nvPicPr>
                <p:cNvPr id="39" name="Picture 2" descr="http://preview.turbosquid.com/Preview/2013/01/10__22_04_12/1.jpg86db29fe-71ed-4e19-b977-ca65cee44a57Large.jpg"/>
                <p:cNvPicPr>
                  <a:picLocks noChangeAspect="1" noChangeArrowheads="1"/>
                </p:cNvPicPr>
                <p:nvPr/>
              </p:nvPicPr>
              <p:blipFill>
                <a:blip r:embed="rId2" cstate="print"/>
                <a:srcRect/>
                <a:stretch>
                  <a:fillRect/>
                </a:stretch>
              </p:blipFill>
              <p:spPr bwMode="auto">
                <a:xfrm>
                  <a:off x="4572000" y="2286000"/>
                  <a:ext cx="1543050" cy="1543051"/>
                </a:xfrm>
                <a:prstGeom prst="rect">
                  <a:avLst/>
                </a:prstGeom>
                <a:noFill/>
              </p:spPr>
            </p:pic>
            <p:sp>
              <p:nvSpPr>
                <p:cNvPr id="40" name="TextBox 39"/>
                <p:cNvSpPr txBox="1"/>
                <p:nvPr/>
              </p:nvSpPr>
              <p:spPr>
                <a:xfrm>
                  <a:off x="4953000" y="2895600"/>
                  <a:ext cx="890437" cy="369332"/>
                </a:xfrm>
                <a:prstGeom prst="rect">
                  <a:avLst/>
                </a:prstGeom>
                <a:noFill/>
              </p:spPr>
              <p:txBody>
                <a:bodyPr wrap="none" rtlCol="0">
                  <a:spAutoFit/>
                </a:bodyPr>
                <a:lstStyle/>
                <a:p>
                  <a:r>
                    <a:rPr lang="en-US" dirty="0" smtClean="0">
                      <a:solidFill>
                        <a:schemeClr val="bg1"/>
                      </a:solidFill>
                    </a:rPr>
                    <a:t>100 tpy</a:t>
                  </a:r>
                  <a:endParaRPr lang="en-US" dirty="0">
                    <a:solidFill>
                      <a:schemeClr val="bg1"/>
                    </a:solidFill>
                  </a:endParaRPr>
                </a:p>
              </p:txBody>
            </p:sp>
          </p:grpSp>
          <p:sp>
            <p:nvSpPr>
              <p:cNvPr id="38" name="TextBox 37"/>
              <p:cNvSpPr txBox="1"/>
              <p:nvPr/>
            </p:nvSpPr>
            <p:spPr>
              <a:xfrm>
                <a:off x="5410200" y="4267200"/>
                <a:ext cx="1072217"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Proposed</a:t>
                </a:r>
                <a:endParaRPr lang="en-US" dirty="0">
                  <a:latin typeface="Times New Roman" pitchFamily="18" charset="0"/>
                  <a:cs typeface="Times New Roman" pitchFamily="18" charset="0"/>
                </a:endParaRPr>
              </a:p>
            </p:txBody>
          </p:sp>
        </p:grpSp>
        <p:sp>
          <p:nvSpPr>
            <p:cNvPr id="36" name="Right Brace 35"/>
            <p:cNvSpPr/>
            <p:nvPr/>
          </p:nvSpPr>
          <p:spPr>
            <a:xfrm rot="5400000">
              <a:off x="3371850" y="3790950"/>
              <a:ext cx="571500" cy="1981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6" name="Straight Arrow Connector 45"/>
          <p:cNvCxnSpPr/>
          <p:nvPr/>
        </p:nvCxnSpPr>
        <p:spPr>
          <a:xfrm flipV="1">
            <a:off x="4114800" y="5486400"/>
            <a:ext cx="8382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94107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a:xfrm>
            <a:off x="457200" y="1600200"/>
            <a:ext cx="8229600" cy="4343400"/>
          </a:xfrm>
        </p:spPr>
        <p:txBody>
          <a:bodyPr>
            <a:normAutofit/>
          </a:bodyPr>
          <a:lstStyle/>
          <a:p>
            <a:pPr algn="ctr">
              <a:buNone/>
            </a:pPr>
            <a:r>
              <a:rPr lang="en-US" b="1" kern="0" dirty="0" smtClean="0">
                <a:solidFill>
                  <a:srgbClr val="000000"/>
                </a:solidFill>
                <a:latin typeface="Times New Roman"/>
                <a:ea typeface="Calibri"/>
                <a:cs typeface="Times New Roman"/>
              </a:rPr>
              <a:t>Offsets and Net Air Quality Benefit (NAQB)</a:t>
            </a:r>
            <a:endParaRPr lang="en-US" dirty="0" smtClean="0"/>
          </a:p>
          <a:p>
            <a:pPr>
              <a:buClr>
                <a:srgbClr val="00B0F0"/>
              </a:buClr>
            </a:pPr>
            <a:r>
              <a:rPr lang="en-US" dirty="0" smtClean="0">
                <a:latin typeface="Times New Roman" pitchFamily="18" charset="0"/>
                <a:cs typeface="Times New Roman" pitchFamily="18" charset="0"/>
              </a:rPr>
              <a:t>Part of New Source Review - nonattainment and maintenance areas</a:t>
            </a:r>
          </a:p>
          <a:p>
            <a:pPr>
              <a:buClr>
                <a:srgbClr val="00B0F0"/>
              </a:buClr>
            </a:pPr>
            <a:r>
              <a:rPr lang="en-US" dirty="0" smtClean="0">
                <a:latin typeface="Times New Roman" pitchFamily="18" charset="0"/>
                <a:cs typeface="Times New Roman" pitchFamily="18" charset="0"/>
              </a:rPr>
              <a:t>Offsets: new or increased emissions </a:t>
            </a:r>
            <a:r>
              <a:rPr lang="en-US" u="sng" dirty="0" smtClean="0">
                <a:latin typeface="Times New Roman" pitchFamily="18" charset="0"/>
                <a:cs typeface="Times New Roman" pitchFamily="18" charset="0"/>
              </a:rPr>
              <a:t>&gt;</a:t>
            </a:r>
            <a:r>
              <a:rPr lang="en-US" dirty="0" smtClean="0">
                <a:latin typeface="Times New Roman" pitchFamily="18" charset="0"/>
                <a:cs typeface="Times New Roman" pitchFamily="18" charset="0"/>
              </a:rPr>
              <a:t> SER must be offset by emission reductions</a:t>
            </a:r>
          </a:p>
          <a:p>
            <a:pPr>
              <a:buClr>
                <a:srgbClr val="00B0F0"/>
              </a:buClr>
            </a:pPr>
            <a:r>
              <a:rPr lang="en-US" dirty="0" smtClean="0">
                <a:latin typeface="Times New Roman" pitchFamily="18" charset="0"/>
                <a:cs typeface="Times New Roman" pitchFamily="18" charset="0"/>
              </a:rPr>
              <a:t>Amount of emission reduction is specified by an offset ratio</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Tree>
    <p:extLst>
      <p:ext uri="{BB962C8B-B14F-4D97-AF65-F5344CB8AC3E}">
        <p14:creationId xmlns="" xmlns:p14="http://schemas.microsoft.com/office/powerpoint/2010/main" val="7123712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NAQB: DEQ requires modeling, demonstrate that air quality is being protected</a:t>
            </a:r>
          </a:p>
          <a:p>
            <a:pPr>
              <a:buClr>
                <a:srgbClr val="00B0F0"/>
              </a:buClr>
            </a:pPr>
            <a:r>
              <a:rPr lang="en-US" dirty="0" smtClean="0">
                <a:latin typeface="Times New Roman" panose="02020603050405020304" pitchFamily="18" charset="0"/>
                <a:cs typeface="Times New Roman" panose="02020603050405020304" pitchFamily="18" charset="0"/>
              </a:rPr>
              <a:t>For EPA, NAQB = offsets; Oregon’s program more stringent</a:t>
            </a:r>
          </a:p>
          <a:p>
            <a:pPr>
              <a:buClr>
                <a:srgbClr val="00B0F0"/>
              </a:buClr>
            </a:pPr>
            <a:r>
              <a:rPr lang="en-US" dirty="0" smtClean="0">
                <a:latin typeface="Times New Roman" panose="02020603050405020304" pitchFamily="18" charset="0"/>
                <a:cs typeface="Times New Roman" panose="02020603050405020304" pitchFamily="18" charset="0"/>
              </a:rPr>
              <a:t>Currently 2 modeling </a:t>
            </a:r>
          </a:p>
          <a:p>
            <a:pPr marL="0" indent="0">
              <a:spcBef>
                <a:spcPts val="0"/>
              </a:spcBef>
              <a:buClr>
                <a:srgbClr val="00B0F0"/>
              </a:buClr>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criteria, but 1 is nearly </a:t>
            </a:r>
          </a:p>
          <a:p>
            <a:pPr marL="0" indent="0">
              <a:spcBef>
                <a:spcPts val="0"/>
              </a:spcBef>
              <a:buClr>
                <a:srgbClr val="00B0F0"/>
              </a:buClr>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impossible to meet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3505200"/>
            <a:ext cx="3171825" cy="2466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pPr>
              <a:buClr>
                <a:srgbClr val="00B0F0"/>
              </a:buClr>
            </a:pPr>
            <a:r>
              <a:rPr lang="en-US" sz="2800" dirty="0" smtClean="0">
                <a:latin typeface="Times New Roman" pitchFamily="18" charset="0"/>
                <a:cs typeface="Times New Roman" pitchFamily="18" charset="0"/>
              </a:rPr>
              <a:t>Current criteria requires offsets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and new emissions to overlap</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all times</a:t>
            </a:r>
          </a:p>
          <a:p>
            <a:pPr>
              <a:buClr>
                <a:srgbClr val="00B0F0"/>
              </a:buClr>
            </a:pPr>
            <a:r>
              <a:rPr lang="en-US" sz="2800" dirty="0" smtClean="0">
                <a:latin typeface="Times New Roman" pitchFamily="18" charset="0"/>
                <a:cs typeface="Times New Roman" pitchFamily="18" charset="0"/>
              </a:rPr>
              <a:t>Only happens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if sources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1219200"/>
            <a:ext cx="3048000" cy="54102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rot="20618078">
            <a:off x="190500" y="4648200"/>
            <a:ext cx="2705100" cy="1781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3730"/>
                                        </p:tgtEl>
                                        <p:attrNameLst>
                                          <p:attrName>r</p:attrName>
                                        </p:attrNameLst>
                                      </p:cBhvr>
                                    </p:animRot>
                                    <p:animRot by="-240000">
                                      <p:cBhvr>
                                        <p:cTn id="7" dur="400" fill="hold">
                                          <p:stCondLst>
                                            <p:cond delay="400"/>
                                          </p:stCondLst>
                                        </p:cTn>
                                        <p:tgtEl>
                                          <p:spTgt spid="73730"/>
                                        </p:tgtEl>
                                        <p:attrNameLst>
                                          <p:attrName>r</p:attrName>
                                        </p:attrNameLst>
                                      </p:cBhvr>
                                    </p:animRot>
                                    <p:animRot by="240000">
                                      <p:cBhvr>
                                        <p:cTn id="8" dur="400" fill="hold">
                                          <p:stCondLst>
                                            <p:cond delay="800"/>
                                          </p:stCondLst>
                                        </p:cTn>
                                        <p:tgtEl>
                                          <p:spTgt spid="73730"/>
                                        </p:tgtEl>
                                        <p:attrNameLst>
                                          <p:attrName>r</p:attrName>
                                        </p:attrNameLst>
                                      </p:cBhvr>
                                    </p:animRot>
                                    <p:animRot by="-240000">
                                      <p:cBhvr>
                                        <p:cTn id="9" dur="400" fill="hold">
                                          <p:stCondLst>
                                            <p:cond delay="1200"/>
                                          </p:stCondLst>
                                        </p:cTn>
                                        <p:tgtEl>
                                          <p:spTgt spid="73730"/>
                                        </p:tgtEl>
                                        <p:attrNameLst>
                                          <p:attrName>r</p:attrName>
                                        </p:attrNameLst>
                                      </p:cBhvr>
                                    </p:animRot>
                                    <p:animRot by="120000">
                                      <p:cBhvr>
                                        <p:cTn id="10" dur="400" fill="hold">
                                          <p:stCondLst>
                                            <p:cond delay="1600"/>
                                          </p:stCondLst>
                                        </p:cTn>
                                        <p:tgtEl>
                                          <p:spTgt spid="73730"/>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73730"/>
                                        </p:tgtEl>
                                        <p:attrNameLst>
                                          <p:attrName>r</p:attrName>
                                        </p:attrNameLst>
                                      </p:cBhvr>
                                    </p:animRot>
                                    <p:animRot by="-240000">
                                      <p:cBhvr>
                                        <p:cTn id="14" dur="400" fill="hold">
                                          <p:stCondLst>
                                            <p:cond delay="400"/>
                                          </p:stCondLst>
                                        </p:cTn>
                                        <p:tgtEl>
                                          <p:spTgt spid="73730"/>
                                        </p:tgtEl>
                                        <p:attrNameLst>
                                          <p:attrName>r</p:attrName>
                                        </p:attrNameLst>
                                      </p:cBhvr>
                                    </p:animRot>
                                    <p:animRot by="240000">
                                      <p:cBhvr>
                                        <p:cTn id="15" dur="400" fill="hold">
                                          <p:stCondLst>
                                            <p:cond delay="800"/>
                                          </p:stCondLst>
                                        </p:cTn>
                                        <p:tgtEl>
                                          <p:spTgt spid="73730"/>
                                        </p:tgtEl>
                                        <p:attrNameLst>
                                          <p:attrName>r</p:attrName>
                                        </p:attrNameLst>
                                      </p:cBhvr>
                                    </p:animRot>
                                    <p:animRot by="-240000">
                                      <p:cBhvr>
                                        <p:cTn id="16" dur="400" fill="hold">
                                          <p:stCondLst>
                                            <p:cond delay="1200"/>
                                          </p:stCondLst>
                                        </p:cTn>
                                        <p:tgtEl>
                                          <p:spTgt spid="73730"/>
                                        </p:tgtEl>
                                        <p:attrNameLst>
                                          <p:attrName>r</p:attrName>
                                        </p:attrNameLst>
                                      </p:cBhvr>
                                    </p:animRot>
                                    <p:animRot by="120000">
                                      <p:cBhvr>
                                        <p:cTn id="17" dur="400" fill="hold">
                                          <p:stCondLst>
                                            <p:cond delay="1600"/>
                                          </p:stCondLst>
                                        </p:cTn>
                                        <p:tgtEl>
                                          <p:spTgt spid="73730"/>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73730"/>
                                        </p:tgtEl>
                                        <p:attrNameLst>
                                          <p:attrName>r</p:attrName>
                                        </p:attrNameLst>
                                      </p:cBhvr>
                                    </p:animRot>
                                    <p:animRot by="-240000">
                                      <p:cBhvr>
                                        <p:cTn id="21" dur="400" fill="hold">
                                          <p:stCondLst>
                                            <p:cond delay="400"/>
                                          </p:stCondLst>
                                        </p:cTn>
                                        <p:tgtEl>
                                          <p:spTgt spid="73730"/>
                                        </p:tgtEl>
                                        <p:attrNameLst>
                                          <p:attrName>r</p:attrName>
                                        </p:attrNameLst>
                                      </p:cBhvr>
                                    </p:animRot>
                                    <p:animRot by="240000">
                                      <p:cBhvr>
                                        <p:cTn id="22" dur="400" fill="hold">
                                          <p:stCondLst>
                                            <p:cond delay="800"/>
                                          </p:stCondLst>
                                        </p:cTn>
                                        <p:tgtEl>
                                          <p:spTgt spid="73730"/>
                                        </p:tgtEl>
                                        <p:attrNameLst>
                                          <p:attrName>r</p:attrName>
                                        </p:attrNameLst>
                                      </p:cBhvr>
                                    </p:animRot>
                                    <p:animRot by="-240000">
                                      <p:cBhvr>
                                        <p:cTn id="23" dur="400" fill="hold">
                                          <p:stCondLst>
                                            <p:cond delay="1200"/>
                                          </p:stCondLst>
                                        </p:cTn>
                                        <p:tgtEl>
                                          <p:spTgt spid="73730"/>
                                        </p:tgtEl>
                                        <p:attrNameLst>
                                          <p:attrName>r</p:attrName>
                                        </p:attrNameLst>
                                      </p:cBhvr>
                                    </p:animRot>
                                    <p:animRot by="120000">
                                      <p:cBhvr>
                                        <p:cTn id="24" dur="400" fill="hold">
                                          <p:stCondLst>
                                            <p:cond delay="1600"/>
                                          </p:stCondLst>
                                        </p:cTn>
                                        <p:tgtEl>
                                          <p:spTgt spid="7373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73730"/>
                                        </p:tgtEl>
                                        <p:attrNameLst>
                                          <p:attrName>r</p:attrName>
                                        </p:attrNameLst>
                                      </p:cBhvr>
                                    </p:animRot>
                                    <p:animRot by="-240000">
                                      <p:cBhvr>
                                        <p:cTn id="28" dur="400" fill="hold">
                                          <p:stCondLst>
                                            <p:cond delay="400"/>
                                          </p:stCondLst>
                                        </p:cTn>
                                        <p:tgtEl>
                                          <p:spTgt spid="73730"/>
                                        </p:tgtEl>
                                        <p:attrNameLst>
                                          <p:attrName>r</p:attrName>
                                        </p:attrNameLst>
                                      </p:cBhvr>
                                    </p:animRot>
                                    <p:animRot by="240000">
                                      <p:cBhvr>
                                        <p:cTn id="29" dur="400" fill="hold">
                                          <p:stCondLst>
                                            <p:cond delay="800"/>
                                          </p:stCondLst>
                                        </p:cTn>
                                        <p:tgtEl>
                                          <p:spTgt spid="73730"/>
                                        </p:tgtEl>
                                        <p:attrNameLst>
                                          <p:attrName>r</p:attrName>
                                        </p:attrNameLst>
                                      </p:cBhvr>
                                    </p:animRot>
                                    <p:animRot by="-240000">
                                      <p:cBhvr>
                                        <p:cTn id="30" dur="400" fill="hold">
                                          <p:stCondLst>
                                            <p:cond delay="1200"/>
                                          </p:stCondLst>
                                        </p:cTn>
                                        <p:tgtEl>
                                          <p:spTgt spid="73730"/>
                                        </p:tgtEl>
                                        <p:attrNameLst>
                                          <p:attrName>r</p:attrName>
                                        </p:attrNameLst>
                                      </p:cBhvr>
                                    </p:animRot>
                                    <p:animRot by="120000">
                                      <p:cBhvr>
                                        <p:cTn id="31" dur="400" fill="hold">
                                          <p:stCondLst>
                                            <p:cond delay="1600"/>
                                          </p:stCondLst>
                                        </p:cTn>
                                        <p:tgtEl>
                                          <p:spTgt spid="7373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73730"/>
                                        </p:tgtEl>
                                        <p:attrNameLst>
                                          <p:attrName>r</p:attrName>
                                        </p:attrNameLst>
                                      </p:cBhvr>
                                    </p:animRot>
                                    <p:animRot by="-240000">
                                      <p:cBhvr>
                                        <p:cTn id="35" dur="400" fill="hold">
                                          <p:stCondLst>
                                            <p:cond delay="400"/>
                                          </p:stCondLst>
                                        </p:cTn>
                                        <p:tgtEl>
                                          <p:spTgt spid="73730"/>
                                        </p:tgtEl>
                                        <p:attrNameLst>
                                          <p:attrName>r</p:attrName>
                                        </p:attrNameLst>
                                      </p:cBhvr>
                                    </p:animRot>
                                    <p:animRot by="240000">
                                      <p:cBhvr>
                                        <p:cTn id="36" dur="400" fill="hold">
                                          <p:stCondLst>
                                            <p:cond delay="800"/>
                                          </p:stCondLst>
                                        </p:cTn>
                                        <p:tgtEl>
                                          <p:spTgt spid="73730"/>
                                        </p:tgtEl>
                                        <p:attrNameLst>
                                          <p:attrName>r</p:attrName>
                                        </p:attrNameLst>
                                      </p:cBhvr>
                                    </p:animRot>
                                    <p:animRot by="-240000">
                                      <p:cBhvr>
                                        <p:cTn id="37" dur="400" fill="hold">
                                          <p:stCondLst>
                                            <p:cond delay="1200"/>
                                          </p:stCondLst>
                                        </p:cTn>
                                        <p:tgtEl>
                                          <p:spTgt spid="73730"/>
                                        </p:tgtEl>
                                        <p:attrNameLst>
                                          <p:attrName>r</p:attrName>
                                        </p:attrNameLst>
                                      </p:cBhvr>
                                    </p:animRot>
                                    <p:animRot by="120000">
                                      <p:cBhvr>
                                        <p:cTn id="38" dur="400" fill="hold">
                                          <p:stCondLst>
                                            <p:cond delay="1600"/>
                                          </p:stCondLst>
                                        </p:cTn>
                                        <p:tgtEl>
                                          <p:spTgt spid="737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pPr>
              <a:buClr>
                <a:srgbClr val="00B0F0"/>
              </a:buClr>
            </a:pPr>
            <a:endParaRPr lang="en-US" dirty="0" smtClean="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Suggestions</a:t>
            </a:r>
          </a:p>
          <a:p>
            <a:pPr>
              <a:buClr>
                <a:srgbClr val="00B0F0"/>
              </a:buClr>
            </a:pPr>
            <a:r>
              <a:rPr lang="en-US" sz="3500" dirty="0" smtClean="0">
                <a:latin typeface="Times New Roman" panose="02020603050405020304" pitchFamily="18" charset="0"/>
                <a:cs typeface="Times New Roman" panose="02020603050405020304" pitchFamily="18" charset="0"/>
              </a:rPr>
              <a:t>Focus on addressing local air quality problems</a:t>
            </a:r>
          </a:p>
          <a:p>
            <a:pPr lvl="1">
              <a:buClr>
                <a:srgbClr val="00B0F0"/>
              </a:buClr>
            </a:pPr>
            <a:r>
              <a:rPr lang="en-US" dirty="0">
                <a:latin typeface="Times New Roman" panose="02020603050405020304" pitchFamily="18" charset="0"/>
                <a:cs typeface="Times New Roman" panose="02020603050405020304" pitchFamily="18" charset="0"/>
              </a:rPr>
              <a:t>EQC can designate priority sources (i.e. woodstoves)</a:t>
            </a:r>
          </a:p>
          <a:p>
            <a:pPr>
              <a:buClr>
                <a:srgbClr val="00B0F0"/>
              </a:buClr>
            </a:pPr>
            <a:r>
              <a:rPr lang="en-US" sz="3500" dirty="0" smtClean="0">
                <a:latin typeface="Times New Roman" panose="02020603050405020304" pitchFamily="18" charset="0"/>
                <a:cs typeface="Times New Roman" panose="02020603050405020304" pitchFamily="18" charset="0"/>
              </a:rPr>
              <a:t>Create incentive to address priority sources:</a:t>
            </a:r>
          </a:p>
          <a:p>
            <a:pPr lvl="1">
              <a:buClr>
                <a:srgbClr val="00B0F0"/>
              </a:buClr>
            </a:pPr>
            <a:r>
              <a:rPr lang="en-US" dirty="0" smtClean="0">
                <a:latin typeface="Times New Roman" panose="02020603050405020304" pitchFamily="18" charset="0"/>
                <a:cs typeface="Times New Roman" panose="02020603050405020304" pitchFamily="18" charset="0"/>
              </a:rPr>
              <a:t>Increase offset ratio</a:t>
            </a:r>
          </a:p>
          <a:p>
            <a:pPr lvl="1">
              <a:buClr>
                <a:srgbClr val="00B0F0"/>
              </a:buClr>
            </a:pPr>
            <a:r>
              <a:rPr lang="en-US" dirty="0" smtClean="0">
                <a:latin typeface="Times New Roman" panose="02020603050405020304" pitchFamily="18" charset="0"/>
                <a:cs typeface="Times New Roman" panose="02020603050405020304" pitchFamily="18" charset="0"/>
              </a:rPr>
              <a:t>Reduce ratio if offsets obtained from priority sources</a:t>
            </a:r>
          </a:p>
          <a:p>
            <a:pPr>
              <a:buClr>
                <a:srgbClr val="00B0F0"/>
              </a:buClr>
            </a:pPr>
            <a:r>
              <a:rPr lang="en-US" sz="3500" dirty="0" smtClean="0">
                <a:latin typeface="Times New Roman" panose="02020603050405020304" pitchFamily="18" charset="0"/>
                <a:cs typeface="Times New Roman" panose="02020603050405020304" pitchFamily="18" charset="0"/>
              </a:rPr>
              <a:t>Revise modeling criteria</a:t>
            </a:r>
          </a:p>
          <a:p>
            <a:pPr lvl="1">
              <a:buClr>
                <a:srgbClr val="00B0F0"/>
              </a:buClr>
            </a:pPr>
            <a:r>
              <a:rPr lang="en-US" dirty="0" smtClean="0">
                <a:latin typeface="Times New Roman" panose="02020603050405020304" pitchFamily="18" charset="0"/>
                <a:cs typeface="Times New Roman" panose="02020603050405020304" pitchFamily="18" charset="0"/>
              </a:rPr>
              <a:t>Continue to protect </a:t>
            </a:r>
            <a:r>
              <a:rPr lang="en-US" dirty="0">
                <a:latin typeface="Times New Roman" panose="02020603050405020304" pitchFamily="18" charset="0"/>
                <a:cs typeface="Times New Roman" panose="02020603050405020304" pitchFamily="18" charset="0"/>
              </a:rPr>
              <a:t>air quality</a:t>
            </a:r>
          </a:p>
          <a:p>
            <a:pPr lvl="1">
              <a:buClr>
                <a:srgbClr val="00B0F0"/>
              </a:buClr>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65</a:t>
            </a:fld>
            <a:endParaRPr lang="en-US" dirty="0"/>
          </a:p>
        </p:txBody>
      </p:sp>
    </p:spTree>
    <p:extLst>
      <p:ext uri="{BB962C8B-B14F-4D97-AF65-F5344CB8AC3E}">
        <p14:creationId xmlns="" xmlns:p14="http://schemas.microsoft.com/office/powerpoint/2010/main" val="26039809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Offsets and NAQB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a:t>
            </a:r>
            <a:endParaRPr lang="en-US" b="1" dirty="0" smtClean="0">
              <a:solidFill>
                <a:srgbClr val="FF0000"/>
              </a:solidFill>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66</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924800" cy="4724400"/>
          </a:xfrm>
        </p:spPr>
        <p:txBody>
          <a:bodyPr>
            <a:normAutofit fontScale="92500" lnSpcReduction="20000"/>
          </a:bodyPr>
          <a:lstStyle/>
          <a:p>
            <a:pPr>
              <a:buClr>
                <a:srgbClr val="00B0F0"/>
              </a:buClr>
            </a:pPr>
            <a:r>
              <a:rPr lang="en-US" sz="3300" dirty="0" smtClean="0">
                <a:latin typeface="Times New Roman" pitchFamily="18" charset="0"/>
                <a:cs typeface="Times New Roman" pitchFamily="18" charset="0"/>
              </a:rPr>
              <a:t>Give non-federal major sources more flexibility for offset and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1.0:1 offsets</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67</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Suggestion</a:t>
            </a:r>
          </a:p>
          <a:p>
            <a:pPr lvl="1">
              <a:buClr>
                <a:srgbClr val="00B0F0"/>
              </a:buClr>
            </a:pPr>
            <a:r>
              <a:rPr lang="en-US" dirty="0" smtClean="0">
                <a:latin typeface="Times New Roman" panose="02020603050405020304" pitchFamily="18" charset="0"/>
                <a:cs typeface="Times New Roman" panose="02020603050405020304" pitchFamily="18" charset="0"/>
              </a:rPr>
              <a:t>Define two new types of areas</a:t>
            </a:r>
          </a:p>
          <a:p>
            <a:pPr lvl="1">
              <a:buClr>
                <a:srgbClr val="00B0F0"/>
              </a:buClr>
            </a:pPr>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Clr>
                <a:srgbClr val="00B0F0"/>
              </a:buClr>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Clr>
                <a:srgbClr val="00B0F0"/>
              </a:buClr>
              <a:buNone/>
            </a:pPr>
            <a:endParaRPr lang="en-US" sz="2800" b="1" u="sng" dirty="0" smtClean="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buClr>
                <a:srgbClr val="00B0F0"/>
              </a:buClr>
            </a:pPr>
            <a:r>
              <a:rPr lang="en-US" dirty="0" smtClean="0">
                <a:latin typeface="Times New Roman" panose="02020603050405020304" pitchFamily="18" charset="0"/>
                <a:cs typeface="Times New Roman" panose="02020603050405020304" pitchFamily="18" charset="0"/>
              </a:rPr>
              <a:t>Structure requirements so new/expanding sources help attain goals</a:t>
            </a: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68</a:t>
            </a:fld>
            <a:endParaRPr lang="en-US" dirty="0"/>
          </a:p>
        </p:txBody>
      </p:sp>
      <p:sp>
        <p:nvSpPr>
          <p:cNvPr id="6" name="Up Arrow 5"/>
          <p:cNvSpPr/>
          <p:nvPr/>
        </p:nvSpPr>
        <p:spPr>
          <a:xfrm>
            <a:off x="2895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5943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7606" y="3667780"/>
            <a:ext cx="2281394" cy="523220"/>
          </a:xfrm>
          <a:prstGeom prst="rect">
            <a:avLst/>
          </a:prstGeom>
        </p:spPr>
        <p:txBody>
          <a:bodyPr wrap="none">
            <a:spAutoFit/>
          </a:bodyPr>
          <a:lstStyle/>
          <a:p>
            <a:r>
              <a:rPr lang="en-US" sz="2800" b="1" u="sng" dirty="0" smtClean="0">
                <a:solidFill>
                  <a:srgbClr val="0070C0"/>
                </a:solidFill>
                <a:latin typeface="Times New Roman" panose="02020603050405020304" pitchFamily="18" charset="0"/>
                <a:cs typeface="Times New Roman" panose="02020603050405020304" pitchFamily="18" charset="0"/>
              </a:rPr>
              <a:t>Reattainment</a:t>
            </a:r>
            <a:endParaRPr lang="en-US" sz="2800" dirty="0"/>
          </a:p>
        </p:txBody>
      </p:sp>
      <p:sp>
        <p:nvSpPr>
          <p:cNvPr id="9" name="Rectangle 8"/>
          <p:cNvSpPr/>
          <p:nvPr/>
        </p:nvSpPr>
        <p:spPr>
          <a:xfrm>
            <a:off x="2057400" y="3657600"/>
            <a:ext cx="2161169" cy="523220"/>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endParaRPr lang="en-US" sz="2800" dirty="0"/>
          </a:p>
        </p:txBody>
      </p:sp>
    </p:spTree>
    <p:extLst>
      <p:ext uri="{BB962C8B-B14F-4D97-AF65-F5344CB8AC3E}">
        <p14:creationId xmlns="" xmlns:p14="http://schemas.microsoft.com/office/powerpoint/2010/main" val="40077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“Reattainment”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69</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5" name="&quot;No&quot; Symbol 4"/>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942545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sz="3600" dirty="0" smtClean="0">
                <a:latin typeface="Times New Roman" pitchFamily="18" charset="0"/>
                <a:cs typeface="Times New Roman" pitchFamily="18" charset="0"/>
              </a:rPr>
              <a:t>Designated Areas</a:t>
            </a:r>
            <a:endParaRPr lang="en-US" sz="36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507808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70</a:t>
            </a:fld>
            <a:endParaRPr lang="en-US" dirty="0"/>
          </a:p>
        </p:txBody>
      </p:sp>
      <p:pic>
        <p:nvPicPr>
          <p:cNvPr id="1026"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rot="13113716" flipH="1">
            <a:off x="2196219" y="4339335"/>
            <a:ext cx="775156" cy="6638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rot="10800000" flipV="1">
            <a:off x="4419597" y="5731672"/>
            <a:ext cx="463545" cy="115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2276849">
            <a:off x="6280561" y="4003070"/>
            <a:ext cx="1023937" cy="903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rot="17834184">
            <a:off x="5278587" y="1714501"/>
            <a:ext cx="1311275" cy="1255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rot="16724056">
            <a:off x="2374106" y="1588293"/>
            <a:ext cx="1725613" cy="174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37183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endParaRPr lang="en-US" dirty="0" smtClean="0">
              <a:latin typeface="Times New Roman" pitchFamily="18" charset="0"/>
              <a:cs typeface="Times New Roman" pitchFamily="18" charset="0"/>
            </a:endParaRPr>
          </a:p>
          <a:p>
            <a:pPr lvl="1">
              <a:spcAft>
                <a:spcPts val="600"/>
              </a:spcAft>
              <a:buClr>
                <a:srgbClr val="00B0F0"/>
              </a:buClr>
            </a:pPr>
            <a:r>
              <a:rPr lang="en-US" dirty="0" smtClean="0">
                <a:latin typeface="Times New Roman" pitchFamily="18" charset="0"/>
                <a:cs typeface="Times New Roman" pitchFamily="18" charset="0"/>
              </a:rPr>
              <a:t>Monitoring data close to or exceeding NAAQS</a:t>
            </a:r>
          </a:p>
          <a:p>
            <a:pPr lvl="1">
              <a:spcAft>
                <a:spcPts val="600"/>
              </a:spcAft>
              <a:buClr>
                <a:srgbClr val="00B0F0"/>
              </a:buClr>
            </a:pPr>
            <a:r>
              <a:rPr lang="en-US" dirty="0" smtClean="0">
                <a:latin typeface="Times New Roman" pitchFamily="18" charset="0"/>
                <a:cs typeface="Times New Roman" pitchFamily="18" charset="0"/>
              </a:rPr>
              <a:t>Not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p>
        </p:txBody>
      </p:sp>
      <p:sp>
        <p:nvSpPr>
          <p:cNvPr id="4" name="Slide Number Placeholder 3"/>
          <p:cNvSpPr>
            <a:spLocks noGrp="1"/>
          </p:cNvSpPr>
          <p:nvPr>
            <p:ph type="sldNum" sz="quarter" idx="12"/>
          </p:nvPr>
        </p:nvSpPr>
        <p:spPr/>
        <p:txBody>
          <a:bodyPr/>
          <a:lstStyle/>
          <a:p>
            <a:fld id="{5054A28A-D49E-49FA-AA6C-AAFB5BCB984B}" type="slidenum">
              <a:rPr lang="en-US" smtClean="0"/>
              <a:pPr/>
              <a:t>71</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207" y="762000"/>
            <a:ext cx="7924800" cy="609600"/>
          </a:xfrm>
        </p:spPr>
        <p:txBody>
          <a:bodyPr>
            <a:normAutofit fontScale="92500" lnSpcReduction="20000"/>
          </a:bodyPr>
          <a:lstStyle/>
          <a:p>
            <a:pPr marL="0" indent="0">
              <a:spcAft>
                <a:spcPts val="600"/>
              </a:spcAft>
              <a:buClr>
                <a:srgbClr val="00B0F0"/>
              </a:buClr>
              <a:buNone/>
            </a:pPr>
            <a:r>
              <a:rPr lang="en-US" sz="3900"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72</a:t>
            </a:fld>
            <a:endParaRPr lang="en-US" dirty="0">
              <a:solidFill>
                <a:prstClr val="black">
                  <a:tint val="75000"/>
                </a:prstClr>
              </a:solidFill>
            </a:endParaRPr>
          </a:p>
        </p:txBody>
      </p:sp>
      <p:grpSp>
        <p:nvGrpSpPr>
          <p:cNvPr id="2" name="Group 7"/>
          <p:cNvGrpSpPr/>
          <p:nvPr/>
        </p:nvGrpSpPr>
        <p:grpSpPr>
          <a:xfrm>
            <a:off x="1019346" y="4495800"/>
            <a:ext cx="6459855" cy="2131572"/>
            <a:chOff x="2667000" y="3517825"/>
            <a:chExt cx="7289467" cy="2436372"/>
          </a:xfrm>
        </p:grpSpPr>
        <p:grpSp>
          <p:nvGrpSpPr>
            <p:cNvPr id="5" name="Group 11"/>
            <p:cNvGrpSpPr/>
            <p:nvPr/>
          </p:nvGrpSpPr>
          <p:grpSpPr>
            <a:xfrm>
              <a:off x="2667000" y="3517825"/>
              <a:ext cx="4987190" cy="2436372"/>
              <a:chOff x="2667000" y="3517825"/>
              <a:chExt cx="4987190" cy="2436372"/>
            </a:xfrm>
          </p:grpSpPr>
          <p:pic>
            <p:nvPicPr>
              <p:cNvPr id="11" name="Picture 2" descr="http://0.tqn.com/d/gonw/1/0/U/w/-/-/oregonstatetopo.gif"/>
              <p:cNvPicPr>
                <a:picLocks noChangeAspect="1" noChangeArrowheads="1"/>
              </p:cNvPicPr>
              <p:nvPr/>
            </p:nvPicPr>
            <p:blipFill>
              <a:blip r:embed="rId2" cstate="print"/>
              <a:srcRect/>
              <a:stretch>
                <a:fillRect/>
              </a:stretch>
            </p:blipFill>
            <p:spPr bwMode="auto">
              <a:xfrm>
                <a:off x="2667000" y="3517825"/>
                <a:ext cx="3848100" cy="2436372"/>
              </a:xfrm>
              <a:prstGeom prst="rect">
                <a:avLst/>
              </a:prstGeom>
              <a:noFill/>
            </p:spPr>
          </p:pic>
          <p:sp>
            <p:nvSpPr>
              <p:cNvPr id="12" name="Snip Same Side Corner Rectangle 11"/>
              <p:cNvSpPr/>
              <p:nvPr/>
            </p:nvSpPr>
            <p:spPr>
              <a:xfrm>
                <a:off x="5867400" y="4724400"/>
                <a:ext cx="304800" cy="228600"/>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p:nvPr/>
            </p:nvCxnSpPr>
            <p:spPr>
              <a:xfrm flipH="1">
                <a:off x="6324601" y="4388786"/>
                <a:ext cx="1329589" cy="488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622358" y="3779113"/>
              <a:ext cx="3334109" cy="668394"/>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Define boundary</a:t>
              </a:r>
              <a:endParaRPr lang="en-US" sz="3200" dirty="0">
                <a:solidFill>
                  <a:prstClr val="black"/>
                </a:solidFill>
                <a:latin typeface="Times New Roman" pitchFamily="18" charset="0"/>
                <a:cs typeface="Times New Roman" pitchFamily="18" charset="0"/>
              </a:endParaRPr>
            </a:p>
          </p:txBody>
        </p:sp>
      </p:gr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13353" y="1740884"/>
            <a:ext cx="2025447" cy="2626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457200" y="2286000"/>
            <a:ext cx="2861422"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Gather ambient monitoring data</a:t>
            </a:r>
          </a:p>
        </p:txBody>
      </p:sp>
      <p:pic>
        <p:nvPicPr>
          <p:cNvPr id="61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975" y="2057400"/>
            <a:ext cx="2769209" cy="1811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692615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609600"/>
          </a:xfrm>
        </p:spPr>
        <p:txBody>
          <a:bodyPr>
            <a:normAutofit fontScale="92500" lnSpcReduction="20000"/>
          </a:bodyPr>
          <a:lstStyle/>
          <a:p>
            <a:pPr marL="0" indent="0">
              <a:spcAft>
                <a:spcPts val="600"/>
              </a:spcAft>
              <a:buClr>
                <a:srgbClr val="00B0F0"/>
              </a:buClr>
              <a:buNone/>
            </a:pPr>
            <a:r>
              <a:rPr lang="en-US"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73</a:t>
            </a:fld>
            <a:endParaRPr lang="en-US" dirty="0"/>
          </a:p>
        </p:txBody>
      </p:sp>
      <p:sp>
        <p:nvSpPr>
          <p:cNvPr id="22" name="TextBox 21"/>
          <p:cNvSpPr txBox="1"/>
          <p:nvPr/>
        </p:nvSpPr>
        <p:spPr>
          <a:xfrm>
            <a:off x="762000" y="1295400"/>
            <a:ext cx="6781800" cy="2369880"/>
          </a:xfrm>
          <a:prstGeom prst="rect">
            <a:avLst/>
          </a:prstGeom>
          <a:noFill/>
        </p:spPr>
        <p:txBody>
          <a:bodyPr wrap="square" rtlCol="0">
            <a:spAutoFit/>
          </a:bodyPr>
          <a:lstStyle/>
          <a:p>
            <a:r>
              <a:rPr lang="en-US" sz="3200" dirty="0" smtClean="0">
                <a:latin typeface="Times New Roman" pitchFamily="18" charset="0"/>
                <a:cs typeface="Times New Roman" pitchFamily="18" charset="0"/>
              </a:rPr>
              <a:t>Identify priority sources:</a:t>
            </a:r>
          </a:p>
          <a:p>
            <a:endParaRPr lang="en-US" sz="1400" dirty="0" smtClean="0">
              <a:latin typeface="Times New Roman" pitchFamily="18" charset="0"/>
              <a:cs typeface="Times New Roman" pitchFamily="18" charset="0"/>
            </a:endParaRPr>
          </a:p>
          <a:p>
            <a:pPr>
              <a:buClr>
                <a:srgbClr val="00B0F0"/>
              </a:buClr>
              <a:buFont typeface="Arial" pitchFamily="34" charset="0"/>
              <a:buChar char="•"/>
            </a:pPr>
            <a:r>
              <a:rPr lang="en-US" sz="3200" dirty="0" smtClean="0">
                <a:latin typeface="Times New Roman" pitchFamily="18" charset="0"/>
                <a:cs typeface="Times New Roman" pitchFamily="18" charset="0"/>
              </a:rPr>
              <a:t>Woodstoves plant</a:t>
            </a:r>
          </a:p>
          <a:p>
            <a:pPr>
              <a:buClr>
                <a:srgbClr val="00B0F0"/>
              </a:buClr>
              <a:buFont typeface="Arial" pitchFamily="34" charset="0"/>
              <a:buChar char="•"/>
            </a:pPr>
            <a:endParaRPr lang="en-US" sz="1000" dirty="0" smtClean="0">
              <a:latin typeface="Times New Roman" pitchFamily="18" charset="0"/>
              <a:cs typeface="Times New Roman" pitchFamily="18" charset="0"/>
            </a:endParaRPr>
          </a:p>
          <a:p>
            <a:pPr>
              <a:buClr>
                <a:srgbClr val="00B0F0"/>
              </a:buClr>
              <a:buFont typeface="Arial" pitchFamily="34" charset="0"/>
              <a:buChar char="•"/>
            </a:pPr>
            <a:endParaRPr lang="en-US" sz="1000" dirty="0" smtClean="0">
              <a:latin typeface="Times New Roman" pitchFamily="18" charset="0"/>
              <a:cs typeface="Times New Roman" pitchFamily="18" charset="0"/>
            </a:endParaRPr>
          </a:p>
          <a:p>
            <a:pPr>
              <a:buClr>
                <a:srgbClr val="00B0F0"/>
              </a:buClr>
              <a:buFont typeface="Arial" pitchFamily="34" charset="0"/>
              <a:buChar char="•"/>
            </a:pPr>
            <a:r>
              <a:rPr lang="en-US" sz="3200" dirty="0" smtClean="0">
                <a:latin typeface="Times New Roman" pitchFamily="18" charset="0"/>
                <a:cs typeface="Times New Roman" pitchFamily="18" charset="0"/>
              </a:rPr>
              <a:t>Hog Fuel Boiler</a:t>
            </a:r>
          </a:p>
          <a:p>
            <a:pPr>
              <a:buClr>
                <a:srgbClr val="00B0F0"/>
              </a:buClr>
            </a:pPr>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4356467"/>
            <a:ext cx="3324225" cy="21655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4343400" y="4557394"/>
            <a:ext cx="4448175"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Work with local government/businesses to reduce emissions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736" y="1143000"/>
            <a:ext cx="7924800" cy="4876800"/>
          </a:xfrm>
        </p:spPr>
        <p:txBody>
          <a:bodyPr>
            <a:normAutofit/>
          </a:bodyPr>
          <a:lstStyle/>
          <a:p>
            <a:pPr marL="0" indent="0">
              <a:spcAft>
                <a:spcPts val="600"/>
              </a:spcAft>
              <a:buClr>
                <a:srgbClr val="00B0F0"/>
              </a:buClr>
              <a:buNone/>
            </a:pPr>
            <a:r>
              <a:rPr lang="en-US"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“Reattainment” Areas:  </a:t>
            </a:r>
          </a:p>
          <a:p>
            <a:pPr marL="0" indent="0">
              <a:spcAft>
                <a:spcPts val="600"/>
              </a:spcAft>
              <a:buClr>
                <a:srgbClr val="00B0F0"/>
              </a:buClr>
              <a:buNone/>
            </a:pPr>
            <a:endParaRPr lang="en-US" sz="3600" b="1" dirty="0" smtClean="0">
              <a:latin typeface="Times New Roman" pitchFamily="18" charset="0"/>
              <a:cs typeface="Times New Roman" pitchFamily="18" charset="0"/>
            </a:endParaRP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74</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1143000"/>
            <a:ext cx="2139950" cy="1420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a:bodyPr>
          <a:lstStyle/>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Sustainment or Reattainment designated only by EQC</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New areas overlay EPA designations</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Federal major sources must still meet minimum federal requirements for EPA designated area</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75</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2671346632"/>
              </p:ext>
            </p:extLst>
          </p:nvPr>
        </p:nvGraphicFramePr>
        <p:xfrm>
          <a:off x="1905000" y="3810000"/>
          <a:ext cx="5029200" cy="2225040"/>
        </p:xfrm>
        <a:graphic>
          <a:graphicData uri="http://schemas.openxmlformats.org/drawingml/2006/table">
            <a:tbl>
              <a:tblPr firstRow="1" bandRow="1">
                <a:tableStyleId>{7DF18680-E054-41AD-8BC1-D1AEF772440D}</a:tableStyleId>
              </a:tblPr>
              <a:tblGrid>
                <a:gridCol w="2263140"/>
                <a:gridCol w="502920"/>
                <a:gridCol w="2263140"/>
              </a:tblGrid>
              <a:tr h="370840">
                <a:tc>
                  <a:txBody>
                    <a:bodyPr/>
                    <a:lstStyle/>
                    <a:p>
                      <a:pPr algn="r"/>
                      <a:r>
                        <a:rPr lang="en-US" dirty="0" smtClean="0"/>
                        <a:t>State designation</a:t>
                      </a:r>
                      <a:endParaRPr lang="en-US" dirty="0"/>
                    </a:p>
                  </a:txBody>
                  <a:tcPr/>
                </a:tc>
                <a:tc>
                  <a:txBody>
                    <a:bodyPr/>
                    <a:lstStyle/>
                    <a:p>
                      <a:pPr algn="ctr"/>
                      <a:endParaRPr lang="en-US" dirty="0"/>
                    </a:p>
                  </a:txBody>
                  <a:tcPr/>
                </a:tc>
                <a:tc>
                  <a:txBody>
                    <a:bodyPr/>
                    <a:lstStyle/>
                    <a:p>
                      <a:pPr algn="l"/>
                      <a:r>
                        <a:rPr lang="en-US" dirty="0" smtClean="0"/>
                        <a:t>EPA designation</a:t>
                      </a:r>
                      <a:endParaRPr lang="en-US" dirty="0"/>
                    </a:p>
                  </a:txBody>
                  <a:tcPr/>
                </a:tc>
              </a:tr>
              <a:tr h="370840">
                <a:tc>
                  <a:txBody>
                    <a:bodyPr/>
                    <a:lstStyle/>
                    <a:p>
                      <a:pPr algn="r"/>
                      <a:r>
                        <a:rPr lang="en-US" dirty="0" smtClean="0"/>
                        <a:t>Attainment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Sustainment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Nonattainment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Reattainment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Maintenance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bl>
          </a:graphicData>
        </a:graphic>
      </p:graphicFrame>
    </p:spTree>
    <p:extLst>
      <p:ext uri="{BB962C8B-B14F-4D97-AF65-F5344CB8AC3E}">
        <p14:creationId xmlns="" xmlns:p14="http://schemas.microsoft.com/office/powerpoint/2010/main" val="9818535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Suggested parts of the NSR program have been described</a:t>
            </a:r>
          </a:p>
          <a:p>
            <a:pPr>
              <a:buClr>
                <a:srgbClr val="00B0F0"/>
              </a:buClr>
            </a:pPr>
            <a:r>
              <a:rPr lang="en-US" dirty="0" smtClean="0">
                <a:latin typeface="Times New Roman" pitchFamily="18" charset="0"/>
                <a:cs typeface="Times New Roman" pitchFamily="18" charset="0"/>
              </a:rPr>
              <a:t>Some tables follow to summarize and show how the pieces fit together</a:t>
            </a:r>
          </a:p>
          <a:p>
            <a:pPr>
              <a:buClr>
                <a:srgbClr val="00B0F0"/>
              </a:buClr>
            </a:pPr>
            <a:r>
              <a:rPr lang="en-US" dirty="0" smtClean="0">
                <a:latin typeface="Times New Roman" pitchFamily="18" charset="0"/>
                <a:cs typeface="Times New Roman" pitchFamily="18" charset="0"/>
              </a:rPr>
              <a:t>Apologies in advance: tables are rather busy</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No changes in attainment areas (no table)</a:t>
            </a:r>
          </a:p>
          <a:p>
            <a:pPr>
              <a:buClr>
                <a:srgbClr val="00B0F0"/>
              </a:buClr>
            </a:pPr>
            <a:r>
              <a:rPr lang="en-US" dirty="0" smtClean="0">
                <a:latin typeface="Times New Roman" pitchFamily="18" charset="0"/>
                <a:cs typeface="Times New Roman" pitchFamily="18" charset="0"/>
              </a:rPr>
              <a:t>No changes to ozone offsets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76</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0300" y="525463"/>
            <a:ext cx="6883400" cy="528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77</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78827276"/>
              </p:ext>
            </p:extLst>
          </p:nvPr>
        </p:nvGraphicFramePr>
        <p:xfrm>
          <a:off x="609600" y="1219200"/>
          <a:ext cx="8382000" cy="5036643"/>
        </p:xfrm>
        <a:graphic>
          <a:graphicData uri="http://schemas.openxmlformats.org/drawingml/2006/table">
            <a:tbl>
              <a:tblPr firstRow="1" bandRow="1">
                <a:tableStyleId>{7DF18680-E054-41AD-8BC1-D1AEF772440D}</a:tableStyleId>
              </a:tblPr>
              <a:tblGrid>
                <a:gridCol w="2654932"/>
                <a:gridCol w="2755268"/>
                <a:gridCol w="2971800"/>
              </a:tblGrid>
              <a:tr h="372853">
                <a:tc gridSpan="3">
                  <a:txBody>
                    <a:bodyPr/>
                    <a:lstStyle/>
                    <a:p>
                      <a:pPr marL="0" marR="0" algn="ctr">
                        <a:lnSpc>
                          <a:spcPct val="115000"/>
                        </a:lnSpc>
                        <a:spcBef>
                          <a:spcPts val="0"/>
                        </a:spcBef>
                        <a:spcAft>
                          <a:spcPts val="0"/>
                        </a:spcAft>
                      </a:pPr>
                      <a:r>
                        <a:rPr lang="en-US" sz="2400" dirty="0" smtClean="0"/>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79595">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71098">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State NSR (SER-100)</a:t>
                      </a:r>
                      <a:endParaRPr lang="en-US" sz="1800" b="1" dirty="0">
                        <a:latin typeface="Times New Roman" pitchFamily="18" charset="0"/>
                        <a:ea typeface="Calibri"/>
                        <a:cs typeface="Times New Roman" pitchFamily="18" charset="0"/>
                      </a:endParaRPr>
                    </a:p>
                  </a:txBody>
                  <a:tcPr marL="68580" marR="68580" marT="0" marB="0" anchor="ctr"/>
                </a:tc>
              </a:tr>
              <a:tr h="371098">
                <a:tc>
                  <a:txBody>
                    <a:bodyPr/>
                    <a:lstStyle/>
                    <a:p>
                      <a:pPr marL="0" marR="0" algn="ctr">
                        <a:lnSpc>
                          <a:spcPct val="115000"/>
                        </a:lnSpc>
                        <a:spcBef>
                          <a:spcPts val="0"/>
                        </a:spcBef>
                        <a:spcAft>
                          <a:spcPts val="0"/>
                        </a:spcAft>
                      </a:pPr>
                      <a:r>
                        <a:rPr lang="en-US" sz="1800" dirty="0" smtClean="0"/>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3558355">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1.0:1</a:t>
                      </a:r>
                    </a:p>
                    <a:p>
                      <a:pPr marL="173038" marR="0" lvl="0" indent="-173038">
                        <a:lnSpc>
                          <a:spcPct val="115000"/>
                        </a:lnSpc>
                        <a:spcBef>
                          <a:spcPts val="0"/>
                        </a:spcBef>
                        <a:spcAft>
                          <a:spcPts val="0"/>
                        </a:spcAft>
                        <a:buFont typeface="Symbol"/>
                        <a:buChar char=""/>
                      </a:pPr>
                      <a:r>
                        <a:rPr lang="en-US" sz="1800" dirty="0" smtClean="0"/>
                        <a:t>Modeling</a:t>
                      </a:r>
                      <a:endParaRPr lang="en-US" sz="1800" dirty="0"/>
                    </a:p>
                    <a:p>
                      <a:pPr marL="458788" marR="0" lvl="1" indent="-285750">
                        <a:lnSpc>
                          <a:spcPct val="115000"/>
                        </a:lnSpc>
                        <a:spcBef>
                          <a:spcPts val="0"/>
                        </a:spcBef>
                        <a:spcAft>
                          <a:spcPts val="0"/>
                        </a:spcAft>
                        <a:buFont typeface="Wingdings" panose="05000000000000000000" pitchFamily="2" charset="2"/>
                        <a:buChar char="§"/>
                      </a:pPr>
                      <a:r>
                        <a:rPr lang="en-US" sz="1800" dirty="0"/>
                        <a:t>Reduce impacts at majority of receptors; and</a:t>
                      </a:r>
                    </a:p>
                    <a:p>
                      <a:pPr marL="458788" marR="0" lvl="1" indent="-285750">
                        <a:lnSpc>
                          <a:spcPct val="115000"/>
                        </a:lnSpc>
                        <a:spcBef>
                          <a:spcPts val="0"/>
                        </a:spcBef>
                        <a:spcAft>
                          <a:spcPts val="0"/>
                        </a:spcAft>
                        <a:buFont typeface="Wingdings" panose="05000000000000000000" pitchFamily="2" charset="2"/>
                        <a:buChar char="§"/>
                      </a:pPr>
                      <a:r>
                        <a:rPr lang="en-US" sz="1800" dirty="0"/>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1.2:1, can reduce to NLT 1:1 for offsets from </a:t>
                      </a:r>
                      <a:r>
                        <a:rPr lang="en-US" sz="1800" dirty="0"/>
                        <a:t>priority </a:t>
                      </a:r>
                      <a:r>
                        <a:rPr lang="en-US" sz="1800" dirty="0" smtClean="0"/>
                        <a:t>sources</a:t>
                      </a:r>
                    </a:p>
                    <a:p>
                      <a:pPr marL="173038" marR="0" lvl="0" indent="-173038">
                        <a:lnSpc>
                          <a:spcPct val="115000"/>
                        </a:lnSpc>
                        <a:spcBef>
                          <a:spcPts val="0"/>
                        </a:spcBef>
                        <a:spcAft>
                          <a:spcPts val="0"/>
                        </a:spcAft>
                        <a:buFont typeface="Symbol"/>
                        <a:buChar char=""/>
                      </a:pPr>
                      <a:r>
                        <a:rPr lang="en-US" sz="1800" dirty="0" smtClean="0"/>
                        <a:t> Modeling</a:t>
                      </a:r>
                      <a:endParaRPr lang="en-US" sz="1800" dirty="0"/>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p>
                    <a:p>
                      <a:pPr marL="173038" marR="0" lvl="0" indent="-173038">
                        <a:lnSpc>
                          <a:spcPct val="115000"/>
                        </a:lnSpc>
                        <a:spcBef>
                          <a:spcPts val="0"/>
                        </a:spcBef>
                        <a:spcAft>
                          <a:spcPts val="0"/>
                        </a:spcAft>
                        <a:buFont typeface="Symbol"/>
                        <a:buChar char=""/>
                      </a:pPr>
                      <a:endParaRPr lang="en-US" sz="1800" dirty="0" smtClean="0"/>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644" y="762000"/>
            <a:ext cx="7489056" cy="575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Nonattainment Areas</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78</a:t>
            </a:fld>
            <a:endParaRPr lang="en-US" dirty="0"/>
          </a:p>
        </p:txBody>
      </p:sp>
      <p:sp>
        <p:nvSpPr>
          <p:cNvPr id="15" name="Content Placeholder 2"/>
          <p:cNvSpPr>
            <a:spLocks noGrp="1"/>
          </p:cNvSpPr>
          <p:nvPr>
            <p:ph idx="1"/>
          </p:nvPr>
        </p:nvSpPr>
        <p:spPr>
          <a:xfrm>
            <a:off x="457200" y="1600200"/>
            <a:ext cx="8229600" cy="2514600"/>
          </a:xfrm>
        </p:spPr>
        <p:txBody>
          <a:bodyPr/>
          <a:lstStyle/>
          <a:p>
            <a:pPr marL="173038" lvl="0" indent="-173038">
              <a:lnSpc>
                <a:spcPct val="115000"/>
              </a:lnSpc>
              <a:spcBef>
                <a:spcPts val="0"/>
              </a:spcBef>
              <a:buFont typeface="Symbol"/>
              <a:buChar char=""/>
            </a:pPr>
            <a:r>
              <a:rPr lang="en-US" dirty="0" smtClean="0">
                <a:latin typeface="Times New Roman" pitchFamily="18" charset="0"/>
                <a:cs typeface="Times New Roman" pitchFamily="18" charset="0"/>
              </a:rPr>
              <a:t>For major sources: </a:t>
            </a:r>
            <a:r>
              <a:rPr lang="en-US" dirty="0" smtClean="0">
                <a:solidFill>
                  <a:prstClr val="black"/>
                </a:solidFill>
                <a:latin typeface="Times New Roman" pitchFamily="18" charset="0"/>
                <a:cs typeface="Times New Roman" pitchFamily="18" charset="0"/>
              </a:rPr>
              <a:t>Control technology stays at Lowest Achievable Emission Rate</a:t>
            </a:r>
          </a:p>
          <a:p>
            <a:pPr marL="173038" indent="-173038">
              <a:lnSpc>
                <a:spcPct val="115000"/>
              </a:lnSpc>
              <a:spcBef>
                <a:spcPts val="0"/>
              </a:spcBef>
              <a:buFont typeface="Symbol"/>
              <a:buChar char=""/>
            </a:pPr>
            <a:r>
              <a:rPr lang="en-US" dirty="0">
                <a:latin typeface="Times New Roman" pitchFamily="18" charset="0"/>
                <a:cs typeface="Times New Roman" pitchFamily="18" charset="0"/>
              </a:rPr>
              <a:t>For non-major sources</a:t>
            </a:r>
            <a:r>
              <a:rPr lang="en-US" dirty="0" smtClean="0">
                <a:latin typeface="Times New Roman" pitchFamily="18" charset="0"/>
                <a:cs typeface="Times New Roman" pitchFamily="18" charset="0"/>
              </a:rPr>
              <a:t>: Change to Best Available Control Technology</a:t>
            </a:r>
            <a:endParaRPr lang="en-US" dirty="0">
              <a:latin typeface="Times New Roman" pitchFamily="18" charset="0"/>
              <a:cs typeface="Times New Roman" pitchFamily="18" charset="0"/>
            </a:endParaRPr>
          </a:p>
          <a:p>
            <a:pPr marL="457200" indent="-457200">
              <a:lnSpc>
                <a:spcPct val="115000"/>
              </a:lnSpc>
              <a:spcBef>
                <a:spcPts val="0"/>
              </a:spcBef>
            </a:pPr>
            <a:endParaRPr lang="en-US" dirty="0">
              <a:solidFill>
                <a:prstClr val="black"/>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4038600"/>
            <a:ext cx="3219450" cy="2571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3429000"/>
            <a:ext cx="2124287" cy="3009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762000" y="4876800"/>
            <a:ext cx="652743" cy="369332"/>
          </a:xfrm>
          <a:prstGeom prst="rect">
            <a:avLst/>
          </a:prstGeom>
          <a:noFill/>
        </p:spPr>
        <p:txBody>
          <a:bodyPr wrap="none" rtlCol="0">
            <a:spAutoFit/>
          </a:bodyPr>
          <a:lstStyle/>
          <a:p>
            <a:r>
              <a:rPr lang="en-US" dirty="0" smtClean="0"/>
              <a:t>LAER</a:t>
            </a:r>
            <a:endParaRPr lang="en-US" dirty="0"/>
          </a:p>
        </p:txBody>
      </p:sp>
      <p:sp>
        <p:nvSpPr>
          <p:cNvPr id="9" name="TextBox 8"/>
          <p:cNvSpPr txBox="1"/>
          <p:nvPr/>
        </p:nvSpPr>
        <p:spPr>
          <a:xfrm>
            <a:off x="8153400" y="4724400"/>
            <a:ext cx="675634" cy="369332"/>
          </a:xfrm>
          <a:prstGeom prst="rect">
            <a:avLst/>
          </a:prstGeom>
          <a:noFill/>
        </p:spPr>
        <p:txBody>
          <a:bodyPr wrap="none" rtlCol="0">
            <a:spAutoFit/>
          </a:bodyPr>
          <a:lstStyle/>
          <a:p>
            <a:r>
              <a:rPr lang="en-US" dirty="0" smtClean="0"/>
              <a:t>BACT</a:t>
            </a:r>
            <a:endParaRPr lang="en-US" dirty="0"/>
          </a:p>
        </p:txBody>
      </p:sp>
    </p:spTree>
    <p:extLst>
      <p:ext uri="{BB962C8B-B14F-4D97-AF65-F5344CB8AC3E}">
        <p14:creationId xmlns="" xmlns:p14="http://schemas.microsoft.com/office/powerpoint/2010/main" val="17987380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Nonattainment Areas</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79</a:t>
            </a:fld>
            <a:endParaRPr lang="en-US" dirty="0"/>
          </a:p>
        </p:txBody>
      </p:sp>
      <p:grpSp>
        <p:nvGrpSpPr>
          <p:cNvPr id="9" name="Group 8"/>
          <p:cNvGrpSpPr/>
          <p:nvPr/>
        </p:nvGrpSpPr>
        <p:grpSpPr>
          <a:xfrm>
            <a:off x="685800" y="3352800"/>
            <a:ext cx="5551311" cy="2696362"/>
            <a:chOff x="-1219200" y="3276600"/>
            <a:chExt cx="5551311" cy="2696362"/>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61" r="35261"/>
            <a:stretch/>
          </p:blipFill>
          <p:spPr bwMode="auto">
            <a:xfrm>
              <a:off x="-1219200" y="3276600"/>
              <a:ext cx="5186531" cy="2696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983836" y="4238626"/>
              <a:ext cx="443673" cy="4857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37644" y="4876800"/>
              <a:ext cx="444500"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82144" y="5105400"/>
              <a:ext cx="219869" cy="2436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5779" y="4888468"/>
              <a:ext cx="619785" cy="369332"/>
            </a:xfrm>
            <a:prstGeom prst="rect">
              <a:avLst/>
            </a:prstGeom>
            <a:noFill/>
          </p:spPr>
          <p:txBody>
            <a:bodyPr wrap="none" rtlCol="0">
              <a:spAutoFit/>
            </a:bodyPr>
            <a:lstStyle/>
            <a:p>
              <a:r>
                <a:rPr lang="en-US" dirty="0" smtClean="0"/>
                <a:t>Now</a:t>
              </a:r>
              <a:endParaRPr lang="en-US" dirty="0"/>
            </a:p>
          </p:txBody>
        </p:sp>
        <p:sp>
          <p:nvSpPr>
            <p:cNvPr id="7" name="TextBox 6"/>
            <p:cNvSpPr txBox="1"/>
            <p:nvPr/>
          </p:nvSpPr>
          <p:spPr>
            <a:xfrm>
              <a:off x="3259894" y="5486400"/>
              <a:ext cx="1072217" cy="369332"/>
            </a:xfrm>
            <a:prstGeom prst="rect">
              <a:avLst/>
            </a:prstGeom>
            <a:noFill/>
          </p:spPr>
          <p:txBody>
            <a:bodyPr wrap="none" rtlCol="0">
              <a:spAutoFit/>
            </a:bodyPr>
            <a:lstStyle/>
            <a:p>
              <a:r>
                <a:rPr lang="en-US" dirty="0" smtClean="0"/>
                <a:t>Proposed</a:t>
              </a:r>
              <a:endParaRPr lang="en-US" dirty="0"/>
            </a:p>
          </p:txBody>
        </p:sp>
      </p:grpSp>
      <p:sp>
        <p:nvSpPr>
          <p:cNvPr id="15" name="Content Placeholder 2"/>
          <p:cNvSpPr>
            <a:spLocks noGrp="1"/>
          </p:cNvSpPr>
          <p:nvPr>
            <p:ph idx="1"/>
          </p:nvPr>
        </p:nvSpPr>
        <p:spPr>
          <a:xfrm>
            <a:off x="457200" y="1752600"/>
            <a:ext cx="8229600" cy="1904999"/>
          </a:xfrm>
        </p:spPr>
        <p:txBody>
          <a:bodyPr/>
          <a:lstStyle/>
          <a:p>
            <a:pPr marL="173038" lvl="0" indent="-173038">
              <a:lnSpc>
                <a:spcPct val="115000"/>
              </a:lnSpc>
              <a:spcBef>
                <a:spcPts val="0"/>
              </a:spcBef>
              <a:buClr>
                <a:srgbClr val="00B0F0"/>
              </a:buClr>
              <a:buFont typeface="Symbol"/>
              <a:buChar char=""/>
            </a:pPr>
            <a:r>
              <a:rPr lang="en-US" dirty="0" smtClean="0">
                <a:latin typeface="Times New Roman" pitchFamily="18" charset="0"/>
                <a:cs typeface="Times New Roman" pitchFamily="18" charset="0"/>
              </a:rPr>
              <a:t>For </a:t>
            </a:r>
            <a:r>
              <a:rPr lang="en-US" b="1" dirty="0" smtClean="0">
                <a:solidFill>
                  <a:srgbClr val="FF0000"/>
                </a:solidFill>
                <a:latin typeface="Times New Roman" pitchFamily="18" charset="0"/>
                <a:cs typeface="Times New Roman" pitchFamily="18" charset="0"/>
              </a:rPr>
              <a:t>major sources</a:t>
            </a:r>
            <a:r>
              <a:rPr lang="en-US" dirty="0" smtClean="0">
                <a:latin typeface="Times New Roman" pitchFamily="18" charset="0"/>
                <a:cs typeface="Times New Roman" pitchFamily="18" charset="0"/>
              </a:rPr>
              <a:t>:</a:t>
            </a:r>
          </a:p>
          <a:p>
            <a:pPr marL="400050" lvl="1" indent="0">
              <a:lnSpc>
                <a:spcPct val="115000"/>
              </a:lnSpc>
              <a:spcBef>
                <a:spcPts val="0"/>
              </a:spcBef>
              <a:buNone/>
            </a:pPr>
            <a:r>
              <a:rPr lang="en-US" dirty="0" smtClean="0">
                <a:solidFill>
                  <a:prstClr val="black"/>
                </a:solidFill>
                <a:latin typeface="Times New Roman" pitchFamily="18" charset="0"/>
                <a:cs typeface="Times New Roman" pitchFamily="18" charset="0"/>
              </a:rPr>
              <a:t>Increase offset ratio to 1.2:1, reducible </a:t>
            </a:r>
            <a:r>
              <a:rPr lang="en-US" dirty="0">
                <a:solidFill>
                  <a:prstClr val="black"/>
                </a:solidFill>
                <a:latin typeface="Times New Roman" pitchFamily="18" charset="0"/>
                <a:cs typeface="Times New Roman" pitchFamily="18" charset="0"/>
              </a:rPr>
              <a:t>to NLT 1:1 for offsets from priority sources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9218" name="Picture 2"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pic>
        <p:nvPicPr>
          <p:cNvPr id="9220" name="Picture 4"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pic>
        <p:nvPicPr>
          <p:cNvPr id="9222" name="Picture 6"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pic>
        <p:nvPicPr>
          <p:cNvPr id="9224" name="Picture 8"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spTree>
    <p:extLst>
      <p:ext uri="{BB962C8B-B14F-4D97-AF65-F5344CB8AC3E}">
        <p14:creationId xmlns="" xmlns:p14="http://schemas.microsoft.com/office/powerpoint/2010/main" val="3316806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7/29/2013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 xmlns:p14="http://schemas.microsoft.com/office/powerpoint/2010/main" val="6279142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Nonattainment Areas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1904999"/>
          </a:xfrm>
        </p:spPr>
        <p:txBody>
          <a:bodyPr/>
          <a:lstStyle/>
          <a:p>
            <a:pPr marL="173038" lvl="0" indent="-173038">
              <a:lnSpc>
                <a:spcPct val="115000"/>
              </a:lnSpc>
              <a:spcBef>
                <a:spcPts val="0"/>
              </a:spcBef>
              <a:buClr>
                <a:srgbClr val="00B0F0"/>
              </a:buClr>
              <a:buFont typeface="Symbol"/>
              <a:buChar char=""/>
            </a:pPr>
            <a:r>
              <a:rPr lang="en-US" dirty="0" smtClean="0">
                <a:latin typeface="Times New Roman" pitchFamily="18" charset="0"/>
                <a:cs typeface="Times New Roman" pitchFamily="18" charset="0"/>
              </a:rPr>
              <a:t>For </a:t>
            </a:r>
            <a:r>
              <a:rPr lang="en-US" b="1" dirty="0" smtClean="0">
                <a:solidFill>
                  <a:srgbClr val="FF0000"/>
                </a:solidFill>
                <a:latin typeface="Times New Roman" pitchFamily="18" charset="0"/>
                <a:cs typeface="Times New Roman" pitchFamily="18" charset="0"/>
              </a:rPr>
              <a:t>non-major sources</a:t>
            </a:r>
            <a:r>
              <a:rPr lang="en-US" dirty="0" smtClean="0">
                <a:latin typeface="Times New Roman" pitchFamily="18" charset="0"/>
                <a:cs typeface="Times New Roman" pitchFamily="18" charset="0"/>
              </a:rPr>
              <a:t>:</a:t>
            </a:r>
          </a:p>
          <a:p>
            <a:pPr marL="400050" lvl="1" indent="0">
              <a:lnSpc>
                <a:spcPct val="115000"/>
              </a:lnSpc>
              <a:spcBef>
                <a:spcPts val="0"/>
              </a:spcBef>
              <a:buNone/>
            </a:pPr>
            <a:r>
              <a:rPr lang="en-US" dirty="0" smtClean="0">
                <a:solidFill>
                  <a:prstClr val="black"/>
                </a:solidFill>
                <a:latin typeface="Times New Roman" pitchFamily="18" charset="0"/>
                <a:cs typeface="Times New Roman" pitchFamily="18" charset="0"/>
              </a:rPr>
              <a:t>Offset ratio stays at 1.0:1, reducible </a:t>
            </a:r>
            <a:r>
              <a:rPr lang="en-US" dirty="0">
                <a:solidFill>
                  <a:prstClr val="black"/>
                </a:solidFill>
                <a:latin typeface="Times New Roman" pitchFamily="18" charset="0"/>
                <a:cs typeface="Times New Roman" pitchFamily="18" charset="0"/>
              </a:rPr>
              <a:t>to NLT </a:t>
            </a:r>
            <a:r>
              <a:rPr lang="en-US" dirty="0" smtClean="0">
                <a:solidFill>
                  <a:prstClr val="black"/>
                </a:solidFill>
                <a:latin typeface="Times New Roman" pitchFamily="18" charset="0"/>
                <a:cs typeface="Times New Roman" pitchFamily="18" charset="0"/>
              </a:rPr>
              <a:t>0.5:1 </a:t>
            </a:r>
            <a:r>
              <a:rPr lang="en-US" dirty="0">
                <a:solidFill>
                  <a:prstClr val="black"/>
                </a:solidFill>
                <a:latin typeface="Times New Roman" pitchFamily="18" charset="0"/>
                <a:cs typeface="Times New Roman" pitchFamily="18" charset="0"/>
              </a:rPr>
              <a:t>for offsets from priority sources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80</a:t>
            </a:fld>
            <a:endParaRPr lang="en-US" dirty="0"/>
          </a:p>
        </p:txBody>
      </p:sp>
      <p:grpSp>
        <p:nvGrpSpPr>
          <p:cNvPr id="13" name="Group 12"/>
          <p:cNvGrpSpPr/>
          <p:nvPr/>
        </p:nvGrpSpPr>
        <p:grpSpPr>
          <a:xfrm>
            <a:off x="2667000" y="3581400"/>
            <a:ext cx="4425017" cy="2590800"/>
            <a:chOff x="2667000" y="3581400"/>
            <a:chExt cx="4425017" cy="2590800"/>
          </a:xfrm>
        </p:grpSpPr>
        <p:pic>
          <p:nvPicPr>
            <p:cNvPr id="12" name="Picture 10" descr="http://t0.gstatic.com/images?q=tbn:ANd9GcQHJHeDY7Dv8BK636D274Kaq1hbou9d9n9e-12CUDinjcmGa-VX"/>
            <p:cNvPicPr>
              <a:picLocks noChangeAspect="1" noChangeArrowheads="1"/>
            </p:cNvPicPr>
            <p:nvPr/>
          </p:nvPicPr>
          <p:blipFill>
            <a:blip r:embed="rId2" cstate="print"/>
            <a:srcRect/>
            <a:stretch>
              <a:fillRect/>
            </a:stretch>
          </p:blipFill>
          <p:spPr bwMode="auto">
            <a:xfrm>
              <a:off x="2960256" y="3581400"/>
              <a:ext cx="3336636" cy="2590800"/>
            </a:xfrm>
            <a:prstGeom prst="rect">
              <a:avLst/>
            </a:prstGeom>
            <a:noFill/>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638800" y="4267200"/>
              <a:ext cx="221838" cy="2428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4724400"/>
              <a:ext cx="444500"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5029200"/>
              <a:ext cx="1072217" cy="369332"/>
            </a:xfrm>
            <a:prstGeom prst="rect">
              <a:avLst/>
            </a:prstGeom>
            <a:noFill/>
          </p:spPr>
          <p:txBody>
            <a:bodyPr wrap="none" rtlCol="0">
              <a:spAutoFit/>
            </a:bodyPr>
            <a:lstStyle/>
            <a:p>
              <a:r>
                <a:rPr lang="en-US" dirty="0" smtClean="0"/>
                <a:t>Proposed</a:t>
              </a:r>
              <a:endParaRPr lang="en-US" dirty="0"/>
            </a:p>
          </p:txBody>
        </p:sp>
        <p:sp>
          <p:nvSpPr>
            <p:cNvPr id="7" name="TextBox 6"/>
            <p:cNvSpPr txBox="1"/>
            <p:nvPr/>
          </p:nvSpPr>
          <p:spPr>
            <a:xfrm>
              <a:off x="2667000" y="5562600"/>
              <a:ext cx="619785" cy="369332"/>
            </a:xfrm>
            <a:prstGeom prst="rect">
              <a:avLst/>
            </a:prstGeom>
            <a:noFill/>
          </p:spPr>
          <p:txBody>
            <a:bodyPr wrap="none" rtlCol="0">
              <a:spAutoFit/>
            </a:bodyPr>
            <a:lstStyle/>
            <a:p>
              <a:r>
                <a:rPr lang="en-US" dirty="0" smtClean="0"/>
                <a:t>Now</a:t>
              </a:r>
              <a:endParaRPr lang="en-US" dirty="0"/>
            </a:p>
          </p:txBody>
        </p:sp>
      </p:grpSp>
    </p:spTree>
    <p:extLst>
      <p:ext uri="{BB962C8B-B14F-4D97-AF65-F5344CB8AC3E}">
        <p14:creationId xmlns="" xmlns:p14="http://schemas.microsoft.com/office/powerpoint/2010/main" val="6190571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81</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816677931"/>
              </p:ext>
            </p:extLst>
          </p:nvPr>
        </p:nvGraphicFramePr>
        <p:xfrm>
          <a:off x="381000" y="1132695"/>
          <a:ext cx="8458199" cy="5622927"/>
        </p:xfrm>
        <a:graphic>
          <a:graphicData uri="http://schemas.openxmlformats.org/drawingml/2006/table">
            <a:tbl>
              <a:tblPr firstRow="1" bandRow="1">
                <a:tableStyleId>{7DF18680-E054-41AD-8BC1-D1AEF772440D}</a:tableStyleId>
              </a:tblPr>
              <a:tblGrid>
                <a:gridCol w="2819400"/>
                <a:gridCol w="2590800"/>
                <a:gridCol w="3047999"/>
              </a:tblGrid>
              <a:tr h="406332">
                <a:tc gridSpan="3">
                  <a:txBody>
                    <a:bodyPr/>
                    <a:lstStyle/>
                    <a:p>
                      <a:pPr marL="0" marR="0" algn="ctr">
                        <a:lnSpc>
                          <a:spcPct val="115000"/>
                        </a:lnSpc>
                        <a:spcBef>
                          <a:spcPts val="0"/>
                        </a:spcBef>
                        <a:spcAft>
                          <a:spcPts val="0"/>
                        </a:spcAft>
                      </a:pPr>
                      <a:r>
                        <a:rPr lang="en-US" sz="2400" dirty="0" smtClean="0"/>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State</a:t>
                      </a:r>
                      <a:r>
                        <a:rPr lang="en-US" sz="1800" baseline="0" dirty="0" smtClean="0"/>
                        <a:t> NSR (SER-100)</a:t>
                      </a:r>
                      <a:endParaRPr lang="en-US" sz="1800"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NAAQS and Increments</a:t>
                      </a:r>
                      <a:endParaRPr lang="en-US" sz="1800" dirty="0" smtClean="0">
                        <a:latin typeface="+mn-lt"/>
                        <a:ea typeface="Calibri"/>
                        <a:cs typeface="Times New Roman"/>
                      </a:endParaRPr>
                    </a:p>
                  </a:txBody>
                  <a:tcPr marL="68580" marR="68580" marT="0" marB="0" anchor="ctr"/>
                </a:tc>
              </a:tr>
              <a:tr h="406332">
                <a:tc>
                  <a:txBody>
                    <a:bodyPr/>
                    <a:lstStyle/>
                    <a:p>
                      <a:pPr marL="512763" marR="0" lvl="1" indent="-228600">
                        <a:lnSpc>
                          <a:spcPct val="115000"/>
                        </a:lnSpc>
                        <a:spcBef>
                          <a:spcPts val="0"/>
                        </a:spcBef>
                        <a:spcAft>
                          <a:spcPts val="0"/>
                        </a:spcAft>
                        <a:buFont typeface="Wingdings"/>
                        <a:buChar char=""/>
                      </a:pP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346075" marR="0" lvl="1" indent="-173038" algn="l">
                        <a:lnSpc>
                          <a:spcPct val="115000"/>
                        </a:lnSpc>
                        <a:spcBef>
                          <a:spcPts val="0"/>
                        </a:spcBef>
                        <a:spcAft>
                          <a:spcPts val="0"/>
                        </a:spcAft>
                        <a:buFont typeface="Wingdings"/>
                        <a:buNone/>
                      </a:pPr>
                      <a:r>
                        <a:rPr lang="en-US" sz="2400" dirty="0" smtClean="0"/>
                        <a:t>           OR</a:t>
                      </a:r>
                      <a:endParaRPr lang="en-US" sz="2400" b="1" dirty="0">
                        <a:solidFill>
                          <a:srgbClr val="C00000"/>
                        </a:solidFill>
                        <a:latin typeface="Times New Roman" pitchFamily="18" charset="0"/>
                        <a:ea typeface="Calibri"/>
                        <a:cs typeface="Times New Roman" pitchFamily="18" charset="0"/>
                      </a:endParaRPr>
                    </a:p>
                  </a:txBody>
                  <a:tcPr marL="68580" marR="68580" marT="0" marB="0"/>
                </a:tc>
              </a:tr>
              <a:tr h="3113057">
                <a:tc>
                  <a:txBody>
                    <a:bodyPr/>
                    <a:lstStyle/>
                    <a:p>
                      <a:pPr marL="0" marR="0">
                        <a:lnSpc>
                          <a:spcPct val="115000"/>
                        </a:lnSpc>
                        <a:spcBef>
                          <a:spcPts val="0"/>
                        </a:spcBef>
                        <a:spcAft>
                          <a:spcPts val="0"/>
                        </a:spcAft>
                      </a:pPr>
                      <a:r>
                        <a:rPr lang="en-US" sz="1800" dirty="0" smtClean="0"/>
                        <a:t>Offsets/NAQB</a:t>
                      </a:r>
                      <a:endParaRPr lang="en-US" sz="1800" dirty="0"/>
                    </a:p>
                    <a:p>
                      <a:pPr marL="342900" marR="0" lvl="0" indent="-342900">
                        <a:lnSpc>
                          <a:spcPct val="115000"/>
                        </a:lnSpc>
                        <a:spcBef>
                          <a:spcPts val="0"/>
                        </a:spcBef>
                        <a:spcAft>
                          <a:spcPts val="0"/>
                        </a:spcAft>
                        <a:buFont typeface="Symbol"/>
                        <a:buChar char=""/>
                      </a:pPr>
                      <a:r>
                        <a:rPr lang="en-US" sz="1800" dirty="0" smtClean="0"/>
                        <a:t>1.0:1</a:t>
                      </a:r>
                    </a:p>
                    <a:p>
                      <a:pPr marL="342900" marR="0" lvl="0" indent="-342900">
                        <a:lnSpc>
                          <a:spcPct val="115000"/>
                        </a:lnSpc>
                        <a:spcBef>
                          <a:spcPts val="0"/>
                        </a:spcBef>
                        <a:spcAft>
                          <a:spcPts val="0"/>
                        </a:spcAft>
                        <a:buFont typeface="Symbol"/>
                        <a:buChar char=""/>
                      </a:pPr>
                      <a:r>
                        <a:rPr lang="en-US" sz="1800" dirty="0" smtClean="0"/>
                        <a:t>Modeling</a:t>
                      </a:r>
                      <a:endParaRPr lang="en-US" sz="1800" dirty="0"/>
                    </a:p>
                    <a:p>
                      <a:pPr marL="512763" marR="0" lvl="1" indent="-228600">
                        <a:lnSpc>
                          <a:spcPct val="115000"/>
                        </a:lnSpc>
                        <a:spcBef>
                          <a:spcPts val="0"/>
                        </a:spcBef>
                        <a:spcAft>
                          <a:spcPts val="0"/>
                        </a:spcAft>
                        <a:buFont typeface="Wingdings"/>
                        <a:buChar char=""/>
                      </a:pPr>
                      <a:r>
                        <a:rPr lang="en-US" sz="1800" dirty="0"/>
                        <a:t>Reduce impacts at majority of receptors; and</a:t>
                      </a:r>
                    </a:p>
                    <a:p>
                      <a:pPr marL="512763" marR="0" lvl="1" indent="-228600">
                        <a:lnSpc>
                          <a:spcPct val="115000"/>
                        </a:lnSpc>
                        <a:spcBef>
                          <a:spcPts val="0"/>
                        </a:spcBef>
                        <a:spcAft>
                          <a:spcPts val="0"/>
                        </a:spcAft>
                        <a:buFont typeface="Wingdings"/>
                        <a:buChar char=""/>
                      </a:pPr>
                      <a:r>
                        <a:rPr lang="en-US" sz="1800" dirty="0"/>
                        <a:t>Impacts less than SIL at all </a:t>
                      </a:r>
                      <a:r>
                        <a:rPr lang="en-US" sz="1800" dirty="0" smtClean="0"/>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342900" marR="0" lvl="0" indent="-342900">
                        <a:lnSpc>
                          <a:spcPct val="115000"/>
                        </a:lnSpc>
                        <a:spcBef>
                          <a:spcPts val="0"/>
                        </a:spcBef>
                        <a:spcAft>
                          <a:spcPts val="0"/>
                        </a:spcAft>
                        <a:buFont typeface="Symbol"/>
                        <a:buChar char=""/>
                      </a:pPr>
                      <a:r>
                        <a:rPr kumimoji="0" lang="en-US" sz="1800" u="none" strike="noStrike" kern="1200" cap="none" spc="0" normalizeH="0" baseline="0" noProof="0" dirty="0" smtClean="0">
                          <a:ln>
                            <a:noFill/>
                          </a:ln>
                          <a:effectLst/>
                          <a:uLnTx/>
                          <a:uFillTx/>
                        </a:rPr>
                        <a:t>1.0:1, can reduce to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mn-lt"/>
                        <a:ea typeface="Calibri"/>
                        <a:cs typeface="Times New Roman"/>
                      </a:endParaRPr>
                    </a:p>
                  </a:txBody>
                  <a:tcPr marL="68580" marR="68580" marT="0" marB="0"/>
                </a:tc>
              </a:tr>
            </a:tbl>
          </a:graphicData>
        </a:graphic>
      </p:graphicFrame>
      <p:sp>
        <p:nvSpPr>
          <p:cNvPr id="6" name="Down Arrow 5"/>
          <p:cNvSpPr/>
          <p:nvPr/>
        </p:nvSpPr>
        <p:spPr>
          <a:xfrm>
            <a:off x="7277100" y="3200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324600" y="3200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558460"/>
            <a:ext cx="7952527" cy="6107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Maintenance Areas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1904999"/>
          </a:xfrm>
        </p:spPr>
        <p:txBody>
          <a:bodyPr/>
          <a:lstStyle/>
          <a:p>
            <a:pPr marL="173038" lvl="0" indent="-173038">
              <a:lnSpc>
                <a:spcPct val="115000"/>
              </a:lnSpc>
              <a:spcBef>
                <a:spcPts val="0"/>
              </a:spcBef>
              <a:buClr>
                <a:srgbClr val="00B0F0"/>
              </a:buClr>
              <a:buFont typeface="Symbol"/>
              <a:buChar char=""/>
            </a:pPr>
            <a:r>
              <a:rPr lang="en-US" dirty="0" smtClean="0">
                <a:latin typeface="Times New Roman" pitchFamily="18" charset="0"/>
                <a:cs typeface="Times New Roman" pitchFamily="18" charset="0"/>
              </a:rPr>
              <a:t>For major sources:</a:t>
            </a:r>
          </a:p>
          <a:p>
            <a:pPr marL="400050" lvl="1" indent="0">
              <a:lnSpc>
                <a:spcPct val="115000"/>
              </a:lnSpc>
              <a:spcBef>
                <a:spcPts val="0"/>
              </a:spcBef>
              <a:buNone/>
            </a:pPr>
            <a:r>
              <a:rPr lang="en-US" dirty="0" smtClean="0">
                <a:solidFill>
                  <a:prstClr val="black"/>
                </a:solidFill>
                <a:latin typeface="Times New Roman" pitchFamily="18" charset="0"/>
                <a:cs typeface="Times New Roman" pitchFamily="18" charset="0"/>
              </a:rPr>
              <a:t>Offset ratio stays at 1.0:1, reducible </a:t>
            </a:r>
            <a:r>
              <a:rPr lang="en-US" dirty="0">
                <a:solidFill>
                  <a:prstClr val="black"/>
                </a:solidFill>
                <a:latin typeface="Times New Roman" pitchFamily="18" charset="0"/>
                <a:cs typeface="Times New Roman" pitchFamily="18" charset="0"/>
              </a:rPr>
              <a:t>to NLT </a:t>
            </a:r>
            <a:r>
              <a:rPr lang="en-US" dirty="0" smtClean="0">
                <a:solidFill>
                  <a:prstClr val="black"/>
                </a:solidFill>
                <a:latin typeface="Times New Roman" pitchFamily="18" charset="0"/>
                <a:cs typeface="Times New Roman" pitchFamily="18" charset="0"/>
              </a:rPr>
              <a:t>0.5:1 </a:t>
            </a:r>
            <a:r>
              <a:rPr lang="en-US" dirty="0">
                <a:solidFill>
                  <a:prstClr val="black"/>
                </a:solidFill>
                <a:latin typeface="Times New Roman" pitchFamily="18" charset="0"/>
                <a:cs typeface="Times New Roman" pitchFamily="18" charset="0"/>
              </a:rPr>
              <a:t>for offsets from priority sources</a:t>
            </a: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82</a:t>
            </a:fld>
            <a:endParaRPr lang="en-US" dirty="0"/>
          </a:p>
        </p:txBody>
      </p:sp>
      <p:grpSp>
        <p:nvGrpSpPr>
          <p:cNvPr id="12" name="Group 11"/>
          <p:cNvGrpSpPr/>
          <p:nvPr/>
        </p:nvGrpSpPr>
        <p:grpSpPr>
          <a:xfrm>
            <a:off x="2667000" y="3581400"/>
            <a:ext cx="4425017" cy="2590800"/>
            <a:chOff x="2667000" y="3581400"/>
            <a:chExt cx="4425017" cy="2590800"/>
          </a:xfrm>
        </p:grpSpPr>
        <p:pic>
          <p:nvPicPr>
            <p:cNvPr id="13" name="Picture 10" descr="http://t0.gstatic.com/images?q=tbn:ANd9GcQHJHeDY7Dv8BK636D274Kaq1hbou9d9n9e-12CUDinjcmGa-VX"/>
            <p:cNvPicPr>
              <a:picLocks noChangeAspect="1" noChangeArrowheads="1"/>
            </p:cNvPicPr>
            <p:nvPr/>
          </p:nvPicPr>
          <p:blipFill>
            <a:blip r:embed="rId2" cstate="print"/>
            <a:srcRect/>
            <a:stretch>
              <a:fillRect/>
            </a:stretch>
          </p:blipFill>
          <p:spPr bwMode="auto">
            <a:xfrm>
              <a:off x="2960256" y="3581400"/>
              <a:ext cx="3336636" cy="2590800"/>
            </a:xfrm>
            <a:prstGeom prst="rect">
              <a:avLst/>
            </a:prstGeom>
            <a:noFill/>
          </p:spPr>
        </p:pic>
        <p:pic>
          <p:nvPicPr>
            <p:cNvPr id="1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638800" y="4267200"/>
              <a:ext cx="221838" cy="2428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4724400"/>
              <a:ext cx="444500"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019800" y="5029200"/>
              <a:ext cx="1072217" cy="369332"/>
            </a:xfrm>
            <a:prstGeom prst="rect">
              <a:avLst/>
            </a:prstGeom>
            <a:noFill/>
          </p:spPr>
          <p:txBody>
            <a:bodyPr wrap="none" rtlCol="0">
              <a:spAutoFit/>
            </a:bodyPr>
            <a:lstStyle/>
            <a:p>
              <a:r>
                <a:rPr lang="en-US" dirty="0" smtClean="0"/>
                <a:t>Proposed</a:t>
              </a:r>
              <a:endParaRPr lang="en-US" dirty="0"/>
            </a:p>
          </p:txBody>
        </p:sp>
        <p:sp>
          <p:nvSpPr>
            <p:cNvPr id="17" name="TextBox 16"/>
            <p:cNvSpPr txBox="1"/>
            <p:nvPr/>
          </p:nvSpPr>
          <p:spPr>
            <a:xfrm>
              <a:off x="2667000" y="5562600"/>
              <a:ext cx="619785" cy="369332"/>
            </a:xfrm>
            <a:prstGeom prst="rect">
              <a:avLst/>
            </a:prstGeom>
            <a:noFill/>
          </p:spPr>
          <p:txBody>
            <a:bodyPr wrap="none" rtlCol="0">
              <a:spAutoFit/>
            </a:bodyPr>
            <a:lstStyle/>
            <a:p>
              <a:r>
                <a:rPr lang="en-US" dirty="0" smtClean="0"/>
                <a:t>Now</a:t>
              </a:r>
              <a:endParaRPr lang="en-US" dirty="0"/>
            </a:p>
          </p:txBody>
        </p:sp>
      </p:grpSp>
    </p:spTree>
    <p:extLst>
      <p:ext uri="{BB962C8B-B14F-4D97-AF65-F5344CB8AC3E}">
        <p14:creationId xmlns="" xmlns:p14="http://schemas.microsoft.com/office/powerpoint/2010/main" val="5127201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57800" y="3886200"/>
            <a:ext cx="3664049" cy="2438400"/>
            <a:chOff x="2667000" y="3581401"/>
            <a:chExt cx="3940283" cy="2590800"/>
          </a:xfrm>
        </p:grpSpPr>
        <p:pic>
          <p:nvPicPr>
            <p:cNvPr id="15" name="Picture 10" descr="http://t0.gstatic.com/images?q=tbn:ANd9GcQHJHeDY7Dv8BK636D274Kaq1hbou9d9n9e-12CUDinjcmGa-VX"/>
            <p:cNvPicPr>
              <a:picLocks noChangeAspect="1" noChangeArrowheads="1"/>
            </p:cNvPicPr>
            <p:nvPr/>
          </p:nvPicPr>
          <p:blipFill>
            <a:blip r:embed="rId2" cstate="print"/>
            <a:srcRect/>
            <a:stretch>
              <a:fillRect/>
            </a:stretch>
          </p:blipFill>
          <p:spPr bwMode="auto">
            <a:xfrm>
              <a:off x="2960256" y="3581401"/>
              <a:ext cx="3336636" cy="2590800"/>
            </a:xfrm>
            <a:prstGeom prst="rect">
              <a:avLst/>
            </a:prstGeom>
            <a:noFill/>
          </p:spPr>
        </p:pic>
        <p:pic>
          <p:nvPicPr>
            <p:cNvPr id="1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638800" y="4267200"/>
              <a:ext cx="221838" cy="2428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76600" y="4724400"/>
              <a:ext cx="444500"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535066" y="5200651"/>
              <a:ext cx="1072217" cy="369332"/>
            </a:xfrm>
            <a:prstGeom prst="rect">
              <a:avLst/>
            </a:prstGeom>
            <a:noFill/>
          </p:spPr>
          <p:txBody>
            <a:bodyPr wrap="none" rtlCol="0">
              <a:spAutoFit/>
            </a:bodyPr>
            <a:lstStyle/>
            <a:p>
              <a:r>
                <a:rPr lang="en-US" dirty="0" smtClean="0"/>
                <a:t>Proposed</a:t>
              </a:r>
              <a:endParaRPr lang="en-US" dirty="0"/>
            </a:p>
          </p:txBody>
        </p:sp>
        <p:sp>
          <p:nvSpPr>
            <p:cNvPr id="19" name="TextBox 18"/>
            <p:cNvSpPr txBox="1"/>
            <p:nvPr/>
          </p:nvSpPr>
          <p:spPr>
            <a:xfrm>
              <a:off x="2667000" y="5562600"/>
              <a:ext cx="619785" cy="369332"/>
            </a:xfrm>
            <a:prstGeom prst="rect">
              <a:avLst/>
            </a:prstGeom>
            <a:noFill/>
          </p:spPr>
          <p:txBody>
            <a:bodyPr wrap="none" rtlCol="0">
              <a:spAutoFit/>
            </a:bodyPr>
            <a:lstStyle/>
            <a:p>
              <a:r>
                <a:rPr lang="en-US" dirty="0" smtClean="0"/>
                <a:t>Now</a:t>
              </a:r>
              <a:endParaRPr lang="en-US" dirty="0"/>
            </a:p>
          </p:txBody>
        </p:sp>
      </p:grpSp>
      <p:sp>
        <p:nvSpPr>
          <p:cNvPr id="2" name="Title 1"/>
          <p:cNvSpPr>
            <a:spLocks noGrp="1"/>
          </p:cNvSpPr>
          <p:nvPr>
            <p:ph type="title"/>
          </p:nvPr>
        </p:nvSpPr>
        <p:spPr>
          <a:xfrm>
            <a:off x="457200" y="609600"/>
            <a:ext cx="8229600" cy="12954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Maintenance Areas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1904999"/>
          </a:xfrm>
        </p:spPr>
        <p:txBody>
          <a:bodyPr/>
          <a:lstStyle/>
          <a:p>
            <a:pPr lvl="0">
              <a:lnSpc>
                <a:spcPct val="115000"/>
              </a:lnSpc>
              <a:spcBef>
                <a:spcPts val="0"/>
              </a:spcBef>
              <a:buClr>
                <a:srgbClr val="00B0F0"/>
              </a:buClr>
            </a:pPr>
            <a:r>
              <a:rPr lang="en-US" dirty="0" smtClean="0">
                <a:latin typeface="Times New Roman" pitchFamily="18" charset="0"/>
                <a:cs typeface="Times New Roman" pitchFamily="18" charset="0"/>
              </a:rPr>
              <a:t>For non-major sources:</a:t>
            </a:r>
          </a:p>
          <a:p>
            <a:pPr marL="857250" lvl="1" indent="-457200">
              <a:lnSpc>
                <a:spcPct val="115000"/>
              </a:lnSpc>
              <a:spcBef>
                <a:spcPts val="0"/>
              </a:spcBef>
              <a:buClr>
                <a:srgbClr val="00B0F0"/>
              </a:buClr>
              <a:buFont typeface="Times New Roman" pitchFamily="18" charset="0"/>
              <a:buChar char="–"/>
            </a:pPr>
            <a:r>
              <a:rPr lang="en-US" dirty="0" smtClean="0">
                <a:latin typeface="Times New Roman" pitchFamily="18" charset="0"/>
                <a:cs typeface="Times New Roman" pitchFamily="18" charset="0"/>
              </a:rPr>
              <a:t>Modeling for standards </a:t>
            </a:r>
            <a:r>
              <a:rPr lang="en-US" sz="3600" b="1" dirty="0" smtClean="0">
                <a:solidFill>
                  <a:srgbClr val="FF0000"/>
                </a:solidFill>
                <a:latin typeface="Times New Roman" pitchFamily="18" charset="0"/>
                <a:cs typeface="Times New Roman" pitchFamily="18" charset="0"/>
              </a:rPr>
              <a:t>OR</a:t>
            </a:r>
          </a:p>
          <a:p>
            <a:pPr marL="857250" lvl="1" indent="-457200">
              <a:lnSpc>
                <a:spcPct val="115000"/>
              </a:lnSpc>
              <a:spcBef>
                <a:spcPts val="0"/>
              </a:spcBef>
              <a:buClr>
                <a:srgbClr val="00B0F0"/>
              </a:buClr>
              <a:buFont typeface="Times New Roman" pitchFamily="18" charset="0"/>
              <a:buChar char="–"/>
            </a:pPr>
            <a:r>
              <a:rPr lang="en-US" dirty="0" smtClean="0">
                <a:latin typeface="Times New Roman" pitchFamily="18" charset="0"/>
                <a:cs typeface="Times New Roman" pitchFamily="18" charset="0"/>
              </a:rPr>
              <a:t>Offset </a:t>
            </a:r>
            <a:r>
              <a:rPr lang="en-US" dirty="0">
                <a:latin typeface="Times New Roman" pitchFamily="18" charset="0"/>
                <a:cs typeface="Times New Roman" pitchFamily="18" charset="0"/>
              </a:rPr>
              <a:t>ratio stays at 1.0:1, reducible to NLT 0.5:1 for offsets from priority sources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83</a:t>
            </a:fld>
            <a:endParaRPr lang="en-US" dirty="0"/>
          </a:p>
        </p:txBody>
      </p:sp>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 y="4251175"/>
            <a:ext cx="2865437" cy="2231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44611" y="5225823"/>
            <a:ext cx="800219"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OR</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4039552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84</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452576913"/>
              </p:ext>
            </p:extLst>
          </p:nvPr>
        </p:nvGraphicFramePr>
        <p:xfrm>
          <a:off x="76199" y="1143000"/>
          <a:ext cx="8991600" cy="5322262"/>
        </p:xfrm>
        <a:graphic>
          <a:graphicData uri="http://schemas.openxmlformats.org/drawingml/2006/table">
            <a:tbl>
              <a:tblPr firstRow="1" bandRow="1">
                <a:tableStyleId>{7DF18680-E054-41AD-8BC1-D1AEF772440D}</a:tableStyleId>
              </a:tblPr>
              <a:tblGrid>
                <a:gridCol w="1219201"/>
                <a:gridCol w="1447800"/>
                <a:gridCol w="1550297"/>
                <a:gridCol w="1511862"/>
                <a:gridCol w="1591434"/>
                <a:gridCol w="1671006"/>
              </a:tblGrid>
              <a:tr h="628506">
                <a:tc>
                  <a:txBody>
                    <a:bodyPr/>
                    <a:lstStyle/>
                    <a:p>
                      <a:pPr algn="ctr"/>
                      <a:r>
                        <a:rPr lang="en-US" sz="1800" dirty="0" smtClean="0">
                          <a:latin typeface="Times New Roman" pitchFamily="18" charset="0"/>
                          <a:cs typeface="Times New Roman" pitchFamily="18" charset="0"/>
                        </a:rPr>
                        <a:t>Source</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Sustainment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Non-attainment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Reattainment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Maintenance</a:t>
                      </a:r>
                      <a:endParaRPr lang="en-US" sz="1800" b="1" dirty="0">
                        <a:latin typeface="Times New Roman" pitchFamily="18" charset="0"/>
                        <a:cs typeface="Times New Roman" pitchFamily="18" charset="0"/>
                      </a:endParaRPr>
                    </a:p>
                  </a:txBody>
                  <a:tcPr/>
                </a:tc>
              </a:tr>
              <a:tr h="1785352">
                <a:tc>
                  <a:txBody>
                    <a:bodyPr/>
                    <a:lstStyle/>
                    <a:p>
                      <a:r>
                        <a:rPr lang="en-US" sz="1600" dirty="0" smtClean="0">
                          <a:latin typeface="Times New Roman" pitchFamily="18" charset="0"/>
                          <a:cs typeface="Times New Roman" pitchFamily="18" charset="0"/>
                        </a:rPr>
                        <a:t>Major NSR</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indent="-91440">
                        <a:buFont typeface="Arial" pitchFamily="34" charset="0"/>
                        <a:buChar cha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a:buFont typeface="Arial" pitchFamily="34" charset="0"/>
                        <a:buChar char="•"/>
                      </a:pPr>
                      <a:r>
                        <a:rPr lang="en-US" sz="1600" dirty="0" smtClean="0">
                          <a:latin typeface="Times New Roman" pitchFamily="18" charset="0"/>
                          <a:cs typeface="Times New Roman" pitchFamily="18" charset="0"/>
                        </a:rPr>
                        <a:t>AQ Analysis</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endParaRPr lang="en-US" sz="16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a:buFont typeface="Arial" pitchFamily="34" charset="0"/>
                        <a:buChar char="•"/>
                      </a:pPr>
                      <a:r>
                        <a:rPr lang="en-US" sz="1600" dirty="0" smtClean="0">
                          <a:latin typeface="Times New Roman" pitchFamily="18" charset="0"/>
                          <a:cs typeface="Times New Roman" pitchFamily="18" charset="0"/>
                        </a:rPr>
                        <a:t>Offsets (1.2:1 to 1.0:1)</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 or alternatives</a:t>
                      </a:r>
                      <a:r>
                        <a:rPr lang="en-US" sz="1600" baseline="0" dirty="0" smtClean="0">
                          <a:latin typeface="Times New Roman" pitchFamily="18" charset="0"/>
                          <a:cs typeface="Times New Roman" pitchFamily="18" charset="0"/>
                        </a:rPr>
                        <a:t> currently in rules</a:t>
                      </a:r>
                      <a:endParaRPr lang="en-US" sz="1600" dirty="0" smtClean="0">
                        <a:latin typeface="Times New Roman" pitchFamily="18" charset="0"/>
                        <a:cs typeface="Times New Roman" pitchFamily="18" charset="0"/>
                      </a:endParaRPr>
                    </a:p>
                  </a:txBody>
                  <a:tcPr/>
                </a:tc>
              </a:tr>
              <a:tr h="1669231">
                <a:tc>
                  <a:txBody>
                    <a:bodyPr/>
                    <a:lstStyle/>
                    <a:p>
                      <a:r>
                        <a:rPr lang="en-US" sz="1600" dirty="0" smtClean="0">
                          <a:latin typeface="Times New Roman" pitchFamily="18" charset="0"/>
                          <a:cs typeface="Times New Roman" pitchFamily="18" charset="0"/>
                        </a:rPr>
                        <a:t>State NSR</a:t>
                      </a:r>
                      <a:endParaRPr lang="en-US" sz="16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600" kern="1200" dirty="0" smtClean="0">
                          <a:latin typeface="Times New Roman" pitchFamily="18" charset="0"/>
                          <a:cs typeface="Times New Roman" pitchFamily="18" charset="0"/>
                        </a:rPr>
                        <a:t>AQ Analysis</a:t>
                      </a:r>
                      <a:endParaRPr lang="en-US" sz="16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AQ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 BACT </a:t>
                      </a:r>
                      <a:r>
                        <a:rPr lang="en-US" sz="1600" dirty="0" smtClean="0">
                          <a:solidFill>
                            <a:srgbClr val="FF0000"/>
                          </a:solidFill>
                          <a:latin typeface="Times New Roman" pitchFamily="18" charset="0"/>
                          <a:cs typeface="Times New Roman" pitchFamily="18" charset="0"/>
                        </a:rPr>
                        <a:t>if major modification </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r>
                        <a:rPr lang="en-US" sz="1600" u="none" dirty="0" smtClean="0">
                          <a:latin typeface="Times New Roman" pitchFamily="18" charset="0"/>
                          <a:cs typeface="Times New Roman" pitchFamily="18" charset="0"/>
                        </a:rPr>
                        <a:t>)</a:t>
                      </a:r>
                      <a:endParaRPr lang="en-US" sz="1600" u="none"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a:t>
                      </a:r>
                      <a:br>
                        <a:rPr lang="en-US" sz="1600" baseline="0" dirty="0" smtClean="0">
                          <a:latin typeface="Times New Roman" pitchFamily="18" charset="0"/>
                          <a:cs typeface="Times New Roman" pitchFamily="18" charset="0"/>
                        </a:rPr>
                      </a:br>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 </a:t>
                      </a:r>
                    </a:p>
                    <a:p>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p>
                  </a:txBody>
                  <a:tcPr/>
                </a:tc>
              </a:tr>
              <a:tr h="1098510">
                <a:tc>
                  <a:txBody>
                    <a:bodyPr/>
                    <a:lstStyle/>
                    <a:p>
                      <a:r>
                        <a:rPr lang="en-US" sz="1600" dirty="0" smtClean="0">
                          <a:solidFill>
                            <a:schemeClr val="bg1"/>
                          </a:solidFill>
                          <a:latin typeface="Times New Roman" pitchFamily="18" charset="0"/>
                          <a:cs typeface="Times New Roman" pitchFamily="18" charset="0"/>
                        </a:rPr>
                        <a:t>EPA</a:t>
                      </a:r>
                      <a:r>
                        <a:rPr lang="en-US" sz="1600" baseline="0" dirty="0" smtClean="0">
                          <a:solidFill>
                            <a:schemeClr val="bg1"/>
                          </a:solidFill>
                          <a:latin typeface="Times New Roman" pitchFamily="18" charset="0"/>
                          <a:cs typeface="Times New Roman" pitchFamily="18" charset="0"/>
                        </a:rPr>
                        <a:t/>
                      </a:r>
                      <a:br>
                        <a:rPr lang="en-US" sz="1600" baseline="0" dirty="0" smtClean="0">
                          <a:solidFill>
                            <a:schemeClr val="bg1"/>
                          </a:solidFill>
                          <a:latin typeface="Times New Roman" pitchFamily="18" charset="0"/>
                          <a:cs typeface="Times New Roman" pitchFamily="18" charset="0"/>
                        </a:rPr>
                      </a:br>
                      <a:r>
                        <a:rPr lang="en-US" sz="1600" baseline="0" dirty="0" smtClean="0">
                          <a:solidFill>
                            <a:schemeClr val="bg1"/>
                          </a:solidFill>
                          <a:latin typeface="Times New Roman" pitchFamily="18" charset="0"/>
                          <a:cs typeface="Times New Roman" pitchFamily="18" charset="0"/>
                        </a:rPr>
                        <a:t>Designation</a:t>
                      </a:r>
                      <a:endParaRPr lang="en-US" sz="1600" dirty="0">
                        <a:solidFill>
                          <a:schemeClr val="bg1"/>
                        </a:solidFill>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0300" y="779463"/>
            <a:ext cx="6883400" cy="528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7/29/2013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85</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644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8659</TotalTime>
  <Words>4587</Words>
  <Application>Microsoft Office PowerPoint</Application>
  <PresentationFormat>On-screen Show (4:3)</PresentationFormat>
  <Paragraphs>883</Paragraphs>
  <Slides>85</Slides>
  <Notes>50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PM and Opacity Standards - Background</vt:lpstr>
      <vt:lpstr>Opacity Standard – suggested changes</vt:lpstr>
      <vt:lpstr>Opacity Standard – suggested changes</vt:lpstr>
      <vt:lpstr>Opacity Standard – suggested changes</vt:lpstr>
      <vt:lpstr>PM Standard – suggested changes</vt:lpstr>
      <vt:lpstr>PM Grain loading standards</vt:lpstr>
      <vt:lpstr>Explanation</vt:lpstr>
      <vt:lpstr>Explanation</vt:lpstr>
      <vt:lpstr>Explanation</vt:lpstr>
      <vt:lpstr>Slide 20</vt:lpstr>
      <vt:lpstr>Slide 21</vt:lpstr>
      <vt:lpstr>PM Standard – suggested changes</vt:lpstr>
      <vt:lpstr>Categorically Insignificant Activities</vt:lpstr>
      <vt:lpstr>Categorically Insignificant Activities - background</vt:lpstr>
      <vt:lpstr>Categorically Insignificant Activities - background</vt:lpstr>
      <vt:lpstr>Slide 26</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Process to request extension</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New Source Review (NSR)</vt:lpstr>
      <vt:lpstr>New Source Review Applicability</vt:lpstr>
      <vt:lpstr>New Source Review (NSR)</vt:lpstr>
      <vt:lpstr>New Source Review (NSR)</vt:lpstr>
      <vt:lpstr>New Source Review (NSR)</vt:lpstr>
      <vt:lpstr>New Source Review (NSR)</vt:lpstr>
      <vt:lpstr>New Source Review (NSR)</vt:lpstr>
      <vt:lpstr>New Source Review (NSR)</vt:lpstr>
      <vt:lpstr>New Source Review (NSR)  Suggested Changes </vt:lpstr>
      <vt:lpstr>New Source Review (NSR)  Suggested Changes </vt:lpstr>
      <vt:lpstr>New Source Review (NSR)  Suggested Changes</vt:lpstr>
      <vt:lpstr>New Source Review (NSR)  Suggested Changes</vt:lpstr>
      <vt:lpstr>New Source Review (NSR)  Suggested Changes</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Designated Areas</vt:lpstr>
      <vt:lpstr>New Source Review (NSR)</vt:lpstr>
      <vt:lpstr>Slide 72</vt:lpstr>
      <vt:lpstr>Slide 73</vt:lpstr>
      <vt:lpstr>Slide 74</vt:lpstr>
      <vt:lpstr>New Source Review (NSR)</vt:lpstr>
      <vt:lpstr>New Source Review (NSR)</vt:lpstr>
      <vt:lpstr>Slide 77</vt:lpstr>
      <vt:lpstr>Differences in New Source Review Nonattainment Areas</vt:lpstr>
      <vt:lpstr>Differences in New Source Review Nonattainment Areas</vt:lpstr>
      <vt:lpstr>Differences in New Source Review Nonattainment Areas</vt:lpstr>
      <vt:lpstr>Slide 81</vt:lpstr>
      <vt:lpstr>Differences in New Source Review Maintenance Areas</vt:lpstr>
      <vt:lpstr>Differences in New Source Review Maintenance Areas</vt:lpstr>
      <vt:lpstr>Slide 84</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892</cp:revision>
  <dcterms:created xsi:type="dcterms:W3CDTF">2013-06-02T20:44:18Z</dcterms:created>
  <dcterms:modified xsi:type="dcterms:W3CDTF">2013-07-30T00:13:51Z</dcterms:modified>
</cp:coreProperties>
</file>