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0"/>
  </p:notesMasterIdLst>
  <p:sldIdLst>
    <p:sldId id="449" r:id="rId2"/>
    <p:sldId id="531" r:id="rId3"/>
    <p:sldId id="501" r:id="rId4"/>
    <p:sldId id="533" r:id="rId5"/>
    <p:sldId id="534" r:id="rId6"/>
    <p:sldId id="535" r:id="rId7"/>
    <p:sldId id="536" r:id="rId8"/>
    <p:sldId id="590" r:id="rId9"/>
    <p:sldId id="591" r:id="rId10"/>
    <p:sldId id="592" r:id="rId11"/>
    <p:sldId id="593" r:id="rId12"/>
    <p:sldId id="594" r:id="rId13"/>
    <p:sldId id="595" r:id="rId14"/>
    <p:sldId id="596" r:id="rId15"/>
    <p:sldId id="597" r:id="rId16"/>
    <p:sldId id="598" r:id="rId17"/>
    <p:sldId id="599" r:id="rId18"/>
    <p:sldId id="600" r:id="rId19"/>
    <p:sldId id="601" r:id="rId20"/>
    <p:sldId id="602" r:id="rId21"/>
    <p:sldId id="603" r:id="rId22"/>
    <p:sldId id="604" r:id="rId23"/>
    <p:sldId id="605" r:id="rId24"/>
    <p:sldId id="606" r:id="rId25"/>
    <p:sldId id="607" r:id="rId26"/>
    <p:sldId id="608" r:id="rId27"/>
    <p:sldId id="609" r:id="rId28"/>
    <p:sldId id="610" r:id="rId29"/>
    <p:sldId id="611" r:id="rId30"/>
    <p:sldId id="612" r:id="rId31"/>
    <p:sldId id="613" r:id="rId32"/>
    <p:sldId id="614" r:id="rId33"/>
    <p:sldId id="615" r:id="rId34"/>
    <p:sldId id="616" r:id="rId35"/>
    <p:sldId id="617" r:id="rId36"/>
    <p:sldId id="618" r:id="rId37"/>
    <p:sldId id="619" r:id="rId38"/>
    <p:sldId id="620" r:id="rId39"/>
    <p:sldId id="621" r:id="rId40"/>
    <p:sldId id="622" r:id="rId41"/>
    <p:sldId id="623" r:id="rId42"/>
    <p:sldId id="559" r:id="rId43"/>
    <p:sldId id="560" r:id="rId44"/>
    <p:sldId id="505" r:id="rId45"/>
    <p:sldId id="506" r:id="rId46"/>
    <p:sldId id="507" r:id="rId47"/>
    <p:sldId id="508" r:id="rId48"/>
    <p:sldId id="509" r:id="rId49"/>
    <p:sldId id="510" r:id="rId50"/>
    <p:sldId id="511" r:id="rId51"/>
    <p:sldId id="512" r:id="rId52"/>
    <p:sldId id="513" r:id="rId53"/>
    <p:sldId id="514" r:id="rId54"/>
    <p:sldId id="515" r:id="rId55"/>
    <p:sldId id="561" r:id="rId56"/>
    <p:sldId id="516" r:id="rId57"/>
    <p:sldId id="517" r:id="rId58"/>
    <p:sldId id="518" r:id="rId59"/>
    <p:sldId id="519" r:id="rId60"/>
    <p:sldId id="520" r:id="rId61"/>
    <p:sldId id="524" r:id="rId62"/>
    <p:sldId id="525" r:id="rId63"/>
    <p:sldId id="521" r:id="rId64"/>
    <p:sldId id="562" r:id="rId65"/>
    <p:sldId id="522" r:id="rId66"/>
    <p:sldId id="523" r:id="rId67"/>
    <p:sldId id="526" r:id="rId68"/>
    <p:sldId id="527"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222" autoAdjust="0"/>
  </p:normalViewPr>
  <p:slideViewPr>
    <p:cSldViewPr>
      <p:cViewPr varScale="1">
        <p:scale>
          <a:sx n="85" d="100"/>
          <a:sy n="85" d="100"/>
        </p:scale>
        <p:origin x="-82" y="-77"/>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816" y="-6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7/31/2013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 xmlns:p14="http://schemas.microsoft.com/office/powerpoint/2010/main"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70000" lnSpcReduction="20000"/>
          </a:bodyPr>
          <a:lstStyle/>
          <a:p>
            <a:pPr>
              <a:buFont typeface="Arial" pitchFamily="34" charset="0"/>
              <a:buChar char="•"/>
            </a:pPr>
            <a:r>
              <a:rPr lang="en-US" sz="2300" dirty="0" smtClean="0">
                <a:latin typeface="Times New Roman" pitchFamily="18" charset="0"/>
                <a:cs typeface="Times New Roman" pitchFamily="18" charset="0"/>
              </a:rPr>
              <a:t>Good morning! Thank you for taking the time to come today to this DEQ stakeholder meeting. </a:t>
            </a:r>
            <a:r>
              <a:rPr lang="en-US" sz="2300" dirty="0">
                <a:solidFill>
                  <a:prstClr val="black"/>
                </a:solidFill>
                <a:latin typeface="Times New Roman" pitchFamily="18" charset="0"/>
                <a:cs typeface="Times New Roman" pitchFamily="18" charset="0"/>
              </a:rPr>
              <a:t>I’m Jill Inahara and I work in our HQ office as a rule writer. </a:t>
            </a:r>
            <a:r>
              <a:rPr lang="en-US" sz="2300" dirty="0" smtClean="0">
                <a:solidFill>
                  <a:prstClr val="black"/>
                </a:solidFill>
                <a:latin typeface="Times New Roman" pitchFamily="18" charset="0"/>
                <a:cs typeface="Times New Roman" pitchFamily="18" charset="0"/>
              </a:rPr>
              <a:t>I’d like to introduce our other presenters today....Mark and George.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In the notice for this meeting, you probably saw that the meeting will last from 10-12 and 1-2 if needed.  We were planning to cover the New Source Review materials after lunch but may do so earlier if time allows.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The reason we are here today is to inform you and get input on some ideas on how we plan to change our rules. Of course you’ll be able to comment formally when the rules are proposed but we wanted to have an informal conversation with you first. </a:t>
            </a:r>
            <a:endParaRPr lang="en-US" sz="2300" dirty="0" smtClean="0">
              <a:latin typeface="Times New Roman" pitchFamily="18" charset="0"/>
              <a:cs typeface="Times New Roman" pitchFamily="18" charset="0"/>
            </a:endParaRP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r>
              <a:rPr lang="en-US" sz="2300" dirty="0" smtClean="0">
                <a:latin typeface="Times New Roman" pitchFamily="18" charset="0"/>
                <a:cs typeface="Times New Roman" pitchFamily="18" charset="0"/>
              </a:rPr>
              <a:t>Originally this proposed rulemaking started out as a rule clean-up but it expanded when we looked at our rules thought about all the fixes we need to do. The nickname for it is the Kitchen Sink because it includes so many things and may also include some changes to our diesel program and the woodstove program, which will not be discussed today. </a:t>
            </a: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
        <p:nvSpPr>
          <p:cNvPr id="5" name="Notes Placeholder 4"/>
          <p:cNvSpPr>
            <a:spLocks noGrp="1"/>
          </p:cNvSpPr>
          <p:nvPr>
            <p:ph type="body" sz="quarter" idx="1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If impacts are up to 75% of standard, we run the risk of violating the standard. This is a huge risk for public health and economic development.  It affects our ability to deal with new facilities in an airshed.</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The same concept is used in the Clean Air Act….new standards for newer sources.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DEQ believed that older units would be retired pr modified/updated but this is not the case.  Older sources use up a lot of the PM standard so that puts areas at risk.  Even if the unit is not a large percentage of the airshed, it is still impacting public health.  If it created a problem we would have to address it so we are addressing it now before there is a problem.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Other states??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that were built before 1970</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 xmlns:p14="http://schemas.microsoft.com/office/powerpoint/2010/main"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no longer considered insignificant.  More stringent or have to get a permit?  Not more stringent.</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a:t>
            </a:fld>
            <a:endParaRPr lang="en-US" dirty="0"/>
          </a:p>
        </p:txBody>
      </p:sp>
    </p:spTree>
    <p:extLst>
      <p:ext uri="{BB962C8B-B14F-4D97-AF65-F5344CB8AC3E}">
        <p14:creationId xmlns="" xmlns:p14="http://schemas.microsoft.com/office/powerpoint/2010/main" val="1486335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30</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31</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32</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33</a:t>
            </a:fld>
            <a:endParaRPr lang="en-US" dirty="0"/>
          </a:p>
        </p:txBody>
      </p:sp>
    </p:spTree>
    <p:extLst>
      <p:ext uri="{BB962C8B-B14F-4D97-AF65-F5344CB8AC3E}">
        <p14:creationId xmlns:p14="http://schemas.microsoft.com/office/powerpoint/2010/main" xmlns="" val="1955573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34</a:t>
            </a:fld>
            <a:endParaRPr lang="en-US" dirty="0"/>
          </a:p>
        </p:txBody>
      </p:sp>
    </p:spTree>
    <p:extLst>
      <p:ext uri="{BB962C8B-B14F-4D97-AF65-F5344CB8AC3E}">
        <p14:creationId xmlns:p14="http://schemas.microsoft.com/office/powerpoint/2010/main" xmlns="" val="4107494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xmlns="" val="1765508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36</a:t>
            </a:fld>
            <a:endParaRPr lang="en-US" dirty="0"/>
          </a:p>
        </p:txBody>
      </p:sp>
    </p:spTree>
    <p:extLst>
      <p:ext uri="{BB962C8B-B14F-4D97-AF65-F5344CB8AC3E}">
        <p14:creationId xmlns:p14="http://schemas.microsoft.com/office/powerpoint/2010/main" xmlns="" val="1765508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Here is an overview of the topics we are going to cover today:  </a:t>
            </a:r>
          </a:p>
          <a:p>
            <a:pPr marL="1033272" lvl="0" indent="-576072" fontAlgn="base">
              <a:lnSpc>
                <a:spcPct val="95000"/>
              </a:lnSpc>
              <a:spcAft>
                <a:spcPct val="0"/>
              </a:spcAft>
              <a:buClr>
                <a:srgbClr val="00B0F0"/>
              </a:buClr>
              <a:buFontTx/>
              <a:buChar char="•"/>
              <a:defRPr/>
            </a:pPr>
            <a:r>
              <a:rPr lang="en-US" sz="1600" kern="0" dirty="0" smtClean="0">
                <a:solidFill>
                  <a:srgbClr val="000000"/>
                </a:solidFill>
                <a:latin typeface="Times New Roman"/>
                <a:ea typeface="Calibri"/>
                <a:cs typeface="Times New Roman"/>
              </a:rPr>
              <a:t>Rule </a:t>
            </a:r>
            <a:r>
              <a:rPr lang="en-US" sz="1600" kern="0" dirty="0" smtClean="0">
                <a:latin typeface="Times New Roman"/>
                <a:ea typeface="Calibri"/>
                <a:cs typeface="Times New Roman"/>
              </a:rPr>
              <a:t>clean-up </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Update statewide grain loading and opacity standards</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We have a defined term:  Categorically Insignificant Activities</a:t>
            </a:r>
          </a:p>
          <a:p>
            <a:pPr marL="1033272" lvl="0"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How emissions are divided when a business splits into two or more businesses </a:t>
            </a: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Our pre-construction program called New Source Review (NSR) </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If construction is delayed, how a business an get an extensions for their NSR permit</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Another defined term:  Net air quality benefit</a:t>
            </a:r>
          </a:p>
          <a:p>
            <a:pPr>
              <a:lnSpc>
                <a:spcPct val="115000"/>
              </a:lnSpc>
              <a:spcBef>
                <a:spcPts val="0"/>
              </a:spcBef>
              <a:buClr>
                <a:srgbClr val="00B0F0"/>
              </a:buClr>
              <a:defRPr/>
            </a:pPr>
            <a:endParaRPr lang="en-US" sz="1600" kern="0" dirty="0" smtClean="0">
              <a:latin typeface="Times New Roman"/>
              <a:ea typeface="Calibri"/>
              <a:cs typeface="Times New Roman"/>
            </a:endParaRPr>
          </a:p>
          <a:p>
            <a:r>
              <a:rPr lang="en-US" sz="1600" dirty="0" smtClean="0">
                <a:latin typeface="Times New Roman" pitchFamily="18" charset="0"/>
                <a:cs typeface="Times New Roman" pitchFamily="18" charset="0"/>
              </a:rPr>
              <a:t>All of these will be explained in more detail later in this presentation. </a:t>
            </a:r>
          </a:p>
        </p:txBody>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52</a:t>
            </a:fld>
            <a:endParaRPr lang="en-US" dirty="0"/>
          </a:p>
        </p:txBody>
      </p:sp>
    </p:spTree>
    <p:extLst>
      <p:ext uri="{BB962C8B-B14F-4D97-AF65-F5344CB8AC3E}">
        <p14:creationId xmlns="" xmlns:p14="http://schemas.microsoft.com/office/powerpoint/2010/main" val="2380486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58</a:t>
            </a:fld>
            <a:endParaRPr lang="en-US" dirty="0"/>
          </a:p>
        </p:txBody>
      </p:sp>
    </p:spTree>
    <p:extLst>
      <p:ext uri="{BB962C8B-B14F-4D97-AF65-F5344CB8AC3E}">
        <p14:creationId xmlns="" xmlns:p14="http://schemas.microsoft.com/office/powerpoint/2010/main" val="2174840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59</a:t>
            </a:fld>
            <a:endParaRPr lang="en-US" dirty="0"/>
          </a:p>
        </p:txBody>
      </p:sp>
    </p:spTree>
    <p:extLst>
      <p:ext uri="{BB962C8B-B14F-4D97-AF65-F5344CB8AC3E}">
        <p14:creationId xmlns="" xmlns:p14="http://schemas.microsoft.com/office/powerpoint/2010/main" val="3122729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65</a:t>
            </a:fld>
            <a:endParaRPr lang="en-US" dirty="0"/>
          </a:p>
        </p:txBody>
      </p:sp>
    </p:spTree>
    <p:extLst>
      <p:ext uri="{BB962C8B-B14F-4D97-AF65-F5344CB8AC3E}">
        <p14:creationId xmlns="" xmlns:p14="http://schemas.microsoft.com/office/powerpoint/2010/main" val="42716640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66</a:t>
            </a:fld>
            <a:endParaRPr lang="en-US" dirty="0"/>
          </a:p>
        </p:txBody>
      </p:sp>
    </p:spTree>
    <p:extLst>
      <p:ext uri="{BB962C8B-B14F-4D97-AF65-F5344CB8AC3E}">
        <p14:creationId xmlns="" xmlns:p14="http://schemas.microsoft.com/office/powerpoint/2010/main" val="104839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these tables now or later?</a:t>
            </a:r>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67</a:t>
            </a:fld>
            <a:endParaRPr lang="en-US" dirty="0"/>
          </a:p>
        </p:txBody>
      </p:sp>
    </p:spTree>
    <p:extLst>
      <p:ext uri="{BB962C8B-B14F-4D97-AF65-F5344CB8AC3E}">
        <p14:creationId xmlns="" xmlns:p14="http://schemas.microsoft.com/office/powerpoint/2010/main" val="272741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6" name="Notes Placeholder 5"/>
          <p:cNvSpPr>
            <a:spLocks noGrp="1"/>
          </p:cNvSpPr>
          <p:nvPr>
            <p:ph type="body" sz="quarter" idx="11"/>
          </p:nvPr>
        </p:nvSpPr>
        <p:spPr/>
        <p:txBody>
          <a:bodyPr>
            <a:normAutofit fontScale="925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These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With all of these clean-up changes , stringency doesn’t change.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buFont typeface="Arial" pitchFamily="34" charset="0"/>
              <a:buChar char="•"/>
              <a:defRPr/>
            </a:pPr>
            <a:r>
              <a:rPr lang="en-US" sz="1600" dirty="0" smtClean="0">
                <a:solidFill>
                  <a:sysClr val="windowText" lastClr="000000"/>
                </a:solidFill>
                <a:latin typeface="Times New Roman"/>
                <a:ea typeface="Calibri"/>
                <a:cs typeface="Times New Roman"/>
              </a:rPr>
              <a:t>  Spray paint rules were part of plan to reduce ozone from consumer products.  EPA adopted national rules that apply to manufacturers and so we don’t these rules any more.</a:t>
            </a:r>
          </a:p>
          <a:p>
            <a:pPr lvl="0">
              <a:lnSpc>
                <a:spcPct val="115000"/>
              </a:lnSpc>
              <a:buClr>
                <a:srgbClr val="F07F09"/>
              </a:buClr>
              <a:buSzPct val="80000"/>
              <a:buFont typeface="Arial" pitchFamily="34" charset="0"/>
              <a:buChar char="•"/>
              <a:defRPr/>
            </a:pPr>
            <a:endParaRPr lang="en-US" sz="1600" dirty="0" smtClean="0">
              <a:solidFill>
                <a:sysClr val="windowText" lastClr="000000"/>
              </a:solidFill>
              <a:latin typeface="Times New Roman"/>
              <a:cs typeface="Times New Roman"/>
            </a:endParaRPr>
          </a:p>
          <a:p>
            <a:pPr lvl="0">
              <a:lnSpc>
                <a:spcPct val="115000"/>
              </a:lnSpc>
              <a:buClr>
                <a:srgbClr val="F07F09"/>
              </a:buClr>
              <a:buSzPct val="80000"/>
              <a:buFont typeface="Arial" pitchFamily="34" charset="0"/>
              <a:buChar char="•"/>
              <a:defRPr/>
            </a:pPr>
            <a:r>
              <a:rPr lang="en-US" sz="1600" dirty="0" smtClean="0">
                <a:solidFill>
                  <a:sysClr val="windowText" lastClr="000000"/>
                </a:solidFill>
                <a:latin typeface="Times New Roman"/>
                <a:cs typeface="Times New Roman"/>
              </a:rPr>
              <a:t>  DEQ worked with the western states on a SO</a:t>
            </a:r>
            <a:r>
              <a:rPr lang="en-US" sz="1600" baseline="-25000" dirty="0" smtClean="0">
                <a:solidFill>
                  <a:sysClr val="windowText" lastClr="000000"/>
                </a:solidFill>
                <a:latin typeface="Times New Roman"/>
                <a:cs typeface="Times New Roman"/>
              </a:rPr>
              <a:t>2</a:t>
            </a:r>
            <a:r>
              <a:rPr lang="en-US" sz="1600" dirty="0" smtClean="0">
                <a:solidFill>
                  <a:sysClr val="windowText" lastClr="000000"/>
                </a:solidFill>
                <a:latin typeface="Times New Roman"/>
                <a:cs typeface="Times New Roman"/>
              </a:rPr>
              <a:t> trading program but dropped out because it was not cost effective. There are now specific rules but PGE is not involved in trading. </a:t>
            </a:r>
            <a:endParaRPr lang="en-US" sz="1600" dirty="0" smtClean="0">
              <a:solidFill>
                <a:sysClr val="windowText" lastClr="000000"/>
              </a:solidFill>
              <a:latin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Repeal rules for sources that no longer exist in Oregon. Sources would still need to address new source rules – more stringent than existing rules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8</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7/31/2013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 xmlns:p14="http://schemas.microsoft.com/office/powerpoint/2010/main"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7/31/2013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7/31/2013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7/31/2013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7/31/2013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7/31/2013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7/31/2013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7/31/2013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7/31/2013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7/31/2013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7/31/2013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5438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133600"/>
            <a:ext cx="7315200" cy="4191000"/>
          </a:xfrm>
        </p:spPr>
        <p:txBody>
          <a:bodyPr>
            <a:normAutofit fontScale="92500" lnSpcReduction="20000"/>
          </a:bodyPr>
          <a:lstStyle/>
          <a:p>
            <a:pPr lvl="0">
              <a:buClr>
                <a:srgbClr val="00B0F0"/>
              </a:buClr>
            </a:pPr>
            <a:r>
              <a:rPr lang="en-US" dirty="0" smtClean="0">
                <a:latin typeface="Times New Roman" pitchFamily="18" charset="0"/>
                <a:cs typeface="Times New Roman" pitchFamily="18" charset="0"/>
              </a:rPr>
              <a:t>Standards adopted in early 1970’s as part of initial State Implementation Plan (SIP)</a:t>
            </a:r>
          </a:p>
          <a:p>
            <a:pPr lvl="1">
              <a:buClr>
                <a:srgbClr val="00B0F0"/>
              </a:buClr>
            </a:pPr>
            <a:r>
              <a:rPr lang="en-US" dirty="0" smtClean="0">
                <a:latin typeface="Times New Roman" pitchFamily="18" charset="0"/>
                <a:cs typeface="Times New Roman" pitchFamily="18" charset="0"/>
              </a:rPr>
              <a:t>SIP required  by Clean Air Act to maintain or attain compliance with National Ambient Air Quality Standards (NAAQS)</a:t>
            </a:r>
          </a:p>
          <a:p>
            <a:pPr lvl="1">
              <a:buClr>
                <a:srgbClr val="00B0F0"/>
              </a:buClr>
            </a:pPr>
            <a:r>
              <a:rPr lang="en-US" dirty="0" smtClean="0">
                <a:latin typeface="Times New Roman" pitchFamily="18" charset="0"/>
                <a:cs typeface="Times New Roman" pitchFamily="18" charset="0"/>
              </a:rPr>
              <a:t>NAAQS for particulate matter was based on total particulate matter and was much less stringent than today’s standards.</a:t>
            </a:r>
          </a:p>
          <a:p>
            <a:pPr lvl="0">
              <a:buClr>
                <a:srgbClr val="00B0F0"/>
              </a:buClr>
            </a:pPr>
            <a:r>
              <a:rPr lang="en-US" dirty="0" smtClean="0">
                <a:latin typeface="Times New Roman" pitchFamily="18" charset="0"/>
                <a:cs typeface="Times New Roman" pitchFamily="18" charset="0"/>
              </a:rPr>
              <a:t>Rules include different standards for pre and post 1970 sources (grandfathering provisions)</a:t>
            </a:r>
          </a:p>
          <a:p>
            <a:pPr lvl="0">
              <a:buClr>
                <a:srgbClr val="00B0F0"/>
              </a:buCl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914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2362200"/>
            <a:ext cx="7620000" cy="3962400"/>
          </a:xfrm>
        </p:spPr>
        <p:txBody>
          <a:bodyPr>
            <a:normAutofit fontScale="85000" lnSpcReduction="10000"/>
          </a:bodyPr>
          <a:lstStyle/>
          <a:p>
            <a:pPr lvl="0">
              <a:buClr>
                <a:srgbClr val="00B0F0"/>
              </a:buClr>
            </a:pPr>
            <a:r>
              <a:rPr lang="en-US" dirty="0" smtClean="0">
                <a:latin typeface="Times New Roman" pitchFamily="18" charset="0"/>
                <a:cs typeface="Times New Roman" pitchFamily="18" charset="0"/>
              </a:rPr>
              <a:t>Opacity standards based on “aggregate time”</a:t>
            </a:r>
          </a:p>
          <a:p>
            <a:pPr lvl="1">
              <a:buClr>
                <a:srgbClr val="00B0F0"/>
              </a:buClr>
            </a:pPr>
            <a:r>
              <a:rPr lang="en-US" dirty="0" smtClean="0">
                <a:latin typeface="Times New Roman" pitchFamily="18" charset="0"/>
                <a:cs typeface="Times New Roman" pitchFamily="18" charset="0"/>
              </a:rPr>
              <a:t>Uniform procedures (e.g., reference test method) have never been established for determining compliance</a:t>
            </a:r>
          </a:p>
          <a:p>
            <a:pPr lvl="1">
              <a:buClr>
                <a:srgbClr val="00B0F0"/>
              </a:buClr>
            </a:pPr>
            <a:r>
              <a:rPr lang="en-US" dirty="0" smtClean="0">
                <a:latin typeface="Times New Roman" pitchFamily="18" charset="0"/>
                <a:cs typeface="Times New Roman" pitchFamily="18" charset="0"/>
              </a:rPr>
              <a:t>Federal standards  are based on 6-minute average in accordance with EPA Reference Method 9</a:t>
            </a:r>
          </a:p>
          <a:p>
            <a:pPr lvl="0">
              <a:buClr>
                <a:srgbClr val="00B0F0"/>
              </a:buClr>
            </a:pPr>
            <a:r>
              <a:rPr lang="en-US" dirty="0" smtClean="0">
                <a:latin typeface="Times New Roman" pitchFamily="18" charset="0"/>
                <a:cs typeface="Times New Roman" pitchFamily="18" charset="0"/>
              </a:rPr>
              <a:t>PM standards include only one significant digit</a:t>
            </a:r>
          </a:p>
          <a:p>
            <a:pPr lvl="1">
              <a:buClr>
                <a:srgbClr val="00B0F0"/>
              </a:buClr>
            </a:pPr>
            <a:r>
              <a:rPr lang="en-US" dirty="0" smtClean="0">
                <a:latin typeface="Times New Roman" pitchFamily="18" charset="0"/>
                <a:cs typeface="Times New Roman" pitchFamily="18" charset="0"/>
              </a:rPr>
              <a:t>compliance rounding issue</a:t>
            </a:r>
          </a:p>
          <a:p>
            <a:pPr lvl="1">
              <a:buClr>
                <a:srgbClr val="00B0F0"/>
              </a:buClr>
            </a:pPr>
            <a:r>
              <a:rPr lang="en-US" dirty="0" smtClean="0">
                <a:latin typeface="Times New Roman" pitchFamily="18" charset="0"/>
                <a:cs typeface="Times New Roman" pitchFamily="18" charset="0"/>
              </a:rPr>
              <a:t>EPA guidance/policy states that all ‘federal’ standards have at least 2 significant digits when not stated</a:t>
            </a:r>
          </a:p>
          <a:p>
            <a:pPr lvl="0">
              <a:buClr>
                <a:srgbClr val="00B0F0"/>
              </a:buCl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191000"/>
          </a:xfrm>
        </p:spPr>
        <p:txBody>
          <a:bodyPr>
            <a:normAutofit fontScale="85000" lnSpcReduction="20000"/>
          </a:bodyPr>
          <a:lstStyle/>
          <a:p>
            <a:pPr lvl="0">
              <a:buClr>
                <a:srgbClr val="00B0F0"/>
              </a:buClr>
            </a:pPr>
            <a:r>
              <a:rPr lang="en-US" dirty="0" smtClean="0">
                <a:latin typeface="Times New Roman" pitchFamily="18" charset="0"/>
                <a:cs typeface="Times New Roman" pitchFamily="18" charset="0"/>
              </a:rPr>
              <a:t>Change all opacity standards from 3 minute aggregate in 60 minutes to 6-minute averages </a:t>
            </a:r>
          </a:p>
          <a:p>
            <a:pPr lvl="1">
              <a:buClr>
                <a:srgbClr val="00B0F0"/>
              </a:buClr>
            </a:pPr>
            <a:r>
              <a:rPr lang="en-US" dirty="0" smtClean="0">
                <a:latin typeface="Times New Roman" pitchFamily="18" charset="0"/>
                <a:cs typeface="Times New Roman" pitchFamily="18" charset="0"/>
              </a:rPr>
              <a:t>Compliance can be based on EPA Method 9</a:t>
            </a:r>
          </a:p>
          <a:p>
            <a:pPr lvl="1">
              <a:buClr>
                <a:srgbClr val="00B0F0"/>
              </a:buClr>
            </a:pPr>
            <a:r>
              <a:rPr lang="en-US" dirty="0" smtClean="0">
                <a:latin typeface="Times New Roman" pitchFamily="18" charset="0"/>
                <a:cs typeface="Times New Roman" pitchFamily="18" charset="0"/>
              </a:rPr>
              <a:t>Change is consistent with other states</a:t>
            </a:r>
          </a:p>
          <a:p>
            <a:pPr lvl="1">
              <a:buClr>
                <a:srgbClr val="00B0F0"/>
              </a:buClr>
            </a:pPr>
            <a:r>
              <a:rPr lang="en-US" dirty="0" smtClean="0">
                <a:latin typeface="Times New Roman" pitchFamily="18" charset="0"/>
                <a:cs typeface="Times New Roman" pitchFamily="18" charset="0"/>
              </a:rPr>
              <a:t>No change in stringency (either aggregate time or 6-minute average is theoretically more or less stringent)</a:t>
            </a:r>
          </a:p>
          <a:p>
            <a:pPr lvl="0">
              <a:buClr>
                <a:srgbClr val="00B0F0"/>
              </a:buClr>
            </a:pPr>
            <a:r>
              <a:rPr lang="en-US" dirty="0" smtClean="0">
                <a:latin typeface="Times New Roman" pitchFamily="18" charset="0"/>
                <a:cs typeface="Times New Roman" pitchFamily="18" charset="0"/>
              </a:rPr>
              <a:t>Repeal Portland 4-county 20% opacity for 30 seconds for non-fuel burning equipment</a:t>
            </a:r>
          </a:p>
          <a:p>
            <a:pPr lvl="1">
              <a:buClr>
                <a:srgbClr val="00B0F0"/>
              </a:buClr>
            </a:pPr>
            <a:r>
              <a:rPr lang="en-US" dirty="0" smtClean="0">
                <a:latin typeface="Times New Roman" pitchFamily="18" charset="0"/>
                <a:cs typeface="Times New Roman" pitchFamily="18" charset="0"/>
              </a:rPr>
              <a:t>No uniform procedures for determining compliance</a:t>
            </a:r>
          </a:p>
          <a:p>
            <a:pPr lvl="1">
              <a:buClr>
                <a:srgbClr val="00B0F0"/>
              </a:buClr>
            </a:pPr>
            <a:r>
              <a:rPr lang="en-US" dirty="0" smtClean="0">
                <a:latin typeface="Times New Roman" pitchFamily="18" charset="0"/>
                <a:cs typeface="Times New Roman" pitchFamily="18" charset="0"/>
              </a:rPr>
              <a:t>Not a SIP provision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726680" cy="42672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Change opacity limit for old equipment (before 06/01/70) from 40% to </a:t>
            </a:r>
            <a:r>
              <a:rPr lang="en-US" sz="3200" dirty="0" smtClean="0">
                <a:latin typeface="Times New Roman" pitchFamily="18" charset="0"/>
                <a:cs typeface="Times New Roman" pitchFamily="18" charset="0"/>
              </a:rPr>
              <a:t>20% </a:t>
            </a:r>
          </a:p>
          <a:p>
            <a:pPr>
              <a:buClr>
                <a:srgbClr val="00B0F0"/>
              </a:buClr>
            </a:pPr>
            <a:r>
              <a:rPr lang="en-US" dirty="0" smtClean="0">
                <a:latin typeface="Times New Roman" pitchFamily="18" charset="0"/>
                <a:cs typeface="Times New Roman" pitchFamily="18" charset="0"/>
              </a:rPr>
              <a:t>Retain 40% limit for grate cleaning or soot blowing operations if:</a:t>
            </a:r>
          </a:p>
          <a:p>
            <a:pPr lvl="1">
              <a:buClr>
                <a:srgbClr val="00B0F0"/>
              </a:buClr>
            </a:pPr>
            <a:r>
              <a:rPr lang="en-US" dirty="0" smtClean="0">
                <a:latin typeface="Times New Roman" pitchFamily="18" charset="0"/>
                <a:cs typeface="Times New Roman" pitchFamily="18" charset="0"/>
              </a:rPr>
              <a:t>Following grate or soot blowing plan; and</a:t>
            </a:r>
          </a:p>
          <a:p>
            <a:pPr lvl="1">
              <a:buClr>
                <a:srgbClr val="00B0F0"/>
              </a:buClr>
            </a:pPr>
            <a:r>
              <a:rPr lang="en-US" dirty="0" smtClean="0">
                <a:latin typeface="Times New Roman" pitchFamily="18" charset="0"/>
                <a:cs typeface="Times New Roman" pitchFamily="18" charset="0"/>
              </a:rPr>
              <a:t>Plan approved by DEQ</a:t>
            </a:r>
          </a:p>
          <a:p>
            <a:pPr>
              <a:buClr>
                <a:srgbClr val="00B0F0"/>
              </a:buClr>
            </a:pPr>
            <a:r>
              <a:rPr lang="en-US" dirty="0" smtClean="0">
                <a:latin typeface="Times New Roman" pitchFamily="18" charset="0"/>
                <a:cs typeface="Times New Roman" pitchFamily="18" charset="0"/>
              </a:rPr>
              <a:t>Defer compliance until January 1, 2015 for businesses not located near sensitive air quality areas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13</a:t>
            </a:fld>
            <a:endParaRPr lang="en-US" dirty="0"/>
          </a:p>
        </p:txBody>
      </p:sp>
      <p:sp>
        <p:nvSpPr>
          <p:cNvPr id="5" name="Title 1"/>
          <p:cNvSpPr>
            <a:spLocks noGrp="1"/>
          </p:cNvSpPr>
          <p:nvPr>
            <p:ph type="title"/>
          </p:nvPr>
        </p:nvSpPr>
        <p:spPr>
          <a:xfrm>
            <a:off x="990600" y="838200"/>
            <a:ext cx="7772400" cy="685800"/>
          </a:xfrm>
        </p:spPr>
        <p:txBody>
          <a:bodyPr/>
          <a:lstStyle/>
          <a:p>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26680" cy="4800600"/>
          </a:xfrm>
        </p:spPr>
        <p:txBody>
          <a:bodyPr>
            <a:normAutofit fontScale="92500" lnSpcReduction="20000"/>
          </a:bodyPr>
          <a:lstStyle/>
          <a:p>
            <a:pPr>
              <a:buClr>
                <a:srgbClr val="00B0F0"/>
              </a:buClr>
            </a:pPr>
            <a:r>
              <a:rPr lang="en-US" dirty="0" smtClean="0">
                <a:latin typeface="Times New Roman" pitchFamily="18" charset="0"/>
                <a:cs typeface="Times New Roman" pitchFamily="18" charset="0"/>
              </a:rPr>
              <a:t>Add significant digit to standards consistent with EPA policy</a:t>
            </a:r>
          </a:p>
          <a:p>
            <a:pPr lvl="1">
              <a:buClr>
                <a:srgbClr val="00B0F0"/>
              </a:buClr>
            </a:pPr>
            <a:r>
              <a:rPr lang="en-US" sz="2800" dirty="0" smtClean="0">
                <a:latin typeface="Times New Roman" pitchFamily="18" charset="0"/>
                <a:cs typeface="Times New Roman" pitchFamily="18" charset="0"/>
              </a:rPr>
              <a:t>0.1 » 0.10</a:t>
            </a:r>
          </a:p>
          <a:p>
            <a:pPr lvl="1">
              <a:buClr>
                <a:srgbClr val="00B0F0"/>
              </a:buClr>
            </a:pPr>
            <a:r>
              <a:rPr lang="en-US" dirty="0" smtClean="0">
                <a:latin typeface="Times New Roman" pitchFamily="18" charset="0"/>
                <a:cs typeface="Times New Roman" pitchFamily="18" charset="0"/>
              </a:rPr>
              <a:t>0.2 » 0.20</a:t>
            </a:r>
            <a:endParaRPr lang="en-US" sz="2800"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Phase out 0.20 standard for older sources to help address newer/tighter ambient air quality standards</a:t>
            </a:r>
          </a:p>
          <a:p>
            <a:pPr>
              <a:buClr>
                <a:srgbClr val="00B0F0"/>
              </a:buClr>
            </a:pPr>
            <a:r>
              <a:rPr lang="en-US" dirty="0" smtClean="0">
                <a:latin typeface="Times New Roman" pitchFamily="18" charset="0"/>
                <a:cs typeface="Times New Roman" pitchFamily="18" charset="0"/>
              </a:rPr>
              <a:t>Provide schedule for complying with revised standards depending on location</a:t>
            </a:r>
          </a:p>
          <a:p>
            <a:pPr>
              <a:buClr>
                <a:srgbClr val="00B0F0"/>
              </a:buClr>
            </a:pPr>
            <a:r>
              <a:rPr lang="en-US" dirty="0" smtClean="0">
                <a:latin typeface="Times New Roman" pitchFamily="18" charset="0"/>
                <a:cs typeface="Times New Roman" pitchFamily="18" charset="0"/>
              </a:rPr>
              <a:t>All sources must comply with 0.10 standard by January 1, 2019.</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14</a:t>
            </a:fld>
            <a:endParaRPr lang="en-US" dirty="0"/>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PM Standard – suggested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15</a:t>
            </a:fld>
            <a:endParaRPr lang="en-US" dirty="0">
              <a:solidFill>
                <a:srgbClr val="E3DED1">
                  <a:shade val="50000"/>
                </a:srgbClr>
              </a:solidFill>
            </a:endParaRPr>
          </a:p>
        </p:txBody>
      </p:sp>
      <p:sp>
        <p:nvSpPr>
          <p:cNvPr id="5"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120251268"/>
              </p:ext>
            </p:extLst>
          </p:nvPr>
        </p:nvGraphicFramePr>
        <p:xfrm>
          <a:off x="228600" y="1447800"/>
          <a:ext cx="8534400" cy="3380883"/>
        </p:xfrm>
        <a:graphic>
          <a:graphicData uri="http://schemas.openxmlformats.org/drawingml/2006/table">
            <a:tbl>
              <a:tblPr firstRow="1" bandRow="1">
                <a:tableStyleId>{7DF18680-E054-41AD-8BC1-D1AEF772440D}</a:tableStyleId>
              </a:tblPr>
              <a:tblGrid>
                <a:gridCol w="2590800"/>
                <a:gridCol w="1981200"/>
                <a:gridCol w="2209800"/>
                <a:gridCol w="1752600"/>
              </a:tblGrid>
              <a:tr h="318686">
                <a:tc>
                  <a:txBody>
                    <a:bodyPr/>
                    <a:lstStyle/>
                    <a:p>
                      <a:pPr algn="ctr"/>
                      <a:r>
                        <a:rPr lang="en-US" dirty="0" smtClean="0"/>
                        <a:t>Source</a:t>
                      </a:r>
                      <a:endParaRPr lang="en-US" dirty="0"/>
                    </a:p>
                  </a:txBody>
                  <a:tcPr/>
                </a:tc>
                <a:tc gridSpan="3">
                  <a:txBody>
                    <a:bodyPr/>
                    <a:lstStyle/>
                    <a:p>
                      <a:pPr algn="ctr"/>
                      <a:r>
                        <a:rPr lang="en-US" dirty="0" smtClean="0"/>
                        <a:t>Grain Loading</a:t>
                      </a:r>
                      <a:r>
                        <a:rPr lang="en-US" baseline="0" dirty="0" smtClean="0"/>
                        <a:t> Standards (gr/dscf)</a:t>
                      </a:r>
                      <a:endParaRPr lang="en-US" dirty="0"/>
                    </a:p>
                  </a:txBody>
                  <a:tcPr/>
                </a:tc>
                <a:tc hMerge="1">
                  <a:txBody>
                    <a:bodyPr/>
                    <a:lstStyle/>
                    <a:p>
                      <a:endParaRPr lang="en-US" dirty="0"/>
                    </a:p>
                  </a:txBody>
                  <a:tcPr/>
                </a:tc>
                <a:tc hMerge="1">
                  <a:txBody>
                    <a:bodyPr/>
                    <a:lstStyle/>
                    <a:p>
                      <a:endParaRPr lang="en-US" dirty="0"/>
                    </a:p>
                  </a:txBody>
                  <a:tcPr/>
                </a:tc>
              </a:tr>
              <a:tr h="557700">
                <a:tc>
                  <a:txBody>
                    <a:bodyPr/>
                    <a:lstStyle/>
                    <a:p>
                      <a:endParaRPr lang="en-US" dirty="0"/>
                    </a:p>
                  </a:txBody>
                  <a:tcPr/>
                </a:tc>
                <a:tc>
                  <a:txBody>
                    <a:bodyPr/>
                    <a:lstStyle/>
                    <a:p>
                      <a:pPr algn="ctr"/>
                      <a:r>
                        <a:rPr lang="en-US" dirty="0" smtClean="0"/>
                        <a:t>Current Limit</a:t>
                      </a:r>
                      <a:endParaRPr lang="en-US" dirty="0"/>
                    </a:p>
                  </a:txBody>
                  <a:tcPr/>
                </a:tc>
                <a:tc>
                  <a:txBody>
                    <a:bodyPr/>
                    <a:lstStyle/>
                    <a:p>
                      <a:pPr algn="ctr"/>
                      <a:r>
                        <a:rPr lang="en-US" dirty="0" smtClean="0"/>
                        <a:t>Effective upon Rule</a:t>
                      </a:r>
                      <a:r>
                        <a:rPr lang="en-US" baseline="0" dirty="0" smtClean="0"/>
                        <a:t> Adoption</a:t>
                      </a:r>
                      <a:endParaRPr lang="en-US" dirty="0"/>
                    </a:p>
                  </a:txBody>
                  <a:tcPr/>
                </a:tc>
                <a:tc>
                  <a:txBody>
                    <a:bodyPr/>
                    <a:lstStyle/>
                    <a:p>
                      <a:pPr algn="ctr"/>
                      <a:r>
                        <a:rPr lang="en-US" dirty="0" smtClean="0"/>
                        <a:t>2019</a:t>
                      </a:r>
                      <a:endParaRPr lang="en-US" dirty="0"/>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Built before 06/01/70</a:t>
                      </a:r>
                    </a:p>
                  </a:txBody>
                  <a:tcPr/>
                </a:tc>
                <a:tc>
                  <a:txBody>
                    <a:bodyPr/>
                    <a:lstStyle/>
                    <a:p>
                      <a:pPr algn="ctr"/>
                      <a:r>
                        <a:rPr lang="en-US" dirty="0" smtClean="0"/>
                        <a:t>0.2</a:t>
                      </a:r>
                      <a:endParaRPr lang="en-US" dirty="0"/>
                    </a:p>
                  </a:txBody>
                  <a:tcPr/>
                </a:tc>
                <a:tc>
                  <a:txBody>
                    <a:bodyPr/>
                    <a:lstStyle/>
                    <a:p>
                      <a:pPr algn="ctr"/>
                      <a:r>
                        <a:rPr lang="en-US" dirty="0" smtClean="0"/>
                        <a:t>0.20 </a:t>
                      </a:r>
                      <a:endParaRPr lang="en-US" dirty="0"/>
                    </a:p>
                  </a:txBody>
                  <a:tcPr/>
                </a:tc>
                <a:tc>
                  <a:txBody>
                    <a:bodyPr/>
                    <a:lstStyle/>
                    <a:p>
                      <a:pPr algn="ctr"/>
                      <a:r>
                        <a:rPr lang="en-US" dirty="0" smtClean="0"/>
                        <a:t>0.10</a:t>
                      </a:r>
                      <a:endParaRPr lang="en-US" dirty="0"/>
                    </a:p>
                  </a:txBody>
                  <a:tcPr/>
                </a:tc>
              </a:tr>
              <a:tr h="898390">
                <a:tc>
                  <a:txBody>
                    <a:bodyPr/>
                    <a:lstStyle/>
                    <a:p>
                      <a:pPr algn="l"/>
                      <a:r>
                        <a:rPr lang="en-US" dirty="0" smtClean="0"/>
                        <a:t>Built</a:t>
                      </a:r>
                      <a:r>
                        <a:rPr lang="en-US" baseline="0" dirty="0" smtClean="0"/>
                        <a:t> a</a:t>
                      </a:r>
                      <a:r>
                        <a:rPr lang="en-US" dirty="0" smtClean="0"/>
                        <a:t>fter 06/01/70 within 5 miles of “sensitive” area</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0.10</a:t>
                      </a:r>
                    </a:p>
                  </a:txBody>
                  <a:tcPr/>
                </a:tc>
                <a:tc>
                  <a:txBody>
                    <a:bodyPr/>
                    <a:lstStyle/>
                    <a:p>
                      <a:pPr algn="ctr"/>
                      <a:r>
                        <a:rPr lang="en-US" dirty="0" smtClean="0"/>
                        <a:t>0.10</a:t>
                      </a:r>
                      <a:endParaRPr lang="en-US" dirty="0"/>
                    </a:p>
                  </a:txBody>
                  <a:tcPr/>
                </a:tc>
              </a:tr>
              <a:tr h="949418">
                <a:tc>
                  <a:txBody>
                    <a:bodyPr/>
                    <a:lstStyle/>
                    <a:p>
                      <a:pPr algn="l"/>
                      <a:r>
                        <a:rPr lang="en-US" dirty="0" smtClean="0"/>
                        <a:t>Built</a:t>
                      </a:r>
                      <a:r>
                        <a:rPr lang="en-US" baseline="0" dirty="0" smtClean="0"/>
                        <a:t> a</a:t>
                      </a:r>
                      <a:r>
                        <a:rPr lang="en-US" dirty="0" smtClean="0"/>
                        <a:t>fter 06/01/70 outside 5 miles of “sensitive” area </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a:t>
                      </a:r>
                    </a:p>
                  </a:txBody>
                  <a:tcPr/>
                </a:tc>
                <a:tc>
                  <a:txBody>
                    <a:bodyPr/>
                    <a:lstStyle/>
                    <a:p>
                      <a:pPr algn="ctr"/>
                      <a:r>
                        <a:rPr lang="en-US" dirty="0" smtClean="0"/>
                        <a:t>0.10</a:t>
                      </a:r>
                      <a:endParaRPr lang="en-US" dirty="0"/>
                    </a:p>
                  </a:txBody>
                  <a:tcPr/>
                </a:tc>
              </a:tr>
            </a:tbl>
          </a:graphicData>
        </a:graphic>
      </p:graphicFrame>
      <p:sp>
        <p:nvSpPr>
          <p:cNvPr id="31745" name="Rectangle 1"/>
          <p:cNvSpPr>
            <a:spLocks noChangeArrowheads="1"/>
          </p:cNvSpPr>
          <p:nvPr/>
        </p:nvSpPr>
        <p:spPr bwMode="auto">
          <a:xfrm>
            <a:off x="228600" y="5103912"/>
            <a:ext cx="510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imes New Roman" pitchFamily="18" charset="0"/>
                <a:ea typeface="Calibri" pitchFamily="34" charset="0"/>
                <a:cs typeface="Times New Roman" pitchFamily="18" charset="0"/>
              </a:rPr>
              <a:t>“sensitive area” = nonattainment and maintenance areas; and, proposed sustainment and reattainment areas (to be covered later in presentation)</a:t>
            </a:r>
            <a:endParaRPr lang="en-US" sz="2000" dirty="0" smtClean="0">
              <a:solidFill>
                <a:prstClr val="black"/>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4605424"/>
            <a:ext cx="2362200" cy="19547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70167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00200"/>
            <a:ext cx="7391400" cy="2286000"/>
          </a:xfrm>
        </p:spPr>
        <p:txBody>
          <a:bodyPr>
            <a:normAutofit/>
          </a:bodyPr>
          <a:lstStyle/>
          <a:p>
            <a:pPr lvl="0">
              <a:buClr>
                <a:srgbClr val="00B0F0"/>
              </a:buClr>
            </a:pPr>
            <a:r>
              <a:rPr lang="en-US" dirty="0" smtClean="0">
                <a:latin typeface="Times New Roman" pitchFamily="18" charset="0"/>
                <a:cs typeface="Times New Roman" pitchFamily="18" charset="0"/>
              </a:rPr>
              <a:t>Analysis of a typical source with 40% opacity and 0.2 gr/dscf </a:t>
            </a:r>
          </a:p>
          <a:p>
            <a:pPr lvl="0">
              <a:buClr>
                <a:srgbClr val="00B0F0"/>
              </a:buClr>
            </a:pPr>
            <a:r>
              <a:rPr lang="en-US" dirty="0" smtClean="0">
                <a:latin typeface="Times New Roman" pitchFamily="18" charset="0"/>
                <a:cs typeface="Times New Roman" pitchFamily="18" charset="0"/>
              </a:rPr>
              <a:t>Located in Klamath Falls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NAA</a:t>
            </a:r>
          </a:p>
        </p:txBody>
      </p:sp>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143019421"/>
              </p:ext>
            </p:extLst>
          </p:nvPr>
        </p:nvGraphicFramePr>
        <p:xfrm>
          <a:off x="457200" y="3581400"/>
          <a:ext cx="8382000" cy="1981200"/>
        </p:xfrm>
        <a:graphic>
          <a:graphicData uri="http://schemas.openxmlformats.org/drawingml/2006/table">
            <a:tbl>
              <a:tblPr firstRow="1" bandRow="1">
                <a:tableStyleId>{7DF18680-E054-41AD-8BC1-D1AEF772440D}</a:tableStyleId>
              </a:tblPr>
              <a:tblGrid>
                <a:gridCol w="2794000"/>
                <a:gridCol w="2794000"/>
                <a:gridCol w="2794000"/>
              </a:tblGrid>
              <a:tr h="895149">
                <a:tc>
                  <a:txBody>
                    <a:bodyPr/>
                    <a:lstStyle/>
                    <a:p>
                      <a:pPr algn="ctr"/>
                      <a:r>
                        <a:rPr lang="en-US" sz="2800" dirty="0" smtClean="0">
                          <a:latin typeface="Times New Roman" pitchFamily="18" charset="0"/>
                          <a:cs typeface="Times New Roman" pitchFamily="18" charset="0"/>
                        </a:rPr>
                        <a:t>Grain Loading</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a:t>
                      </a:r>
                      <a:r>
                        <a:rPr lang="en-US" sz="2800" baseline="0" dirty="0" smtClean="0">
                          <a:latin typeface="Times New Roman" pitchFamily="18" charset="0"/>
                          <a:cs typeface="Times New Roman" pitchFamily="18" charset="0"/>
                        </a:rPr>
                        <a:t> Impacts</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 + Background</a:t>
                      </a:r>
                      <a:endParaRPr lang="en-US" sz="2800" dirty="0">
                        <a:latin typeface="Times New Roman" pitchFamily="18" charset="0"/>
                        <a:cs typeface="Times New Roman" pitchFamily="18" charset="0"/>
                      </a:endParaRPr>
                    </a:p>
                  </a:txBody>
                  <a:tcPr/>
                </a:tc>
              </a:tr>
              <a:tr h="497305">
                <a:tc>
                  <a:txBody>
                    <a:bodyPr/>
                    <a:lstStyle/>
                    <a:p>
                      <a:r>
                        <a:rPr lang="en-US" sz="2800" dirty="0" smtClean="0">
                          <a:latin typeface="Times New Roman" pitchFamily="18" charset="0"/>
                          <a:cs typeface="Times New Roman" pitchFamily="18" charset="0"/>
                        </a:rPr>
                        <a:t>0.2 gr/dscf</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30%</a:t>
                      </a:r>
                      <a:r>
                        <a:rPr lang="en-US" sz="2800" baseline="0" dirty="0" smtClean="0">
                          <a:latin typeface="Times New Roman" pitchFamily="18" charset="0"/>
                          <a:cs typeface="Times New Roman" pitchFamily="18" charset="0"/>
                        </a:rPr>
                        <a:t> of standard</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70% of standard</a:t>
                      </a:r>
                      <a:endParaRPr lang="en-US" sz="2800" dirty="0">
                        <a:latin typeface="Times New Roman" pitchFamily="18" charset="0"/>
                        <a:cs typeface="Times New Roman" pitchFamily="18" charset="0"/>
                      </a:endParaRPr>
                    </a:p>
                  </a:txBody>
                  <a:tcPr/>
                </a:tc>
              </a:tr>
              <a:tr h="497305">
                <a:tc>
                  <a:txBody>
                    <a:bodyPr/>
                    <a:lstStyle/>
                    <a:p>
                      <a:r>
                        <a:rPr lang="en-US" sz="2800" dirty="0" smtClean="0">
                          <a:latin typeface="Times New Roman" pitchFamily="18" charset="0"/>
                          <a:cs typeface="Times New Roman" pitchFamily="18" charset="0"/>
                        </a:rPr>
                        <a:t>0.10 gr/dscf</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13% of standard</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53% o</a:t>
                      </a:r>
                      <a:r>
                        <a:rPr lang="en-US" sz="2800" baseline="0" dirty="0" smtClean="0">
                          <a:latin typeface="Times New Roman" pitchFamily="18" charset="0"/>
                          <a:cs typeface="Times New Roman" pitchFamily="18" charset="0"/>
                        </a:rPr>
                        <a:t>f standard</a:t>
                      </a:r>
                      <a:endParaRPr lang="en-US" sz="28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2914520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495800"/>
          </a:xfrm>
        </p:spPr>
        <p:txBody>
          <a:bodyPr>
            <a:normAutofit/>
          </a:bodyPr>
          <a:lstStyle/>
          <a:p>
            <a:pPr lvl="0">
              <a:buClr>
                <a:srgbClr val="00B0F0"/>
              </a:buClr>
            </a:pPr>
            <a:r>
              <a:rPr lang="en-US" dirty="0" smtClean="0">
                <a:latin typeface="Times New Roman" pitchFamily="18" charset="0"/>
                <a:cs typeface="Times New Roman" pitchFamily="18" charset="0"/>
              </a:rPr>
              <a:t>Other affected businesses are located in areas similar to Klamath Falls:</a:t>
            </a:r>
          </a:p>
          <a:p>
            <a:pPr lvl="1">
              <a:buClr>
                <a:srgbClr val="00B0F0"/>
              </a:buClr>
            </a:pPr>
            <a:r>
              <a:rPr lang="en-US" dirty="0" smtClean="0">
                <a:latin typeface="Times New Roman" pitchFamily="18" charset="0"/>
                <a:cs typeface="Times New Roman" pitchFamily="18" charset="0"/>
              </a:rPr>
              <a:t>Small communities that rely on woodstoves to heat homes</a:t>
            </a:r>
          </a:p>
          <a:p>
            <a:pPr lvl="1">
              <a:buClr>
                <a:srgbClr val="00B0F0"/>
              </a:buClr>
            </a:pPr>
            <a:r>
              <a:rPr lang="en-US" dirty="0" smtClean="0">
                <a:latin typeface="Times New Roman" pitchFamily="18" charset="0"/>
                <a:cs typeface="Times New Roman" pitchFamily="18" charset="0"/>
              </a:rPr>
              <a:t>Similar terrain</a:t>
            </a:r>
          </a:p>
          <a:p>
            <a:pPr lvl="1">
              <a:buClr>
                <a:srgbClr val="00B0F0"/>
              </a:buClr>
            </a:pPr>
            <a:r>
              <a:rPr lang="en-US" dirty="0" smtClean="0">
                <a:latin typeface="Times New Roman" pitchFamily="18" charset="0"/>
                <a:cs typeface="Times New Roman" pitchFamily="18" charset="0"/>
              </a:rPr>
              <a:t>Similar weather with potential for air stagnation periods in winter time.</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876800"/>
          </a:xfrm>
        </p:spPr>
        <p:txBody>
          <a:bodyPr>
            <a:normAutofit/>
          </a:bodyPr>
          <a:lstStyle/>
          <a:p>
            <a:pPr lvl="0">
              <a:buClr>
                <a:srgbClr val="00B0F0"/>
              </a:buClr>
            </a:pPr>
            <a:r>
              <a:rPr lang="en-US" dirty="0" smtClean="0">
                <a:latin typeface="Times New Roman" pitchFamily="18" charset="0"/>
                <a:cs typeface="Times New Roman" pitchFamily="18" charset="0"/>
              </a:rPr>
              <a:t>Changes are proactive measures for helping to prevent violations of current PM2.5 standards and potentially more stringent standards in the future.</a:t>
            </a:r>
          </a:p>
          <a:p>
            <a:pPr lvl="0">
              <a:buClr>
                <a:srgbClr val="00B0F0"/>
              </a:buClr>
            </a:pPr>
            <a:r>
              <a:rPr lang="en-US" dirty="0" smtClean="0">
                <a:latin typeface="Times New Roman" pitchFamily="18" charset="0"/>
                <a:cs typeface="Times New Roman" pitchFamily="18" charset="0"/>
              </a:rPr>
              <a:t>In the past, similar/more stringent changes were made to the standards in areas that were designated nonattainment for PM10 as reactive measures that were included the attainment plans.</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19</a:t>
            </a:fld>
            <a:endParaRPr lang="en-US" dirty="0">
              <a:solidFill>
                <a:srgbClr val="E3DED1">
                  <a:shade val="50000"/>
                </a:srgbClr>
              </a:solidFill>
            </a:endParaRPr>
          </a:p>
        </p:txBody>
      </p:sp>
      <p:sp>
        <p:nvSpPr>
          <p:cNvPr id="2" name="TextBox 1"/>
          <p:cNvSpPr txBox="1"/>
          <p:nvPr/>
        </p:nvSpPr>
        <p:spPr>
          <a:xfrm>
            <a:off x="990600" y="1600200"/>
            <a:ext cx="7315200" cy="4401205"/>
          </a:xfrm>
          <a:prstGeom prst="rect">
            <a:avLst/>
          </a:prstGeom>
          <a:noFill/>
        </p:spPr>
        <p:txBody>
          <a:bodyPr wrap="square" rtlCol="0">
            <a:spAutoFit/>
          </a:bodyPr>
          <a:lstStyle/>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Approximately 11 wood-fired boilers</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 Two asphalt plants</a:t>
            </a:r>
          </a:p>
          <a:p>
            <a:pPr marL="285750" indent="-285750">
              <a:buClr>
                <a:srgbClr val="00B0F0"/>
              </a:buClr>
              <a:buFont typeface="Arial" pitchFamily="34" charset="0"/>
              <a:buChar char="•"/>
            </a:pPr>
            <a:r>
              <a:rPr lang="en-US" sz="3200" dirty="0" smtClean="0">
                <a:latin typeface="Times New Roman" pitchFamily="18" charset="0"/>
                <a:cs typeface="Times New Roman" pitchFamily="18" charset="0"/>
              </a:rPr>
              <a:t>Many of the units have tested below the suggested limits, but do not comply all of the time.</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Test results range from 0.06 to 0.21 gr/dscf</a:t>
            </a:r>
          </a:p>
          <a:p>
            <a:pPr marL="285750" indent="-285750">
              <a:buFont typeface="Arial" pitchFamily="34" charset="0"/>
              <a:buChar char="•"/>
            </a:pP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2400" dirty="0">
              <a:latin typeface="Times New Roman" pitchFamily="18" charset="0"/>
              <a:cs typeface="Times New Roman" pitchFamily="18" charset="0"/>
            </a:endParaRPr>
          </a:p>
        </p:txBody>
      </p:sp>
      <p:sp>
        <p:nvSpPr>
          <p:cNvPr id="5" name="TextBox 4"/>
          <p:cNvSpPr txBox="1"/>
          <p:nvPr/>
        </p:nvSpPr>
        <p:spPr>
          <a:xfrm>
            <a:off x="1219200" y="914400"/>
            <a:ext cx="64770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Affected Sources</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106806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525963"/>
          </a:xfrm>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229600" cy="4114800"/>
          </a:xfrm>
        </p:spPr>
        <p:txBody>
          <a:bodyPr>
            <a:noAutofit/>
          </a:bodyPr>
          <a:lstStyle/>
          <a:p>
            <a:pPr>
              <a:buClr>
                <a:srgbClr val="00B0F0"/>
              </a:buClr>
            </a:pPr>
            <a:r>
              <a:rPr lang="en-US" sz="2800" dirty="0" smtClean="0">
                <a:latin typeface="Times New Roman" pitchFamily="18" charset="0"/>
                <a:cs typeface="Times New Roman" pitchFamily="18" charset="0"/>
              </a:rPr>
              <a:t>Conduct more frequent tuning/maintenance</a:t>
            </a:r>
          </a:p>
          <a:p>
            <a:pPr lvl="1">
              <a:buClr>
                <a:srgbClr val="00B0F0"/>
              </a:buClr>
            </a:pPr>
            <a:r>
              <a:rPr lang="en-US" sz="2400" dirty="0" smtClean="0">
                <a:latin typeface="Times New Roman" pitchFamily="18" charset="0"/>
                <a:cs typeface="Times New Roman" pitchFamily="18" charset="0"/>
              </a:rPr>
              <a:t>1977 28 MMBtu wood fired boiler; pre-test out of compliance; post-test less than 0.1 gr/dscf</a:t>
            </a:r>
          </a:p>
          <a:p>
            <a:pPr>
              <a:buClr>
                <a:srgbClr val="00B0F0"/>
              </a:buClr>
            </a:pPr>
            <a:r>
              <a:rPr lang="en-US" sz="2800" dirty="0" smtClean="0">
                <a:latin typeface="Times New Roman" pitchFamily="18" charset="0"/>
                <a:cs typeface="Times New Roman" pitchFamily="18" charset="0"/>
              </a:rPr>
              <a:t>Maintain consistent/high quality fuel</a:t>
            </a:r>
          </a:p>
          <a:p>
            <a:pPr>
              <a:buClr>
                <a:srgbClr val="00B0F0"/>
              </a:buClr>
            </a:pPr>
            <a:r>
              <a:rPr lang="en-US" sz="2800" dirty="0" smtClean="0">
                <a:latin typeface="Times New Roman" pitchFamily="18" charset="0"/>
                <a:cs typeface="Times New Roman" pitchFamily="18" charset="0"/>
              </a:rPr>
              <a:t>Improve combustion controls </a:t>
            </a:r>
          </a:p>
          <a:p>
            <a:pPr>
              <a:buClr>
                <a:srgbClr val="00B0F0"/>
              </a:buClr>
            </a:pPr>
            <a:r>
              <a:rPr lang="en-US" sz="2800" dirty="0" smtClean="0">
                <a:latin typeface="Times New Roman" pitchFamily="18" charset="0"/>
                <a:cs typeface="Times New Roman" pitchFamily="18" charset="0"/>
              </a:rPr>
              <a:t>Install additional control equipment</a:t>
            </a:r>
          </a:p>
          <a:p>
            <a:pPr>
              <a:buClr>
                <a:srgbClr val="00B0F0"/>
              </a:buClr>
            </a:pPr>
            <a:r>
              <a:rPr lang="en-US" sz="2800" dirty="0" smtClean="0">
                <a:latin typeface="Times New Roman" pitchFamily="18" charset="0"/>
                <a:cs typeface="Times New Roman" pitchFamily="18" charset="0"/>
              </a:rPr>
              <a:t>Add co-firing of natural gas </a:t>
            </a:r>
          </a:p>
          <a:p>
            <a:pPr>
              <a:buClr>
                <a:srgbClr val="00B0F0"/>
              </a:buClr>
            </a:pPr>
            <a:r>
              <a:rPr lang="en-US" sz="2800" dirty="0" smtClean="0">
                <a:latin typeface="Times New Roman" pitchFamily="18" charset="0"/>
                <a:cs typeface="Times New Roman" pitchFamily="18" charset="0"/>
              </a:rPr>
              <a:t>Replace boiler with natural gas-fired boiler</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20</a:t>
            </a:fld>
            <a:endParaRPr lang="en-US" dirty="0"/>
          </a:p>
        </p:txBody>
      </p:sp>
      <p:sp>
        <p:nvSpPr>
          <p:cNvPr id="6" name="TextBox 5"/>
          <p:cNvSpPr txBox="1"/>
          <p:nvPr/>
        </p:nvSpPr>
        <p:spPr>
          <a:xfrm>
            <a:off x="914400" y="914400"/>
            <a:ext cx="7772400" cy="1077218"/>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What might be necessary to comply with standards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21</a:t>
            </a:fld>
            <a:endParaRPr lang="en-US" dirty="0">
              <a:solidFill>
                <a:prstClr val="black">
                  <a:tint val="75000"/>
                </a:prstClr>
              </a:solidFill>
            </a:endParaRPr>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PM Standard – suggested changes</a:t>
            </a:r>
            <a:endParaRPr lang="en-US" sz="3600" b="1" dirty="0">
              <a:latin typeface="Times New Roman" pitchFamily="18" charset="0"/>
              <a:cs typeface="Times New Roman" pitchFamily="18" charset="0"/>
            </a:endParaRPr>
          </a:p>
        </p:txBody>
      </p:sp>
      <p:pic>
        <p:nvPicPr>
          <p:cNvPr id="2050" name="Picture 2" descr="http://assets.kingletas.com/wp-content/uploads/2013/04/Question-Peop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1828800"/>
            <a:ext cx="5067300" cy="4724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7292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22</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828800"/>
            <a:ext cx="8229600" cy="2620963"/>
          </a:xfrm>
        </p:spPr>
        <p:txBody>
          <a:bodyPr>
            <a:normAutofit/>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Background</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Suggested changes</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Effect of changes in relation to other regulatory programs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23</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1752600"/>
            <a:ext cx="8229600" cy="4525963"/>
          </a:xfrm>
        </p:spPr>
        <p:txBody>
          <a:bodyPr>
            <a:normAutofit fontScale="92500" lnSpcReduction="20000"/>
          </a:bodyPr>
          <a:lstStyle/>
          <a:p>
            <a:pPr marL="633222" indent="-576072">
              <a:lnSpc>
                <a:spcPct val="95000"/>
              </a:lnSpc>
              <a:spcBef>
                <a:spcPts val="0"/>
              </a:spcBef>
              <a:buClr>
                <a:srgbClr val="00B0F0"/>
              </a:buClr>
            </a:pPr>
            <a:r>
              <a:rPr lang="en-US" sz="3500" dirty="0" smtClean="0">
                <a:latin typeface="Times New Roman" pitchFamily="18" charset="0"/>
                <a:cs typeface="Times New Roman" pitchFamily="18" charset="0"/>
              </a:rPr>
              <a:t>Categorically insignificant activities identified in mid 90’s for Title V program – examples:</a:t>
            </a:r>
          </a:p>
          <a:p>
            <a:pPr lvl="2"/>
            <a:r>
              <a:rPr lang="en-US" dirty="0" smtClean="0">
                <a:latin typeface="Times New Roman" pitchFamily="18" charset="0"/>
                <a:cs typeface="Times New Roman" pitchFamily="18" charset="0"/>
              </a:rPr>
              <a:t>Janitorial activities</a:t>
            </a:r>
          </a:p>
          <a:p>
            <a:pPr lvl="2"/>
            <a:r>
              <a:rPr lang="en-US" dirty="0" smtClean="0">
                <a:latin typeface="Times New Roman" pitchFamily="18" charset="0"/>
                <a:cs typeface="Times New Roman" pitchFamily="18" charset="0"/>
              </a:rPr>
              <a:t>Groundskeeping activities including</a:t>
            </a:r>
          </a:p>
          <a:p>
            <a:pPr lvl="2"/>
            <a:r>
              <a:rPr lang="en-US" dirty="0" smtClean="0">
                <a:latin typeface="Times New Roman" pitchFamily="18" charset="0"/>
                <a:cs typeface="Times New Roman" pitchFamily="18" charset="0"/>
              </a:rPr>
              <a:t>Instrument calibration</a:t>
            </a:r>
          </a:p>
          <a:p>
            <a:pPr lvl="2"/>
            <a:r>
              <a:rPr lang="en-US" dirty="0" smtClean="0">
                <a:latin typeface="Times New Roman" pitchFamily="18" charset="0"/>
                <a:cs typeface="Times New Roman" pitchFamily="18" charset="0"/>
              </a:rPr>
              <a:t>Maintenance and repair shop</a:t>
            </a:r>
          </a:p>
          <a:p>
            <a:pPr lvl="2"/>
            <a:endParaRPr lang="en-US" dirty="0" smtClean="0">
              <a:latin typeface="Times New Roman" pitchFamily="18" charset="0"/>
              <a:cs typeface="Times New Roman" pitchFamily="18" charset="0"/>
            </a:endParaRPr>
          </a:p>
          <a:p>
            <a:pPr marL="633222" indent="-576072">
              <a:lnSpc>
                <a:spcPct val="95000"/>
              </a:lnSpc>
              <a:spcBef>
                <a:spcPts val="0"/>
              </a:spcBef>
              <a:buClr>
                <a:srgbClr val="00B0F0"/>
              </a:buClr>
            </a:pPr>
            <a:r>
              <a:rPr lang="en-US" sz="3500" dirty="0" smtClean="0">
                <a:latin typeface="Times New Roman" pitchFamily="18" charset="0"/>
                <a:cs typeface="Times New Roman" pitchFamily="18" charset="0"/>
              </a:rPr>
              <a:t>Some activities at facilities that were previously considered insignificant are not actually insignificant when considered in aggregate</a:t>
            </a:r>
          </a:p>
          <a:p>
            <a:pPr marL="633222" indent="-576072">
              <a:lnSpc>
                <a:spcPct val="95000"/>
              </a:lnSpc>
              <a:spcBef>
                <a:spcPts val="0"/>
              </a:spcBef>
              <a:buClr>
                <a:srgbClr val="00B0F0"/>
              </a:buCl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24</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2103437"/>
            <a:ext cx="8229600" cy="4525963"/>
          </a:xfrm>
        </p:spPr>
        <p:txBody>
          <a:bodyPr>
            <a:norm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Some of these activities are subject to new standards issued by EPA</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from these activities were not considered when:</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Determining what permits are necessary;</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Establishing Plant Site Emissions Limits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25</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685800" y="2895600"/>
            <a:ext cx="7772400" cy="3810000"/>
          </a:xfrm>
          <a:prstGeom prst="rect">
            <a:avLst/>
          </a:prstGeom>
        </p:spPr>
        <p:txBody>
          <a:bodyPr vert="horz" lIns="182880" tIns="91440">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5100" dirty="0" smtClean="0">
                <a:solidFill>
                  <a:prstClr val="black"/>
                </a:solidFill>
                <a:latin typeface="Times New Roman"/>
                <a:ea typeface="Calibri"/>
              </a:rPr>
              <a:t>Proposing to change categorically insignificant criteria to:</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Any individual engine rated at less than 500 horsepower; or</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emissions </a:t>
            </a:r>
            <a:r>
              <a:rPr lang="en-US" sz="4500" dirty="0">
                <a:latin typeface="Times New Roman" pitchFamily="18" charset="0"/>
                <a:cs typeface="Times New Roman" pitchFamily="18" charset="0"/>
              </a:rPr>
              <a:t>in aggregate are </a:t>
            </a:r>
            <a:r>
              <a:rPr lang="en-US" sz="4500" dirty="0" smtClean="0">
                <a:latin typeface="Times New Roman" pitchFamily="18" charset="0"/>
                <a:cs typeface="Times New Roman" pitchFamily="18" charset="0"/>
              </a:rPr>
              <a:t>less </a:t>
            </a:r>
            <a:r>
              <a:rPr lang="en-US" sz="4500" dirty="0">
                <a:latin typeface="Times New Roman" pitchFamily="18" charset="0"/>
                <a:cs typeface="Times New Roman" pitchFamily="18" charset="0"/>
              </a:rPr>
              <a:t>than </a:t>
            </a:r>
            <a:r>
              <a:rPr lang="en-US" sz="4500" dirty="0" smtClean="0">
                <a:latin typeface="Times New Roman" pitchFamily="18" charset="0"/>
                <a:cs typeface="Times New Roman" pitchFamily="18" charset="0"/>
              </a:rPr>
              <a:t>de minimis levels of 1 ton/year based </a:t>
            </a:r>
            <a:r>
              <a:rPr lang="en-US" sz="4500" dirty="0">
                <a:latin typeface="Times New Roman" pitchFamily="18" charset="0"/>
                <a:cs typeface="Times New Roman" pitchFamily="18" charset="0"/>
              </a:rPr>
              <a:t>on the readiness and </a:t>
            </a:r>
            <a:r>
              <a:rPr lang="en-US" sz="4500" dirty="0" smtClean="0">
                <a:latin typeface="Times New Roman" pitchFamily="18" charset="0"/>
                <a:cs typeface="Times New Roman" pitchFamily="18" charset="0"/>
              </a:rPr>
              <a:t>maintenance testing </a:t>
            </a:r>
            <a:r>
              <a:rPr lang="en-US" sz="4500" dirty="0">
                <a:latin typeface="Times New Roman" pitchFamily="18" charset="0"/>
                <a:cs typeface="Times New Roman" pitchFamily="18" charset="0"/>
              </a:rPr>
              <a:t>hours of </a:t>
            </a:r>
            <a:r>
              <a:rPr lang="en-US" sz="4500" dirty="0" smtClean="0">
                <a:latin typeface="Times New Roman" pitchFamily="18" charset="0"/>
                <a:cs typeface="Times New Roman" pitchFamily="18" charset="0"/>
              </a:rPr>
              <a:t>operation specified in the regulations or permit.</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Emergency generators and pumps</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8999" r="11999"/>
          <a:stretch>
            <a:fillRect/>
          </a:stretch>
        </p:blipFill>
        <p:spPr bwMode="auto">
          <a:xfrm>
            <a:off x="6553200" y="1447800"/>
            <a:ext cx="2407928" cy="142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ontent Placeholder 2"/>
          <p:cNvSpPr txBox="1">
            <a:spLocks/>
          </p:cNvSpPr>
          <p:nvPr/>
        </p:nvSpPr>
        <p:spPr>
          <a:xfrm>
            <a:off x="685800" y="1371600"/>
            <a:ext cx="5791200" cy="13716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considered insignificant no matter how large or how many at site</a:t>
            </a: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p14="http://schemas.microsoft.com/office/powerpoint/2010/main" xmlns="" val="1925980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762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3581400"/>
            <a:ext cx="8229600" cy="2819400"/>
          </a:xfrm>
        </p:spPr>
        <p:txBody>
          <a:bodyPr>
            <a:noAutofit/>
          </a:bodyPr>
          <a:lstStyle/>
          <a:p>
            <a:pPr>
              <a:buClr>
                <a:srgbClr val="00B0F0"/>
              </a:buClr>
            </a:pPr>
            <a:r>
              <a:rPr lang="en-US" dirty="0" smtClean="0">
                <a:solidFill>
                  <a:prstClr val="black"/>
                </a:solidFill>
                <a:latin typeface="Times New Roman"/>
                <a:ea typeface="Calibri"/>
              </a:rPr>
              <a:t>Proposing to change categorically insignificant criteria to:</a:t>
            </a:r>
          </a:p>
          <a:p>
            <a:pPr lvl="1">
              <a:buClr>
                <a:srgbClr val="00B0F0"/>
              </a:buClr>
            </a:pPr>
            <a:r>
              <a:rPr lang="en-US" dirty="0" smtClean="0">
                <a:solidFill>
                  <a:prstClr val="black"/>
                </a:solidFill>
                <a:latin typeface="Times New Roman"/>
                <a:ea typeface="Calibri"/>
              </a:rPr>
              <a:t>Retain current size threshold for individual units; and add</a:t>
            </a:r>
          </a:p>
          <a:p>
            <a:pPr lvl="1">
              <a:lnSpc>
                <a:spcPct val="120000"/>
              </a:lnSpc>
              <a:spcBef>
                <a:spcPts val="0"/>
              </a:spcBef>
              <a:buClr>
                <a:srgbClr val="00B0F0"/>
              </a:buClr>
            </a:pPr>
            <a:r>
              <a:rPr lang="en-US" dirty="0" smtClean="0">
                <a:solidFill>
                  <a:prstClr val="black"/>
                </a:solidFill>
                <a:latin typeface="Times New Roman"/>
                <a:ea typeface="Calibri"/>
              </a:rPr>
              <a:t>emissions in aggregate are less than de minimis levels of 1 ton/year</a:t>
            </a:r>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26</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1371600"/>
            <a:ext cx="3048000" cy="2286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533400" y="1524000"/>
            <a:ext cx="4648200" cy="2062103"/>
          </a:xfrm>
          <a:prstGeom prst="rect">
            <a:avLst/>
          </a:prstGeom>
          <a:noFill/>
        </p:spPr>
        <p:txBody>
          <a:bodyPr wrap="square" rtlCol="0">
            <a:spAutoFit/>
          </a:bodyPr>
          <a:lstStyle/>
          <a:p>
            <a:pPr marL="342900" indent="-342900">
              <a:spcBef>
                <a:spcPct val="20000"/>
              </a:spcBef>
              <a:buClr>
                <a:srgbClr val="00B0F0"/>
              </a:buClr>
              <a:buFont typeface="Arial" pitchFamily="34" charset="0"/>
              <a:buChar char="•"/>
            </a:pPr>
            <a:r>
              <a:rPr lang="en-US" sz="3200" dirty="0" smtClean="0">
                <a:solidFill>
                  <a:prstClr val="black"/>
                </a:solidFill>
                <a:latin typeface="Times New Roman"/>
                <a:ea typeface="Calibri"/>
              </a:rPr>
              <a:t>Currently considered categorically insignificant no matter how many at a source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27</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4876800"/>
          </a:xfrm>
        </p:spPr>
        <p:txBody>
          <a:bodyPr>
            <a:noAutofit/>
          </a:bodyPr>
          <a:lstStyle/>
          <a:p>
            <a:pPr>
              <a:buClr>
                <a:srgbClr val="00B0F0"/>
              </a:buClr>
            </a:pPr>
            <a:r>
              <a:rPr lang="en-US" dirty="0" smtClean="0">
                <a:latin typeface="Times New Roman" pitchFamily="18" charset="0"/>
                <a:cs typeface="Times New Roman" pitchFamily="18" charset="0"/>
              </a:rPr>
              <a:t>The following regulatory programs may now apply to emergency generators and boilers:</a:t>
            </a:r>
          </a:p>
          <a:p>
            <a:pPr lvl="1">
              <a:buClr>
                <a:srgbClr val="00B0F0"/>
              </a:buClr>
            </a:pPr>
            <a:r>
              <a:rPr lang="en-US" dirty="0" smtClean="0">
                <a:latin typeface="Times New Roman" pitchFamily="18" charset="0"/>
                <a:cs typeface="Times New Roman" pitchFamily="18" charset="0"/>
              </a:rPr>
              <a:t>Notice of intent to construct may apply to small sources not otherwise required to have permits</a:t>
            </a:r>
          </a:p>
          <a:p>
            <a:pPr lvl="1">
              <a:buClr>
                <a:srgbClr val="00B0F0"/>
              </a:buClr>
            </a:pPr>
            <a:r>
              <a:rPr lang="en-US" dirty="0" smtClean="0">
                <a:latin typeface="Times New Roman" pitchFamily="18" charset="0"/>
                <a:cs typeface="Times New Roman" pitchFamily="18" charset="0"/>
              </a:rPr>
              <a:t>Air Contaminant Discharge Permits may be required for some sources – e.g., data centers with numerous emergency generators</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28</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752600"/>
            <a:ext cx="8229600" cy="3581400"/>
          </a:xfrm>
        </p:spPr>
        <p:txBody>
          <a:bodyPr>
            <a:noAutofit/>
          </a:bodyPr>
          <a:lstStyle/>
          <a:p>
            <a:pPr>
              <a:buClr>
                <a:srgbClr val="00B0F0"/>
              </a:buClr>
            </a:pPr>
            <a:r>
              <a:rPr lang="en-US" dirty="0" smtClean="0">
                <a:latin typeface="Times New Roman" pitchFamily="18" charset="0"/>
                <a:cs typeface="Times New Roman" pitchFamily="18" charset="0"/>
              </a:rPr>
              <a:t>Plant Site Emissions Limits (PSELs) for existing sources may need to be revised</a:t>
            </a:r>
          </a:p>
          <a:p>
            <a:pPr>
              <a:buClr>
                <a:srgbClr val="00B0F0"/>
              </a:buClr>
            </a:pPr>
            <a:endParaRPr lang="en-US" dirty="0" smtClean="0">
              <a:latin typeface="Times New Roman" pitchFamily="18" charset="0"/>
              <a:cs typeface="Times New Roman" pitchFamily="18" charset="0"/>
            </a:endParaRPr>
          </a:p>
          <a:p>
            <a:pPr marL="463550" indent="-406400">
              <a:lnSpc>
                <a:spcPct val="95000"/>
              </a:lnSpc>
              <a:spcBef>
                <a:spcPts val="0"/>
              </a:spcBef>
              <a:buClr>
                <a:srgbClr val="00B0F0"/>
              </a:buClr>
            </a:pPr>
            <a:r>
              <a:rPr lang="en-US" dirty="0" smtClean="0">
                <a:latin typeface="Times New Roman" pitchFamily="18" charset="0"/>
                <a:cs typeface="Times New Roman" pitchFamily="18" charset="0"/>
              </a:rPr>
              <a:t>Adding emissions to PSELs for existing sources will not trigger other requirements solely as a result of this rule change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7/31/2013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29</a:t>
            </a:fld>
            <a:endParaRPr lang="en-US" dirty="0">
              <a:solidFill>
                <a:prstClr val="black">
                  <a:tint val="75000"/>
                </a:prstClr>
              </a:solidFill>
            </a:endParaRPr>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3074" name="Picture 2" descr="http://www.pickthebrain.com/blog/wp-content/uploads/2010/12/Ask-Better-Questio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1905000"/>
            <a:ext cx="5872163" cy="3896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8784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Rulemaking Schedule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Public Notice: October –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Hearing: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Proposed  EQC Rule Adoption:  March 2014</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30</a:t>
            </a:fld>
            <a:endParaRPr lang="en-US" dirty="0"/>
          </a:p>
        </p:txBody>
      </p:sp>
      <p:sp>
        <p:nvSpPr>
          <p:cNvPr id="11" name="Rectangle 10"/>
          <p:cNvSpPr/>
          <p:nvPr/>
        </p:nvSpPr>
        <p:spPr>
          <a:xfrm>
            <a:off x="914400" y="1981200"/>
            <a:ext cx="7391400" cy="1569660"/>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Background</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Suggested Rule Changes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Public Notice</a:t>
            </a:r>
          </a:p>
        </p:txBody>
      </p:sp>
      <p:sp>
        <p:nvSpPr>
          <p:cNvPr id="5" name="Title 1"/>
          <p:cNvSpPr txBox="1">
            <a:spLocks noGrp="1"/>
          </p:cNvSpPr>
          <p:nvPr>
            <p:ph type="title"/>
          </p:nvPr>
        </p:nvSpPr>
        <p:spPr bwMode="auto">
          <a:xfrm>
            <a:off x="6096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31</a:t>
            </a:fld>
            <a:endParaRPr lang="en-US" dirty="0"/>
          </a:p>
        </p:txBody>
      </p:sp>
      <p:sp>
        <p:nvSpPr>
          <p:cNvPr id="11" name="Rectangle 10"/>
          <p:cNvSpPr/>
          <p:nvPr/>
        </p:nvSpPr>
        <p:spPr>
          <a:xfrm>
            <a:off x="381000" y="1841242"/>
            <a:ext cx="8458200" cy="5016758"/>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Current rules allow extensions provided there is a “demonstrated need”</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The rules do not specify how many extensions can be approved</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The rules do not specify what requirements must be met to approve an extension</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Potential for proposed projects to tie up increment indefinitely</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Potential for proposed projects to cause significant impacts on air quality if delayed</a:t>
            </a:r>
            <a:endParaRPr lang="en-US" sz="3000" dirty="0">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32</a:t>
            </a:fld>
            <a:endParaRPr lang="en-US" dirty="0"/>
          </a:p>
        </p:txBody>
      </p:sp>
      <p:sp>
        <p:nvSpPr>
          <p:cNvPr id="11" name="Rectangle 10"/>
          <p:cNvSpPr/>
          <p:nvPr/>
        </p:nvSpPr>
        <p:spPr>
          <a:xfrm>
            <a:off x="381000" y="2133600"/>
            <a:ext cx="8229600" cy="3262432"/>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the first </a:t>
            </a:r>
            <a:r>
              <a:rPr lang="en-US" sz="3200" dirty="0" smtClean="0">
                <a:latin typeface="Times New Roman" pitchFamily="18" charset="0"/>
                <a:cs typeface="Times New Roman" pitchFamily="18" charset="0"/>
              </a:rPr>
              <a:t>extension:</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LAER </a:t>
            </a:r>
            <a:r>
              <a:rPr lang="en-US" sz="3000" dirty="0">
                <a:latin typeface="Times New Roman" pitchFamily="18" charset="0"/>
                <a:cs typeface="Times New Roman" pitchFamily="18" charset="0"/>
              </a:rPr>
              <a:t>or BACT </a:t>
            </a:r>
            <a:r>
              <a:rPr lang="en-US" sz="3000" dirty="0" smtClean="0">
                <a:latin typeface="Times New Roman" pitchFamily="18" charset="0"/>
                <a:cs typeface="Times New Roman" pitchFamily="18" charset="0"/>
              </a:rPr>
              <a:t>analysis for the original pollutants subject to NSR/PSD</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limited to determining whether new </a:t>
            </a:r>
            <a:r>
              <a:rPr lang="en-US" sz="3000" dirty="0">
                <a:latin typeface="Times New Roman" pitchFamily="18" charset="0"/>
                <a:cs typeface="Times New Roman" pitchFamily="18" charset="0"/>
              </a:rPr>
              <a:t>control technologies </a:t>
            </a:r>
            <a:r>
              <a:rPr lang="en-US" sz="3000" dirty="0" smtClean="0">
                <a:latin typeface="Times New Roman" pitchFamily="18" charset="0"/>
                <a:cs typeface="Times New Roman" pitchFamily="18" charset="0"/>
              </a:rPr>
              <a:t>have become commercially </a:t>
            </a:r>
            <a:r>
              <a:rPr lang="en-US" sz="3000" dirty="0">
                <a:latin typeface="Times New Roman" pitchFamily="18" charset="0"/>
                <a:cs typeface="Times New Roman" pitchFamily="18" charset="0"/>
              </a:rPr>
              <a:t>available since the original LAER or BACT analysis </a:t>
            </a:r>
            <a:endParaRPr lang="en-US" sz="3000" dirty="0" smtClean="0">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33</a:t>
            </a:fld>
            <a:endParaRPr lang="en-US" dirty="0">
              <a:solidFill>
                <a:srgbClr val="E3DED1">
                  <a:shade val="50000"/>
                </a:srgbClr>
              </a:solidFill>
            </a:endParaRPr>
          </a:p>
        </p:txBody>
      </p:sp>
      <p:sp>
        <p:nvSpPr>
          <p:cNvPr id="11" name="Rectangle 10"/>
          <p:cNvSpPr/>
          <p:nvPr/>
        </p:nvSpPr>
        <p:spPr>
          <a:xfrm>
            <a:off x="381000" y="2057400"/>
            <a:ext cx="8763000" cy="4038600"/>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the second </a:t>
            </a:r>
            <a:r>
              <a:rPr lang="en-US" sz="3200" dirty="0" smtClean="0">
                <a:solidFill>
                  <a:prstClr val="black"/>
                </a:solidFill>
                <a:latin typeface="Times New Roman" pitchFamily="18" charset="0"/>
                <a:cs typeface="Times New Roman" pitchFamily="18" charset="0"/>
              </a:rPr>
              <a:t>extension:</a:t>
            </a:r>
          </a:p>
          <a:p>
            <a:pPr marL="804672" lvl="1"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the original LAER or BACT analysis for pollutants that were reviewed under the original application for potentially lower limits </a:t>
            </a:r>
            <a:r>
              <a:rPr lang="en-US" sz="2400" u="sng" dirty="0" smtClean="0">
                <a:solidFill>
                  <a:prstClr val="black"/>
                </a:solidFill>
                <a:latin typeface="Times New Roman" pitchFamily="18" charset="0"/>
                <a:cs typeface="Times New Roman" pitchFamily="18" charset="0"/>
              </a:rPr>
              <a:t>and</a:t>
            </a:r>
            <a:r>
              <a:rPr lang="en-US" sz="2400" dirty="0" smtClean="0">
                <a:solidFill>
                  <a:prstClr val="black"/>
                </a:solidFill>
                <a:latin typeface="Times New Roman" pitchFamily="18" charset="0"/>
                <a:cs typeface="Times New Roman" pitchFamily="18" charset="0"/>
              </a:rPr>
              <a:t> any new control technologies</a:t>
            </a:r>
          </a:p>
          <a:p>
            <a:pPr marL="804672" lvl="1"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the </a:t>
            </a:r>
            <a:r>
              <a:rPr lang="en-US" sz="2400" dirty="0">
                <a:solidFill>
                  <a:prstClr val="black"/>
                </a:solidFill>
                <a:latin typeface="Times New Roman" pitchFamily="18" charset="0"/>
                <a:cs typeface="Times New Roman" pitchFamily="18" charset="0"/>
              </a:rPr>
              <a:t>air quality analysis </a:t>
            </a:r>
            <a:r>
              <a:rPr lang="en-US" sz="2400" dirty="0" smtClean="0">
                <a:solidFill>
                  <a:prstClr val="black"/>
                </a:solidFill>
                <a:latin typeface="Times New Roman" pitchFamily="18" charset="0"/>
                <a:cs typeface="Times New Roman" pitchFamily="18" charset="0"/>
              </a:rPr>
              <a:t>for pollutants that were reviewed under the original application</a:t>
            </a:r>
          </a:p>
          <a:p>
            <a:pPr marL="12618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 any new competing sources or changes in ambient air quality, including any redesignation of the area impacted</a:t>
            </a: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new ambient standards or </a:t>
            </a:r>
            <a:r>
              <a:rPr lang="en-US" sz="2400" dirty="0" smtClean="0">
                <a:solidFill>
                  <a:prstClr val="black"/>
                </a:solidFill>
                <a:latin typeface="Times New Roman" pitchFamily="18" charset="0"/>
                <a:cs typeface="Times New Roman" pitchFamily="18" charset="0"/>
              </a:rPr>
              <a:t>increments</a:t>
            </a:r>
            <a:endParaRPr lang="en-US" sz="2400" dirty="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changes to EPA approved </a:t>
            </a:r>
            <a:r>
              <a:rPr lang="en-US" sz="2400" dirty="0" smtClean="0">
                <a:solidFill>
                  <a:prstClr val="black"/>
                </a:solidFill>
                <a:latin typeface="Times New Roman" pitchFamily="18" charset="0"/>
                <a:cs typeface="Times New Roman" pitchFamily="18" charset="0"/>
              </a:rPr>
              <a:t>models</a:t>
            </a:r>
            <a:endParaRPr lang="en-US" sz="24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34</a:t>
            </a:fld>
            <a:endParaRPr lang="en-US" dirty="0">
              <a:solidFill>
                <a:srgbClr val="E3DED1">
                  <a:shade val="50000"/>
                </a:srgbClr>
              </a:solidFill>
            </a:endParaRPr>
          </a:p>
        </p:txBody>
      </p:sp>
      <p:sp>
        <p:nvSpPr>
          <p:cNvPr id="11" name="Rectangle 10"/>
          <p:cNvSpPr/>
          <p:nvPr/>
        </p:nvSpPr>
        <p:spPr>
          <a:xfrm>
            <a:off x="457200" y="1905000"/>
            <a:ext cx="8489576" cy="4462760"/>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No third extensions:</a:t>
            </a: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Original NSR/PSD </a:t>
            </a:r>
            <a:r>
              <a:rPr lang="en-US" sz="2800" dirty="0">
                <a:solidFill>
                  <a:prstClr val="black"/>
                </a:solidFill>
                <a:latin typeface="Times New Roman" pitchFamily="18" charset="0"/>
                <a:cs typeface="Times New Roman" pitchFamily="18" charset="0"/>
              </a:rPr>
              <a:t>permit </a:t>
            </a:r>
            <a:r>
              <a:rPr lang="en-US" sz="2800" dirty="0" smtClean="0">
                <a:solidFill>
                  <a:prstClr val="black"/>
                </a:solidFill>
                <a:latin typeface="Times New Roman" pitchFamily="18" charset="0"/>
                <a:cs typeface="Times New Roman" pitchFamily="18" charset="0"/>
              </a:rPr>
              <a:t>automatically </a:t>
            </a:r>
            <a:r>
              <a:rPr lang="en-US" sz="2800" dirty="0">
                <a:solidFill>
                  <a:prstClr val="black"/>
                </a:solidFill>
                <a:latin typeface="Times New Roman" pitchFamily="18" charset="0"/>
                <a:cs typeface="Times New Roman" pitchFamily="18" charset="0"/>
              </a:rPr>
              <a:t>terminated </a:t>
            </a:r>
            <a:r>
              <a:rPr lang="en-US" sz="2800" dirty="0" smtClean="0">
                <a:solidFill>
                  <a:prstClr val="black"/>
                </a:solidFill>
                <a:latin typeface="Times New Roman" pitchFamily="18" charset="0"/>
                <a:cs typeface="Times New Roman" pitchFamily="18" charset="0"/>
              </a:rPr>
              <a:t>five </a:t>
            </a:r>
            <a:r>
              <a:rPr lang="en-US" sz="2800" dirty="0">
                <a:solidFill>
                  <a:prstClr val="black"/>
                </a:solidFill>
                <a:latin typeface="Times New Roman" pitchFamily="18" charset="0"/>
                <a:cs typeface="Times New Roman" pitchFamily="18" charset="0"/>
              </a:rPr>
              <a:t>years after it was </a:t>
            </a:r>
            <a:r>
              <a:rPr lang="en-US" sz="2800" dirty="0" smtClean="0">
                <a:solidFill>
                  <a:prstClr val="black"/>
                </a:solidFill>
                <a:latin typeface="Times New Roman" pitchFamily="18" charset="0"/>
                <a:cs typeface="Times New Roman" pitchFamily="18" charset="0"/>
              </a:rPr>
              <a:t>issued</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For approval beyond second </a:t>
            </a:r>
            <a:r>
              <a:rPr lang="en-US" sz="2800" dirty="0">
                <a:solidFill>
                  <a:prstClr val="black"/>
                </a:solidFill>
                <a:latin typeface="Times New Roman" pitchFamily="18" charset="0"/>
                <a:cs typeface="Times New Roman" pitchFamily="18" charset="0"/>
              </a:rPr>
              <a:t>extension, </a:t>
            </a:r>
            <a:r>
              <a:rPr lang="en-US" sz="2800" dirty="0" smtClean="0">
                <a:solidFill>
                  <a:prstClr val="black"/>
                </a:solidFill>
                <a:latin typeface="Times New Roman" pitchFamily="18" charset="0"/>
                <a:cs typeface="Times New Roman" pitchFamily="18" charset="0"/>
              </a:rPr>
              <a:t>a new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application must be submitted. </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May continue to use original </a:t>
            </a:r>
            <a:r>
              <a:rPr lang="en-US" sz="2800" dirty="0">
                <a:solidFill>
                  <a:prstClr val="black"/>
                </a:solidFill>
                <a:latin typeface="Times New Roman" pitchFamily="18" charset="0"/>
                <a:cs typeface="Times New Roman" pitchFamily="18" charset="0"/>
              </a:rPr>
              <a:t>emission reduction credits </a:t>
            </a:r>
            <a:r>
              <a:rPr lang="en-US" sz="2800" dirty="0" smtClean="0">
                <a:solidFill>
                  <a:prstClr val="black"/>
                </a:solidFill>
                <a:latin typeface="Times New Roman" pitchFamily="18" charset="0"/>
                <a:cs typeface="Times New Roman" pitchFamily="18" charset="0"/>
              </a:rPr>
              <a:t>provided the project remains the same (e.g., same two </a:t>
            </a:r>
            <a:r>
              <a:rPr lang="en-US" sz="2800" dirty="0">
                <a:solidFill>
                  <a:prstClr val="black"/>
                </a:solidFill>
                <a:latin typeface="Times New Roman" pitchFamily="18" charset="0"/>
                <a:cs typeface="Times New Roman" pitchFamily="18" charset="0"/>
              </a:rPr>
              <a:t>digit </a:t>
            </a:r>
            <a:r>
              <a:rPr lang="en-US" sz="2800" dirty="0" smtClean="0">
                <a:solidFill>
                  <a:prstClr val="black"/>
                </a:solidFill>
                <a:latin typeface="Times New Roman" pitchFamily="18" charset="0"/>
                <a:cs typeface="Times New Roman" pitchFamily="18" charset="0"/>
              </a:rPr>
              <a:t>SIC code), and emission </a:t>
            </a:r>
            <a:r>
              <a:rPr lang="en-US" sz="2800" dirty="0">
                <a:solidFill>
                  <a:prstClr val="black"/>
                </a:solidFill>
                <a:latin typeface="Times New Roman" pitchFamily="18" charset="0"/>
                <a:cs typeface="Times New Roman" pitchFamily="18" charset="0"/>
              </a:rPr>
              <a:t>reduction credits </a:t>
            </a:r>
            <a:r>
              <a:rPr lang="en-US" sz="2800" dirty="0" smtClean="0">
                <a:solidFill>
                  <a:prstClr val="black"/>
                </a:solidFill>
                <a:latin typeface="Times New Roman" pitchFamily="18" charset="0"/>
                <a:cs typeface="Times New Roman" pitchFamily="18" charset="0"/>
              </a:rPr>
              <a:t>are still contemporaneous and continue </a:t>
            </a:r>
            <a:r>
              <a:rPr lang="en-US" sz="2800" dirty="0">
                <a:solidFill>
                  <a:prstClr val="black"/>
                </a:solidFill>
                <a:latin typeface="Times New Roman" pitchFamily="18" charset="0"/>
                <a:cs typeface="Times New Roman" pitchFamily="18" charset="0"/>
              </a:rPr>
              <a:t>to satisfy the offset and net air quality benefit criteria</a:t>
            </a:r>
            <a:r>
              <a:rPr lang="en-US" sz="2800" dirty="0" smtClean="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35</a:t>
            </a:fld>
            <a:endParaRPr lang="en-US" dirty="0">
              <a:solidFill>
                <a:srgbClr val="E3DED1">
                  <a:shade val="50000"/>
                </a:srgbClr>
              </a:solidFill>
            </a:endParaRPr>
          </a:p>
        </p:txBody>
      </p:sp>
      <p:sp>
        <p:nvSpPr>
          <p:cNvPr id="11" name="Rectangle 10"/>
          <p:cNvSpPr/>
          <p:nvPr/>
        </p:nvSpPr>
        <p:spPr>
          <a:xfrm>
            <a:off x="228600" y="2057400"/>
            <a:ext cx="8763000" cy="4031873"/>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Public participation procedures for extensions:</a:t>
            </a:r>
          </a:p>
          <a:p>
            <a:pPr marL="682625" lvl="1"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If no air quality analysis:</a:t>
            </a:r>
          </a:p>
          <a:p>
            <a:pPr marL="1139825" lvl="2"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minimum of 30 days to submit written comments; or</a:t>
            </a:r>
          </a:p>
          <a:p>
            <a:pPr marL="579247" lvl="1"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If air quality analysis:</a:t>
            </a:r>
          </a:p>
          <a:p>
            <a:pPr marL="1036447" lvl="2"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minimum of 35 days to submit written comments; and</a:t>
            </a:r>
          </a:p>
          <a:p>
            <a:pPr marL="1036447" lvl="2"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public hearing if requested.</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Public Notice</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618857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36</a:t>
            </a:fld>
            <a:endParaRPr lang="en-US" dirty="0">
              <a:solidFill>
                <a:srgbClr val="E3DED1">
                  <a:shade val="50000"/>
                </a:srgbClr>
              </a:solidFill>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4098" name="Picture 2" descr="http://atlantaladylitwits.files.wordpress.com/2013/05/question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3200" y="1600200"/>
            <a:ext cx="3505200" cy="46089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37</a:t>
            </a:fld>
            <a:endParaRPr lang="en-US" dirty="0"/>
          </a:p>
        </p:txBody>
      </p:sp>
      <p:sp>
        <p:nvSpPr>
          <p:cNvPr id="8" name="Title 1"/>
          <p:cNvSpPr txBox="1">
            <a:spLocks noGrp="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981200"/>
            <a:ext cx="8229600" cy="24384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Background/issues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Suggested Rule Changes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Program integrity</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38</a:t>
            </a:fld>
            <a:endParaRPr lang="en-US" dirty="0"/>
          </a:p>
        </p:txBody>
      </p:sp>
      <p:sp>
        <p:nvSpPr>
          <p:cNvPr id="8" name="Title 1"/>
          <p:cNvSpPr txBox="1">
            <a:spLocks noGrp="1"/>
          </p:cNvSpPr>
          <p:nvPr>
            <p:ph type="title"/>
          </p:nvPr>
        </p:nvSpPr>
        <p:spPr bwMode="auto">
          <a:xfrm>
            <a:off x="914400" y="685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Background/Issues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828800"/>
            <a:ext cx="8229600" cy="44196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If a business shuts down, splits, and/or repurposes, what happens to its allowable emissions (e.g., netting basis and plant site emission limits)?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Current rule allows for splitting but needs clarification</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Potential for new business to avoid construction approval if they use emissions from shutdown of one source to operate another source.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39</a:t>
            </a:fld>
            <a:endParaRPr lang="en-US" dirty="0"/>
          </a:p>
        </p:txBody>
      </p:sp>
      <p:sp>
        <p:nvSpPr>
          <p:cNvPr id="8" name="Title 1"/>
          <p:cNvSpPr txBox="1">
            <a:spLocks noGrp="1"/>
          </p:cNvSpPr>
          <p:nvPr>
            <p:ph type="title"/>
          </p:nvPr>
        </p:nvSpPr>
        <p:spPr bwMode="auto">
          <a:xfrm>
            <a:off x="1295400" y="685800"/>
            <a:ext cx="6858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0"/>
            <a:ext cx="8229600" cy="3429000"/>
          </a:xfrm>
        </p:spPr>
        <p:txBody>
          <a:bodyPr>
            <a:no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Clarify how emissions are treated when a business splits</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may only be transferred to:</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New business(es) with same primary 2-digit SIC, or</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 combined heat and power unit that supported the original primary activity</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6" name="Title 1"/>
          <p:cNvSpPr txBox="1">
            <a:spLocks/>
          </p:cNvSpPr>
          <p:nvPr/>
        </p:nvSpPr>
        <p:spPr bwMode="auto">
          <a:xfrm>
            <a:off x="1219200" y="6858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16002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Categorically Insignificant Activities</a:t>
            </a:r>
            <a:endParaRPr kumimoji="0" lang="en-US" sz="3200" b="0" i="0" u="none" strike="noStrike" kern="0" cap="none" spc="0" normalizeH="0" noProof="0" dirty="0" smtClean="0">
              <a:ln>
                <a:noFill/>
              </a:ln>
              <a:effectLst/>
              <a:uLnTx/>
              <a:uFillTx/>
              <a:latin typeface="Times New Roman"/>
              <a:ea typeface="Calibri"/>
              <a:cs typeface="Times New Roman"/>
            </a:endParaRPr>
          </a:p>
          <a:p>
            <a:pPr marL="1033272" lvl="0" indent="-576072">
              <a:lnSpc>
                <a:spcPct val="95000"/>
              </a:lnSpc>
              <a:spcBef>
                <a:spcPts val="0"/>
              </a:spcBef>
              <a:buClr>
                <a:srgbClr val="00B0F0"/>
              </a:buClr>
              <a:defRPr/>
            </a:pPr>
            <a:r>
              <a:rPr lang="en-US" sz="3200" kern="0" dirty="0" smtClean="0">
                <a:latin typeface="Times New Roman"/>
                <a:ea typeface="Calibri"/>
                <a:cs typeface="Times New Roman"/>
              </a:rPr>
              <a:t>Splitting businesses </a:t>
            </a: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New Source Review (NSR) </a:t>
            </a:r>
          </a:p>
          <a:p>
            <a:pPr marL="1033272" indent="-576072">
              <a:lnSpc>
                <a:spcPct val="95000"/>
              </a:lnSpc>
              <a:spcBef>
                <a:spcPts val="0"/>
              </a:spcBef>
              <a:buClr>
                <a:srgbClr val="00B0F0"/>
              </a:buClr>
              <a:defRPr/>
            </a:pPr>
            <a:r>
              <a:rPr lang="en-US" sz="3200" kern="0" dirty="0" smtClean="0">
                <a:latin typeface="Times New Roman"/>
                <a:ea typeface="Calibri"/>
                <a:cs typeface="Times New Roman"/>
              </a:rPr>
              <a:t>Extensions for NSR permits </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marL="1033272" indent="-576072">
              <a:lnSpc>
                <a:spcPct val="95000"/>
              </a:lnSpc>
              <a:spcBef>
                <a:spcPts val="0"/>
              </a:spcBef>
              <a:buClr>
                <a:srgbClr val="00B0F0"/>
              </a:buClr>
              <a:defRPr/>
            </a:pPr>
            <a:r>
              <a:rPr lang="en-US" sz="3200" kern="0" dirty="0" smtClean="0">
                <a:latin typeface="Times New Roman"/>
                <a:ea typeface="Calibri"/>
                <a:cs typeface="Times New Roman"/>
              </a:rPr>
              <a:t>Net air quality benefit for sensitive areas</a:t>
            </a:r>
          </a:p>
          <a:p>
            <a:pPr>
              <a:lnSpc>
                <a:spcPct val="115000"/>
              </a:lnSpc>
              <a:spcBef>
                <a:spcPts val="0"/>
              </a:spcBef>
              <a:buClr>
                <a:srgbClr val="00B0F0"/>
              </a:buClr>
              <a:defRPr/>
            </a:pP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14264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40</a:t>
            </a:fld>
            <a:endParaRPr lang="en-US" dirty="0"/>
          </a:p>
        </p:txBody>
      </p:sp>
      <p:sp>
        <p:nvSpPr>
          <p:cNvPr id="8" name="Title 1"/>
          <p:cNvSpPr txBox="1">
            <a:spLocks noGrp="1"/>
          </p:cNvSpPr>
          <p:nvPr>
            <p:ph type="title"/>
          </p:nvPr>
        </p:nvSpPr>
        <p:spPr bwMode="auto">
          <a:xfrm>
            <a:off x="914400" y="6096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Program Integrity</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1"/>
            <a:ext cx="8229600" cy="2819400"/>
          </a:xfrm>
        </p:spPr>
        <p:txBody>
          <a:bodyPr>
            <a:normAutofit lnSpcReduction="10000"/>
          </a:bodyPr>
          <a:lstStyle/>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Limits ability to use emissions for unrelated projects</a:t>
            </a:r>
          </a:p>
          <a:p>
            <a:pPr marL="1033272" lvl="1" indent="-576072">
              <a:lnSpc>
                <a:spcPct val="95000"/>
              </a:lnSpc>
              <a:spcBef>
                <a:spcPts val="0"/>
              </a:spcBef>
              <a:buClr>
                <a:srgbClr val="00B0F0"/>
              </a:buClr>
              <a:buFont typeface="Arial" pitchFamily="34" charset="0"/>
              <a:buChar char="•"/>
            </a:pPr>
            <a:endParaRPr lang="en-US" sz="3200" dirty="0" smtClean="0">
              <a:latin typeface="Times New Roman" pitchFamily="18" charset="0"/>
              <a:cs typeface="Times New Roman" pitchFamily="18" charset="0"/>
            </a:endParaRPr>
          </a:p>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Clarifies rules to ensure new type of source is subject to construction approval process programs</a:t>
            </a:r>
          </a:p>
          <a:p>
            <a:pPr marL="1033272" lvl="2" indent="-576072">
              <a:lnSpc>
                <a:spcPct val="95000"/>
              </a:lnSpc>
              <a:spcBef>
                <a:spcPts val="0"/>
              </a:spcBef>
            </a:pPr>
            <a:endParaRPr lang="en-US" dirty="0"/>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7/31/2013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41</a:t>
            </a:fld>
            <a:endParaRPr lang="en-US" dirty="0">
              <a:solidFill>
                <a:prstClr val="black">
                  <a:tint val="75000"/>
                </a:prstClr>
              </a:solidFill>
            </a:endParaRPr>
          </a:p>
        </p:txBody>
      </p:sp>
      <p:sp>
        <p:nvSpPr>
          <p:cNvPr id="8" name="Title 1"/>
          <p:cNvSpPr txBox="1">
            <a:spLocks noGrp="1"/>
          </p:cNvSpPr>
          <p:nvPr>
            <p:ph type="title"/>
          </p:nvPr>
        </p:nvSpPr>
        <p:spPr bwMode="auto">
          <a:xfrm>
            <a:off x="3810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5122" name="Picture 2" descr="http://www.timothy-carter.com/wp-content/uploads/2013/01/ques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1676400"/>
            <a:ext cx="5949913" cy="39479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8718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dirty="0" smtClean="0">
                <a:latin typeface="Times New Roman" pitchFamily="18" charset="0"/>
                <a:cs typeface="Times New Roman" pitchFamily="18" charset="0"/>
              </a:rPr>
              <a:t>LUNCH?</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69900" y="2057400"/>
            <a:ext cx="5105400" cy="3581400"/>
          </a:xfrm>
        </p:spPr>
        <p:txBody>
          <a:bodyPr>
            <a:normAutofit/>
          </a:bodyPr>
          <a:lstStyle/>
          <a:p>
            <a:pPr>
              <a:buClr>
                <a:srgbClr val="00B0F0"/>
              </a:buClr>
            </a:pPr>
            <a:r>
              <a:rPr lang="en-US" dirty="0" smtClean="0">
                <a:latin typeface="Times New Roman" pitchFamily="18" charset="0"/>
                <a:cs typeface="Times New Roman" pitchFamily="18" charset="0"/>
              </a:rPr>
              <a:t>Next section about NSR and changes, </a:t>
            </a:r>
          </a:p>
          <a:p>
            <a:pPr>
              <a:buClr>
                <a:srgbClr val="00B0F0"/>
              </a:buClr>
            </a:pPr>
            <a:r>
              <a:rPr lang="en-US" dirty="0" smtClean="0">
                <a:latin typeface="Times New Roman" pitchFamily="18" charset="0"/>
                <a:cs typeface="Times New Roman" pitchFamily="18" charset="0"/>
              </a:rPr>
              <a:t>Break for lunch?  </a:t>
            </a:r>
          </a:p>
          <a:p>
            <a:pPr>
              <a:buClr>
                <a:srgbClr val="00B0F0"/>
              </a:buClr>
            </a:pPr>
            <a:r>
              <a:rPr lang="en-US" dirty="0" smtClean="0">
                <a:latin typeface="Times New Roman" pitchFamily="18" charset="0"/>
                <a:cs typeface="Times New Roman" pitchFamily="18" charset="0"/>
              </a:rPr>
              <a:t>Can leave or come back after lunch</a:t>
            </a:r>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42</a:t>
            </a:fld>
            <a:endParaRPr lang="en-US" dirty="0"/>
          </a:p>
        </p:txBody>
      </p:sp>
      <p:pic>
        <p:nvPicPr>
          <p:cNvPr id="6146" name="Picture 2" descr="http://www.berlinschools.org/file/3584/downloa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62600" y="3124200"/>
            <a:ext cx="2772410" cy="281940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a:xfrm>
            <a:off x="457200" y="2209800"/>
            <a:ext cx="8229600" cy="3916363"/>
          </a:xfrm>
        </p:spPr>
        <p:txBody>
          <a:bodyPr/>
          <a:lstStyle/>
          <a:p>
            <a:pPr>
              <a:buClr>
                <a:srgbClr val="00B0F0"/>
              </a:buClr>
            </a:pPr>
            <a:r>
              <a:rPr lang="en-US" dirty="0" smtClean="0">
                <a:latin typeface="Times New Roman" pitchFamily="18" charset="0"/>
                <a:cs typeface="Times New Roman" pitchFamily="18" charset="0"/>
              </a:rPr>
              <a:t>This section is about New Source Review</a:t>
            </a:r>
          </a:p>
          <a:p>
            <a:pPr lvl="1">
              <a:buClr>
                <a:srgbClr val="00B0F0"/>
              </a:buClr>
            </a:pPr>
            <a:r>
              <a:rPr lang="en-US" dirty="0" smtClean="0">
                <a:latin typeface="Times New Roman" pitchFamily="18" charset="0"/>
                <a:cs typeface="Times New Roman" pitchFamily="18" charset="0"/>
              </a:rPr>
              <a:t>Short explanation of what NSR is</a:t>
            </a:r>
          </a:p>
          <a:p>
            <a:pPr lvl="1">
              <a:buClr>
                <a:srgbClr val="00B0F0"/>
              </a:buClr>
            </a:pPr>
            <a:r>
              <a:rPr lang="en-US" dirty="0" smtClean="0">
                <a:latin typeface="Times New Roman" pitchFamily="18" charset="0"/>
                <a:cs typeface="Times New Roman" pitchFamily="18" charset="0"/>
              </a:rPr>
              <a:t>Goals and why changes are suggested</a:t>
            </a:r>
          </a:p>
          <a:p>
            <a:pPr lvl="1">
              <a:buClr>
                <a:srgbClr val="00B0F0"/>
              </a:buClr>
            </a:pPr>
            <a:r>
              <a:rPr lang="en-US" dirty="0" smtClean="0">
                <a:latin typeface="Times New Roman" pitchFamily="18" charset="0"/>
                <a:cs typeface="Times New Roman" pitchFamily="18" charset="0"/>
              </a:rPr>
              <a:t>Description of suggested changes</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What is NSR?</a:t>
            </a:r>
          </a:p>
          <a:p>
            <a:pPr>
              <a:buClr>
                <a:srgbClr val="00B0F0"/>
              </a:buClr>
            </a:pPr>
            <a:r>
              <a:rPr lang="en-US" dirty="0" smtClean="0">
                <a:latin typeface="Times New Roman" panose="02020603050405020304" pitchFamily="18" charset="0"/>
                <a:cs typeface="Times New Roman" panose="02020603050405020304" pitchFamily="18" charset="0"/>
              </a:rPr>
              <a:t>Nationwide regulatory program, ensures new or modified facilities:</a:t>
            </a:r>
          </a:p>
          <a:p>
            <a:pPr lvl="1">
              <a:buClr>
                <a:srgbClr val="00B0F0"/>
              </a:buClr>
            </a:pPr>
            <a:r>
              <a:rPr lang="en-US" dirty="0">
                <a:latin typeface="Times New Roman" panose="02020603050405020304" pitchFamily="18" charset="0"/>
                <a:cs typeface="Times New Roman" panose="02020603050405020304" pitchFamily="18" charset="0"/>
              </a:rPr>
              <a:t>install up to date emission control systems</a:t>
            </a:r>
          </a:p>
          <a:p>
            <a:pPr lvl="1">
              <a:buClr>
                <a:srgbClr val="00B0F0"/>
              </a:buClr>
            </a:pPr>
            <a:r>
              <a:rPr lang="en-US" dirty="0" smtClean="0">
                <a:latin typeface="Times New Roman" panose="02020603050405020304" pitchFamily="18" charset="0"/>
                <a:cs typeface="Times New Roman" panose="02020603050405020304" pitchFamily="18" charset="0"/>
              </a:rPr>
              <a:t>do not adversely affect AQ</a:t>
            </a:r>
          </a:p>
          <a:p>
            <a:pPr>
              <a:buClr>
                <a:srgbClr val="00B0F0"/>
              </a:buClr>
            </a:pPr>
            <a:r>
              <a:rPr lang="en-US" dirty="0" smtClean="0">
                <a:latin typeface="Times New Roman" panose="02020603050405020304" pitchFamily="18" charset="0"/>
                <a:cs typeface="Times New Roman" panose="02020603050405020304" pitchFamily="18" charset="0"/>
              </a:rPr>
              <a:t>NSR program applies to: </a:t>
            </a:r>
          </a:p>
          <a:p>
            <a:pPr lvl="1">
              <a:buClr>
                <a:srgbClr val="00B0F0"/>
              </a:buClr>
            </a:pPr>
            <a:r>
              <a:rPr lang="en-US" dirty="0" smtClean="0">
                <a:latin typeface="Times New Roman" panose="02020603050405020304" pitchFamily="18" charset="0"/>
                <a:cs typeface="Times New Roman" panose="02020603050405020304" pitchFamily="18" charset="0"/>
              </a:rPr>
              <a:t>Emission increases above certain levels at:</a:t>
            </a:r>
          </a:p>
          <a:p>
            <a:pPr lvl="1">
              <a:buClr>
                <a:srgbClr val="00B0F0"/>
              </a:buClr>
            </a:pPr>
            <a:r>
              <a:rPr lang="en-US" dirty="0" smtClean="0">
                <a:latin typeface="Times New Roman" panose="02020603050405020304" pitchFamily="18" charset="0"/>
                <a:cs typeface="Times New Roman" panose="02020603050405020304" pitchFamily="18" charset="0"/>
              </a:rPr>
              <a:t>new facilities</a:t>
            </a:r>
          </a:p>
          <a:p>
            <a:pPr lvl="1">
              <a:buClr>
                <a:srgbClr val="00B0F0"/>
              </a:buClr>
            </a:pPr>
            <a:r>
              <a:rPr lang="en-US" dirty="0" smtClean="0">
                <a:latin typeface="Times New Roman" panose="02020603050405020304" pitchFamily="18" charset="0"/>
                <a:cs typeface="Times New Roman" panose="02020603050405020304" pitchFamily="18" charset="0"/>
              </a:rPr>
              <a:t>existing facilities that modify or add new equipment and want to increase emissions</a:t>
            </a:r>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44</a:t>
            </a:fld>
            <a:endParaRPr lang="en-US" dirty="0"/>
          </a:p>
        </p:txBody>
      </p:sp>
    </p:spTree>
    <p:extLst>
      <p:ext uri="{BB962C8B-B14F-4D97-AF65-F5344CB8AC3E}">
        <p14:creationId xmlns="" xmlns:p14="http://schemas.microsoft.com/office/powerpoint/2010/main" val="2067764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lnSpcReduction="10000"/>
          </a:bodyPr>
          <a:lstStyle/>
          <a:p>
            <a:pPr>
              <a:buClr>
                <a:srgbClr val="00B0F0"/>
              </a:buClr>
            </a:pPr>
            <a:r>
              <a:rPr lang="en-US" dirty="0" smtClean="0">
                <a:latin typeface="Times New Roman" panose="02020603050405020304" pitchFamily="18" charset="0"/>
                <a:cs typeface="Times New Roman" panose="02020603050405020304" pitchFamily="18" charset="0"/>
              </a:rPr>
              <a:t>Two broad divisions, Major and Minor</a:t>
            </a:r>
          </a:p>
          <a:p>
            <a:pPr>
              <a:buClr>
                <a:srgbClr val="00B0F0"/>
              </a:buClr>
            </a:pPr>
            <a:r>
              <a:rPr lang="en-US" dirty="0" smtClean="0">
                <a:latin typeface="Times New Roman" panose="02020603050405020304" pitchFamily="18" charset="0"/>
                <a:cs typeface="Times New Roman" panose="02020603050405020304" pitchFamily="18" charset="0"/>
              </a:rPr>
              <a:t>Major NSR</a:t>
            </a:r>
          </a:p>
          <a:p>
            <a:pPr lvl="1">
              <a:buClr>
                <a:srgbClr val="00B0F0"/>
              </a:buClr>
            </a:pPr>
            <a:r>
              <a:rPr lang="en-US" dirty="0" smtClean="0">
                <a:latin typeface="Times New Roman" panose="02020603050405020304" pitchFamily="18" charset="0"/>
                <a:cs typeface="Times New Roman" panose="02020603050405020304" pitchFamily="18" charset="0"/>
              </a:rPr>
              <a:t>Total emissions ≥ “federal major” levels, with physical change ≥ </a:t>
            </a:r>
            <a:r>
              <a:rPr lang="en-US" dirty="0">
                <a:latin typeface="Times New Roman" panose="02020603050405020304" pitchFamily="18" charset="0"/>
                <a:cs typeface="Times New Roman" panose="02020603050405020304" pitchFamily="18" charset="0"/>
              </a:rPr>
              <a:t>SER </a:t>
            </a:r>
            <a:r>
              <a:rPr lang="en-US" dirty="0" smtClean="0">
                <a:latin typeface="Times New Roman" panose="02020603050405020304" pitchFamily="18" charset="0"/>
                <a:cs typeface="Times New Roman" panose="02020603050405020304" pitchFamily="18" charset="0"/>
              </a:rPr>
              <a:t>(100, 40, 10, etc.)</a:t>
            </a:r>
          </a:p>
          <a:p>
            <a:pPr>
              <a:buClr>
                <a:srgbClr val="00B0F0"/>
              </a:buClr>
            </a:pPr>
            <a:r>
              <a:rPr lang="en-US" dirty="0" smtClean="0">
                <a:latin typeface="Times New Roman" panose="02020603050405020304" pitchFamily="18" charset="0"/>
                <a:cs typeface="Times New Roman" panose="02020603050405020304" pitchFamily="18" charset="0"/>
              </a:rPr>
              <a:t>Minor NSR</a:t>
            </a:r>
          </a:p>
          <a:p>
            <a:pPr lvl="1">
              <a:buClr>
                <a:srgbClr val="00B0F0"/>
              </a:buClr>
            </a:pPr>
            <a:r>
              <a:rPr lang="en-US" dirty="0" smtClean="0">
                <a:latin typeface="Times New Roman" panose="02020603050405020304" pitchFamily="18" charset="0"/>
                <a:cs typeface="Times New Roman" panose="02020603050405020304" pitchFamily="18" charset="0"/>
              </a:rPr>
              <a:t>Total emissions ≥ SER but &lt; federal major, with</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physical change ≥ SER </a:t>
            </a:r>
          </a:p>
          <a:p>
            <a:pPr lvl="1">
              <a:buClr>
                <a:srgbClr val="00B0F0"/>
              </a:buClr>
            </a:pPr>
            <a:r>
              <a:rPr lang="en-US" dirty="0" smtClean="0">
                <a:latin typeface="Times New Roman" panose="02020603050405020304" pitchFamily="18" charset="0"/>
                <a:cs typeface="Times New Roman" panose="02020603050405020304" pitchFamily="18" charset="0"/>
              </a:rPr>
              <a:t>Total emissions ≥ SER with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physical change &lt; SER or no  physical change</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45</a:t>
            </a:fld>
            <a:endParaRPr lang="en-US" dirty="0"/>
          </a:p>
        </p:txBody>
      </p:sp>
    </p:spTree>
    <p:extLst>
      <p:ext uri="{BB962C8B-B14F-4D97-AF65-F5344CB8AC3E}">
        <p14:creationId xmlns="" xmlns:p14="http://schemas.microsoft.com/office/powerpoint/2010/main" val="4050199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pPr marL="0" indent="0" algn="ctr">
              <a:buNone/>
            </a:pPr>
            <a:endParaRPr lang="en-US" dirty="0">
              <a:latin typeface="Times New Roman" panose="02020603050405020304" pitchFamily="18" charset="0"/>
              <a:cs typeface="Times New Roman" panose="02020603050405020304" pitchFamily="18" charset="0"/>
            </a:endParaRPr>
          </a:p>
          <a:p>
            <a:pPr>
              <a:buClr>
                <a:srgbClr val="00B0F0"/>
              </a:buClr>
            </a:pPr>
            <a:r>
              <a:rPr lang="en-US" dirty="0" smtClean="0">
                <a:latin typeface="Times New Roman" panose="02020603050405020304" pitchFamily="18" charset="0"/>
                <a:cs typeface="Times New Roman" panose="02020603050405020304" pitchFamily="18" charset="0"/>
              </a:rPr>
              <a:t>Minor NSR also includes smallest category</a:t>
            </a:r>
            <a:endParaRPr lang="en-US" dirty="0">
              <a:latin typeface="Times New Roman" panose="02020603050405020304" pitchFamily="18" charset="0"/>
              <a:cs typeface="Times New Roman" panose="02020603050405020304" pitchFamily="18" charset="0"/>
            </a:endParaRPr>
          </a:p>
          <a:p>
            <a:pPr lvl="1">
              <a:buClr>
                <a:srgbClr val="00B0F0"/>
              </a:buClr>
            </a:pPr>
            <a:r>
              <a:rPr lang="en-US" dirty="0" smtClean="0">
                <a:latin typeface="Times New Roman" panose="02020603050405020304" pitchFamily="18" charset="0"/>
                <a:cs typeface="Times New Roman" panose="02020603050405020304" pitchFamily="18" charset="0"/>
              </a:rPr>
              <a:t>Emissions </a:t>
            </a:r>
            <a:r>
              <a:rPr lang="en-US" dirty="0">
                <a:latin typeface="Times New Roman" panose="02020603050405020304" pitchFamily="18" charset="0"/>
                <a:cs typeface="Times New Roman" panose="02020603050405020304" pitchFamily="18" charset="0"/>
              </a:rPr>
              <a:t>&lt; </a:t>
            </a:r>
            <a:r>
              <a:rPr lang="en-US" dirty="0" smtClean="0">
                <a:latin typeface="Times New Roman" panose="02020603050405020304" pitchFamily="18" charset="0"/>
                <a:cs typeface="Times New Roman" panose="02020603050405020304" pitchFamily="18" charset="0"/>
              </a:rPr>
              <a:t>SER w/ or w/o physical change</a:t>
            </a:r>
            <a:endParaRPr lang="en-US" dirty="0">
              <a:latin typeface="Times New Roman" panose="02020603050405020304" pitchFamily="18" charset="0"/>
              <a:cs typeface="Times New Roman" panose="02020603050405020304" pitchFamily="18" charset="0"/>
            </a:endParaRPr>
          </a:p>
          <a:p>
            <a:pPr lvl="2">
              <a:buClr>
                <a:srgbClr val="00B0F0"/>
              </a:buClr>
            </a:pPr>
            <a:r>
              <a:rPr lang="en-US" dirty="0">
                <a:latin typeface="Times New Roman" panose="02020603050405020304" pitchFamily="18" charset="0"/>
                <a:cs typeface="Times New Roman" panose="02020603050405020304" pitchFamily="18" charset="0"/>
              </a:rPr>
              <a:t>No </a:t>
            </a:r>
            <a:r>
              <a:rPr lang="en-US" dirty="0" smtClean="0">
                <a:latin typeface="Times New Roman" panose="02020603050405020304" pitchFamily="18" charset="0"/>
                <a:cs typeface="Times New Roman" panose="02020603050405020304" pitchFamily="18" charset="0"/>
              </a:rPr>
              <a:t>changes from current rules</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46</a:t>
            </a:fld>
            <a:endParaRPr lang="en-US" dirty="0"/>
          </a:p>
        </p:txBody>
      </p:sp>
    </p:spTree>
    <p:extLst>
      <p:ext uri="{BB962C8B-B14F-4D97-AF65-F5344CB8AC3E}">
        <p14:creationId xmlns="" xmlns:p14="http://schemas.microsoft.com/office/powerpoint/2010/main" val="3292243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pPr>
              <a:buClr>
                <a:srgbClr val="00B0F0"/>
              </a:buClr>
            </a:pPr>
            <a:r>
              <a:rPr lang="en-US" dirty="0" smtClean="0">
                <a:latin typeface="Times New Roman" panose="02020603050405020304" pitchFamily="18" charset="0"/>
                <a:cs typeface="Times New Roman" panose="02020603050405020304" pitchFamily="18" charset="0"/>
              </a:rPr>
              <a:t>NSR requirements depend on area designation</a:t>
            </a:r>
          </a:p>
          <a:p>
            <a:pPr>
              <a:buClr>
                <a:srgbClr val="00B0F0"/>
              </a:buClr>
            </a:pPr>
            <a:r>
              <a:rPr lang="en-US" dirty="0" smtClean="0">
                <a:latin typeface="Times New Roman" panose="02020603050405020304" pitchFamily="18" charset="0"/>
                <a:cs typeface="Times New Roman" panose="02020603050405020304" pitchFamily="18" charset="0"/>
              </a:rPr>
              <a:t>3 types of areas: </a:t>
            </a:r>
          </a:p>
          <a:p>
            <a:pPr lvl="1">
              <a:buClr>
                <a:srgbClr val="00B0F0"/>
              </a:buClr>
            </a:pPr>
            <a:r>
              <a:rPr lang="en-US" dirty="0" smtClean="0">
                <a:latin typeface="Times New Roman" panose="02020603050405020304" pitchFamily="18" charset="0"/>
                <a:cs typeface="Times New Roman" panose="02020603050405020304" pitchFamily="18" charset="0"/>
              </a:rPr>
              <a:t>Attainment/unclassified</a:t>
            </a:r>
          </a:p>
          <a:p>
            <a:pPr lvl="1">
              <a:buClr>
                <a:srgbClr val="00B0F0"/>
              </a:buClr>
            </a:pPr>
            <a:r>
              <a:rPr lang="en-US" dirty="0" smtClean="0">
                <a:latin typeface="Times New Roman" panose="02020603050405020304" pitchFamily="18" charset="0"/>
                <a:cs typeface="Times New Roman" panose="02020603050405020304" pitchFamily="18" charset="0"/>
              </a:rPr>
              <a:t>Nonattainment</a:t>
            </a:r>
          </a:p>
          <a:p>
            <a:pPr lvl="1">
              <a:buClr>
                <a:srgbClr val="00B0F0"/>
              </a:buClr>
            </a:pPr>
            <a:r>
              <a:rPr lang="en-US" dirty="0" smtClean="0">
                <a:latin typeface="Times New Roman" panose="02020603050405020304" pitchFamily="18" charset="0"/>
                <a:cs typeface="Times New Roman" panose="02020603050405020304" pitchFamily="18" charset="0"/>
              </a:rPr>
              <a:t>Maintenance</a:t>
            </a:r>
          </a:p>
          <a:p>
            <a:pPr>
              <a:buClr>
                <a:srgbClr val="00B0F0"/>
              </a:buClr>
            </a:pPr>
            <a:r>
              <a:rPr lang="en-US" dirty="0" smtClean="0">
                <a:latin typeface="Times New Roman" panose="02020603050405020304" pitchFamily="18" charset="0"/>
                <a:cs typeface="Times New Roman" panose="02020603050405020304" pitchFamily="18" charset="0"/>
              </a:rPr>
              <a:t>Area designation is done by EPA</a:t>
            </a:r>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47</a:t>
            </a:fld>
            <a:endParaRPr lang="en-US" dirty="0"/>
          </a:p>
        </p:txBody>
      </p:sp>
    </p:spTree>
    <p:extLst>
      <p:ext uri="{BB962C8B-B14F-4D97-AF65-F5344CB8AC3E}">
        <p14:creationId xmlns="" xmlns:p14="http://schemas.microsoft.com/office/powerpoint/2010/main" val="4189768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a:latin typeface="Times New Roman" panose="02020603050405020304" pitchFamily="18" charset="0"/>
                <a:cs typeface="Times New Roman" panose="02020603050405020304" pitchFamily="18" charset="0"/>
              </a:rPr>
              <a:t>Attainment/unclassified area = air quality is (or is assumed to be) below NAAQS</a:t>
            </a:r>
          </a:p>
          <a:p>
            <a:pPr>
              <a:buClr>
                <a:srgbClr val="00B0F0"/>
              </a:buClr>
            </a:pPr>
            <a:r>
              <a:rPr lang="en-US" dirty="0">
                <a:latin typeface="Times New Roman" panose="02020603050405020304" pitchFamily="18" charset="0"/>
                <a:cs typeface="Times New Roman" panose="02020603050405020304" pitchFamily="18" charset="0"/>
              </a:rPr>
              <a:t>Nonattainment area = air quality is above NAAQS</a:t>
            </a:r>
          </a:p>
          <a:p>
            <a:pPr>
              <a:buClr>
                <a:srgbClr val="00B0F0"/>
              </a:buClr>
            </a:pPr>
            <a:r>
              <a:rPr lang="en-US" dirty="0">
                <a:latin typeface="Times New Roman" panose="02020603050405020304" pitchFamily="18" charset="0"/>
                <a:cs typeface="Times New Roman" panose="02020603050405020304" pitchFamily="18" charset="0"/>
              </a:rPr>
              <a:t>Maintenance area = area was nonattainment but is back in attainment</a:t>
            </a:r>
          </a:p>
          <a:p>
            <a:pPr lvl="1">
              <a:buClr>
                <a:srgbClr val="00B0F0"/>
              </a:buClr>
            </a:pPr>
            <a:r>
              <a:rPr lang="en-US" dirty="0">
                <a:latin typeface="Times New Roman" panose="02020603050405020304" pitchFamily="18" charset="0"/>
                <a:cs typeface="Times New Roman" panose="02020603050405020304" pitchFamily="18" charset="0"/>
              </a:rPr>
              <a:t>Maintenance includes provisions to prevent going back into nonattainment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48</a:t>
            </a:fld>
            <a:endParaRPr lang="en-US" dirty="0"/>
          </a:p>
        </p:txBody>
      </p:sp>
    </p:spTree>
    <p:extLst>
      <p:ext uri="{BB962C8B-B14F-4D97-AF65-F5344CB8AC3E}">
        <p14:creationId xmlns="" xmlns:p14="http://schemas.microsoft.com/office/powerpoint/2010/main" val="31144695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pPr marL="0" indent="0" algn="ctr">
              <a:buNone/>
            </a:pPr>
            <a:r>
              <a:rPr lang="en-US" dirty="0" smtClean="0">
                <a:latin typeface="Times New Roman" panose="02020603050405020304" pitchFamily="18" charset="0"/>
                <a:cs typeface="Times New Roman" panose="02020603050405020304" pitchFamily="18" charset="0"/>
              </a:rPr>
              <a:t>Rulemaking Goals</a:t>
            </a:r>
          </a:p>
          <a:p>
            <a:pPr>
              <a:buClr>
                <a:srgbClr val="00B0F0"/>
              </a:buClr>
            </a:pPr>
            <a:r>
              <a:rPr lang="en-US" dirty="0" smtClean="0">
                <a:latin typeface="Times New Roman" panose="02020603050405020304" pitchFamily="18" charset="0"/>
                <a:cs typeface="Times New Roman" panose="02020603050405020304" pitchFamily="18" charset="0"/>
              </a:rPr>
              <a:t>Clarify major and minor NSR requirements</a:t>
            </a:r>
          </a:p>
          <a:p>
            <a:pPr>
              <a:buClr>
                <a:srgbClr val="00B0F0"/>
              </a:buClr>
            </a:pPr>
            <a:r>
              <a:rPr lang="en-US" dirty="0">
                <a:latin typeface="Times New Roman" panose="02020603050405020304" pitchFamily="18" charset="0"/>
                <a:cs typeface="Times New Roman" panose="02020603050405020304" pitchFamily="18" charset="0"/>
              </a:rPr>
              <a:t>Create provisions to </a:t>
            </a:r>
            <a:r>
              <a:rPr lang="en-US" dirty="0" smtClean="0">
                <a:latin typeface="Times New Roman" panose="02020603050405020304" pitchFamily="18" charset="0"/>
                <a:cs typeface="Times New Roman" panose="02020603050405020304" pitchFamily="18" charset="0"/>
              </a:rPr>
              <a:t>help</a:t>
            </a:r>
          </a:p>
          <a:p>
            <a:pPr lvl="1">
              <a:buClr>
                <a:srgbClr val="00B0F0"/>
              </a:buClr>
            </a:pP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revent </a:t>
            </a:r>
            <a:r>
              <a:rPr lang="en-US" dirty="0">
                <a:latin typeface="Times New Roman" panose="02020603050405020304" pitchFamily="18" charset="0"/>
                <a:cs typeface="Times New Roman" panose="02020603050405020304" pitchFamily="18" charset="0"/>
              </a:rPr>
              <a:t>areas from becoming </a:t>
            </a:r>
            <a:r>
              <a:rPr lang="en-US" dirty="0" smtClean="0">
                <a:latin typeface="Times New Roman" panose="02020603050405020304" pitchFamily="18" charset="0"/>
                <a:cs typeface="Times New Roman" panose="02020603050405020304" pitchFamily="18" charset="0"/>
              </a:rPr>
              <a:t>nonattainment</a:t>
            </a:r>
          </a:p>
          <a:p>
            <a:pPr lvl="1">
              <a:buClr>
                <a:srgbClr val="00B0F0"/>
              </a:buClr>
            </a:pPr>
            <a:r>
              <a:rPr lang="en-US" dirty="0" smtClean="0">
                <a:latin typeface="Times New Roman" panose="02020603050405020304" pitchFamily="18" charset="0"/>
                <a:cs typeface="Times New Roman" panose="02020603050405020304" pitchFamily="18" charset="0"/>
              </a:rPr>
              <a:t>Get back into attainment sooner</a:t>
            </a:r>
            <a:endParaRPr lang="en-US" dirty="0">
              <a:latin typeface="Times New Roman" panose="02020603050405020304" pitchFamily="18" charset="0"/>
              <a:cs typeface="Times New Roman" panose="02020603050405020304" pitchFamily="18" charset="0"/>
            </a:endParaRPr>
          </a:p>
          <a:p>
            <a:pPr>
              <a:buClr>
                <a:srgbClr val="00B0F0"/>
              </a:buClr>
            </a:pPr>
            <a:r>
              <a:rPr lang="en-US" dirty="0">
                <a:latin typeface="Times New Roman" panose="02020603050405020304" pitchFamily="18" charset="0"/>
                <a:cs typeface="Times New Roman" panose="02020603050405020304" pitchFamily="18" charset="0"/>
              </a:rPr>
              <a:t>Protect/improve air </a:t>
            </a:r>
            <a:r>
              <a:rPr lang="en-US" dirty="0" smtClean="0">
                <a:latin typeface="Times New Roman" panose="02020603050405020304" pitchFamily="18" charset="0"/>
                <a:cs typeface="Times New Roman" panose="02020603050405020304" pitchFamily="18" charset="0"/>
              </a:rPr>
              <a:t>quality in sensitive areas</a:t>
            </a:r>
          </a:p>
          <a:p>
            <a:pPr>
              <a:buClr>
                <a:srgbClr val="00B0F0"/>
              </a:buClr>
            </a:pPr>
            <a:r>
              <a:rPr lang="en-US" dirty="0" smtClean="0">
                <a:latin typeface="Times New Roman" panose="02020603050405020304" pitchFamily="18" charset="0"/>
                <a:cs typeface="Times New Roman" panose="02020603050405020304" pitchFamily="18" charset="0"/>
              </a:rPr>
              <a:t>Increase permitting flexibility </a:t>
            </a:r>
            <a:r>
              <a:rPr lang="en-US" dirty="0">
                <a:latin typeface="Times New Roman" panose="02020603050405020304" pitchFamily="18" charset="0"/>
                <a:cs typeface="Times New Roman" panose="02020603050405020304" pitchFamily="18" charset="0"/>
              </a:rPr>
              <a:t>for new development</a:t>
            </a:r>
          </a:p>
          <a:p>
            <a:endParaRPr lang="en-US" dirty="0" smtClean="0"/>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49</a:t>
            </a:fld>
            <a:endParaRPr lang="en-US" dirty="0"/>
          </a:p>
        </p:txBody>
      </p:sp>
    </p:spTree>
    <p:extLst>
      <p:ext uri="{BB962C8B-B14F-4D97-AF65-F5344CB8AC3E}">
        <p14:creationId xmlns="" xmlns:p14="http://schemas.microsoft.com/office/powerpoint/2010/main" val="2341290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7/31/2013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762000" y="914400"/>
            <a:ext cx="8183880" cy="51054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lvl="0">
              <a:buClr>
                <a:srgbClr val="00B0F0"/>
              </a:buClr>
              <a:buNone/>
            </a:pPr>
            <a:r>
              <a:rPr lang="en-US" sz="3800" dirty="0" smtClean="0">
                <a:latin typeface="Times New Roman" pitchFamily="18" charset="0"/>
                <a:cs typeface="Times New Roman" pitchFamily="18" charset="0"/>
              </a:rPr>
              <a:t>Unclear rules, not organized well</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Reorganize by moving procedures out of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Provide clarification when needed, especially regarding compliance requirements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cs typeface="Times New Roman" pitchFamily="18" charset="0"/>
              </a:rPr>
              <a:t>Delete unused/redundant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Correct errors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Maintain overall stringency</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Rulemaking Goals, cont.</a:t>
            </a:r>
            <a:endParaRPr lang="en-US" dirty="0">
              <a:latin typeface="Times New Roman" panose="02020603050405020304" pitchFamily="18" charset="0"/>
              <a:cs typeface="Times New Roman" panose="02020603050405020304" pitchFamily="18" charset="0"/>
            </a:endParaRPr>
          </a:p>
          <a:p>
            <a:pPr>
              <a:buClr>
                <a:srgbClr val="00B0F0"/>
              </a:buClr>
            </a:pPr>
            <a:r>
              <a:rPr lang="en-US" dirty="0">
                <a:latin typeface="Times New Roman" panose="02020603050405020304" pitchFamily="18" charset="0"/>
                <a:cs typeface="Times New Roman" panose="02020603050405020304" pitchFamily="18" charset="0"/>
              </a:rPr>
              <a:t>Provide incentives to address priority sources in </a:t>
            </a:r>
            <a:r>
              <a:rPr lang="en-US" dirty="0" smtClean="0">
                <a:latin typeface="Times New Roman" panose="02020603050405020304" pitchFamily="18" charset="0"/>
                <a:cs typeface="Times New Roman" panose="02020603050405020304" pitchFamily="18" charset="0"/>
              </a:rPr>
              <a:t>sensitive areas</a:t>
            </a:r>
          </a:p>
          <a:p>
            <a:pPr lvl="1">
              <a:buClr>
                <a:srgbClr val="00B0F0"/>
              </a:buClr>
            </a:pPr>
            <a:r>
              <a:rPr lang="en-US" dirty="0" smtClean="0">
                <a:latin typeface="Times New Roman" panose="02020603050405020304" pitchFamily="18" charset="0"/>
                <a:cs typeface="Times New Roman" panose="02020603050405020304" pitchFamily="18" charset="0"/>
              </a:rPr>
              <a:t>Priority sources = main source of the AQ problem (e.g. woodstoves)</a:t>
            </a:r>
            <a:endParaRPr lang="en-US" dirty="0">
              <a:latin typeface="Times New Roman" panose="02020603050405020304" pitchFamily="18" charset="0"/>
              <a:cs typeface="Times New Roman" panose="02020603050405020304" pitchFamily="18" charset="0"/>
            </a:endParaRPr>
          </a:p>
          <a:p>
            <a:pPr>
              <a:buClr>
                <a:srgbClr val="00B0F0"/>
              </a:buClr>
            </a:pPr>
            <a:r>
              <a:rPr lang="en-US" dirty="0" smtClean="0">
                <a:latin typeface="Times New Roman" panose="02020603050405020304" pitchFamily="18" charset="0"/>
                <a:cs typeface="Times New Roman" panose="02020603050405020304" pitchFamily="18" charset="0"/>
              </a:rPr>
              <a:t>Reduce the time that areas are “between area designations”</a:t>
            </a:r>
          </a:p>
          <a:p>
            <a:pPr lvl="1">
              <a:buClr>
                <a:srgbClr val="00B0F0"/>
              </a:buClr>
            </a:pPr>
            <a:r>
              <a:rPr lang="en-US" dirty="0" smtClean="0">
                <a:latin typeface="Times New Roman" panose="02020603050405020304" pitchFamily="18" charset="0"/>
                <a:cs typeface="Times New Roman" panose="02020603050405020304" pitchFamily="18" charset="0"/>
              </a:rPr>
              <a:t>Takes years, must be done by EPA</a:t>
            </a:r>
          </a:p>
          <a:p>
            <a:pPr lvl="1">
              <a:buClr>
                <a:srgbClr val="00B0F0"/>
              </a:buClr>
            </a:pPr>
            <a:r>
              <a:rPr lang="en-US" dirty="0" smtClean="0">
                <a:latin typeface="Times New Roman" panose="02020603050405020304" pitchFamily="18" charset="0"/>
                <a:cs typeface="Times New Roman" panose="02020603050405020304" pitchFamily="18" charset="0"/>
              </a:rPr>
              <a:t>Puts </a:t>
            </a:r>
            <a:r>
              <a:rPr lang="en-US" dirty="0">
                <a:latin typeface="Times New Roman" panose="02020603050405020304" pitchFamily="18" charset="0"/>
                <a:cs typeface="Times New Roman" panose="02020603050405020304" pitchFamily="18" charset="0"/>
              </a:rPr>
              <a:t>area in permitting limbo</a:t>
            </a:r>
          </a:p>
          <a:p>
            <a:pPr lvl="1"/>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50</a:t>
            </a:fld>
            <a:endParaRPr lang="en-US" dirty="0"/>
          </a:p>
        </p:txBody>
      </p:sp>
    </p:spTree>
    <p:extLst>
      <p:ext uri="{BB962C8B-B14F-4D97-AF65-F5344CB8AC3E}">
        <p14:creationId xmlns="" xmlns:p14="http://schemas.microsoft.com/office/powerpoint/2010/main" val="1202063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382000" cy="460375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Establish “state NSR” program</a:t>
            </a:r>
          </a:p>
          <a:p>
            <a:pPr lvl="1">
              <a:spcAft>
                <a:spcPts val="600"/>
              </a:spcAft>
              <a:buClr>
                <a:srgbClr val="00B0F0"/>
              </a:buClr>
            </a:pPr>
            <a:r>
              <a:rPr lang="en-US" dirty="0" smtClean="0">
                <a:latin typeface="Times New Roman" pitchFamily="18" charset="0"/>
                <a:cs typeface="Times New Roman" pitchFamily="18" charset="0"/>
              </a:rPr>
              <a:t>Minor NSR, excluding the lowest level (&lt;SER)</a:t>
            </a:r>
          </a:p>
          <a:p>
            <a:pPr lvl="1">
              <a:spcAft>
                <a:spcPts val="600"/>
              </a:spcAft>
              <a:buClr>
                <a:srgbClr val="00B0F0"/>
              </a:buClr>
            </a:pPr>
            <a:r>
              <a:rPr lang="en-US" dirty="0" smtClean="0">
                <a:latin typeface="Times New Roman" pitchFamily="18" charset="0"/>
                <a:cs typeface="Times New Roman" pitchFamily="18" charset="0"/>
              </a:rPr>
              <a:t>Not new program; reorganizing and clarifying existing rules</a:t>
            </a:r>
          </a:p>
          <a:p>
            <a:pPr lvl="1">
              <a:spcAft>
                <a:spcPts val="600"/>
              </a:spcAft>
              <a:buClr>
                <a:srgbClr val="00B0F0"/>
              </a:buClr>
            </a:pPr>
            <a:r>
              <a:rPr lang="en-US" dirty="0" smtClean="0">
                <a:latin typeface="Times New Roman" pitchFamily="18" charset="0"/>
                <a:cs typeface="Times New Roman" pitchFamily="18" charset="0"/>
              </a:rPr>
              <a:t>Some changes</a:t>
            </a:r>
          </a:p>
          <a:p>
            <a:pPr>
              <a:spcAft>
                <a:spcPts val="600"/>
              </a:spcAft>
              <a:buClr>
                <a:srgbClr val="00B0F0"/>
              </a:buClr>
            </a:pPr>
            <a:r>
              <a:rPr lang="en-US" dirty="0" smtClean="0">
                <a:latin typeface="Times New Roman" pitchFamily="18" charset="0"/>
                <a:cs typeface="Times New Roman" pitchFamily="18" charset="0"/>
              </a:rPr>
              <a:t>Put Major and State NSR rules in one place (Division 224)</a:t>
            </a: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51</a:t>
            </a:fld>
            <a:endParaRPr lang="en-US" dirty="0"/>
          </a:p>
        </p:txBody>
      </p:sp>
      <p:sp>
        <p:nvSpPr>
          <p:cNvPr id="6" name="Title 1"/>
          <p:cNvSpPr txBox="1">
            <a:spLocks noGrp="1"/>
          </p:cNvSpPr>
          <p:nvPr>
            <p:ph type="title"/>
          </p:nvPr>
        </p:nvSpPr>
        <p:spPr bwMode="auto">
          <a:xfrm>
            <a:off x="457200" y="914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algn="ctr">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r>
              <a:rPr lang="en-US" sz="3600" dirty="0"/>
              <a:t> </a:t>
            </a:r>
            <a:r>
              <a:rPr lang="en-US" sz="3600" dirty="0" smtClean="0"/>
              <a:t/>
            </a:r>
            <a:br>
              <a:rPr lang="en-US" sz="3600" dirty="0" smtClean="0"/>
            </a:br>
            <a:r>
              <a:rPr lang="en-US" b="0" dirty="0" smtClean="0"/>
              <a:t>Suggested </a:t>
            </a:r>
            <a:r>
              <a:rPr lang="en-US" b="0" dirty="0"/>
              <a:t>Changes</a:t>
            </a:r>
            <a:r>
              <a:rPr lang="en-US" sz="3600" dirty="0"/>
              <a:t/>
            </a:r>
            <a:br>
              <a:rPr lang="en-US" sz="3600" dirty="0"/>
            </a:b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382000" cy="4724400"/>
          </a:xfrm>
        </p:spPr>
        <p:txBody>
          <a:bodyPr>
            <a:normAutofit/>
          </a:bodyPr>
          <a:lstStyle/>
          <a:p>
            <a:pPr>
              <a:spcAft>
                <a:spcPts val="600"/>
              </a:spcAft>
              <a:buClr>
                <a:srgbClr val="00B0F0"/>
              </a:buClr>
            </a:pPr>
            <a:r>
              <a:rPr lang="en-US" dirty="0" smtClean="0">
                <a:latin typeface="Times New Roman" panose="02020603050405020304" pitchFamily="18" charset="0"/>
                <a:cs typeface="Times New Roman" panose="02020603050405020304" pitchFamily="18" charset="0"/>
              </a:rPr>
              <a:t>Change part of </a:t>
            </a:r>
            <a:r>
              <a:rPr lang="en-US" u="sng" dirty="0" smtClean="0">
                <a:latin typeface="Times New Roman" panose="02020603050405020304" pitchFamily="18" charset="0"/>
                <a:cs typeface="Times New Roman" panose="02020603050405020304" pitchFamily="18" charset="0"/>
              </a:rPr>
              <a:t>Federal Major Source</a:t>
            </a:r>
            <a:r>
              <a:rPr lang="en-US" dirty="0" smtClean="0">
                <a:latin typeface="Times New Roman" panose="02020603050405020304" pitchFamily="18" charset="0"/>
                <a:cs typeface="Times New Roman" panose="02020603050405020304" pitchFamily="18" charset="0"/>
              </a:rPr>
              <a:t> definition</a:t>
            </a:r>
            <a:endParaRPr lang="en-US"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smtClean="0">
                <a:latin typeface="Times New Roman" panose="02020603050405020304" pitchFamily="18" charset="0"/>
                <a:cs typeface="Times New Roman" panose="02020603050405020304" pitchFamily="18" charset="0"/>
              </a:rPr>
              <a:t>Attainment/unclassified </a:t>
            </a:r>
            <a:r>
              <a:rPr lang="en-US" dirty="0">
                <a:latin typeface="Times New Roman" panose="02020603050405020304" pitchFamily="18" charset="0"/>
                <a:cs typeface="Times New Roman" panose="02020603050405020304" pitchFamily="18" charset="0"/>
              </a:rPr>
              <a:t>areas</a:t>
            </a:r>
            <a:r>
              <a:rPr lang="en-US" dirty="0" smtClean="0">
                <a:latin typeface="Times New Roman" panose="02020603050405020304" pitchFamily="18" charset="0"/>
                <a:cs typeface="Times New Roman" panose="02020603050405020304" pitchFamily="18" charset="0"/>
              </a:rPr>
              <a:t>:</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No change</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Still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100*/</a:t>
            </a:r>
            <a:r>
              <a:rPr lang="en-US" dirty="0">
                <a:latin typeface="Times New Roman" panose="02020603050405020304" pitchFamily="18" charset="0"/>
                <a:cs typeface="Times New Roman" panose="02020603050405020304" pitchFamily="18" charset="0"/>
              </a:rPr>
              <a:t>250 </a:t>
            </a:r>
            <a:r>
              <a:rPr lang="en-US" dirty="0" smtClean="0">
                <a:latin typeface="Times New Roman" panose="02020603050405020304" pitchFamily="18" charset="0"/>
                <a:cs typeface="Times New Roman" panose="02020603050405020304" pitchFamily="18" charset="0"/>
              </a:rPr>
              <a:t>tons per year</a:t>
            </a:r>
          </a:p>
          <a:p>
            <a:pPr lvl="1">
              <a:spcAft>
                <a:spcPts val="600"/>
              </a:spcAft>
              <a:buClr>
                <a:srgbClr val="00B0F0"/>
              </a:buClr>
            </a:pPr>
            <a:endParaRPr lang="en-US" dirty="0" smtClean="0">
              <a:latin typeface="Times New Roman" panose="02020603050405020304" pitchFamily="18" charset="0"/>
              <a:cs typeface="Times New Roman" panose="02020603050405020304" pitchFamily="18" charset="0"/>
            </a:endParaRP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 100 tpy for 28 source categories listed in rule (e.g. pulp and paper mills, iron and steel mills, chemical process plants)</a:t>
            </a:r>
            <a:endParaRPr lang="en-US" dirty="0">
              <a:latin typeface="Times New Roman" panose="02020603050405020304" pitchFamily="18" charset="0"/>
              <a:cs typeface="Times New Roman" panose="02020603050405020304" pitchFamily="18" charset="0"/>
            </a:endParaRPr>
          </a:p>
          <a:p>
            <a:pPr lvl="0">
              <a:spcAft>
                <a:spcPts val="600"/>
              </a:spcAft>
            </a:pP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52</a:t>
            </a:fld>
            <a:endParaRPr lang="en-US" dirty="0"/>
          </a:p>
        </p:txBody>
      </p:sp>
      <p:sp>
        <p:nvSpPr>
          <p:cNvPr id="6" name="Title 1"/>
          <p:cNvSpPr txBox="1">
            <a:spLocks noGrp="1"/>
          </p:cNvSpPr>
          <p:nvPr>
            <p:ph type="title"/>
          </p:nvPr>
        </p:nvSpPr>
        <p:spPr bwMode="auto">
          <a:xfrm>
            <a:off x="457200" y="533400"/>
            <a:ext cx="8229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a:solidFill>
                  <a:srgbClr val="000000"/>
                </a:solidFill>
                <a:latin typeface="Times New Roman"/>
                <a:ea typeface="Calibri"/>
                <a:cs typeface="Times New Roman"/>
              </a:rPr>
              <a:t>New Source Review (NSR)</a:t>
            </a:r>
            <a:r>
              <a:rPr lang="en-US" sz="3600" dirty="0"/>
              <a:t> </a:t>
            </a:r>
            <a:br>
              <a:rPr lang="en-US" sz="3600" dirty="0"/>
            </a:br>
            <a:r>
              <a:rPr lang="en-US" sz="3600" b="0" dirty="0" smtClean="0"/>
              <a:t>Suggested </a:t>
            </a:r>
            <a:r>
              <a:rPr lang="en-US" sz="3600" b="0" dirty="0"/>
              <a:t>Changes</a:t>
            </a:r>
            <a:endParaRPr kumimoji="0" lang="en-US" sz="3600" i="0" u="none" strike="noStrike" kern="0" cap="none" spc="0" normalizeH="0" baseline="0" noProof="0" dirty="0">
              <a:ln>
                <a:noFill/>
              </a:ln>
              <a:solidFill>
                <a:srgbClr val="000000"/>
              </a:solidFill>
              <a:effectLst/>
              <a:uLnTx/>
              <a:uFillTx/>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600" b="1" kern="0" dirty="0">
                <a:solidFill>
                  <a:srgbClr val="000000"/>
                </a:solidFill>
                <a:latin typeface="Times New Roman"/>
                <a:ea typeface="Calibri"/>
                <a:cs typeface="Times New Roman"/>
              </a:rPr>
              <a:t>New Source Review (NSR)</a:t>
            </a:r>
            <a:r>
              <a:rPr lang="en-US" sz="3600" dirty="0"/>
              <a:t> </a:t>
            </a:r>
            <a:br>
              <a:rPr lang="en-US" sz="3600" dirty="0"/>
            </a:br>
            <a:r>
              <a:rPr lang="en-US" sz="3200" dirty="0" smtClean="0">
                <a:latin typeface="Times New Roman" panose="02020603050405020304" pitchFamily="18" charset="0"/>
                <a:cs typeface="Times New Roman" panose="02020603050405020304" pitchFamily="18" charset="0"/>
              </a:rPr>
              <a:t>Suggested </a:t>
            </a:r>
            <a:r>
              <a:rPr lang="en-US" sz="3200" dirty="0">
                <a:latin typeface="Times New Roman" panose="02020603050405020304" pitchFamily="18" charset="0"/>
                <a:cs typeface="Times New Roman" panose="02020603050405020304" pitchFamily="18" charset="0"/>
              </a:rPr>
              <a:t>Changes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57400"/>
            <a:ext cx="8229600" cy="4068763"/>
          </a:xfrm>
        </p:spPr>
        <p:txBody>
          <a:bodyPr>
            <a:normAutofit fontScale="92500" lnSpcReduction="10000"/>
          </a:bodyPr>
          <a:lstStyle/>
          <a:p>
            <a:pPr>
              <a:spcAft>
                <a:spcPts val="600"/>
              </a:spcAft>
              <a:buClr>
                <a:srgbClr val="00B0F0"/>
              </a:buClr>
            </a:pPr>
            <a:r>
              <a:rPr lang="en-US" dirty="0" smtClean="0">
                <a:latin typeface="Times New Roman" panose="02020603050405020304" pitchFamily="18" charset="0"/>
                <a:cs typeface="Times New Roman" panose="02020603050405020304" pitchFamily="18" charset="0"/>
              </a:rPr>
              <a:t>Nonattainment </a:t>
            </a:r>
            <a:r>
              <a:rPr lang="en-US" dirty="0">
                <a:latin typeface="Times New Roman" panose="02020603050405020304" pitchFamily="18" charset="0"/>
                <a:cs typeface="Times New Roman" panose="02020603050405020304" pitchFamily="18" charset="0"/>
              </a:rPr>
              <a:t>and maintenance areas:</a:t>
            </a:r>
          </a:p>
          <a:p>
            <a:pPr>
              <a:spcAft>
                <a:spcPts val="600"/>
              </a:spcAft>
              <a:buClr>
                <a:srgbClr val="00B0F0"/>
              </a:buClr>
            </a:pPr>
            <a:r>
              <a:rPr lang="en-US" dirty="0">
                <a:latin typeface="Times New Roman" panose="02020603050405020304" pitchFamily="18" charset="0"/>
                <a:cs typeface="Times New Roman" panose="02020603050405020304" pitchFamily="18" charset="0"/>
              </a:rPr>
              <a:t>Federal major source = emissions ≥ 100 tpy</a:t>
            </a:r>
          </a:p>
          <a:p>
            <a:pPr lvl="1">
              <a:spcAft>
                <a:spcPts val="600"/>
              </a:spcAft>
              <a:buClr>
                <a:srgbClr val="00B0F0"/>
              </a:buClr>
            </a:pPr>
            <a:r>
              <a:rPr lang="en-US" sz="3200" dirty="0">
                <a:latin typeface="Times New Roman" panose="02020603050405020304" pitchFamily="18" charset="0"/>
                <a:cs typeface="Times New Roman" panose="02020603050405020304" pitchFamily="18" charset="0"/>
              </a:rPr>
              <a:t>Currently ≥ </a:t>
            </a:r>
            <a:r>
              <a:rPr lang="en-US" sz="3200" dirty="0" smtClean="0">
                <a:latin typeface="Times New Roman" panose="02020603050405020304" pitchFamily="18" charset="0"/>
                <a:cs typeface="Times New Roman" panose="02020603050405020304" pitchFamily="18" charset="0"/>
              </a:rPr>
              <a:t>Significant Emission Rate (SER)</a:t>
            </a:r>
          </a:p>
          <a:p>
            <a:pPr lvl="1">
              <a:spcAft>
                <a:spcPts val="600"/>
              </a:spcAft>
              <a:buClr>
                <a:srgbClr val="00B0F0"/>
              </a:buClr>
            </a:pPr>
            <a:r>
              <a:rPr lang="en-US" sz="3200" dirty="0" smtClean="0">
                <a:latin typeface="Times New Roman" panose="02020603050405020304" pitchFamily="18" charset="0"/>
                <a:cs typeface="Times New Roman" panose="02020603050405020304" pitchFamily="18" charset="0"/>
              </a:rPr>
              <a:t>Aligns DEQ definition with EPA definition</a:t>
            </a:r>
            <a:endParaRPr lang="en-US" sz="3200"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a:latin typeface="Times New Roman" panose="02020603050405020304" pitchFamily="18" charset="0"/>
                <a:cs typeface="Times New Roman" panose="02020603050405020304" pitchFamily="18" charset="0"/>
              </a:rPr>
              <a:t>State NSR will apply to emissions ≥ SER but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&lt; </a:t>
            </a:r>
            <a:r>
              <a:rPr lang="en-US" dirty="0">
                <a:latin typeface="Times New Roman" panose="02020603050405020304" pitchFamily="18" charset="0"/>
                <a:cs typeface="Times New Roman" panose="02020603050405020304" pitchFamily="18" charset="0"/>
              </a:rPr>
              <a:t>federal major </a:t>
            </a:r>
            <a:r>
              <a:rPr lang="en-US" dirty="0" smtClean="0">
                <a:latin typeface="Times New Roman" panose="02020603050405020304" pitchFamily="18" charset="0"/>
                <a:cs typeface="Times New Roman" panose="02020603050405020304" pitchFamily="18" charset="0"/>
              </a:rPr>
              <a:t>   (“non-federal </a:t>
            </a:r>
            <a:r>
              <a:rPr lang="en-US" dirty="0">
                <a:latin typeface="Times New Roman" panose="02020603050405020304" pitchFamily="18" charset="0"/>
                <a:cs typeface="Times New Roman" panose="02020603050405020304" pitchFamily="18" charset="0"/>
              </a:rPr>
              <a:t>major”)</a:t>
            </a:r>
          </a:p>
          <a:p>
            <a:pPr>
              <a:spcAft>
                <a:spcPts val="600"/>
              </a:spcAft>
              <a:buClr>
                <a:srgbClr val="00B0F0"/>
              </a:buClr>
            </a:pPr>
            <a:r>
              <a:rPr lang="en-US" sz="3600" dirty="0" smtClean="0">
                <a:latin typeface="Times New Roman" panose="02020603050405020304" pitchFamily="18" charset="0"/>
                <a:cs typeface="Times New Roman" panose="02020603050405020304" pitchFamily="18" charset="0"/>
              </a:rPr>
              <a:t>Overall stringency remains the same</a:t>
            </a:r>
            <a:endParaRPr lang="en-US" sz="36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53</a:t>
            </a:fld>
            <a:endParaRPr lang="en-US" dirty="0"/>
          </a:p>
        </p:txBody>
      </p:sp>
    </p:spTree>
    <p:extLst>
      <p:ext uri="{BB962C8B-B14F-4D97-AF65-F5344CB8AC3E}">
        <p14:creationId xmlns="" xmlns:p14="http://schemas.microsoft.com/office/powerpoint/2010/main" val="38941075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a:xfrm>
            <a:off x="457200" y="1600200"/>
            <a:ext cx="8229600" cy="4343400"/>
          </a:xfrm>
        </p:spPr>
        <p:txBody>
          <a:bodyPr>
            <a:normAutofit/>
          </a:bodyPr>
          <a:lstStyle/>
          <a:p>
            <a:pPr algn="ctr">
              <a:buNone/>
            </a:pPr>
            <a:r>
              <a:rPr lang="en-US" b="1" kern="0" dirty="0" smtClean="0">
                <a:solidFill>
                  <a:srgbClr val="000000"/>
                </a:solidFill>
                <a:latin typeface="Times New Roman"/>
                <a:ea typeface="Calibri"/>
                <a:cs typeface="Times New Roman"/>
              </a:rPr>
              <a:t>Offsets and Net Air Quality Benefit (NAQB)</a:t>
            </a:r>
            <a:endParaRPr lang="en-US" dirty="0" smtClean="0"/>
          </a:p>
          <a:p>
            <a:pPr>
              <a:buClr>
                <a:srgbClr val="00B0F0"/>
              </a:buClr>
            </a:pPr>
            <a:r>
              <a:rPr lang="en-US" dirty="0" smtClean="0">
                <a:latin typeface="Times New Roman" pitchFamily="18" charset="0"/>
                <a:cs typeface="Times New Roman" pitchFamily="18" charset="0"/>
              </a:rPr>
              <a:t>Part of New Source Review - nonattainment and maintenance areas</a:t>
            </a:r>
          </a:p>
          <a:p>
            <a:pPr>
              <a:buClr>
                <a:srgbClr val="00B0F0"/>
              </a:buClr>
            </a:pPr>
            <a:r>
              <a:rPr lang="en-US" dirty="0" smtClean="0">
                <a:latin typeface="Times New Roman" pitchFamily="18" charset="0"/>
                <a:cs typeface="Times New Roman" pitchFamily="18" charset="0"/>
              </a:rPr>
              <a:t>Offsets: new or increased emissions </a:t>
            </a:r>
            <a:r>
              <a:rPr lang="en-US" u="sng" dirty="0" smtClean="0">
                <a:latin typeface="Times New Roman" pitchFamily="18" charset="0"/>
                <a:cs typeface="Times New Roman" pitchFamily="18" charset="0"/>
              </a:rPr>
              <a:t>&gt;</a:t>
            </a:r>
            <a:r>
              <a:rPr lang="en-US" dirty="0" smtClean="0">
                <a:latin typeface="Times New Roman" pitchFamily="18" charset="0"/>
                <a:cs typeface="Times New Roman" pitchFamily="18" charset="0"/>
              </a:rPr>
              <a:t> SER must be offset by emission reductions</a:t>
            </a:r>
          </a:p>
          <a:p>
            <a:pPr>
              <a:buClr>
                <a:srgbClr val="00B0F0"/>
              </a:buClr>
            </a:pPr>
            <a:r>
              <a:rPr lang="en-US" dirty="0" smtClean="0">
                <a:latin typeface="Times New Roman" pitchFamily="18" charset="0"/>
                <a:cs typeface="Times New Roman" pitchFamily="18" charset="0"/>
              </a:rPr>
              <a:t>Amount of emission reduction is specified by an offset ratio</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54</a:t>
            </a:fld>
            <a:endParaRPr lang="en-US" dirty="0"/>
          </a:p>
        </p:txBody>
      </p:sp>
    </p:spTree>
    <p:extLst>
      <p:ext uri="{BB962C8B-B14F-4D97-AF65-F5344CB8AC3E}">
        <p14:creationId xmlns="" xmlns:p14="http://schemas.microsoft.com/office/powerpoint/2010/main" val="7123712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smtClean="0">
                <a:latin typeface="Times New Roman" panose="02020603050405020304" pitchFamily="18" charset="0"/>
                <a:cs typeface="Times New Roman" panose="02020603050405020304" pitchFamily="18" charset="0"/>
              </a:rPr>
              <a:t>NAQB: DEQ requires modeling, demonstrate that air quality is being protected</a:t>
            </a:r>
          </a:p>
          <a:p>
            <a:pPr>
              <a:buClr>
                <a:srgbClr val="00B0F0"/>
              </a:buClr>
            </a:pPr>
            <a:r>
              <a:rPr lang="en-US" dirty="0" smtClean="0">
                <a:latin typeface="Times New Roman" panose="02020603050405020304" pitchFamily="18" charset="0"/>
                <a:cs typeface="Times New Roman" panose="02020603050405020304" pitchFamily="18" charset="0"/>
              </a:rPr>
              <a:t>For EPA, NAQB = offsets; Oregon’s program more stringent</a:t>
            </a:r>
          </a:p>
          <a:p>
            <a:pPr>
              <a:buClr>
                <a:srgbClr val="00B0F0"/>
              </a:buClr>
            </a:pPr>
            <a:r>
              <a:rPr lang="en-US" dirty="0" smtClean="0">
                <a:latin typeface="Times New Roman" panose="02020603050405020304" pitchFamily="18" charset="0"/>
                <a:cs typeface="Times New Roman" panose="02020603050405020304" pitchFamily="18" charset="0"/>
              </a:rPr>
              <a:t>Currently 2 modeling criteria, but 1 is nearly impossible to meet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latin typeface="Times New Roman" pitchFamily="18" charset="0"/>
              <a:cs typeface="Times New Roman" pitchFamily="18" charset="0"/>
            </a:endParaRPr>
          </a:p>
        </p:txBody>
      </p:sp>
      <p:sp>
        <p:nvSpPr>
          <p:cNvPr id="22" name="Content Placeholder 21"/>
          <p:cNvSpPr>
            <a:spLocks noGrp="1"/>
          </p:cNvSpPr>
          <p:nvPr>
            <p:ph idx="1"/>
          </p:nvPr>
        </p:nvSpPr>
        <p:spPr/>
        <p:txBody>
          <a:bodyPr/>
          <a:lstStyle/>
          <a:p>
            <a:pPr>
              <a:buClr>
                <a:srgbClr val="00B0F0"/>
              </a:buClr>
            </a:pPr>
            <a:r>
              <a:rPr lang="en-US" sz="2800" dirty="0" smtClean="0">
                <a:latin typeface="Times New Roman" pitchFamily="18" charset="0"/>
                <a:cs typeface="Times New Roman" pitchFamily="18" charset="0"/>
              </a:rPr>
              <a:t>Current criteria requires offsets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and new emissions to overlap</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at all times</a:t>
            </a:r>
          </a:p>
          <a:p>
            <a:pPr>
              <a:buClr>
                <a:srgbClr val="00B0F0"/>
              </a:buClr>
            </a:pPr>
            <a:r>
              <a:rPr lang="en-US" sz="2800" dirty="0" smtClean="0">
                <a:latin typeface="Times New Roman" pitchFamily="18" charset="0"/>
                <a:cs typeface="Times New Roman" pitchFamily="18" charset="0"/>
              </a:rPr>
              <a:t>Only happens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if sources and</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wind line up</a:t>
            </a:r>
          </a:p>
          <a:p>
            <a:pPr>
              <a:buNone/>
            </a:pP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56</a:t>
            </a:fld>
            <a:endParaRPr lang="en-US" dirty="0"/>
          </a:p>
        </p:txBody>
      </p:sp>
      <p:pic>
        <p:nvPicPr>
          <p:cNvPr id="96260" name="Picture 4" descr="http://t3.gstatic.com/images?q=tbn:ANd9GcRncqlPaBcbXkyaG013Mt8wJohxyKKwxbVuCwtUicEzX19eW2xcDvxcm9GcrQ"/>
          <p:cNvPicPr>
            <a:picLocks noChangeAspect="1" noChangeArrowheads="1"/>
          </p:cNvPicPr>
          <p:nvPr/>
        </p:nvPicPr>
        <p:blipFill>
          <a:blip r:embed="rId2" cstate="print"/>
          <a:srcRect/>
          <a:stretch>
            <a:fillRect/>
          </a:stretch>
        </p:blipFill>
        <p:spPr bwMode="auto">
          <a:xfrm>
            <a:off x="2895600" y="3657600"/>
            <a:ext cx="2095500" cy="2181226"/>
          </a:xfrm>
          <a:prstGeom prst="rect">
            <a:avLst/>
          </a:prstGeom>
          <a:noFill/>
        </p:spPr>
      </p:pic>
      <p:pic>
        <p:nvPicPr>
          <p:cNvPr id="9" name="Picture 6" descr="http://image.shutterstock.com/display_pic_with_logo/74005/119904727/stock-vector-industrial-building-factory-and-power-plants-icon-set-119904727.jpg"/>
          <p:cNvPicPr>
            <a:picLocks noChangeAspect="1" noChangeArrowheads="1"/>
          </p:cNvPicPr>
          <p:nvPr/>
        </p:nvPicPr>
        <p:blipFill>
          <a:blip r:embed="rId3" cstate="print"/>
          <a:srcRect l="33333" t="63830" r="40000" b="6383"/>
          <a:stretch>
            <a:fillRect/>
          </a:stretch>
        </p:blipFill>
        <p:spPr bwMode="auto">
          <a:xfrm>
            <a:off x="5715000" y="2133600"/>
            <a:ext cx="742954" cy="866812"/>
          </a:xfrm>
          <a:prstGeom prst="rect">
            <a:avLst/>
          </a:prstGeom>
          <a:noFill/>
        </p:spPr>
      </p:pic>
      <p:sp>
        <p:nvSpPr>
          <p:cNvPr id="14" name="TextBox 13"/>
          <p:cNvSpPr txBox="1"/>
          <p:nvPr/>
        </p:nvSpPr>
        <p:spPr>
          <a:xfrm>
            <a:off x="5867400" y="3048000"/>
            <a:ext cx="1219199" cy="646331"/>
          </a:xfrm>
          <a:prstGeom prst="rect">
            <a:avLst/>
          </a:prstGeom>
          <a:noFill/>
        </p:spPr>
        <p:txBody>
          <a:bodyPr wrap="square" rtlCol="0">
            <a:spAutoFit/>
          </a:bodyPr>
          <a:lstStyle/>
          <a:p>
            <a:pPr algn="ctr"/>
            <a:r>
              <a:rPr lang="en-US" dirty="0" smtClean="0"/>
              <a:t>offsetting source</a:t>
            </a:r>
            <a:endParaRPr lang="en-US" dirty="0"/>
          </a:p>
        </p:txBody>
      </p:sp>
      <p:sp>
        <p:nvSpPr>
          <p:cNvPr id="15" name="TextBox 14"/>
          <p:cNvSpPr txBox="1"/>
          <p:nvPr/>
        </p:nvSpPr>
        <p:spPr>
          <a:xfrm>
            <a:off x="3276600" y="5943600"/>
            <a:ext cx="1262140" cy="369332"/>
          </a:xfrm>
          <a:prstGeom prst="rect">
            <a:avLst/>
          </a:prstGeom>
          <a:noFill/>
        </p:spPr>
        <p:txBody>
          <a:bodyPr wrap="none" rtlCol="0">
            <a:spAutoFit/>
          </a:bodyPr>
          <a:lstStyle/>
          <a:p>
            <a:r>
              <a:rPr lang="en-US" dirty="0" smtClean="0"/>
              <a:t>new source</a:t>
            </a:r>
            <a:endParaRPr lang="en-US" dirty="0"/>
          </a:p>
        </p:txBody>
      </p:sp>
      <p:cxnSp>
        <p:nvCxnSpPr>
          <p:cNvPr id="21" name="Straight Connector 20"/>
          <p:cNvCxnSpPr/>
          <p:nvPr/>
        </p:nvCxnSpPr>
        <p:spPr>
          <a:xfrm flipV="1">
            <a:off x="3505200" y="1219200"/>
            <a:ext cx="3048000" cy="5410200"/>
          </a:xfrm>
          <a:prstGeom prst="line">
            <a:avLst/>
          </a:prstGeom>
          <a:ln w="22225" cmpd="sng">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895600" y="3048000"/>
            <a:ext cx="5638800" cy="19812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038600" y="1600200"/>
            <a:ext cx="4038600" cy="12954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73730" name="Picture 2" descr="http://www.valentinecapitalassetmanagement.com/valentine_articles/whichway.GIF"/>
          <p:cNvPicPr>
            <a:picLocks noChangeAspect="1" noChangeArrowheads="1"/>
          </p:cNvPicPr>
          <p:nvPr/>
        </p:nvPicPr>
        <p:blipFill>
          <a:blip r:embed="rId4" cstate="print"/>
          <a:srcRect/>
          <a:stretch>
            <a:fillRect/>
          </a:stretch>
        </p:blipFill>
        <p:spPr bwMode="auto">
          <a:xfrm rot="20618078">
            <a:off x="190500" y="4648200"/>
            <a:ext cx="2705100" cy="1781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73730"/>
                                        </p:tgtEl>
                                        <p:attrNameLst>
                                          <p:attrName>r</p:attrName>
                                        </p:attrNameLst>
                                      </p:cBhvr>
                                    </p:animRot>
                                    <p:animRot by="-240000">
                                      <p:cBhvr>
                                        <p:cTn id="7" dur="400" fill="hold">
                                          <p:stCondLst>
                                            <p:cond delay="400"/>
                                          </p:stCondLst>
                                        </p:cTn>
                                        <p:tgtEl>
                                          <p:spTgt spid="73730"/>
                                        </p:tgtEl>
                                        <p:attrNameLst>
                                          <p:attrName>r</p:attrName>
                                        </p:attrNameLst>
                                      </p:cBhvr>
                                    </p:animRot>
                                    <p:animRot by="240000">
                                      <p:cBhvr>
                                        <p:cTn id="8" dur="400" fill="hold">
                                          <p:stCondLst>
                                            <p:cond delay="800"/>
                                          </p:stCondLst>
                                        </p:cTn>
                                        <p:tgtEl>
                                          <p:spTgt spid="73730"/>
                                        </p:tgtEl>
                                        <p:attrNameLst>
                                          <p:attrName>r</p:attrName>
                                        </p:attrNameLst>
                                      </p:cBhvr>
                                    </p:animRot>
                                    <p:animRot by="-240000">
                                      <p:cBhvr>
                                        <p:cTn id="9" dur="400" fill="hold">
                                          <p:stCondLst>
                                            <p:cond delay="1200"/>
                                          </p:stCondLst>
                                        </p:cTn>
                                        <p:tgtEl>
                                          <p:spTgt spid="73730"/>
                                        </p:tgtEl>
                                        <p:attrNameLst>
                                          <p:attrName>r</p:attrName>
                                        </p:attrNameLst>
                                      </p:cBhvr>
                                    </p:animRot>
                                    <p:animRot by="120000">
                                      <p:cBhvr>
                                        <p:cTn id="10" dur="400" fill="hold">
                                          <p:stCondLst>
                                            <p:cond delay="1600"/>
                                          </p:stCondLst>
                                        </p:cTn>
                                        <p:tgtEl>
                                          <p:spTgt spid="73730"/>
                                        </p:tgtEl>
                                        <p:attrNameLst>
                                          <p:attrName>r</p:attrName>
                                        </p:attrNameLst>
                                      </p:cBhvr>
                                    </p:animRot>
                                  </p:childTnLst>
                                </p:cTn>
                              </p:par>
                            </p:childTnLst>
                          </p:cTn>
                        </p:par>
                        <p:par>
                          <p:cTn id="11" fill="hold">
                            <p:stCondLst>
                              <p:cond delay="2000"/>
                            </p:stCondLst>
                            <p:childTnLst>
                              <p:par>
                                <p:cTn id="12" presetID="32" presetClass="emph" presetSubtype="0" fill="hold" nodeType="afterEffect">
                                  <p:stCondLst>
                                    <p:cond delay="0"/>
                                  </p:stCondLst>
                                  <p:childTnLst>
                                    <p:animRot by="120000">
                                      <p:cBhvr>
                                        <p:cTn id="13" dur="200" fill="hold">
                                          <p:stCondLst>
                                            <p:cond delay="0"/>
                                          </p:stCondLst>
                                        </p:cTn>
                                        <p:tgtEl>
                                          <p:spTgt spid="73730"/>
                                        </p:tgtEl>
                                        <p:attrNameLst>
                                          <p:attrName>r</p:attrName>
                                        </p:attrNameLst>
                                      </p:cBhvr>
                                    </p:animRot>
                                    <p:animRot by="-240000">
                                      <p:cBhvr>
                                        <p:cTn id="14" dur="400" fill="hold">
                                          <p:stCondLst>
                                            <p:cond delay="400"/>
                                          </p:stCondLst>
                                        </p:cTn>
                                        <p:tgtEl>
                                          <p:spTgt spid="73730"/>
                                        </p:tgtEl>
                                        <p:attrNameLst>
                                          <p:attrName>r</p:attrName>
                                        </p:attrNameLst>
                                      </p:cBhvr>
                                    </p:animRot>
                                    <p:animRot by="240000">
                                      <p:cBhvr>
                                        <p:cTn id="15" dur="400" fill="hold">
                                          <p:stCondLst>
                                            <p:cond delay="800"/>
                                          </p:stCondLst>
                                        </p:cTn>
                                        <p:tgtEl>
                                          <p:spTgt spid="73730"/>
                                        </p:tgtEl>
                                        <p:attrNameLst>
                                          <p:attrName>r</p:attrName>
                                        </p:attrNameLst>
                                      </p:cBhvr>
                                    </p:animRot>
                                    <p:animRot by="-240000">
                                      <p:cBhvr>
                                        <p:cTn id="16" dur="400" fill="hold">
                                          <p:stCondLst>
                                            <p:cond delay="1200"/>
                                          </p:stCondLst>
                                        </p:cTn>
                                        <p:tgtEl>
                                          <p:spTgt spid="73730"/>
                                        </p:tgtEl>
                                        <p:attrNameLst>
                                          <p:attrName>r</p:attrName>
                                        </p:attrNameLst>
                                      </p:cBhvr>
                                    </p:animRot>
                                    <p:animRot by="120000">
                                      <p:cBhvr>
                                        <p:cTn id="17" dur="400" fill="hold">
                                          <p:stCondLst>
                                            <p:cond delay="1600"/>
                                          </p:stCondLst>
                                        </p:cTn>
                                        <p:tgtEl>
                                          <p:spTgt spid="73730"/>
                                        </p:tgtEl>
                                        <p:attrNameLst>
                                          <p:attrName>r</p:attrName>
                                        </p:attrNameLst>
                                      </p:cBhvr>
                                    </p:animRot>
                                  </p:childTnLst>
                                </p:cTn>
                              </p:par>
                            </p:childTnLst>
                          </p:cTn>
                        </p:par>
                        <p:par>
                          <p:cTn id="18" fill="hold">
                            <p:stCondLst>
                              <p:cond delay="4000"/>
                            </p:stCondLst>
                            <p:childTnLst>
                              <p:par>
                                <p:cTn id="19" presetID="32" presetClass="emph" presetSubtype="0" fill="hold" nodeType="afterEffect">
                                  <p:stCondLst>
                                    <p:cond delay="0"/>
                                  </p:stCondLst>
                                  <p:childTnLst>
                                    <p:animRot by="120000">
                                      <p:cBhvr>
                                        <p:cTn id="20" dur="200" fill="hold">
                                          <p:stCondLst>
                                            <p:cond delay="0"/>
                                          </p:stCondLst>
                                        </p:cTn>
                                        <p:tgtEl>
                                          <p:spTgt spid="73730"/>
                                        </p:tgtEl>
                                        <p:attrNameLst>
                                          <p:attrName>r</p:attrName>
                                        </p:attrNameLst>
                                      </p:cBhvr>
                                    </p:animRot>
                                    <p:animRot by="-240000">
                                      <p:cBhvr>
                                        <p:cTn id="21" dur="400" fill="hold">
                                          <p:stCondLst>
                                            <p:cond delay="400"/>
                                          </p:stCondLst>
                                        </p:cTn>
                                        <p:tgtEl>
                                          <p:spTgt spid="73730"/>
                                        </p:tgtEl>
                                        <p:attrNameLst>
                                          <p:attrName>r</p:attrName>
                                        </p:attrNameLst>
                                      </p:cBhvr>
                                    </p:animRot>
                                    <p:animRot by="240000">
                                      <p:cBhvr>
                                        <p:cTn id="22" dur="400" fill="hold">
                                          <p:stCondLst>
                                            <p:cond delay="800"/>
                                          </p:stCondLst>
                                        </p:cTn>
                                        <p:tgtEl>
                                          <p:spTgt spid="73730"/>
                                        </p:tgtEl>
                                        <p:attrNameLst>
                                          <p:attrName>r</p:attrName>
                                        </p:attrNameLst>
                                      </p:cBhvr>
                                    </p:animRot>
                                    <p:animRot by="-240000">
                                      <p:cBhvr>
                                        <p:cTn id="23" dur="400" fill="hold">
                                          <p:stCondLst>
                                            <p:cond delay="1200"/>
                                          </p:stCondLst>
                                        </p:cTn>
                                        <p:tgtEl>
                                          <p:spTgt spid="73730"/>
                                        </p:tgtEl>
                                        <p:attrNameLst>
                                          <p:attrName>r</p:attrName>
                                        </p:attrNameLst>
                                      </p:cBhvr>
                                    </p:animRot>
                                    <p:animRot by="120000">
                                      <p:cBhvr>
                                        <p:cTn id="24" dur="400" fill="hold">
                                          <p:stCondLst>
                                            <p:cond delay="1600"/>
                                          </p:stCondLst>
                                        </p:cTn>
                                        <p:tgtEl>
                                          <p:spTgt spid="73730"/>
                                        </p:tgtEl>
                                        <p:attrNameLst>
                                          <p:attrName>r</p:attrName>
                                        </p:attrNameLst>
                                      </p:cBhvr>
                                    </p:animRot>
                                  </p:childTnLst>
                                </p:cTn>
                              </p:par>
                            </p:childTnLst>
                          </p:cTn>
                        </p:par>
                        <p:par>
                          <p:cTn id="25" fill="hold">
                            <p:stCondLst>
                              <p:cond delay="6000"/>
                            </p:stCondLst>
                            <p:childTnLst>
                              <p:par>
                                <p:cTn id="26" presetID="32" presetClass="emph" presetSubtype="0" fill="hold" nodeType="afterEffect">
                                  <p:stCondLst>
                                    <p:cond delay="0"/>
                                  </p:stCondLst>
                                  <p:childTnLst>
                                    <p:animRot by="120000">
                                      <p:cBhvr>
                                        <p:cTn id="27" dur="200" fill="hold">
                                          <p:stCondLst>
                                            <p:cond delay="0"/>
                                          </p:stCondLst>
                                        </p:cTn>
                                        <p:tgtEl>
                                          <p:spTgt spid="73730"/>
                                        </p:tgtEl>
                                        <p:attrNameLst>
                                          <p:attrName>r</p:attrName>
                                        </p:attrNameLst>
                                      </p:cBhvr>
                                    </p:animRot>
                                    <p:animRot by="-240000">
                                      <p:cBhvr>
                                        <p:cTn id="28" dur="400" fill="hold">
                                          <p:stCondLst>
                                            <p:cond delay="400"/>
                                          </p:stCondLst>
                                        </p:cTn>
                                        <p:tgtEl>
                                          <p:spTgt spid="73730"/>
                                        </p:tgtEl>
                                        <p:attrNameLst>
                                          <p:attrName>r</p:attrName>
                                        </p:attrNameLst>
                                      </p:cBhvr>
                                    </p:animRot>
                                    <p:animRot by="240000">
                                      <p:cBhvr>
                                        <p:cTn id="29" dur="400" fill="hold">
                                          <p:stCondLst>
                                            <p:cond delay="800"/>
                                          </p:stCondLst>
                                        </p:cTn>
                                        <p:tgtEl>
                                          <p:spTgt spid="73730"/>
                                        </p:tgtEl>
                                        <p:attrNameLst>
                                          <p:attrName>r</p:attrName>
                                        </p:attrNameLst>
                                      </p:cBhvr>
                                    </p:animRot>
                                    <p:animRot by="-240000">
                                      <p:cBhvr>
                                        <p:cTn id="30" dur="400" fill="hold">
                                          <p:stCondLst>
                                            <p:cond delay="1200"/>
                                          </p:stCondLst>
                                        </p:cTn>
                                        <p:tgtEl>
                                          <p:spTgt spid="73730"/>
                                        </p:tgtEl>
                                        <p:attrNameLst>
                                          <p:attrName>r</p:attrName>
                                        </p:attrNameLst>
                                      </p:cBhvr>
                                    </p:animRot>
                                    <p:animRot by="120000">
                                      <p:cBhvr>
                                        <p:cTn id="31" dur="400" fill="hold">
                                          <p:stCondLst>
                                            <p:cond delay="1600"/>
                                          </p:stCondLst>
                                        </p:cTn>
                                        <p:tgtEl>
                                          <p:spTgt spid="73730"/>
                                        </p:tgtEl>
                                        <p:attrNameLst>
                                          <p:attrName>r</p:attrName>
                                        </p:attrNameLst>
                                      </p:cBhvr>
                                    </p:animRot>
                                  </p:childTnLst>
                                </p:cTn>
                              </p:par>
                            </p:childTnLst>
                          </p:cTn>
                        </p:par>
                        <p:par>
                          <p:cTn id="32" fill="hold">
                            <p:stCondLst>
                              <p:cond delay="8000"/>
                            </p:stCondLst>
                            <p:childTnLst>
                              <p:par>
                                <p:cTn id="33" presetID="32" presetClass="emph" presetSubtype="0" fill="hold" nodeType="afterEffect">
                                  <p:stCondLst>
                                    <p:cond delay="0"/>
                                  </p:stCondLst>
                                  <p:childTnLst>
                                    <p:animRot by="120000">
                                      <p:cBhvr>
                                        <p:cTn id="34" dur="200" fill="hold">
                                          <p:stCondLst>
                                            <p:cond delay="0"/>
                                          </p:stCondLst>
                                        </p:cTn>
                                        <p:tgtEl>
                                          <p:spTgt spid="73730"/>
                                        </p:tgtEl>
                                        <p:attrNameLst>
                                          <p:attrName>r</p:attrName>
                                        </p:attrNameLst>
                                      </p:cBhvr>
                                    </p:animRot>
                                    <p:animRot by="-240000">
                                      <p:cBhvr>
                                        <p:cTn id="35" dur="400" fill="hold">
                                          <p:stCondLst>
                                            <p:cond delay="400"/>
                                          </p:stCondLst>
                                        </p:cTn>
                                        <p:tgtEl>
                                          <p:spTgt spid="73730"/>
                                        </p:tgtEl>
                                        <p:attrNameLst>
                                          <p:attrName>r</p:attrName>
                                        </p:attrNameLst>
                                      </p:cBhvr>
                                    </p:animRot>
                                    <p:animRot by="240000">
                                      <p:cBhvr>
                                        <p:cTn id="36" dur="400" fill="hold">
                                          <p:stCondLst>
                                            <p:cond delay="800"/>
                                          </p:stCondLst>
                                        </p:cTn>
                                        <p:tgtEl>
                                          <p:spTgt spid="73730"/>
                                        </p:tgtEl>
                                        <p:attrNameLst>
                                          <p:attrName>r</p:attrName>
                                        </p:attrNameLst>
                                      </p:cBhvr>
                                    </p:animRot>
                                    <p:animRot by="-240000">
                                      <p:cBhvr>
                                        <p:cTn id="37" dur="400" fill="hold">
                                          <p:stCondLst>
                                            <p:cond delay="1200"/>
                                          </p:stCondLst>
                                        </p:cTn>
                                        <p:tgtEl>
                                          <p:spTgt spid="73730"/>
                                        </p:tgtEl>
                                        <p:attrNameLst>
                                          <p:attrName>r</p:attrName>
                                        </p:attrNameLst>
                                      </p:cBhvr>
                                    </p:animRot>
                                    <p:animRot by="120000">
                                      <p:cBhvr>
                                        <p:cTn id="38" dur="400" fill="hold">
                                          <p:stCondLst>
                                            <p:cond delay="1600"/>
                                          </p:stCondLst>
                                        </p:cTn>
                                        <p:tgtEl>
                                          <p:spTgt spid="737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smtClean="0">
                <a:latin typeface="Times New Roman" panose="02020603050405020304" pitchFamily="18" charset="0"/>
                <a:cs typeface="Times New Roman" panose="02020603050405020304" pitchFamily="18" charset="0"/>
              </a:rPr>
              <a:t>Lower PM2.5 NAAQS has revealed this problem with current NAQB rules</a:t>
            </a:r>
          </a:p>
          <a:p>
            <a:pPr>
              <a:buClr>
                <a:srgbClr val="00B0F0"/>
              </a:buClr>
            </a:pPr>
            <a:r>
              <a:rPr lang="en-US" dirty="0" smtClean="0">
                <a:latin typeface="Times New Roman" panose="02020603050405020304" pitchFamily="18" charset="0"/>
                <a:cs typeface="Times New Roman" panose="02020603050405020304" pitchFamily="18" charset="0"/>
              </a:rPr>
              <a:t>New development is prevented, along with ability to obtain environmental benefits from new development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Suggestions</a:t>
            </a:r>
          </a:p>
          <a:p>
            <a:pPr>
              <a:buClr>
                <a:srgbClr val="00B0F0"/>
              </a:buClr>
            </a:pPr>
            <a:r>
              <a:rPr lang="en-US" sz="3500" dirty="0" smtClean="0">
                <a:latin typeface="Times New Roman" panose="02020603050405020304" pitchFamily="18" charset="0"/>
                <a:cs typeface="Times New Roman" panose="02020603050405020304" pitchFamily="18" charset="0"/>
              </a:rPr>
              <a:t>Focus on addressing local air quality problems</a:t>
            </a:r>
          </a:p>
          <a:p>
            <a:pPr lvl="1">
              <a:buClr>
                <a:srgbClr val="00B0F0"/>
              </a:buClr>
            </a:pPr>
            <a:r>
              <a:rPr lang="en-US" dirty="0">
                <a:latin typeface="Times New Roman" panose="02020603050405020304" pitchFamily="18" charset="0"/>
                <a:cs typeface="Times New Roman" panose="02020603050405020304" pitchFamily="18" charset="0"/>
              </a:rPr>
              <a:t>EQC can designate priority sources (i.e. woodstoves)</a:t>
            </a:r>
          </a:p>
          <a:p>
            <a:pPr>
              <a:buClr>
                <a:srgbClr val="00B0F0"/>
              </a:buClr>
            </a:pPr>
            <a:r>
              <a:rPr lang="en-US" sz="3500" dirty="0" smtClean="0">
                <a:latin typeface="Times New Roman" panose="02020603050405020304" pitchFamily="18" charset="0"/>
                <a:cs typeface="Times New Roman" panose="02020603050405020304" pitchFamily="18" charset="0"/>
              </a:rPr>
              <a:t>Create incentive to address priority sources:</a:t>
            </a:r>
          </a:p>
          <a:p>
            <a:pPr lvl="1">
              <a:buClr>
                <a:srgbClr val="00B0F0"/>
              </a:buClr>
            </a:pPr>
            <a:r>
              <a:rPr lang="en-US" dirty="0" smtClean="0">
                <a:latin typeface="Times New Roman" panose="02020603050405020304" pitchFamily="18" charset="0"/>
                <a:cs typeface="Times New Roman" panose="02020603050405020304" pitchFamily="18" charset="0"/>
              </a:rPr>
              <a:t>Increase offset ratio</a:t>
            </a:r>
          </a:p>
          <a:p>
            <a:pPr lvl="1">
              <a:buClr>
                <a:srgbClr val="00B0F0"/>
              </a:buClr>
            </a:pPr>
            <a:r>
              <a:rPr lang="en-US" dirty="0" smtClean="0">
                <a:latin typeface="Times New Roman" panose="02020603050405020304" pitchFamily="18" charset="0"/>
                <a:cs typeface="Times New Roman" panose="02020603050405020304" pitchFamily="18" charset="0"/>
              </a:rPr>
              <a:t>Reduce ratio if offsets obtained from priority sources</a:t>
            </a:r>
          </a:p>
          <a:p>
            <a:pPr>
              <a:buClr>
                <a:srgbClr val="00B0F0"/>
              </a:buClr>
            </a:pPr>
            <a:r>
              <a:rPr lang="en-US" sz="3500" dirty="0" smtClean="0">
                <a:latin typeface="Times New Roman" panose="02020603050405020304" pitchFamily="18" charset="0"/>
                <a:cs typeface="Times New Roman" panose="02020603050405020304" pitchFamily="18" charset="0"/>
              </a:rPr>
              <a:t>Revise modeling criteria</a:t>
            </a:r>
          </a:p>
          <a:p>
            <a:pPr lvl="1">
              <a:buClr>
                <a:srgbClr val="00B0F0"/>
              </a:buClr>
            </a:pPr>
            <a:r>
              <a:rPr lang="en-US" dirty="0" smtClean="0">
                <a:latin typeface="Times New Roman" panose="02020603050405020304" pitchFamily="18" charset="0"/>
                <a:cs typeface="Times New Roman" panose="02020603050405020304" pitchFamily="18" charset="0"/>
              </a:rPr>
              <a:t>Continue to protect </a:t>
            </a:r>
            <a:r>
              <a:rPr lang="en-US" dirty="0">
                <a:latin typeface="Times New Roman" panose="02020603050405020304" pitchFamily="18" charset="0"/>
                <a:cs typeface="Times New Roman" panose="02020603050405020304" pitchFamily="18" charset="0"/>
              </a:rPr>
              <a:t>air quality</a:t>
            </a:r>
          </a:p>
          <a:p>
            <a:pPr lvl="1">
              <a:buClr>
                <a:srgbClr val="00B0F0"/>
              </a:buClr>
            </a:pPr>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liminate near impossibility of meeting criteria</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58</a:t>
            </a:fld>
            <a:endParaRPr lang="en-US" dirty="0"/>
          </a:p>
        </p:txBody>
      </p:sp>
    </p:spTree>
    <p:extLst>
      <p:ext uri="{BB962C8B-B14F-4D97-AF65-F5344CB8AC3E}">
        <p14:creationId xmlns="" xmlns:p14="http://schemas.microsoft.com/office/powerpoint/2010/main" val="26039809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Offsets and NAQB for Federal Major Sources</a:t>
            </a:r>
            <a:endParaRPr lang="en-US" sz="2000" dirty="0" smtClean="0">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1.2:1 offsets</a:t>
            </a:r>
            <a:endParaRPr lang="en-US" b="1" dirty="0" smtClean="0">
              <a:solidFill>
                <a:srgbClr val="FF0000"/>
              </a:solidFill>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reduction to not less than 1.0:1 by offsetting emissions with “priority” source emissions</a:t>
            </a:r>
          </a:p>
          <a:p>
            <a:pPr lvl="2">
              <a:spcAft>
                <a:spcPts val="600"/>
              </a:spcAft>
              <a:buClr>
                <a:srgbClr val="00B0F0"/>
              </a:buClr>
            </a:pPr>
            <a:r>
              <a:rPr lang="en-US" dirty="0" smtClean="0">
                <a:latin typeface="Times New Roman" pitchFamily="18" charset="0"/>
                <a:cs typeface="Times New Roman" pitchFamily="18" charset="0"/>
              </a:rPr>
              <a:t>Woodstoves </a:t>
            </a:r>
          </a:p>
          <a:p>
            <a:pPr lvl="2">
              <a:spcAft>
                <a:spcPts val="600"/>
              </a:spcAft>
              <a:buClr>
                <a:srgbClr val="00B0F0"/>
              </a:buCl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a:t>
            </a:r>
          </a:p>
          <a:p>
            <a:pPr lvl="2">
              <a:spcAft>
                <a:spcPts val="600"/>
              </a:spcAft>
              <a:buClr>
                <a:srgbClr val="00B0F0"/>
              </a:buClr>
            </a:pPr>
            <a:r>
              <a:rPr lang="en-US" dirty="0" smtClean="0">
                <a:latin typeface="Times New Roman" pitchFamily="18" charset="0"/>
                <a:cs typeface="Times New Roman" pitchFamily="18" charset="0"/>
              </a:rPr>
              <a:t>Source analysis&lt;SIL at all receptors in neighborhood scale area around monitoring site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59</a:t>
            </a:fld>
            <a:endParaRPr lang="en-US" dirty="0"/>
          </a:p>
        </p:txBody>
      </p:sp>
      <p:sp>
        <p:nvSpPr>
          <p:cNvPr id="7" name="Title 1"/>
          <p:cNvSpPr txBox="1">
            <a:spLocks noGrp="1"/>
          </p:cNvSpPr>
          <p:nvPr>
            <p:ph type="title"/>
          </p:nvPr>
        </p:nvSpPr>
        <p:spPr bwMode="auto">
          <a:xfrm>
            <a:off x="609600" y="457200"/>
            <a:ext cx="82296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smtClean="0">
                <a:solidFill>
                  <a:srgbClr val="000000"/>
                </a:solidFill>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7/31/2013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762000" y="1524000"/>
            <a:ext cx="8183880" cy="46482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33272" indent="-850392">
              <a:lnSpc>
                <a:spcPct val="95000"/>
              </a:lnSpc>
              <a:spcBef>
                <a:spcPts val="0"/>
              </a:spcBef>
              <a:buClr>
                <a:srgbClr val="00B0F0"/>
              </a:buClr>
              <a:buNone/>
              <a:defRPr/>
            </a:pPr>
            <a:r>
              <a:rPr lang="en-US" sz="3200" dirty="0" smtClean="0">
                <a:latin typeface="Times New Roman" pitchFamily="18" charset="0"/>
                <a:cs typeface="Times New Roman" pitchFamily="18" charset="0"/>
              </a:rPr>
              <a:t>Outdated rules repealed:</a:t>
            </a:r>
          </a:p>
          <a:p>
            <a:pPr marL="1033272" indent="-850392">
              <a:lnSpc>
                <a:spcPct val="95000"/>
              </a:lnSpc>
              <a:spcBef>
                <a:spcPts val="0"/>
              </a:spcBef>
              <a:buClr>
                <a:srgbClr val="00B0F0"/>
              </a:buClr>
              <a:buNone/>
              <a:defRPr/>
            </a:pP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Spray Paint VOC limits replaced by EPA rules</a:t>
            </a: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Western Backstop SO2 Federal Trading Program – Old regional haze rules</a:t>
            </a:r>
          </a:p>
          <a:p>
            <a:pPr>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7924800" cy="4724400"/>
          </a:xfrm>
        </p:spPr>
        <p:txBody>
          <a:bodyPr>
            <a:normAutofit fontScale="92500" lnSpcReduction="20000"/>
          </a:bodyPr>
          <a:lstStyle/>
          <a:p>
            <a:pPr>
              <a:buClr>
                <a:srgbClr val="00B0F0"/>
              </a:buClr>
            </a:pPr>
            <a:r>
              <a:rPr lang="en-US" sz="3300" dirty="0" smtClean="0">
                <a:latin typeface="Times New Roman" pitchFamily="18" charset="0"/>
                <a:cs typeface="Times New Roman" pitchFamily="18" charset="0"/>
              </a:rPr>
              <a:t>Give non-federal major sources more flexibility for offset and NAQB</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1.0:1 offsets</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reduction to not less than 0.5:1 by offsetting emissions with “priority” source emissions</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Woodstoves </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a:t>
            </a:r>
          </a:p>
          <a:p>
            <a:pPr lvl="2">
              <a:spcAft>
                <a:spcPts val="600"/>
              </a:spcAft>
              <a:buClr>
                <a:srgbClr val="00B0F0"/>
              </a:buClr>
            </a:pPr>
            <a:r>
              <a:rPr lang="en-US" dirty="0" smtClean="0">
                <a:latin typeface="Times New Roman" pitchFamily="18" charset="0"/>
                <a:cs typeface="Times New Roman" pitchFamily="18" charset="0"/>
              </a:rPr>
              <a:t>Source analysis&lt;SIL at all receptors in neighborhood scale area around monitoring site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3">
              <a:spcAft>
                <a:spcPts val="600"/>
              </a:spcAft>
              <a:buFont typeface="Wingdings" pitchFamily="2" charset="2"/>
              <a:buChar char="ü"/>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60</a:t>
            </a:fld>
            <a:endParaRPr lang="en-US" dirty="0"/>
          </a:p>
        </p:txBody>
      </p:sp>
      <p:sp>
        <p:nvSpPr>
          <p:cNvPr id="6" name="Title 1"/>
          <p:cNvSpPr txBox="1">
            <a:spLocks noGrp="1"/>
          </p:cNvSpPr>
          <p:nvPr>
            <p:ph type="title"/>
          </p:nvPr>
        </p:nvSpPr>
        <p:spPr bwMode="auto">
          <a:xfrm>
            <a:off x="6096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smtClean="0">
                <a:solidFill>
                  <a:srgbClr val="000000"/>
                </a:solidFill>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b="1" kern="0" dirty="0">
                <a:solidFill>
                  <a:srgbClr val="000000"/>
                </a:solidFill>
                <a:latin typeface="Times New Roman"/>
                <a:ea typeface="Calibri"/>
                <a:cs typeface="Times New Roman"/>
              </a:rPr>
              <a:t>New Source Review (NSR)</a:t>
            </a:r>
            <a:endParaRPr lang="en-US" dirty="0"/>
          </a:p>
        </p:txBody>
      </p:sp>
      <p:sp>
        <p:nvSpPr>
          <p:cNvPr id="3" name="Content Placeholder 2"/>
          <p:cNvSpPr>
            <a:spLocks noGrp="1"/>
          </p:cNvSpPr>
          <p:nvPr>
            <p:ph idx="1"/>
          </p:nvPr>
        </p:nvSpPr>
        <p:spPr/>
        <p:txBody>
          <a:bodyPr>
            <a:normAutofit lnSpcReduction="10000"/>
          </a:bodyPr>
          <a:lstStyle/>
          <a:p>
            <a:pPr>
              <a:buClr>
                <a:srgbClr val="00B0F0"/>
              </a:buClr>
            </a:pPr>
            <a:r>
              <a:rPr lang="en-US" dirty="0" smtClean="0">
                <a:latin typeface="Times New Roman" panose="02020603050405020304" pitchFamily="18" charset="0"/>
                <a:cs typeface="Times New Roman" panose="02020603050405020304" pitchFamily="18" charset="0"/>
              </a:rPr>
              <a:t>Suggestion</a:t>
            </a:r>
          </a:p>
          <a:p>
            <a:pPr lvl="1">
              <a:buClr>
                <a:srgbClr val="00B0F0"/>
              </a:buClr>
            </a:pPr>
            <a:r>
              <a:rPr lang="en-US" dirty="0" smtClean="0">
                <a:latin typeface="Times New Roman" panose="02020603050405020304" pitchFamily="18" charset="0"/>
                <a:cs typeface="Times New Roman" panose="02020603050405020304" pitchFamily="18" charset="0"/>
              </a:rPr>
              <a:t>Define two new types of areas</a:t>
            </a:r>
          </a:p>
          <a:p>
            <a:pPr lvl="1">
              <a:buClr>
                <a:srgbClr val="00B0F0"/>
              </a:buClr>
            </a:pPr>
            <a:r>
              <a:rPr lang="en-US" dirty="0" smtClean="0">
                <a:latin typeface="Times New Roman" panose="02020603050405020304" pitchFamily="18" charset="0"/>
                <a:cs typeface="Times New Roman" panose="02020603050405020304" pitchFamily="18" charset="0"/>
              </a:rPr>
              <a:t>Fit between existing areas</a:t>
            </a:r>
            <a:endParaRPr lang="en-US" dirty="0">
              <a:latin typeface="Times New Roman" panose="02020603050405020304" pitchFamily="18" charset="0"/>
              <a:cs typeface="Times New Roman" panose="02020603050405020304" pitchFamily="18" charset="0"/>
            </a:endParaRPr>
          </a:p>
          <a:p>
            <a:pPr marL="0" indent="0">
              <a:buClr>
                <a:srgbClr val="00B0F0"/>
              </a:buClr>
              <a:buNone/>
            </a:pPr>
            <a:r>
              <a:rPr lang="en-US" dirty="0" smtClean="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Attainment</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Nonattainment</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Maintenance</a:t>
            </a:r>
          </a:p>
          <a:p>
            <a:pPr marL="0" indent="0">
              <a:buClr>
                <a:srgbClr val="00B0F0"/>
              </a:buClr>
              <a:buNone/>
            </a:pPr>
            <a:endParaRPr lang="en-US" sz="2800" b="1" u="sng" dirty="0" smtClean="0">
              <a:latin typeface="Times New Roman" panose="02020603050405020304" pitchFamily="18" charset="0"/>
              <a:cs typeface="Times New Roman" panose="02020603050405020304" pitchFamily="18" charset="0"/>
            </a:endParaRPr>
          </a:p>
          <a:p>
            <a:pPr lvl="1">
              <a:buClr>
                <a:srgbClr val="00B0F0"/>
              </a:buClr>
            </a:pPr>
            <a:r>
              <a:rPr lang="en-US" dirty="0" smtClean="0">
                <a:latin typeface="Times New Roman" panose="02020603050405020304" pitchFamily="18" charset="0"/>
                <a:cs typeface="Times New Roman" panose="02020603050405020304" pitchFamily="18" charset="0"/>
              </a:rPr>
              <a:t>Provide greater permitting flexibility for areas in transition</a:t>
            </a:r>
          </a:p>
          <a:p>
            <a:pPr lvl="1">
              <a:buClr>
                <a:srgbClr val="00B0F0"/>
              </a:buClr>
            </a:pPr>
            <a:r>
              <a:rPr lang="en-US" dirty="0" smtClean="0">
                <a:latin typeface="Times New Roman" panose="02020603050405020304" pitchFamily="18" charset="0"/>
                <a:cs typeface="Times New Roman" panose="02020603050405020304" pitchFamily="18" charset="0"/>
              </a:rPr>
              <a:t>Structure requirements so new/expanding sources help attain goals</a:t>
            </a:r>
          </a:p>
          <a:p>
            <a:pPr marL="342900" lvl="1" indent="-342900">
              <a:buFont typeface="Arial" pitchFamily="34" charset="0"/>
              <a:buChar char="•"/>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61</a:t>
            </a:fld>
            <a:endParaRPr lang="en-US" dirty="0"/>
          </a:p>
        </p:txBody>
      </p:sp>
      <p:sp>
        <p:nvSpPr>
          <p:cNvPr id="6" name="Up Arrow 5"/>
          <p:cNvSpPr/>
          <p:nvPr/>
        </p:nvSpPr>
        <p:spPr>
          <a:xfrm>
            <a:off x="2895600" y="33528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5943600" y="33528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957606" y="3667780"/>
            <a:ext cx="2281394" cy="523220"/>
          </a:xfrm>
          <a:prstGeom prst="rect">
            <a:avLst/>
          </a:prstGeom>
        </p:spPr>
        <p:txBody>
          <a:bodyPr wrap="none">
            <a:spAutoFit/>
          </a:bodyPr>
          <a:lstStyle/>
          <a:p>
            <a:r>
              <a:rPr lang="en-US" sz="2800" b="1" u="sng" dirty="0" smtClean="0">
                <a:solidFill>
                  <a:srgbClr val="0070C0"/>
                </a:solidFill>
                <a:latin typeface="Times New Roman" panose="02020603050405020304" pitchFamily="18" charset="0"/>
                <a:cs typeface="Times New Roman" panose="02020603050405020304" pitchFamily="18" charset="0"/>
              </a:rPr>
              <a:t>Reattainment</a:t>
            </a:r>
            <a:endParaRPr lang="en-US" sz="2800" dirty="0"/>
          </a:p>
        </p:txBody>
      </p:sp>
      <p:sp>
        <p:nvSpPr>
          <p:cNvPr id="9" name="Rectangle 8"/>
          <p:cNvSpPr/>
          <p:nvPr/>
        </p:nvSpPr>
        <p:spPr>
          <a:xfrm>
            <a:off x="2057400" y="3657600"/>
            <a:ext cx="2161169" cy="523220"/>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 </a:t>
            </a:r>
            <a:r>
              <a:rPr lang="en-US" sz="2800" b="1" u="sng" dirty="0" smtClean="0">
                <a:solidFill>
                  <a:srgbClr val="0070C0"/>
                </a:solidFill>
                <a:latin typeface="Times New Roman" panose="02020603050405020304" pitchFamily="18" charset="0"/>
                <a:cs typeface="Times New Roman" panose="02020603050405020304" pitchFamily="18" charset="0"/>
              </a:rPr>
              <a:t>Sustainment</a:t>
            </a:r>
            <a:endParaRPr lang="en-US" sz="2800" dirty="0"/>
          </a:p>
        </p:txBody>
      </p:sp>
    </p:spTree>
    <p:extLst>
      <p:ext uri="{BB962C8B-B14F-4D97-AF65-F5344CB8AC3E}">
        <p14:creationId xmlns="" xmlns:p14="http://schemas.microsoft.com/office/powerpoint/2010/main" val="400773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7924800" cy="48768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“Sustainment” Areas </a:t>
            </a:r>
          </a:p>
          <a:p>
            <a:pPr lvl="1">
              <a:spcAft>
                <a:spcPts val="600"/>
              </a:spcAft>
              <a:buClr>
                <a:srgbClr val="00B0F0"/>
              </a:buClr>
            </a:pP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onitoring </a:t>
            </a:r>
            <a:r>
              <a:rPr lang="en-US" dirty="0">
                <a:latin typeface="Times New Roman" pitchFamily="18" charset="0"/>
                <a:cs typeface="Times New Roman" pitchFamily="18" charset="0"/>
              </a:rPr>
              <a:t>data close to or </a:t>
            </a:r>
            <a:r>
              <a:rPr lang="en-US" dirty="0" smtClean="0">
                <a:latin typeface="Times New Roman" pitchFamily="18" charset="0"/>
                <a:cs typeface="Times New Roman" pitchFamily="18" charset="0"/>
              </a:rPr>
              <a:t>exceeding NAAQS</a:t>
            </a:r>
          </a:p>
          <a:p>
            <a:pPr lvl="1">
              <a:spcAft>
                <a:spcPts val="600"/>
              </a:spcAft>
              <a:buClr>
                <a:srgbClr val="00B0F0"/>
              </a:buClr>
            </a:pPr>
            <a:r>
              <a:rPr lang="en-US" dirty="0">
                <a:latin typeface="Times New Roman" pitchFamily="18" charset="0"/>
                <a:cs typeface="Times New Roman" pitchFamily="18" charset="0"/>
              </a:rPr>
              <a:t>N</a:t>
            </a:r>
            <a:r>
              <a:rPr lang="en-US" dirty="0" smtClean="0">
                <a:latin typeface="Times New Roman" pitchFamily="18" charset="0"/>
                <a:cs typeface="Times New Roman" pitchFamily="18" charset="0"/>
              </a:rPr>
              <a:t>ot </a:t>
            </a:r>
            <a:r>
              <a:rPr lang="en-US" dirty="0">
                <a:latin typeface="Times New Roman" pitchFamily="18" charset="0"/>
                <a:cs typeface="Times New Roman" pitchFamily="18" charset="0"/>
              </a:rPr>
              <a:t>yet designated NAA by </a:t>
            </a:r>
            <a:r>
              <a:rPr lang="en-US" dirty="0" smtClean="0">
                <a:latin typeface="Times New Roman" pitchFamily="18" charset="0"/>
                <a:cs typeface="Times New Roman" pitchFamily="18" charset="0"/>
              </a:rPr>
              <a:t>EPA</a:t>
            </a:r>
          </a:p>
          <a:p>
            <a:pPr lvl="1">
              <a:spcAft>
                <a:spcPts val="600"/>
              </a:spcAft>
              <a:buClr>
                <a:srgbClr val="00B0F0"/>
              </a:buClr>
            </a:pPr>
            <a:r>
              <a:rPr lang="en-US" dirty="0" smtClean="0">
                <a:latin typeface="Times New Roman" pitchFamily="18" charset="0"/>
                <a:cs typeface="Times New Roman" pitchFamily="18" charset="0"/>
              </a:rPr>
              <a:t>Purpose: help prevent becoming nonattainment</a:t>
            </a:r>
            <a:endParaRPr lang="en-US" dirty="0">
              <a:latin typeface="Times New Roman" pitchFamily="18" charset="0"/>
              <a:cs typeface="Times New Roman" pitchFamily="18" charset="0"/>
            </a:endParaRPr>
          </a:p>
          <a:p>
            <a:pPr lvl="0">
              <a:spcAft>
                <a:spcPts val="600"/>
              </a:spcAft>
              <a:buClr>
                <a:srgbClr val="00B0F0"/>
              </a:buClr>
            </a:pPr>
            <a:r>
              <a:rPr lang="en-US" dirty="0" smtClean="0">
                <a:latin typeface="Times New Roman" pitchFamily="18" charset="0"/>
                <a:cs typeface="Times New Roman" pitchFamily="18" charset="0"/>
              </a:rPr>
              <a:t>“Reattainment” Areas:  </a:t>
            </a:r>
          </a:p>
          <a:p>
            <a:pPr lvl="1">
              <a:spcAft>
                <a:spcPts val="600"/>
              </a:spcAft>
              <a:buClr>
                <a:srgbClr val="00B0F0"/>
              </a:buClr>
            </a:pPr>
            <a:r>
              <a:rPr lang="en-US" dirty="0" smtClean="0">
                <a:latin typeface="Times New Roman" pitchFamily="18" charset="0"/>
                <a:cs typeface="Times New Roman" pitchFamily="18" charset="0"/>
              </a:rPr>
              <a:t>NAA that has 3 years of data &lt; NAAQS</a:t>
            </a:r>
          </a:p>
          <a:p>
            <a:pPr lvl="1">
              <a:spcAft>
                <a:spcPts val="600"/>
              </a:spcAft>
              <a:buClr>
                <a:srgbClr val="00B0F0"/>
              </a:buClr>
            </a:pPr>
            <a:r>
              <a:rPr lang="en-US" dirty="0" smtClean="0">
                <a:latin typeface="Times New Roman" pitchFamily="18" charset="0"/>
                <a:cs typeface="Times New Roman" pitchFamily="18" charset="0"/>
              </a:rPr>
              <a:t>Not yet re-designated as attainment by EPA</a:t>
            </a:r>
          </a:p>
          <a:p>
            <a:pPr lvl="1">
              <a:spcAft>
                <a:spcPts val="600"/>
              </a:spcAft>
              <a:buClr>
                <a:srgbClr val="00B0F0"/>
              </a:buClr>
            </a:pPr>
            <a:r>
              <a:rPr lang="en-US" dirty="0" smtClean="0">
                <a:latin typeface="Times New Roman" pitchFamily="18" charset="0"/>
                <a:cs typeface="Times New Roman" pitchFamily="18" charset="0"/>
              </a:rPr>
              <a:t>Purpose: permitting flexibility for State NSR</a:t>
            </a:r>
          </a:p>
        </p:txBody>
      </p:sp>
      <p:sp>
        <p:nvSpPr>
          <p:cNvPr id="4" name="Slide Number Placeholder 3"/>
          <p:cNvSpPr>
            <a:spLocks noGrp="1"/>
          </p:cNvSpPr>
          <p:nvPr>
            <p:ph type="sldNum" sz="quarter" idx="12"/>
          </p:nvPr>
        </p:nvSpPr>
        <p:spPr/>
        <p:txBody>
          <a:bodyPr/>
          <a:lstStyle/>
          <a:p>
            <a:fld id="{5054A28A-D49E-49FA-AA6C-AAFB5BCB984B}" type="slidenum">
              <a:rPr lang="en-US" smtClean="0"/>
              <a:pPr/>
              <a:t>62</a:t>
            </a:fld>
            <a:endParaRPr lang="en-US" dirty="0"/>
          </a:p>
        </p:txBody>
      </p:sp>
      <p:sp>
        <p:nvSpPr>
          <p:cNvPr id="6" name="Title 1"/>
          <p:cNvSpPr txBox="1">
            <a:spLocks noGrp="1"/>
          </p:cNvSpPr>
          <p:nvPr>
            <p:ph type="title"/>
          </p:nvPr>
        </p:nvSpPr>
        <p:spPr bwMode="auto">
          <a:xfrm>
            <a:off x="4572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normAutofit/>
          </a:bodyPr>
          <a:lstStyle/>
          <a:p>
            <a:pPr marL="342900" lvl="1" indent="-342900">
              <a:buClr>
                <a:srgbClr val="00B0F0"/>
              </a:buClr>
              <a:buFont typeface="Arial" pitchFamily="34" charset="0"/>
              <a:buChar char="•"/>
            </a:pPr>
            <a:r>
              <a:rPr lang="en-US" dirty="0" smtClean="0">
                <a:latin typeface="Times New Roman" panose="02020603050405020304" pitchFamily="18" charset="0"/>
                <a:cs typeface="Times New Roman" panose="02020603050405020304" pitchFamily="18" charset="0"/>
              </a:rPr>
              <a:t>Sustainment or Reattainment designated only by EQC</a:t>
            </a:r>
          </a:p>
          <a:p>
            <a:pPr marL="342900" lvl="1" indent="-342900">
              <a:buClr>
                <a:srgbClr val="00B0F0"/>
              </a:buClr>
              <a:buFont typeface="Arial" pitchFamily="34" charset="0"/>
              <a:buChar char="•"/>
            </a:pPr>
            <a:r>
              <a:rPr lang="en-US" dirty="0" smtClean="0">
                <a:latin typeface="Times New Roman" panose="02020603050405020304" pitchFamily="18" charset="0"/>
                <a:cs typeface="Times New Roman" panose="02020603050405020304" pitchFamily="18" charset="0"/>
              </a:rPr>
              <a:t>New areas overlay EPA designations</a:t>
            </a:r>
          </a:p>
          <a:p>
            <a:pPr marL="342900" lvl="1" indent="-342900">
              <a:buClr>
                <a:srgbClr val="00B0F0"/>
              </a:buClr>
              <a:buFont typeface="Arial" pitchFamily="34" charset="0"/>
              <a:buChar char="•"/>
            </a:pPr>
            <a:r>
              <a:rPr lang="en-US" dirty="0" smtClean="0">
                <a:latin typeface="Times New Roman" panose="02020603050405020304" pitchFamily="18" charset="0"/>
                <a:cs typeface="Times New Roman" panose="02020603050405020304" pitchFamily="18" charset="0"/>
              </a:rPr>
              <a:t>Federal major sources must still meet minimum federal requirements for EPA designated area</a:t>
            </a: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63</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2671346632"/>
              </p:ext>
            </p:extLst>
          </p:nvPr>
        </p:nvGraphicFramePr>
        <p:xfrm>
          <a:off x="1905000" y="3810000"/>
          <a:ext cx="5029200" cy="2225040"/>
        </p:xfrm>
        <a:graphic>
          <a:graphicData uri="http://schemas.openxmlformats.org/drawingml/2006/table">
            <a:tbl>
              <a:tblPr firstRow="1" bandRow="1">
                <a:tableStyleId>{7DF18680-E054-41AD-8BC1-D1AEF772440D}</a:tableStyleId>
              </a:tblPr>
              <a:tblGrid>
                <a:gridCol w="2263140"/>
                <a:gridCol w="502920"/>
                <a:gridCol w="2263140"/>
              </a:tblGrid>
              <a:tr h="370840">
                <a:tc>
                  <a:txBody>
                    <a:bodyPr/>
                    <a:lstStyle/>
                    <a:p>
                      <a:pPr algn="r"/>
                      <a:r>
                        <a:rPr lang="en-US" dirty="0" smtClean="0"/>
                        <a:t>State designation</a:t>
                      </a:r>
                      <a:endParaRPr lang="en-US" dirty="0"/>
                    </a:p>
                  </a:txBody>
                  <a:tcPr/>
                </a:tc>
                <a:tc>
                  <a:txBody>
                    <a:bodyPr/>
                    <a:lstStyle/>
                    <a:p>
                      <a:pPr algn="ctr"/>
                      <a:endParaRPr lang="en-US" dirty="0"/>
                    </a:p>
                  </a:txBody>
                  <a:tcPr/>
                </a:tc>
                <a:tc>
                  <a:txBody>
                    <a:bodyPr/>
                    <a:lstStyle/>
                    <a:p>
                      <a:pPr algn="l"/>
                      <a:r>
                        <a:rPr lang="en-US" dirty="0" smtClean="0"/>
                        <a:t>EPA designation</a:t>
                      </a:r>
                      <a:endParaRPr lang="en-US" dirty="0"/>
                    </a:p>
                  </a:txBody>
                  <a:tcPr/>
                </a:tc>
              </a:tr>
              <a:tr h="370840">
                <a:tc>
                  <a:txBody>
                    <a:bodyPr/>
                    <a:lstStyle/>
                    <a:p>
                      <a:pPr algn="r"/>
                      <a:r>
                        <a:rPr lang="en-US" dirty="0" smtClean="0"/>
                        <a:t>Attainment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r h="370840">
                <a:tc>
                  <a:txBody>
                    <a:bodyPr/>
                    <a:lstStyle/>
                    <a:p>
                      <a:pPr algn="r"/>
                      <a:r>
                        <a:rPr lang="en-US" dirty="0" smtClean="0"/>
                        <a:t>Sustainment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r h="370840">
                <a:tc>
                  <a:txBody>
                    <a:bodyPr/>
                    <a:lstStyle/>
                    <a:p>
                      <a:pPr algn="r"/>
                      <a:r>
                        <a:rPr lang="en-US" dirty="0" smtClean="0"/>
                        <a:t>Nonattainment     </a:t>
                      </a:r>
                      <a:endParaRPr lang="en-US" dirty="0"/>
                    </a:p>
                  </a:txBody>
                  <a:tcPr/>
                </a:tc>
                <a:tc>
                  <a:txBody>
                    <a:bodyPr/>
                    <a:lstStyle/>
                    <a:p>
                      <a:pPr algn="ctr"/>
                      <a:r>
                        <a:rPr lang="en-US" dirty="0" smtClean="0"/>
                        <a:t>---</a:t>
                      </a:r>
                      <a:endParaRPr lang="en-US" dirty="0"/>
                    </a:p>
                  </a:txBody>
                  <a:tcPr/>
                </a:tc>
                <a:tc>
                  <a:txBody>
                    <a:bodyPr/>
                    <a:lstStyle/>
                    <a:p>
                      <a:r>
                        <a:rPr lang="en-US" dirty="0" smtClean="0"/>
                        <a:t>Nonattainment</a:t>
                      </a:r>
                      <a:endParaRPr lang="en-US" dirty="0"/>
                    </a:p>
                  </a:txBody>
                  <a:tcPr/>
                </a:tc>
              </a:tr>
              <a:tr h="370840">
                <a:tc>
                  <a:txBody>
                    <a:bodyPr/>
                    <a:lstStyle/>
                    <a:p>
                      <a:pPr algn="r"/>
                      <a:r>
                        <a:rPr lang="en-US" dirty="0" smtClean="0"/>
                        <a:t>Reattainment     </a:t>
                      </a:r>
                      <a:endParaRPr lang="en-US" dirty="0"/>
                    </a:p>
                  </a:txBody>
                  <a:tcPr/>
                </a:tc>
                <a:tc>
                  <a:txBody>
                    <a:bodyPr/>
                    <a:lstStyle/>
                    <a:p>
                      <a:pPr algn="ctr"/>
                      <a:r>
                        <a:rPr lang="en-US" dirty="0" smtClean="0"/>
                        <a:t>---</a:t>
                      </a:r>
                      <a:endParaRPr lang="en-US" dirty="0"/>
                    </a:p>
                  </a:txBody>
                  <a:tcPr/>
                </a:tc>
                <a:tc>
                  <a:txBody>
                    <a:bodyPr/>
                    <a:lstStyle/>
                    <a:p>
                      <a:r>
                        <a:rPr lang="en-US" dirty="0" smtClean="0"/>
                        <a:t>Nonattainment</a:t>
                      </a:r>
                      <a:endParaRPr lang="en-US" dirty="0"/>
                    </a:p>
                  </a:txBody>
                  <a:tcPr/>
                </a:tc>
              </a:tr>
              <a:tr h="370840">
                <a:tc>
                  <a:txBody>
                    <a:bodyPr/>
                    <a:lstStyle/>
                    <a:p>
                      <a:pPr algn="r"/>
                      <a:r>
                        <a:rPr lang="en-US" dirty="0" smtClean="0"/>
                        <a:t>Maintenance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bl>
          </a:graphicData>
        </a:graphic>
      </p:graphicFrame>
    </p:spTree>
    <p:extLst>
      <p:ext uri="{BB962C8B-B14F-4D97-AF65-F5344CB8AC3E}">
        <p14:creationId xmlns="" xmlns:p14="http://schemas.microsoft.com/office/powerpoint/2010/main" val="9818535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Suggested parts of the NSR program have been described</a:t>
            </a:r>
          </a:p>
          <a:p>
            <a:pPr>
              <a:buClr>
                <a:srgbClr val="00B0F0"/>
              </a:buClr>
            </a:pPr>
            <a:r>
              <a:rPr lang="en-US" dirty="0" smtClean="0">
                <a:latin typeface="Times New Roman" pitchFamily="18" charset="0"/>
                <a:cs typeface="Times New Roman" pitchFamily="18" charset="0"/>
              </a:rPr>
              <a:t>Some tables follow to summarize and show how the pieces fit together</a:t>
            </a:r>
          </a:p>
          <a:p>
            <a:pPr>
              <a:buClr>
                <a:srgbClr val="00B0F0"/>
              </a:buClr>
            </a:pPr>
            <a:r>
              <a:rPr lang="en-US" dirty="0" smtClean="0">
                <a:latin typeface="Times New Roman" pitchFamily="18" charset="0"/>
                <a:cs typeface="Times New Roman" pitchFamily="18" charset="0"/>
              </a:rPr>
              <a:t>Apologies in advance: tables are rather busy</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No changes in attainment areas (no table)</a:t>
            </a:r>
          </a:p>
          <a:p>
            <a:pPr>
              <a:buClr>
                <a:srgbClr val="00B0F0"/>
              </a:buClr>
            </a:pPr>
            <a:r>
              <a:rPr lang="en-US" dirty="0" smtClean="0">
                <a:latin typeface="Times New Roman" pitchFamily="18" charset="0"/>
                <a:cs typeface="Times New Roman" pitchFamily="18" charset="0"/>
              </a:rPr>
              <a:t>No changes to ozone offsets</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65</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278827276"/>
              </p:ext>
            </p:extLst>
          </p:nvPr>
        </p:nvGraphicFramePr>
        <p:xfrm>
          <a:off x="609600" y="1219200"/>
          <a:ext cx="8382000" cy="5036643"/>
        </p:xfrm>
        <a:graphic>
          <a:graphicData uri="http://schemas.openxmlformats.org/drawingml/2006/table">
            <a:tbl>
              <a:tblPr firstRow="1" bandRow="1">
                <a:tableStyleId>{7DF18680-E054-41AD-8BC1-D1AEF772440D}</a:tableStyleId>
              </a:tblPr>
              <a:tblGrid>
                <a:gridCol w="2654932"/>
                <a:gridCol w="2755268"/>
                <a:gridCol w="2971800"/>
              </a:tblGrid>
              <a:tr h="372853">
                <a:tc gridSpan="3">
                  <a:txBody>
                    <a:bodyPr/>
                    <a:lstStyle/>
                    <a:p>
                      <a:pPr marL="0" marR="0" algn="ctr">
                        <a:lnSpc>
                          <a:spcPct val="115000"/>
                        </a:lnSpc>
                        <a:spcBef>
                          <a:spcPts val="0"/>
                        </a:spcBef>
                        <a:spcAft>
                          <a:spcPts val="0"/>
                        </a:spcAft>
                      </a:pPr>
                      <a:r>
                        <a:rPr lang="en-US" sz="2400" dirty="0" smtClean="0"/>
                        <a:t>NONATTAINMENT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79595">
                <a:tc>
                  <a:txBody>
                    <a:bodyPr/>
                    <a:lstStyle/>
                    <a:p>
                      <a:pPr marL="0" marR="0" algn="ctr">
                        <a:lnSpc>
                          <a:spcPct val="115000"/>
                        </a:lnSpc>
                        <a:spcBef>
                          <a:spcPts val="0"/>
                        </a:spcBef>
                        <a:spcAft>
                          <a:spcPts val="0"/>
                        </a:spcAft>
                      </a:pPr>
                      <a:r>
                        <a:rPr lang="en-US" sz="1800" dirty="0"/>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dirty="0"/>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371098">
                <a:tc>
                  <a:txBody>
                    <a:bodyPr/>
                    <a:lstStyle/>
                    <a:p>
                      <a:pPr marL="0" marR="0" algn="ctr">
                        <a:lnSpc>
                          <a:spcPct val="115000"/>
                        </a:lnSpc>
                        <a:spcBef>
                          <a:spcPts val="0"/>
                        </a:spcBef>
                        <a:spcAft>
                          <a:spcPts val="0"/>
                        </a:spcAft>
                      </a:pPr>
                      <a:r>
                        <a:rPr lang="en-US" sz="1800" dirty="0" smtClean="0"/>
                        <a:t>Major (SER</a:t>
                      </a:r>
                      <a:r>
                        <a:rPr lang="en-US" sz="1800" baseline="0" dirty="0" smtClean="0"/>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Federal Major (&gt;100 tpy)</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State NSR</a:t>
                      </a:r>
                      <a:endParaRPr lang="en-US" sz="1800" b="1" dirty="0">
                        <a:latin typeface="Times New Roman" pitchFamily="18" charset="0"/>
                        <a:ea typeface="Calibri"/>
                        <a:cs typeface="Times New Roman" pitchFamily="18" charset="0"/>
                      </a:endParaRPr>
                    </a:p>
                  </a:txBody>
                  <a:tcPr marL="68580" marR="68580" marT="0" marB="0" anchor="ctr"/>
                </a:tc>
              </a:tr>
              <a:tr h="371098">
                <a:tc>
                  <a:txBody>
                    <a:bodyPr/>
                    <a:lstStyle/>
                    <a:p>
                      <a:pPr marL="0" marR="0" algn="ctr">
                        <a:lnSpc>
                          <a:spcPct val="115000"/>
                        </a:lnSpc>
                        <a:spcBef>
                          <a:spcPts val="0"/>
                        </a:spcBef>
                        <a:spcAft>
                          <a:spcPts val="0"/>
                        </a:spcAft>
                      </a:pPr>
                      <a:r>
                        <a:rPr lang="en-US" sz="1800" dirty="0" smtClean="0"/>
                        <a:t>LAER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LAER</a:t>
                      </a:r>
                      <a:endParaRPr lang="en-US" sz="1800" b="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BACT, if major modification</a:t>
                      </a:r>
                      <a:endParaRPr lang="en-US" sz="1800" b="1" dirty="0">
                        <a:latin typeface="Times New Roman" pitchFamily="18" charset="0"/>
                        <a:ea typeface="Calibri"/>
                        <a:cs typeface="Times New Roman" pitchFamily="18" charset="0"/>
                      </a:endParaRPr>
                    </a:p>
                  </a:txBody>
                  <a:tcPr marL="68580" marR="68580" marT="0" marB="0" anchor="ctr"/>
                </a:tc>
              </a:tr>
              <a:tr h="3558355">
                <a:tc>
                  <a:txBody>
                    <a:bodyPr/>
                    <a:lstStyle/>
                    <a:p>
                      <a:pPr marL="0" marR="0">
                        <a:lnSpc>
                          <a:spcPct val="115000"/>
                        </a:lnSpc>
                        <a:spcBef>
                          <a:spcPts val="0"/>
                        </a:spcBef>
                        <a:spcAft>
                          <a:spcPts val="0"/>
                        </a:spcAft>
                      </a:pPr>
                      <a:r>
                        <a:rPr lang="en-US" sz="1800" dirty="0" smtClean="0"/>
                        <a:t>Offsets/NAQB</a:t>
                      </a:r>
                      <a:endParaRPr lang="en-US" sz="1800" dirty="0"/>
                    </a:p>
                    <a:p>
                      <a:pPr marL="173038" marR="0" lvl="0" indent="-173038">
                        <a:lnSpc>
                          <a:spcPct val="115000"/>
                        </a:lnSpc>
                        <a:spcBef>
                          <a:spcPts val="0"/>
                        </a:spcBef>
                        <a:spcAft>
                          <a:spcPts val="0"/>
                        </a:spcAft>
                        <a:buFont typeface="Symbol"/>
                        <a:buChar char=""/>
                      </a:pPr>
                      <a:r>
                        <a:rPr lang="en-US" sz="1800" dirty="0" smtClean="0"/>
                        <a:t>1.0:1</a:t>
                      </a:r>
                    </a:p>
                    <a:p>
                      <a:pPr marL="173038" marR="0" lvl="0" indent="-173038">
                        <a:lnSpc>
                          <a:spcPct val="115000"/>
                        </a:lnSpc>
                        <a:spcBef>
                          <a:spcPts val="0"/>
                        </a:spcBef>
                        <a:spcAft>
                          <a:spcPts val="0"/>
                        </a:spcAft>
                        <a:buFont typeface="Symbol"/>
                        <a:buChar char=""/>
                      </a:pPr>
                      <a:r>
                        <a:rPr lang="en-US" sz="1800" dirty="0" smtClean="0"/>
                        <a:t>Modeling</a:t>
                      </a:r>
                      <a:endParaRPr lang="en-US" sz="1800" dirty="0"/>
                    </a:p>
                    <a:p>
                      <a:pPr marL="458788" marR="0" lvl="1" indent="-285750">
                        <a:lnSpc>
                          <a:spcPct val="115000"/>
                        </a:lnSpc>
                        <a:spcBef>
                          <a:spcPts val="0"/>
                        </a:spcBef>
                        <a:spcAft>
                          <a:spcPts val="0"/>
                        </a:spcAft>
                        <a:buFont typeface="Wingdings" panose="05000000000000000000" pitchFamily="2" charset="2"/>
                        <a:buChar char="§"/>
                      </a:pPr>
                      <a:r>
                        <a:rPr lang="en-US" sz="1800" dirty="0"/>
                        <a:t>Reduce impacts at majority of receptors; and</a:t>
                      </a:r>
                    </a:p>
                    <a:p>
                      <a:pPr marL="458788" marR="0" lvl="1" indent="-285750">
                        <a:lnSpc>
                          <a:spcPct val="115000"/>
                        </a:lnSpc>
                        <a:spcBef>
                          <a:spcPts val="0"/>
                        </a:spcBef>
                        <a:spcAft>
                          <a:spcPts val="0"/>
                        </a:spcAft>
                        <a:buFont typeface="Wingdings" panose="05000000000000000000" pitchFamily="2" charset="2"/>
                        <a:buChar char="§"/>
                      </a:pPr>
                      <a:r>
                        <a:rPr lang="en-US" sz="1800" dirty="0"/>
                        <a:t>Impacts less than SIL at all receptors</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endParaRPr lang="en-US" sz="1800" dirty="0"/>
                    </a:p>
                    <a:p>
                      <a:pPr marL="173038" marR="0" lvl="0" indent="-173038">
                        <a:lnSpc>
                          <a:spcPct val="115000"/>
                        </a:lnSpc>
                        <a:spcBef>
                          <a:spcPts val="0"/>
                        </a:spcBef>
                        <a:spcAft>
                          <a:spcPts val="0"/>
                        </a:spcAft>
                        <a:buFont typeface="Symbol"/>
                        <a:buChar char=""/>
                      </a:pPr>
                      <a:r>
                        <a:rPr lang="en-US" sz="1800" dirty="0" smtClean="0"/>
                        <a:t>1.2:1, can reduce to NLT 1:1 for offsets from </a:t>
                      </a:r>
                      <a:r>
                        <a:rPr lang="en-US" sz="1800" dirty="0"/>
                        <a:t>priority </a:t>
                      </a:r>
                      <a:r>
                        <a:rPr lang="en-US" sz="1800" dirty="0" smtClean="0"/>
                        <a:t>sources</a:t>
                      </a:r>
                    </a:p>
                    <a:p>
                      <a:pPr marL="173038" marR="0" lvl="0" indent="-173038">
                        <a:lnSpc>
                          <a:spcPct val="115000"/>
                        </a:lnSpc>
                        <a:spcBef>
                          <a:spcPts val="0"/>
                        </a:spcBef>
                        <a:spcAft>
                          <a:spcPts val="0"/>
                        </a:spcAft>
                        <a:buFont typeface="Symbol"/>
                        <a:buChar char=""/>
                      </a:pPr>
                      <a:r>
                        <a:rPr lang="en-US" sz="1800" dirty="0" smtClean="0"/>
                        <a:t> Modeling</a:t>
                      </a:r>
                      <a:endParaRPr lang="en-US" sz="1800" dirty="0"/>
                    </a:p>
                    <a:p>
                      <a:pPr marL="346075" marR="0" lvl="1" indent="-173038">
                        <a:lnSpc>
                          <a:spcPct val="115000"/>
                        </a:lnSpc>
                        <a:spcBef>
                          <a:spcPts val="0"/>
                        </a:spcBef>
                        <a:spcAft>
                          <a:spcPts val="0"/>
                        </a:spcAft>
                        <a:buFont typeface="Wingdings"/>
                        <a:buChar char=""/>
                      </a:pPr>
                      <a:r>
                        <a:rPr lang="en-US" sz="1800" dirty="0" smtClean="0"/>
                        <a:t>&lt;SIL in area around monitor</a:t>
                      </a:r>
                    </a:p>
                    <a:p>
                      <a:pPr marL="346075" marR="0" lvl="1" indent="-173038">
                        <a:lnSpc>
                          <a:spcPct val="115000"/>
                        </a:lnSpc>
                        <a:spcBef>
                          <a:spcPts val="0"/>
                        </a:spcBef>
                        <a:spcAft>
                          <a:spcPts val="0"/>
                        </a:spcAft>
                        <a:buFont typeface="Wingdings"/>
                        <a:buChar char=""/>
                      </a:pPr>
                      <a:r>
                        <a:rPr lang="en-US" sz="1800" dirty="0" smtClean="0"/>
                        <a:t>Competing source analysis &lt;10% of NAAQS</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p>
                    <a:p>
                      <a:pPr marL="173038" marR="0" lvl="0" indent="-173038">
                        <a:lnSpc>
                          <a:spcPct val="115000"/>
                        </a:lnSpc>
                        <a:spcBef>
                          <a:spcPts val="0"/>
                        </a:spcBef>
                        <a:spcAft>
                          <a:spcPts val="0"/>
                        </a:spcAft>
                        <a:buFont typeface="Symbol"/>
                        <a:buChar char=""/>
                      </a:pPr>
                      <a:r>
                        <a:rPr lang="en-US" sz="1800" dirty="0" smtClean="0"/>
                        <a:t>1.0:1, can reduce to NLT 0.5:1 for offsets from priority sources</a:t>
                      </a:r>
                    </a:p>
                    <a:p>
                      <a:pPr marL="173038" marR="0" lvl="0" indent="-173038">
                        <a:lnSpc>
                          <a:spcPct val="115000"/>
                        </a:lnSpc>
                        <a:spcBef>
                          <a:spcPts val="0"/>
                        </a:spcBef>
                        <a:spcAft>
                          <a:spcPts val="0"/>
                        </a:spcAft>
                        <a:buFont typeface="Symbol"/>
                        <a:buChar char=""/>
                      </a:pPr>
                      <a:r>
                        <a:rPr lang="en-US" sz="1800" dirty="0" smtClean="0"/>
                        <a:t>Modeling</a:t>
                      </a:r>
                    </a:p>
                    <a:p>
                      <a:pPr marL="346075" marR="0" lvl="1" indent="-173038">
                        <a:lnSpc>
                          <a:spcPct val="115000"/>
                        </a:lnSpc>
                        <a:spcBef>
                          <a:spcPts val="0"/>
                        </a:spcBef>
                        <a:spcAft>
                          <a:spcPts val="0"/>
                        </a:spcAft>
                        <a:buFont typeface="Wingdings"/>
                        <a:buChar char=""/>
                      </a:pPr>
                      <a:r>
                        <a:rPr lang="en-US" sz="1800" dirty="0" smtClean="0"/>
                        <a:t>&lt;SIL in area around monitor</a:t>
                      </a:r>
                    </a:p>
                    <a:p>
                      <a:pPr marL="346075" marR="0" lvl="1" indent="-173038">
                        <a:lnSpc>
                          <a:spcPct val="115000"/>
                        </a:lnSpc>
                        <a:spcBef>
                          <a:spcPts val="0"/>
                        </a:spcBef>
                        <a:spcAft>
                          <a:spcPts val="0"/>
                        </a:spcAft>
                        <a:buFont typeface="Wingdings"/>
                        <a:buChar char=""/>
                      </a:pPr>
                      <a:r>
                        <a:rPr lang="en-US" sz="1800" dirty="0" smtClean="0"/>
                        <a:t>Competing source analysis &lt;10% of NAAQS</a:t>
                      </a:r>
                    </a:p>
                    <a:p>
                      <a:pPr marL="173038" marR="0" lvl="0" indent="-173038">
                        <a:lnSpc>
                          <a:spcPct val="115000"/>
                        </a:lnSpc>
                        <a:spcBef>
                          <a:spcPts val="0"/>
                        </a:spcBef>
                        <a:spcAft>
                          <a:spcPts val="0"/>
                        </a:spcAft>
                        <a:buFont typeface="Symbol"/>
                        <a:buChar char=""/>
                      </a:pPr>
                      <a:endParaRPr lang="en-US" sz="1800" dirty="0" smtClean="0"/>
                    </a:p>
                    <a:p>
                      <a:pPr marL="0" marR="0" lvl="0" indent="0">
                        <a:lnSpc>
                          <a:spcPct val="115000"/>
                        </a:lnSpc>
                        <a:spcBef>
                          <a:spcPts val="0"/>
                        </a:spcBef>
                        <a:spcAft>
                          <a:spcPts val="0"/>
                        </a:spcAft>
                        <a:buFont typeface="Arial" panose="020B0604020202020204" pitchFamily="34" charset="0"/>
                        <a:buNone/>
                      </a:pPr>
                      <a:endParaRPr lang="en-US" sz="1800" b="1" kern="1200" dirty="0">
                        <a:solidFill>
                          <a:schemeClr val="tx1"/>
                        </a:solidFill>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66</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816677931"/>
              </p:ext>
            </p:extLst>
          </p:nvPr>
        </p:nvGraphicFramePr>
        <p:xfrm>
          <a:off x="381000" y="1132695"/>
          <a:ext cx="8458199" cy="5572905"/>
        </p:xfrm>
        <a:graphic>
          <a:graphicData uri="http://schemas.openxmlformats.org/drawingml/2006/table">
            <a:tbl>
              <a:tblPr firstRow="1" bandRow="1">
                <a:tableStyleId>{7DF18680-E054-41AD-8BC1-D1AEF772440D}</a:tableStyleId>
              </a:tblPr>
              <a:tblGrid>
                <a:gridCol w="2975103"/>
                <a:gridCol w="2435097"/>
                <a:gridCol w="3047999"/>
              </a:tblGrid>
              <a:tr h="406332">
                <a:tc gridSpan="3">
                  <a:txBody>
                    <a:bodyPr/>
                    <a:lstStyle/>
                    <a:p>
                      <a:pPr marL="0" marR="0" algn="ctr">
                        <a:lnSpc>
                          <a:spcPct val="115000"/>
                        </a:lnSpc>
                        <a:spcBef>
                          <a:spcPts val="0"/>
                        </a:spcBef>
                        <a:spcAft>
                          <a:spcPts val="0"/>
                        </a:spcAft>
                      </a:pPr>
                      <a:r>
                        <a:rPr lang="en-US" sz="2400" dirty="0" smtClean="0"/>
                        <a:t>MAINTENANCE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304749">
                <a:tc>
                  <a:txBody>
                    <a:bodyPr/>
                    <a:lstStyle/>
                    <a:p>
                      <a:pPr marL="0" marR="0" algn="ctr">
                        <a:lnSpc>
                          <a:spcPct val="115000"/>
                        </a:lnSpc>
                        <a:spcBef>
                          <a:spcPts val="0"/>
                        </a:spcBef>
                        <a:spcAft>
                          <a:spcPts val="0"/>
                        </a:spcAft>
                      </a:pPr>
                      <a:r>
                        <a:rPr lang="en-US" sz="1800" dirty="0"/>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dirty="0"/>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304749">
                <a:tc>
                  <a:txBody>
                    <a:bodyPr/>
                    <a:lstStyle/>
                    <a:p>
                      <a:pPr marL="0" marR="0" algn="ctr">
                        <a:lnSpc>
                          <a:spcPct val="115000"/>
                        </a:lnSpc>
                        <a:spcBef>
                          <a:spcPts val="0"/>
                        </a:spcBef>
                        <a:spcAft>
                          <a:spcPts val="0"/>
                        </a:spcAft>
                      </a:pPr>
                      <a:r>
                        <a:rPr lang="en-US" sz="1800" dirty="0" smtClean="0"/>
                        <a:t>Major (SER</a:t>
                      </a:r>
                      <a:r>
                        <a:rPr lang="en-US" sz="1800" baseline="0" dirty="0" smtClean="0"/>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Federal Major</a:t>
                      </a:r>
                      <a:endParaRPr lang="en-US" sz="1800" b="1"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t>State</a:t>
                      </a:r>
                      <a:r>
                        <a:rPr lang="en-US" sz="1800" baseline="0" dirty="0" smtClean="0"/>
                        <a:t> NSR</a:t>
                      </a:r>
                      <a:endParaRPr lang="en-US" sz="1800" dirty="0">
                        <a:latin typeface="Times New Roman" pitchFamily="18" charset="0"/>
                        <a:ea typeface="Calibri"/>
                        <a:cs typeface="Times New Roman" pitchFamily="18" charset="0"/>
                      </a:endParaRPr>
                    </a:p>
                  </a:txBody>
                  <a:tcPr marL="68580" marR="68580" marT="0" marB="0" anchor="ctr"/>
                </a:tc>
              </a:tr>
              <a:tr h="518843">
                <a:tc>
                  <a:txBody>
                    <a:bodyPr/>
                    <a:lstStyle/>
                    <a:p>
                      <a:pPr marL="0" marR="0" algn="ctr">
                        <a:lnSpc>
                          <a:spcPct val="115000"/>
                        </a:lnSpc>
                        <a:spcBef>
                          <a:spcPts val="0"/>
                        </a:spcBef>
                        <a:spcAft>
                          <a:spcPts val="0"/>
                        </a:spcAft>
                      </a:pPr>
                      <a:r>
                        <a:rPr lang="en-US" sz="1800" dirty="0" smtClean="0"/>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smtClean="0"/>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t>BACT, if major modification</a:t>
                      </a:r>
                      <a:endParaRPr lang="en-US" sz="1800" b="1" dirty="0">
                        <a:latin typeface="Times New Roman" pitchFamily="18" charset="0"/>
                        <a:ea typeface="Calibri"/>
                        <a:cs typeface="Times New Roman" pitchFamily="18" charset="0"/>
                      </a:endParaRPr>
                    </a:p>
                  </a:txBody>
                  <a:tcPr marL="68580" marR="68580" marT="0" marB="0" anchor="ctr"/>
                </a:tc>
              </a:tr>
              <a:tr h="518843">
                <a:tc>
                  <a:txBody>
                    <a:bodyPr/>
                    <a:lstStyle/>
                    <a:p>
                      <a:pPr marL="0" marR="0" algn="ctr">
                        <a:lnSpc>
                          <a:spcPct val="115000"/>
                        </a:lnSpc>
                        <a:spcBef>
                          <a:spcPts val="0"/>
                        </a:spcBef>
                        <a:spcAft>
                          <a:spcPts val="0"/>
                        </a:spcAft>
                      </a:pPr>
                      <a:r>
                        <a:rPr lang="en-US" sz="1800" dirty="0" smtClean="0"/>
                        <a:t>NAAQS and Increments</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NAAQS and Increments</a:t>
                      </a: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t>NAAQS and Increments</a:t>
                      </a:r>
                      <a:endParaRPr lang="en-US" sz="1800" dirty="0" smtClean="0">
                        <a:latin typeface="+mn-lt"/>
                        <a:ea typeface="Calibri"/>
                        <a:cs typeface="Times New Roman"/>
                      </a:endParaRPr>
                    </a:p>
                  </a:txBody>
                  <a:tcPr marL="68580" marR="68580" marT="0" marB="0" anchor="ctr"/>
                </a:tc>
              </a:tr>
              <a:tr h="406332">
                <a:tc>
                  <a:txBody>
                    <a:bodyPr/>
                    <a:lstStyle/>
                    <a:p>
                      <a:pPr marL="512763" marR="0" lvl="1" indent="-228600">
                        <a:lnSpc>
                          <a:spcPct val="115000"/>
                        </a:lnSpc>
                        <a:spcBef>
                          <a:spcPts val="0"/>
                        </a:spcBef>
                        <a:spcAft>
                          <a:spcPts val="0"/>
                        </a:spcAft>
                        <a:buFont typeface="Wingdings"/>
                        <a:buChar char=""/>
                      </a:pP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smtClean="0">
                        <a:latin typeface="Times New Roman"/>
                        <a:ea typeface="Calibri"/>
                        <a:cs typeface="Times New Roman"/>
                      </a:endParaRPr>
                    </a:p>
                  </a:txBody>
                  <a:tcPr marL="68580" marR="68580" marT="0" marB="0"/>
                </a:tc>
                <a:tc>
                  <a:txBody>
                    <a:bodyPr/>
                    <a:lstStyle/>
                    <a:p>
                      <a:pPr marL="346075" marR="0" lvl="1" indent="-173038" algn="l">
                        <a:lnSpc>
                          <a:spcPct val="115000"/>
                        </a:lnSpc>
                        <a:spcBef>
                          <a:spcPts val="0"/>
                        </a:spcBef>
                        <a:spcAft>
                          <a:spcPts val="0"/>
                        </a:spcAft>
                        <a:buFont typeface="Wingdings"/>
                        <a:buNone/>
                      </a:pPr>
                      <a:r>
                        <a:rPr lang="en-US" sz="2400" dirty="0" smtClean="0"/>
                        <a:t>           OR</a:t>
                      </a:r>
                      <a:endParaRPr lang="en-US" sz="2400" b="1" dirty="0">
                        <a:solidFill>
                          <a:srgbClr val="C00000"/>
                        </a:solidFill>
                        <a:latin typeface="Times New Roman" pitchFamily="18" charset="0"/>
                        <a:ea typeface="Calibri"/>
                        <a:cs typeface="Times New Roman" pitchFamily="18" charset="0"/>
                      </a:endParaRPr>
                    </a:p>
                  </a:txBody>
                  <a:tcPr marL="68580" marR="68580" marT="0" marB="0"/>
                </a:tc>
              </a:tr>
              <a:tr h="3113057">
                <a:tc>
                  <a:txBody>
                    <a:bodyPr/>
                    <a:lstStyle/>
                    <a:p>
                      <a:pPr marL="0" marR="0">
                        <a:lnSpc>
                          <a:spcPct val="115000"/>
                        </a:lnSpc>
                        <a:spcBef>
                          <a:spcPts val="0"/>
                        </a:spcBef>
                        <a:spcAft>
                          <a:spcPts val="0"/>
                        </a:spcAft>
                      </a:pPr>
                      <a:r>
                        <a:rPr lang="en-US" sz="1800" dirty="0" smtClean="0"/>
                        <a:t>Offsets/NAQB</a:t>
                      </a:r>
                      <a:endParaRPr lang="en-US" sz="1800" dirty="0"/>
                    </a:p>
                    <a:p>
                      <a:pPr marL="342900" marR="0" lvl="0" indent="-342900">
                        <a:lnSpc>
                          <a:spcPct val="115000"/>
                        </a:lnSpc>
                        <a:spcBef>
                          <a:spcPts val="0"/>
                        </a:spcBef>
                        <a:spcAft>
                          <a:spcPts val="0"/>
                        </a:spcAft>
                        <a:buFont typeface="Symbol"/>
                        <a:buChar char=""/>
                      </a:pPr>
                      <a:r>
                        <a:rPr lang="en-US" sz="1800" dirty="0" smtClean="0"/>
                        <a:t>1.0:1</a:t>
                      </a:r>
                    </a:p>
                    <a:p>
                      <a:pPr marL="342900" marR="0" lvl="0" indent="-342900">
                        <a:lnSpc>
                          <a:spcPct val="115000"/>
                        </a:lnSpc>
                        <a:spcBef>
                          <a:spcPts val="0"/>
                        </a:spcBef>
                        <a:spcAft>
                          <a:spcPts val="0"/>
                        </a:spcAft>
                        <a:buFont typeface="Symbol"/>
                        <a:buChar char=""/>
                      </a:pPr>
                      <a:r>
                        <a:rPr lang="en-US" sz="1800" dirty="0" smtClean="0"/>
                        <a:t>Modeling</a:t>
                      </a:r>
                      <a:endParaRPr lang="en-US" sz="1800" dirty="0"/>
                    </a:p>
                    <a:p>
                      <a:pPr marL="512763" marR="0" lvl="1" indent="-228600">
                        <a:lnSpc>
                          <a:spcPct val="115000"/>
                        </a:lnSpc>
                        <a:spcBef>
                          <a:spcPts val="0"/>
                        </a:spcBef>
                        <a:spcAft>
                          <a:spcPts val="0"/>
                        </a:spcAft>
                        <a:buFont typeface="Wingdings"/>
                        <a:buChar char=""/>
                      </a:pPr>
                      <a:r>
                        <a:rPr lang="en-US" sz="1800" dirty="0"/>
                        <a:t>Reduce impacts at majority of receptors; and</a:t>
                      </a:r>
                    </a:p>
                    <a:p>
                      <a:pPr marL="512763" marR="0" lvl="1" indent="-228600">
                        <a:lnSpc>
                          <a:spcPct val="115000"/>
                        </a:lnSpc>
                        <a:spcBef>
                          <a:spcPts val="0"/>
                        </a:spcBef>
                        <a:spcAft>
                          <a:spcPts val="0"/>
                        </a:spcAft>
                        <a:buFont typeface="Wingdings"/>
                        <a:buChar char=""/>
                      </a:pPr>
                      <a:r>
                        <a:rPr lang="en-US" sz="1800" dirty="0"/>
                        <a:t>Impacts less than SIL at all </a:t>
                      </a:r>
                      <a:r>
                        <a:rPr lang="en-US" sz="1800" dirty="0" smtClean="0"/>
                        <a:t>receptors</a:t>
                      </a: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p>
                    <a:p>
                      <a:pPr marL="173038" marR="0" lvl="0" indent="-173038">
                        <a:lnSpc>
                          <a:spcPct val="115000"/>
                        </a:lnSpc>
                        <a:spcBef>
                          <a:spcPts val="0"/>
                        </a:spcBef>
                        <a:spcAft>
                          <a:spcPts val="0"/>
                        </a:spcAft>
                        <a:buFont typeface="Symbol"/>
                        <a:buChar char=""/>
                      </a:pPr>
                      <a:r>
                        <a:rPr lang="en-US" sz="1800" dirty="0" smtClean="0"/>
                        <a:t>1.0:1, can reduce to NLT 0.5:1 for offsets from priority sources</a:t>
                      </a:r>
                    </a:p>
                    <a:p>
                      <a:pPr marL="0" marR="0">
                        <a:lnSpc>
                          <a:spcPct val="115000"/>
                        </a:lnSpc>
                        <a:spcBef>
                          <a:spcPts val="0"/>
                        </a:spcBef>
                        <a:spcAft>
                          <a:spcPts val="0"/>
                        </a:spcAft>
                      </a:pPr>
                      <a:endParaRPr lang="en-US" sz="1800" dirty="0" smtClean="0"/>
                    </a:p>
                    <a:p>
                      <a:pPr marL="0" marR="0">
                        <a:lnSpc>
                          <a:spcPct val="115000"/>
                        </a:lnSpc>
                        <a:spcBef>
                          <a:spcPts val="0"/>
                        </a:spcBef>
                        <a:spcAft>
                          <a:spcPts val="0"/>
                        </a:spcAft>
                      </a:pPr>
                      <a:endParaRPr lang="en-US" sz="1800" dirty="0" smtClean="0"/>
                    </a:p>
                    <a:p>
                      <a:pPr marL="0" marR="0">
                        <a:lnSpc>
                          <a:spcPct val="115000"/>
                        </a:lnSpc>
                        <a:spcBef>
                          <a:spcPts val="0"/>
                        </a:spcBef>
                        <a:spcAft>
                          <a:spcPts val="0"/>
                        </a:spcAft>
                      </a:pPr>
                      <a:endParaRPr lang="en-US" sz="1800" dirty="0" smtClean="0">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p>
                    <a:p>
                      <a:pPr marL="342900" marR="0" lvl="0" indent="-342900">
                        <a:lnSpc>
                          <a:spcPct val="115000"/>
                        </a:lnSpc>
                        <a:spcBef>
                          <a:spcPts val="0"/>
                        </a:spcBef>
                        <a:spcAft>
                          <a:spcPts val="0"/>
                        </a:spcAft>
                        <a:buFont typeface="Symbol"/>
                        <a:buChar char=""/>
                      </a:pPr>
                      <a:r>
                        <a:rPr kumimoji="0" lang="en-US" sz="1800" u="none" strike="noStrike" kern="1200" cap="none" spc="0" normalizeH="0" baseline="0" noProof="0" dirty="0" smtClean="0">
                          <a:ln>
                            <a:noFill/>
                          </a:ln>
                          <a:effectLst/>
                          <a:uLnTx/>
                          <a:uFillTx/>
                        </a:rPr>
                        <a:t>1.0:1, can reduce to 0.5:1 for offsets from priority sources</a:t>
                      </a:r>
                    </a:p>
                    <a:p>
                      <a:pPr marL="173038" marR="0" lvl="0" indent="-173038">
                        <a:lnSpc>
                          <a:spcPct val="115000"/>
                        </a:lnSpc>
                        <a:spcBef>
                          <a:spcPts val="0"/>
                        </a:spcBef>
                        <a:spcAft>
                          <a:spcPts val="0"/>
                        </a:spcAft>
                        <a:buFont typeface="Symbol"/>
                        <a:buChar char=""/>
                      </a:pPr>
                      <a:r>
                        <a:rPr lang="en-US" sz="1800" dirty="0" smtClean="0"/>
                        <a:t>Modeling</a:t>
                      </a:r>
                    </a:p>
                    <a:p>
                      <a:pPr marL="346075" marR="0" lvl="1" indent="-173038">
                        <a:lnSpc>
                          <a:spcPct val="115000"/>
                        </a:lnSpc>
                        <a:spcBef>
                          <a:spcPts val="0"/>
                        </a:spcBef>
                        <a:spcAft>
                          <a:spcPts val="0"/>
                        </a:spcAft>
                        <a:buFont typeface="Wingdings"/>
                        <a:buChar char=""/>
                      </a:pPr>
                      <a:r>
                        <a:rPr lang="en-US" sz="1800" dirty="0" smtClean="0"/>
                        <a:t>&lt;SIL in area around monitor</a:t>
                      </a:r>
                    </a:p>
                    <a:p>
                      <a:pPr marL="346075" marR="0" lvl="1" indent="-173038">
                        <a:lnSpc>
                          <a:spcPct val="115000"/>
                        </a:lnSpc>
                        <a:spcBef>
                          <a:spcPts val="0"/>
                        </a:spcBef>
                        <a:spcAft>
                          <a:spcPts val="0"/>
                        </a:spcAft>
                        <a:buFont typeface="Wingdings"/>
                        <a:buChar char=""/>
                      </a:pPr>
                      <a:r>
                        <a:rPr lang="en-US" sz="1800" dirty="0" smtClean="0"/>
                        <a:t>Competing source analysis &lt;10% of NAAQS</a:t>
                      </a:r>
                      <a:endParaRPr lang="en-US" sz="1800" b="1" dirty="0">
                        <a:latin typeface="+mn-lt"/>
                        <a:ea typeface="Calibri"/>
                        <a:cs typeface="Times New Roman"/>
                      </a:endParaRPr>
                    </a:p>
                  </a:txBody>
                  <a:tcPr marL="68580" marR="68580" marT="0" marB="0"/>
                </a:tc>
              </a:tr>
            </a:tbl>
          </a:graphicData>
        </a:graphic>
      </p:graphicFrame>
      <p:sp>
        <p:nvSpPr>
          <p:cNvPr id="6" name="Down Arrow 5"/>
          <p:cNvSpPr/>
          <p:nvPr/>
        </p:nvSpPr>
        <p:spPr>
          <a:xfrm>
            <a:off x="7277100" y="3200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6324600" y="3200400"/>
            <a:ext cx="2286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67</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1452576913"/>
              </p:ext>
            </p:extLst>
          </p:nvPr>
        </p:nvGraphicFramePr>
        <p:xfrm>
          <a:off x="76199" y="1143000"/>
          <a:ext cx="8991600" cy="5322262"/>
        </p:xfrm>
        <a:graphic>
          <a:graphicData uri="http://schemas.openxmlformats.org/drawingml/2006/table">
            <a:tbl>
              <a:tblPr firstRow="1" bandRow="1">
                <a:tableStyleId>{7DF18680-E054-41AD-8BC1-D1AEF772440D}</a:tableStyleId>
              </a:tblPr>
              <a:tblGrid>
                <a:gridCol w="1219201"/>
                <a:gridCol w="1447800"/>
                <a:gridCol w="1550297"/>
                <a:gridCol w="1511862"/>
                <a:gridCol w="1591434"/>
                <a:gridCol w="1671006"/>
              </a:tblGrid>
              <a:tr h="628506">
                <a:tc>
                  <a:txBody>
                    <a:bodyPr/>
                    <a:lstStyle/>
                    <a:p>
                      <a:pPr algn="ctr"/>
                      <a:r>
                        <a:rPr lang="en-US" sz="1800" dirty="0" smtClean="0">
                          <a:latin typeface="Times New Roman" pitchFamily="18" charset="0"/>
                          <a:cs typeface="Times New Roman" pitchFamily="18" charset="0"/>
                        </a:rPr>
                        <a:t>Source</a:t>
                      </a:r>
                      <a:endParaRPr lang="en-US" sz="1800" b="1"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Attainment</a:t>
                      </a:r>
                      <a:endParaRPr lang="en-US" sz="1800" b="1"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Sustainment</a:t>
                      </a:r>
                      <a:endParaRPr lang="en-US" sz="1800" b="1" dirty="0">
                        <a:solidFill>
                          <a:schemeClr val="tx1"/>
                        </a:solidFill>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Non-attainment</a:t>
                      </a:r>
                      <a:endParaRPr lang="en-US" sz="1800" b="1"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Reattainment</a:t>
                      </a:r>
                      <a:endParaRPr lang="en-US" sz="1800" b="1" dirty="0">
                        <a:solidFill>
                          <a:schemeClr val="tx1"/>
                        </a:solidFill>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Maintenance</a:t>
                      </a:r>
                      <a:endParaRPr lang="en-US" sz="1800" b="1" dirty="0">
                        <a:latin typeface="Times New Roman" pitchFamily="18" charset="0"/>
                        <a:cs typeface="Times New Roman" pitchFamily="18" charset="0"/>
                      </a:endParaRPr>
                    </a:p>
                  </a:txBody>
                  <a:tcPr/>
                </a:tc>
              </a:tr>
              <a:tr h="1785352">
                <a:tc>
                  <a:txBody>
                    <a:bodyPr/>
                    <a:lstStyle/>
                    <a:p>
                      <a:r>
                        <a:rPr lang="en-US" sz="1600" dirty="0" smtClean="0">
                          <a:latin typeface="Times New Roman" pitchFamily="18" charset="0"/>
                          <a:cs typeface="Times New Roman" pitchFamily="18" charset="0"/>
                        </a:rPr>
                        <a:t>Major NSR</a:t>
                      </a:r>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indent="-91440">
                        <a:buFont typeface="Arial" pitchFamily="34" charset="0"/>
                        <a:buChar char="•"/>
                      </a:pPr>
                      <a:r>
                        <a:rPr lang="en-US" sz="1600" dirty="0" smtClean="0">
                          <a:latin typeface="Times New Roman" pitchFamily="18" charset="0"/>
                          <a:cs typeface="Times New Roman" pitchFamily="18" charset="0"/>
                        </a:rPr>
                        <a:t>AQ</a:t>
                      </a:r>
                      <a:r>
                        <a:rPr lang="en-US" sz="1600" baseline="0" dirty="0" smtClean="0">
                          <a:latin typeface="Times New Roman" pitchFamily="18" charset="0"/>
                          <a:cs typeface="Times New Roman" pitchFamily="18" charset="0"/>
                        </a:rPr>
                        <a:t> Analysis</a:t>
                      </a: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a:buFont typeface="Arial" pitchFamily="34" charset="0"/>
                        <a:buChar char="•"/>
                      </a:pPr>
                      <a:r>
                        <a:rPr lang="en-US" sz="1600" dirty="0" smtClean="0">
                          <a:latin typeface="Times New Roman" pitchFamily="18" charset="0"/>
                          <a:cs typeface="Times New Roman" pitchFamily="18" charset="0"/>
                        </a:rPr>
                        <a:t>AQ Analysis</a:t>
                      </a:r>
                    </a:p>
                    <a:p>
                      <a:pPr>
                        <a:buFont typeface="Arial" pitchFamily="34" charset="0"/>
                        <a:buChar char="•"/>
                      </a:pPr>
                      <a:r>
                        <a:rPr lang="en-US" sz="1600" dirty="0" smtClean="0">
                          <a:latin typeface="Times New Roman" pitchFamily="18" charset="0"/>
                          <a:cs typeface="Times New Roman" pitchFamily="18" charset="0"/>
                        </a:rPr>
                        <a:t>Offsets (</a:t>
                      </a:r>
                      <a:r>
                        <a:rPr lang="en-US" sz="1600" u="none" dirty="0" smtClean="0">
                          <a:latin typeface="Times New Roman" pitchFamily="18" charset="0"/>
                          <a:cs typeface="Times New Roman" pitchFamily="18" charset="0"/>
                        </a:rPr>
                        <a:t>10%</a:t>
                      </a:r>
                      <a:r>
                        <a:rPr lang="en-US" sz="1600" u="none" baseline="0" dirty="0" smtClean="0">
                          <a:latin typeface="Times New Roman" pitchFamily="18" charset="0"/>
                          <a:cs typeface="Times New Roman" pitchFamily="18" charset="0"/>
                        </a:rPr>
                        <a:t> to 5%)</a:t>
                      </a:r>
                      <a:endParaRPr lang="en-US" sz="1600" u="none"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LAER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Offsets (1.2:1 to 1.0:1)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LAER</a:t>
                      </a:r>
                    </a:p>
                    <a:p>
                      <a:pPr>
                        <a:buFont typeface="Arial" pitchFamily="34" charset="0"/>
                        <a:buChar char="•"/>
                      </a:pPr>
                      <a:r>
                        <a:rPr lang="en-US" sz="1600" dirty="0" smtClean="0">
                          <a:latin typeface="Times New Roman" pitchFamily="18" charset="0"/>
                          <a:cs typeface="Times New Roman" pitchFamily="18" charset="0"/>
                        </a:rPr>
                        <a:t>Offsets (1.2:1 to 1.0:1)</a:t>
                      </a:r>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AQ</a:t>
                      </a:r>
                      <a:r>
                        <a:rPr lang="en-US" sz="1600" baseline="0" dirty="0" smtClean="0">
                          <a:latin typeface="Times New Roman" pitchFamily="18" charset="0"/>
                          <a:cs typeface="Times New Roman" pitchFamily="18" charset="0"/>
                        </a:rPr>
                        <a:t> Analysis</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 or alternatives</a:t>
                      </a:r>
                      <a:r>
                        <a:rPr lang="en-US" sz="1600" baseline="0" dirty="0" smtClean="0">
                          <a:latin typeface="Times New Roman" pitchFamily="18" charset="0"/>
                          <a:cs typeface="Times New Roman" pitchFamily="18" charset="0"/>
                        </a:rPr>
                        <a:t> currently in rules</a:t>
                      </a:r>
                      <a:endParaRPr lang="en-US" sz="1600" dirty="0" smtClean="0">
                        <a:latin typeface="Times New Roman" pitchFamily="18" charset="0"/>
                        <a:cs typeface="Times New Roman" pitchFamily="18" charset="0"/>
                      </a:endParaRPr>
                    </a:p>
                  </a:txBody>
                  <a:tcPr/>
                </a:tc>
              </a:tr>
              <a:tr h="1669231">
                <a:tc>
                  <a:txBody>
                    <a:bodyPr/>
                    <a:lstStyle/>
                    <a:p>
                      <a:r>
                        <a:rPr lang="en-US" sz="1600" dirty="0" smtClean="0">
                          <a:latin typeface="Times New Roman" pitchFamily="18" charset="0"/>
                          <a:cs typeface="Times New Roman" pitchFamily="18" charset="0"/>
                        </a:rPr>
                        <a:t>State NSR</a:t>
                      </a:r>
                      <a:endParaRPr lang="en-US" sz="1600" dirty="0">
                        <a:latin typeface="Times New Roman" pitchFamily="18" charset="0"/>
                        <a:cs typeface="Times New Roman" pitchFamily="18" charset="0"/>
                      </a:endParaRPr>
                    </a:p>
                  </a:txBody>
                  <a:tcPr/>
                </a:tc>
                <a:tc>
                  <a:txBody>
                    <a:bodyPr/>
                    <a:lstStyle/>
                    <a:p>
                      <a:pPr marL="0" indent="-91440" algn="l" defTabSz="914400" rtl="0" eaLnBrk="1" latinLnBrk="0" hangingPunct="1">
                        <a:buFont typeface="Arial" panose="020B0604020202020204" pitchFamily="34" charset="0"/>
                        <a:buChar char="•"/>
                      </a:pPr>
                      <a:r>
                        <a:rPr lang="en-US" sz="1600" kern="1200" dirty="0" smtClean="0">
                          <a:latin typeface="Times New Roman" pitchFamily="18" charset="0"/>
                          <a:cs typeface="Times New Roman" pitchFamily="18" charset="0"/>
                        </a:rPr>
                        <a:t>AQ Analysis</a:t>
                      </a:r>
                      <a:endParaRPr lang="en-US" sz="1600" kern="1200" dirty="0">
                        <a:solidFill>
                          <a:schemeClr val="dk1"/>
                        </a:solidFill>
                        <a:latin typeface="Times New Roman" pitchFamily="18" charset="0"/>
                        <a:ea typeface="+mn-ea"/>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AQ Analysis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OR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 BACT </a:t>
                      </a:r>
                      <a:r>
                        <a:rPr lang="en-US" sz="1600" dirty="0" smtClean="0">
                          <a:solidFill>
                            <a:srgbClr val="FF0000"/>
                          </a:solidFill>
                          <a:latin typeface="Times New Roman" pitchFamily="18" charset="0"/>
                          <a:cs typeface="Times New Roman" pitchFamily="18" charset="0"/>
                        </a:rPr>
                        <a:t>if major modification </a:t>
                      </a:r>
                    </a:p>
                    <a:p>
                      <a:pPr>
                        <a:buFont typeface="Arial" pitchFamily="34" charset="0"/>
                        <a:buChar char="•"/>
                      </a:pPr>
                      <a:r>
                        <a:rPr lang="en-US" sz="1600" dirty="0" smtClean="0">
                          <a:latin typeface="Times New Roman" pitchFamily="18" charset="0"/>
                          <a:cs typeface="Times New Roman" pitchFamily="18" charset="0"/>
                        </a:rPr>
                        <a:t>Offsets </a:t>
                      </a:r>
                      <a:r>
                        <a:rPr lang="en-US" sz="1600" u="none" dirty="0" smtClean="0">
                          <a:latin typeface="Times New Roman" pitchFamily="18" charset="0"/>
                          <a:cs typeface="Times New Roman" pitchFamily="18" charset="0"/>
                        </a:rPr>
                        <a:t>(10%</a:t>
                      </a:r>
                      <a:r>
                        <a:rPr lang="en-US" sz="1600" u="none" baseline="0" dirty="0" smtClean="0">
                          <a:latin typeface="Times New Roman" pitchFamily="18" charset="0"/>
                          <a:cs typeface="Times New Roman" pitchFamily="18" charset="0"/>
                        </a:rPr>
                        <a:t> to 5%</a:t>
                      </a:r>
                      <a:r>
                        <a:rPr lang="en-US" sz="1600" u="none" dirty="0" smtClean="0">
                          <a:latin typeface="Times New Roman" pitchFamily="18" charset="0"/>
                          <a:cs typeface="Times New Roman" pitchFamily="18" charset="0"/>
                        </a:rPr>
                        <a:t>)</a:t>
                      </a:r>
                      <a:endParaRPr lang="en-US" sz="1600" u="none"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a:t>
                      </a:r>
                      <a:r>
                        <a:rPr lang="en-US" sz="1600" dirty="0" smtClean="0">
                          <a:solidFill>
                            <a:srgbClr val="FF0000"/>
                          </a:solidFill>
                          <a:latin typeface="Times New Roman" pitchFamily="18" charset="0"/>
                          <a:cs typeface="Times New Roman" pitchFamily="18" charset="0"/>
                        </a:rPr>
                        <a:t>if major modification</a:t>
                      </a: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a:t>
                      </a:r>
                      <a:r>
                        <a:rPr lang="en-US" sz="1600" dirty="0" smtClean="0">
                          <a:solidFill>
                            <a:srgbClr val="FF0000"/>
                          </a:solidFill>
                          <a:latin typeface="Times New Roman" pitchFamily="18" charset="0"/>
                          <a:cs typeface="Times New Roman" pitchFamily="18" charset="0"/>
                        </a:rPr>
                        <a:t>if major modification</a:t>
                      </a:r>
                    </a:p>
                    <a:p>
                      <a:pPr>
                        <a:buFont typeface="Arial" pitchFamily="34" charset="0"/>
                        <a:buChar char="•"/>
                      </a:pPr>
                      <a:endParaRPr lang="en-US" sz="1600" dirty="0" smtClean="0">
                        <a:solidFill>
                          <a:srgbClr val="FF0000"/>
                        </a:solidFill>
                        <a:latin typeface="Times New Roman" pitchFamily="18" charset="0"/>
                        <a:cs typeface="Times New Roman" pitchFamily="18" charset="0"/>
                      </a:endParaRPr>
                    </a:p>
                    <a:p>
                      <a:pPr>
                        <a:buFont typeface="Arial" pitchFamily="34" charset="0"/>
                        <a:buChar char="•"/>
                      </a:pPr>
                      <a:r>
                        <a:rPr lang="en-US" sz="1600" baseline="0" dirty="0" smtClean="0">
                          <a:latin typeface="Times New Roman" pitchFamily="18" charset="0"/>
                          <a:cs typeface="Times New Roman" pitchFamily="18" charset="0"/>
                        </a:rPr>
                        <a:t>AQ Analysis</a:t>
                      </a:r>
                      <a:br>
                        <a:rPr lang="en-US" sz="1600" baseline="0" dirty="0" smtClean="0">
                          <a:latin typeface="Times New Roman" pitchFamily="18" charset="0"/>
                          <a:cs typeface="Times New Roman" pitchFamily="18" charset="0"/>
                        </a:rPr>
                      </a:br>
                      <a:r>
                        <a:rPr lang="en-US" sz="1600" baseline="0" dirty="0" smtClean="0">
                          <a:latin typeface="Times New Roman" pitchFamily="18" charset="0"/>
                          <a:cs typeface="Times New Roman" pitchFamily="18" charset="0"/>
                        </a:rPr>
                        <a:t>      OR</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a:t>
                      </a:r>
                      <a:r>
                        <a:rPr lang="en-US" sz="1600" dirty="0" smtClean="0">
                          <a:solidFill>
                            <a:srgbClr val="FF0000"/>
                          </a:solidFill>
                          <a:latin typeface="Times New Roman" pitchFamily="18" charset="0"/>
                          <a:cs typeface="Times New Roman" pitchFamily="18" charset="0"/>
                        </a:rPr>
                        <a:t>if major modification</a:t>
                      </a:r>
                    </a:p>
                    <a:p>
                      <a:pPr>
                        <a:buFont typeface="Arial" pitchFamily="34" charset="0"/>
                        <a:buChar char="•"/>
                      </a:pPr>
                      <a:endParaRPr lang="en-US" sz="1600" dirty="0" smtClean="0">
                        <a:solidFill>
                          <a:srgbClr val="FF0000"/>
                        </a:solidFill>
                        <a:latin typeface="Times New Roman" pitchFamily="18" charset="0"/>
                        <a:cs typeface="Times New Roman" pitchFamily="18" charset="0"/>
                      </a:endParaRPr>
                    </a:p>
                    <a:p>
                      <a:pPr>
                        <a:buFont typeface="Arial" pitchFamily="34" charset="0"/>
                        <a:buChar char="•"/>
                      </a:pPr>
                      <a:r>
                        <a:rPr lang="en-US" sz="1600" baseline="0" dirty="0" smtClean="0">
                          <a:latin typeface="Times New Roman" pitchFamily="18" charset="0"/>
                          <a:cs typeface="Times New Roman" pitchFamily="18" charset="0"/>
                        </a:rPr>
                        <a:t>AQ Analysis </a:t>
                      </a:r>
                    </a:p>
                    <a:p>
                      <a:r>
                        <a:rPr lang="en-US" sz="1600" baseline="0" dirty="0" smtClean="0">
                          <a:latin typeface="Times New Roman" pitchFamily="18" charset="0"/>
                          <a:cs typeface="Times New Roman" pitchFamily="18" charset="0"/>
                        </a:rPr>
                        <a:t>      OR</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p>
                  </a:txBody>
                  <a:tcPr/>
                </a:tc>
              </a:tr>
              <a:tr h="1098510">
                <a:tc>
                  <a:txBody>
                    <a:bodyPr/>
                    <a:lstStyle/>
                    <a:p>
                      <a:r>
                        <a:rPr lang="en-US" sz="1600" dirty="0" smtClean="0">
                          <a:solidFill>
                            <a:schemeClr val="bg1"/>
                          </a:solidFill>
                          <a:latin typeface="Times New Roman" pitchFamily="18" charset="0"/>
                          <a:cs typeface="Times New Roman" pitchFamily="18" charset="0"/>
                        </a:rPr>
                        <a:t>EPA</a:t>
                      </a:r>
                      <a:r>
                        <a:rPr lang="en-US" sz="1600" baseline="0" dirty="0" smtClean="0">
                          <a:solidFill>
                            <a:schemeClr val="bg1"/>
                          </a:solidFill>
                          <a:latin typeface="Times New Roman" pitchFamily="18" charset="0"/>
                          <a:cs typeface="Times New Roman" pitchFamily="18" charset="0"/>
                        </a:rPr>
                        <a:t/>
                      </a:r>
                      <a:br>
                        <a:rPr lang="en-US" sz="1600" baseline="0" dirty="0" smtClean="0">
                          <a:solidFill>
                            <a:schemeClr val="bg1"/>
                          </a:solidFill>
                          <a:latin typeface="Times New Roman" pitchFamily="18" charset="0"/>
                          <a:cs typeface="Times New Roman" pitchFamily="18" charset="0"/>
                        </a:rPr>
                      </a:br>
                      <a:r>
                        <a:rPr lang="en-US" sz="1600" baseline="0" dirty="0" smtClean="0">
                          <a:solidFill>
                            <a:schemeClr val="bg1"/>
                          </a:solidFill>
                          <a:latin typeface="Times New Roman" pitchFamily="18" charset="0"/>
                          <a:cs typeface="Times New Roman" pitchFamily="18" charset="0"/>
                        </a:rPr>
                        <a:t>Designation</a:t>
                      </a:r>
                      <a:endParaRPr lang="en-US" sz="1600" dirty="0">
                        <a:solidFill>
                          <a:schemeClr val="bg1"/>
                        </a:solidFill>
                        <a:latin typeface="Times New Roman" pitchFamily="18" charset="0"/>
                        <a:cs typeface="Times New Roman" pitchFamily="18" charset="0"/>
                      </a:endParaRPr>
                    </a:p>
                  </a:txBody>
                  <a:tcPr anchor="ctr">
                    <a:solidFill>
                      <a:schemeClr val="tx2">
                        <a:lumMod val="75000"/>
                      </a:schemeClr>
                    </a:solidFill>
                  </a:tcPr>
                </a:tc>
                <a:tc>
                  <a:txBody>
                    <a:bodyPr/>
                    <a:lstStyle/>
                    <a:p>
                      <a:pPr algn="ct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buFont typeface="Arial" pitchFamily="34" charset="0"/>
                        <a:buNone/>
                      </a:pP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r>
                        <a:rPr lang="en-US" sz="1600" b="1" dirty="0" smtClean="0">
                          <a:solidFill>
                            <a:schemeClr val="tx1"/>
                          </a:solidFill>
                          <a:latin typeface="Times New Roman" pitchFamily="18" charset="0"/>
                          <a:cs typeface="Times New Roman" pitchFamily="18" charset="0"/>
                        </a:rPr>
                        <a:t>Non-</a:t>
                      </a:r>
                      <a:br>
                        <a:rPr lang="en-US" sz="1600" b="1" dirty="0" smtClean="0">
                          <a:solidFill>
                            <a:schemeClr val="tx1"/>
                          </a:solidFill>
                          <a:latin typeface="Times New Roman" pitchFamily="18" charset="0"/>
                          <a:cs typeface="Times New Roman" pitchFamily="18" charset="0"/>
                        </a:rPr>
                      </a:b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r>
                        <a:rPr lang="en-US" sz="1600" b="1" dirty="0" smtClean="0">
                          <a:solidFill>
                            <a:schemeClr val="tx1"/>
                          </a:solidFill>
                          <a:latin typeface="Times New Roman" pitchFamily="18" charset="0"/>
                          <a:cs typeface="Times New Roman" pitchFamily="18" charset="0"/>
                        </a:rPr>
                        <a:t>Non-</a:t>
                      </a:r>
                      <a:br>
                        <a:rPr lang="en-US" sz="1600" b="1" dirty="0" smtClean="0">
                          <a:solidFill>
                            <a:schemeClr val="tx1"/>
                          </a:solidFill>
                          <a:latin typeface="Times New Roman" pitchFamily="18" charset="0"/>
                          <a:cs typeface="Times New Roman" pitchFamily="18" charset="0"/>
                        </a:rPr>
                      </a:b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buFont typeface="Arial" pitchFamily="34" charset="0"/>
                        <a:buNone/>
                      </a:pPr>
                      <a:r>
                        <a:rPr lang="en-US" sz="1600" b="1" dirty="0" smtClean="0">
                          <a:solidFill>
                            <a:schemeClr val="tx1"/>
                          </a:solidFill>
                          <a:latin typeface="Times New Roman" pitchFamily="18" charset="0"/>
                          <a:cs typeface="Times New Roman" pitchFamily="18" charset="0"/>
                        </a:rPr>
                        <a:t>Attainment</a:t>
                      </a:r>
                    </a:p>
                  </a:txBody>
                  <a:tcPr anchor="ctr">
                    <a:solidFill>
                      <a:srgbClr val="00B050"/>
                    </a:solid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68</a:t>
            </a:fld>
            <a:endParaRPr lang="en-US" dirty="0"/>
          </a:p>
        </p:txBody>
      </p:sp>
      <p:pic>
        <p:nvPicPr>
          <p:cNvPr id="7170" name="Picture 2" descr="http://www.avoiceformen.com/portal/wp-content/uploads/2013/01/Question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3999" y="1832766"/>
            <a:ext cx="6479151" cy="42632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6441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7/31/2013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 for sources that no longer exist in Oregon:</a:t>
            </a: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a:t>
            </a:r>
          </a:p>
          <a:p>
            <a:pPr marL="1033272" lvl="1" indent="-576072">
              <a:lnSpc>
                <a:spcPct val="95000"/>
              </a:lnSpc>
              <a:spcBef>
                <a:spcPts val="0"/>
              </a:spcBef>
              <a:buClr>
                <a:srgbClr val="00B0F0"/>
              </a:buClr>
              <a:buFont typeface="Arial" pitchFamily="34" charset="0"/>
              <a:buChar char="•"/>
              <a:defRPr/>
            </a:pPr>
            <a:endParaRPr lang="en-US" sz="3200" dirty="0" smtClean="0">
              <a:solidFill>
                <a:sysClr val="windowText" lastClr="000000"/>
              </a:solidFill>
              <a:latin typeface="Times New Roman"/>
            </a:endParaRPr>
          </a:p>
          <a:p>
            <a:pPr marL="749808" indent="-576072">
              <a:lnSpc>
                <a:spcPct val="95000"/>
              </a:lnSpc>
              <a:spcBef>
                <a:spcPts val="0"/>
              </a:spcBef>
              <a:buClr>
                <a:srgbClr val="00B0F0"/>
              </a:buClr>
              <a:buNone/>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New sources must comply</a:t>
            </a:r>
            <a:r>
              <a:rPr kumimoji="0" lang="en-US" sz="3200" b="0" i="0" u="none" strike="noStrike" kern="1200" cap="none" spc="0" normalizeH="0" noProof="0" dirty="0" smtClean="0">
                <a:ln>
                  <a:noFill/>
                </a:ln>
                <a:solidFill>
                  <a:sysClr val="windowText" lastClr="000000"/>
                </a:solidFill>
                <a:effectLst/>
                <a:uLnTx/>
                <a:uFillTx/>
                <a:latin typeface="Times New Roman"/>
                <a:ea typeface="Calibri"/>
                <a:cs typeface="Times New Roman"/>
              </a:rPr>
              <a:t> with federal requirements</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7/31/2013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8</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nSpc>
                <a:spcPct val="115000"/>
              </a:lnSpc>
              <a:spcBef>
                <a:spcPts val="0"/>
              </a:spcBef>
              <a:buClr>
                <a:srgbClr val="F07F09"/>
              </a:buClr>
              <a:buFont typeface="Wingdings 2"/>
              <a:buNone/>
              <a:defRPr/>
            </a:pPr>
            <a:endParaRPr lang="en-US" sz="3200" dirty="0">
              <a:solidFill>
                <a:sysClr val="windowText" lastClr="000000"/>
              </a:solidFill>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026" name="Picture 2" descr="http://www.holisticsquid.com/holistickidwordpress/wp-content/uploads/2012/08/Questions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1524000"/>
            <a:ext cx="6496050" cy="42862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352800" y="2438400"/>
            <a:ext cx="2010487" cy="658642"/>
          </a:xfrm>
          <a:prstGeom prst="rect">
            <a:avLst/>
          </a:prstGeom>
        </p:spPr>
        <p:txBody>
          <a:bodyPr wrap="none">
            <a:spAutoFit/>
          </a:bodyPr>
          <a:lstStyle/>
          <a:p>
            <a:pPr lvl="0">
              <a:lnSpc>
                <a:spcPct val="115000"/>
              </a:lnSpc>
              <a:buClr>
                <a:srgbClr val="F07F09"/>
              </a:buClr>
              <a:defRPr/>
            </a:pPr>
            <a:r>
              <a:rPr lang="en-US" sz="3200" dirty="0">
                <a:solidFill>
                  <a:sysClr val="windowText" lastClr="000000"/>
                </a:solidFill>
                <a:latin typeface="Times New Roman"/>
                <a:ea typeface="Calibri"/>
                <a:cs typeface="Times New Roman"/>
              </a:rPr>
              <a:t>Questions?</a:t>
            </a:r>
            <a:endParaRPr lang="en-US" sz="3200" dirty="0">
              <a:solidFill>
                <a:sysClr val="windowText" lastClr="000000"/>
              </a:solidFill>
              <a:ea typeface="Calibri"/>
              <a:cs typeface="Times New Roman"/>
            </a:endParaRPr>
          </a:p>
        </p:txBody>
      </p:sp>
    </p:spTree>
    <p:extLst>
      <p:ext uri="{BB962C8B-B14F-4D97-AF65-F5344CB8AC3E}">
        <p14:creationId xmlns="" xmlns:p14="http://schemas.microsoft.com/office/powerpoint/2010/main" val="627914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5486400" cy="1143000"/>
          </a:xfrm>
        </p:spPr>
        <p:txBody>
          <a:bodyPr/>
          <a:lstStyle/>
          <a:p>
            <a:r>
              <a:rPr lang="en-US" sz="3600" b="1" dirty="0" smtClean="0">
                <a:latin typeface="Times New Roman" pitchFamily="18" charset="0"/>
                <a:cs typeface="Times New Roman" pitchFamily="18" charset="0"/>
              </a:rPr>
              <a:t>PM and Opacity Standards  - Topics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362200"/>
            <a:ext cx="7315200" cy="3810000"/>
          </a:xfrm>
        </p:spPr>
        <p:txBody>
          <a:bodyPr>
            <a:normAutofit/>
          </a:bodyPr>
          <a:lstStyle/>
          <a:p>
            <a:pPr lvl="0">
              <a:buClr>
                <a:srgbClr val="00B0F0"/>
              </a:buClr>
            </a:pPr>
            <a:r>
              <a:rPr lang="en-US" dirty="0" smtClean="0">
                <a:latin typeface="Times New Roman" pitchFamily="18" charset="0"/>
                <a:cs typeface="Times New Roman" pitchFamily="18" charset="0"/>
              </a:rPr>
              <a:t>Background</a:t>
            </a:r>
          </a:p>
          <a:p>
            <a:pPr lvl="0">
              <a:buClr>
                <a:srgbClr val="00B0F0"/>
              </a:buClr>
            </a:pPr>
            <a:r>
              <a:rPr lang="en-US" dirty="0" smtClean="0">
                <a:latin typeface="Times New Roman" pitchFamily="18" charset="0"/>
                <a:cs typeface="Times New Roman" pitchFamily="18" charset="0"/>
              </a:rPr>
              <a:t>Changes being considered</a:t>
            </a:r>
          </a:p>
          <a:p>
            <a:pPr lvl="0">
              <a:buClr>
                <a:srgbClr val="00B0F0"/>
              </a:buClr>
            </a:pPr>
            <a:r>
              <a:rPr lang="en-US" dirty="0" smtClean="0">
                <a:latin typeface="Times New Roman" pitchFamily="18" charset="0"/>
                <a:cs typeface="Times New Roman" pitchFamily="18" charset="0"/>
              </a:rPr>
              <a:t>Rationale for changes</a:t>
            </a:r>
          </a:p>
          <a:p>
            <a:pPr lvl="0">
              <a:buClr>
                <a:srgbClr val="00B0F0"/>
              </a:buClr>
            </a:pPr>
            <a:r>
              <a:rPr lang="en-US" dirty="0" smtClean="0">
                <a:latin typeface="Times New Roman" pitchFamily="18" charset="0"/>
                <a:cs typeface="Times New Roman" pitchFamily="18" charset="0"/>
              </a:rPr>
              <a:t>Implementation schedule</a:t>
            </a:r>
          </a:p>
          <a:p>
            <a:pPr lvl="0">
              <a:buClr>
                <a:srgbClr val="00B0F0"/>
              </a:buClr>
            </a:pPr>
            <a:r>
              <a:rPr lang="en-US" dirty="0" smtClean="0">
                <a:latin typeface="Times New Roman" pitchFamily="18" charset="0"/>
                <a:cs typeface="Times New Roman" pitchFamily="18" charset="0"/>
              </a:rPr>
              <a:t>Affected sources</a:t>
            </a:r>
          </a:p>
          <a:p>
            <a:pPr lvl="0">
              <a:buClr>
                <a:srgbClr val="00B0F0"/>
              </a:buClr>
            </a:pPr>
            <a:r>
              <a:rPr lang="en-US" dirty="0" smtClean="0">
                <a:latin typeface="Times New Roman" pitchFamily="18" charset="0"/>
                <a:cs typeface="Times New Roman" pitchFamily="18" charset="0"/>
              </a:rPr>
              <a:t>Compliance issues</a:t>
            </a:r>
          </a:p>
        </p:txBody>
      </p:sp>
      <p:sp>
        <p:nvSpPr>
          <p:cNvPr id="4" name="Slide Number Placeholder 3"/>
          <p:cNvSpPr>
            <a:spLocks noGrp="1"/>
          </p:cNvSpPr>
          <p:nvPr>
            <p:ph type="sldNum" sz="quarter" idx="12"/>
          </p:nvPr>
        </p:nvSpPr>
        <p:spPr/>
        <p:txBody>
          <a:bodyPr/>
          <a:lstStyle/>
          <a:p>
            <a:fld id="{5054A28A-D49E-49FA-AA6C-AAFB5BCB984B}" type="slidenum">
              <a:rPr lang="en-US" smtClean="0"/>
              <a:pPr/>
              <a:t>9</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8017</TotalTime>
  <Words>4044</Words>
  <Application>Microsoft Office PowerPoint</Application>
  <PresentationFormat>On-screen Show (4:3)</PresentationFormat>
  <Paragraphs>730</Paragraphs>
  <Slides>68</Slides>
  <Notes>47</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Slide 1</vt:lpstr>
      <vt:lpstr>Rulemaking Goals</vt:lpstr>
      <vt:lpstr>Rulemaking Schedule</vt:lpstr>
      <vt:lpstr>Slide 4</vt:lpstr>
      <vt:lpstr>Rule Clean-Up</vt:lpstr>
      <vt:lpstr>Rule Clean-Up</vt:lpstr>
      <vt:lpstr>Rule Clean-Up</vt:lpstr>
      <vt:lpstr>Rule Clean-Up</vt:lpstr>
      <vt:lpstr>PM and Opacity Standards  - Topics</vt:lpstr>
      <vt:lpstr>PM and Opacity Standards  - Background</vt:lpstr>
      <vt:lpstr>PM and Opacity Standards - Background</vt:lpstr>
      <vt:lpstr>Opacity Standard – suggested changes</vt:lpstr>
      <vt:lpstr>Opacity Standard – suggested changes</vt:lpstr>
      <vt:lpstr>PM Standard – suggested changes</vt:lpstr>
      <vt:lpstr>PM Grain loading standards</vt:lpstr>
      <vt:lpstr>Justification</vt:lpstr>
      <vt:lpstr>Justification</vt:lpstr>
      <vt:lpstr>Justification</vt:lpstr>
      <vt:lpstr>Slide 19</vt:lpstr>
      <vt:lpstr>Slide 20</vt:lpstr>
      <vt:lpstr>PM Standard – suggested changes</vt:lpstr>
      <vt:lpstr>Categorically Insignificant Activities</vt:lpstr>
      <vt:lpstr>Categorically Insignificant Activities - background</vt:lpstr>
      <vt:lpstr>Categorically Insignificant Activities - background</vt:lpstr>
      <vt:lpstr>Slide 25</vt:lpstr>
      <vt:lpstr>Small fuel burning equipment </vt:lpstr>
      <vt:lpstr>Regulatory Considerations</vt:lpstr>
      <vt:lpstr>Regulatory Considerations</vt:lpstr>
      <vt:lpstr>Categorically Insignificant Activities</vt:lpstr>
      <vt:lpstr>Extensions for NSR/PSD permits</vt:lpstr>
      <vt:lpstr>Extensions for NSR/PSD permits - Background</vt:lpstr>
      <vt:lpstr>Extensions for NSR/PSD permits – Suggested Rule Changes</vt:lpstr>
      <vt:lpstr>Extensions for NSR/PSD permits – Suggested Rule Changes</vt:lpstr>
      <vt:lpstr>Extensions for NSR/PSD permits – Suggested Rule Changes</vt:lpstr>
      <vt:lpstr>Extensions for NSR/PSD permits – Public Notice</vt:lpstr>
      <vt:lpstr>Extensions for NSR/PSD permits</vt:lpstr>
      <vt:lpstr>Splitting Businesses</vt:lpstr>
      <vt:lpstr>Splitting Businesses – Background/Issues</vt:lpstr>
      <vt:lpstr>Splitting Businesses –  Suggested Rule Changes</vt:lpstr>
      <vt:lpstr>Splitting Businesses –  Program Integrity</vt:lpstr>
      <vt:lpstr>Splitting Businesses</vt:lpstr>
      <vt:lpstr>LUNCH?</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  Suggested Changes </vt:lpstr>
      <vt:lpstr>New Source Review (NSR)  Suggested Changes</vt:lpstr>
      <vt:lpstr>New Source Review (NSR)  Suggested Changes</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Slide 65</vt:lpstr>
      <vt:lpstr>Slide 66</vt:lpstr>
      <vt:lpstr>Slide 67</vt:lpstr>
      <vt:lpstr>New Source Review (NSR)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833</cp:revision>
  <dcterms:created xsi:type="dcterms:W3CDTF">2013-06-02T20:44:18Z</dcterms:created>
  <dcterms:modified xsi:type="dcterms:W3CDTF">2013-07-31T16:49:40Z</dcterms:modified>
</cp:coreProperties>
</file>