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670" r:id="rId2"/>
    <p:sldId id="684" r:id="rId3"/>
    <p:sldId id="672" r:id="rId4"/>
    <p:sldId id="673" r:id="rId5"/>
    <p:sldId id="674" r:id="rId6"/>
    <p:sldId id="676" r:id="rId7"/>
    <p:sldId id="677" r:id="rId8"/>
    <p:sldId id="693" r:id="rId9"/>
    <p:sldId id="694" r:id="rId10"/>
    <p:sldId id="627" r:id="rId11"/>
    <p:sldId id="678" r:id="rId12"/>
    <p:sldId id="682" r:id="rId13"/>
    <p:sldId id="683" r:id="rId14"/>
    <p:sldId id="666" r:id="rId15"/>
    <p:sldId id="679" r:id="rId16"/>
    <p:sldId id="658" r:id="rId17"/>
    <p:sldId id="680" r:id="rId18"/>
    <p:sldId id="690" r:id="rId19"/>
    <p:sldId id="685" r:id="rId20"/>
    <p:sldId id="527" r:id="rId21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fisher" initials="mf" lastIdx="3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E12D"/>
    <a:srgbClr val="FF0066"/>
    <a:srgbClr val="3BA0BB"/>
    <a:srgbClr val="3898B2"/>
    <a:srgbClr val="745A94"/>
    <a:srgbClr val="6E558D"/>
    <a:srgbClr val="9D6EFC"/>
    <a:srgbClr val="AD7DED"/>
    <a:srgbClr val="0CA4C2"/>
    <a:srgbClr val="8D8E8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035" autoAdjust="0"/>
    <p:restoredTop sz="99222" autoAdjust="0"/>
  </p:normalViewPr>
  <p:slideViewPr>
    <p:cSldViewPr>
      <p:cViewPr varScale="1">
        <p:scale>
          <a:sx n="74" d="100"/>
          <a:sy n="74" d="100"/>
        </p:scale>
        <p:origin x="-77" y="-2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816" y="-62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561A3-6B1E-44D9-A760-5B4BE9B876E8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E7EEB-ADBE-49EA-9167-5C8A6EAEFE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3319AF-AD5F-415B-8121-FC7285CC284F}" type="datetimeFigureOut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922073-0507-4909-86FD-51FAF8B918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12585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22729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98374-7D0B-457B-9414-3880E2F42172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24"/>
          <p:cNvSpPr txBox="1">
            <a:spLocks noChangeArrowheads="1"/>
          </p:cNvSpPr>
          <p:nvPr userDrawn="1"/>
        </p:nvSpPr>
        <p:spPr bwMode="auto">
          <a:xfrm>
            <a:off x="1600200" y="1447800"/>
            <a:ext cx="7391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FFFFFF"/>
                </a:solidFill>
                <a:latin typeface="Times New Roman" pitchFamily="18" charset="0"/>
              </a:rPr>
              <a:t>Air Quality 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PERMITTING PROGRAM UPDATES</a:t>
            </a:r>
          </a:p>
        </p:txBody>
      </p:sp>
    </p:spTree>
    <p:extLst>
      <p:ext uri="{BB962C8B-B14F-4D97-AF65-F5344CB8AC3E}">
        <p14:creationId xmlns="" xmlns:p14="http://schemas.microsoft.com/office/powerpoint/2010/main" val="2875772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2BCA-CEB8-4164-903D-0148D91CA359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51544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E52D-4555-4FDB-B898-DDA0225E33A9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38821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42364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44CF-F51D-444C-88A2-9930AE2F7BC9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8669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C242C-EA3B-425E-9AAC-339BAFE8360B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87477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4617-DCC5-41B4-9539-72B03EDC8E45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03927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9A10-81CD-447A-967E-D16120B1949C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6051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275A-3884-499B-B90E-F3A854270A2D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5310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3D53-950D-4219-BEB5-6131431D0569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40855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EA04-713F-43B4-8302-19D4BEB4A59E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15719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92171-57B3-4672-8AA5-A3D6FE71C1F2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1" y="0"/>
            <a:ext cx="822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1066800" y="25569"/>
            <a:ext cx="830579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PERMITTING PROGRAM UPDATES RULEMAKING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560387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138798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Source Review (NSR)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Proposing revisions to New Source Review program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 Emission Rate (SER)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036127604"/>
              </p:ext>
            </p:extLst>
          </p:nvPr>
        </p:nvGraphicFramePr>
        <p:xfrm>
          <a:off x="381000" y="16764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Pollutant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SER, tons per year</a:t>
                      </a:r>
                      <a:endParaRPr lang="en-US" sz="2400" dirty="0"/>
                    </a:p>
                  </a:txBody>
                  <a:tcPr anchor="ctr"/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PM2.5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10</a:t>
                      </a:r>
                      <a:endParaRPr lang="en-US" sz="2400" b="1" dirty="0"/>
                    </a:p>
                  </a:txBody>
                  <a:tcPr anchor="ctr"/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PM10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15</a:t>
                      </a:r>
                    </a:p>
                  </a:txBody>
                  <a:tcPr anchor="ctr"/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NOx,</a:t>
                      </a:r>
                      <a:r>
                        <a:rPr lang="en-US" sz="2400" b="1" baseline="0" dirty="0" smtClean="0"/>
                        <a:t> VOC, SO2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40</a:t>
                      </a:r>
                      <a:endParaRPr lang="en-US" sz="2400" b="1" dirty="0"/>
                    </a:p>
                  </a:txBody>
                  <a:tcPr anchor="ctr"/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CO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100</a:t>
                      </a:r>
                      <a:endParaRPr lang="en-US" sz="2400" b="1" dirty="0"/>
                    </a:p>
                  </a:txBody>
                  <a:tcPr anchor="ctr"/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GHG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75,000</a:t>
                      </a:r>
                      <a:endParaRPr lang="en-US" sz="2400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3670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Two New Area Designations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Sustainment area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Proposed rules designed to help keep area from becoming nonattainment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Reattainment area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Proposed rules designed to be more flexible for smaller sources to allow development, but still protect air quality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Current Area Designations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3400" y="1380899"/>
            <a:ext cx="1905000" cy="1600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smtClean="0"/>
              <a:t>Attainment</a:t>
            </a:r>
          </a:p>
          <a:p>
            <a:pPr algn="ctr"/>
            <a:r>
              <a:rPr lang="en-US" sz="2400" b="1" dirty="0" smtClean="0"/>
              <a:t>(AQ below NAAQS)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5943600" y="3048000"/>
            <a:ext cx="2895600" cy="1371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smtClean="0"/>
              <a:t>Nonattainment</a:t>
            </a:r>
          </a:p>
          <a:p>
            <a:pPr algn="ctr"/>
            <a:r>
              <a:rPr lang="en-US" sz="2400" b="1" dirty="0" smtClean="0"/>
              <a:t>(AQ at/over NAAQS)</a:t>
            </a:r>
            <a:endParaRPr lang="en-US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533400" y="4724400"/>
            <a:ext cx="2362200" cy="1524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smtClean="0">
                <a:solidFill>
                  <a:schemeClr val="tx1"/>
                </a:solidFill>
              </a:rPr>
              <a:t>Maintenance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(attainment)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8" name="Bent Arrow 17"/>
          <p:cNvSpPr/>
          <p:nvPr/>
        </p:nvSpPr>
        <p:spPr>
          <a:xfrm rot="5400000">
            <a:off x="4610102" y="-114297"/>
            <a:ext cx="990597" cy="5334002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150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Bent Arrow 23"/>
          <p:cNvSpPr/>
          <p:nvPr/>
        </p:nvSpPr>
        <p:spPr>
          <a:xfrm rot="10800000">
            <a:off x="2895600" y="4419600"/>
            <a:ext cx="4800600" cy="1219200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Up Arrow 25"/>
          <p:cNvSpPr/>
          <p:nvPr/>
        </p:nvSpPr>
        <p:spPr>
          <a:xfrm>
            <a:off x="1295400" y="2971800"/>
            <a:ext cx="457200" cy="1752600"/>
          </a:xfrm>
          <a:prstGeom prst="up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36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3581400" y="4572000"/>
            <a:ext cx="2895600" cy="14478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800" b="1" u="sng" dirty="0" smtClean="0"/>
              <a:t>Nonattainment</a:t>
            </a:r>
          </a:p>
          <a:p>
            <a:pPr algn="ctr"/>
            <a:r>
              <a:rPr lang="en-US" sz="2400" b="1" dirty="0" smtClean="0"/>
              <a:t>(AQ </a:t>
            </a:r>
            <a:r>
              <a:rPr lang="en-US" sz="2800" b="1" i="1" dirty="0" smtClean="0">
                <a:solidFill>
                  <a:srgbClr val="FF0000"/>
                </a:solidFill>
              </a:rPr>
              <a:t>below</a:t>
            </a:r>
            <a:r>
              <a:rPr lang="en-US" sz="2400" b="1" dirty="0" smtClean="0"/>
              <a:t> NAAQS)</a:t>
            </a:r>
            <a:endParaRPr lang="en-US" sz="2400" b="1" dirty="0"/>
          </a:p>
        </p:txBody>
      </p:sp>
      <p:sp>
        <p:nvSpPr>
          <p:cNvPr id="20" name="Rectangle 19"/>
          <p:cNvSpPr/>
          <p:nvPr/>
        </p:nvSpPr>
        <p:spPr>
          <a:xfrm>
            <a:off x="3352800" y="1219200"/>
            <a:ext cx="2667000" cy="1752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800" b="1" u="sng" dirty="0" smtClean="0"/>
              <a:t>Attainment</a:t>
            </a:r>
          </a:p>
          <a:p>
            <a:pPr algn="ctr"/>
            <a:r>
              <a:rPr lang="en-US" sz="2400" b="1" dirty="0" smtClean="0"/>
              <a:t>(AQ </a:t>
            </a:r>
            <a:r>
              <a:rPr lang="en-US" sz="2800" b="1" i="1" dirty="0" smtClean="0">
                <a:solidFill>
                  <a:srgbClr val="FF0000"/>
                </a:solidFill>
              </a:rPr>
              <a:t>at/over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smtClean="0"/>
              <a:t>NAAQS)</a:t>
            </a:r>
            <a:endParaRPr lang="en-US" sz="24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Areas in transition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3400" y="1380899"/>
            <a:ext cx="1905000" cy="1600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smtClean="0"/>
              <a:t>Attainment</a:t>
            </a:r>
          </a:p>
          <a:p>
            <a:pPr algn="ctr"/>
            <a:r>
              <a:rPr lang="en-US" sz="2400" b="1" dirty="0" smtClean="0"/>
              <a:t>(AQ below NAAQS)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5943600" y="3048000"/>
            <a:ext cx="2895600" cy="1371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smtClean="0"/>
              <a:t>Nonattainment</a:t>
            </a:r>
          </a:p>
          <a:p>
            <a:pPr algn="ctr"/>
            <a:r>
              <a:rPr lang="en-US" sz="2400" b="1" dirty="0" smtClean="0"/>
              <a:t>(AQ at/over NAAQS)</a:t>
            </a:r>
            <a:endParaRPr lang="en-US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533400" y="4724400"/>
            <a:ext cx="2362200" cy="1524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smtClean="0">
                <a:solidFill>
                  <a:schemeClr val="tx1"/>
                </a:solidFill>
              </a:rPr>
              <a:t>Maintenance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(attainment)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4" name="Bent Arrow 23"/>
          <p:cNvSpPr/>
          <p:nvPr/>
        </p:nvSpPr>
        <p:spPr>
          <a:xfrm rot="10800000">
            <a:off x="6477000" y="4419600"/>
            <a:ext cx="1219200" cy="1219200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Left Arrow 24"/>
          <p:cNvSpPr/>
          <p:nvPr/>
        </p:nvSpPr>
        <p:spPr>
          <a:xfrm>
            <a:off x="2895600" y="5029200"/>
            <a:ext cx="685800" cy="53340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>
            <a:off x="1066800" y="2971800"/>
            <a:ext cx="533400" cy="1752600"/>
          </a:xfrm>
          <a:prstGeom prst="up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2438400" y="1981200"/>
            <a:ext cx="914400" cy="4572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Bent Arrow 17"/>
          <p:cNvSpPr/>
          <p:nvPr/>
        </p:nvSpPr>
        <p:spPr>
          <a:xfrm rot="5400000">
            <a:off x="6324601" y="1752603"/>
            <a:ext cx="990598" cy="1600200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736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3581400" y="4572000"/>
            <a:ext cx="2895600" cy="14478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800" b="1" u="sng" dirty="0" smtClean="0"/>
              <a:t>Nonattainment</a:t>
            </a:r>
          </a:p>
          <a:p>
            <a:pPr algn="ctr"/>
            <a:r>
              <a:rPr lang="en-US" sz="2400" b="1" dirty="0" smtClean="0"/>
              <a:t>(AQ </a:t>
            </a:r>
            <a:r>
              <a:rPr lang="en-US" sz="2800" b="1" i="1" dirty="0" smtClean="0">
                <a:solidFill>
                  <a:srgbClr val="FF0000"/>
                </a:solidFill>
              </a:rPr>
              <a:t>below</a:t>
            </a:r>
            <a:r>
              <a:rPr lang="en-US" sz="2400" b="1" dirty="0" smtClean="0"/>
              <a:t> NAAQS)</a:t>
            </a:r>
            <a:endParaRPr lang="en-US" sz="2400" b="1" dirty="0"/>
          </a:p>
        </p:txBody>
      </p:sp>
      <p:sp>
        <p:nvSpPr>
          <p:cNvPr id="20" name="Rectangle 19"/>
          <p:cNvSpPr/>
          <p:nvPr/>
        </p:nvSpPr>
        <p:spPr>
          <a:xfrm>
            <a:off x="3352800" y="1219200"/>
            <a:ext cx="2667000" cy="1752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800" b="1" u="sng" dirty="0" smtClean="0"/>
              <a:t>Attainment</a:t>
            </a:r>
          </a:p>
          <a:p>
            <a:pPr algn="ctr"/>
            <a:r>
              <a:rPr lang="en-US" sz="2400" b="1" dirty="0" smtClean="0"/>
              <a:t>(AQ </a:t>
            </a:r>
            <a:r>
              <a:rPr lang="en-US" sz="2800" b="1" i="1" dirty="0" smtClean="0">
                <a:solidFill>
                  <a:srgbClr val="FF0000"/>
                </a:solidFill>
              </a:rPr>
              <a:t>at/over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smtClean="0"/>
              <a:t>NAAQS)</a:t>
            </a:r>
            <a:endParaRPr lang="en-US" sz="24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New Area Designations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3400" y="1380899"/>
            <a:ext cx="1905000" cy="1600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smtClean="0"/>
              <a:t>Attainment</a:t>
            </a:r>
          </a:p>
          <a:p>
            <a:pPr algn="ctr"/>
            <a:r>
              <a:rPr lang="en-US" sz="2400" b="1" dirty="0" smtClean="0"/>
              <a:t>(AQ below NAAQS)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5943600" y="3048000"/>
            <a:ext cx="2895600" cy="1371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smtClean="0"/>
              <a:t>Nonattainment</a:t>
            </a:r>
          </a:p>
          <a:p>
            <a:pPr algn="ctr"/>
            <a:r>
              <a:rPr lang="en-US" sz="2400" b="1" dirty="0" smtClean="0"/>
              <a:t>(AQ at/over NAAQS)</a:t>
            </a:r>
            <a:endParaRPr lang="en-US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533400" y="4724400"/>
            <a:ext cx="2362200" cy="1524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smtClean="0">
                <a:solidFill>
                  <a:schemeClr val="tx1"/>
                </a:solidFill>
              </a:rPr>
              <a:t>Maintenance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(attainment)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505200" y="2438400"/>
            <a:ext cx="2286000" cy="6858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u="sng" dirty="0" smtClean="0"/>
              <a:t>Sustainment</a:t>
            </a:r>
            <a:endParaRPr lang="en-US" sz="2800" u="sng" dirty="0"/>
          </a:p>
        </p:txBody>
      </p:sp>
      <p:sp>
        <p:nvSpPr>
          <p:cNvPr id="24" name="Bent Arrow 23"/>
          <p:cNvSpPr/>
          <p:nvPr/>
        </p:nvSpPr>
        <p:spPr>
          <a:xfrm rot="10800000">
            <a:off x="6477000" y="4419600"/>
            <a:ext cx="1219200" cy="1219200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Left Arrow 24"/>
          <p:cNvSpPr/>
          <p:nvPr/>
        </p:nvSpPr>
        <p:spPr>
          <a:xfrm>
            <a:off x="2895600" y="5029200"/>
            <a:ext cx="685800" cy="53340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>
            <a:off x="1066800" y="2971800"/>
            <a:ext cx="533400" cy="1752600"/>
          </a:xfrm>
          <a:prstGeom prst="up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2438400" y="1981200"/>
            <a:ext cx="914400" cy="4572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urved Left Arrow 26"/>
          <p:cNvSpPr/>
          <p:nvPr/>
        </p:nvSpPr>
        <p:spPr>
          <a:xfrm rot="5400000">
            <a:off x="2476500" y="2476500"/>
            <a:ext cx="1066800" cy="2362200"/>
          </a:xfrm>
          <a:prstGeom prst="curvedLef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810000" y="5562600"/>
            <a:ext cx="2362200" cy="7620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u="sng" dirty="0" smtClean="0"/>
              <a:t>Reattainment</a:t>
            </a:r>
            <a:endParaRPr lang="en-US" sz="2800" u="sng" dirty="0"/>
          </a:p>
        </p:txBody>
      </p:sp>
      <p:sp>
        <p:nvSpPr>
          <p:cNvPr id="18" name="Bent Arrow 17"/>
          <p:cNvSpPr/>
          <p:nvPr/>
        </p:nvSpPr>
        <p:spPr>
          <a:xfrm rot="5400000">
            <a:off x="6324601" y="1752603"/>
            <a:ext cx="990598" cy="1600200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736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Changes to Improve Air Quality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“Priority sources” are primarily responsible for poor air quality (e.g. woodstoves in some communities)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Provide incentives for reducing priority source emissions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More credit for emission reductions from priority sources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EQC can specify Priority Sources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83880" cy="48006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Major NSR, some ratios higher than current 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1.2:1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Aft>
                <a:spcPts val="600"/>
              </a:spcAft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Minor NSR, ratios lower than major NSR</a:t>
            </a:r>
          </a:p>
          <a:p>
            <a:pPr>
              <a:spcAft>
                <a:spcPts val="600"/>
              </a:spcAft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Ratios area-specific</a:t>
            </a:r>
          </a:p>
          <a:p>
            <a:pPr>
              <a:spcAft>
                <a:spcPts val="600"/>
              </a:spcAft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Ratios reducible for priority source offsets</a:t>
            </a:r>
          </a:p>
          <a:p>
            <a:pPr lvl="1">
              <a:spcAft>
                <a:spcPts val="600"/>
              </a:spcAft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e.g.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1.2:1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1:1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buClr>
                <a:srgbClr val="00B0F0"/>
              </a:buClr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No changes to ozone offset requirements</a:t>
            </a:r>
            <a:endParaRPr lang="en-US" b="1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xfrm>
            <a:off x="609600" y="457200"/>
            <a:ext cx="8229600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>
              <a:defRPr/>
            </a:pPr>
            <a:r>
              <a:rPr lang="en-US" sz="3600" b="0" kern="0" noProof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Offset Change</a:t>
            </a:r>
            <a:r>
              <a:rPr lang="en-US" sz="3600" b="0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8382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Net Air Quality Benefit Changes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Current NAQB criteria nearly impossible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Revise NAQB criteria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Protect air quality: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Focus on areas with worst air quality, and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Prevent further degradation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Reduce emphasis on industrial emission offsets where area sources are the main contributors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Eliminate problem with current criteria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Last: Rule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Minor New Source Review rules applicable to SER and over called </a:t>
            </a:r>
            <a:r>
              <a:rPr lang="en-US" b="1" i="1" u="sng" dirty="0" smtClean="0">
                <a:latin typeface="Times New Roman" pitchFamily="18" charset="0"/>
                <a:cs typeface="Times New Roman" pitchFamily="18" charset="0"/>
              </a:rPr>
              <a:t>State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NSR program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 change to requirements applicable to minor sources less than SER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4648200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Division 224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6600" y="4114800"/>
            <a:ext cx="53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/>
              <a:t>{</a:t>
            </a:r>
            <a:endParaRPr lang="en-US" sz="9600" dirty="0"/>
          </a:p>
        </p:txBody>
      </p:sp>
      <p:sp>
        <p:nvSpPr>
          <p:cNvPr id="8" name="TextBox 7"/>
          <p:cNvSpPr txBox="1"/>
          <p:nvPr/>
        </p:nvSpPr>
        <p:spPr>
          <a:xfrm>
            <a:off x="4038600" y="4038600"/>
            <a:ext cx="441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Major NSR</a:t>
            </a:r>
          </a:p>
          <a:p>
            <a:pPr indent="-4572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State NSR</a:t>
            </a:r>
          </a:p>
          <a:p>
            <a:pPr indent="-4572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Offset requirements</a:t>
            </a:r>
          </a:p>
          <a:p>
            <a:pPr indent="-4572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Net Air Quality Benefit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Summary of Proposed Changes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Raise Major source threshold to 100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tpy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 nonattainment and maintenance areas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Create two new area designations: sustainment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reattainment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Indentify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Priority Sources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Revise offset requirements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Revise Net Air Quality Benefit requirements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Major and State NSR in Division 224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Source Review (NSR)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848600" cy="52578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Pre-construction permitting program mandated by Clean Air Act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Maintain and protect air quality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Requires pollution control devices where appropriate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Three distinct programs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Prevention of Significant Deterioration 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(PSD) in attainment areas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Nonattainment NSR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Minor NSR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4038600"/>
            <a:ext cx="1295400" cy="1066800"/>
          </a:xfrm>
          <a:solidFill>
            <a:schemeClr val="bg1"/>
          </a:solidFill>
        </p:spPr>
        <p:txBody>
          <a:bodyPr anchor="ctr"/>
          <a:lstStyle/>
          <a:p>
            <a:pPr>
              <a:buNone/>
            </a:pPr>
            <a:r>
              <a:rPr lang="en-US" b="1" i="1" dirty="0" smtClean="0">
                <a:solidFill>
                  <a:srgbClr val="00B050"/>
                </a:solidFill>
              </a:rPr>
              <a:t>Major</a:t>
            </a:r>
          </a:p>
          <a:p>
            <a:pPr>
              <a:buNone/>
            </a:pPr>
            <a:r>
              <a:rPr lang="en-US" b="1" i="1" dirty="0" smtClean="0">
                <a:solidFill>
                  <a:srgbClr val="00B050"/>
                </a:solidFill>
              </a:rPr>
              <a:t>NSR</a:t>
            </a:r>
            <a:endParaRPr lang="en-US" b="1" i="1" dirty="0">
              <a:solidFill>
                <a:srgbClr val="00B05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C242C-EA3B-425E-9AAC-339BAFE8360B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172200" y="3733800"/>
            <a:ext cx="83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00B050"/>
                </a:solidFill>
              </a:rPr>
              <a:t>}</a:t>
            </a:r>
            <a:endParaRPr lang="en-US" sz="96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/>
          <a:lstStyle/>
          <a:p>
            <a:r>
              <a:rPr lang="en-US" sz="3600" b="1" kern="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New Source Review (NSR)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7170" name="Picture 2" descr="http://www.avoiceformen.com/portal/wp-content/uploads/2013/01/Question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9" y="1832766"/>
            <a:ext cx="6479151" cy="426323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69644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Things unique to DEQ’s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Major source definition in nonattainment and maintenance areas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Lower threshold than EPA definition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Offsets and Net Air Quality Benefit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NAQB requires air dispersion modeling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EPA program only requires offsets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…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Things unique to DEQ’s program, cont.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DEQ program requires air quality impact analysis for minor sources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Maintenance areas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Former nonattainment areas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DEQ program has more stringent requirements than federal program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Why make changes?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Areas of the state are close to or are exceeding the PM2.5 National Ambient AQ Standards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New PM2.5 standards adopted in 2007 – much lower than PM10 standards</a:t>
            </a:r>
          </a:p>
          <a:p>
            <a:pPr lvl="1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AQ problems mainly due to area sources, not industrial sources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Current rule structure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does not adequately address PM2.5 ambient air quality problems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prohibits development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447800"/>
          </a:xfrm>
        </p:spPr>
        <p:txBody>
          <a:bodyPr/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How will the changes improve the program?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New or modified sources can help address ambient air quality problems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Allows for development while improving or maintaining air quality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What are the changes?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Align definition of major source with EPA’s definition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Different requirements for small and large sources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Create 2 new area designations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Help prevent nonattainment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Eliminate permitting roadblock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Get to maintenance faster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Primarily affect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Minor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New Source Review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752600"/>
          </a:xfrm>
        </p:spPr>
        <p:txBody>
          <a:bodyPr/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Major / Minor NSR – currently</a:t>
            </a:r>
            <a:b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construction or change in method of operation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(Major Modification)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562601"/>
            <a:ext cx="8229600" cy="533400"/>
          </a:xfrm>
        </p:spPr>
        <p:txBody>
          <a:bodyPr/>
          <a:lstStyle/>
          <a:p>
            <a:pPr marL="0" lvl="1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89662863"/>
              </p:ext>
            </p:extLst>
          </p:nvPr>
        </p:nvGraphicFramePr>
        <p:xfrm>
          <a:off x="304800" y="4191000"/>
          <a:ext cx="8382000" cy="1107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8200"/>
                <a:gridCol w="1447800"/>
                <a:gridCol w="1143000"/>
                <a:gridCol w="1143000"/>
              </a:tblGrid>
              <a:tr h="589031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Emission Rate&gt;</a:t>
                      </a:r>
                    </a:p>
                    <a:p>
                      <a:r>
                        <a:rPr lang="en-US" dirty="0" smtClean="0"/>
                        <a:t>Area designation, major mod?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100*/250 </a:t>
                      </a:r>
                      <a:r>
                        <a:rPr lang="en-US" dirty="0" err="1" smtClean="0"/>
                        <a:t>tpy</a:t>
                      </a:r>
                      <a:r>
                        <a:rPr lang="en-US" baseline="0" dirty="0" smtClean="0"/>
                        <a:t> or more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SER to 99*/249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Less than SER</a:t>
                      </a:r>
                      <a:endParaRPr lang="en-US" dirty="0"/>
                    </a:p>
                  </a:txBody>
                  <a:tcPr/>
                </a:tc>
              </a:tr>
              <a:tr h="467484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Attainment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i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Major</a:t>
                      </a:r>
                      <a:endParaRPr lang="en-US" sz="2400" b="1" i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Minor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01688762"/>
              </p:ext>
            </p:extLst>
          </p:nvPr>
        </p:nvGraphicFramePr>
        <p:xfrm>
          <a:off x="304800" y="2286000"/>
          <a:ext cx="8382000" cy="1600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8200"/>
                <a:gridCol w="2590800"/>
                <a:gridCol w="1143000"/>
              </a:tblGrid>
              <a:tr h="673185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Emission Rate&gt;</a:t>
                      </a:r>
                    </a:p>
                    <a:p>
                      <a:r>
                        <a:rPr lang="en-US" dirty="0" smtClean="0"/>
                        <a:t>Area designation, major mod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SER or</a:t>
                      </a:r>
                      <a:r>
                        <a:rPr lang="en-US" baseline="0" dirty="0" smtClean="0"/>
                        <a:t> more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Less than SER</a:t>
                      </a:r>
                      <a:endParaRPr lang="en-US" dirty="0"/>
                    </a:p>
                  </a:txBody>
                  <a:tcPr/>
                </a:tc>
              </a:tr>
              <a:tr h="469816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Nonattainment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i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Major</a:t>
                      </a:r>
                      <a:endParaRPr lang="en-US" sz="2400" b="1" i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98597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Maintenance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i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Major</a:t>
                      </a:r>
                      <a:endParaRPr lang="en-US" sz="2400" b="1" i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5800" y="54864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indent="-914400">
              <a:spcBef>
                <a:spcPct val="20000"/>
              </a:spcBef>
              <a:defRPr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Applies to 28 source categories listed in rule (e.g. pulp and paper mills, iron and steel mills, chemical process plants)</a:t>
            </a:r>
          </a:p>
        </p:txBody>
      </p:sp>
    </p:spTree>
    <p:extLst>
      <p:ext uri="{BB962C8B-B14F-4D97-AF65-F5344CB8AC3E}">
        <p14:creationId xmlns="" xmlns:p14="http://schemas.microsoft.com/office/powerpoint/2010/main" val="133463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752600"/>
          </a:xfrm>
        </p:spPr>
        <p:txBody>
          <a:bodyPr/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Major / Minor NSR – proposed</a:t>
            </a:r>
            <a:b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construction or change in method of operation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(Major Modification)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562601"/>
            <a:ext cx="8229600" cy="533400"/>
          </a:xfrm>
        </p:spPr>
        <p:txBody>
          <a:bodyPr/>
          <a:lstStyle/>
          <a:p>
            <a:pPr marL="0" lvl="1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89662863"/>
              </p:ext>
            </p:extLst>
          </p:nvPr>
        </p:nvGraphicFramePr>
        <p:xfrm>
          <a:off x="304800" y="4191000"/>
          <a:ext cx="8382000" cy="1107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8200"/>
                <a:gridCol w="1447800"/>
                <a:gridCol w="1143000"/>
                <a:gridCol w="1143000"/>
              </a:tblGrid>
              <a:tr h="589031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Emission Rate&gt;</a:t>
                      </a:r>
                    </a:p>
                    <a:p>
                      <a:r>
                        <a:rPr lang="en-US" dirty="0" smtClean="0"/>
                        <a:t>Area designation, major mod?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100*/250 </a:t>
                      </a:r>
                      <a:r>
                        <a:rPr lang="en-US" dirty="0" err="1" smtClean="0"/>
                        <a:t>tpy</a:t>
                      </a:r>
                      <a:r>
                        <a:rPr lang="en-US" baseline="0" dirty="0" smtClean="0"/>
                        <a:t> or more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SER to 99*/249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Less than SER</a:t>
                      </a:r>
                      <a:endParaRPr lang="en-US" dirty="0"/>
                    </a:p>
                  </a:txBody>
                  <a:tcPr/>
                </a:tc>
              </a:tr>
              <a:tr h="467484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Attainment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i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Major</a:t>
                      </a:r>
                      <a:endParaRPr lang="en-US" sz="2400" b="1" i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Minor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01688762"/>
              </p:ext>
            </p:extLst>
          </p:nvPr>
        </p:nvGraphicFramePr>
        <p:xfrm>
          <a:off x="304800" y="2286000"/>
          <a:ext cx="8382000" cy="1600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8200"/>
                <a:gridCol w="1447800"/>
                <a:gridCol w="1143000"/>
                <a:gridCol w="1143000"/>
              </a:tblGrid>
              <a:tr h="673185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Emission Rate&gt;</a:t>
                      </a:r>
                    </a:p>
                    <a:p>
                      <a:r>
                        <a:rPr lang="en-US" dirty="0" smtClean="0"/>
                        <a:t>Area designation, major mod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tpy</a:t>
                      </a:r>
                      <a:r>
                        <a:rPr lang="en-US" baseline="0" dirty="0" smtClean="0"/>
                        <a:t> or more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SER to</a:t>
                      </a:r>
                      <a:r>
                        <a:rPr lang="en-US" baseline="0" dirty="0" smtClean="0"/>
                        <a:t> 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Less than SER</a:t>
                      </a:r>
                      <a:endParaRPr lang="en-US" dirty="0"/>
                    </a:p>
                  </a:txBody>
                  <a:tcPr/>
                </a:tc>
              </a:tr>
              <a:tr h="469816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Nonattainment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i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Major</a:t>
                      </a:r>
                      <a:endParaRPr lang="en-US" sz="2400" b="1" i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Minor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98597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Maintenance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i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Major</a:t>
                      </a:r>
                      <a:endParaRPr lang="en-US" sz="2400" b="1" i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Minor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90600" y="5486400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Overall stringency remains the same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463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9766</TotalTime>
  <Words>792</Words>
  <Application>Microsoft Office PowerPoint</Application>
  <PresentationFormat>On-screen Show (4:3)</PresentationFormat>
  <Paragraphs>224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New Source Review (NSR)</vt:lpstr>
      <vt:lpstr>New Source Review (NSR)</vt:lpstr>
      <vt:lpstr>Things unique to DEQ’s program</vt:lpstr>
      <vt:lpstr>Things unique to DEQ’s program, cont.</vt:lpstr>
      <vt:lpstr>Why make changes?</vt:lpstr>
      <vt:lpstr>How will the changes improve the program? </vt:lpstr>
      <vt:lpstr>What are the changes? </vt:lpstr>
      <vt:lpstr>Major / Minor NSR – currently  With construction or change in method of operation (Major Modification)</vt:lpstr>
      <vt:lpstr>Major / Minor NSR – proposed  With construction or change in method of operation (Major Modification)</vt:lpstr>
      <vt:lpstr>Significant Emission Rate (SER)</vt:lpstr>
      <vt:lpstr>Two New Area Designations</vt:lpstr>
      <vt:lpstr>Current Area Designations</vt:lpstr>
      <vt:lpstr>Areas in transition</vt:lpstr>
      <vt:lpstr>New Area Designations</vt:lpstr>
      <vt:lpstr>Changes to Improve Air Quality</vt:lpstr>
      <vt:lpstr>Offset Changes</vt:lpstr>
      <vt:lpstr>Net Air Quality Benefit Changes</vt:lpstr>
      <vt:lpstr>Last: Rule Organization</vt:lpstr>
      <vt:lpstr>Summary of Proposed Changes</vt:lpstr>
      <vt:lpstr>New Source Review (NSR)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Preferred Customer</dc:creator>
  <cp:lastModifiedBy>jinahar</cp:lastModifiedBy>
  <cp:revision>1130</cp:revision>
  <dcterms:created xsi:type="dcterms:W3CDTF">2013-06-02T20:44:18Z</dcterms:created>
  <dcterms:modified xsi:type="dcterms:W3CDTF">2013-08-02T19:26:09Z</dcterms:modified>
</cp:coreProperties>
</file>