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7"/>
  </p:notesMasterIdLst>
  <p:sldIdLst>
    <p:sldId id="449" r:id="rId2"/>
    <p:sldId id="531" r:id="rId3"/>
    <p:sldId id="501" r:id="rId4"/>
    <p:sldId id="533" r:id="rId5"/>
    <p:sldId id="534" r:id="rId6"/>
    <p:sldId id="535" r:id="rId7"/>
    <p:sldId id="536" r:id="rId8"/>
    <p:sldId id="590"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23" r:id="rId44"/>
    <p:sldId id="559" r:id="rId45"/>
    <p:sldId id="678" r:id="rId46"/>
    <p:sldId id="679" r:id="rId47"/>
    <p:sldId id="680" r:id="rId48"/>
    <p:sldId id="681" r:id="rId49"/>
    <p:sldId id="682" r:id="rId50"/>
    <p:sldId id="683" r:id="rId51"/>
    <p:sldId id="684" r:id="rId52"/>
    <p:sldId id="685" r:id="rId53"/>
    <p:sldId id="686" r:id="rId54"/>
    <p:sldId id="687" r:id="rId55"/>
    <p:sldId id="688" r:id="rId56"/>
    <p:sldId id="689" r:id="rId57"/>
    <p:sldId id="690" r:id="rId58"/>
    <p:sldId id="691" r:id="rId59"/>
    <p:sldId id="692" r:id="rId60"/>
    <p:sldId id="693" r:id="rId61"/>
    <p:sldId id="694" r:id="rId62"/>
    <p:sldId id="695" r:id="rId63"/>
    <p:sldId id="696" r:id="rId64"/>
    <p:sldId id="527" r:id="rId65"/>
    <p:sldId id="697"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64" autoAdjust="0"/>
  </p:normalViewPr>
  <p:slideViewPr>
    <p:cSldViewPr>
      <p:cViewPr>
        <p:scale>
          <a:sx n="90" d="100"/>
          <a:sy n="90" d="100"/>
        </p:scale>
        <p:origin x="-10" y="10"/>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195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8/7/2013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p14="http://schemas.microsoft.com/office/powerpoint/2010/main" xmlns=""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625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You will notice that there are also a lot of DEQ staff people here today.  We invited them here today so they can learn about the potential rule changes too.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
        <p:nvSpPr>
          <p:cNvPr id="5" name="Rectangle 4"/>
          <p:cNvSpPr/>
          <p:nvPr/>
        </p:nvSpPr>
        <p:spPr>
          <a:xfrm>
            <a:off x="1143000" y="4267200"/>
            <a:ext cx="4648200" cy="830997"/>
          </a:xfrm>
          <a:prstGeom prst="rect">
            <a:avLst/>
          </a:prstGeom>
        </p:spPr>
        <p:txBody>
          <a:bodyPr wrap="square">
            <a:spAutoFit/>
          </a:bodyPr>
          <a:lstStyle/>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NAAQS for particulate matter was based on total particulate matter and was much less stringent than today’s standards.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xmlns=""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p14="http://schemas.microsoft.com/office/powerpoint/2010/main" xmlns=""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 xmlns:p14="http://schemas.microsoft.com/office/powerpoint/2010/main" val="1955573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35</a:t>
            </a:fld>
            <a:endParaRPr lang="en-US" dirty="0"/>
          </a:p>
        </p:txBody>
      </p:sp>
    </p:spTree>
    <p:extLst>
      <p:ext uri="{BB962C8B-B14F-4D97-AF65-F5344CB8AC3E}">
        <p14:creationId xmlns="" xmlns:p14="http://schemas.microsoft.com/office/powerpoint/2010/main" val="4107494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36</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37</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60</a:t>
            </a:fld>
            <a:endParaRPr lang="en-US" dirty="0"/>
          </a:p>
        </p:txBody>
      </p:sp>
    </p:spTree>
    <p:extLst>
      <p:ext uri="{BB962C8B-B14F-4D97-AF65-F5344CB8AC3E}">
        <p14:creationId xmlns:p14="http://schemas.microsoft.com/office/powerpoint/2010/main" xmlns="" val="312272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8/7/2013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8/7/2013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8/7/2013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8/7/2013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8/7/2013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8/7/2013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8/7/2013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inahara.jill@deq.state.or.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1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0">
              <a:buClr>
                <a:srgbClr val="00B0F0"/>
              </a:buClr>
            </a:pPr>
            <a:r>
              <a:rPr lang="en-US" dirty="0" smtClean="0">
                <a:latin typeface="Times New Roman" pitchFamily="18" charset="0"/>
                <a:cs typeface="Times New Roman" pitchFamily="18" charset="0"/>
              </a:rPr>
              <a:t>Rules include different standards for pre and post 1970 sources - grandfathering provision</a:t>
            </a:r>
          </a:p>
          <a:p>
            <a:pPr lvl="1">
              <a:buClr>
                <a:srgbClr val="00B0F0"/>
              </a:buClr>
            </a:pPr>
            <a:r>
              <a:rPr lang="en-US" dirty="0" smtClean="0">
                <a:latin typeface="Times New Roman" pitchFamily="18" charset="0"/>
                <a:cs typeface="Times New Roman" pitchFamily="18" charset="0"/>
              </a:rPr>
              <a:t>Pre-1970: 40% opacity and 0.2 gr/dscf</a:t>
            </a:r>
          </a:p>
          <a:p>
            <a:pPr lvl="1">
              <a:buClr>
                <a:srgbClr val="00B0F0"/>
              </a:buClr>
            </a:pPr>
            <a:r>
              <a:rPr lang="en-US" dirty="0" smtClean="0">
                <a:latin typeface="Times New Roman" pitchFamily="18" charset="0"/>
                <a:cs typeface="Times New Roman" pitchFamily="18" charset="0"/>
              </a:rPr>
              <a:t>Post 1970: 20% opacity and 0.1 gr/dscf</a:t>
            </a:r>
          </a:p>
          <a:p>
            <a:pPr>
              <a:buClr>
                <a:srgbClr val="00B0F0"/>
              </a:buClr>
            </a:pPr>
            <a:r>
              <a:rPr lang="en-US" dirty="0" smtClean="0">
                <a:latin typeface="Times New Roman" pitchFamily="18" charset="0"/>
                <a:cs typeface="Times New Roman" pitchFamily="18" charset="0"/>
              </a:rPr>
              <a:t>PM standard inconsistent with current EPA policy for significant figures/compliance</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3657600"/>
          </a:xfrm>
        </p:spPr>
        <p:txBody>
          <a:bodyPr>
            <a:normAutofit/>
          </a:bodyPr>
          <a:lstStyle/>
          <a:p>
            <a:pPr lvl="0">
              <a:buClr>
                <a:srgbClr val="00B0F0"/>
              </a:buClr>
            </a:pPr>
            <a:r>
              <a:rPr lang="en-US" dirty="0" smtClean="0">
                <a:latin typeface="Times New Roman" pitchFamily="18" charset="0"/>
                <a:cs typeface="Times New Roman" pitchFamily="18" charset="0"/>
              </a:rPr>
              <a:t>Change all opacity standards to 6-minute block average</a:t>
            </a:r>
          </a:p>
          <a:p>
            <a:pPr lvl="1">
              <a:buClr>
                <a:srgbClr val="00B0F0"/>
              </a:buClr>
            </a:pPr>
            <a:r>
              <a:rPr lang="en-US" dirty="0" smtClean="0">
                <a:latin typeface="Times New Roman" pitchFamily="18" charset="0"/>
                <a:cs typeface="Times New Roman" pitchFamily="18" charset="0"/>
              </a:rPr>
              <a:t>Replaces 3-minute aggregate in 60 minutes</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a:t>
            </a:r>
            <a:endParaRPr lang="en-US" strike="sngStrike"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0574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standard</a:t>
            </a:r>
          </a:p>
          <a:p>
            <a:pPr lvl="1">
              <a:buClr>
                <a:srgbClr val="00B0F0"/>
              </a:buClr>
            </a:pPr>
            <a:r>
              <a:rPr lang="en-US" dirty="0" smtClean="0">
                <a:latin typeface="Times New Roman" pitchFamily="18" charset="0"/>
                <a:cs typeface="Times New Roman" pitchFamily="18" charset="0"/>
              </a:rPr>
              <a:t>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to minimize emissions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15</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4605424"/>
            <a:ext cx="2362200" cy="19547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2143019421"/>
              </p:ext>
            </p:extLst>
          </p:nvPr>
        </p:nvGraphicFramePr>
        <p:xfrm>
          <a:off x="457200" y="3581400"/>
          <a:ext cx="8534400" cy="1939490"/>
        </p:xfrm>
        <a:graphic>
          <a:graphicData uri="http://schemas.openxmlformats.org/drawingml/2006/table">
            <a:tbl>
              <a:tblPr firstRow="1" bandRow="1">
                <a:tableStyleId>{7DF18680-E054-41AD-8BC1-D1AEF772440D}</a:tableStyleId>
              </a:tblPr>
              <a:tblGrid>
                <a:gridCol w="1828800"/>
                <a:gridCol w="3352800"/>
                <a:gridCol w="33528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0.2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30%</a:t>
                      </a:r>
                      <a:r>
                        <a:rPr lang="en-US" sz="2600" baseline="0" dirty="0" smtClean="0">
                          <a:latin typeface="Times New Roman" pitchFamily="18" charset="0"/>
                          <a:cs typeface="Times New Roman" pitchFamily="18" charset="0"/>
                        </a:rPr>
                        <a:t> 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70%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0.10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13%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53%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bl>
          </a:graphicData>
        </a:graphic>
      </p:graphicFrame>
      <p:sp>
        <p:nvSpPr>
          <p:cNvPr id="7"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9145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also have high background concentrations due to woodstoves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315200" cy="4191000"/>
          </a:xfrm>
        </p:spPr>
        <p:txBody>
          <a:bodyPr>
            <a:normAutofit/>
          </a:bodyPr>
          <a:lstStyle/>
          <a:p>
            <a:pPr lvl="0">
              <a:buClr>
                <a:srgbClr val="00B0F0"/>
              </a:buClr>
            </a:pPr>
            <a:r>
              <a:rPr lang="en-US" dirty="0" smtClean="0">
                <a:latin typeface="Times New Roman" pitchFamily="18" charset="0"/>
                <a:cs typeface="Times New Roman" pitchFamily="18" charset="0"/>
              </a:rPr>
              <a:t>Changes are </a:t>
            </a:r>
            <a:r>
              <a:rPr lang="en-US" u="sng" dirty="0" smtClean="0">
                <a:latin typeface="Times New Roman" pitchFamily="18" charset="0"/>
                <a:cs typeface="Times New Roman" pitchFamily="18" charset="0"/>
              </a:rPr>
              <a:t>proactive</a:t>
            </a:r>
            <a:r>
              <a:rPr lang="en-US" dirty="0" smtClean="0">
                <a:latin typeface="Times New Roman" pitchFamily="18" charset="0"/>
                <a:cs typeface="Times New Roman" pitchFamily="18" charset="0"/>
              </a:rPr>
              <a:t>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Changes are similar to more stringent changes adopted for  PM10 nonattainment areas as </a:t>
            </a:r>
            <a:r>
              <a:rPr lang="en-US" u="sng" dirty="0" smtClean="0">
                <a:latin typeface="Times New Roman" pitchFamily="18" charset="0"/>
                <a:cs typeface="Times New Roman" pitchFamily="18" charset="0"/>
              </a:rPr>
              <a:t>reactive</a:t>
            </a:r>
            <a:r>
              <a:rPr lang="en-US" dirty="0" smtClean="0">
                <a:latin typeface="Times New Roman" pitchFamily="18" charset="0"/>
                <a:cs typeface="Times New Roman" pitchFamily="18" charset="0"/>
              </a:rPr>
              <a:t> measures </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sp>
        <p:nvSpPr>
          <p:cNvPr id="2" name="TextBox 1"/>
          <p:cNvSpPr txBox="1"/>
          <p:nvPr/>
        </p:nvSpPr>
        <p:spPr>
          <a:xfrm>
            <a:off x="990600" y="1600201"/>
            <a:ext cx="7315200" cy="4893647"/>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comply but not all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Individual outreach to these businesses after stakeholder meetings</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a:t>
            </a:r>
            <a:r>
              <a:rPr lang="en-US" sz="3600" b="1" dirty="0" smtClean="0">
                <a:latin typeface="Times New Roman" pitchFamily="18" charset="0"/>
                <a:cs typeface="Times New Roman" pitchFamily="18" charset="0"/>
              </a:rPr>
              <a:t>Businesses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1371600" y="914400"/>
            <a:ext cx="7239000" cy="685800"/>
          </a:xfrm>
        </p:spPr>
        <p:txBody>
          <a:bodyPr/>
          <a:lstStyle/>
          <a:p>
            <a:r>
              <a:rPr lang="en-US" sz="3600" b="1" dirty="0" smtClean="0">
                <a:latin typeface="Times New Roman" pitchFamily="18" charset="0"/>
                <a:cs typeface="Times New Roman" pitchFamily="18" charset="0"/>
              </a:rPr>
              <a:t>PM </a:t>
            </a:r>
            <a:r>
              <a:rPr lang="en-US" sz="3600" b="1" dirty="0" smtClean="0">
                <a:latin typeface="Times New Roman" pitchFamily="18" charset="0"/>
                <a:cs typeface="Times New Roman" pitchFamily="18" charset="0"/>
              </a:rPr>
              <a:t>Standards </a:t>
            </a:r>
            <a:r>
              <a:rPr lang="en-US" sz="3600" b="1" dirty="0" smtClean="0">
                <a:latin typeface="Times New Roman" pitchFamily="18" charset="0"/>
                <a:cs typeface="Times New Roman" pitchFamily="18" charset="0"/>
              </a:rPr>
              <a:t>–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1828800"/>
            <a:ext cx="5067300" cy="4724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729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10000"/>
          </a:bodyPr>
          <a:lstStyle/>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sz="3000" dirty="0" smtClean="0">
                <a:latin typeface="Times New Roman" pitchFamily="18" charset="0"/>
                <a:cs typeface="Times New Roman" pitchFamily="18" charset="0"/>
              </a:rPr>
              <a:t>Janitorial activities</a:t>
            </a:r>
          </a:p>
          <a:p>
            <a:pPr lvl="2"/>
            <a:r>
              <a:rPr lang="en-US" sz="3000" dirty="0" smtClean="0">
                <a:latin typeface="Times New Roman" pitchFamily="18" charset="0"/>
                <a:cs typeface="Times New Roman" pitchFamily="18" charset="0"/>
              </a:rPr>
              <a:t>Groundskeeping activities</a:t>
            </a:r>
          </a:p>
          <a:p>
            <a:pPr lvl="2"/>
            <a:r>
              <a:rPr lang="en-US" sz="3000" dirty="0" smtClean="0">
                <a:latin typeface="Times New Roman" pitchFamily="18" charset="0"/>
                <a:cs typeface="Times New Roman" pitchFamily="18" charset="0"/>
              </a:rPr>
              <a:t>Instrument calibration</a:t>
            </a:r>
          </a:p>
          <a:p>
            <a:pPr lvl="2"/>
            <a:r>
              <a:rPr lang="en-US" sz="3000" dirty="0" smtClean="0">
                <a:latin typeface="Times New Roman" pitchFamily="18" charset="0"/>
                <a:cs typeface="Times New Roman" pitchFamily="18" charset="0"/>
              </a:rPr>
              <a:t>Maintenance and repair shop activities</a:t>
            </a:r>
          </a:p>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6670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(375 kW); or</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(2,756 tons/yr for GHG)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 xmlns:p14="http://schemas.microsoft.com/office/powerpoint/2010/main" val="1925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add </a:t>
            </a:r>
            <a:r>
              <a:rPr lang="en-US" sz="2400" dirty="0" smtClean="0">
                <a:solidFill>
                  <a:prstClr val="black"/>
                </a:solidFill>
                <a:latin typeface="Times New Roman"/>
                <a:ea typeface="Calibri"/>
              </a:rPr>
              <a:t>(0.4 MMBtu/hr oil; 2 MMBtu/hr gas)</a:t>
            </a:r>
            <a:endParaRPr lang="en-US" dirty="0" smtClean="0">
              <a:solidFill>
                <a:prstClr val="black"/>
              </a:solidFill>
              <a:latin typeface="Times New Roman"/>
              <a:ea typeface="Calibri"/>
            </a:endParaRP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 (2756 tons/yr for GHG)</a:t>
            </a: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1371600"/>
            <a:ext cx="3048000" cy="22864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533400" y="1371600"/>
            <a:ext cx="51816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4196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(NC)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(ACDP) may be required for some sources – e.g., data centers with numerous emergency generators</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PSELs will be revised at next permit renewal after rules are adopted</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8/7/2013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905000"/>
            <a:ext cx="5872163" cy="38963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878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for Approval:  ?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30</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381000" y="1828800"/>
            <a:ext cx="8229600" cy="452431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limit on the number of extensions </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If projects are delayed without further review, there is the potential for proposed projects to:</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tie up increment indefinitely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cause significant impacts on air quality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not have current control technology</a:t>
            </a: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2133600"/>
            <a:ext cx="8229600" cy="255454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33</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control technology 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a:t>
            </a:r>
            <a:r>
              <a:rPr lang="en-US" sz="3000" dirty="0" smtClean="0">
                <a:latin typeface="Times New Roman" pitchFamily="18" charset="0"/>
                <a:cs typeface="Times New Roman" pitchFamily="18" charset="0"/>
              </a:rPr>
              <a:t>control technology analysis </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34</a:t>
            </a:fld>
            <a:endParaRPr lang="en-US" dirty="0">
              <a:solidFill>
                <a:srgbClr val="E3DED1">
                  <a:shade val="50000"/>
                </a:srgbClr>
              </a:solidFill>
            </a:endParaRPr>
          </a:p>
        </p:txBody>
      </p:sp>
      <p:sp>
        <p:nvSpPr>
          <p:cNvPr id="11" name="Rectangle 10"/>
          <p:cNvSpPr/>
          <p:nvPr/>
        </p:nvSpPr>
        <p:spPr>
          <a:xfrm>
            <a:off x="381000" y="2057400"/>
            <a:ext cx="8763000" cy="4585871"/>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whether any new control technologies have become commercially available</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original control technology analysis for potentially lower limits</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the </a:t>
            </a:r>
            <a:r>
              <a:rPr lang="en-US" sz="2800" dirty="0">
                <a:solidFill>
                  <a:prstClr val="black"/>
                </a:solidFill>
                <a:latin typeface="Times New Roman" pitchFamily="18" charset="0"/>
                <a:cs typeface="Times New Roman" pitchFamily="18" charset="0"/>
              </a:rPr>
              <a:t>air quality </a:t>
            </a:r>
            <a:r>
              <a:rPr lang="en-US" sz="2800" dirty="0" smtClean="0">
                <a:solidFill>
                  <a:prstClr val="black"/>
                </a:solidFill>
                <a:latin typeface="Times New Roman" pitchFamily="18" charset="0"/>
                <a:cs typeface="Times New Roman" pitchFamily="18" charset="0"/>
              </a:rPr>
              <a:t>analysis for:</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 that would affect results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endParaRPr lang="en-US" sz="2800" dirty="0" smtClean="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a:t>
            </a: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contemporaneous and satisfy requirements</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11" name="Rectangle 10"/>
          <p:cNvSpPr/>
          <p:nvPr/>
        </p:nvSpPr>
        <p:spPr>
          <a:xfrm>
            <a:off x="762000" y="2057400"/>
            <a:ext cx="82296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Business submits application for extension 30 days prior to end of current 18-month construction approval</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review extension request</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issue 18-month extension after public notice</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Process to request extension</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618857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37</a:t>
            </a:fld>
            <a:endParaRPr lang="en-US" dirty="0">
              <a:solidFill>
                <a:srgbClr val="E3DED1">
                  <a:shade val="50000"/>
                </a:srgbClr>
              </a:solidFill>
            </a:endParaRPr>
          </a:p>
        </p:txBody>
      </p:sp>
      <p:sp>
        <p:nvSpPr>
          <p:cNvPr id="11" name="Rectangle 10"/>
          <p:cNvSpPr/>
          <p:nvPr/>
        </p:nvSpPr>
        <p:spPr>
          <a:xfrm>
            <a:off x="228600" y="2057400"/>
            <a:ext cx="87630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35 </a:t>
            </a:r>
            <a:r>
              <a:rPr lang="en-US" sz="3200" dirty="0">
                <a:solidFill>
                  <a:prstClr val="black"/>
                </a:solidFill>
                <a:latin typeface="Times New Roman" pitchFamily="18" charset="0"/>
                <a:cs typeface="Times New Roman" pitchFamily="18" charset="0"/>
              </a:rPr>
              <a:t>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618857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38</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1600200"/>
            <a:ext cx="3505200" cy="4608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Clean Air Act construction approval ensures: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State of the art control technologies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No adverse impacts on air quality</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42672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Amount of emissions transferred cannot exceed the “new” source’s potential to emit</a:t>
            </a:r>
          </a:p>
          <a:p>
            <a:pPr marL="1033272" lvl="2" indent="-576072">
              <a:lnSpc>
                <a:spcPct val="95000"/>
              </a:lnSpc>
              <a:spcBef>
                <a:spcPts val="0"/>
              </a:spcBef>
              <a:buClr>
                <a:srgbClr val="00B0F0"/>
              </a:buClr>
            </a:pPr>
            <a:endParaRPr lang="en-US"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2438400"/>
            <a:ext cx="8229600" cy="3733800"/>
          </a:xfrm>
        </p:spPr>
        <p:txBody>
          <a:bodyPr>
            <a:normAutofit lnSpcReduction="10000"/>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Limits ability to use emissions for unrelated projects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Clarifies rules to ensure new source, if different than existing source, is subject to construction approval</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Consistent with the provisions that apply to physical changes or </a:t>
            </a:r>
            <a:r>
              <a:rPr lang="en-US" u="sng" dirty="0" smtClean="0">
                <a:latin typeface="Times New Roman" pitchFamily="18" charset="0"/>
                <a:cs typeface="Times New Roman" pitchFamily="18" charset="0"/>
              </a:rPr>
              <a:t>changes in the method of operation</a:t>
            </a:r>
            <a:r>
              <a:rPr lang="en-US" dirty="0" smtClean="0">
                <a:latin typeface="Times New Roman" pitchFamily="18" charset="0"/>
                <a:cs typeface="Times New Roman" pitchFamily="18" charset="0"/>
              </a:rPr>
              <a:t> that apply to all sources.</a:t>
            </a:r>
          </a:p>
          <a:p>
            <a:pPr marL="1033272" lvl="2" indent="-576072">
              <a:lnSpc>
                <a:spcPct val="95000"/>
              </a:lnSpc>
              <a:spcBef>
                <a:spcPts val="0"/>
              </a:spcBef>
            </a:pPr>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8/7/2013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43</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76400"/>
            <a:ext cx="5949913" cy="3947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8718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3124200"/>
            <a:ext cx="2772410" cy="28194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r>
              <a:rPr lang="en-US" dirty="0" smtClean="0">
                <a:latin typeface="Times New Roman" pitchFamily="18" charset="0"/>
                <a:cs typeface="Times New Roman" pitchFamily="18" charset="0"/>
              </a:rPr>
              <a:t>Proposing revisions to New Source Review program</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sz="half" idx="1"/>
          </p:nvPr>
        </p:nvSpPr>
        <p:spPr>
          <a:xfrm>
            <a:off x="457200" y="1600200"/>
            <a:ext cx="7848600" cy="5257800"/>
          </a:xfrm>
        </p:spPr>
        <p:txBody>
          <a:bodyPr/>
          <a:lstStyle/>
          <a:p>
            <a:r>
              <a:rPr lang="en-US" dirty="0" smtClean="0">
                <a:latin typeface="Times New Roman" pitchFamily="18" charset="0"/>
                <a:cs typeface="Times New Roman" pitchFamily="18" charset="0"/>
              </a:rPr>
              <a:t>Pre-construction permitting program mandated by Clean Air Act</a:t>
            </a:r>
          </a:p>
          <a:p>
            <a:pPr lvl="1"/>
            <a:r>
              <a:rPr lang="en-US" dirty="0" smtClean="0">
                <a:latin typeface="Times New Roman" pitchFamily="18" charset="0"/>
                <a:cs typeface="Times New Roman" pitchFamily="18" charset="0"/>
              </a:rPr>
              <a:t>Maintain and protect air quality</a:t>
            </a:r>
          </a:p>
          <a:p>
            <a:pPr lvl="1"/>
            <a:r>
              <a:rPr lang="en-US" dirty="0" smtClean="0">
                <a:latin typeface="Times New Roman" pitchFamily="18" charset="0"/>
                <a:cs typeface="Times New Roman" pitchFamily="18" charset="0"/>
              </a:rPr>
              <a:t>Requires pollution control devices where appropriate</a:t>
            </a:r>
          </a:p>
          <a:p>
            <a:r>
              <a:rPr lang="en-US" dirty="0" smtClean="0">
                <a:latin typeface="Times New Roman" pitchFamily="18" charset="0"/>
                <a:cs typeface="Times New Roman" pitchFamily="18" charset="0"/>
              </a:rPr>
              <a:t>Three distinct programs</a:t>
            </a:r>
          </a:p>
          <a:p>
            <a:pPr lvl="1"/>
            <a:r>
              <a:rPr lang="en-US" dirty="0" smtClean="0">
                <a:latin typeface="Times New Roman" pitchFamily="18" charset="0"/>
                <a:cs typeface="Times New Roman" pitchFamily="18" charset="0"/>
              </a:rPr>
              <a:t>Prevention of Significant Deterioration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(PSD) in attainment areas</a:t>
            </a:r>
          </a:p>
          <a:p>
            <a:pPr lvl="1"/>
            <a:r>
              <a:rPr lang="en-US" dirty="0" smtClean="0">
                <a:latin typeface="Times New Roman" pitchFamily="18" charset="0"/>
                <a:cs typeface="Times New Roman" pitchFamily="18" charset="0"/>
              </a:rPr>
              <a:t>Nonattainment NSR </a:t>
            </a:r>
          </a:p>
          <a:p>
            <a:pPr lvl="1"/>
            <a:r>
              <a:rPr lang="en-US" dirty="0" smtClean="0">
                <a:latin typeface="Times New Roman" pitchFamily="18" charset="0"/>
                <a:cs typeface="Times New Roman" pitchFamily="18" charset="0"/>
              </a:rPr>
              <a:t>Minor NSR</a:t>
            </a:r>
          </a:p>
          <a:p>
            <a:endParaRPr lang="en-US" dirty="0"/>
          </a:p>
        </p:txBody>
      </p:sp>
      <p:sp>
        <p:nvSpPr>
          <p:cNvPr id="4" name="Content Placeholder 3"/>
          <p:cNvSpPr>
            <a:spLocks noGrp="1"/>
          </p:cNvSpPr>
          <p:nvPr>
            <p:ph sz="half" idx="2"/>
          </p:nvPr>
        </p:nvSpPr>
        <p:spPr>
          <a:xfrm>
            <a:off x="6705600" y="4038600"/>
            <a:ext cx="1295400" cy="1066800"/>
          </a:xfrm>
          <a:solidFill>
            <a:schemeClr val="bg1"/>
          </a:solidFill>
        </p:spPr>
        <p:txBody>
          <a:bodyPr anchor="ctr"/>
          <a:lstStyle/>
          <a:p>
            <a:pPr>
              <a:buNone/>
            </a:pPr>
            <a:r>
              <a:rPr lang="en-US" b="1" i="1" dirty="0" smtClean="0">
                <a:solidFill>
                  <a:srgbClr val="00B050"/>
                </a:solidFill>
              </a:rPr>
              <a:t>Major</a:t>
            </a:r>
          </a:p>
          <a:p>
            <a:pPr>
              <a:buNone/>
            </a:pPr>
            <a:r>
              <a:rPr lang="en-US" b="1" i="1" dirty="0" smtClean="0">
                <a:solidFill>
                  <a:srgbClr val="00B050"/>
                </a:solidFill>
              </a:rPr>
              <a:t>NSR</a:t>
            </a:r>
            <a:endParaRPr lang="en-US" b="1" i="1" dirty="0">
              <a:solidFill>
                <a:srgbClr val="00B050"/>
              </a:solidFill>
            </a:endParaRPr>
          </a:p>
        </p:txBody>
      </p:sp>
      <p:sp>
        <p:nvSpPr>
          <p:cNvPr id="5" name="Date Placeholder 4"/>
          <p:cNvSpPr>
            <a:spLocks noGrp="1"/>
          </p:cNvSpPr>
          <p:nvPr>
            <p:ph type="dt" sz="half" idx="10"/>
          </p:nvPr>
        </p:nvSpPr>
        <p:spPr/>
        <p:txBody>
          <a:bodyPr/>
          <a:lstStyle/>
          <a:p>
            <a:fld id="{665C242C-EA3B-425E-9AAC-339BAFE8360B}" type="datetime1">
              <a:rPr lang="en-US" smtClean="0"/>
              <a:pPr/>
              <a:t>8/7/2013</a:t>
            </a:fld>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46</a:t>
            </a:fld>
            <a:endParaRPr lang="en-US" dirty="0"/>
          </a:p>
        </p:txBody>
      </p:sp>
      <p:sp>
        <p:nvSpPr>
          <p:cNvPr id="7" name="TextBox 6"/>
          <p:cNvSpPr txBox="1"/>
          <p:nvPr/>
        </p:nvSpPr>
        <p:spPr>
          <a:xfrm>
            <a:off x="6172200" y="3733800"/>
            <a:ext cx="838200" cy="1569660"/>
          </a:xfrm>
          <a:prstGeom prst="rect">
            <a:avLst/>
          </a:prstGeom>
          <a:noFill/>
        </p:spPr>
        <p:txBody>
          <a:bodyPr wrap="square" rtlCol="0">
            <a:spAutoFit/>
          </a:bodyPr>
          <a:lstStyle/>
          <a:p>
            <a:r>
              <a:rPr lang="en-US" sz="9600" dirty="0" smtClean="0">
                <a:solidFill>
                  <a:srgbClr val="00B050"/>
                </a:solidFill>
              </a:rPr>
              <a:t>}</a:t>
            </a:r>
            <a:endParaRPr lang="en-US" sz="9600" dirty="0">
              <a:solidFill>
                <a:srgbClr val="00B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Things unique to DEQ’s program</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Major source definition in nonattainment and maintenance areas</a:t>
            </a:r>
          </a:p>
          <a:p>
            <a:pPr lvl="1"/>
            <a:r>
              <a:rPr lang="en-US" dirty="0" smtClean="0">
                <a:latin typeface="Times New Roman" pitchFamily="18" charset="0"/>
                <a:cs typeface="Times New Roman" pitchFamily="18" charset="0"/>
              </a:rPr>
              <a:t>Lower threshold than EPA definition</a:t>
            </a:r>
          </a:p>
          <a:p>
            <a:r>
              <a:rPr lang="en-US" dirty="0" smtClean="0">
                <a:latin typeface="Times New Roman" pitchFamily="18" charset="0"/>
                <a:cs typeface="Times New Roman" pitchFamily="18" charset="0"/>
              </a:rPr>
              <a:t>Offsets and Net Air Quality Benefit</a:t>
            </a:r>
          </a:p>
          <a:p>
            <a:pPr lvl="1"/>
            <a:r>
              <a:rPr lang="en-US" dirty="0" smtClean="0">
                <a:latin typeface="Times New Roman" pitchFamily="18" charset="0"/>
                <a:cs typeface="Times New Roman" pitchFamily="18" charset="0"/>
              </a:rPr>
              <a:t>NAQB requires air dispersion modeling</a:t>
            </a:r>
          </a:p>
          <a:p>
            <a:pPr lvl="1"/>
            <a:r>
              <a:rPr lang="en-US" dirty="0" smtClean="0">
                <a:latin typeface="Times New Roman" pitchFamily="18" charset="0"/>
                <a:cs typeface="Times New Roman" pitchFamily="18" charset="0"/>
              </a:rPr>
              <a:t>EPA program only requires offsets</a:t>
            </a:r>
          </a:p>
          <a:p>
            <a:pPr lvl="1"/>
            <a:endParaRPr lang="en-US" dirty="0" smtClean="0"/>
          </a:p>
          <a:p>
            <a:pPr lvl="1">
              <a:buNone/>
            </a:pPr>
            <a:r>
              <a:rPr lang="en-US" dirty="0" smtClean="0"/>
              <a: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Things unique to DEQ’s program, cont.</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program requires air quality impact analysis for minor sources</a:t>
            </a:r>
          </a:p>
          <a:p>
            <a:r>
              <a:rPr lang="en-US" dirty="0" smtClean="0">
                <a:latin typeface="Times New Roman" pitchFamily="18" charset="0"/>
                <a:cs typeface="Times New Roman" pitchFamily="18" charset="0"/>
              </a:rPr>
              <a:t>Maintenance areas</a:t>
            </a:r>
          </a:p>
          <a:p>
            <a:pPr lvl="1"/>
            <a:r>
              <a:rPr lang="en-US" dirty="0" smtClean="0">
                <a:latin typeface="Times New Roman" pitchFamily="18" charset="0"/>
                <a:cs typeface="Times New Roman" pitchFamily="18" charset="0"/>
              </a:rPr>
              <a:t>Former nonattainment areas</a:t>
            </a:r>
          </a:p>
          <a:p>
            <a:pPr lvl="1"/>
            <a:r>
              <a:rPr lang="en-US" dirty="0" smtClean="0">
                <a:latin typeface="Times New Roman" pitchFamily="18" charset="0"/>
                <a:cs typeface="Times New Roman" pitchFamily="18" charset="0"/>
              </a:rPr>
              <a:t>DEQ program has more stringent requirements than federal program</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b="1" dirty="0" smtClean="0">
                <a:latin typeface="Times New Roman" pitchFamily="18" charset="0"/>
                <a:cs typeface="Times New Roman" pitchFamily="18" charset="0"/>
              </a:rPr>
              <a:t>Why make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lstStyle/>
          <a:p>
            <a:r>
              <a:rPr lang="en-US" dirty="0" smtClean="0">
                <a:latin typeface="Times New Roman" pitchFamily="18" charset="0"/>
                <a:cs typeface="Times New Roman" pitchFamily="18" charset="0"/>
              </a:rPr>
              <a:t>Areas of the state are close to or are exceeding the PM2.5 National Ambient AQ Standards</a:t>
            </a:r>
          </a:p>
          <a:p>
            <a:pPr lvl="1"/>
            <a:r>
              <a:rPr lang="en-US" dirty="0" smtClean="0">
                <a:latin typeface="Times New Roman" pitchFamily="18" charset="0"/>
                <a:cs typeface="Times New Roman" pitchFamily="18" charset="0"/>
              </a:rPr>
              <a:t>New PM2.5 standards adopted in 2007 – much lower than PM10 standards</a:t>
            </a:r>
          </a:p>
          <a:p>
            <a:pPr lvl="1">
              <a:buNone/>
            </a:pPr>
            <a:r>
              <a:rPr lang="en-US" dirty="0" smtClean="0">
                <a:latin typeface="Times New Roman" pitchFamily="18" charset="0"/>
                <a:cs typeface="Times New Roman" pitchFamily="18" charset="0"/>
              </a:rPr>
              <a:t>AQ problems mainly due to area sources, not industrial sources</a:t>
            </a:r>
          </a:p>
          <a:p>
            <a:r>
              <a:rPr lang="en-US" dirty="0" smtClean="0">
                <a:latin typeface="Times New Roman" pitchFamily="18" charset="0"/>
                <a:cs typeface="Times New Roman" pitchFamily="18" charset="0"/>
              </a:rPr>
              <a:t>Current rule structure</a:t>
            </a:r>
          </a:p>
          <a:p>
            <a:pPr lvl="1"/>
            <a:r>
              <a:rPr lang="en-US" dirty="0" smtClean="0">
                <a:latin typeface="Times New Roman" pitchFamily="18" charset="0"/>
                <a:cs typeface="Times New Roman" pitchFamily="18" charset="0"/>
              </a:rPr>
              <a:t>does not adequately address PM2.5 ambient air quality problems</a:t>
            </a:r>
          </a:p>
          <a:p>
            <a:pPr lvl="1"/>
            <a:r>
              <a:rPr lang="en-US" dirty="0" smtClean="0">
                <a:latin typeface="Times New Roman" pitchFamily="18" charset="0"/>
                <a:cs typeface="Times New Roman" pitchFamily="18" charset="0"/>
              </a:rPr>
              <a:t>prohibits development</a:t>
            </a:r>
          </a:p>
          <a:p>
            <a:pPr lvl="1"/>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sz="3600" b="1" dirty="0" smtClean="0">
                <a:latin typeface="Times New Roman" pitchFamily="18" charset="0"/>
                <a:cs typeface="Times New Roman" pitchFamily="18" charset="0"/>
              </a:rPr>
              <a:t>How will the changes improve the program?</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2103437"/>
            <a:ext cx="8229600" cy="4221163"/>
          </a:xfrm>
        </p:spPr>
        <p:txBody>
          <a:bodyPr/>
          <a:lstStyle/>
          <a:p>
            <a:r>
              <a:rPr lang="en-US" dirty="0" smtClean="0">
                <a:latin typeface="Times New Roman" pitchFamily="18" charset="0"/>
                <a:cs typeface="Times New Roman" pitchFamily="18" charset="0"/>
              </a:rPr>
              <a:t>New or modified sources can help address ambient air quality problems</a:t>
            </a:r>
          </a:p>
          <a:p>
            <a:r>
              <a:rPr lang="en-US" dirty="0" smtClean="0">
                <a:latin typeface="Times New Roman" pitchFamily="18" charset="0"/>
                <a:cs typeface="Times New Roman" pitchFamily="18" charset="0"/>
              </a:rPr>
              <a:t>Allows for development while improving or maintaining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itchFamily="18" charset="0"/>
                <a:cs typeface="Times New Roman" pitchFamily="18" charset="0"/>
              </a:rPr>
              <a:t>What are the changes?</a:t>
            </a:r>
            <a:br>
              <a:rPr lang="en-US" sz="3600" b="1" dirty="0" smtClean="0">
                <a:latin typeface="Times New Roman" pitchFamily="18" charset="0"/>
                <a:cs typeface="Times New Roman" pitchFamily="18" charset="0"/>
              </a:rPr>
            </a:b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Align definition of major source with EPA’s definition</a:t>
            </a:r>
          </a:p>
          <a:p>
            <a:pPr lvl="1"/>
            <a:r>
              <a:rPr lang="en-US" dirty="0" smtClean="0">
                <a:latin typeface="Times New Roman" pitchFamily="18" charset="0"/>
                <a:cs typeface="Times New Roman" pitchFamily="18" charset="0"/>
              </a:rPr>
              <a:t>Different requirements for small and large sources</a:t>
            </a:r>
          </a:p>
          <a:p>
            <a:r>
              <a:rPr lang="en-US" dirty="0" smtClean="0">
                <a:latin typeface="Times New Roman" pitchFamily="18" charset="0"/>
                <a:cs typeface="Times New Roman" pitchFamily="18" charset="0"/>
              </a:rPr>
              <a:t>Create 2 new area designations</a:t>
            </a:r>
          </a:p>
          <a:p>
            <a:pPr lvl="1"/>
            <a:r>
              <a:rPr lang="en-US" dirty="0" smtClean="0">
                <a:latin typeface="Times New Roman" pitchFamily="18" charset="0"/>
                <a:cs typeface="Times New Roman" pitchFamily="18" charset="0"/>
              </a:rPr>
              <a:t>Help prevent nonattainment</a:t>
            </a:r>
          </a:p>
          <a:p>
            <a:pPr lvl="1"/>
            <a:r>
              <a:rPr lang="en-US" dirty="0" smtClean="0">
                <a:latin typeface="Times New Roman" pitchFamily="18" charset="0"/>
                <a:cs typeface="Times New Roman" pitchFamily="18" charset="0"/>
              </a:rPr>
              <a:t>Eliminate permitting roadblock</a:t>
            </a:r>
          </a:p>
          <a:p>
            <a:pPr lvl="1"/>
            <a:r>
              <a:rPr lang="en-US" dirty="0" smtClean="0">
                <a:latin typeface="Times New Roman" pitchFamily="18" charset="0"/>
                <a:cs typeface="Times New Roman" pitchFamily="18" charset="0"/>
              </a:rPr>
              <a:t>Get to maintenance faster</a:t>
            </a:r>
          </a:p>
          <a:p>
            <a:r>
              <a:rPr lang="en-US" i="1" dirty="0" smtClean="0">
                <a:latin typeface="Times New Roman" pitchFamily="18" charset="0"/>
                <a:cs typeface="Times New Roman" pitchFamily="18" charset="0"/>
              </a:rPr>
              <a:t>Primarily affect </a:t>
            </a:r>
            <a:r>
              <a:rPr lang="en-US" b="1" i="1" dirty="0" smtClean="0">
                <a:latin typeface="Times New Roman" pitchFamily="18" charset="0"/>
                <a:cs typeface="Times New Roman" pitchFamily="18" charset="0"/>
              </a:rPr>
              <a:t>Minor</a:t>
            </a:r>
            <a:r>
              <a:rPr lang="en-US" i="1" dirty="0" smtClean="0">
                <a:latin typeface="Times New Roman" pitchFamily="18" charset="0"/>
                <a:cs typeface="Times New Roman" pitchFamily="18" charset="0"/>
              </a:rPr>
              <a:t> New Source Review</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currently</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25908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SER or</a:t>
                      </a:r>
                      <a:r>
                        <a:rPr lang="en-US" baseline="0" dirty="0" smtClean="0"/>
                        <a:t> more</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685800" y="5486400"/>
            <a:ext cx="8001000" cy="830997"/>
          </a:xfrm>
          <a:prstGeom prst="rect">
            <a:avLst/>
          </a:prstGeom>
          <a:noFill/>
        </p:spPr>
        <p:txBody>
          <a:bodyPr wrap="square" rtlCol="0">
            <a:spAutoFit/>
          </a:bodyPr>
          <a:lstStyle/>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Applies to 28 source categories listed in rule (e.g. pulp and paper mills, iron and steel mills, chemical process plants)</a:t>
            </a:r>
          </a:p>
        </p:txBody>
      </p:sp>
    </p:spTree>
    <p:extLst>
      <p:ext uri="{BB962C8B-B14F-4D97-AF65-F5344CB8AC3E}">
        <p14:creationId xmlns:p14="http://schemas.microsoft.com/office/powerpoint/2010/main" xmlns="" val="1334637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1447800"/>
                <a:gridCol w="11430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a:t>
                      </a:r>
                      <a:r>
                        <a:rPr lang="en-US" baseline="0" dirty="0" smtClean="0"/>
                        <a:t> </a:t>
                      </a:r>
                      <a:r>
                        <a:rPr lang="en-US" dirty="0" smtClean="0"/>
                        <a:t>tpy</a:t>
                      </a:r>
                      <a:r>
                        <a:rPr lang="en-US" baseline="0" dirty="0" smtClean="0"/>
                        <a:t> or more</a:t>
                      </a:r>
                      <a:endParaRPr lang="en-US" dirty="0"/>
                    </a:p>
                  </a:txBody>
                  <a:tcPr/>
                </a:tc>
                <a:tc>
                  <a:txBody>
                    <a:bodyPr/>
                    <a:lstStyle/>
                    <a:p>
                      <a:pPr algn="ctr"/>
                      <a:r>
                        <a:rPr lang="en-US" dirty="0" smtClean="0"/>
                        <a:t>SER to</a:t>
                      </a:r>
                      <a:r>
                        <a:rPr lang="en-US" baseline="0" dirty="0" smtClean="0"/>
                        <a:t> 99</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990600" y="5486400"/>
            <a:ext cx="7315200" cy="584775"/>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Overall stringency remains the same</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334637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Significant Emission Rate (SER)</a:t>
            </a:r>
            <a:endParaRPr lang="en-US" sz="36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36127604"/>
              </p:ext>
            </p:extLst>
          </p:nvPr>
        </p:nvGraphicFramePr>
        <p:xfrm>
          <a:off x="381000" y="1676400"/>
          <a:ext cx="8229600" cy="4114800"/>
        </p:xfrm>
        <a:graphic>
          <a:graphicData uri="http://schemas.openxmlformats.org/drawingml/2006/table">
            <a:tbl>
              <a:tblPr firstRow="1" bandRow="1">
                <a:tableStyleId>{5C22544A-7EE6-4342-B048-85BDC9FD1C3A}</a:tableStyleId>
              </a:tblPr>
              <a:tblGrid>
                <a:gridCol w="4114800"/>
                <a:gridCol w="4114800"/>
              </a:tblGrid>
              <a:tr h="685800">
                <a:tc>
                  <a:txBody>
                    <a:bodyPr/>
                    <a:lstStyle/>
                    <a:p>
                      <a:pPr algn="ctr"/>
                      <a:r>
                        <a:rPr lang="en-US" sz="2400" dirty="0" smtClean="0"/>
                        <a:t>Pollutant</a:t>
                      </a:r>
                      <a:endParaRPr lang="en-US" sz="2400" dirty="0"/>
                    </a:p>
                  </a:txBody>
                  <a:tcPr anchor="ctr"/>
                </a:tc>
                <a:tc>
                  <a:txBody>
                    <a:bodyPr/>
                    <a:lstStyle/>
                    <a:p>
                      <a:pPr algn="ctr"/>
                      <a:r>
                        <a:rPr lang="en-US" sz="2400" dirty="0" smtClean="0"/>
                        <a:t>SER, tons per year</a:t>
                      </a:r>
                      <a:endParaRPr lang="en-US" sz="2400" dirty="0"/>
                    </a:p>
                  </a:txBody>
                  <a:tcPr anchor="ctr"/>
                </a:tc>
              </a:tr>
              <a:tr h="685800">
                <a:tc>
                  <a:txBody>
                    <a:bodyPr/>
                    <a:lstStyle/>
                    <a:p>
                      <a:pPr algn="ctr"/>
                      <a:r>
                        <a:rPr lang="en-US" sz="2400" b="1" dirty="0" smtClean="0"/>
                        <a:t>PM2.5</a:t>
                      </a:r>
                      <a:endParaRPr lang="en-US" sz="2400" b="1" dirty="0"/>
                    </a:p>
                  </a:txBody>
                  <a:tcPr anchor="ctr"/>
                </a:tc>
                <a:tc>
                  <a:txBody>
                    <a:bodyPr/>
                    <a:lstStyle/>
                    <a:p>
                      <a:pPr algn="ctr"/>
                      <a:r>
                        <a:rPr lang="en-US" sz="2400" b="1" dirty="0" smtClean="0"/>
                        <a:t>10</a:t>
                      </a:r>
                      <a:endParaRPr lang="en-US" sz="2400" b="1" dirty="0"/>
                    </a:p>
                  </a:txBody>
                  <a:tcPr anchor="ctr"/>
                </a:tc>
              </a:tr>
              <a:tr h="685800">
                <a:tc>
                  <a:txBody>
                    <a:bodyPr/>
                    <a:lstStyle/>
                    <a:p>
                      <a:pPr algn="ctr"/>
                      <a:r>
                        <a:rPr lang="en-US" sz="2400" b="1" dirty="0" smtClean="0"/>
                        <a:t>PM10</a:t>
                      </a:r>
                      <a:endParaRPr lang="en-US" sz="2400" b="1" dirty="0"/>
                    </a:p>
                  </a:txBody>
                  <a:tcPr anchor="ctr"/>
                </a:tc>
                <a:tc>
                  <a:txBody>
                    <a:bodyPr/>
                    <a:lstStyle/>
                    <a:p>
                      <a:pPr algn="ctr"/>
                      <a:r>
                        <a:rPr lang="en-US" sz="2400" b="1" dirty="0" smtClean="0"/>
                        <a:t>15</a:t>
                      </a:r>
                    </a:p>
                  </a:txBody>
                  <a:tcPr anchor="ctr"/>
                </a:tc>
              </a:tr>
              <a:tr h="685800">
                <a:tc>
                  <a:txBody>
                    <a:bodyPr/>
                    <a:lstStyle/>
                    <a:p>
                      <a:pPr algn="ctr"/>
                      <a:r>
                        <a:rPr lang="en-US" sz="2400" b="1" dirty="0" smtClean="0"/>
                        <a:t>NOx,</a:t>
                      </a:r>
                      <a:r>
                        <a:rPr lang="en-US" sz="2400" b="1" baseline="0" dirty="0" smtClean="0"/>
                        <a:t> VOC, SO2</a:t>
                      </a:r>
                      <a:endParaRPr lang="en-US" sz="2400" b="1" dirty="0"/>
                    </a:p>
                  </a:txBody>
                  <a:tcPr anchor="ctr"/>
                </a:tc>
                <a:tc>
                  <a:txBody>
                    <a:bodyPr/>
                    <a:lstStyle/>
                    <a:p>
                      <a:pPr algn="ctr"/>
                      <a:r>
                        <a:rPr lang="en-US" sz="2400" b="1" dirty="0" smtClean="0"/>
                        <a:t>40</a:t>
                      </a:r>
                      <a:endParaRPr lang="en-US" sz="2400" b="1" dirty="0"/>
                    </a:p>
                  </a:txBody>
                  <a:tcPr anchor="ctr"/>
                </a:tc>
              </a:tr>
              <a:tr h="685800">
                <a:tc>
                  <a:txBody>
                    <a:bodyPr/>
                    <a:lstStyle/>
                    <a:p>
                      <a:pPr algn="ctr"/>
                      <a:r>
                        <a:rPr lang="en-US" sz="2400" b="1" dirty="0" smtClean="0"/>
                        <a:t>CO</a:t>
                      </a:r>
                      <a:endParaRPr lang="en-US" sz="2400" b="1" dirty="0"/>
                    </a:p>
                  </a:txBody>
                  <a:tcPr anchor="ctr"/>
                </a:tc>
                <a:tc>
                  <a:txBody>
                    <a:bodyPr/>
                    <a:lstStyle/>
                    <a:p>
                      <a:pPr algn="ctr"/>
                      <a:r>
                        <a:rPr lang="en-US" sz="2400" b="1" dirty="0" smtClean="0"/>
                        <a:t>100</a:t>
                      </a:r>
                      <a:endParaRPr lang="en-US" sz="2400" b="1" dirty="0"/>
                    </a:p>
                  </a:txBody>
                  <a:tcPr anchor="ctr"/>
                </a:tc>
              </a:tr>
              <a:tr h="685800">
                <a:tc>
                  <a:txBody>
                    <a:bodyPr/>
                    <a:lstStyle/>
                    <a:p>
                      <a:pPr algn="ctr"/>
                      <a:r>
                        <a:rPr lang="en-US" sz="2400" b="1" dirty="0" smtClean="0"/>
                        <a:t>GHG</a:t>
                      </a:r>
                      <a:endParaRPr lang="en-US" sz="2400" b="1" dirty="0"/>
                    </a:p>
                  </a:txBody>
                  <a:tcPr anchor="ctr"/>
                </a:tc>
                <a:tc>
                  <a:txBody>
                    <a:bodyPr/>
                    <a:lstStyle/>
                    <a:p>
                      <a:pPr algn="ctr"/>
                      <a:r>
                        <a:rPr lang="en-US" sz="2400" b="1" dirty="0" smtClean="0"/>
                        <a:t>75,000</a:t>
                      </a:r>
                      <a:endParaRPr lang="en-US" sz="2400" b="1" dirty="0"/>
                    </a:p>
                  </a:txBody>
                  <a:tcPr anchor="ctr"/>
                </a:tc>
              </a:tr>
            </a:tbl>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p14="http://schemas.microsoft.com/office/powerpoint/2010/main" xmlns="" val="3436708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Two New Area Designations</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Sustainment area</a:t>
            </a:r>
          </a:p>
          <a:p>
            <a:pPr lvl="1"/>
            <a:r>
              <a:rPr lang="en-US" dirty="0" smtClean="0">
                <a:latin typeface="Times New Roman" pitchFamily="18" charset="0"/>
                <a:cs typeface="Times New Roman" pitchFamily="18" charset="0"/>
              </a:rPr>
              <a:t>Proposed rules designed to help keep area from becoming nonattainment</a:t>
            </a:r>
          </a:p>
          <a:p>
            <a:r>
              <a:rPr lang="en-US" dirty="0" smtClean="0">
                <a:latin typeface="Times New Roman" pitchFamily="18" charset="0"/>
                <a:cs typeface="Times New Roman" pitchFamily="18" charset="0"/>
              </a:rPr>
              <a:t>Reattainment area</a:t>
            </a:r>
          </a:p>
          <a:p>
            <a:pPr lvl="1"/>
            <a:r>
              <a:rPr lang="en-US" dirty="0" smtClean="0">
                <a:latin typeface="Times New Roman" pitchFamily="18" charset="0"/>
                <a:cs typeface="Times New Roman" pitchFamily="18" charset="0"/>
              </a:rPr>
              <a:t>Proposed rules designed to be more flexible for smaller sources to allow development, but still protect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Current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8" name="Bent Arrow 17"/>
          <p:cNvSpPr/>
          <p:nvPr/>
        </p:nvSpPr>
        <p:spPr>
          <a:xfrm rot="5400000">
            <a:off x="4610102" y="-114297"/>
            <a:ext cx="990597" cy="5334002"/>
          </a:xfrm>
          <a:prstGeom prst="bentArrow">
            <a:avLst>
              <a:gd name="adj1" fmla="val 25000"/>
              <a:gd name="adj2" fmla="val 25000"/>
              <a:gd name="adj3" fmla="val 25000"/>
              <a:gd name="adj4" fmla="val 415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0800000">
            <a:off x="2895600" y="4419600"/>
            <a:ext cx="48006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Up Arrow 25"/>
          <p:cNvSpPr/>
          <p:nvPr/>
        </p:nvSpPr>
        <p:spPr>
          <a:xfrm>
            <a:off x="1295400" y="2971800"/>
            <a:ext cx="4572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67363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Areas in transition</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267363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New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6" name="Rounded Rectangle 15"/>
          <p:cNvSpPr/>
          <p:nvPr/>
        </p:nvSpPr>
        <p:spPr>
          <a:xfrm>
            <a:off x="3505200" y="2438400"/>
            <a:ext cx="2286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Sustainment</a:t>
            </a:r>
            <a:endParaRPr lang="en-US" sz="2800" u="sng" dirty="0"/>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rved Left Arrow 26"/>
          <p:cNvSpPr/>
          <p:nvPr/>
        </p:nvSpPr>
        <p:spPr>
          <a:xfrm rot="5400000">
            <a:off x="2476500" y="2476500"/>
            <a:ext cx="1066800" cy="2362200"/>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16"/>
          <p:cNvSpPr/>
          <p:nvPr/>
        </p:nvSpPr>
        <p:spPr>
          <a:xfrm>
            <a:off x="3810000" y="5562600"/>
            <a:ext cx="23622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Reattainment</a:t>
            </a:r>
            <a:endParaRPr lang="en-US" sz="2800" u="sng"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267363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Changes to Improve Air Quality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“Priority sources” are primarily responsible for poor air quality (e.g. woodstoves in some communities)</a:t>
            </a:r>
          </a:p>
          <a:p>
            <a:r>
              <a:rPr lang="en-US" dirty="0" smtClean="0">
                <a:latin typeface="Times New Roman" pitchFamily="18" charset="0"/>
                <a:cs typeface="Times New Roman" pitchFamily="18" charset="0"/>
              </a:rPr>
              <a:t>Provide incentives for reducing priority source emissions</a:t>
            </a:r>
          </a:p>
          <a:p>
            <a:pPr lvl="1"/>
            <a:r>
              <a:rPr lang="en-US" dirty="0" smtClean="0">
                <a:latin typeface="Times New Roman" pitchFamily="18" charset="0"/>
                <a:cs typeface="Times New Roman" pitchFamily="18" charset="0"/>
              </a:rPr>
              <a:t>More credit for emission reductions from priority sources</a:t>
            </a:r>
          </a:p>
          <a:p>
            <a:r>
              <a:rPr lang="en-US" dirty="0" smtClean="0">
                <a:latin typeface="Times New Roman" pitchFamily="18" charset="0"/>
                <a:cs typeface="Times New Roman" pitchFamily="18" charset="0"/>
              </a:rPr>
              <a:t>EQC can specify Priority Sources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Major NSR, some ratios higher than current (</a:t>
            </a:r>
            <a:r>
              <a:rPr lang="en-US" b="1" dirty="0" smtClean="0">
                <a:latin typeface="Times New Roman" pitchFamily="18" charset="0"/>
                <a:cs typeface="Times New Roman" pitchFamily="18" charset="0"/>
              </a:rPr>
              <a:t>1.2:1</a:t>
            </a:r>
            <a:r>
              <a:rPr lang="en-US" dirty="0" smtClean="0">
                <a:latin typeface="Times New Roman" pitchFamily="18" charset="0"/>
                <a:cs typeface="Times New Roman" pitchFamily="18" charset="0"/>
              </a:rPr>
              <a:t>)</a:t>
            </a:r>
          </a:p>
          <a:p>
            <a:pPr>
              <a:spcAft>
                <a:spcPts val="600"/>
              </a:spcAft>
              <a:buClr>
                <a:srgbClr val="00B0F0"/>
              </a:buClr>
            </a:pPr>
            <a:r>
              <a:rPr lang="en-US" dirty="0" smtClean="0">
                <a:latin typeface="Times New Roman" pitchFamily="18" charset="0"/>
                <a:cs typeface="Times New Roman" pitchFamily="18" charset="0"/>
              </a:rPr>
              <a:t>Minor NSR, ratios lower than major NSR</a:t>
            </a:r>
          </a:p>
          <a:p>
            <a:pPr>
              <a:spcAft>
                <a:spcPts val="600"/>
              </a:spcAft>
              <a:buClr>
                <a:srgbClr val="00B0F0"/>
              </a:buClr>
            </a:pPr>
            <a:r>
              <a:rPr lang="en-US" dirty="0" smtClean="0">
                <a:latin typeface="Times New Roman" pitchFamily="18" charset="0"/>
                <a:cs typeface="Times New Roman" pitchFamily="18" charset="0"/>
              </a:rPr>
              <a:t>Ratios area-specific</a:t>
            </a:r>
          </a:p>
          <a:p>
            <a:pPr>
              <a:spcAft>
                <a:spcPts val="600"/>
              </a:spcAft>
              <a:buClr>
                <a:srgbClr val="00B0F0"/>
              </a:buClr>
            </a:pPr>
            <a:r>
              <a:rPr lang="en-US" dirty="0" smtClean="0">
                <a:latin typeface="Times New Roman" pitchFamily="18" charset="0"/>
                <a:cs typeface="Times New Roman" pitchFamily="18" charset="0"/>
              </a:rPr>
              <a:t>Ratios reducible for priority source offsets</a:t>
            </a:r>
          </a:p>
          <a:p>
            <a:pPr lvl="1">
              <a:spcAft>
                <a:spcPts val="600"/>
              </a:spcAft>
              <a:buClr>
                <a:srgbClr val="00B0F0"/>
              </a:buClr>
            </a:pPr>
            <a:r>
              <a:rPr lang="en-US" dirty="0" smtClean="0">
                <a:latin typeface="Times New Roman" pitchFamily="18" charset="0"/>
                <a:cs typeface="Times New Roman" pitchFamily="18" charset="0"/>
              </a:rPr>
              <a:t>e.g. </a:t>
            </a:r>
            <a:r>
              <a:rPr lang="en-US" b="1" dirty="0" smtClean="0">
                <a:latin typeface="Times New Roman" pitchFamily="18" charset="0"/>
                <a:cs typeface="Times New Roman" pitchFamily="18" charset="0"/>
              </a:rPr>
              <a:t>1.2:1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1:1</a:t>
            </a:r>
            <a:endParaRPr lang="en-US" dirty="0" smtClean="0">
              <a:latin typeface="Times New Roman" pitchFamily="18" charset="0"/>
              <a:cs typeface="Times New Roman" pitchFamily="18" charset="0"/>
            </a:endParaRPr>
          </a:p>
          <a:p>
            <a:pPr>
              <a:spcAft>
                <a:spcPts val="600"/>
              </a:spcAft>
              <a:buClr>
                <a:srgbClr val="00B0F0"/>
              </a:buClr>
            </a:pPr>
            <a:r>
              <a:rPr lang="en-US" b="1" i="1" dirty="0" smtClean="0">
                <a:latin typeface="Times New Roman" pitchFamily="18" charset="0"/>
                <a:cs typeface="Times New Roman" pitchFamily="18" charset="0"/>
              </a:rPr>
              <a:t>No changes to ozone offset requirements</a:t>
            </a:r>
            <a:endParaRPr lang="en-US" b="1" i="1"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60</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noProof="0" dirty="0" smtClean="0">
                <a:solidFill>
                  <a:srgbClr val="000000"/>
                </a:solidFill>
                <a:latin typeface="Times New Roman"/>
                <a:cs typeface="Times New Roman"/>
              </a:rPr>
              <a:t>Offset Change</a:t>
            </a:r>
            <a:r>
              <a:rPr lang="en-US" sz="3600" kern="0" dirty="0" smtClean="0">
                <a:solidFill>
                  <a:srgbClr val="000000"/>
                </a:solidFill>
                <a:latin typeface="Times New Roman"/>
                <a:cs typeface="Times New Roman"/>
              </a:rPr>
              <a:t>s</a:t>
            </a:r>
            <a:endParaRPr kumimoji="0" lang="en-US" sz="360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lstStyle/>
          <a:p>
            <a:r>
              <a:rPr lang="en-US" sz="3600" b="1" dirty="0" smtClean="0">
                <a:latin typeface="Times New Roman" pitchFamily="18" charset="0"/>
                <a:cs typeface="Times New Roman" pitchFamily="18" charset="0"/>
              </a:rPr>
              <a:t>Net Air Quality Benefit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NAQB criteria nearly impossible</a:t>
            </a:r>
          </a:p>
          <a:p>
            <a:r>
              <a:rPr lang="en-US" dirty="0" smtClean="0">
                <a:latin typeface="Times New Roman" pitchFamily="18" charset="0"/>
                <a:cs typeface="Times New Roman" pitchFamily="18" charset="0"/>
              </a:rPr>
              <a:t>Revise NAQB criteria </a:t>
            </a:r>
          </a:p>
          <a:p>
            <a:pPr lvl="1"/>
            <a:r>
              <a:rPr lang="en-US" dirty="0" smtClean="0">
                <a:latin typeface="Times New Roman" pitchFamily="18" charset="0"/>
                <a:cs typeface="Times New Roman" pitchFamily="18" charset="0"/>
              </a:rPr>
              <a:t>Protect air quality:</a:t>
            </a:r>
          </a:p>
          <a:p>
            <a:pPr lvl="2"/>
            <a:r>
              <a:rPr lang="en-US" dirty="0" smtClean="0">
                <a:latin typeface="Times New Roman" pitchFamily="18" charset="0"/>
                <a:cs typeface="Times New Roman" pitchFamily="18" charset="0"/>
              </a:rPr>
              <a:t>Focus on areas with worst air quality, and</a:t>
            </a:r>
          </a:p>
          <a:p>
            <a:pPr lvl="2"/>
            <a:r>
              <a:rPr lang="en-US" dirty="0" smtClean="0">
                <a:latin typeface="Times New Roman" pitchFamily="18" charset="0"/>
                <a:cs typeface="Times New Roman" pitchFamily="18" charset="0"/>
              </a:rPr>
              <a:t>Prevent further degradation</a:t>
            </a:r>
          </a:p>
          <a:p>
            <a:pPr lvl="1"/>
            <a:r>
              <a:rPr lang="en-US" dirty="0" smtClean="0">
                <a:latin typeface="Times New Roman" pitchFamily="18" charset="0"/>
                <a:cs typeface="Times New Roman" pitchFamily="18" charset="0"/>
              </a:rPr>
              <a:t>Reduce emphasis on industrial emission offsets where area sources are the main contributors </a:t>
            </a:r>
          </a:p>
          <a:p>
            <a:pPr lvl="1"/>
            <a:r>
              <a:rPr lang="en-US" dirty="0" smtClean="0">
                <a:latin typeface="Times New Roman" pitchFamily="18" charset="0"/>
                <a:cs typeface="Times New Roman" pitchFamily="18" charset="0"/>
              </a:rPr>
              <a:t>Eliminate problem with current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Last: Rule Organization</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Minor New Source Review rules applicable to SER and over called </a:t>
            </a:r>
            <a:r>
              <a:rPr lang="en-US" b="1" i="1" u="sng" dirty="0" smtClean="0">
                <a:latin typeface="Times New Roman" pitchFamily="18" charset="0"/>
                <a:cs typeface="Times New Roman" pitchFamily="18" charset="0"/>
              </a:rPr>
              <a:t>State</a:t>
            </a:r>
            <a:r>
              <a:rPr lang="en-US" dirty="0" smtClean="0">
                <a:latin typeface="Times New Roman" pitchFamily="18" charset="0"/>
                <a:cs typeface="Times New Roman" pitchFamily="18" charset="0"/>
              </a:rPr>
              <a:t> NSR program</a:t>
            </a:r>
          </a:p>
          <a:p>
            <a:pPr lvl="1"/>
            <a:r>
              <a:rPr lang="en-US" dirty="0" smtClean="0">
                <a:latin typeface="Times New Roman" pitchFamily="18" charset="0"/>
                <a:cs typeface="Times New Roman" pitchFamily="18" charset="0"/>
              </a:rPr>
              <a:t>No change to requirements applicable to minor sources less than SER</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62</a:t>
            </a:fld>
            <a:endParaRPr lang="en-US" dirty="0"/>
          </a:p>
        </p:txBody>
      </p:sp>
      <p:sp>
        <p:nvSpPr>
          <p:cNvPr id="6" name="TextBox 5"/>
          <p:cNvSpPr txBox="1"/>
          <p:nvPr/>
        </p:nvSpPr>
        <p:spPr>
          <a:xfrm>
            <a:off x="381000" y="4648200"/>
            <a:ext cx="2895600" cy="584775"/>
          </a:xfrm>
          <a:prstGeom prst="rect">
            <a:avLst/>
          </a:prstGeom>
          <a:noFill/>
        </p:spPr>
        <p:txBody>
          <a:bodyPr wrap="square" rtlCol="0">
            <a:spAutoFit/>
          </a:bodyPr>
          <a:lstStyle/>
          <a:p>
            <a:pPr>
              <a:buFont typeface="Arial" pitchFamily="34" charset="0"/>
              <a:buChar char="•"/>
            </a:pPr>
            <a:r>
              <a:rPr lang="en-US" sz="3200" dirty="0" smtClean="0">
                <a:latin typeface="Times New Roman" pitchFamily="18" charset="0"/>
                <a:cs typeface="Times New Roman" pitchFamily="18" charset="0"/>
              </a:rPr>
              <a:t>  Division 224</a:t>
            </a:r>
            <a:endParaRPr lang="en-US" sz="3200" dirty="0">
              <a:latin typeface="Times New Roman" pitchFamily="18" charset="0"/>
              <a:cs typeface="Times New Roman" pitchFamily="18" charset="0"/>
            </a:endParaRPr>
          </a:p>
        </p:txBody>
      </p:sp>
      <p:sp>
        <p:nvSpPr>
          <p:cNvPr id="7" name="TextBox 6"/>
          <p:cNvSpPr txBox="1"/>
          <p:nvPr/>
        </p:nvSpPr>
        <p:spPr>
          <a:xfrm>
            <a:off x="3276600" y="4114800"/>
            <a:ext cx="533400" cy="1569660"/>
          </a:xfrm>
          <a:prstGeom prst="rect">
            <a:avLst/>
          </a:prstGeom>
          <a:noFill/>
        </p:spPr>
        <p:txBody>
          <a:bodyPr wrap="square" rtlCol="0">
            <a:spAutoFit/>
          </a:bodyPr>
          <a:lstStyle/>
          <a:p>
            <a:r>
              <a:rPr lang="en-US" sz="9600" dirty="0" smtClean="0"/>
              <a:t>{</a:t>
            </a:r>
            <a:endParaRPr lang="en-US" sz="9600" dirty="0"/>
          </a:p>
        </p:txBody>
      </p:sp>
      <p:sp>
        <p:nvSpPr>
          <p:cNvPr id="8" name="TextBox 7"/>
          <p:cNvSpPr txBox="1"/>
          <p:nvPr/>
        </p:nvSpPr>
        <p:spPr>
          <a:xfrm>
            <a:off x="4038600" y="4038600"/>
            <a:ext cx="4419600" cy="1815882"/>
          </a:xfrm>
          <a:prstGeom prst="rect">
            <a:avLst/>
          </a:prstGeom>
          <a:noFill/>
        </p:spPr>
        <p:txBody>
          <a:bodyPr wrap="square" rtlCol="0">
            <a:spAutoFit/>
          </a:bodyPr>
          <a:lstStyle/>
          <a:p>
            <a:pPr indent="-457200"/>
            <a:r>
              <a:rPr lang="en-US" sz="2800" dirty="0" smtClean="0">
                <a:latin typeface="Times New Roman" pitchFamily="18" charset="0"/>
                <a:cs typeface="Times New Roman" pitchFamily="18" charset="0"/>
              </a:rPr>
              <a:t>Major NSR</a:t>
            </a:r>
          </a:p>
          <a:p>
            <a:pPr indent="-457200"/>
            <a:r>
              <a:rPr lang="en-US" sz="2800" dirty="0" smtClean="0">
                <a:latin typeface="Times New Roman" pitchFamily="18" charset="0"/>
                <a:cs typeface="Times New Roman" pitchFamily="18" charset="0"/>
              </a:rPr>
              <a:t>State NSR</a:t>
            </a:r>
          </a:p>
          <a:p>
            <a:pPr indent="-457200"/>
            <a:r>
              <a:rPr lang="en-US" sz="2800" dirty="0" smtClean="0">
                <a:latin typeface="Times New Roman" pitchFamily="18" charset="0"/>
                <a:cs typeface="Times New Roman" pitchFamily="18" charset="0"/>
              </a:rPr>
              <a:t>Offset requirements</a:t>
            </a:r>
          </a:p>
          <a:p>
            <a:pPr indent="-457200"/>
            <a:r>
              <a:rPr lang="en-US" sz="2800" dirty="0" smtClean="0">
                <a:latin typeface="Times New Roman" pitchFamily="18" charset="0"/>
                <a:cs typeface="Times New Roman" pitchFamily="18" charset="0"/>
              </a:rPr>
              <a:t>Net Air Quality Benefit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Summary of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Raise Major source threshold to 100 tpy in nonattainment and maintenance areas</a:t>
            </a:r>
          </a:p>
          <a:p>
            <a:r>
              <a:rPr lang="en-US" dirty="0" smtClean="0">
                <a:latin typeface="Times New Roman" pitchFamily="18" charset="0"/>
                <a:cs typeface="Times New Roman" pitchFamily="18" charset="0"/>
              </a:rPr>
              <a:t>Create two new area designations: sustainment and reattainment</a:t>
            </a:r>
          </a:p>
          <a:p>
            <a:r>
              <a:rPr lang="en-US" dirty="0" smtClean="0">
                <a:latin typeface="Times New Roman" pitchFamily="18" charset="0"/>
                <a:cs typeface="Times New Roman" pitchFamily="18" charset="0"/>
              </a:rPr>
              <a:t>Indentify Priority Sources</a:t>
            </a:r>
          </a:p>
          <a:p>
            <a:r>
              <a:rPr lang="en-US" dirty="0" smtClean="0">
                <a:latin typeface="Times New Roman" pitchFamily="18" charset="0"/>
                <a:cs typeface="Times New Roman" pitchFamily="18" charset="0"/>
              </a:rPr>
              <a:t>Revise offset requirements</a:t>
            </a:r>
          </a:p>
          <a:p>
            <a:r>
              <a:rPr lang="en-US" dirty="0" smtClean="0">
                <a:latin typeface="Times New Roman" pitchFamily="18" charset="0"/>
                <a:cs typeface="Times New Roman" pitchFamily="18" charset="0"/>
              </a:rPr>
              <a:t>Revise Net Air Quality Benefit requirements</a:t>
            </a:r>
          </a:p>
          <a:p>
            <a:r>
              <a:rPr lang="en-US" dirty="0" smtClean="0">
                <a:latin typeface="Times New Roman" pitchFamily="18" charset="0"/>
                <a:cs typeface="Times New Roman" pitchFamily="18" charset="0"/>
              </a:rPr>
              <a:t>Major and State NSR in Division 224</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3999" y="1832766"/>
            <a:ext cx="6479151" cy="4263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6441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229600" cy="2773363"/>
          </a:xfrm>
        </p:spPr>
        <p:txBody>
          <a:bodyPr/>
          <a:lstStyle/>
          <a:p>
            <a:pPr>
              <a:buNone/>
            </a:pPr>
            <a:r>
              <a:rPr lang="en-US" sz="3600" dirty="0" smtClean="0">
                <a:latin typeface="Times New Roman" pitchFamily="18" charset="0"/>
                <a:cs typeface="Times New Roman" pitchFamily="18" charset="0"/>
              </a:rPr>
              <a:t>For further questions:</a:t>
            </a:r>
          </a:p>
          <a:p>
            <a:pPr lvl="1">
              <a:buNone/>
            </a:pPr>
            <a:r>
              <a:rPr lang="en-US" sz="3600" dirty="0" smtClean="0">
                <a:latin typeface="Times New Roman" pitchFamily="18" charset="0"/>
                <a:cs typeface="Times New Roman" pitchFamily="18" charset="0"/>
              </a:rPr>
              <a:t>Jill Inahara</a:t>
            </a:r>
          </a:p>
          <a:p>
            <a:pPr lvl="1">
              <a:buNone/>
            </a:pPr>
            <a:r>
              <a:rPr lang="en-US" sz="3600" dirty="0" smtClean="0">
                <a:latin typeface="Times New Roman" pitchFamily="18" charset="0"/>
                <a:cs typeface="Times New Roman" pitchFamily="18" charset="0"/>
                <a:hlinkClick r:id="rId2"/>
              </a:rPr>
              <a:t>inahara.jill@deq.state.or.us</a:t>
            </a:r>
            <a:endParaRPr lang="en-US" sz="3600" dirty="0" smtClean="0">
              <a:latin typeface="Times New Roman" pitchFamily="18" charset="0"/>
              <a:cs typeface="Times New Roman" pitchFamily="18" charset="0"/>
            </a:endParaRPr>
          </a:p>
          <a:p>
            <a:pPr lvl="1">
              <a:buNone/>
            </a:pPr>
            <a:r>
              <a:rPr lang="en-US" sz="3600" dirty="0" smtClean="0">
                <a:latin typeface="Times New Roman" pitchFamily="18" charset="0"/>
                <a:cs typeface="Times New Roman" pitchFamily="18" charset="0"/>
              </a:rPr>
              <a:t>503-229-5001</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65</a:t>
            </a:fld>
            <a:endParaRPr lang="en-US" dirty="0"/>
          </a:p>
        </p:txBody>
      </p:sp>
      <p:sp>
        <p:nvSpPr>
          <p:cNvPr id="6" name="TextBox 5"/>
          <p:cNvSpPr txBox="1"/>
          <p:nvPr/>
        </p:nvSpPr>
        <p:spPr>
          <a:xfrm>
            <a:off x="609600" y="685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524000"/>
            <a:ext cx="6496050" cy="4286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p14="http://schemas.microsoft.com/office/powerpoint/2010/main" xmlns="" val="62791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smtClean="0">
                <a:latin typeface="Times New Roman" pitchFamily="18" charset="0"/>
                <a:cs typeface="Times New Roman" pitchFamily="18" charset="0"/>
              </a:rPr>
              <a:t>Implementation </a:t>
            </a:r>
            <a:r>
              <a:rPr lang="en-US" dirty="0" smtClean="0">
                <a:latin typeface="Times New Roman" pitchFamily="18" charset="0"/>
                <a:cs typeface="Times New Roman" pitchFamily="18" charset="0"/>
              </a:rPr>
              <a:t>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8707</TotalTime>
  <Words>3716</Words>
  <Application>Microsoft Office PowerPoint</Application>
  <PresentationFormat>On-screen Show (4:3)</PresentationFormat>
  <Paragraphs>685</Paragraphs>
  <Slides>65</Slides>
  <Notes>44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Rulemaking Goals</vt:lpstr>
      <vt:lpstr>Rulemaking Schedule</vt:lpstr>
      <vt:lpstr>Slide 4</vt:lpstr>
      <vt:lpstr>Rule Clean-Up</vt:lpstr>
      <vt:lpstr>Rule Clean-Up</vt:lpstr>
      <vt:lpstr>Rule Clean-Up</vt:lpstr>
      <vt:lpstr>Rule Clean-Up</vt:lpstr>
      <vt:lpstr>PM and Opacity Standards  - Topics</vt:lpstr>
      <vt:lpstr>PM and Opacity Standards  - Background</vt:lpstr>
      <vt:lpstr>Opacity Standard – suggested changes</vt:lpstr>
      <vt:lpstr>Opacity Standard – suggested changes</vt:lpstr>
      <vt:lpstr>Opacity Standard – suggested changes</vt:lpstr>
      <vt:lpstr>PM Standard – suggested changes</vt:lpstr>
      <vt:lpstr>PM Grain loading standards</vt:lpstr>
      <vt:lpstr>PM Grain loading standards</vt:lpstr>
      <vt:lpstr>PM Grain loading standards</vt:lpstr>
      <vt:lpstr>PM Grain loading standards</vt:lpstr>
      <vt:lpstr>Slide 19</vt:lpstr>
      <vt:lpstr>Slide 20</vt:lpstr>
      <vt:lpstr>PM Standards – suggested changes</vt:lpstr>
      <vt:lpstr>Categorically Insignificant Activities</vt:lpstr>
      <vt:lpstr>Categorically Insignificant Activities - background</vt:lpstr>
      <vt:lpstr>Categorically Insignificant Activities - background</vt:lpstr>
      <vt:lpstr>Slide 25</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Suggested Rule Changes</vt:lpstr>
      <vt:lpstr>Extensions for NSR/PSD permits – Process to request extension</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Things unique to DEQ’s program</vt:lpstr>
      <vt:lpstr>Things unique to DEQ’s program, cont.</vt:lpstr>
      <vt:lpstr>Why make changes?</vt:lpstr>
      <vt:lpstr>How will the changes improve the program? </vt:lpstr>
      <vt:lpstr>What are the changes? </vt:lpstr>
      <vt:lpstr>Major / Minor NSR – currently  With construction or change in method of operation (Major Modification)</vt:lpstr>
      <vt:lpstr>Major / Minor NSR – proposed  With construction or change in method of operation (Major Modification)</vt:lpstr>
      <vt:lpstr>Significant Emission Rate (SER)</vt:lpstr>
      <vt:lpstr>Two New Area Designations</vt:lpstr>
      <vt:lpstr>Current Area Designations</vt:lpstr>
      <vt:lpstr>Areas in transition</vt:lpstr>
      <vt:lpstr>New Area Designations</vt:lpstr>
      <vt:lpstr>Changes to Improve Air Quality</vt:lpstr>
      <vt:lpstr>Offset Changes</vt:lpstr>
      <vt:lpstr>Net Air Quality Benefit Changes</vt:lpstr>
      <vt:lpstr>Last: Rule Organization</vt:lpstr>
      <vt:lpstr>Summary of Proposed Changes</vt:lpstr>
      <vt:lpstr>New Source Review (NSR)</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898</cp:revision>
  <dcterms:created xsi:type="dcterms:W3CDTF">2013-06-02T20:44:18Z</dcterms:created>
  <dcterms:modified xsi:type="dcterms:W3CDTF">2013-08-07T17:14:08Z</dcterms:modified>
</cp:coreProperties>
</file>