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7"/>
  </p:notesMasterIdLst>
  <p:sldIdLst>
    <p:sldId id="449" r:id="rId2"/>
    <p:sldId id="531" r:id="rId3"/>
    <p:sldId id="501" r:id="rId4"/>
    <p:sldId id="533" r:id="rId5"/>
    <p:sldId id="534" r:id="rId6"/>
    <p:sldId id="535" r:id="rId7"/>
    <p:sldId id="536" r:id="rId8"/>
    <p:sldId id="590" r:id="rId9"/>
    <p:sldId id="644" r:id="rId10"/>
    <p:sldId id="645" r:id="rId11"/>
    <p:sldId id="646" r:id="rId12"/>
    <p:sldId id="647" r:id="rId13"/>
    <p:sldId id="648" r:id="rId14"/>
    <p:sldId id="649" r:id="rId15"/>
    <p:sldId id="650" r:id="rId16"/>
    <p:sldId id="651" r:id="rId17"/>
    <p:sldId id="652" r:id="rId18"/>
    <p:sldId id="653" r:id="rId19"/>
    <p:sldId id="654" r:id="rId20"/>
    <p:sldId id="655" r:id="rId21"/>
    <p:sldId id="656" r:id="rId22"/>
    <p:sldId id="657" r:id="rId23"/>
    <p:sldId id="658" r:id="rId24"/>
    <p:sldId id="659" r:id="rId25"/>
    <p:sldId id="660" r:id="rId26"/>
    <p:sldId id="661" r:id="rId27"/>
    <p:sldId id="662" r:id="rId28"/>
    <p:sldId id="663" r:id="rId29"/>
    <p:sldId id="664" r:id="rId30"/>
    <p:sldId id="665" r:id="rId31"/>
    <p:sldId id="666" r:id="rId32"/>
    <p:sldId id="667" r:id="rId33"/>
    <p:sldId id="668" r:id="rId34"/>
    <p:sldId id="669" r:id="rId35"/>
    <p:sldId id="670" r:id="rId36"/>
    <p:sldId id="671" r:id="rId37"/>
    <p:sldId id="672" r:id="rId38"/>
    <p:sldId id="673" r:id="rId39"/>
    <p:sldId id="674" r:id="rId40"/>
    <p:sldId id="675" r:id="rId41"/>
    <p:sldId id="676" r:id="rId42"/>
    <p:sldId id="677" r:id="rId43"/>
    <p:sldId id="623" r:id="rId44"/>
    <p:sldId id="559" r:id="rId45"/>
    <p:sldId id="678" r:id="rId46"/>
    <p:sldId id="679" r:id="rId47"/>
    <p:sldId id="680" r:id="rId48"/>
    <p:sldId id="681" r:id="rId49"/>
    <p:sldId id="682" r:id="rId50"/>
    <p:sldId id="683" r:id="rId51"/>
    <p:sldId id="684" r:id="rId52"/>
    <p:sldId id="685" r:id="rId53"/>
    <p:sldId id="686" r:id="rId54"/>
    <p:sldId id="687" r:id="rId55"/>
    <p:sldId id="688" r:id="rId56"/>
    <p:sldId id="689" r:id="rId57"/>
    <p:sldId id="690" r:id="rId58"/>
    <p:sldId id="691" r:id="rId59"/>
    <p:sldId id="692" r:id="rId60"/>
    <p:sldId id="693" r:id="rId61"/>
    <p:sldId id="694" r:id="rId62"/>
    <p:sldId id="695" r:id="rId63"/>
    <p:sldId id="696" r:id="rId64"/>
    <p:sldId id="527" r:id="rId65"/>
    <p:sldId id="697"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2" clrIdx="0"/>
  <p:cmAuthor id="1" name="jinahar"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64" autoAdjust="0"/>
  </p:normalViewPr>
  <p:slideViewPr>
    <p:cSldViewPr>
      <p:cViewPr>
        <p:scale>
          <a:sx n="90" d="100"/>
          <a:sy n="90" d="100"/>
        </p:scale>
        <p:origin x="-12" y="12"/>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816" y="195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8/13/2013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 xmlns:p14="http://schemas.microsoft.com/office/powerpoint/2010/main"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62500" lnSpcReduction="20000"/>
          </a:bodyPr>
          <a:lstStyle/>
          <a:p>
            <a:pPr>
              <a:buFont typeface="Arial" pitchFamily="34" charset="0"/>
              <a:buChar char="•"/>
            </a:pPr>
            <a:r>
              <a:rPr lang="en-US" sz="2300" dirty="0" smtClean="0">
                <a:latin typeface="Times New Roman" pitchFamily="18" charset="0"/>
                <a:cs typeface="Times New Roman" pitchFamily="18" charset="0"/>
              </a:rPr>
              <a:t>Good morning! Thank you for taking the time to come today to this DEQ stakeholder meeting. </a:t>
            </a:r>
            <a:r>
              <a:rPr lang="en-US" sz="2300" dirty="0">
                <a:solidFill>
                  <a:prstClr val="black"/>
                </a:solidFill>
                <a:latin typeface="Times New Roman" pitchFamily="18" charset="0"/>
                <a:cs typeface="Times New Roman" pitchFamily="18" charset="0"/>
              </a:rPr>
              <a:t>I’m Jill Inahara and I work in our HQ office as a rule writer. </a:t>
            </a:r>
            <a:r>
              <a:rPr lang="en-US" sz="2300" dirty="0" smtClean="0">
                <a:solidFill>
                  <a:prstClr val="black"/>
                </a:solidFill>
                <a:latin typeface="Times New Roman" pitchFamily="18" charset="0"/>
                <a:cs typeface="Times New Roman" pitchFamily="18" charset="0"/>
              </a:rPr>
              <a:t>I’d like to introduce our other presenters today....Mark and George.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In the notice for this meeting, you probably saw that the meeting will last from 10-12 and 1-2 if needed.  We were planning to cover the New Source Review materials after lunch but may do so earlier if time allows.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You will notice that there are also a lot of DEQ staff people here today.  We invited them here today so they can learn about the potential rule changes too.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The reason we are here today is to inform you and get input on some ideas on how we plan to change our rules. Of course you’ll be able to comment formally when the rules are proposed but we wanted to have an informal conversation with you first. </a:t>
            </a:r>
            <a:endParaRPr lang="en-US" sz="2300" dirty="0" smtClean="0">
              <a:latin typeface="Times New Roman" pitchFamily="18" charset="0"/>
              <a:cs typeface="Times New Roman" pitchFamily="18" charset="0"/>
            </a:endParaRP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r>
              <a:rPr lang="en-US" sz="2300" dirty="0" smtClean="0">
                <a:latin typeface="Times New Roman" pitchFamily="18" charset="0"/>
                <a:cs typeface="Times New Roman" pitchFamily="18" charset="0"/>
              </a:rPr>
              <a:t>Originally this proposed rulemaking started out as a rule clean-up but it expanded when we looked at our rules thought about all the fixes we need to do. The nickname for it is the Kitchen Sink because it includes so many things and may also include some changes to our diesel program and the woodstove program, which will not be discussed today. </a:t>
            </a: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sp>
        <p:nvSpPr>
          <p:cNvPr id="5" name="Rectangle 4"/>
          <p:cNvSpPr/>
          <p:nvPr/>
        </p:nvSpPr>
        <p:spPr>
          <a:xfrm>
            <a:off x="1143000" y="4267200"/>
            <a:ext cx="4648200" cy="830997"/>
          </a:xfrm>
          <a:prstGeom prst="rect">
            <a:avLst/>
          </a:prstGeom>
        </p:spPr>
        <p:txBody>
          <a:bodyPr wrap="square">
            <a:spAutoFit/>
          </a:bodyPr>
          <a:lstStyle/>
          <a:p>
            <a:pPr marL="114300" lvl="1" indent="-114300">
              <a:buClr>
                <a:srgbClr val="00B0F0"/>
              </a:buClr>
              <a:buFont typeface="Arial" pitchFamily="34" charset="0"/>
              <a:buChar char="•"/>
            </a:pPr>
            <a:r>
              <a:rPr lang="en-US" sz="1200" dirty="0" smtClean="0">
                <a:latin typeface="Times New Roman" pitchFamily="18" charset="0"/>
                <a:cs typeface="Times New Roman" pitchFamily="18" charset="0"/>
              </a:rPr>
              <a:t>SIP required  by Clean Air Act to maintain or attain compliance with National Ambient Air Quality Standards (NAAQS)</a:t>
            </a:r>
          </a:p>
          <a:p>
            <a:pPr marL="114300" lvl="1" indent="-114300">
              <a:buClr>
                <a:srgbClr val="00B0F0"/>
              </a:buClr>
              <a:buFont typeface="Arial" pitchFamily="34" charset="0"/>
              <a:buChar char="•"/>
            </a:pPr>
            <a:r>
              <a:rPr lang="en-US" sz="1200" dirty="0" smtClean="0">
                <a:latin typeface="Times New Roman" pitchFamily="18" charset="0"/>
                <a:cs typeface="Times New Roman" pitchFamily="18" charset="0"/>
              </a:rPr>
              <a:t>NAAQS for particulate matter was based on total particulate matter and was much less stringent than today’s standards.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
        <p:nvSpPr>
          <p:cNvPr id="5" name="Notes Placeholder 4"/>
          <p:cNvSpPr>
            <a:spLocks noGrp="1"/>
          </p:cNvSpPr>
          <p:nvPr>
            <p:ph type="body" sz="quarter" idx="1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If impacts are up to 75% of standard, we run the risk of violating the standard. This is a huge risk for public health and economic development.  It affects our ability to deal with new facilities in an airshed.</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The same concept is used in the Clean Air Act….new standards for newer sources.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DEQ believed that older units would be retired pr modified/updated but this is not the case.  Older sources use up a lot of the PM standard so that puts areas at risk.  Even if the unit is not a large percentage of the airshed, it is still impacting public health.  If it created a problem we would have to address it so we are addressing it now before there is a problem.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Other states??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that were built before 1970</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 xmlns:p14="http://schemas.microsoft.com/office/powerpoint/2010/main"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no longer considered insignificant.  More stringent or have to get a permit?  Not more stringent.</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a:t>
            </a:fld>
            <a:endParaRPr lang="en-US" dirty="0"/>
          </a:p>
        </p:txBody>
      </p:sp>
    </p:spTree>
    <p:extLst>
      <p:ext uri="{BB962C8B-B14F-4D97-AF65-F5344CB8AC3E}">
        <p14:creationId xmlns="" xmlns:p14="http://schemas.microsoft.com/office/powerpoint/2010/main" val="1486335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30</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31</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32</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33</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34</a:t>
            </a:fld>
            <a:endParaRPr lang="en-US" dirty="0"/>
          </a:p>
        </p:txBody>
      </p:sp>
    </p:spTree>
    <p:extLst>
      <p:ext uri="{BB962C8B-B14F-4D97-AF65-F5344CB8AC3E}">
        <p14:creationId xmlns:p14="http://schemas.microsoft.com/office/powerpoint/2010/main" xmlns="" val="1955573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35</a:t>
            </a:fld>
            <a:endParaRPr lang="en-US" dirty="0"/>
          </a:p>
        </p:txBody>
      </p:sp>
    </p:spTree>
    <p:extLst>
      <p:ext uri="{BB962C8B-B14F-4D97-AF65-F5344CB8AC3E}">
        <p14:creationId xmlns:p14="http://schemas.microsoft.com/office/powerpoint/2010/main" xmlns="" val="4107494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xmlns="" val="1765508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xmlns="" val="1765508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38</a:t>
            </a:fld>
            <a:endParaRPr lang="en-US" dirty="0"/>
          </a:p>
        </p:txBody>
      </p:sp>
    </p:spTree>
    <p:extLst>
      <p:ext uri="{BB962C8B-B14F-4D97-AF65-F5344CB8AC3E}">
        <p14:creationId xmlns:p14="http://schemas.microsoft.com/office/powerpoint/2010/main" xmlns="" val="1765508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Here is an overview of the topics we are going to cover today:  </a:t>
            </a:r>
          </a:p>
          <a:p>
            <a:pPr marL="1033272" lvl="0" indent="-576072" fontAlgn="base">
              <a:lnSpc>
                <a:spcPct val="95000"/>
              </a:lnSpc>
              <a:spcAft>
                <a:spcPct val="0"/>
              </a:spcAft>
              <a:buClr>
                <a:srgbClr val="00B0F0"/>
              </a:buClr>
              <a:buFontTx/>
              <a:buChar char="•"/>
              <a:defRPr/>
            </a:pPr>
            <a:r>
              <a:rPr lang="en-US" sz="1600" kern="0" dirty="0" smtClean="0">
                <a:solidFill>
                  <a:srgbClr val="000000"/>
                </a:solidFill>
                <a:latin typeface="Times New Roman"/>
                <a:ea typeface="Calibri"/>
                <a:cs typeface="Times New Roman"/>
              </a:rPr>
              <a:t>Rule </a:t>
            </a:r>
            <a:r>
              <a:rPr lang="en-US" sz="1600" kern="0" dirty="0" smtClean="0">
                <a:latin typeface="Times New Roman"/>
                <a:ea typeface="Calibri"/>
                <a:cs typeface="Times New Roman"/>
              </a:rPr>
              <a:t>clean-up </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Update statewide grain loading and opacity standards</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We have a defined term:  Categorically Insignificant Activities</a:t>
            </a:r>
          </a:p>
          <a:p>
            <a:pPr marL="1033272" lvl="0"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How emissions are divided when a business splits into two or more businesses </a:t>
            </a: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Our pre-construction program called New Source Review (NSR) </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If construction is delayed, how a business an get an extensions for their NSR permit</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Another defined term:  Net air quality benefit</a:t>
            </a:r>
          </a:p>
          <a:p>
            <a:pPr>
              <a:lnSpc>
                <a:spcPct val="115000"/>
              </a:lnSpc>
              <a:spcBef>
                <a:spcPts val="0"/>
              </a:spcBef>
              <a:buClr>
                <a:srgbClr val="00B0F0"/>
              </a:buClr>
              <a:defRPr/>
            </a:pPr>
            <a:endParaRPr lang="en-US" sz="1600" kern="0" dirty="0" smtClean="0">
              <a:latin typeface="Times New Roman"/>
              <a:ea typeface="Calibri"/>
              <a:cs typeface="Times New Roman"/>
            </a:endParaRPr>
          </a:p>
          <a:p>
            <a:r>
              <a:rPr lang="en-US" sz="1600" dirty="0" smtClean="0">
                <a:latin typeface="Times New Roman" pitchFamily="18" charset="0"/>
                <a:cs typeface="Times New Roman" pitchFamily="18" charset="0"/>
              </a:rPr>
              <a:t>All of these topics will be explained in more detail later in this presentation. </a:t>
            </a:r>
          </a:p>
        </p:txBody>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60</a:t>
            </a:fld>
            <a:endParaRPr lang="en-US" dirty="0"/>
          </a:p>
        </p:txBody>
      </p:sp>
    </p:spTree>
    <p:extLst>
      <p:ext uri="{BB962C8B-B14F-4D97-AF65-F5344CB8AC3E}">
        <p14:creationId xmlns="" xmlns:p14="http://schemas.microsoft.com/office/powerpoint/2010/main" val="312272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
        <p:nvSpPr>
          <p:cNvPr id="5" name="Notes Placeholder 2"/>
          <p:cNvSpPr>
            <a:spLocks noGrp="1"/>
          </p:cNvSpPr>
          <p:nvPr>
            <p:ph type="body" idx="1"/>
          </p:nvPr>
        </p:nvSpPr>
        <p:spPr/>
        <p:txBody>
          <a:bodyPr>
            <a:normAutofit/>
          </a:bodyPr>
          <a:lstStyle/>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As part of the clean up, we want to repeal some rules</a:t>
            </a:r>
          </a:p>
          <a:p>
            <a:pPr lvl="0">
              <a:lnSpc>
                <a:spcPct val="115000"/>
              </a:lnSpc>
              <a:buSzPct val="80000"/>
              <a:defRPr/>
            </a:pPr>
            <a:r>
              <a:rPr lang="en-US" sz="1600" dirty="0" smtClean="0">
                <a:solidFill>
                  <a:sysClr val="windowText" lastClr="000000"/>
                </a:solidFill>
                <a:latin typeface="Times New Roman"/>
                <a:ea typeface="Calibri"/>
                <a:cs typeface="Times New Roman"/>
              </a:rPr>
              <a:t>  </a:t>
            </a:r>
          </a:p>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Spray paint rules were part of plan to reduce ozone from consumer products.  EPA adopted national rules that apply to manufacturers and so we don’t state rules any more.</a:t>
            </a:r>
          </a:p>
          <a:p>
            <a:pPr lvl="0">
              <a:lnSpc>
                <a:spcPct val="115000"/>
              </a:lnSpc>
              <a:buSzPct val="80000"/>
              <a:buFont typeface="Arial" pitchFamily="34" charset="0"/>
              <a:buChar char="•"/>
              <a:defRPr/>
            </a:pPr>
            <a:endParaRPr lang="en-US" sz="1600" dirty="0" smtClean="0">
              <a:solidFill>
                <a:sysClr val="windowText" lastClr="000000"/>
              </a:solidFill>
              <a:latin typeface="Times New Roman"/>
              <a:cs typeface="Times New Roman"/>
            </a:endParaRPr>
          </a:p>
          <a:p>
            <a:pPr lvl="0">
              <a:lnSpc>
                <a:spcPct val="115000"/>
              </a:lnSpc>
              <a:buSzPct val="80000"/>
              <a:buFont typeface="Arial" pitchFamily="34" charset="0"/>
              <a:buChar char="•"/>
              <a:defRPr/>
            </a:pPr>
            <a:r>
              <a:rPr lang="en-US" sz="1600" dirty="0" smtClean="0">
                <a:solidFill>
                  <a:sysClr val="windowText" lastClr="000000"/>
                </a:solidFill>
                <a:latin typeface="Times New Roman"/>
                <a:cs typeface="Times New Roman"/>
              </a:rPr>
              <a:t>  DEQ worked with the western states on a SO</a:t>
            </a:r>
            <a:r>
              <a:rPr lang="en-US" sz="1600" baseline="-25000" dirty="0" smtClean="0">
                <a:solidFill>
                  <a:sysClr val="windowText" lastClr="000000"/>
                </a:solidFill>
                <a:latin typeface="Times New Roman"/>
                <a:cs typeface="Times New Roman"/>
              </a:rPr>
              <a:t>2</a:t>
            </a:r>
            <a:r>
              <a:rPr lang="en-US" sz="1600" dirty="0" smtClean="0">
                <a:solidFill>
                  <a:sysClr val="windowText" lastClr="000000"/>
                </a:solidFill>
                <a:latin typeface="Times New Roman"/>
                <a:cs typeface="Times New Roman"/>
              </a:rPr>
              <a:t> trading program but dropped out because it wasn’t cost effective. There are now specific rules but PGE is not involved in trading so we don’t need the state rules. </a:t>
            </a:r>
            <a:endParaRPr lang="en-US" sz="1600" dirty="0" smtClean="0">
              <a:solidFill>
                <a:sysClr val="windowText" lastClr="000000"/>
              </a:solidFill>
              <a:latin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8</a:t>
            </a:fld>
            <a:endParaRPr lang="en-US" dirty="0">
              <a:solidFill>
                <a:prstClr val="black"/>
              </a:solidFill>
            </a:endParaRPr>
          </a:p>
        </p:txBody>
      </p:sp>
      <p:sp>
        <p:nvSpPr>
          <p:cNvPr id="3" name="Notes Placeholder 2"/>
          <p:cNvSpPr>
            <a:spLocks noGrp="1"/>
          </p:cNvSpPr>
          <p:nvPr>
            <p:ph type="body" sz="quarter" idx="11"/>
          </p:nvPr>
        </p:nvSpPr>
        <p:spPr/>
        <p:txBody>
          <a:bodyPr/>
          <a:lstStyle/>
          <a:p>
            <a:r>
              <a:rPr lang="en-US" sz="1600" dirty="0" smtClean="0">
                <a:latin typeface="Times New Roman" pitchFamily="18" charset="0"/>
                <a:cs typeface="Times New Roman" pitchFamily="18" charset="0"/>
              </a:rPr>
              <a:t>Do you have any questions before we move on to the next topic?</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Our next presenter is Mark Fisher.</a:t>
            </a:r>
            <a:endParaRPr lang="en-US" sz="1600" dirty="0">
              <a:latin typeface="Times New Roman"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8/13/2013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 xmlns:p14="http://schemas.microsoft.com/office/powerpoint/2010/main"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8/13/2013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8/13/2013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8/13/2013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8/13/2013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8/13/2013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8/13/2013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8/13/2013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8/13/2013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8/13/2013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8/13/2013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mailto:inahara.jill@deq.state.or.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5438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133600"/>
            <a:ext cx="7315200" cy="4191000"/>
          </a:xfrm>
        </p:spPr>
        <p:txBody>
          <a:bodyPr>
            <a:normAutofit fontScale="92500" lnSpcReduction="10000"/>
          </a:bodyPr>
          <a:lstStyle/>
          <a:p>
            <a:pPr lvl="0">
              <a:buClr>
                <a:srgbClr val="00B0F0"/>
              </a:buClr>
            </a:pPr>
            <a:r>
              <a:rPr lang="en-US" dirty="0" smtClean="0">
                <a:latin typeface="Times New Roman" pitchFamily="18" charset="0"/>
                <a:cs typeface="Times New Roman" pitchFamily="18" charset="0"/>
              </a:rPr>
              <a:t>Standards adopted in early 1970’s as part of initial State Implementation Plan (SIP)</a:t>
            </a:r>
          </a:p>
          <a:p>
            <a:pPr lvl="0">
              <a:buClr>
                <a:srgbClr val="00B0F0"/>
              </a:buClr>
            </a:pPr>
            <a:r>
              <a:rPr lang="en-US" dirty="0" smtClean="0">
                <a:latin typeface="Times New Roman" pitchFamily="18" charset="0"/>
                <a:cs typeface="Times New Roman" pitchFamily="18" charset="0"/>
              </a:rPr>
              <a:t>Rules include different standards for pre and post 1970 sources - grandfathering provision</a:t>
            </a:r>
          </a:p>
          <a:p>
            <a:pPr lvl="1">
              <a:buClr>
                <a:srgbClr val="00B0F0"/>
              </a:buClr>
            </a:pPr>
            <a:r>
              <a:rPr lang="en-US" dirty="0" smtClean="0">
                <a:latin typeface="Times New Roman" pitchFamily="18" charset="0"/>
                <a:cs typeface="Times New Roman" pitchFamily="18" charset="0"/>
              </a:rPr>
              <a:t>Pre-1970: 40% opacity and 0.2 gr/dscf</a:t>
            </a:r>
          </a:p>
          <a:p>
            <a:pPr lvl="1">
              <a:buClr>
                <a:srgbClr val="00B0F0"/>
              </a:buClr>
            </a:pPr>
            <a:r>
              <a:rPr lang="en-US" dirty="0" smtClean="0">
                <a:latin typeface="Times New Roman" pitchFamily="18" charset="0"/>
                <a:cs typeface="Times New Roman" pitchFamily="18" charset="0"/>
              </a:rPr>
              <a:t>Post 1970: 20% opacity and 0.1 gr/dscf</a:t>
            </a:r>
          </a:p>
          <a:p>
            <a:pPr>
              <a:buClr>
                <a:srgbClr val="00B0F0"/>
              </a:buClr>
            </a:pPr>
            <a:r>
              <a:rPr lang="en-US" dirty="0" smtClean="0">
                <a:latin typeface="Times New Roman" pitchFamily="18" charset="0"/>
                <a:cs typeface="Times New Roman" pitchFamily="18" charset="0"/>
              </a:rPr>
              <a:t>PM standard inconsistent with current EPA policy for significant figures/compliance</a:t>
            </a:r>
          </a:p>
        </p:txBody>
      </p:sp>
      <p:sp>
        <p:nvSpPr>
          <p:cNvPr id="4" name="Slide Number Placeholder 3"/>
          <p:cNvSpPr>
            <a:spLocks noGrp="1"/>
          </p:cNvSpPr>
          <p:nvPr>
            <p:ph type="sldNum" sz="quarter" idx="12"/>
          </p:nvPr>
        </p:nvSpPr>
        <p:spPr/>
        <p:txBody>
          <a:bodyPr/>
          <a:lstStyle/>
          <a:p>
            <a:fld id="{5054A28A-D49E-49FA-AA6C-AAFB5BCB984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828800"/>
            <a:ext cx="7315200" cy="3657600"/>
          </a:xfrm>
        </p:spPr>
        <p:txBody>
          <a:bodyPr>
            <a:normAutofit/>
          </a:bodyPr>
          <a:lstStyle/>
          <a:p>
            <a:pPr lvl="0">
              <a:buClr>
                <a:srgbClr val="00B0F0"/>
              </a:buClr>
            </a:pPr>
            <a:r>
              <a:rPr lang="en-US" dirty="0" smtClean="0">
                <a:latin typeface="Times New Roman" pitchFamily="18" charset="0"/>
                <a:cs typeface="Times New Roman" pitchFamily="18" charset="0"/>
              </a:rPr>
              <a:t>Change all opacity standards to 6-minute block average</a:t>
            </a:r>
          </a:p>
          <a:p>
            <a:pPr lvl="1">
              <a:buClr>
                <a:srgbClr val="00B0F0"/>
              </a:buClr>
            </a:pPr>
            <a:r>
              <a:rPr lang="en-US" dirty="0" smtClean="0">
                <a:latin typeface="Times New Roman" pitchFamily="18" charset="0"/>
                <a:cs typeface="Times New Roman" pitchFamily="18" charset="0"/>
              </a:rPr>
              <a:t>Replaces 3-minute aggregate in 60 minutes</a:t>
            </a:r>
          </a:p>
          <a:p>
            <a:pPr lvl="1">
              <a:buClr>
                <a:srgbClr val="00B0F0"/>
              </a:buClr>
            </a:pPr>
            <a:r>
              <a:rPr lang="en-US" dirty="0" smtClean="0">
                <a:latin typeface="Times New Roman" pitchFamily="18" charset="0"/>
                <a:cs typeface="Times New Roman" pitchFamily="18" charset="0"/>
              </a:rPr>
              <a:t>Compliance can be based on EPA Method 9</a:t>
            </a:r>
          </a:p>
          <a:p>
            <a:pPr lvl="1">
              <a:buClr>
                <a:srgbClr val="00B0F0"/>
              </a:buClr>
            </a:pPr>
            <a:r>
              <a:rPr lang="en-US" dirty="0" smtClean="0">
                <a:latin typeface="Times New Roman" pitchFamily="18" charset="0"/>
                <a:cs typeface="Times New Roman" pitchFamily="18" charset="0"/>
              </a:rPr>
              <a:t>Change is consistent with other states</a:t>
            </a:r>
          </a:p>
          <a:p>
            <a:pPr lvl="1">
              <a:buClr>
                <a:srgbClr val="00B0F0"/>
              </a:buClr>
            </a:pPr>
            <a:r>
              <a:rPr lang="en-US" dirty="0" smtClean="0">
                <a:latin typeface="Times New Roman" pitchFamily="18" charset="0"/>
                <a:cs typeface="Times New Roman" pitchFamily="18" charset="0"/>
              </a:rPr>
              <a:t>No change in stringency</a:t>
            </a:r>
            <a:endParaRPr lang="en-US" strike="sngStrike"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057400"/>
            <a:ext cx="7315200" cy="5257800"/>
          </a:xfrm>
        </p:spPr>
        <p:txBody>
          <a:bodyPr>
            <a:normAutofit/>
          </a:bodyPr>
          <a:lstStyle/>
          <a:p>
            <a:pPr lvl="0">
              <a:buClr>
                <a:srgbClr val="00B0F0"/>
              </a:buClr>
            </a:pPr>
            <a:r>
              <a:rPr lang="en-US" dirty="0" smtClean="0">
                <a:latin typeface="Times New Roman" pitchFamily="18" charset="0"/>
                <a:cs typeface="Times New Roman" pitchFamily="18" charset="0"/>
              </a:rPr>
              <a:t>Repeal Portland 4-county standard</a:t>
            </a:r>
          </a:p>
          <a:p>
            <a:pPr lvl="1">
              <a:buClr>
                <a:srgbClr val="00B0F0"/>
              </a:buClr>
            </a:pPr>
            <a:r>
              <a:rPr lang="en-US" dirty="0" smtClean="0">
                <a:latin typeface="Times New Roman" pitchFamily="18" charset="0"/>
                <a:cs typeface="Times New Roman" pitchFamily="18" charset="0"/>
              </a:rPr>
              <a:t>20% opacity for 30 seconds for non-fuel burning equipment</a:t>
            </a:r>
          </a:p>
          <a:p>
            <a:pPr lvl="1">
              <a:buClr>
                <a:srgbClr val="00B0F0"/>
              </a:buClr>
            </a:pPr>
            <a:r>
              <a:rPr lang="en-US" dirty="0" smtClean="0">
                <a:latin typeface="Times New Roman" pitchFamily="18" charset="0"/>
                <a:cs typeface="Times New Roman" pitchFamily="18" charset="0"/>
              </a:rPr>
              <a:t>No uniform procedures for determining compliance</a:t>
            </a:r>
          </a:p>
          <a:p>
            <a:pPr lvl="1">
              <a:buClr>
                <a:srgbClr val="00B0F0"/>
              </a:buClr>
            </a:pPr>
            <a:r>
              <a:rPr lang="en-US" dirty="0" smtClean="0">
                <a:latin typeface="Times New Roman" pitchFamily="18" charset="0"/>
                <a:cs typeface="Times New Roman" pitchFamily="18" charset="0"/>
              </a:rPr>
              <a:t>Not a SIP provision</a:t>
            </a:r>
          </a:p>
          <a:p>
            <a:pPr lvl="1">
              <a:buClr>
                <a:srgbClr val="00B0F0"/>
              </a:buClr>
            </a:pPr>
            <a:r>
              <a:rPr lang="en-US" dirty="0" smtClean="0">
                <a:latin typeface="Times New Roman" pitchFamily="18" charset="0"/>
                <a:cs typeface="Times New Roman" pitchFamily="18" charset="0"/>
              </a:rPr>
              <a:t>Still covered by statewide standards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726680" cy="42672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Change opacity limit for old equipment from 40% to </a:t>
            </a:r>
            <a:r>
              <a:rPr lang="en-US" sz="3200" dirty="0" smtClean="0">
                <a:latin typeface="Times New Roman" pitchFamily="18" charset="0"/>
                <a:cs typeface="Times New Roman" pitchFamily="18" charset="0"/>
              </a:rPr>
              <a:t>20% </a:t>
            </a:r>
          </a:p>
          <a:p>
            <a:pPr>
              <a:buClr>
                <a:srgbClr val="00B0F0"/>
              </a:buClr>
            </a:pPr>
            <a:r>
              <a:rPr lang="en-US" dirty="0" smtClean="0">
                <a:latin typeface="Times New Roman" pitchFamily="18" charset="0"/>
                <a:cs typeface="Times New Roman" pitchFamily="18" charset="0"/>
              </a:rPr>
              <a:t>Retain 40% limit for grate cleaning or soot blowing operations if:</a:t>
            </a:r>
          </a:p>
          <a:p>
            <a:pPr lvl="1">
              <a:buClr>
                <a:srgbClr val="00B0F0"/>
              </a:buClr>
            </a:pPr>
            <a:r>
              <a:rPr lang="en-US" dirty="0" smtClean="0">
                <a:latin typeface="Times New Roman" pitchFamily="18" charset="0"/>
                <a:cs typeface="Times New Roman" pitchFamily="18" charset="0"/>
              </a:rPr>
              <a:t>Following grate or soot blowing plan; and</a:t>
            </a:r>
          </a:p>
          <a:p>
            <a:pPr lvl="1">
              <a:buClr>
                <a:srgbClr val="00B0F0"/>
              </a:buClr>
            </a:pPr>
            <a:r>
              <a:rPr lang="en-US" dirty="0" smtClean="0">
                <a:latin typeface="Times New Roman" pitchFamily="18" charset="0"/>
                <a:cs typeface="Times New Roman" pitchFamily="18" charset="0"/>
              </a:rPr>
              <a:t>Plan to minimize emissions approved by DEQ</a:t>
            </a:r>
          </a:p>
          <a:p>
            <a:pPr>
              <a:buClr>
                <a:srgbClr val="00B0F0"/>
              </a:buClr>
            </a:pPr>
            <a:r>
              <a:rPr lang="en-US" dirty="0" smtClean="0">
                <a:latin typeface="Times New Roman" pitchFamily="18" charset="0"/>
                <a:cs typeface="Times New Roman" pitchFamily="18" charset="0"/>
              </a:rPr>
              <a:t>Defer compliance until January 1, 2015 for businesses not located near sensitive air quality areas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13</a:t>
            </a:fld>
            <a:endParaRPr lang="en-US" dirty="0"/>
          </a:p>
        </p:txBody>
      </p:sp>
      <p:sp>
        <p:nvSpPr>
          <p:cNvPr id="5" name="Title 1"/>
          <p:cNvSpPr>
            <a:spLocks noGrp="1"/>
          </p:cNvSpPr>
          <p:nvPr>
            <p:ph type="title"/>
          </p:nvPr>
        </p:nvSpPr>
        <p:spPr>
          <a:xfrm>
            <a:off x="990600" y="838200"/>
            <a:ext cx="7772400" cy="685800"/>
          </a:xfrm>
        </p:spPr>
        <p:txBody>
          <a:bodyPr/>
          <a:lstStyle/>
          <a:p>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6" name="Rectangle 1"/>
          <p:cNvSpPr>
            <a:spLocks noChangeArrowheads="1"/>
          </p:cNvSpPr>
          <p:nvPr/>
        </p:nvSpPr>
        <p:spPr bwMode="auto">
          <a:xfrm>
            <a:off x="609600" y="5867400"/>
            <a:ext cx="7848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imes New Roman" pitchFamily="18" charset="0"/>
                <a:ea typeface="Calibri" pitchFamily="34" charset="0"/>
                <a:cs typeface="Times New Roman" pitchFamily="18" charset="0"/>
              </a:rPr>
              <a:t>“sensitive area” = nonattainment and maintenance areas; and proposed sustainment and reattainment areas (to be covered later in presentation)</a:t>
            </a:r>
            <a:endParaRPr lang="en-US" sz="20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26680" cy="4800600"/>
          </a:xfrm>
        </p:spPr>
        <p:txBody>
          <a:bodyPr>
            <a:normAutofit/>
          </a:bodyPr>
          <a:lstStyle/>
          <a:p>
            <a:pPr>
              <a:buClr>
                <a:srgbClr val="00B0F0"/>
              </a:buClr>
            </a:pPr>
            <a:r>
              <a:rPr lang="en-US" dirty="0" smtClean="0">
                <a:latin typeface="Times New Roman" pitchFamily="18" charset="0"/>
                <a:cs typeface="Times New Roman" pitchFamily="18" charset="0"/>
              </a:rPr>
              <a:t>Add significant digit to standards consistent with EPA policy</a:t>
            </a:r>
          </a:p>
          <a:p>
            <a:pPr lvl="1">
              <a:buClr>
                <a:srgbClr val="00B0F0"/>
              </a:buClr>
            </a:pPr>
            <a:r>
              <a:rPr lang="en-US" sz="2800" dirty="0" smtClean="0">
                <a:latin typeface="Times New Roman" pitchFamily="18" charset="0"/>
                <a:cs typeface="Times New Roman" pitchFamily="18" charset="0"/>
              </a:rPr>
              <a:t>0.1 » 0.10</a:t>
            </a:r>
          </a:p>
          <a:p>
            <a:pPr lvl="1">
              <a:buClr>
                <a:srgbClr val="00B0F0"/>
              </a:buClr>
            </a:pPr>
            <a:r>
              <a:rPr lang="en-US" dirty="0" smtClean="0">
                <a:latin typeface="Times New Roman" pitchFamily="18" charset="0"/>
                <a:cs typeface="Times New Roman" pitchFamily="18" charset="0"/>
              </a:rPr>
              <a:t>0.2 » 0.20</a:t>
            </a:r>
            <a:endParaRPr lang="en-US" sz="2800"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Phase out 0.20 standard for older sources to help address newer/tighter ambient air quality standards</a:t>
            </a:r>
          </a:p>
          <a:p>
            <a:pPr>
              <a:buClr>
                <a:srgbClr val="00B0F0"/>
              </a:buClr>
            </a:pPr>
            <a:r>
              <a:rPr lang="en-US" dirty="0" smtClean="0">
                <a:latin typeface="Times New Roman" pitchFamily="18" charset="0"/>
                <a:cs typeface="Times New Roman" pitchFamily="18" charset="0"/>
              </a:rPr>
              <a:t>All sources must comply with 0.10 standard by January 1, 2019.</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14</a:t>
            </a:fld>
            <a:endParaRPr lang="en-US" dirty="0"/>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PM Standard – suggested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15</a:t>
            </a:fld>
            <a:endParaRPr lang="en-US" dirty="0">
              <a:solidFill>
                <a:srgbClr val="E3DED1">
                  <a:shade val="50000"/>
                </a:srgbClr>
              </a:solidFill>
            </a:endParaRPr>
          </a:p>
        </p:txBody>
      </p:sp>
      <p:sp>
        <p:nvSpPr>
          <p:cNvPr id="5"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120251268"/>
              </p:ext>
            </p:extLst>
          </p:nvPr>
        </p:nvGraphicFramePr>
        <p:xfrm>
          <a:off x="228600" y="1447800"/>
          <a:ext cx="8534400" cy="3380883"/>
        </p:xfrm>
        <a:graphic>
          <a:graphicData uri="http://schemas.openxmlformats.org/drawingml/2006/table">
            <a:tbl>
              <a:tblPr firstRow="1" bandRow="1">
                <a:tableStyleId>{7DF18680-E054-41AD-8BC1-D1AEF772440D}</a:tableStyleId>
              </a:tblPr>
              <a:tblGrid>
                <a:gridCol w="2590800"/>
                <a:gridCol w="1981200"/>
                <a:gridCol w="2209800"/>
                <a:gridCol w="1752600"/>
              </a:tblGrid>
              <a:tr h="318686">
                <a:tc>
                  <a:txBody>
                    <a:bodyPr/>
                    <a:lstStyle/>
                    <a:p>
                      <a:pPr algn="ctr"/>
                      <a:r>
                        <a:rPr lang="en-US" dirty="0" smtClean="0"/>
                        <a:t>Source</a:t>
                      </a:r>
                      <a:endParaRPr lang="en-US" dirty="0"/>
                    </a:p>
                  </a:txBody>
                  <a:tcPr/>
                </a:tc>
                <a:tc gridSpan="3">
                  <a:txBody>
                    <a:bodyPr/>
                    <a:lstStyle/>
                    <a:p>
                      <a:pPr algn="ctr"/>
                      <a:r>
                        <a:rPr lang="en-US" dirty="0" smtClean="0"/>
                        <a:t>Grain Loading</a:t>
                      </a:r>
                      <a:r>
                        <a:rPr lang="en-US" baseline="0" dirty="0" smtClean="0"/>
                        <a:t> Standards (gr/dscf)</a:t>
                      </a:r>
                      <a:endParaRPr lang="en-US" dirty="0"/>
                    </a:p>
                  </a:txBody>
                  <a:tcPr/>
                </a:tc>
                <a:tc hMerge="1">
                  <a:txBody>
                    <a:bodyPr/>
                    <a:lstStyle/>
                    <a:p>
                      <a:endParaRPr lang="en-US" dirty="0"/>
                    </a:p>
                  </a:txBody>
                  <a:tcPr/>
                </a:tc>
                <a:tc hMerge="1">
                  <a:txBody>
                    <a:bodyPr/>
                    <a:lstStyle/>
                    <a:p>
                      <a:endParaRPr lang="en-US" dirty="0"/>
                    </a:p>
                  </a:txBody>
                  <a:tcPr/>
                </a:tc>
              </a:tr>
              <a:tr h="557700">
                <a:tc>
                  <a:txBody>
                    <a:bodyPr/>
                    <a:lstStyle/>
                    <a:p>
                      <a:endParaRPr lang="en-US" dirty="0"/>
                    </a:p>
                  </a:txBody>
                  <a:tcPr/>
                </a:tc>
                <a:tc>
                  <a:txBody>
                    <a:bodyPr/>
                    <a:lstStyle/>
                    <a:p>
                      <a:pPr algn="ctr"/>
                      <a:r>
                        <a:rPr lang="en-US" dirty="0" smtClean="0"/>
                        <a:t>Current Limit</a:t>
                      </a:r>
                      <a:endParaRPr lang="en-US" dirty="0"/>
                    </a:p>
                  </a:txBody>
                  <a:tcPr/>
                </a:tc>
                <a:tc>
                  <a:txBody>
                    <a:bodyPr/>
                    <a:lstStyle/>
                    <a:p>
                      <a:pPr algn="ctr"/>
                      <a:r>
                        <a:rPr lang="en-US" dirty="0" smtClean="0"/>
                        <a:t>Effective upon Rule</a:t>
                      </a:r>
                      <a:r>
                        <a:rPr lang="en-US" baseline="0" dirty="0" smtClean="0"/>
                        <a:t> Adoption</a:t>
                      </a:r>
                      <a:endParaRPr lang="en-US" dirty="0"/>
                    </a:p>
                  </a:txBody>
                  <a:tcPr/>
                </a:tc>
                <a:tc>
                  <a:txBody>
                    <a:bodyPr/>
                    <a:lstStyle/>
                    <a:p>
                      <a:pPr algn="ctr"/>
                      <a:r>
                        <a:rPr lang="en-US" dirty="0" smtClean="0"/>
                        <a:t>2019</a:t>
                      </a:r>
                      <a:endParaRPr lang="en-US" dirty="0"/>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Built before 06/01/70</a:t>
                      </a:r>
                    </a:p>
                  </a:txBody>
                  <a:tcPr/>
                </a:tc>
                <a:tc>
                  <a:txBody>
                    <a:bodyPr/>
                    <a:lstStyle/>
                    <a:p>
                      <a:pPr algn="ctr"/>
                      <a:r>
                        <a:rPr lang="en-US" dirty="0" smtClean="0"/>
                        <a:t>0.2</a:t>
                      </a:r>
                      <a:endParaRPr lang="en-US" dirty="0"/>
                    </a:p>
                  </a:txBody>
                  <a:tcPr/>
                </a:tc>
                <a:tc>
                  <a:txBody>
                    <a:bodyPr/>
                    <a:lstStyle/>
                    <a:p>
                      <a:pPr algn="ctr"/>
                      <a:r>
                        <a:rPr lang="en-US" dirty="0" smtClean="0"/>
                        <a:t>0.20 </a:t>
                      </a:r>
                      <a:endParaRPr lang="en-US" dirty="0"/>
                    </a:p>
                  </a:txBody>
                  <a:tcPr/>
                </a:tc>
                <a:tc>
                  <a:txBody>
                    <a:bodyPr/>
                    <a:lstStyle/>
                    <a:p>
                      <a:pPr algn="ctr"/>
                      <a:r>
                        <a:rPr lang="en-US" dirty="0" smtClean="0"/>
                        <a:t>0.10</a:t>
                      </a:r>
                      <a:endParaRPr lang="en-US" dirty="0"/>
                    </a:p>
                  </a:txBody>
                  <a:tcPr/>
                </a:tc>
              </a:tr>
              <a:tr h="898390">
                <a:tc>
                  <a:txBody>
                    <a:bodyPr/>
                    <a:lstStyle/>
                    <a:p>
                      <a:pPr algn="l"/>
                      <a:r>
                        <a:rPr lang="en-US" dirty="0" smtClean="0"/>
                        <a:t>Built</a:t>
                      </a:r>
                      <a:r>
                        <a:rPr lang="en-US" baseline="0" dirty="0" smtClean="0"/>
                        <a:t> a</a:t>
                      </a:r>
                      <a:r>
                        <a:rPr lang="en-US" dirty="0" smtClean="0"/>
                        <a:t>fter 06/01/70 within 5 miles of “sensitive” area</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0.10</a:t>
                      </a:r>
                    </a:p>
                  </a:txBody>
                  <a:tcPr/>
                </a:tc>
                <a:tc>
                  <a:txBody>
                    <a:bodyPr/>
                    <a:lstStyle/>
                    <a:p>
                      <a:pPr algn="ctr"/>
                      <a:r>
                        <a:rPr lang="en-US" dirty="0" smtClean="0"/>
                        <a:t>0.10</a:t>
                      </a:r>
                      <a:endParaRPr lang="en-US" dirty="0"/>
                    </a:p>
                  </a:txBody>
                  <a:tcPr/>
                </a:tc>
              </a:tr>
              <a:tr h="949418">
                <a:tc>
                  <a:txBody>
                    <a:bodyPr/>
                    <a:lstStyle/>
                    <a:p>
                      <a:pPr algn="l"/>
                      <a:r>
                        <a:rPr lang="en-US" dirty="0" smtClean="0"/>
                        <a:t>Built</a:t>
                      </a:r>
                      <a:r>
                        <a:rPr lang="en-US" baseline="0" dirty="0" smtClean="0"/>
                        <a:t> a</a:t>
                      </a:r>
                      <a:r>
                        <a:rPr lang="en-US" dirty="0" smtClean="0"/>
                        <a:t>fter 06/01/70 outside 5 miles of “sensitive” area </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a:t>
                      </a:r>
                    </a:p>
                  </a:txBody>
                  <a:tcPr/>
                </a:tc>
                <a:tc>
                  <a:txBody>
                    <a:bodyPr/>
                    <a:lstStyle/>
                    <a:p>
                      <a:pPr algn="ctr"/>
                      <a:r>
                        <a:rPr lang="en-US" dirty="0" smtClean="0"/>
                        <a:t>0.10</a:t>
                      </a:r>
                      <a:endParaRPr lang="en-US" dirty="0"/>
                    </a:p>
                  </a:txBody>
                  <a:tcPr/>
                </a:tc>
              </a:tr>
            </a:tbl>
          </a:graphicData>
        </a:graphic>
      </p:graphicFrame>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4605424"/>
            <a:ext cx="2362200" cy="19547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70167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7391400" cy="2286000"/>
          </a:xfrm>
        </p:spPr>
        <p:txBody>
          <a:bodyPr>
            <a:normAutofit/>
          </a:bodyPr>
          <a:lstStyle/>
          <a:p>
            <a:pPr lvl="0">
              <a:buClr>
                <a:srgbClr val="00B0F0"/>
              </a:buClr>
            </a:pPr>
            <a:r>
              <a:rPr lang="en-US" dirty="0" smtClean="0">
                <a:latin typeface="Times New Roman" pitchFamily="18" charset="0"/>
                <a:cs typeface="Times New Roman" pitchFamily="18" charset="0"/>
              </a:rPr>
              <a:t>Analysis of a typical source with 40% opacity and 0.2 gr/dscf </a:t>
            </a:r>
          </a:p>
          <a:p>
            <a:pPr lvl="0">
              <a:buClr>
                <a:srgbClr val="00B0F0"/>
              </a:buClr>
            </a:pPr>
            <a:r>
              <a:rPr lang="en-US" dirty="0" smtClean="0">
                <a:latin typeface="Times New Roman" pitchFamily="18" charset="0"/>
                <a:cs typeface="Times New Roman" pitchFamily="18" charset="0"/>
              </a:rPr>
              <a:t>Located in Klamath Falls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NAA</a:t>
            </a:r>
          </a:p>
        </p:txBody>
      </p:sp>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143019421"/>
              </p:ext>
            </p:extLst>
          </p:nvPr>
        </p:nvGraphicFramePr>
        <p:xfrm>
          <a:off x="457200" y="3581400"/>
          <a:ext cx="8534400" cy="1939490"/>
        </p:xfrm>
        <a:graphic>
          <a:graphicData uri="http://schemas.openxmlformats.org/drawingml/2006/table">
            <a:tbl>
              <a:tblPr firstRow="1" bandRow="1">
                <a:tableStyleId>{7DF18680-E054-41AD-8BC1-D1AEF772440D}</a:tableStyleId>
              </a:tblPr>
              <a:tblGrid>
                <a:gridCol w="1828800"/>
                <a:gridCol w="3352800"/>
                <a:gridCol w="3352800"/>
              </a:tblGrid>
              <a:tr h="895149">
                <a:tc>
                  <a:txBody>
                    <a:bodyPr/>
                    <a:lstStyle/>
                    <a:p>
                      <a:pPr algn="ctr"/>
                      <a:r>
                        <a:rPr lang="en-US" sz="2800" dirty="0" smtClean="0">
                          <a:latin typeface="Times New Roman" pitchFamily="18" charset="0"/>
                          <a:cs typeface="Times New Roman" pitchFamily="18" charset="0"/>
                        </a:rPr>
                        <a:t>Grain Loading</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a:t>
                      </a:r>
                      <a:r>
                        <a:rPr lang="en-US" sz="2800" baseline="0" dirty="0" smtClean="0">
                          <a:latin typeface="Times New Roman" pitchFamily="18" charset="0"/>
                          <a:cs typeface="Times New Roman" pitchFamily="18" charset="0"/>
                        </a:rPr>
                        <a:t> Impacts</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 + Background</a:t>
                      </a:r>
                      <a:endParaRPr lang="en-US" sz="2800" dirty="0">
                        <a:latin typeface="Times New Roman" pitchFamily="18" charset="0"/>
                        <a:cs typeface="Times New Roman" pitchFamily="18" charset="0"/>
                      </a:endParaRPr>
                    </a:p>
                  </a:txBody>
                  <a:tcPr/>
                </a:tc>
              </a:tr>
              <a:tr h="497305">
                <a:tc>
                  <a:txBody>
                    <a:bodyPr/>
                    <a:lstStyle/>
                    <a:p>
                      <a:r>
                        <a:rPr lang="en-US" sz="2600" dirty="0" smtClean="0">
                          <a:latin typeface="Times New Roman" pitchFamily="18" charset="0"/>
                          <a:cs typeface="Times New Roman" pitchFamily="18" charset="0"/>
                        </a:rPr>
                        <a:t>0.2 gr/dscf</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30%</a:t>
                      </a:r>
                      <a:r>
                        <a:rPr lang="en-US" sz="2600" baseline="0" dirty="0" smtClean="0">
                          <a:latin typeface="Times New Roman" pitchFamily="18" charset="0"/>
                          <a:cs typeface="Times New Roman" pitchFamily="18" charset="0"/>
                        </a:rPr>
                        <a:t> 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70%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r>
              <a:tr h="497305">
                <a:tc>
                  <a:txBody>
                    <a:bodyPr/>
                    <a:lstStyle/>
                    <a:p>
                      <a:r>
                        <a:rPr lang="en-US" sz="2600" dirty="0" smtClean="0">
                          <a:latin typeface="Times New Roman" pitchFamily="18" charset="0"/>
                          <a:cs typeface="Times New Roman" pitchFamily="18" charset="0"/>
                        </a:rPr>
                        <a:t>0.10 gr/dscf</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13%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53%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r>
            </a:tbl>
          </a:graphicData>
        </a:graphic>
      </p:graphicFrame>
      <p:sp>
        <p:nvSpPr>
          <p:cNvPr id="7"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914520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76400"/>
            <a:ext cx="7315200" cy="4495800"/>
          </a:xfrm>
        </p:spPr>
        <p:txBody>
          <a:bodyPr>
            <a:normAutofit/>
          </a:bodyPr>
          <a:lstStyle/>
          <a:p>
            <a:pPr lvl="0">
              <a:buClr>
                <a:srgbClr val="00B0F0"/>
              </a:buClr>
            </a:pPr>
            <a:r>
              <a:rPr lang="en-US" dirty="0" smtClean="0">
                <a:latin typeface="Times New Roman" pitchFamily="18" charset="0"/>
                <a:cs typeface="Times New Roman" pitchFamily="18" charset="0"/>
              </a:rPr>
              <a:t>Other affected businesses are located in areas similar to Klamath Falls:</a:t>
            </a:r>
          </a:p>
          <a:p>
            <a:pPr lvl="1">
              <a:buClr>
                <a:srgbClr val="00B0F0"/>
              </a:buClr>
            </a:pPr>
            <a:r>
              <a:rPr lang="en-US" dirty="0" smtClean="0">
                <a:latin typeface="Times New Roman" pitchFamily="18" charset="0"/>
                <a:cs typeface="Times New Roman" pitchFamily="18" charset="0"/>
              </a:rPr>
              <a:t>Small communities also have high background concentrations due to woodstoves</a:t>
            </a:r>
          </a:p>
          <a:p>
            <a:pPr lvl="1">
              <a:buClr>
                <a:srgbClr val="00B0F0"/>
              </a:buClr>
            </a:pPr>
            <a:r>
              <a:rPr lang="en-US" dirty="0" smtClean="0">
                <a:latin typeface="Times New Roman" pitchFamily="18" charset="0"/>
                <a:cs typeface="Times New Roman" pitchFamily="18" charset="0"/>
              </a:rPr>
              <a:t>Similar terrain</a:t>
            </a:r>
          </a:p>
          <a:p>
            <a:pPr lvl="1">
              <a:buClr>
                <a:srgbClr val="00B0F0"/>
              </a:buClr>
            </a:pPr>
            <a:r>
              <a:rPr lang="en-US" dirty="0" smtClean="0">
                <a:latin typeface="Times New Roman" pitchFamily="18" charset="0"/>
                <a:cs typeface="Times New Roman" pitchFamily="18" charset="0"/>
              </a:rPr>
              <a:t>Similar weather with potential for air stagnation periods in winter time.</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17</a:t>
            </a:fld>
            <a:endParaRPr lang="en-US" dirty="0"/>
          </a:p>
        </p:txBody>
      </p:sp>
      <p:sp>
        <p:nvSpPr>
          <p:cNvPr id="6"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76400"/>
            <a:ext cx="7315200" cy="4191000"/>
          </a:xfrm>
        </p:spPr>
        <p:txBody>
          <a:bodyPr>
            <a:normAutofit/>
          </a:bodyPr>
          <a:lstStyle/>
          <a:p>
            <a:pPr lvl="0">
              <a:buClr>
                <a:srgbClr val="00B0F0"/>
              </a:buClr>
            </a:pPr>
            <a:r>
              <a:rPr lang="en-US" dirty="0" smtClean="0">
                <a:latin typeface="Times New Roman" pitchFamily="18" charset="0"/>
                <a:cs typeface="Times New Roman" pitchFamily="18" charset="0"/>
              </a:rPr>
              <a:t>Changes are </a:t>
            </a:r>
            <a:r>
              <a:rPr lang="en-US" u="sng" dirty="0" smtClean="0">
                <a:latin typeface="Times New Roman" pitchFamily="18" charset="0"/>
                <a:cs typeface="Times New Roman" pitchFamily="18" charset="0"/>
              </a:rPr>
              <a:t>proactive</a:t>
            </a:r>
            <a:r>
              <a:rPr lang="en-US" dirty="0" smtClean="0">
                <a:latin typeface="Times New Roman" pitchFamily="18" charset="0"/>
                <a:cs typeface="Times New Roman" pitchFamily="18" charset="0"/>
              </a:rPr>
              <a:t> measures for helping to prevent violations of current PM2.5 standards and potentially more stringent standards in the future</a:t>
            </a:r>
          </a:p>
          <a:p>
            <a:pPr lvl="0">
              <a:buClr>
                <a:srgbClr val="00B0F0"/>
              </a:buClr>
            </a:pPr>
            <a:r>
              <a:rPr lang="en-US" dirty="0" smtClean="0">
                <a:latin typeface="Times New Roman" pitchFamily="18" charset="0"/>
                <a:cs typeface="Times New Roman" pitchFamily="18" charset="0"/>
              </a:rPr>
              <a:t>Changes are similar to more stringent changes adopted for  PM10 nonattainment areas as </a:t>
            </a:r>
            <a:r>
              <a:rPr lang="en-US" u="sng" dirty="0" smtClean="0">
                <a:latin typeface="Times New Roman" pitchFamily="18" charset="0"/>
                <a:cs typeface="Times New Roman" pitchFamily="18" charset="0"/>
              </a:rPr>
              <a:t>reactive</a:t>
            </a:r>
            <a:r>
              <a:rPr lang="en-US" dirty="0" smtClean="0">
                <a:latin typeface="Times New Roman" pitchFamily="18" charset="0"/>
                <a:cs typeface="Times New Roman" pitchFamily="18" charset="0"/>
              </a:rPr>
              <a:t> measures </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18</a:t>
            </a:fld>
            <a:endParaRPr lang="en-US" dirty="0"/>
          </a:p>
        </p:txBody>
      </p:sp>
      <p:sp>
        <p:nvSpPr>
          <p:cNvPr id="6"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19</a:t>
            </a:fld>
            <a:endParaRPr lang="en-US" dirty="0">
              <a:solidFill>
                <a:srgbClr val="E3DED1">
                  <a:shade val="50000"/>
                </a:srgbClr>
              </a:solidFill>
            </a:endParaRPr>
          </a:p>
        </p:txBody>
      </p:sp>
      <p:sp>
        <p:nvSpPr>
          <p:cNvPr id="2" name="TextBox 1"/>
          <p:cNvSpPr txBox="1"/>
          <p:nvPr/>
        </p:nvSpPr>
        <p:spPr>
          <a:xfrm>
            <a:off x="990600" y="1600201"/>
            <a:ext cx="7315200" cy="4893647"/>
          </a:xfrm>
          <a:prstGeom prst="rect">
            <a:avLst/>
          </a:prstGeom>
          <a:noFill/>
        </p:spPr>
        <p:txBody>
          <a:bodyPr wrap="square" rtlCol="0">
            <a:spAutoFit/>
          </a:bodyPr>
          <a:lstStyle/>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Approximately 11 wood-fired boilers</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Two asphalt plants</a:t>
            </a:r>
          </a:p>
          <a:p>
            <a:pPr marL="285750" indent="-285750">
              <a:buClr>
                <a:srgbClr val="00B0F0"/>
              </a:buClr>
              <a:buFont typeface="Arial" pitchFamily="34" charset="0"/>
              <a:buChar char="•"/>
            </a:pPr>
            <a:r>
              <a:rPr lang="en-US" sz="3200" dirty="0" smtClean="0">
                <a:latin typeface="Times New Roman" pitchFamily="18" charset="0"/>
                <a:cs typeface="Times New Roman" pitchFamily="18" charset="0"/>
              </a:rPr>
              <a:t>Many of the units comply but not all the time.</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Test results range from 0.06 to 0.21 gr/dscf</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Individual outreach to these businesses after stakeholder meetings</a:t>
            </a:r>
          </a:p>
          <a:p>
            <a:pPr marL="285750" indent="-285750">
              <a:buFont typeface="Arial" pitchFamily="34" charset="0"/>
              <a:buChar char="•"/>
            </a:pP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2400" dirty="0">
              <a:latin typeface="Times New Roman" pitchFamily="18" charset="0"/>
              <a:cs typeface="Times New Roman" pitchFamily="18" charset="0"/>
            </a:endParaRPr>
          </a:p>
        </p:txBody>
      </p:sp>
      <p:sp>
        <p:nvSpPr>
          <p:cNvPr id="5" name="TextBox 4"/>
          <p:cNvSpPr txBox="1"/>
          <p:nvPr/>
        </p:nvSpPr>
        <p:spPr>
          <a:xfrm>
            <a:off x="1219200" y="914400"/>
            <a:ext cx="64770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Affected Businesses</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106806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525963"/>
          </a:xfrm>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229600" cy="4114800"/>
          </a:xfrm>
        </p:spPr>
        <p:txBody>
          <a:bodyPr>
            <a:noAutofit/>
          </a:bodyPr>
          <a:lstStyle/>
          <a:p>
            <a:pPr>
              <a:buClr>
                <a:srgbClr val="00B0F0"/>
              </a:buClr>
            </a:pPr>
            <a:r>
              <a:rPr lang="en-US" sz="2800" dirty="0" smtClean="0">
                <a:latin typeface="Times New Roman" pitchFamily="18" charset="0"/>
                <a:cs typeface="Times New Roman" pitchFamily="18" charset="0"/>
              </a:rPr>
              <a:t>Conduct more frequent tuning/maintenance</a:t>
            </a:r>
          </a:p>
          <a:p>
            <a:pPr lvl="1">
              <a:buClr>
                <a:srgbClr val="00B0F0"/>
              </a:buClr>
            </a:pPr>
            <a:r>
              <a:rPr lang="en-US" sz="2400" dirty="0" smtClean="0">
                <a:latin typeface="Times New Roman" pitchFamily="18" charset="0"/>
                <a:cs typeface="Times New Roman" pitchFamily="18" charset="0"/>
              </a:rPr>
              <a:t>1977 28 MMBtu wood fired boiler; pre-test out of compliance; post-test less than 0.1 gr/dscf</a:t>
            </a:r>
          </a:p>
          <a:p>
            <a:pPr>
              <a:buClr>
                <a:srgbClr val="00B0F0"/>
              </a:buClr>
            </a:pPr>
            <a:r>
              <a:rPr lang="en-US" sz="2800" dirty="0" smtClean="0">
                <a:latin typeface="Times New Roman" pitchFamily="18" charset="0"/>
                <a:cs typeface="Times New Roman" pitchFamily="18" charset="0"/>
              </a:rPr>
              <a:t>Maintain consistent/high quality fuel</a:t>
            </a:r>
          </a:p>
          <a:p>
            <a:pPr>
              <a:buClr>
                <a:srgbClr val="00B0F0"/>
              </a:buClr>
            </a:pPr>
            <a:r>
              <a:rPr lang="en-US" sz="2800" dirty="0" smtClean="0">
                <a:latin typeface="Times New Roman" pitchFamily="18" charset="0"/>
                <a:cs typeface="Times New Roman" pitchFamily="18" charset="0"/>
              </a:rPr>
              <a:t>Improve combustion controls </a:t>
            </a:r>
          </a:p>
          <a:p>
            <a:pPr>
              <a:buClr>
                <a:srgbClr val="00B0F0"/>
              </a:buClr>
            </a:pPr>
            <a:r>
              <a:rPr lang="en-US" sz="2800" dirty="0" smtClean="0">
                <a:latin typeface="Times New Roman" pitchFamily="18" charset="0"/>
                <a:cs typeface="Times New Roman" pitchFamily="18" charset="0"/>
              </a:rPr>
              <a:t>Install additional control equipment</a:t>
            </a:r>
          </a:p>
          <a:p>
            <a:pPr>
              <a:buClr>
                <a:srgbClr val="00B0F0"/>
              </a:buClr>
            </a:pPr>
            <a:r>
              <a:rPr lang="en-US" sz="2800" dirty="0" smtClean="0">
                <a:latin typeface="Times New Roman" pitchFamily="18" charset="0"/>
                <a:cs typeface="Times New Roman" pitchFamily="18" charset="0"/>
              </a:rPr>
              <a:t>Add co-firing of natural gas </a:t>
            </a:r>
          </a:p>
          <a:p>
            <a:pPr>
              <a:buClr>
                <a:srgbClr val="00B0F0"/>
              </a:buClr>
            </a:pPr>
            <a:r>
              <a:rPr lang="en-US" sz="2800" dirty="0" smtClean="0">
                <a:latin typeface="Times New Roman" pitchFamily="18" charset="0"/>
                <a:cs typeface="Times New Roman" pitchFamily="18" charset="0"/>
              </a:rPr>
              <a:t>Replace boiler with natural gas-fired boiler</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20</a:t>
            </a:fld>
            <a:endParaRPr lang="en-US" dirty="0"/>
          </a:p>
        </p:txBody>
      </p:sp>
      <p:sp>
        <p:nvSpPr>
          <p:cNvPr id="6" name="TextBox 5"/>
          <p:cNvSpPr txBox="1"/>
          <p:nvPr/>
        </p:nvSpPr>
        <p:spPr>
          <a:xfrm>
            <a:off x="914400" y="914400"/>
            <a:ext cx="7772400" cy="1077218"/>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What might be necessary to comply with standards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21</a:t>
            </a:fld>
            <a:endParaRPr lang="en-US" dirty="0">
              <a:solidFill>
                <a:prstClr val="black">
                  <a:tint val="75000"/>
                </a:prstClr>
              </a:solidFill>
            </a:endParaRPr>
          </a:p>
        </p:txBody>
      </p:sp>
      <p:sp>
        <p:nvSpPr>
          <p:cNvPr id="5" name="Title 1"/>
          <p:cNvSpPr>
            <a:spLocks noGrp="1"/>
          </p:cNvSpPr>
          <p:nvPr>
            <p:ph type="title"/>
          </p:nvPr>
        </p:nvSpPr>
        <p:spPr>
          <a:xfrm>
            <a:off x="1371600" y="914400"/>
            <a:ext cx="7239000" cy="685800"/>
          </a:xfrm>
        </p:spPr>
        <p:txBody>
          <a:bodyPr/>
          <a:lstStyle/>
          <a:p>
            <a:r>
              <a:rPr lang="en-US" sz="3600" b="1" dirty="0" smtClean="0">
                <a:latin typeface="Times New Roman" pitchFamily="18" charset="0"/>
                <a:cs typeface="Times New Roman" pitchFamily="18" charset="0"/>
              </a:rPr>
              <a:t>PM Standards – suggested changes</a:t>
            </a:r>
            <a:endParaRPr lang="en-US" sz="3600" b="1" dirty="0">
              <a:latin typeface="Times New Roman" pitchFamily="18" charset="0"/>
              <a:cs typeface="Times New Roman" pitchFamily="18" charset="0"/>
            </a:endParaRPr>
          </a:p>
        </p:txBody>
      </p:sp>
      <p:pic>
        <p:nvPicPr>
          <p:cNvPr id="2050" name="Picture 2" descr="http://assets.kingletas.com/wp-content/uploads/2013/04/Question-Peop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1828800"/>
            <a:ext cx="5067300" cy="4724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7292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22</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828800"/>
            <a:ext cx="8229600" cy="2620963"/>
          </a:xfrm>
        </p:spPr>
        <p:txBody>
          <a:bodyPr>
            <a:normAutofit/>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Background</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Suggested changes</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Effect of changes in relation to other regulatory programs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23</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1752600"/>
            <a:ext cx="8229600" cy="4525963"/>
          </a:xfrm>
        </p:spPr>
        <p:txBody>
          <a:bodyPr>
            <a:normAutofit fontScale="92500" lnSpcReduction="10000"/>
          </a:bodyPr>
          <a:lstStyle/>
          <a:p>
            <a:pPr marL="457200" indent="-400050">
              <a:lnSpc>
                <a:spcPct val="95000"/>
              </a:lnSpc>
              <a:spcBef>
                <a:spcPts val="0"/>
              </a:spcBef>
              <a:buClr>
                <a:srgbClr val="00B0F0"/>
              </a:buClr>
            </a:pPr>
            <a:r>
              <a:rPr lang="en-US" sz="3500" dirty="0" smtClean="0">
                <a:latin typeface="Times New Roman" pitchFamily="18" charset="0"/>
                <a:cs typeface="Times New Roman" pitchFamily="18" charset="0"/>
              </a:rPr>
              <a:t>Categorically insignificant activities identified in mid 90’s for Title V program – examples:</a:t>
            </a:r>
          </a:p>
          <a:p>
            <a:pPr lvl="2"/>
            <a:r>
              <a:rPr lang="en-US" sz="3000" dirty="0" smtClean="0">
                <a:latin typeface="Times New Roman" pitchFamily="18" charset="0"/>
                <a:cs typeface="Times New Roman" pitchFamily="18" charset="0"/>
              </a:rPr>
              <a:t>Janitorial activities</a:t>
            </a:r>
          </a:p>
          <a:p>
            <a:pPr lvl="2"/>
            <a:r>
              <a:rPr lang="en-US" sz="3000" dirty="0" smtClean="0">
                <a:latin typeface="Times New Roman" pitchFamily="18" charset="0"/>
                <a:cs typeface="Times New Roman" pitchFamily="18" charset="0"/>
              </a:rPr>
              <a:t>Groundskeeping activities</a:t>
            </a:r>
          </a:p>
          <a:p>
            <a:pPr lvl="2"/>
            <a:r>
              <a:rPr lang="en-US" sz="3000" dirty="0" smtClean="0">
                <a:latin typeface="Times New Roman" pitchFamily="18" charset="0"/>
                <a:cs typeface="Times New Roman" pitchFamily="18" charset="0"/>
              </a:rPr>
              <a:t>Instrument calibration</a:t>
            </a:r>
          </a:p>
          <a:p>
            <a:pPr lvl="2"/>
            <a:r>
              <a:rPr lang="en-US" sz="3000" dirty="0" smtClean="0">
                <a:latin typeface="Times New Roman" pitchFamily="18" charset="0"/>
                <a:cs typeface="Times New Roman" pitchFamily="18" charset="0"/>
              </a:rPr>
              <a:t>Maintenance and repair shop activities</a:t>
            </a:r>
          </a:p>
          <a:p>
            <a:pPr marL="457200" indent="-400050">
              <a:lnSpc>
                <a:spcPct val="95000"/>
              </a:lnSpc>
              <a:spcBef>
                <a:spcPts val="0"/>
              </a:spcBef>
              <a:buClr>
                <a:srgbClr val="00B0F0"/>
              </a:buClr>
            </a:pPr>
            <a:r>
              <a:rPr lang="en-US" sz="3500" dirty="0" smtClean="0">
                <a:latin typeface="Times New Roman" pitchFamily="18" charset="0"/>
                <a:cs typeface="Times New Roman" pitchFamily="18" charset="0"/>
              </a:rPr>
              <a:t>Some activities at facilities that were previously considered insignificant are not actually insignificant when considered in aggregate</a:t>
            </a:r>
          </a:p>
          <a:p>
            <a:pPr marL="633222" indent="-576072">
              <a:lnSpc>
                <a:spcPct val="95000"/>
              </a:lnSpc>
              <a:spcBef>
                <a:spcPts val="0"/>
              </a:spcBef>
              <a:buClr>
                <a:srgbClr val="00B0F0"/>
              </a:buCl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24</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2103437"/>
            <a:ext cx="8229600" cy="4525963"/>
          </a:xfrm>
        </p:spPr>
        <p:txBody>
          <a:bodyPr>
            <a:norm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Some of these activities are subject to new standards issued by EPA</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from these activities were not considered when:</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Determining what permits are necessary;</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Establishing Plant Site Emissions Limits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25</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685800" y="2667000"/>
            <a:ext cx="7772400" cy="3810000"/>
          </a:xfrm>
          <a:prstGeom prst="rect">
            <a:avLst/>
          </a:prstGeom>
        </p:spPr>
        <p:txBody>
          <a:bodyPr vert="horz" lIns="182880" tIns="91440">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5100" dirty="0" smtClean="0">
                <a:solidFill>
                  <a:prstClr val="black"/>
                </a:solidFill>
                <a:latin typeface="Times New Roman"/>
                <a:ea typeface="Calibri"/>
              </a:rPr>
              <a:t>Proposing to change categorically insignificant criteria to:</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Any individual engine rated at less than 500 horsepower (375 kW); </a:t>
            </a:r>
            <a:r>
              <a:rPr lang="en-US" sz="4500" dirty="0" smtClean="0">
                <a:latin typeface="Times New Roman" pitchFamily="18" charset="0"/>
                <a:cs typeface="Times New Roman" pitchFamily="18" charset="0"/>
              </a:rPr>
              <a:t>and</a:t>
            </a:r>
            <a:endParaRPr lang="en-US" sz="4500" dirty="0" smtClean="0">
              <a:latin typeface="Times New Roman" pitchFamily="18" charset="0"/>
              <a:cs typeface="Times New Roman" pitchFamily="18" charset="0"/>
            </a:endParaRP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emissions </a:t>
            </a:r>
            <a:r>
              <a:rPr lang="en-US" sz="4500" dirty="0">
                <a:latin typeface="Times New Roman" pitchFamily="18" charset="0"/>
                <a:cs typeface="Times New Roman" pitchFamily="18" charset="0"/>
              </a:rPr>
              <a:t>in aggregate </a:t>
            </a:r>
            <a:r>
              <a:rPr lang="en-US" sz="4500" dirty="0" smtClean="0">
                <a:latin typeface="Times New Roman" pitchFamily="18" charset="0"/>
                <a:cs typeface="Times New Roman" pitchFamily="18" charset="0"/>
              </a:rPr>
              <a:t>less </a:t>
            </a:r>
            <a:r>
              <a:rPr lang="en-US" sz="4500" dirty="0">
                <a:latin typeface="Times New Roman" pitchFamily="18" charset="0"/>
                <a:cs typeface="Times New Roman" pitchFamily="18" charset="0"/>
              </a:rPr>
              <a:t>than </a:t>
            </a:r>
            <a:r>
              <a:rPr lang="en-US" sz="4500" dirty="0" smtClean="0">
                <a:latin typeface="Times New Roman" pitchFamily="18" charset="0"/>
                <a:cs typeface="Times New Roman" pitchFamily="18" charset="0"/>
              </a:rPr>
              <a:t>de minimis levels of 1 ton/year (2,756 tons/yr for GHG) based </a:t>
            </a:r>
            <a:r>
              <a:rPr lang="en-US" sz="4500" dirty="0">
                <a:latin typeface="Times New Roman" pitchFamily="18" charset="0"/>
                <a:cs typeface="Times New Roman" pitchFamily="18" charset="0"/>
              </a:rPr>
              <a:t>on the readiness and </a:t>
            </a:r>
            <a:r>
              <a:rPr lang="en-US" sz="4500" dirty="0" smtClean="0">
                <a:latin typeface="Times New Roman" pitchFamily="18" charset="0"/>
                <a:cs typeface="Times New Roman" pitchFamily="18" charset="0"/>
              </a:rPr>
              <a:t>maintenance testing </a:t>
            </a:r>
            <a:r>
              <a:rPr lang="en-US" sz="4500" dirty="0">
                <a:latin typeface="Times New Roman" pitchFamily="18" charset="0"/>
                <a:cs typeface="Times New Roman" pitchFamily="18" charset="0"/>
              </a:rPr>
              <a:t>hours of </a:t>
            </a:r>
            <a:r>
              <a:rPr lang="en-US" sz="4500" dirty="0" smtClean="0">
                <a:latin typeface="Times New Roman" pitchFamily="18" charset="0"/>
                <a:cs typeface="Times New Roman" pitchFamily="18" charset="0"/>
              </a:rPr>
              <a:t>operation specified in the regulations or permit.</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Emergency generators and pumps</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8999" r="11999"/>
          <a:stretch>
            <a:fillRect/>
          </a:stretch>
        </p:blipFill>
        <p:spPr bwMode="auto">
          <a:xfrm>
            <a:off x="6553200" y="1447800"/>
            <a:ext cx="2407928" cy="142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ontent Placeholder 2"/>
          <p:cNvSpPr txBox="1">
            <a:spLocks/>
          </p:cNvSpPr>
          <p:nvPr/>
        </p:nvSpPr>
        <p:spPr>
          <a:xfrm>
            <a:off x="685800" y="1371600"/>
            <a:ext cx="5791200" cy="13716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considered insignificant no matter how large or how many at site</a:t>
            </a: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p14="http://schemas.microsoft.com/office/powerpoint/2010/main" xmlns="" val="1925980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762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3581400"/>
            <a:ext cx="8229600" cy="2819400"/>
          </a:xfrm>
        </p:spPr>
        <p:txBody>
          <a:bodyPr>
            <a:noAutofit/>
          </a:bodyPr>
          <a:lstStyle/>
          <a:p>
            <a:pPr>
              <a:buClr>
                <a:srgbClr val="00B0F0"/>
              </a:buClr>
            </a:pPr>
            <a:r>
              <a:rPr lang="en-US" dirty="0" smtClean="0">
                <a:solidFill>
                  <a:prstClr val="black"/>
                </a:solidFill>
                <a:latin typeface="Times New Roman"/>
                <a:ea typeface="Calibri"/>
              </a:rPr>
              <a:t>Proposing to change categorically insignificant criteria to:</a:t>
            </a:r>
          </a:p>
          <a:p>
            <a:pPr lvl="1">
              <a:buClr>
                <a:srgbClr val="00B0F0"/>
              </a:buClr>
            </a:pPr>
            <a:r>
              <a:rPr lang="en-US" dirty="0" smtClean="0">
                <a:solidFill>
                  <a:prstClr val="black"/>
                </a:solidFill>
                <a:latin typeface="Times New Roman"/>
                <a:ea typeface="Calibri"/>
              </a:rPr>
              <a:t>Retain current size threshold for individual units; and add </a:t>
            </a:r>
            <a:r>
              <a:rPr lang="en-US" sz="2400" dirty="0" smtClean="0">
                <a:solidFill>
                  <a:prstClr val="black"/>
                </a:solidFill>
                <a:latin typeface="Times New Roman"/>
                <a:ea typeface="Calibri"/>
              </a:rPr>
              <a:t>(0.4 MMBtu/hr oil; 2 MMBtu/hr gas)</a:t>
            </a:r>
            <a:endParaRPr lang="en-US" dirty="0" smtClean="0">
              <a:solidFill>
                <a:prstClr val="black"/>
              </a:solidFill>
              <a:latin typeface="Times New Roman"/>
              <a:ea typeface="Calibri"/>
            </a:endParaRPr>
          </a:p>
          <a:p>
            <a:pPr lvl="1">
              <a:lnSpc>
                <a:spcPct val="120000"/>
              </a:lnSpc>
              <a:spcBef>
                <a:spcPts val="0"/>
              </a:spcBef>
              <a:buClr>
                <a:srgbClr val="00B0F0"/>
              </a:buClr>
            </a:pPr>
            <a:r>
              <a:rPr lang="en-US" dirty="0" smtClean="0">
                <a:solidFill>
                  <a:prstClr val="black"/>
                </a:solidFill>
                <a:latin typeface="Times New Roman"/>
                <a:ea typeface="Calibri"/>
              </a:rPr>
              <a:t>emissions in aggregate are less than de minimis levels of 1 ton/year (2756 tons/yr for GHG)</a:t>
            </a:r>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26</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1371600"/>
            <a:ext cx="3048000" cy="2286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533400" y="1371600"/>
            <a:ext cx="5181600" cy="2062103"/>
          </a:xfrm>
          <a:prstGeom prst="rect">
            <a:avLst/>
          </a:prstGeom>
          <a:noFill/>
        </p:spPr>
        <p:txBody>
          <a:bodyPr wrap="square" rtlCol="0">
            <a:spAutoFit/>
          </a:bodyPr>
          <a:lstStyle/>
          <a:p>
            <a:pPr marL="342900" indent="-342900">
              <a:spcBef>
                <a:spcPct val="20000"/>
              </a:spcBef>
              <a:buClr>
                <a:srgbClr val="00B0F0"/>
              </a:buClr>
              <a:buFont typeface="Arial" pitchFamily="34" charset="0"/>
              <a:buChar char="•"/>
            </a:pPr>
            <a:r>
              <a:rPr lang="en-US" sz="3200" dirty="0" smtClean="0">
                <a:solidFill>
                  <a:prstClr val="black"/>
                </a:solidFill>
                <a:latin typeface="Times New Roman"/>
                <a:ea typeface="Calibri"/>
              </a:rPr>
              <a:t>Currently considered categorically insignificant no matter how many at a source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27</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4419600"/>
          </a:xfrm>
        </p:spPr>
        <p:txBody>
          <a:bodyPr>
            <a:noAutofit/>
          </a:bodyPr>
          <a:lstStyle/>
          <a:p>
            <a:pPr>
              <a:buClr>
                <a:srgbClr val="00B0F0"/>
              </a:buClr>
            </a:pPr>
            <a:r>
              <a:rPr lang="en-US" dirty="0" smtClean="0">
                <a:latin typeface="Times New Roman" pitchFamily="18" charset="0"/>
                <a:cs typeface="Times New Roman" pitchFamily="18" charset="0"/>
              </a:rPr>
              <a:t>The following regulatory programs may now apply to emergency generators and boilers:</a:t>
            </a:r>
          </a:p>
          <a:p>
            <a:pPr lvl="1">
              <a:buClr>
                <a:srgbClr val="00B0F0"/>
              </a:buClr>
            </a:pPr>
            <a:r>
              <a:rPr lang="en-US" dirty="0" smtClean="0">
                <a:latin typeface="Times New Roman" pitchFamily="18" charset="0"/>
                <a:cs typeface="Times New Roman" pitchFamily="18" charset="0"/>
              </a:rPr>
              <a:t>Notice of intent to construct (NC) may apply to small sources not otherwise required to have permits</a:t>
            </a:r>
          </a:p>
          <a:p>
            <a:pPr lvl="1">
              <a:buClr>
                <a:srgbClr val="00B0F0"/>
              </a:buClr>
            </a:pPr>
            <a:r>
              <a:rPr lang="en-US" dirty="0" smtClean="0">
                <a:latin typeface="Times New Roman" pitchFamily="18" charset="0"/>
                <a:cs typeface="Times New Roman" pitchFamily="18" charset="0"/>
              </a:rPr>
              <a:t>Air Contaminant Discharge Permits (ACDP) may be required for some sources – e.g., data centers with numerous emergency generators</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28</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752600"/>
            <a:ext cx="8229600" cy="3581400"/>
          </a:xfrm>
        </p:spPr>
        <p:txBody>
          <a:bodyPr>
            <a:noAutofit/>
          </a:bodyPr>
          <a:lstStyle/>
          <a:p>
            <a:pPr>
              <a:buClr>
                <a:srgbClr val="00B0F0"/>
              </a:buClr>
            </a:pPr>
            <a:r>
              <a:rPr lang="en-US" dirty="0" smtClean="0">
                <a:latin typeface="Times New Roman" pitchFamily="18" charset="0"/>
                <a:cs typeface="Times New Roman" pitchFamily="18" charset="0"/>
              </a:rPr>
              <a:t>Plant Site Emissions Limits (PSELs) for existing sources may need to be revised</a:t>
            </a:r>
          </a:p>
          <a:p>
            <a:pPr marL="739775" lvl="1" indent="-282575">
              <a:lnSpc>
                <a:spcPct val="95000"/>
              </a:lnSpc>
              <a:spcBef>
                <a:spcPts val="0"/>
              </a:spcBef>
              <a:buClr>
                <a:srgbClr val="00B0F0"/>
              </a:buClr>
            </a:pPr>
            <a:r>
              <a:rPr lang="en-US" dirty="0" smtClean="0">
                <a:latin typeface="Times New Roman" pitchFamily="18" charset="0"/>
                <a:cs typeface="Times New Roman" pitchFamily="18" charset="0"/>
              </a:rPr>
              <a:t>Adding emissions to PSELs for existing sources will not trigger other requirements solely as a result of this rule change</a:t>
            </a:r>
          </a:p>
          <a:p>
            <a:pPr marL="739775" lvl="1" indent="-282575">
              <a:lnSpc>
                <a:spcPct val="95000"/>
              </a:lnSpc>
              <a:spcBef>
                <a:spcPts val="0"/>
              </a:spcBef>
              <a:buClr>
                <a:srgbClr val="00B0F0"/>
              </a:buClr>
            </a:pPr>
            <a:r>
              <a:rPr lang="en-US" dirty="0" smtClean="0">
                <a:latin typeface="Times New Roman" pitchFamily="18" charset="0"/>
                <a:cs typeface="Times New Roman" pitchFamily="18" charset="0"/>
              </a:rPr>
              <a:t>PSELs will be revised at next permit renewal after rules are adopted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8/13/2013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29</a:t>
            </a:fld>
            <a:endParaRPr lang="en-US" dirty="0">
              <a:solidFill>
                <a:prstClr val="black">
                  <a:tint val="75000"/>
                </a:prstClr>
              </a:solidFill>
            </a:endParaRPr>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3074" name="Picture 2" descr="http://www.pickthebrain.com/blog/wp-content/uploads/2010/12/Ask-Better-Questio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1905000"/>
            <a:ext cx="5872163" cy="3896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8784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Rulemaking Schedule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Public Notice: October –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Hearing: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Proposed  EQC Rule Adoption:  March 2014</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SIP Submittal to EPA for Approval:  ?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30</a:t>
            </a:fld>
            <a:endParaRPr lang="en-US" dirty="0"/>
          </a:p>
        </p:txBody>
      </p:sp>
      <p:sp>
        <p:nvSpPr>
          <p:cNvPr id="11" name="Rectangle 10"/>
          <p:cNvSpPr/>
          <p:nvPr/>
        </p:nvSpPr>
        <p:spPr>
          <a:xfrm>
            <a:off x="914400" y="1981200"/>
            <a:ext cx="7391400" cy="1569660"/>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Background</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Suggested Rule Changes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Public Notice</a:t>
            </a:r>
          </a:p>
        </p:txBody>
      </p:sp>
      <p:sp>
        <p:nvSpPr>
          <p:cNvPr id="5" name="Title 1"/>
          <p:cNvSpPr txBox="1">
            <a:spLocks noGrp="1"/>
          </p:cNvSpPr>
          <p:nvPr>
            <p:ph type="title"/>
          </p:nvPr>
        </p:nvSpPr>
        <p:spPr bwMode="auto">
          <a:xfrm>
            <a:off x="6096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31</a:t>
            </a:fld>
            <a:endParaRPr lang="en-US" dirty="0"/>
          </a:p>
        </p:txBody>
      </p:sp>
      <p:sp>
        <p:nvSpPr>
          <p:cNvPr id="11" name="Rectangle 10"/>
          <p:cNvSpPr/>
          <p:nvPr/>
        </p:nvSpPr>
        <p:spPr>
          <a:xfrm>
            <a:off x="381000" y="1828800"/>
            <a:ext cx="8229600" cy="4524315"/>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Current rules allow extensions provided there is a “demonstrated need”</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No limit on the number of extensions </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No criteria for approving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If projects are delayed without further review, there is the potential for proposed projects to:</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tie up increment indefinitely</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cause significant impacts on air quality</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not have current control technology</a:t>
            </a:r>
          </a:p>
        </p:txBody>
      </p:sp>
      <p:sp>
        <p:nvSpPr>
          <p:cNvPr id="5" name="Title 1"/>
          <p:cNvSpPr txBox="1">
            <a:spLocks noGrp="1"/>
          </p:cNvSpPr>
          <p:nvPr>
            <p:ph type="title"/>
          </p:nvPr>
        </p:nvSpPr>
        <p:spPr bwMode="auto">
          <a:xfrm>
            <a:off x="6858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32</a:t>
            </a:fld>
            <a:endParaRPr lang="en-US" dirty="0"/>
          </a:p>
        </p:txBody>
      </p:sp>
      <p:sp>
        <p:nvSpPr>
          <p:cNvPr id="11" name="Rectangle 10"/>
          <p:cNvSpPr/>
          <p:nvPr/>
        </p:nvSpPr>
        <p:spPr>
          <a:xfrm>
            <a:off x="381000" y="2133600"/>
            <a:ext cx="8229600" cy="2554545"/>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provisions for two 18-month extensions – no additional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criteria for approving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procedures for requesting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procedures for approving extensions</a:t>
            </a: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33</a:t>
            </a:fld>
            <a:endParaRPr lang="en-US" dirty="0"/>
          </a:p>
        </p:txBody>
      </p:sp>
      <p:sp>
        <p:nvSpPr>
          <p:cNvPr id="11" name="Rectangle 10"/>
          <p:cNvSpPr/>
          <p:nvPr/>
        </p:nvSpPr>
        <p:spPr>
          <a:xfrm>
            <a:off x="381000" y="2133600"/>
            <a:ext cx="8229600" cy="3262432"/>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the first </a:t>
            </a:r>
            <a:r>
              <a:rPr lang="en-US" sz="3200" dirty="0" smtClean="0">
                <a:latin typeface="Times New Roman" pitchFamily="18" charset="0"/>
                <a:cs typeface="Times New Roman" pitchFamily="18" charset="0"/>
              </a:rPr>
              <a:t>18-month extension:</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control technology analysis for the original pollutants subject to NSR/PSD</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limited to whether new </a:t>
            </a:r>
            <a:r>
              <a:rPr lang="en-US" sz="3000" dirty="0">
                <a:latin typeface="Times New Roman" pitchFamily="18" charset="0"/>
                <a:cs typeface="Times New Roman" pitchFamily="18" charset="0"/>
              </a:rPr>
              <a:t>control technologies </a:t>
            </a:r>
            <a:r>
              <a:rPr lang="en-US" sz="3000" dirty="0" smtClean="0">
                <a:latin typeface="Times New Roman" pitchFamily="18" charset="0"/>
                <a:cs typeface="Times New Roman" pitchFamily="18" charset="0"/>
              </a:rPr>
              <a:t>have become commercially </a:t>
            </a:r>
            <a:r>
              <a:rPr lang="en-US" sz="3000" dirty="0">
                <a:latin typeface="Times New Roman" pitchFamily="18" charset="0"/>
                <a:cs typeface="Times New Roman" pitchFamily="18" charset="0"/>
              </a:rPr>
              <a:t>available since the original </a:t>
            </a:r>
            <a:r>
              <a:rPr lang="en-US" sz="3000" dirty="0" smtClean="0">
                <a:latin typeface="Times New Roman" pitchFamily="18" charset="0"/>
                <a:cs typeface="Times New Roman" pitchFamily="18" charset="0"/>
              </a:rPr>
              <a:t>control technology analysis </a:t>
            </a: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34</a:t>
            </a:fld>
            <a:endParaRPr lang="en-US" dirty="0">
              <a:solidFill>
                <a:srgbClr val="E3DED1">
                  <a:shade val="50000"/>
                </a:srgbClr>
              </a:solidFill>
            </a:endParaRPr>
          </a:p>
        </p:txBody>
      </p:sp>
      <p:sp>
        <p:nvSpPr>
          <p:cNvPr id="11" name="Rectangle 10"/>
          <p:cNvSpPr/>
          <p:nvPr/>
        </p:nvSpPr>
        <p:spPr>
          <a:xfrm>
            <a:off x="381000" y="2057400"/>
            <a:ext cx="8763000" cy="4585871"/>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the second </a:t>
            </a:r>
            <a:r>
              <a:rPr lang="en-US" sz="3200" dirty="0" smtClean="0">
                <a:solidFill>
                  <a:prstClr val="black"/>
                </a:solidFill>
                <a:latin typeface="Times New Roman" pitchFamily="18" charset="0"/>
                <a:cs typeface="Times New Roman" pitchFamily="18" charset="0"/>
              </a:rPr>
              <a:t>extension:</a:t>
            </a:r>
          </a:p>
          <a:p>
            <a:pPr marL="8046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Review whether any new control technologies have become commercially available</a:t>
            </a:r>
          </a:p>
          <a:p>
            <a:pPr marL="8046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Review original control technology analysis for potentially lower limits</a:t>
            </a:r>
          </a:p>
          <a:p>
            <a:pPr marL="8046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Review the </a:t>
            </a:r>
            <a:r>
              <a:rPr lang="en-US" sz="2800" dirty="0">
                <a:solidFill>
                  <a:prstClr val="black"/>
                </a:solidFill>
                <a:latin typeface="Times New Roman" pitchFamily="18" charset="0"/>
                <a:cs typeface="Times New Roman" pitchFamily="18" charset="0"/>
              </a:rPr>
              <a:t>air quality </a:t>
            </a:r>
            <a:r>
              <a:rPr lang="en-US" sz="2800" dirty="0" smtClean="0">
                <a:solidFill>
                  <a:prstClr val="black"/>
                </a:solidFill>
                <a:latin typeface="Times New Roman" pitchFamily="18" charset="0"/>
                <a:cs typeface="Times New Roman" pitchFamily="18" charset="0"/>
              </a:rPr>
              <a:t>analysis for:</a:t>
            </a:r>
          </a:p>
          <a:p>
            <a:pPr marL="12618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new competing sources or changes in ambient air quality, including any redesignation of the area impacted</a:t>
            </a: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new ambient standards or </a:t>
            </a:r>
            <a:r>
              <a:rPr lang="en-US" sz="2400" dirty="0" smtClean="0">
                <a:solidFill>
                  <a:prstClr val="black"/>
                </a:solidFill>
                <a:latin typeface="Times New Roman" pitchFamily="18" charset="0"/>
                <a:cs typeface="Times New Roman" pitchFamily="18" charset="0"/>
              </a:rPr>
              <a:t>increments</a:t>
            </a:r>
            <a:endParaRPr lang="en-US" sz="2400" dirty="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changes to EPA approved </a:t>
            </a:r>
            <a:r>
              <a:rPr lang="en-US" sz="2400" dirty="0" smtClean="0">
                <a:solidFill>
                  <a:prstClr val="black"/>
                </a:solidFill>
                <a:latin typeface="Times New Roman" pitchFamily="18" charset="0"/>
                <a:cs typeface="Times New Roman" pitchFamily="18" charset="0"/>
              </a:rPr>
              <a:t>models that would affect results</a:t>
            </a:r>
            <a:endParaRPr lang="en-US" sz="24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35</a:t>
            </a:fld>
            <a:endParaRPr lang="en-US" dirty="0">
              <a:solidFill>
                <a:srgbClr val="E3DED1">
                  <a:shade val="50000"/>
                </a:srgbClr>
              </a:solidFill>
            </a:endParaRPr>
          </a:p>
        </p:txBody>
      </p:sp>
      <p:sp>
        <p:nvSpPr>
          <p:cNvPr id="11" name="Rectangle 10"/>
          <p:cNvSpPr/>
          <p:nvPr/>
        </p:nvSpPr>
        <p:spPr>
          <a:xfrm>
            <a:off x="457200" y="1905000"/>
            <a:ext cx="8489576" cy="4462760"/>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No third extensions:</a:t>
            </a: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Original NSR/PSD </a:t>
            </a:r>
            <a:r>
              <a:rPr lang="en-US" sz="2800" dirty="0">
                <a:solidFill>
                  <a:prstClr val="black"/>
                </a:solidFill>
                <a:latin typeface="Times New Roman" pitchFamily="18" charset="0"/>
                <a:cs typeface="Times New Roman" pitchFamily="18" charset="0"/>
              </a:rPr>
              <a:t>permit </a:t>
            </a:r>
            <a:r>
              <a:rPr lang="en-US" sz="2800" dirty="0" smtClean="0">
                <a:solidFill>
                  <a:prstClr val="black"/>
                </a:solidFill>
                <a:latin typeface="Times New Roman" pitchFamily="18" charset="0"/>
                <a:cs typeface="Times New Roman" pitchFamily="18" charset="0"/>
              </a:rPr>
              <a:t>automatically </a:t>
            </a:r>
            <a:r>
              <a:rPr lang="en-US" sz="2800" dirty="0">
                <a:solidFill>
                  <a:prstClr val="black"/>
                </a:solidFill>
                <a:latin typeface="Times New Roman" pitchFamily="18" charset="0"/>
                <a:cs typeface="Times New Roman" pitchFamily="18" charset="0"/>
              </a:rPr>
              <a:t>terminated </a:t>
            </a:r>
            <a:r>
              <a:rPr lang="en-US" sz="2800" dirty="0" smtClean="0">
                <a:solidFill>
                  <a:prstClr val="black"/>
                </a:solidFill>
                <a:latin typeface="Times New Roman" pitchFamily="18" charset="0"/>
                <a:cs typeface="Times New Roman" pitchFamily="18" charset="0"/>
              </a:rPr>
              <a:t>five </a:t>
            </a:r>
            <a:r>
              <a:rPr lang="en-US" sz="2800" dirty="0">
                <a:solidFill>
                  <a:prstClr val="black"/>
                </a:solidFill>
                <a:latin typeface="Times New Roman" pitchFamily="18" charset="0"/>
                <a:cs typeface="Times New Roman" pitchFamily="18" charset="0"/>
              </a:rPr>
              <a:t>years after it was </a:t>
            </a:r>
            <a:r>
              <a:rPr lang="en-US" sz="2800" dirty="0" smtClean="0">
                <a:solidFill>
                  <a:prstClr val="black"/>
                </a:solidFill>
                <a:latin typeface="Times New Roman" pitchFamily="18" charset="0"/>
                <a:cs typeface="Times New Roman" pitchFamily="18" charset="0"/>
              </a:rPr>
              <a:t>issued</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For approval beyond second </a:t>
            </a:r>
            <a:r>
              <a:rPr lang="en-US" sz="2800" dirty="0">
                <a:solidFill>
                  <a:prstClr val="black"/>
                </a:solidFill>
                <a:latin typeface="Times New Roman" pitchFamily="18" charset="0"/>
                <a:cs typeface="Times New Roman" pitchFamily="18" charset="0"/>
              </a:rPr>
              <a:t>extension, </a:t>
            </a:r>
            <a:r>
              <a:rPr lang="en-US" sz="2800" dirty="0" smtClean="0">
                <a:solidFill>
                  <a:prstClr val="black"/>
                </a:solidFill>
                <a:latin typeface="Times New Roman" pitchFamily="18" charset="0"/>
                <a:cs typeface="Times New Roman" pitchFamily="18" charset="0"/>
              </a:rPr>
              <a:t>a new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application must be submitted. </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May continue to use original </a:t>
            </a:r>
            <a:r>
              <a:rPr lang="en-US" sz="2800" dirty="0">
                <a:solidFill>
                  <a:prstClr val="black"/>
                </a:solidFill>
                <a:latin typeface="Times New Roman" pitchFamily="18" charset="0"/>
                <a:cs typeface="Times New Roman" pitchFamily="18" charset="0"/>
              </a:rPr>
              <a:t>emission reduction credits </a:t>
            </a:r>
            <a:endParaRPr lang="en-US" sz="2800" dirty="0" smtClean="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Same two </a:t>
            </a:r>
            <a:r>
              <a:rPr lang="en-US" sz="2800" dirty="0">
                <a:solidFill>
                  <a:prstClr val="black"/>
                </a:solidFill>
                <a:latin typeface="Times New Roman" pitchFamily="18" charset="0"/>
                <a:cs typeface="Times New Roman" pitchFamily="18" charset="0"/>
              </a:rPr>
              <a:t>digit </a:t>
            </a:r>
            <a:r>
              <a:rPr lang="en-US" sz="2800" dirty="0" smtClean="0">
                <a:solidFill>
                  <a:prstClr val="black"/>
                </a:solidFill>
                <a:latin typeface="Times New Roman" pitchFamily="18" charset="0"/>
                <a:cs typeface="Times New Roman" pitchFamily="18" charset="0"/>
              </a:rPr>
              <a:t>SIC code</a:t>
            </a:r>
          </a:p>
          <a:p>
            <a:pPr marL="1261872" lvl="3"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Emission </a:t>
            </a:r>
            <a:r>
              <a:rPr lang="en-US" sz="2800" dirty="0">
                <a:solidFill>
                  <a:prstClr val="black"/>
                </a:solidFill>
                <a:latin typeface="Times New Roman" pitchFamily="18" charset="0"/>
                <a:cs typeface="Times New Roman" pitchFamily="18" charset="0"/>
              </a:rPr>
              <a:t>reduction credits </a:t>
            </a:r>
            <a:r>
              <a:rPr lang="en-US" sz="2800" dirty="0" smtClean="0">
                <a:solidFill>
                  <a:prstClr val="black"/>
                </a:solidFill>
                <a:latin typeface="Times New Roman" pitchFamily="18" charset="0"/>
                <a:cs typeface="Times New Roman" pitchFamily="18" charset="0"/>
              </a:rPr>
              <a:t>contemporaneous and satisfy requirements</a:t>
            </a:r>
            <a:endParaRPr lang="en-US" sz="28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36</a:t>
            </a:fld>
            <a:endParaRPr lang="en-US" dirty="0">
              <a:solidFill>
                <a:srgbClr val="E3DED1">
                  <a:shade val="50000"/>
                </a:srgbClr>
              </a:solidFill>
            </a:endParaRPr>
          </a:p>
        </p:txBody>
      </p:sp>
      <p:sp>
        <p:nvSpPr>
          <p:cNvPr id="11" name="Rectangle 10"/>
          <p:cNvSpPr/>
          <p:nvPr/>
        </p:nvSpPr>
        <p:spPr>
          <a:xfrm>
            <a:off x="762000" y="2057400"/>
            <a:ext cx="8229600" cy="3046988"/>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Business submits application for extension 30 days prior to end of current 18-month construction approval</a:t>
            </a:r>
          </a:p>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DEQ will review extension request</a:t>
            </a:r>
          </a:p>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DEQ will issue 18-month extension after public notice</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Process to request extension</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618857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37</a:t>
            </a:fld>
            <a:endParaRPr lang="en-US" dirty="0">
              <a:solidFill>
                <a:srgbClr val="E3DED1">
                  <a:shade val="50000"/>
                </a:srgbClr>
              </a:solidFill>
            </a:endParaRPr>
          </a:p>
        </p:txBody>
      </p:sp>
      <p:sp>
        <p:nvSpPr>
          <p:cNvPr id="11" name="Rectangle 10"/>
          <p:cNvSpPr/>
          <p:nvPr/>
        </p:nvSpPr>
        <p:spPr>
          <a:xfrm>
            <a:off x="228600" y="2057400"/>
            <a:ext cx="8763000" cy="3046988"/>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Public participation procedures for extensions:</a:t>
            </a:r>
          </a:p>
          <a:p>
            <a:pPr marL="682625" lvl="1"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If no air quality analysis:</a:t>
            </a:r>
          </a:p>
          <a:p>
            <a:pPr marL="1139825" lvl="2"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30 days to submit written comments; or</a:t>
            </a:r>
          </a:p>
          <a:p>
            <a:pPr marL="579247" lvl="1"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If air quality analysis:</a:t>
            </a:r>
          </a:p>
          <a:p>
            <a:pPr marL="1036447" lvl="2"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35 </a:t>
            </a:r>
            <a:r>
              <a:rPr lang="en-US" sz="3200" dirty="0">
                <a:solidFill>
                  <a:prstClr val="black"/>
                </a:solidFill>
                <a:latin typeface="Times New Roman" pitchFamily="18" charset="0"/>
                <a:cs typeface="Times New Roman" pitchFamily="18" charset="0"/>
              </a:rPr>
              <a:t>days to submit written comments; and</a:t>
            </a:r>
          </a:p>
          <a:p>
            <a:pPr marL="1036447" lvl="2"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public hearing if requested.</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Public Notice</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618857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38</a:t>
            </a:fld>
            <a:endParaRPr lang="en-US" dirty="0">
              <a:solidFill>
                <a:srgbClr val="E3DED1">
                  <a:shade val="50000"/>
                </a:srgbClr>
              </a:solidFill>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4098" name="Picture 2" descr="http://atlantaladylitwits.files.wordpress.com/2013/05/question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3200" y="1600200"/>
            <a:ext cx="3505200" cy="46089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39</a:t>
            </a:fld>
            <a:endParaRPr lang="en-US" dirty="0"/>
          </a:p>
        </p:txBody>
      </p:sp>
      <p:sp>
        <p:nvSpPr>
          <p:cNvPr id="8" name="Title 1"/>
          <p:cNvSpPr txBox="1">
            <a:spLocks noGrp="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981200"/>
            <a:ext cx="8229600" cy="24384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Background/issues</a:t>
            </a:r>
          </a:p>
          <a:p>
            <a:pPr marL="225425" indent="-225425">
              <a:lnSpc>
                <a:spcPct val="95000"/>
              </a:lnSpc>
              <a:spcBef>
                <a:spcPts val="0"/>
              </a:spcBef>
              <a:buClr>
                <a:srgbClr val="00B0F0"/>
              </a:buClr>
            </a:pPr>
            <a:endParaRPr lang="en-US" dirty="0" smtClean="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Suggested Rule Changes</a:t>
            </a:r>
          </a:p>
          <a:p>
            <a:pPr marL="225425" indent="-225425">
              <a:lnSpc>
                <a:spcPct val="95000"/>
              </a:lnSpc>
              <a:spcBef>
                <a:spcPts val="0"/>
              </a:spcBef>
              <a:buClr>
                <a:srgbClr val="00B0F0"/>
              </a:buClr>
            </a:pPr>
            <a:endParaRPr lang="en-US" dirty="0" smtClean="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Program integrity</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6" name="Title 1"/>
          <p:cNvSpPr txBox="1">
            <a:spLocks/>
          </p:cNvSpPr>
          <p:nvPr/>
        </p:nvSpPr>
        <p:spPr bwMode="auto">
          <a:xfrm>
            <a:off x="1219200" y="6858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16002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Categorically Insignificant Activities</a:t>
            </a:r>
            <a:endParaRPr kumimoji="0" lang="en-US" sz="3200" b="0" i="0" u="none" strike="noStrike" kern="0" cap="none" spc="0" normalizeH="0" noProof="0" dirty="0" smtClean="0">
              <a:ln>
                <a:noFill/>
              </a:ln>
              <a:effectLst/>
              <a:uLnTx/>
              <a:uFillTx/>
              <a:latin typeface="Times New Roman"/>
              <a:ea typeface="Calibri"/>
              <a:cs typeface="Times New Roman"/>
            </a:endParaRPr>
          </a:p>
          <a:p>
            <a:pPr marL="1033272" lvl="0" indent="-576072">
              <a:lnSpc>
                <a:spcPct val="95000"/>
              </a:lnSpc>
              <a:spcBef>
                <a:spcPts val="0"/>
              </a:spcBef>
              <a:buClr>
                <a:srgbClr val="00B0F0"/>
              </a:buClr>
              <a:defRPr/>
            </a:pPr>
            <a:r>
              <a:rPr lang="en-US" sz="3200" kern="0" dirty="0" smtClean="0">
                <a:latin typeface="Times New Roman"/>
                <a:ea typeface="Calibri"/>
                <a:cs typeface="Times New Roman"/>
              </a:rPr>
              <a:t>Splitting businesses </a:t>
            </a: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New Source Review (NSR) </a:t>
            </a:r>
          </a:p>
          <a:p>
            <a:pPr marL="1033272" indent="-576072">
              <a:lnSpc>
                <a:spcPct val="95000"/>
              </a:lnSpc>
              <a:spcBef>
                <a:spcPts val="0"/>
              </a:spcBef>
              <a:buClr>
                <a:srgbClr val="00B0F0"/>
              </a:buClr>
              <a:defRPr/>
            </a:pPr>
            <a:r>
              <a:rPr lang="en-US" sz="3200" kern="0" dirty="0" smtClean="0">
                <a:latin typeface="Times New Roman"/>
                <a:ea typeface="Calibri"/>
                <a:cs typeface="Times New Roman"/>
              </a:rPr>
              <a:t>Extensions for NSR permits </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marL="1033272" indent="-576072">
              <a:lnSpc>
                <a:spcPct val="95000"/>
              </a:lnSpc>
              <a:spcBef>
                <a:spcPts val="0"/>
              </a:spcBef>
              <a:buClr>
                <a:srgbClr val="00B0F0"/>
              </a:buClr>
              <a:defRPr/>
            </a:pPr>
            <a:r>
              <a:rPr lang="en-US" sz="3200" kern="0" dirty="0" smtClean="0">
                <a:latin typeface="Times New Roman"/>
                <a:ea typeface="Calibri"/>
                <a:cs typeface="Times New Roman"/>
              </a:rPr>
              <a:t>Net air quality benefit for sensitive areas</a:t>
            </a:r>
          </a:p>
          <a:p>
            <a:pPr>
              <a:lnSpc>
                <a:spcPct val="115000"/>
              </a:lnSpc>
              <a:spcBef>
                <a:spcPts val="0"/>
              </a:spcBef>
              <a:buClr>
                <a:srgbClr val="00B0F0"/>
              </a:buClr>
              <a:defRPr/>
            </a:pP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14264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40</a:t>
            </a:fld>
            <a:endParaRPr lang="en-US" dirty="0"/>
          </a:p>
        </p:txBody>
      </p:sp>
      <p:sp>
        <p:nvSpPr>
          <p:cNvPr id="8" name="Title 1"/>
          <p:cNvSpPr txBox="1">
            <a:spLocks noGrp="1"/>
          </p:cNvSpPr>
          <p:nvPr>
            <p:ph type="title"/>
          </p:nvPr>
        </p:nvSpPr>
        <p:spPr bwMode="auto">
          <a:xfrm>
            <a:off x="914400" y="685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Background/Issues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828800"/>
            <a:ext cx="8229600" cy="44196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If a business shuts down, splits, and/or repurposes, what happens to its allowable emissions?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Potential for new business to avoid construction approval if they use emissions from shutdown of one source to operate another source.</a:t>
            </a:r>
            <a:endParaRPr lang="en-US" dirty="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Clean Air Act construction approval ensures:</a:t>
            </a:r>
          </a:p>
          <a:p>
            <a:pPr marL="625475" lvl="1" indent="-225425">
              <a:lnSpc>
                <a:spcPct val="95000"/>
              </a:lnSpc>
              <a:spcBef>
                <a:spcPts val="0"/>
              </a:spcBef>
              <a:buClr>
                <a:srgbClr val="00B0F0"/>
              </a:buClr>
            </a:pPr>
            <a:r>
              <a:rPr lang="en-US" dirty="0" smtClean="0">
                <a:latin typeface="Times New Roman" pitchFamily="18" charset="0"/>
                <a:cs typeface="Times New Roman" pitchFamily="18" charset="0"/>
              </a:rPr>
              <a:t>State of the art control technologies</a:t>
            </a:r>
          </a:p>
          <a:p>
            <a:pPr marL="625475" lvl="1" indent="-225425">
              <a:lnSpc>
                <a:spcPct val="95000"/>
              </a:lnSpc>
              <a:spcBef>
                <a:spcPts val="0"/>
              </a:spcBef>
              <a:buClr>
                <a:srgbClr val="00B0F0"/>
              </a:buClr>
            </a:pPr>
            <a:r>
              <a:rPr lang="en-US" dirty="0" smtClean="0">
                <a:latin typeface="Times New Roman" pitchFamily="18" charset="0"/>
                <a:cs typeface="Times New Roman" pitchFamily="18" charset="0"/>
              </a:rPr>
              <a:t>No adverse impacts on air quality</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41</a:t>
            </a:fld>
            <a:endParaRPr lang="en-US" dirty="0"/>
          </a:p>
        </p:txBody>
      </p:sp>
      <p:sp>
        <p:nvSpPr>
          <p:cNvPr id="8" name="Title 1"/>
          <p:cNvSpPr txBox="1">
            <a:spLocks noGrp="1"/>
          </p:cNvSpPr>
          <p:nvPr>
            <p:ph type="title"/>
          </p:nvPr>
        </p:nvSpPr>
        <p:spPr bwMode="auto">
          <a:xfrm>
            <a:off x="1295400" y="685800"/>
            <a:ext cx="6858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0"/>
            <a:ext cx="8229600" cy="4267200"/>
          </a:xfrm>
        </p:spPr>
        <p:txBody>
          <a:bodyPr>
            <a:no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Clarify how emissions are treated when a business splits</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may only be transferred to:</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New business(es) with same primary 2-digit SIC, or</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 combined heat and power unit that supported the original primary activity</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Amount of emissions transferred cannot exceed the “new” source’s potential to emit</a:t>
            </a:r>
          </a:p>
          <a:p>
            <a:pPr marL="1033272" lvl="2" indent="-576072">
              <a:lnSpc>
                <a:spcPct val="95000"/>
              </a:lnSpc>
              <a:spcBef>
                <a:spcPts val="0"/>
              </a:spcBef>
              <a:buClr>
                <a:srgbClr val="00B0F0"/>
              </a:buClr>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42</a:t>
            </a:fld>
            <a:endParaRPr lang="en-US" dirty="0"/>
          </a:p>
        </p:txBody>
      </p:sp>
      <p:sp>
        <p:nvSpPr>
          <p:cNvPr id="8" name="Title 1"/>
          <p:cNvSpPr txBox="1">
            <a:spLocks noGrp="1"/>
          </p:cNvSpPr>
          <p:nvPr>
            <p:ph type="title"/>
          </p:nvPr>
        </p:nvSpPr>
        <p:spPr bwMode="auto">
          <a:xfrm>
            <a:off x="914400" y="6096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Program Integrity</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2438400"/>
            <a:ext cx="8229600" cy="3733800"/>
          </a:xfrm>
        </p:spPr>
        <p:txBody>
          <a:bodyPr>
            <a:normAutofit lnSpcReduction="10000"/>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Limits ability to use emissions for unrelated projects</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Clarifies rules to ensure new source, if different than existing source, is subject to construction approval</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Consistent with the provisions that apply to physical changes or </a:t>
            </a:r>
            <a:r>
              <a:rPr lang="en-US" u="sng" dirty="0" smtClean="0">
                <a:latin typeface="Times New Roman" pitchFamily="18" charset="0"/>
                <a:cs typeface="Times New Roman" pitchFamily="18" charset="0"/>
              </a:rPr>
              <a:t>changes in the method of operation</a:t>
            </a:r>
            <a:r>
              <a:rPr lang="en-US" dirty="0" smtClean="0">
                <a:latin typeface="Times New Roman" pitchFamily="18" charset="0"/>
                <a:cs typeface="Times New Roman" pitchFamily="18" charset="0"/>
              </a:rPr>
              <a:t> that apply to all sources.</a:t>
            </a:r>
          </a:p>
          <a:p>
            <a:pPr marL="1033272" lvl="2" indent="-576072">
              <a:lnSpc>
                <a:spcPct val="95000"/>
              </a:lnSpc>
              <a:spcBef>
                <a:spcPts val="0"/>
              </a:spcBef>
            </a:pPr>
            <a:endParaRPr lang="en-US" dirty="0"/>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8/13/2013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43</a:t>
            </a:fld>
            <a:endParaRPr lang="en-US" dirty="0">
              <a:solidFill>
                <a:prstClr val="black">
                  <a:tint val="75000"/>
                </a:prstClr>
              </a:solidFill>
            </a:endParaRPr>
          </a:p>
        </p:txBody>
      </p:sp>
      <p:sp>
        <p:nvSpPr>
          <p:cNvPr id="8" name="Title 1"/>
          <p:cNvSpPr txBox="1">
            <a:spLocks noGrp="1"/>
          </p:cNvSpPr>
          <p:nvPr>
            <p:ph type="title"/>
          </p:nvPr>
        </p:nvSpPr>
        <p:spPr bwMode="auto">
          <a:xfrm>
            <a:off x="3810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5122" name="Picture 2" descr="http://www.timothy-carter.com/wp-content/uploads/2013/01/questio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6400" y="1676400"/>
            <a:ext cx="5949913" cy="39479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8718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dirty="0" smtClean="0">
                <a:latin typeface="Times New Roman" pitchFamily="18" charset="0"/>
                <a:cs typeface="Times New Roman" pitchFamily="18" charset="0"/>
              </a:rPr>
              <a:t>LUNCH?</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69900" y="2057400"/>
            <a:ext cx="5105400" cy="3581400"/>
          </a:xfrm>
        </p:spPr>
        <p:txBody>
          <a:bodyPr>
            <a:normAutofit/>
          </a:bodyPr>
          <a:lstStyle/>
          <a:p>
            <a:pPr>
              <a:buClr>
                <a:srgbClr val="00B0F0"/>
              </a:buClr>
            </a:pPr>
            <a:r>
              <a:rPr lang="en-US" dirty="0" smtClean="0">
                <a:latin typeface="Times New Roman" pitchFamily="18" charset="0"/>
                <a:cs typeface="Times New Roman" pitchFamily="18" charset="0"/>
              </a:rPr>
              <a:t>Next section about NSR and changes, </a:t>
            </a:r>
          </a:p>
          <a:p>
            <a:pPr>
              <a:buClr>
                <a:srgbClr val="00B0F0"/>
              </a:buClr>
            </a:pPr>
            <a:r>
              <a:rPr lang="en-US" dirty="0" smtClean="0">
                <a:latin typeface="Times New Roman" pitchFamily="18" charset="0"/>
                <a:cs typeface="Times New Roman" pitchFamily="18" charset="0"/>
              </a:rPr>
              <a:t>Break for lunch?  </a:t>
            </a:r>
          </a:p>
          <a:p>
            <a:pPr>
              <a:buClr>
                <a:srgbClr val="00B0F0"/>
              </a:buClr>
            </a:pPr>
            <a:r>
              <a:rPr lang="en-US" dirty="0" smtClean="0">
                <a:latin typeface="Times New Roman" pitchFamily="18" charset="0"/>
                <a:cs typeface="Times New Roman" pitchFamily="18" charset="0"/>
              </a:rPr>
              <a:t>Can leave or come back after lunch</a:t>
            </a:r>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44</a:t>
            </a:fld>
            <a:endParaRPr lang="en-US" dirty="0"/>
          </a:p>
        </p:txBody>
      </p:sp>
      <p:pic>
        <p:nvPicPr>
          <p:cNvPr id="6146" name="Picture 2" descr="http://www.berlinschools.org/file/3584/downloa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62600" y="3124200"/>
            <a:ext cx="2772410" cy="281940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a:xfrm>
            <a:off x="457200" y="2209800"/>
            <a:ext cx="8229600" cy="3916363"/>
          </a:xfrm>
        </p:spPr>
        <p:txBody>
          <a:bodyPr/>
          <a:lstStyle/>
          <a:p>
            <a:r>
              <a:rPr lang="en-US" dirty="0" smtClean="0">
                <a:latin typeface="Times New Roman" pitchFamily="18" charset="0"/>
                <a:cs typeface="Times New Roman" pitchFamily="18" charset="0"/>
              </a:rPr>
              <a:t>Proposing revisions to New Source Review program</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sz="half" idx="1"/>
          </p:nvPr>
        </p:nvSpPr>
        <p:spPr>
          <a:xfrm>
            <a:off x="457200" y="1600200"/>
            <a:ext cx="7848600" cy="5257800"/>
          </a:xfrm>
        </p:spPr>
        <p:txBody>
          <a:bodyPr/>
          <a:lstStyle/>
          <a:p>
            <a:r>
              <a:rPr lang="en-US" dirty="0" smtClean="0">
                <a:latin typeface="Times New Roman" pitchFamily="18" charset="0"/>
                <a:cs typeface="Times New Roman" pitchFamily="18" charset="0"/>
              </a:rPr>
              <a:t>Pre-construction permitting program mandated by Clean Air Act</a:t>
            </a:r>
          </a:p>
          <a:p>
            <a:pPr lvl="1"/>
            <a:r>
              <a:rPr lang="en-US" dirty="0" smtClean="0">
                <a:latin typeface="Times New Roman" pitchFamily="18" charset="0"/>
                <a:cs typeface="Times New Roman" pitchFamily="18" charset="0"/>
              </a:rPr>
              <a:t>Maintain and protect air quality</a:t>
            </a:r>
          </a:p>
          <a:p>
            <a:pPr lvl="1"/>
            <a:r>
              <a:rPr lang="en-US" dirty="0" smtClean="0">
                <a:latin typeface="Times New Roman" pitchFamily="18" charset="0"/>
                <a:cs typeface="Times New Roman" pitchFamily="18" charset="0"/>
              </a:rPr>
              <a:t>Requires pollution control devices where appropriate</a:t>
            </a:r>
          </a:p>
          <a:p>
            <a:r>
              <a:rPr lang="en-US" dirty="0" smtClean="0">
                <a:latin typeface="Times New Roman" pitchFamily="18" charset="0"/>
                <a:cs typeface="Times New Roman" pitchFamily="18" charset="0"/>
              </a:rPr>
              <a:t>Three distinct programs</a:t>
            </a:r>
          </a:p>
          <a:p>
            <a:pPr lvl="1"/>
            <a:r>
              <a:rPr lang="en-US" dirty="0" smtClean="0">
                <a:latin typeface="Times New Roman" pitchFamily="18" charset="0"/>
                <a:cs typeface="Times New Roman" pitchFamily="18" charset="0"/>
              </a:rPr>
              <a:t>Prevention of Significant Deterioration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(PSD) in attainment areas</a:t>
            </a:r>
          </a:p>
          <a:p>
            <a:pPr lvl="1"/>
            <a:r>
              <a:rPr lang="en-US" dirty="0" smtClean="0">
                <a:latin typeface="Times New Roman" pitchFamily="18" charset="0"/>
                <a:cs typeface="Times New Roman" pitchFamily="18" charset="0"/>
              </a:rPr>
              <a:t>Nonattainment NSR </a:t>
            </a:r>
          </a:p>
          <a:p>
            <a:pPr lvl="1"/>
            <a:r>
              <a:rPr lang="en-US" dirty="0" smtClean="0">
                <a:latin typeface="Times New Roman" pitchFamily="18" charset="0"/>
                <a:cs typeface="Times New Roman" pitchFamily="18" charset="0"/>
              </a:rPr>
              <a:t>Minor NSR</a:t>
            </a:r>
          </a:p>
          <a:p>
            <a:endParaRPr lang="en-US" dirty="0"/>
          </a:p>
        </p:txBody>
      </p:sp>
      <p:sp>
        <p:nvSpPr>
          <p:cNvPr id="4" name="Content Placeholder 3"/>
          <p:cNvSpPr>
            <a:spLocks noGrp="1"/>
          </p:cNvSpPr>
          <p:nvPr>
            <p:ph sz="half" idx="2"/>
          </p:nvPr>
        </p:nvSpPr>
        <p:spPr>
          <a:xfrm>
            <a:off x="6705600" y="4038600"/>
            <a:ext cx="1295400" cy="1066800"/>
          </a:xfrm>
          <a:solidFill>
            <a:schemeClr val="bg1"/>
          </a:solidFill>
        </p:spPr>
        <p:txBody>
          <a:bodyPr anchor="ctr"/>
          <a:lstStyle/>
          <a:p>
            <a:pPr>
              <a:buNone/>
            </a:pPr>
            <a:r>
              <a:rPr lang="en-US" b="1" i="1" dirty="0" smtClean="0">
                <a:solidFill>
                  <a:srgbClr val="00B050"/>
                </a:solidFill>
              </a:rPr>
              <a:t>Major</a:t>
            </a:r>
          </a:p>
          <a:p>
            <a:pPr>
              <a:buNone/>
            </a:pPr>
            <a:r>
              <a:rPr lang="en-US" b="1" i="1" dirty="0" smtClean="0">
                <a:solidFill>
                  <a:srgbClr val="00B050"/>
                </a:solidFill>
              </a:rPr>
              <a:t>NSR</a:t>
            </a:r>
            <a:endParaRPr lang="en-US" b="1" i="1" dirty="0">
              <a:solidFill>
                <a:srgbClr val="00B050"/>
              </a:solidFill>
            </a:endParaRPr>
          </a:p>
        </p:txBody>
      </p:sp>
      <p:sp>
        <p:nvSpPr>
          <p:cNvPr id="5" name="Date Placeholder 4"/>
          <p:cNvSpPr>
            <a:spLocks noGrp="1"/>
          </p:cNvSpPr>
          <p:nvPr>
            <p:ph type="dt" sz="half" idx="10"/>
          </p:nvPr>
        </p:nvSpPr>
        <p:spPr/>
        <p:txBody>
          <a:bodyPr/>
          <a:lstStyle/>
          <a:p>
            <a:fld id="{665C242C-EA3B-425E-9AAC-339BAFE8360B}" type="datetime1">
              <a:rPr lang="en-US" smtClean="0"/>
              <a:pPr/>
              <a:t>8/13/2013</a:t>
            </a:fld>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46</a:t>
            </a:fld>
            <a:endParaRPr lang="en-US" dirty="0"/>
          </a:p>
        </p:txBody>
      </p:sp>
      <p:sp>
        <p:nvSpPr>
          <p:cNvPr id="7" name="TextBox 6"/>
          <p:cNvSpPr txBox="1"/>
          <p:nvPr/>
        </p:nvSpPr>
        <p:spPr>
          <a:xfrm>
            <a:off x="6172200" y="3733800"/>
            <a:ext cx="838200" cy="1569660"/>
          </a:xfrm>
          <a:prstGeom prst="rect">
            <a:avLst/>
          </a:prstGeom>
          <a:noFill/>
        </p:spPr>
        <p:txBody>
          <a:bodyPr wrap="square" rtlCol="0">
            <a:spAutoFit/>
          </a:bodyPr>
          <a:lstStyle/>
          <a:p>
            <a:r>
              <a:rPr lang="en-US" sz="9600" dirty="0" smtClean="0">
                <a:solidFill>
                  <a:srgbClr val="00B050"/>
                </a:solidFill>
              </a:rPr>
              <a:t>}</a:t>
            </a:r>
            <a:endParaRPr lang="en-US" sz="9600" dirty="0">
              <a:solidFill>
                <a:srgbClr val="00B05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smtClean="0">
                <a:latin typeface="Times New Roman" pitchFamily="18" charset="0"/>
                <a:cs typeface="Times New Roman" pitchFamily="18" charset="0"/>
              </a:rPr>
              <a:t>Things unique to DEQ’s program</a:t>
            </a: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Major source definition in nonattainment and maintenance areas</a:t>
            </a:r>
          </a:p>
          <a:p>
            <a:pPr lvl="1"/>
            <a:r>
              <a:rPr lang="en-US" dirty="0" smtClean="0">
                <a:latin typeface="Times New Roman" pitchFamily="18" charset="0"/>
                <a:cs typeface="Times New Roman" pitchFamily="18" charset="0"/>
              </a:rPr>
              <a:t>Lower threshold than EPA definition</a:t>
            </a:r>
          </a:p>
          <a:p>
            <a:r>
              <a:rPr lang="en-US" dirty="0" smtClean="0">
                <a:latin typeface="Times New Roman" pitchFamily="18" charset="0"/>
                <a:cs typeface="Times New Roman" pitchFamily="18" charset="0"/>
              </a:rPr>
              <a:t>Offsets and Net Air Quality Benefit</a:t>
            </a:r>
          </a:p>
          <a:p>
            <a:pPr lvl="1"/>
            <a:r>
              <a:rPr lang="en-US" dirty="0" smtClean="0">
                <a:latin typeface="Times New Roman" pitchFamily="18" charset="0"/>
                <a:cs typeface="Times New Roman" pitchFamily="18" charset="0"/>
              </a:rPr>
              <a:t>NAQB requires air dispersion modeling</a:t>
            </a:r>
          </a:p>
          <a:p>
            <a:pPr lvl="1"/>
            <a:r>
              <a:rPr lang="en-US" dirty="0" smtClean="0">
                <a:latin typeface="Times New Roman" pitchFamily="18" charset="0"/>
                <a:cs typeface="Times New Roman" pitchFamily="18" charset="0"/>
              </a:rPr>
              <a:t>EPA program only requires offsets</a:t>
            </a:r>
          </a:p>
          <a:p>
            <a:pPr lvl="1"/>
            <a:endParaRPr lang="en-US" dirty="0" smtClean="0"/>
          </a:p>
          <a:p>
            <a:pPr lvl="1">
              <a:buNone/>
            </a:pPr>
            <a:r>
              <a:rPr lang="en-US" dirty="0" smtClean="0"/>
              <a: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Things unique to DEQ’s program, cont.</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DEQ program requires air quality impact analysis for minor sources</a:t>
            </a:r>
          </a:p>
          <a:p>
            <a:r>
              <a:rPr lang="en-US" dirty="0" smtClean="0">
                <a:latin typeface="Times New Roman" pitchFamily="18" charset="0"/>
                <a:cs typeface="Times New Roman" pitchFamily="18" charset="0"/>
              </a:rPr>
              <a:t>Maintenance areas</a:t>
            </a:r>
          </a:p>
          <a:p>
            <a:pPr lvl="1"/>
            <a:r>
              <a:rPr lang="en-US" dirty="0" smtClean="0">
                <a:latin typeface="Times New Roman" pitchFamily="18" charset="0"/>
                <a:cs typeface="Times New Roman" pitchFamily="18" charset="0"/>
              </a:rPr>
              <a:t>Former nonattainment areas</a:t>
            </a:r>
          </a:p>
          <a:p>
            <a:pPr lvl="1"/>
            <a:r>
              <a:rPr lang="en-US" dirty="0" smtClean="0">
                <a:latin typeface="Times New Roman" pitchFamily="18" charset="0"/>
                <a:cs typeface="Times New Roman" pitchFamily="18" charset="0"/>
              </a:rPr>
              <a:t>DEQ program has more stringent requirements than federal program</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3600" b="1" dirty="0" smtClean="0">
                <a:latin typeface="Times New Roman" pitchFamily="18" charset="0"/>
                <a:cs typeface="Times New Roman" pitchFamily="18" charset="0"/>
              </a:rPr>
              <a:t>Why make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029200"/>
          </a:xfrm>
        </p:spPr>
        <p:txBody>
          <a:bodyPr/>
          <a:lstStyle/>
          <a:p>
            <a:r>
              <a:rPr lang="en-US" dirty="0" smtClean="0">
                <a:latin typeface="Times New Roman" pitchFamily="18" charset="0"/>
                <a:cs typeface="Times New Roman" pitchFamily="18" charset="0"/>
              </a:rPr>
              <a:t>Areas of the state are close to or are exceeding the PM2.5 National Ambient AQ Standards</a:t>
            </a:r>
          </a:p>
          <a:p>
            <a:pPr lvl="1"/>
            <a:r>
              <a:rPr lang="en-US" dirty="0" smtClean="0">
                <a:latin typeface="Times New Roman" pitchFamily="18" charset="0"/>
                <a:cs typeface="Times New Roman" pitchFamily="18" charset="0"/>
              </a:rPr>
              <a:t>New PM2.5 standards adopted in 2007 – much lower than PM10 standards</a:t>
            </a:r>
          </a:p>
          <a:p>
            <a:pPr lvl="1">
              <a:buNone/>
            </a:pPr>
            <a:r>
              <a:rPr lang="en-US" dirty="0" smtClean="0">
                <a:latin typeface="Times New Roman" pitchFamily="18" charset="0"/>
                <a:cs typeface="Times New Roman" pitchFamily="18" charset="0"/>
              </a:rPr>
              <a:t>AQ problems mainly due to area sources, not industrial sources</a:t>
            </a:r>
          </a:p>
          <a:p>
            <a:r>
              <a:rPr lang="en-US" dirty="0" smtClean="0">
                <a:latin typeface="Times New Roman" pitchFamily="18" charset="0"/>
                <a:cs typeface="Times New Roman" pitchFamily="18" charset="0"/>
              </a:rPr>
              <a:t>Current rule structure</a:t>
            </a:r>
          </a:p>
          <a:p>
            <a:pPr lvl="1"/>
            <a:r>
              <a:rPr lang="en-US" dirty="0" smtClean="0">
                <a:latin typeface="Times New Roman" pitchFamily="18" charset="0"/>
                <a:cs typeface="Times New Roman" pitchFamily="18" charset="0"/>
              </a:rPr>
              <a:t>does not adequately address PM2.5 ambient air quality problems</a:t>
            </a:r>
          </a:p>
          <a:p>
            <a:pPr lvl="1"/>
            <a:r>
              <a:rPr lang="en-US" dirty="0" smtClean="0">
                <a:latin typeface="Times New Roman" pitchFamily="18" charset="0"/>
                <a:cs typeface="Times New Roman" pitchFamily="18" charset="0"/>
              </a:rPr>
              <a:t>prohibits development</a:t>
            </a:r>
          </a:p>
          <a:p>
            <a:pPr lvl="1"/>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8/13/2013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762000" y="914400"/>
            <a:ext cx="8183880" cy="51054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lvl="0">
              <a:buClr>
                <a:srgbClr val="00B0F0"/>
              </a:buClr>
              <a:buNone/>
            </a:pPr>
            <a:r>
              <a:rPr lang="en-US" sz="3800" dirty="0" smtClean="0">
                <a:latin typeface="Times New Roman" pitchFamily="18" charset="0"/>
                <a:cs typeface="Times New Roman" pitchFamily="18" charset="0"/>
              </a:rPr>
              <a:t>Unclear rules, not organized well</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Reorganize by moving procedures out of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Provide clarification when needed, especially regarding compliance requirements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cs typeface="Times New Roman" pitchFamily="18" charset="0"/>
              </a:rPr>
              <a:t>Delete unused/redundant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Correct errors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Maintain overall stringency</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447800"/>
          </a:xfrm>
        </p:spPr>
        <p:txBody>
          <a:bodyPr/>
          <a:lstStyle/>
          <a:p>
            <a:r>
              <a:rPr lang="en-US" sz="3600" b="1" dirty="0" smtClean="0">
                <a:latin typeface="Times New Roman" pitchFamily="18" charset="0"/>
                <a:cs typeface="Times New Roman" pitchFamily="18" charset="0"/>
              </a:rPr>
              <a:t>How will the changes improve the program?</a:t>
            </a: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457200" y="2103437"/>
            <a:ext cx="8229600" cy="4221163"/>
          </a:xfrm>
        </p:spPr>
        <p:txBody>
          <a:bodyPr/>
          <a:lstStyle/>
          <a:p>
            <a:r>
              <a:rPr lang="en-US" dirty="0" smtClean="0">
                <a:latin typeface="Times New Roman" pitchFamily="18" charset="0"/>
                <a:cs typeface="Times New Roman" pitchFamily="18" charset="0"/>
              </a:rPr>
              <a:t>New or modified sources can help address ambient air quality problems</a:t>
            </a:r>
          </a:p>
          <a:p>
            <a:r>
              <a:rPr lang="en-US" dirty="0" smtClean="0">
                <a:latin typeface="Times New Roman" pitchFamily="18" charset="0"/>
                <a:cs typeface="Times New Roman" pitchFamily="18" charset="0"/>
              </a:rPr>
              <a:t>Allows for development while improving or maintaining air quality</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lstStyle/>
          <a:p>
            <a:r>
              <a:rPr lang="en-US" sz="3600" b="1" dirty="0" smtClean="0">
                <a:latin typeface="Times New Roman" pitchFamily="18" charset="0"/>
                <a:cs typeface="Times New Roman" pitchFamily="18" charset="0"/>
              </a:rPr>
              <a:t>What are the changes?</a:t>
            </a:r>
            <a:br>
              <a:rPr lang="en-US" sz="3600" b="1" dirty="0" smtClean="0">
                <a:latin typeface="Times New Roman" pitchFamily="18" charset="0"/>
                <a:cs typeface="Times New Roman" pitchFamily="18" charset="0"/>
              </a:rPr>
            </a:b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Align definition of major source with EPA’s definition</a:t>
            </a:r>
          </a:p>
          <a:p>
            <a:pPr lvl="1"/>
            <a:r>
              <a:rPr lang="en-US" dirty="0" smtClean="0">
                <a:latin typeface="Times New Roman" pitchFamily="18" charset="0"/>
                <a:cs typeface="Times New Roman" pitchFamily="18" charset="0"/>
              </a:rPr>
              <a:t>Different requirements for small and large sources</a:t>
            </a:r>
          </a:p>
          <a:p>
            <a:r>
              <a:rPr lang="en-US" dirty="0" smtClean="0">
                <a:latin typeface="Times New Roman" pitchFamily="18" charset="0"/>
                <a:cs typeface="Times New Roman" pitchFamily="18" charset="0"/>
              </a:rPr>
              <a:t>Create 2 new area designations</a:t>
            </a:r>
          </a:p>
          <a:p>
            <a:pPr lvl="1"/>
            <a:r>
              <a:rPr lang="en-US" dirty="0" smtClean="0">
                <a:latin typeface="Times New Roman" pitchFamily="18" charset="0"/>
                <a:cs typeface="Times New Roman" pitchFamily="18" charset="0"/>
              </a:rPr>
              <a:t>Help prevent nonattainment</a:t>
            </a:r>
          </a:p>
          <a:p>
            <a:pPr lvl="1"/>
            <a:r>
              <a:rPr lang="en-US" dirty="0" smtClean="0">
                <a:latin typeface="Times New Roman" pitchFamily="18" charset="0"/>
                <a:cs typeface="Times New Roman" pitchFamily="18" charset="0"/>
              </a:rPr>
              <a:t>Eliminate permitting roadblock</a:t>
            </a:r>
          </a:p>
          <a:p>
            <a:pPr lvl="1"/>
            <a:r>
              <a:rPr lang="en-US" dirty="0" smtClean="0">
                <a:latin typeface="Times New Roman" pitchFamily="18" charset="0"/>
                <a:cs typeface="Times New Roman" pitchFamily="18" charset="0"/>
              </a:rPr>
              <a:t>Get to maintenance faster</a:t>
            </a:r>
          </a:p>
          <a:p>
            <a:r>
              <a:rPr lang="en-US" i="1" dirty="0" smtClean="0">
                <a:latin typeface="Times New Roman" pitchFamily="18" charset="0"/>
                <a:cs typeface="Times New Roman" pitchFamily="18" charset="0"/>
              </a:rPr>
              <a:t>Primarily affect </a:t>
            </a:r>
            <a:r>
              <a:rPr lang="en-US" b="1" i="1" dirty="0" smtClean="0">
                <a:latin typeface="Times New Roman" pitchFamily="18" charset="0"/>
                <a:cs typeface="Times New Roman" pitchFamily="18" charset="0"/>
              </a:rPr>
              <a:t>Minor</a:t>
            </a:r>
            <a:r>
              <a:rPr lang="en-US" i="1" dirty="0" smtClean="0">
                <a:latin typeface="Times New Roman" pitchFamily="18" charset="0"/>
                <a:cs typeface="Times New Roman" pitchFamily="18" charset="0"/>
              </a:rPr>
              <a:t> New Source Review</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lstStyle/>
          <a:p>
            <a:r>
              <a:rPr lang="en-US" sz="3600" b="1" dirty="0" smtClean="0">
                <a:latin typeface="Times New Roman" panose="02020603050405020304" pitchFamily="18" charset="0"/>
                <a:cs typeface="Times New Roman" panose="02020603050405020304" pitchFamily="18" charset="0"/>
              </a:rPr>
              <a:t>Major / Minor NSR – currently</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With construction or change in method of operation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(Major Modification)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5562601"/>
            <a:ext cx="8229600" cy="533400"/>
          </a:xfrm>
        </p:spPr>
        <p:txBody>
          <a:bodyPr/>
          <a:lstStyle/>
          <a:p>
            <a:pPr marL="0" lvl="1" indent="0">
              <a:buNone/>
            </a:pPr>
            <a:endParaRPr lang="en-US" sz="2400"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2589662863"/>
              </p:ext>
            </p:extLst>
          </p:nvPr>
        </p:nvGraphicFramePr>
        <p:xfrm>
          <a:off x="304800" y="4191000"/>
          <a:ext cx="8382000" cy="1107564"/>
        </p:xfrm>
        <a:graphic>
          <a:graphicData uri="http://schemas.openxmlformats.org/drawingml/2006/table">
            <a:tbl>
              <a:tblPr firstRow="1" bandRow="1">
                <a:tableStyleId>{5C22544A-7EE6-4342-B048-85BDC9FD1C3A}</a:tableStyleId>
              </a:tblPr>
              <a:tblGrid>
                <a:gridCol w="4648200"/>
                <a:gridCol w="1447800"/>
                <a:gridCol w="1143000"/>
                <a:gridCol w="1143000"/>
              </a:tblGrid>
              <a:tr h="589031">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100*/250 tpy</a:t>
                      </a:r>
                      <a:r>
                        <a:rPr lang="en-US" baseline="0" dirty="0" smtClean="0"/>
                        <a:t> or more</a:t>
                      </a:r>
                      <a:endParaRPr lang="en-US" dirty="0"/>
                    </a:p>
                  </a:txBody>
                  <a:tcPr/>
                </a:tc>
                <a:tc>
                  <a:txBody>
                    <a:bodyPr/>
                    <a:lstStyle/>
                    <a:p>
                      <a:pPr algn="ctr"/>
                      <a:r>
                        <a:rPr lang="en-US" dirty="0" smtClean="0"/>
                        <a:t>SER to 99*/249</a:t>
                      </a:r>
                      <a:endParaRPr lang="en-US" dirty="0"/>
                    </a:p>
                  </a:txBody>
                  <a:tcPr/>
                </a:tc>
                <a:tc>
                  <a:txBody>
                    <a:bodyPr/>
                    <a:lstStyle/>
                    <a:p>
                      <a:pPr algn="ctr"/>
                      <a:r>
                        <a:rPr lang="en-US" dirty="0" smtClean="0"/>
                        <a:t>Less than SER</a:t>
                      </a:r>
                      <a:endParaRPr lang="en-US" dirty="0"/>
                    </a:p>
                  </a:txBody>
                  <a:tcPr/>
                </a:tc>
              </a:tr>
              <a:tr h="467484">
                <a:tc>
                  <a:txBody>
                    <a:bodyPr/>
                    <a:lstStyle/>
                    <a:p>
                      <a:r>
                        <a:rPr lang="en-US" sz="2400" b="1" dirty="0" smtClean="0">
                          <a:latin typeface="Times New Roman" panose="02020603050405020304" pitchFamily="18" charset="0"/>
                          <a:cs typeface="Times New Roman" panose="02020603050405020304" pitchFamily="18" charset="0"/>
                        </a:rPr>
                        <a:t>Attainment</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4001688762"/>
              </p:ext>
            </p:extLst>
          </p:nvPr>
        </p:nvGraphicFramePr>
        <p:xfrm>
          <a:off x="304800" y="2286000"/>
          <a:ext cx="8382000" cy="1600201"/>
        </p:xfrm>
        <a:graphic>
          <a:graphicData uri="http://schemas.openxmlformats.org/drawingml/2006/table">
            <a:tbl>
              <a:tblPr firstRow="1" bandRow="1">
                <a:tableStyleId>{5C22544A-7EE6-4342-B048-85BDC9FD1C3A}</a:tableStyleId>
              </a:tblPr>
              <a:tblGrid>
                <a:gridCol w="4648200"/>
                <a:gridCol w="2590800"/>
                <a:gridCol w="1143000"/>
              </a:tblGrid>
              <a:tr h="673185">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SER or</a:t>
                      </a:r>
                      <a:r>
                        <a:rPr lang="en-US" baseline="0" dirty="0" smtClean="0"/>
                        <a:t> more</a:t>
                      </a:r>
                      <a:endParaRPr lang="en-US" dirty="0"/>
                    </a:p>
                  </a:txBody>
                  <a:tcPr/>
                </a:tc>
                <a:tc>
                  <a:txBody>
                    <a:bodyPr/>
                    <a:lstStyle/>
                    <a:p>
                      <a:pPr algn="ctr"/>
                      <a:r>
                        <a:rPr lang="en-US" dirty="0" smtClean="0"/>
                        <a:t>Less than SER</a:t>
                      </a:r>
                      <a:endParaRPr lang="en-US" dirty="0"/>
                    </a:p>
                  </a:txBody>
                  <a:tcPr/>
                </a:tc>
              </a:tr>
              <a:tr h="469816">
                <a:tc>
                  <a:txBody>
                    <a:bodyPr/>
                    <a:lstStyle/>
                    <a:p>
                      <a:r>
                        <a:rPr lang="en-US" sz="2400" b="1" dirty="0" smtClean="0">
                          <a:latin typeface="Times New Roman" panose="02020603050405020304" pitchFamily="18" charset="0"/>
                          <a:cs typeface="Times New Roman" panose="02020603050405020304" pitchFamily="18" charset="0"/>
                        </a:rPr>
                        <a:t>Nonattainment</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r h="398597">
                <a:tc>
                  <a:txBody>
                    <a:bodyPr/>
                    <a:lstStyle/>
                    <a:p>
                      <a:r>
                        <a:rPr lang="en-US" sz="2400" b="1" dirty="0" smtClean="0">
                          <a:latin typeface="Times New Roman" panose="02020603050405020304" pitchFamily="18" charset="0"/>
                          <a:cs typeface="Times New Roman" panose="02020603050405020304" pitchFamily="18" charset="0"/>
                        </a:rPr>
                        <a:t>Maintenance</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sp>
        <p:nvSpPr>
          <p:cNvPr id="8" name="TextBox 7"/>
          <p:cNvSpPr txBox="1"/>
          <p:nvPr/>
        </p:nvSpPr>
        <p:spPr>
          <a:xfrm>
            <a:off x="685800" y="5486400"/>
            <a:ext cx="8001000" cy="830997"/>
          </a:xfrm>
          <a:prstGeom prst="rect">
            <a:avLst/>
          </a:prstGeom>
          <a:noFill/>
        </p:spPr>
        <p:txBody>
          <a:bodyPr wrap="square" rtlCol="0">
            <a:spAutoFit/>
          </a:bodyPr>
          <a:lstStyle/>
          <a:p>
            <a:pPr marL="0" lvl="1" indent="-914400">
              <a:spcBef>
                <a:spcPct val="20000"/>
              </a:spcBef>
              <a:defRPr/>
            </a:pP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Applies to 28 source categories listed in rule (e.g. pulp and paper mills, iron and steel mills, chemical process plants)</a:t>
            </a:r>
          </a:p>
        </p:txBody>
      </p:sp>
    </p:spTree>
    <p:extLst>
      <p:ext uri="{BB962C8B-B14F-4D97-AF65-F5344CB8AC3E}">
        <p14:creationId xmlns="" xmlns:p14="http://schemas.microsoft.com/office/powerpoint/2010/main" val="13346377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lstStyle/>
          <a:p>
            <a:r>
              <a:rPr lang="en-US" sz="3600" b="1" dirty="0" smtClean="0">
                <a:latin typeface="Times New Roman" panose="02020603050405020304" pitchFamily="18" charset="0"/>
                <a:cs typeface="Times New Roman" panose="02020603050405020304" pitchFamily="18" charset="0"/>
              </a:rPr>
              <a:t>Major / Minor NSR – proposed</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With construction or change in method of operation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(Major Modification)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5562601"/>
            <a:ext cx="8229600" cy="533400"/>
          </a:xfrm>
        </p:spPr>
        <p:txBody>
          <a:bodyPr/>
          <a:lstStyle/>
          <a:p>
            <a:pPr marL="0" lvl="1" indent="0">
              <a:buNone/>
            </a:pPr>
            <a:endParaRPr lang="en-US" sz="2400"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2589662863"/>
              </p:ext>
            </p:extLst>
          </p:nvPr>
        </p:nvGraphicFramePr>
        <p:xfrm>
          <a:off x="304800" y="4191000"/>
          <a:ext cx="8382000" cy="1107564"/>
        </p:xfrm>
        <a:graphic>
          <a:graphicData uri="http://schemas.openxmlformats.org/drawingml/2006/table">
            <a:tbl>
              <a:tblPr firstRow="1" bandRow="1">
                <a:tableStyleId>{5C22544A-7EE6-4342-B048-85BDC9FD1C3A}</a:tableStyleId>
              </a:tblPr>
              <a:tblGrid>
                <a:gridCol w="4648200"/>
                <a:gridCol w="1447800"/>
                <a:gridCol w="1143000"/>
                <a:gridCol w="1143000"/>
              </a:tblGrid>
              <a:tr h="589031">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100*/250 tpy</a:t>
                      </a:r>
                      <a:r>
                        <a:rPr lang="en-US" baseline="0" dirty="0" smtClean="0"/>
                        <a:t> or more</a:t>
                      </a:r>
                      <a:endParaRPr lang="en-US" dirty="0"/>
                    </a:p>
                  </a:txBody>
                  <a:tcPr/>
                </a:tc>
                <a:tc>
                  <a:txBody>
                    <a:bodyPr/>
                    <a:lstStyle/>
                    <a:p>
                      <a:pPr algn="ctr"/>
                      <a:r>
                        <a:rPr lang="en-US" dirty="0" smtClean="0"/>
                        <a:t>SER to 99*/249</a:t>
                      </a:r>
                      <a:endParaRPr lang="en-US" dirty="0"/>
                    </a:p>
                  </a:txBody>
                  <a:tcPr/>
                </a:tc>
                <a:tc>
                  <a:txBody>
                    <a:bodyPr/>
                    <a:lstStyle/>
                    <a:p>
                      <a:pPr algn="ctr"/>
                      <a:r>
                        <a:rPr lang="en-US" dirty="0" smtClean="0"/>
                        <a:t>Less than SER</a:t>
                      </a:r>
                      <a:endParaRPr lang="en-US" dirty="0"/>
                    </a:p>
                  </a:txBody>
                  <a:tcPr/>
                </a:tc>
              </a:tr>
              <a:tr h="467484">
                <a:tc>
                  <a:txBody>
                    <a:bodyPr/>
                    <a:lstStyle/>
                    <a:p>
                      <a:r>
                        <a:rPr lang="en-US" sz="2400" b="1" dirty="0" smtClean="0">
                          <a:latin typeface="Times New Roman" panose="02020603050405020304" pitchFamily="18" charset="0"/>
                          <a:cs typeface="Times New Roman" panose="02020603050405020304" pitchFamily="18" charset="0"/>
                        </a:rPr>
                        <a:t>Attainment</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4001688762"/>
              </p:ext>
            </p:extLst>
          </p:nvPr>
        </p:nvGraphicFramePr>
        <p:xfrm>
          <a:off x="304800" y="2286000"/>
          <a:ext cx="8382000" cy="1600201"/>
        </p:xfrm>
        <a:graphic>
          <a:graphicData uri="http://schemas.openxmlformats.org/drawingml/2006/table">
            <a:tbl>
              <a:tblPr firstRow="1" bandRow="1">
                <a:tableStyleId>{5C22544A-7EE6-4342-B048-85BDC9FD1C3A}</a:tableStyleId>
              </a:tblPr>
              <a:tblGrid>
                <a:gridCol w="4648200"/>
                <a:gridCol w="1447800"/>
                <a:gridCol w="1143000"/>
                <a:gridCol w="1143000"/>
              </a:tblGrid>
              <a:tr h="673185">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100</a:t>
                      </a:r>
                      <a:r>
                        <a:rPr lang="en-US" baseline="0" dirty="0" smtClean="0"/>
                        <a:t> </a:t>
                      </a:r>
                      <a:r>
                        <a:rPr lang="en-US" dirty="0" smtClean="0"/>
                        <a:t>tpy</a:t>
                      </a:r>
                      <a:r>
                        <a:rPr lang="en-US" baseline="0" dirty="0" smtClean="0"/>
                        <a:t> or more</a:t>
                      </a:r>
                      <a:endParaRPr lang="en-US" dirty="0"/>
                    </a:p>
                  </a:txBody>
                  <a:tcPr/>
                </a:tc>
                <a:tc>
                  <a:txBody>
                    <a:bodyPr/>
                    <a:lstStyle/>
                    <a:p>
                      <a:pPr algn="ctr"/>
                      <a:r>
                        <a:rPr lang="en-US" dirty="0" smtClean="0"/>
                        <a:t>SER to</a:t>
                      </a:r>
                      <a:r>
                        <a:rPr lang="en-US" baseline="0" dirty="0" smtClean="0"/>
                        <a:t> 99</a:t>
                      </a:r>
                      <a:endParaRPr lang="en-US" dirty="0"/>
                    </a:p>
                  </a:txBody>
                  <a:tcPr/>
                </a:tc>
                <a:tc>
                  <a:txBody>
                    <a:bodyPr/>
                    <a:lstStyle/>
                    <a:p>
                      <a:pPr algn="ctr"/>
                      <a:r>
                        <a:rPr lang="en-US" dirty="0" smtClean="0"/>
                        <a:t>Less than SER</a:t>
                      </a:r>
                      <a:endParaRPr lang="en-US" dirty="0"/>
                    </a:p>
                  </a:txBody>
                  <a:tcPr/>
                </a:tc>
              </a:tr>
              <a:tr h="469816">
                <a:tc>
                  <a:txBody>
                    <a:bodyPr/>
                    <a:lstStyle/>
                    <a:p>
                      <a:r>
                        <a:rPr lang="en-US" sz="2400" b="1" dirty="0" smtClean="0">
                          <a:latin typeface="Times New Roman" panose="02020603050405020304" pitchFamily="18" charset="0"/>
                          <a:cs typeface="Times New Roman" panose="02020603050405020304" pitchFamily="18" charset="0"/>
                        </a:rPr>
                        <a:t>Nonattainment</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r h="398597">
                <a:tc>
                  <a:txBody>
                    <a:bodyPr/>
                    <a:lstStyle/>
                    <a:p>
                      <a:r>
                        <a:rPr lang="en-US" sz="2400" b="1" dirty="0" smtClean="0">
                          <a:latin typeface="Times New Roman" panose="02020603050405020304" pitchFamily="18" charset="0"/>
                          <a:cs typeface="Times New Roman" panose="02020603050405020304" pitchFamily="18" charset="0"/>
                        </a:rPr>
                        <a:t>Maintenance</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sp>
        <p:nvSpPr>
          <p:cNvPr id="8" name="TextBox 7"/>
          <p:cNvSpPr txBox="1"/>
          <p:nvPr/>
        </p:nvSpPr>
        <p:spPr>
          <a:xfrm>
            <a:off x="990600" y="5486400"/>
            <a:ext cx="7315200" cy="584775"/>
          </a:xfrm>
          <a:prstGeom prst="rect">
            <a:avLst/>
          </a:prstGeom>
          <a:noFill/>
        </p:spPr>
        <p:txBody>
          <a:bodyPr wrap="square" rtlCol="0">
            <a:spAutoFit/>
          </a:bodyPr>
          <a:lstStyle/>
          <a:p>
            <a:pPr>
              <a:buFont typeface="Arial" pitchFamily="34" charset="0"/>
              <a:buChar char="•"/>
            </a:pPr>
            <a:r>
              <a:rPr lang="en-US" sz="2400" dirty="0" smtClean="0">
                <a:latin typeface="Times New Roman" pitchFamily="18" charset="0"/>
                <a:cs typeface="Times New Roman" pitchFamily="18" charset="0"/>
              </a:rPr>
              <a:t>  </a:t>
            </a:r>
            <a:r>
              <a:rPr lang="en-US" sz="3200" b="1" i="1" dirty="0" smtClean="0">
                <a:latin typeface="Times New Roman" pitchFamily="18" charset="0"/>
                <a:cs typeface="Times New Roman" pitchFamily="18" charset="0"/>
              </a:rPr>
              <a:t>Overall stringency remains the same</a:t>
            </a:r>
            <a:endParaRPr lang="en-US" sz="3200" b="1" i="1" dirty="0">
              <a:latin typeface="Times New Roman" pitchFamily="18" charset="0"/>
              <a:cs typeface="Times New Roman" pitchFamily="18" charset="0"/>
            </a:endParaRPr>
          </a:p>
        </p:txBody>
      </p:sp>
    </p:spTree>
    <p:extLst>
      <p:ext uri="{BB962C8B-B14F-4D97-AF65-F5344CB8AC3E}">
        <p14:creationId xmlns="" xmlns:p14="http://schemas.microsoft.com/office/powerpoint/2010/main" val="13346377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anose="02020603050405020304" pitchFamily="18" charset="0"/>
                <a:cs typeface="Times New Roman" panose="02020603050405020304" pitchFamily="18" charset="0"/>
              </a:rPr>
              <a:t>Significant Emission Rate (SER)</a:t>
            </a:r>
            <a:endParaRPr lang="en-US" sz="36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036127604"/>
              </p:ext>
            </p:extLst>
          </p:nvPr>
        </p:nvGraphicFramePr>
        <p:xfrm>
          <a:off x="381000" y="1676400"/>
          <a:ext cx="8229600" cy="4114800"/>
        </p:xfrm>
        <a:graphic>
          <a:graphicData uri="http://schemas.openxmlformats.org/drawingml/2006/table">
            <a:tbl>
              <a:tblPr firstRow="1" bandRow="1">
                <a:tableStyleId>{5C22544A-7EE6-4342-B048-85BDC9FD1C3A}</a:tableStyleId>
              </a:tblPr>
              <a:tblGrid>
                <a:gridCol w="4114800"/>
                <a:gridCol w="4114800"/>
              </a:tblGrid>
              <a:tr h="685800">
                <a:tc>
                  <a:txBody>
                    <a:bodyPr/>
                    <a:lstStyle/>
                    <a:p>
                      <a:pPr algn="ctr"/>
                      <a:r>
                        <a:rPr lang="en-US" sz="2400" dirty="0" smtClean="0"/>
                        <a:t>Pollutant</a:t>
                      </a:r>
                      <a:endParaRPr lang="en-US" sz="2400" dirty="0"/>
                    </a:p>
                  </a:txBody>
                  <a:tcPr anchor="ctr"/>
                </a:tc>
                <a:tc>
                  <a:txBody>
                    <a:bodyPr/>
                    <a:lstStyle/>
                    <a:p>
                      <a:pPr algn="ctr"/>
                      <a:r>
                        <a:rPr lang="en-US" sz="2400" dirty="0" smtClean="0"/>
                        <a:t>SER, tons per year</a:t>
                      </a:r>
                      <a:endParaRPr lang="en-US" sz="2400" dirty="0"/>
                    </a:p>
                  </a:txBody>
                  <a:tcPr anchor="ctr"/>
                </a:tc>
              </a:tr>
              <a:tr h="685800">
                <a:tc>
                  <a:txBody>
                    <a:bodyPr/>
                    <a:lstStyle/>
                    <a:p>
                      <a:pPr algn="ctr"/>
                      <a:r>
                        <a:rPr lang="en-US" sz="2400" b="1" dirty="0" smtClean="0"/>
                        <a:t>PM2.5</a:t>
                      </a:r>
                      <a:endParaRPr lang="en-US" sz="2400" b="1" dirty="0"/>
                    </a:p>
                  </a:txBody>
                  <a:tcPr anchor="ctr"/>
                </a:tc>
                <a:tc>
                  <a:txBody>
                    <a:bodyPr/>
                    <a:lstStyle/>
                    <a:p>
                      <a:pPr algn="ctr"/>
                      <a:r>
                        <a:rPr lang="en-US" sz="2400" b="1" dirty="0" smtClean="0"/>
                        <a:t>10</a:t>
                      </a:r>
                      <a:endParaRPr lang="en-US" sz="2400" b="1" dirty="0"/>
                    </a:p>
                  </a:txBody>
                  <a:tcPr anchor="ctr"/>
                </a:tc>
              </a:tr>
              <a:tr h="685800">
                <a:tc>
                  <a:txBody>
                    <a:bodyPr/>
                    <a:lstStyle/>
                    <a:p>
                      <a:pPr algn="ctr"/>
                      <a:r>
                        <a:rPr lang="en-US" sz="2400" b="1" dirty="0" smtClean="0"/>
                        <a:t>PM10</a:t>
                      </a:r>
                      <a:endParaRPr lang="en-US" sz="2400" b="1" dirty="0"/>
                    </a:p>
                  </a:txBody>
                  <a:tcPr anchor="ctr"/>
                </a:tc>
                <a:tc>
                  <a:txBody>
                    <a:bodyPr/>
                    <a:lstStyle/>
                    <a:p>
                      <a:pPr algn="ctr"/>
                      <a:r>
                        <a:rPr lang="en-US" sz="2400" b="1" dirty="0" smtClean="0"/>
                        <a:t>15</a:t>
                      </a:r>
                    </a:p>
                  </a:txBody>
                  <a:tcPr anchor="ctr"/>
                </a:tc>
              </a:tr>
              <a:tr h="685800">
                <a:tc>
                  <a:txBody>
                    <a:bodyPr/>
                    <a:lstStyle/>
                    <a:p>
                      <a:pPr algn="ctr"/>
                      <a:r>
                        <a:rPr lang="en-US" sz="2400" b="1" dirty="0" smtClean="0"/>
                        <a:t>NOx,</a:t>
                      </a:r>
                      <a:r>
                        <a:rPr lang="en-US" sz="2400" b="1" baseline="0" dirty="0" smtClean="0"/>
                        <a:t> VOC, SO2</a:t>
                      </a:r>
                      <a:endParaRPr lang="en-US" sz="2400" b="1" dirty="0"/>
                    </a:p>
                  </a:txBody>
                  <a:tcPr anchor="ctr"/>
                </a:tc>
                <a:tc>
                  <a:txBody>
                    <a:bodyPr/>
                    <a:lstStyle/>
                    <a:p>
                      <a:pPr algn="ctr"/>
                      <a:r>
                        <a:rPr lang="en-US" sz="2400" b="1" dirty="0" smtClean="0"/>
                        <a:t>40</a:t>
                      </a:r>
                      <a:endParaRPr lang="en-US" sz="2400" b="1" dirty="0"/>
                    </a:p>
                  </a:txBody>
                  <a:tcPr anchor="ctr"/>
                </a:tc>
              </a:tr>
              <a:tr h="685800">
                <a:tc>
                  <a:txBody>
                    <a:bodyPr/>
                    <a:lstStyle/>
                    <a:p>
                      <a:pPr algn="ctr"/>
                      <a:r>
                        <a:rPr lang="en-US" sz="2400" b="1" dirty="0" smtClean="0"/>
                        <a:t>CO</a:t>
                      </a:r>
                      <a:endParaRPr lang="en-US" sz="2400" b="1" dirty="0"/>
                    </a:p>
                  </a:txBody>
                  <a:tcPr anchor="ctr"/>
                </a:tc>
                <a:tc>
                  <a:txBody>
                    <a:bodyPr/>
                    <a:lstStyle/>
                    <a:p>
                      <a:pPr algn="ctr"/>
                      <a:r>
                        <a:rPr lang="en-US" sz="2400" b="1" dirty="0" smtClean="0"/>
                        <a:t>100</a:t>
                      </a:r>
                      <a:endParaRPr lang="en-US" sz="2400" b="1" dirty="0"/>
                    </a:p>
                  </a:txBody>
                  <a:tcPr anchor="ctr"/>
                </a:tc>
              </a:tr>
              <a:tr h="685800">
                <a:tc>
                  <a:txBody>
                    <a:bodyPr/>
                    <a:lstStyle/>
                    <a:p>
                      <a:pPr algn="ctr"/>
                      <a:r>
                        <a:rPr lang="en-US" sz="2400" b="1" dirty="0" smtClean="0"/>
                        <a:t>GHG</a:t>
                      </a:r>
                      <a:endParaRPr lang="en-US" sz="2400" b="1" dirty="0"/>
                    </a:p>
                  </a:txBody>
                  <a:tcPr anchor="ctr"/>
                </a:tc>
                <a:tc>
                  <a:txBody>
                    <a:bodyPr/>
                    <a:lstStyle/>
                    <a:p>
                      <a:pPr algn="ctr"/>
                      <a:r>
                        <a:rPr lang="en-US" sz="2400" b="1" dirty="0" smtClean="0"/>
                        <a:t>75,000</a:t>
                      </a:r>
                      <a:endParaRPr lang="en-US" sz="2400" b="1" dirty="0"/>
                    </a:p>
                  </a:txBody>
                  <a:tcPr anchor="ctr"/>
                </a:tc>
              </a:tr>
            </a:tbl>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54</a:t>
            </a:fld>
            <a:endParaRPr lang="en-US" dirty="0"/>
          </a:p>
        </p:txBody>
      </p:sp>
    </p:spTree>
    <p:extLst>
      <p:ext uri="{BB962C8B-B14F-4D97-AF65-F5344CB8AC3E}">
        <p14:creationId xmlns="" xmlns:p14="http://schemas.microsoft.com/office/powerpoint/2010/main" val="34367080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Two New Area Designations</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Sustainment area</a:t>
            </a:r>
          </a:p>
          <a:p>
            <a:pPr lvl="1"/>
            <a:r>
              <a:rPr lang="en-US" dirty="0" smtClean="0">
                <a:latin typeface="Times New Roman" pitchFamily="18" charset="0"/>
                <a:cs typeface="Times New Roman" pitchFamily="18" charset="0"/>
              </a:rPr>
              <a:t>Proposed rules designed to help keep area from becoming nonattainment</a:t>
            </a:r>
          </a:p>
          <a:p>
            <a:r>
              <a:rPr lang="en-US" dirty="0" smtClean="0">
                <a:latin typeface="Times New Roman" pitchFamily="18" charset="0"/>
                <a:cs typeface="Times New Roman" pitchFamily="18" charset="0"/>
              </a:rPr>
              <a:t>Reattainment area</a:t>
            </a:r>
          </a:p>
          <a:p>
            <a:pPr lvl="1"/>
            <a:r>
              <a:rPr lang="en-US" dirty="0" smtClean="0">
                <a:latin typeface="Times New Roman" pitchFamily="18" charset="0"/>
                <a:cs typeface="Times New Roman" pitchFamily="18" charset="0"/>
              </a:rPr>
              <a:t>Proposed rules designed to be more flexible for smaller sources to allow development, but still protect air quality</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Current Area Designations</a:t>
            </a:r>
            <a:endParaRPr lang="en-US" sz="36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56</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18" name="Bent Arrow 17"/>
          <p:cNvSpPr/>
          <p:nvPr/>
        </p:nvSpPr>
        <p:spPr>
          <a:xfrm rot="5400000">
            <a:off x="4610102" y="-114297"/>
            <a:ext cx="990597" cy="5334002"/>
          </a:xfrm>
          <a:prstGeom prst="bentArrow">
            <a:avLst>
              <a:gd name="adj1" fmla="val 25000"/>
              <a:gd name="adj2" fmla="val 25000"/>
              <a:gd name="adj3" fmla="val 25000"/>
              <a:gd name="adj4" fmla="val 4150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ent Arrow 23"/>
          <p:cNvSpPr/>
          <p:nvPr/>
        </p:nvSpPr>
        <p:spPr>
          <a:xfrm rot="10800000">
            <a:off x="2895600" y="4419600"/>
            <a:ext cx="48006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Up Arrow 25"/>
          <p:cNvSpPr/>
          <p:nvPr/>
        </p:nvSpPr>
        <p:spPr>
          <a:xfrm>
            <a:off x="1295400" y="2971800"/>
            <a:ext cx="4572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673630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81400" y="4572000"/>
            <a:ext cx="2895600" cy="1447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Nonattainment</a:t>
            </a:r>
          </a:p>
          <a:p>
            <a:pPr algn="ctr"/>
            <a:r>
              <a:rPr lang="en-US" sz="2400" b="1" dirty="0" smtClean="0"/>
              <a:t>(AQ </a:t>
            </a:r>
            <a:r>
              <a:rPr lang="en-US" sz="2800" b="1" i="1" dirty="0" smtClean="0">
                <a:solidFill>
                  <a:srgbClr val="FF0000"/>
                </a:solidFill>
              </a:rPr>
              <a:t>below</a:t>
            </a:r>
            <a:r>
              <a:rPr lang="en-US" sz="2400" b="1" dirty="0" smtClean="0"/>
              <a:t> NAAQS)</a:t>
            </a:r>
            <a:endParaRPr lang="en-US" sz="2400" b="1" dirty="0"/>
          </a:p>
        </p:txBody>
      </p:sp>
      <p:sp>
        <p:nvSpPr>
          <p:cNvPr id="20" name="Rectangle 19"/>
          <p:cNvSpPr/>
          <p:nvPr/>
        </p:nvSpPr>
        <p:spPr>
          <a:xfrm>
            <a:off x="3352800" y="1219200"/>
            <a:ext cx="2667000" cy="1752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Attainment</a:t>
            </a:r>
          </a:p>
          <a:p>
            <a:pPr algn="ctr"/>
            <a:r>
              <a:rPr lang="en-US" sz="2400" b="1" dirty="0" smtClean="0"/>
              <a:t>(AQ </a:t>
            </a:r>
            <a:r>
              <a:rPr lang="en-US" sz="2800" b="1" i="1" dirty="0" smtClean="0">
                <a:solidFill>
                  <a:srgbClr val="FF0000"/>
                </a:solidFill>
              </a:rPr>
              <a:t>at/over</a:t>
            </a:r>
            <a:r>
              <a:rPr lang="en-US" sz="2400" b="1" dirty="0" smtClean="0">
                <a:solidFill>
                  <a:schemeClr val="tx1"/>
                </a:solidFill>
              </a:rPr>
              <a:t> </a:t>
            </a:r>
            <a:r>
              <a:rPr lang="en-US" sz="2400" b="1" dirty="0" smtClean="0"/>
              <a:t>NAAQS)</a:t>
            </a:r>
            <a:endParaRPr lang="en-US" sz="2400" b="1" dirty="0"/>
          </a:p>
        </p:txBody>
      </p:sp>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Areas in transition</a:t>
            </a:r>
            <a:endParaRPr lang="en-US" sz="36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57</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24" name="Bent Arrow 23"/>
          <p:cNvSpPr/>
          <p:nvPr/>
        </p:nvSpPr>
        <p:spPr>
          <a:xfrm rot="10800000">
            <a:off x="6477000" y="4419600"/>
            <a:ext cx="12192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Left Arrow 24"/>
          <p:cNvSpPr/>
          <p:nvPr/>
        </p:nvSpPr>
        <p:spPr>
          <a:xfrm>
            <a:off x="2895600" y="5029200"/>
            <a:ext cx="685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 Arrow 25"/>
          <p:cNvSpPr/>
          <p:nvPr/>
        </p:nvSpPr>
        <p:spPr>
          <a:xfrm>
            <a:off x="1066800" y="2971800"/>
            <a:ext cx="5334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438400" y="1981200"/>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Bent Arrow 17"/>
          <p:cNvSpPr/>
          <p:nvPr/>
        </p:nvSpPr>
        <p:spPr>
          <a:xfrm rot="5400000">
            <a:off x="6324601" y="1752603"/>
            <a:ext cx="990598" cy="16002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 xmlns:p14="http://schemas.microsoft.com/office/powerpoint/2010/main" val="2673630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81400" y="4572000"/>
            <a:ext cx="2895600" cy="1447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Nonattainment</a:t>
            </a:r>
          </a:p>
          <a:p>
            <a:pPr algn="ctr"/>
            <a:r>
              <a:rPr lang="en-US" sz="2400" b="1" dirty="0" smtClean="0"/>
              <a:t>(AQ </a:t>
            </a:r>
            <a:r>
              <a:rPr lang="en-US" sz="2800" b="1" i="1" dirty="0" smtClean="0">
                <a:solidFill>
                  <a:srgbClr val="FF0000"/>
                </a:solidFill>
              </a:rPr>
              <a:t>below</a:t>
            </a:r>
            <a:r>
              <a:rPr lang="en-US" sz="2400" b="1" dirty="0" smtClean="0"/>
              <a:t> NAAQS)</a:t>
            </a:r>
            <a:endParaRPr lang="en-US" sz="2400" b="1" dirty="0"/>
          </a:p>
        </p:txBody>
      </p:sp>
      <p:sp>
        <p:nvSpPr>
          <p:cNvPr id="20" name="Rectangle 19"/>
          <p:cNvSpPr/>
          <p:nvPr/>
        </p:nvSpPr>
        <p:spPr>
          <a:xfrm>
            <a:off x="3352800" y="1219200"/>
            <a:ext cx="2667000" cy="1752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Attainment</a:t>
            </a:r>
          </a:p>
          <a:p>
            <a:pPr algn="ctr"/>
            <a:r>
              <a:rPr lang="en-US" sz="2400" b="1" dirty="0" smtClean="0"/>
              <a:t>(AQ </a:t>
            </a:r>
            <a:r>
              <a:rPr lang="en-US" sz="2800" b="1" i="1" dirty="0" smtClean="0">
                <a:solidFill>
                  <a:srgbClr val="FF0000"/>
                </a:solidFill>
              </a:rPr>
              <a:t>at/over</a:t>
            </a:r>
            <a:r>
              <a:rPr lang="en-US" sz="2400" b="1" dirty="0" smtClean="0">
                <a:solidFill>
                  <a:schemeClr val="tx1"/>
                </a:solidFill>
              </a:rPr>
              <a:t> </a:t>
            </a:r>
            <a:r>
              <a:rPr lang="en-US" sz="2400" b="1" dirty="0" smtClean="0"/>
              <a:t>NAAQS)</a:t>
            </a:r>
            <a:endParaRPr lang="en-US" sz="2400" b="1" dirty="0"/>
          </a:p>
        </p:txBody>
      </p:sp>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New Area Designations</a:t>
            </a:r>
            <a:endParaRPr lang="en-US" sz="36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58</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16" name="Rounded Rectangle 15"/>
          <p:cNvSpPr/>
          <p:nvPr/>
        </p:nvSpPr>
        <p:spPr>
          <a:xfrm>
            <a:off x="3505200" y="2438400"/>
            <a:ext cx="2286000"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t>Sustainment</a:t>
            </a:r>
            <a:endParaRPr lang="en-US" sz="2800" u="sng" dirty="0"/>
          </a:p>
        </p:txBody>
      </p:sp>
      <p:sp>
        <p:nvSpPr>
          <p:cNvPr id="24" name="Bent Arrow 23"/>
          <p:cNvSpPr/>
          <p:nvPr/>
        </p:nvSpPr>
        <p:spPr>
          <a:xfrm rot="10800000">
            <a:off x="6477000" y="4419600"/>
            <a:ext cx="12192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Left Arrow 24"/>
          <p:cNvSpPr/>
          <p:nvPr/>
        </p:nvSpPr>
        <p:spPr>
          <a:xfrm>
            <a:off x="2895600" y="5029200"/>
            <a:ext cx="685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 Arrow 25"/>
          <p:cNvSpPr/>
          <p:nvPr/>
        </p:nvSpPr>
        <p:spPr>
          <a:xfrm>
            <a:off x="1066800" y="2971800"/>
            <a:ext cx="5334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438400" y="1981200"/>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urved Left Arrow 26"/>
          <p:cNvSpPr/>
          <p:nvPr/>
        </p:nvSpPr>
        <p:spPr>
          <a:xfrm rot="5400000">
            <a:off x="2476500" y="2476500"/>
            <a:ext cx="1066800" cy="2362200"/>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16"/>
          <p:cNvSpPr/>
          <p:nvPr/>
        </p:nvSpPr>
        <p:spPr>
          <a:xfrm>
            <a:off x="3810000" y="5562600"/>
            <a:ext cx="2362200" cy="762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t>Reattainment</a:t>
            </a:r>
            <a:endParaRPr lang="en-US" sz="2800" u="sng" dirty="0"/>
          </a:p>
        </p:txBody>
      </p:sp>
      <p:sp>
        <p:nvSpPr>
          <p:cNvPr id="18" name="Bent Arrow 17"/>
          <p:cNvSpPr/>
          <p:nvPr/>
        </p:nvSpPr>
        <p:spPr>
          <a:xfrm rot="5400000">
            <a:off x="6324601" y="1752603"/>
            <a:ext cx="990598" cy="16002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 xmlns:p14="http://schemas.microsoft.com/office/powerpoint/2010/main" val="2673630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Changes to Improve Air Quality</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“Priority sources” are primarily responsible for poor air quality (e.g. woodstoves in some communities)</a:t>
            </a:r>
          </a:p>
          <a:p>
            <a:r>
              <a:rPr lang="en-US" dirty="0" smtClean="0">
                <a:latin typeface="Times New Roman" pitchFamily="18" charset="0"/>
                <a:cs typeface="Times New Roman" pitchFamily="18" charset="0"/>
              </a:rPr>
              <a:t>Provide incentives for reducing priority source emissions</a:t>
            </a:r>
          </a:p>
          <a:p>
            <a:pPr lvl="1"/>
            <a:r>
              <a:rPr lang="en-US" dirty="0" smtClean="0">
                <a:latin typeface="Times New Roman" pitchFamily="18" charset="0"/>
                <a:cs typeface="Times New Roman" pitchFamily="18" charset="0"/>
              </a:rPr>
              <a:t>More credit for emission reductions from priority sources</a:t>
            </a:r>
          </a:p>
          <a:p>
            <a:r>
              <a:rPr lang="en-US" dirty="0" smtClean="0">
                <a:latin typeface="Times New Roman" pitchFamily="18" charset="0"/>
                <a:cs typeface="Times New Roman" pitchFamily="18" charset="0"/>
              </a:rPr>
              <a:t>EQC can specify Priority Sources</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8/13/2013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762000" y="1524000"/>
            <a:ext cx="8183880" cy="46482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33272" indent="-850392">
              <a:lnSpc>
                <a:spcPct val="95000"/>
              </a:lnSpc>
              <a:spcBef>
                <a:spcPts val="0"/>
              </a:spcBef>
              <a:buClr>
                <a:srgbClr val="00B0F0"/>
              </a:buClr>
              <a:buNone/>
              <a:defRPr/>
            </a:pPr>
            <a:r>
              <a:rPr lang="en-US" sz="3200" dirty="0" smtClean="0">
                <a:latin typeface="Times New Roman" pitchFamily="18" charset="0"/>
                <a:cs typeface="Times New Roman" pitchFamily="18" charset="0"/>
              </a:rPr>
              <a:t>Outdated rules repealed:</a:t>
            </a:r>
          </a:p>
          <a:p>
            <a:pPr marL="1033272" indent="-850392">
              <a:lnSpc>
                <a:spcPct val="95000"/>
              </a:lnSpc>
              <a:spcBef>
                <a:spcPts val="0"/>
              </a:spcBef>
              <a:buClr>
                <a:srgbClr val="00B0F0"/>
              </a:buClr>
              <a:buNone/>
              <a:defRPr/>
            </a:pP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Consumer Spray Paint VOC limits replaced by EPA rules (19% vs. 15%)</a:t>
            </a: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Western Backstop SO2 Federal Trading Program – replaced by direct control of PGE Boardman</a:t>
            </a:r>
          </a:p>
          <a:p>
            <a:pPr>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Major NSR, some ratios higher than current (</a:t>
            </a:r>
            <a:r>
              <a:rPr lang="en-US" b="1" dirty="0" smtClean="0">
                <a:latin typeface="Times New Roman" pitchFamily="18" charset="0"/>
                <a:cs typeface="Times New Roman" pitchFamily="18" charset="0"/>
              </a:rPr>
              <a:t>1.2:1</a:t>
            </a:r>
            <a:r>
              <a:rPr lang="en-US" dirty="0" smtClean="0">
                <a:latin typeface="Times New Roman" pitchFamily="18" charset="0"/>
                <a:cs typeface="Times New Roman" pitchFamily="18" charset="0"/>
              </a:rPr>
              <a:t>)</a:t>
            </a:r>
          </a:p>
          <a:p>
            <a:pPr>
              <a:spcAft>
                <a:spcPts val="600"/>
              </a:spcAft>
              <a:buClr>
                <a:srgbClr val="00B0F0"/>
              </a:buClr>
            </a:pPr>
            <a:r>
              <a:rPr lang="en-US" dirty="0" smtClean="0">
                <a:latin typeface="Times New Roman" pitchFamily="18" charset="0"/>
                <a:cs typeface="Times New Roman" pitchFamily="18" charset="0"/>
              </a:rPr>
              <a:t>Minor NSR, ratios lower than major NSR</a:t>
            </a:r>
          </a:p>
          <a:p>
            <a:pPr>
              <a:spcAft>
                <a:spcPts val="600"/>
              </a:spcAft>
              <a:buClr>
                <a:srgbClr val="00B0F0"/>
              </a:buClr>
            </a:pPr>
            <a:r>
              <a:rPr lang="en-US" dirty="0" smtClean="0">
                <a:latin typeface="Times New Roman" pitchFamily="18" charset="0"/>
                <a:cs typeface="Times New Roman" pitchFamily="18" charset="0"/>
              </a:rPr>
              <a:t>Ratios area-specific</a:t>
            </a:r>
          </a:p>
          <a:p>
            <a:pPr>
              <a:spcAft>
                <a:spcPts val="600"/>
              </a:spcAft>
              <a:buClr>
                <a:srgbClr val="00B0F0"/>
              </a:buClr>
            </a:pPr>
            <a:r>
              <a:rPr lang="en-US" dirty="0" smtClean="0">
                <a:latin typeface="Times New Roman" pitchFamily="18" charset="0"/>
                <a:cs typeface="Times New Roman" pitchFamily="18" charset="0"/>
              </a:rPr>
              <a:t>Ratios reducible for priority source offsets</a:t>
            </a:r>
          </a:p>
          <a:p>
            <a:pPr lvl="1">
              <a:spcAft>
                <a:spcPts val="600"/>
              </a:spcAft>
              <a:buClr>
                <a:srgbClr val="00B0F0"/>
              </a:buClr>
            </a:pPr>
            <a:r>
              <a:rPr lang="en-US" dirty="0" smtClean="0">
                <a:latin typeface="Times New Roman" pitchFamily="18" charset="0"/>
                <a:cs typeface="Times New Roman" pitchFamily="18" charset="0"/>
              </a:rPr>
              <a:t>e.g. </a:t>
            </a:r>
            <a:r>
              <a:rPr lang="en-US" b="1" dirty="0" smtClean="0">
                <a:latin typeface="Times New Roman" pitchFamily="18" charset="0"/>
                <a:cs typeface="Times New Roman" pitchFamily="18" charset="0"/>
              </a:rPr>
              <a:t>1.2:1  </a:t>
            </a:r>
            <a:r>
              <a:rPr lang="en-US" b="1" dirty="0" smtClean="0">
                <a:latin typeface="Times New Roman" pitchFamily="18" charset="0"/>
                <a:cs typeface="Times New Roman" pitchFamily="18" charset="0"/>
                <a:sym typeface="Wingdings" pitchFamily="2" charset="2"/>
              </a:rPr>
              <a:t>  </a:t>
            </a:r>
            <a:r>
              <a:rPr lang="en-US" b="1" dirty="0" smtClean="0">
                <a:latin typeface="Times New Roman" pitchFamily="18" charset="0"/>
                <a:cs typeface="Times New Roman" pitchFamily="18" charset="0"/>
              </a:rPr>
              <a:t>1:1</a:t>
            </a:r>
            <a:endParaRPr lang="en-US" dirty="0" smtClean="0">
              <a:latin typeface="Times New Roman" pitchFamily="18" charset="0"/>
              <a:cs typeface="Times New Roman" pitchFamily="18" charset="0"/>
            </a:endParaRPr>
          </a:p>
          <a:p>
            <a:pPr>
              <a:spcAft>
                <a:spcPts val="600"/>
              </a:spcAft>
              <a:buClr>
                <a:srgbClr val="00B0F0"/>
              </a:buClr>
            </a:pPr>
            <a:r>
              <a:rPr lang="en-US" b="1" i="1" dirty="0" smtClean="0">
                <a:latin typeface="Times New Roman" pitchFamily="18" charset="0"/>
                <a:cs typeface="Times New Roman" pitchFamily="18" charset="0"/>
              </a:rPr>
              <a:t>No changes to ozone offset requirements</a:t>
            </a:r>
            <a:endParaRPr lang="en-US" b="1" i="1"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60</a:t>
            </a:fld>
            <a:endParaRPr lang="en-US" dirty="0"/>
          </a:p>
        </p:txBody>
      </p:sp>
      <p:sp>
        <p:nvSpPr>
          <p:cNvPr id="7" name="Title 1"/>
          <p:cNvSpPr txBox="1">
            <a:spLocks noGrp="1"/>
          </p:cNvSpPr>
          <p:nvPr>
            <p:ph type="title"/>
          </p:nvPr>
        </p:nvSpPr>
        <p:spPr bwMode="auto">
          <a:xfrm>
            <a:off x="609600" y="457200"/>
            <a:ext cx="82296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noProof="0" dirty="0" smtClean="0">
                <a:solidFill>
                  <a:srgbClr val="000000"/>
                </a:solidFill>
                <a:latin typeface="Times New Roman"/>
                <a:cs typeface="Times New Roman"/>
              </a:rPr>
              <a:t>Offset Change</a:t>
            </a:r>
            <a:r>
              <a:rPr lang="en-US" sz="3600" kern="0" dirty="0" smtClean="0">
                <a:solidFill>
                  <a:srgbClr val="000000"/>
                </a:solidFill>
                <a:latin typeface="Times New Roman"/>
                <a:cs typeface="Times New Roman"/>
              </a:rPr>
              <a:t>s</a:t>
            </a:r>
            <a:endParaRPr kumimoji="0" lang="en-US" sz="360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838200"/>
          </a:xfrm>
        </p:spPr>
        <p:txBody>
          <a:bodyPr/>
          <a:lstStyle/>
          <a:p>
            <a:r>
              <a:rPr lang="en-US" sz="3600" b="1" dirty="0" smtClean="0">
                <a:latin typeface="Times New Roman" pitchFamily="18" charset="0"/>
                <a:cs typeface="Times New Roman" pitchFamily="18" charset="0"/>
              </a:rPr>
              <a:t>Net Air Quality Benefit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Current NAQB criteria nearly impossible</a:t>
            </a:r>
          </a:p>
          <a:p>
            <a:r>
              <a:rPr lang="en-US" dirty="0" smtClean="0">
                <a:latin typeface="Times New Roman" pitchFamily="18" charset="0"/>
                <a:cs typeface="Times New Roman" pitchFamily="18" charset="0"/>
              </a:rPr>
              <a:t>Revise NAQB criteria </a:t>
            </a:r>
          </a:p>
          <a:p>
            <a:pPr lvl="1"/>
            <a:r>
              <a:rPr lang="en-US" dirty="0" smtClean="0">
                <a:latin typeface="Times New Roman" pitchFamily="18" charset="0"/>
                <a:cs typeface="Times New Roman" pitchFamily="18" charset="0"/>
              </a:rPr>
              <a:t>Protect air quality:</a:t>
            </a:r>
          </a:p>
          <a:p>
            <a:pPr lvl="2"/>
            <a:r>
              <a:rPr lang="en-US" dirty="0" smtClean="0">
                <a:latin typeface="Times New Roman" pitchFamily="18" charset="0"/>
                <a:cs typeface="Times New Roman" pitchFamily="18" charset="0"/>
              </a:rPr>
              <a:t>Focus on areas with worst air quality, and</a:t>
            </a:r>
          </a:p>
          <a:p>
            <a:pPr lvl="2"/>
            <a:r>
              <a:rPr lang="en-US" dirty="0" smtClean="0">
                <a:latin typeface="Times New Roman" pitchFamily="18" charset="0"/>
                <a:cs typeface="Times New Roman" pitchFamily="18" charset="0"/>
              </a:rPr>
              <a:t>Prevent further degradation</a:t>
            </a:r>
          </a:p>
          <a:p>
            <a:pPr lvl="1"/>
            <a:r>
              <a:rPr lang="en-US" dirty="0" smtClean="0">
                <a:latin typeface="Times New Roman" pitchFamily="18" charset="0"/>
                <a:cs typeface="Times New Roman" pitchFamily="18" charset="0"/>
              </a:rPr>
              <a:t>Reduce emphasis on industrial emission offsets where area sources are the main contributors </a:t>
            </a:r>
          </a:p>
          <a:p>
            <a:pPr lvl="1"/>
            <a:r>
              <a:rPr lang="en-US" dirty="0" smtClean="0">
                <a:latin typeface="Times New Roman" pitchFamily="18" charset="0"/>
                <a:cs typeface="Times New Roman" pitchFamily="18" charset="0"/>
              </a:rPr>
              <a:t>Eliminate problem with current criteria</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anose="02020603050405020304" pitchFamily="18" charset="0"/>
                <a:cs typeface="Times New Roman" panose="02020603050405020304" pitchFamily="18" charset="0"/>
              </a:rPr>
              <a:t>Last: Rule Organization</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Minor New Source Review rules applicable to SER and over called </a:t>
            </a:r>
            <a:r>
              <a:rPr lang="en-US" b="1" i="1" u="sng" dirty="0" smtClean="0">
                <a:latin typeface="Times New Roman" pitchFamily="18" charset="0"/>
                <a:cs typeface="Times New Roman" pitchFamily="18" charset="0"/>
              </a:rPr>
              <a:t>State</a:t>
            </a:r>
            <a:r>
              <a:rPr lang="en-US" dirty="0" smtClean="0">
                <a:latin typeface="Times New Roman" pitchFamily="18" charset="0"/>
                <a:cs typeface="Times New Roman" pitchFamily="18" charset="0"/>
              </a:rPr>
              <a:t> NSR program</a:t>
            </a:r>
          </a:p>
          <a:p>
            <a:pPr lvl="1"/>
            <a:r>
              <a:rPr lang="en-US" dirty="0" smtClean="0">
                <a:latin typeface="Times New Roman" pitchFamily="18" charset="0"/>
                <a:cs typeface="Times New Roman" pitchFamily="18" charset="0"/>
              </a:rPr>
              <a:t>No change to requirements applicable to minor sources less than SER</a:t>
            </a: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62</a:t>
            </a:fld>
            <a:endParaRPr lang="en-US" dirty="0"/>
          </a:p>
        </p:txBody>
      </p:sp>
      <p:sp>
        <p:nvSpPr>
          <p:cNvPr id="6" name="TextBox 5"/>
          <p:cNvSpPr txBox="1"/>
          <p:nvPr/>
        </p:nvSpPr>
        <p:spPr>
          <a:xfrm>
            <a:off x="381000" y="4648200"/>
            <a:ext cx="2895600" cy="584775"/>
          </a:xfrm>
          <a:prstGeom prst="rect">
            <a:avLst/>
          </a:prstGeom>
          <a:noFill/>
        </p:spPr>
        <p:txBody>
          <a:bodyPr wrap="square" rtlCol="0">
            <a:spAutoFit/>
          </a:bodyPr>
          <a:lstStyle/>
          <a:p>
            <a:pPr>
              <a:buFont typeface="Arial" pitchFamily="34" charset="0"/>
              <a:buChar char="•"/>
            </a:pPr>
            <a:r>
              <a:rPr lang="en-US" sz="3200" dirty="0" smtClean="0">
                <a:latin typeface="Times New Roman" pitchFamily="18" charset="0"/>
                <a:cs typeface="Times New Roman" pitchFamily="18" charset="0"/>
              </a:rPr>
              <a:t>  Division 224</a:t>
            </a:r>
            <a:endParaRPr lang="en-US" sz="3200" dirty="0">
              <a:latin typeface="Times New Roman" pitchFamily="18" charset="0"/>
              <a:cs typeface="Times New Roman" pitchFamily="18" charset="0"/>
            </a:endParaRPr>
          </a:p>
        </p:txBody>
      </p:sp>
      <p:sp>
        <p:nvSpPr>
          <p:cNvPr id="7" name="TextBox 6"/>
          <p:cNvSpPr txBox="1"/>
          <p:nvPr/>
        </p:nvSpPr>
        <p:spPr>
          <a:xfrm>
            <a:off x="3276600" y="4114800"/>
            <a:ext cx="533400" cy="1569660"/>
          </a:xfrm>
          <a:prstGeom prst="rect">
            <a:avLst/>
          </a:prstGeom>
          <a:noFill/>
        </p:spPr>
        <p:txBody>
          <a:bodyPr wrap="square" rtlCol="0">
            <a:spAutoFit/>
          </a:bodyPr>
          <a:lstStyle/>
          <a:p>
            <a:r>
              <a:rPr lang="en-US" sz="9600" dirty="0" smtClean="0"/>
              <a:t>{</a:t>
            </a:r>
            <a:endParaRPr lang="en-US" sz="9600" dirty="0"/>
          </a:p>
        </p:txBody>
      </p:sp>
      <p:sp>
        <p:nvSpPr>
          <p:cNvPr id="8" name="TextBox 7"/>
          <p:cNvSpPr txBox="1"/>
          <p:nvPr/>
        </p:nvSpPr>
        <p:spPr>
          <a:xfrm>
            <a:off x="4038600" y="4038600"/>
            <a:ext cx="4419600" cy="1815882"/>
          </a:xfrm>
          <a:prstGeom prst="rect">
            <a:avLst/>
          </a:prstGeom>
          <a:noFill/>
        </p:spPr>
        <p:txBody>
          <a:bodyPr wrap="square" rtlCol="0">
            <a:spAutoFit/>
          </a:bodyPr>
          <a:lstStyle/>
          <a:p>
            <a:pPr indent="-457200"/>
            <a:r>
              <a:rPr lang="en-US" sz="2800" dirty="0" smtClean="0">
                <a:latin typeface="Times New Roman" pitchFamily="18" charset="0"/>
                <a:cs typeface="Times New Roman" pitchFamily="18" charset="0"/>
              </a:rPr>
              <a:t>Major NSR</a:t>
            </a:r>
          </a:p>
          <a:p>
            <a:pPr indent="-457200"/>
            <a:r>
              <a:rPr lang="en-US" sz="2800" dirty="0" smtClean="0">
                <a:latin typeface="Times New Roman" pitchFamily="18" charset="0"/>
                <a:cs typeface="Times New Roman" pitchFamily="18" charset="0"/>
              </a:rPr>
              <a:t>State NSR</a:t>
            </a:r>
          </a:p>
          <a:p>
            <a:pPr indent="-457200"/>
            <a:r>
              <a:rPr lang="en-US" sz="2800" dirty="0" smtClean="0">
                <a:latin typeface="Times New Roman" pitchFamily="18" charset="0"/>
                <a:cs typeface="Times New Roman" pitchFamily="18" charset="0"/>
              </a:rPr>
              <a:t>Offset requirements</a:t>
            </a:r>
          </a:p>
          <a:p>
            <a:pPr indent="-457200"/>
            <a:r>
              <a:rPr lang="en-US" sz="2800" dirty="0" smtClean="0">
                <a:latin typeface="Times New Roman" pitchFamily="18" charset="0"/>
                <a:cs typeface="Times New Roman" pitchFamily="18" charset="0"/>
              </a:rPr>
              <a:t>Net Air Quality Benefit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smtClean="0">
                <a:latin typeface="Times New Roman" pitchFamily="18" charset="0"/>
                <a:cs typeface="Times New Roman" pitchFamily="18" charset="0"/>
              </a:rPr>
              <a:t>Summary of Proposed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Raise Major source threshold to 100 tpy in nonattainment and maintenance areas</a:t>
            </a:r>
          </a:p>
          <a:p>
            <a:r>
              <a:rPr lang="en-US" dirty="0" smtClean="0">
                <a:latin typeface="Times New Roman" pitchFamily="18" charset="0"/>
                <a:cs typeface="Times New Roman" pitchFamily="18" charset="0"/>
              </a:rPr>
              <a:t>Create two new area designations: sustainment and reattainment</a:t>
            </a:r>
          </a:p>
          <a:p>
            <a:r>
              <a:rPr lang="en-US" dirty="0" smtClean="0">
                <a:latin typeface="Times New Roman" pitchFamily="18" charset="0"/>
                <a:cs typeface="Times New Roman" pitchFamily="18" charset="0"/>
              </a:rPr>
              <a:t>Indentify Priority Sources</a:t>
            </a:r>
          </a:p>
          <a:p>
            <a:r>
              <a:rPr lang="en-US" dirty="0" smtClean="0">
                <a:latin typeface="Times New Roman" pitchFamily="18" charset="0"/>
                <a:cs typeface="Times New Roman" pitchFamily="18" charset="0"/>
              </a:rPr>
              <a:t>Revise offset requirements</a:t>
            </a:r>
          </a:p>
          <a:p>
            <a:r>
              <a:rPr lang="en-US" dirty="0" smtClean="0">
                <a:latin typeface="Times New Roman" pitchFamily="18" charset="0"/>
                <a:cs typeface="Times New Roman" pitchFamily="18" charset="0"/>
              </a:rPr>
              <a:t>Revise Net Air Quality Benefit requirements</a:t>
            </a:r>
          </a:p>
          <a:p>
            <a:r>
              <a:rPr lang="en-US" dirty="0" smtClean="0">
                <a:latin typeface="Times New Roman" pitchFamily="18" charset="0"/>
                <a:cs typeface="Times New Roman" pitchFamily="18" charset="0"/>
              </a:rPr>
              <a:t>Major and State NSR in Division 224</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64</a:t>
            </a:fld>
            <a:endParaRPr lang="en-US" dirty="0"/>
          </a:p>
        </p:txBody>
      </p:sp>
      <p:pic>
        <p:nvPicPr>
          <p:cNvPr id="7170" name="Picture 2" descr="http://www.avoiceformen.com/portal/wp-content/uploads/2013/01/Question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3999" y="1832766"/>
            <a:ext cx="6479151" cy="42632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64413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32037"/>
            <a:ext cx="8229600" cy="2773363"/>
          </a:xfrm>
        </p:spPr>
        <p:txBody>
          <a:bodyPr/>
          <a:lstStyle/>
          <a:p>
            <a:pPr>
              <a:buNone/>
            </a:pPr>
            <a:r>
              <a:rPr lang="en-US" sz="3600" dirty="0" smtClean="0">
                <a:latin typeface="Times New Roman" pitchFamily="18" charset="0"/>
                <a:cs typeface="Times New Roman" pitchFamily="18" charset="0"/>
              </a:rPr>
              <a:t>For further questions:</a:t>
            </a:r>
          </a:p>
          <a:p>
            <a:pPr lvl="1">
              <a:buNone/>
            </a:pPr>
            <a:r>
              <a:rPr lang="en-US" sz="3600" dirty="0" smtClean="0">
                <a:latin typeface="Times New Roman" pitchFamily="18" charset="0"/>
                <a:cs typeface="Times New Roman" pitchFamily="18" charset="0"/>
              </a:rPr>
              <a:t>Jill Inahara</a:t>
            </a:r>
          </a:p>
          <a:p>
            <a:pPr lvl="1">
              <a:buNone/>
            </a:pPr>
            <a:r>
              <a:rPr lang="en-US" sz="3600" dirty="0" smtClean="0">
                <a:latin typeface="Times New Roman" pitchFamily="18" charset="0"/>
                <a:cs typeface="Times New Roman" pitchFamily="18" charset="0"/>
                <a:hlinkClick r:id="rId2"/>
              </a:rPr>
              <a:t>inahara.jill@deq.state.or.us</a:t>
            </a:r>
            <a:endParaRPr lang="en-US" sz="3600" dirty="0" smtClean="0">
              <a:latin typeface="Times New Roman" pitchFamily="18" charset="0"/>
              <a:cs typeface="Times New Roman" pitchFamily="18" charset="0"/>
            </a:endParaRPr>
          </a:p>
          <a:p>
            <a:pPr lvl="1">
              <a:buNone/>
            </a:pPr>
            <a:r>
              <a:rPr lang="en-US" sz="3600" dirty="0" smtClean="0">
                <a:latin typeface="Times New Roman" pitchFamily="18" charset="0"/>
                <a:cs typeface="Times New Roman" pitchFamily="18" charset="0"/>
              </a:rPr>
              <a:t>503-229-5001</a:t>
            </a:r>
            <a:endParaRPr lang="en-US" sz="36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8/13/2013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65</a:t>
            </a:fld>
            <a:endParaRPr lang="en-US" dirty="0"/>
          </a:p>
        </p:txBody>
      </p:sp>
      <p:sp>
        <p:nvSpPr>
          <p:cNvPr id="6" name="TextBox 5"/>
          <p:cNvSpPr txBox="1"/>
          <p:nvPr/>
        </p:nvSpPr>
        <p:spPr>
          <a:xfrm>
            <a:off x="609600" y="685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8/13/2013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 for sources that no longer exist in Oregon:</a:t>
            </a: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a:t>
            </a:r>
          </a:p>
          <a:p>
            <a:pPr marL="1033272" lvl="1" indent="-576072">
              <a:lnSpc>
                <a:spcPct val="95000"/>
              </a:lnSpc>
              <a:spcBef>
                <a:spcPts val="0"/>
              </a:spcBef>
              <a:buClr>
                <a:srgbClr val="00B0F0"/>
              </a:buClr>
              <a:buFont typeface="Arial" pitchFamily="34" charset="0"/>
              <a:buChar char="•"/>
              <a:defRPr/>
            </a:pPr>
            <a:endParaRPr lang="en-US" sz="3200" dirty="0" smtClean="0">
              <a:solidFill>
                <a:sysClr val="windowText" lastClr="000000"/>
              </a:solidFill>
              <a:latin typeface="Times New Roman"/>
            </a:endParaRPr>
          </a:p>
          <a:p>
            <a:pPr marL="749808" indent="-576072">
              <a:lnSpc>
                <a:spcPct val="95000"/>
              </a:lnSpc>
              <a:spcBef>
                <a:spcPts val="0"/>
              </a:spcBef>
              <a:buClr>
                <a:srgbClr val="00B0F0"/>
              </a:buClr>
              <a:buNone/>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New sources must comply</a:t>
            </a:r>
            <a:r>
              <a:rPr kumimoji="0" lang="en-US" sz="3200" b="0" i="0" u="none" strike="noStrike" kern="1200" cap="none" spc="0" normalizeH="0" noProof="0" dirty="0" smtClean="0">
                <a:ln>
                  <a:noFill/>
                </a:ln>
                <a:solidFill>
                  <a:sysClr val="windowText" lastClr="000000"/>
                </a:solidFill>
                <a:effectLst/>
                <a:uLnTx/>
                <a:uFillTx/>
                <a:latin typeface="Times New Roman"/>
                <a:ea typeface="Calibri"/>
                <a:cs typeface="Times New Roman"/>
              </a:rPr>
              <a:t> with more stringent federal requirements for new sources</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8/13/2013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8</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nSpc>
                <a:spcPct val="115000"/>
              </a:lnSpc>
              <a:spcBef>
                <a:spcPts val="0"/>
              </a:spcBef>
              <a:buClr>
                <a:srgbClr val="F07F09"/>
              </a:buClr>
              <a:buFont typeface="Wingdings 2"/>
              <a:buNone/>
              <a:defRPr/>
            </a:pPr>
            <a:endParaRPr lang="en-US" sz="3200" dirty="0">
              <a:solidFill>
                <a:sysClr val="windowText" lastClr="000000"/>
              </a:solidFill>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026" name="Picture 2" descr="http://www.holisticsquid.com/holistickidwordpress/wp-content/uploads/2012/08/Questions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1524000"/>
            <a:ext cx="6496050" cy="42862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352800" y="2438400"/>
            <a:ext cx="2010487" cy="658642"/>
          </a:xfrm>
          <a:prstGeom prst="rect">
            <a:avLst/>
          </a:prstGeom>
        </p:spPr>
        <p:txBody>
          <a:bodyPr wrap="none">
            <a:spAutoFit/>
          </a:bodyPr>
          <a:lstStyle/>
          <a:p>
            <a:pPr lvl="0">
              <a:lnSpc>
                <a:spcPct val="115000"/>
              </a:lnSpc>
              <a:buClr>
                <a:srgbClr val="F07F09"/>
              </a:buClr>
              <a:defRPr/>
            </a:pPr>
            <a:r>
              <a:rPr lang="en-US" sz="3200" dirty="0">
                <a:solidFill>
                  <a:sysClr val="windowText" lastClr="000000"/>
                </a:solidFill>
                <a:latin typeface="Times New Roman"/>
                <a:ea typeface="Calibri"/>
                <a:cs typeface="Times New Roman"/>
              </a:rPr>
              <a:t>Questions?</a:t>
            </a:r>
            <a:endParaRPr lang="en-US" sz="3200" dirty="0">
              <a:solidFill>
                <a:sysClr val="windowText" lastClr="000000"/>
              </a:solidFill>
              <a:ea typeface="Calibri"/>
              <a:cs typeface="Times New Roman"/>
            </a:endParaRPr>
          </a:p>
        </p:txBody>
      </p:sp>
    </p:spTree>
    <p:extLst>
      <p:ext uri="{BB962C8B-B14F-4D97-AF65-F5344CB8AC3E}">
        <p14:creationId xmlns="" xmlns:p14="http://schemas.microsoft.com/office/powerpoint/2010/main" val="627914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5486400" cy="1143000"/>
          </a:xfrm>
        </p:spPr>
        <p:txBody>
          <a:bodyPr/>
          <a:lstStyle/>
          <a:p>
            <a:r>
              <a:rPr lang="en-US" sz="3600" b="1" dirty="0" smtClean="0">
                <a:latin typeface="Times New Roman" pitchFamily="18" charset="0"/>
                <a:cs typeface="Times New Roman" pitchFamily="18" charset="0"/>
              </a:rPr>
              <a:t>PM and Opacity Standards  - Topics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362200"/>
            <a:ext cx="7315200" cy="3810000"/>
          </a:xfrm>
        </p:spPr>
        <p:txBody>
          <a:bodyPr>
            <a:normAutofit/>
          </a:bodyPr>
          <a:lstStyle/>
          <a:p>
            <a:pPr lvl="0">
              <a:buClr>
                <a:srgbClr val="00B0F0"/>
              </a:buClr>
            </a:pPr>
            <a:r>
              <a:rPr lang="en-US" dirty="0" smtClean="0">
                <a:latin typeface="Times New Roman" pitchFamily="18" charset="0"/>
                <a:cs typeface="Times New Roman" pitchFamily="18" charset="0"/>
              </a:rPr>
              <a:t>Background</a:t>
            </a:r>
          </a:p>
          <a:p>
            <a:pPr lvl="0">
              <a:buClr>
                <a:srgbClr val="00B0F0"/>
              </a:buClr>
            </a:pPr>
            <a:r>
              <a:rPr lang="en-US" dirty="0" smtClean="0">
                <a:latin typeface="Times New Roman" pitchFamily="18" charset="0"/>
                <a:cs typeface="Times New Roman" pitchFamily="18" charset="0"/>
              </a:rPr>
              <a:t>Changes being considered</a:t>
            </a:r>
          </a:p>
          <a:p>
            <a:pPr lvl="0">
              <a:buClr>
                <a:srgbClr val="00B0F0"/>
              </a:buClr>
            </a:pPr>
            <a:r>
              <a:rPr lang="en-US" smtClean="0">
                <a:latin typeface="Times New Roman" pitchFamily="18" charset="0"/>
                <a:cs typeface="Times New Roman" pitchFamily="18" charset="0"/>
              </a:rPr>
              <a:t>Implementation </a:t>
            </a:r>
            <a:r>
              <a:rPr lang="en-US" dirty="0" smtClean="0">
                <a:latin typeface="Times New Roman" pitchFamily="18" charset="0"/>
                <a:cs typeface="Times New Roman" pitchFamily="18" charset="0"/>
              </a:rPr>
              <a:t>schedule</a:t>
            </a:r>
          </a:p>
          <a:p>
            <a:pPr lvl="0">
              <a:buClr>
                <a:srgbClr val="00B0F0"/>
              </a:buClr>
            </a:pPr>
            <a:r>
              <a:rPr lang="en-US" dirty="0" smtClean="0">
                <a:latin typeface="Times New Roman" pitchFamily="18" charset="0"/>
                <a:cs typeface="Times New Roman" pitchFamily="18" charset="0"/>
              </a:rPr>
              <a:t>Affected sources</a:t>
            </a:r>
          </a:p>
          <a:p>
            <a:pPr lvl="0">
              <a:buClr>
                <a:srgbClr val="00B0F0"/>
              </a:buClr>
            </a:pPr>
            <a:r>
              <a:rPr lang="en-US" dirty="0" smtClean="0">
                <a:latin typeface="Times New Roman" pitchFamily="18" charset="0"/>
                <a:cs typeface="Times New Roman" pitchFamily="18" charset="0"/>
              </a:rPr>
              <a:t>Compliance issues</a:t>
            </a:r>
          </a:p>
        </p:txBody>
      </p:sp>
      <p:sp>
        <p:nvSpPr>
          <p:cNvPr id="4" name="Slide Number Placeholder 3"/>
          <p:cNvSpPr>
            <a:spLocks noGrp="1"/>
          </p:cNvSpPr>
          <p:nvPr>
            <p:ph type="sldNum" sz="quarter" idx="12"/>
          </p:nvPr>
        </p:nvSpPr>
        <p:spPr/>
        <p:txBody>
          <a:bodyPr/>
          <a:lstStyle/>
          <a:p>
            <a:fld id="{5054A28A-D49E-49FA-AA6C-AAFB5BCB984B}" type="slidenum">
              <a:rPr lang="en-US" smtClean="0"/>
              <a:pPr/>
              <a:t>9</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8894</TotalTime>
  <Words>3716</Words>
  <Application>Microsoft Office PowerPoint</Application>
  <PresentationFormat>On-screen Show (4:3)</PresentationFormat>
  <Paragraphs>685</Paragraphs>
  <Slides>65</Slides>
  <Notes>44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Slide 1</vt:lpstr>
      <vt:lpstr>Rulemaking Goals</vt:lpstr>
      <vt:lpstr>Rulemaking Schedule</vt:lpstr>
      <vt:lpstr>Slide 4</vt:lpstr>
      <vt:lpstr>Rule Clean-Up</vt:lpstr>
      <vt:lpstr>Rule Clean-Up</vt:lpstr>
      <vt:lpstr>Rule Clean-Up</vt:lpstr>
      <vt:lpstr>Rule Clean-Up</vt:lpstr>
      <vt:lpstr>PM and Opacity Standards  - Topics</vt:lpstr>
      <vt:lpstr>PM and Opacity Standards  - Background</vt:lpstr>
      <vt:lpstr>Opacity Standard – suggested changes</vt:lpstr>
      <vt:lpstr>Opacity Standard – suggested changes</vt:lpstr>
      <vt:lpstr>Opacity Standard – suggested changes</vt:lpstr>
      <vt:lpstr>PM Standard – suggested changes</vt:lpstr>
      <vt:lpstr>PM Grain loading standards</vt:lpstr>
      <vt:lpstr>PM Grain loading standards</vt:lpstr>
      <vt:lpstr>PM Grain loading standards</vt:lpstr>
      <vt:lpstr>PM Grain loading standards</vt:lpstr>
      <vt:lpstr>Slide 19</vt:lpstr>
      <vt:lpstr>Slide 20</vt:lpstr>
      <vt:lpstr>PM Standards – suggested changes</vt:lpstr>
      <vt:lpstr>Categorically Insignificant Activities</vt:lpstr>
      <vt:lpstr>Categorically Insignificant Activities - background</vt:lpstr>
      <vt:lpstr>Categorically Insignificant Activities - background</vt:lpstr>
      <vt:lpstr>Slide 25</vt:lpstr>
      <vt:lpstr>Small fuel burning equipment </vt:lpstr>
      <vt:lpstr>Regulatory Considerations</vt:lpstr>
      <vt:lpstr>Regulatory Considerations</vt:lpstr>
      <vt:lpstr>Categorically Insignificant Activities</vt:lpstr>
      <vt:lpstr>Extensions for NSR/PSD permits</vt:lpstr>
      <vt:lpstr>Extensions for NSR/PSD permits - Background</vt:lpstr>
      <vt:lpstr>Extensions for NSR/PSD permits – Suggested Rule Changes</vt:lpstr>
      <vt:lpstr>Extensions for NSR/PSD permits – Suggested Rule Changes</vt:lpstr>
      <vt:lpstr>Extensions for NSR/PSD permits – Suggested Rule Changes</vt:lpstr>
      <vt:lpstr>Extensions for NSR/PSD permits – Suggested Rule Changes</vt:lpstr>
      <vt:lpstr>Extensions for NSR/PSD permits – Process to request extension</vt:lpstr>
      <vt:lpstr>Extensions for NSR/PSD permits – Public Notice</vt:lpstr>
      <vt:lpstr>Extensions for NSR/PSD permits</vt:lpstr>
      <vt:lpstr>Splitting Businesses</vt:lpstr>
      <vt:lpstr>Splitting Businesses – Background/Issues</vt:lpstr>
      <vt:lpstr>Splitting Businesses –  Suggested Rule Changes</vt:lpstr>
      <vt:lpstr>Splitting Businesses –  Program Integrity</vt:lpstr>
      <vt:lpstr>Splitting Businesses</vt:lpstr>
      <vt:lpstr>LUNCH?</vt:lpstr>
      <vt:lpstr>New Source Review (NSR)</vt:lpstr>
      <vt:lpstr>New Source Review (NSR)</vt:lpstr>
      <vt:lpstr>Things unique to DEQ’s program</vt:lpstr>
      <vt:lpstr>Things unique to DEQ’s program, cont.</vt:lpstr>
      <vt:lpstr>Why make changes?</vt:lpstr>
      <vt:lpstr>How will the changes improve the program? </vt:lpstr>
      <vt:lpstr>What are the changes? </vt:lpstr>
      <vt:lpstr>Major / Minor NSR – currently  With construction or change in method of operation (Major Modification)</vt:lpstr>
      <vt:lpstr>Major / Minor NSR – proposed  With construction or change in method of operation (Major Modification)</vt:lpstr>
      <vt:lpstr>Significant Emission Rate (SER)</vt:lpstr>
      <vt:lpstr>Two New Area Designations</vt:lpstr>
      <vt:lpstr>Current Area Designations</vt:lpstr>
      <vt:lpstr>Areas in transition</vt:lpstr>
      <vt:lpstr>New Area Designations</vt:lpstr>
      <vt:lpstr>Changes to Improve Air Quality</vt:lpstr>
      <vt:lpstr>Offset Changes</vt:lpstr>
      <vt:lpstr>Net Air Quality Benefit Changes</vt:lpstr>
      <vt:lpstr>Last: Rule Organization</vt:lpstr>
      <vt:lpstr>Summary of Proposed Changes</vt:lpstr>
      <vt:lpstr>New Source Review (NSR)</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pcuser</cp:lastModifiedBy>
  <cp:revision>902</cp:revision>
  <dcterms:created xsi:type="dcterms:W3CDTF">2013-06-02T20:44:18Z</dcterms:created>
  <dcterms:modified xsi:type="dcterms:W3CDTF">2013-08-13T19:18:19Z</dcterms:modified>
</cp:coreProperties>
</file>