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1"/>
  </p:notesMasterIdLst>
  <p:sldIdLst>
    <p:sldId id="645" r:id="rId2"/>
    <p:sldId id="649" r:id="rId3"/>
    <p:sldId id="650" r:id="rId4"/>
    <p:sldId id="651" r:id="rId5"/>
    <p:sldId id="652" r:id="rId6"/>
    <p:sldId id="653" r:id="rId7"/>
    <p:sldId id="654" r:id="rId8"/>
    <p:sldId id="655" r:id="rId9"/>
    <p:sldId id="501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fisher" initials="mf" lastIdx="32" clrIdx="0"/>
  <p:cmAuthor id="1" name="jinahar" initials="j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3BA0BB"/>
    <a:srgbClr val="3898B2"/>
    <a:srgbClr val="745A94"/>
    <a:srgbClr val="6E558D"/>
    <a:srgbClr val="9D6EFC"/>
    <a:srgbClr val="AD7DED"/>
    <a:srgbClr val="0CA4C2"/>
    <a:srgbClr val="8D8E84"/>
    <a:srgbClr val="E5E12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964" autoAdjust="0"/>
  </p:normalViewPr>
  <p:slideViewPr>
    <p:cSldViewPr>
      <p:cViewPr>
        <p:scale>
          <a:sx n="90" d="100"/>
          <a:sy n="90" d="100"/>
        </p:scale>
        <p:origin x="-14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864"/>
    </p:cViewPr>
  </p:sorterViewPr>
  <p:notesViewPr>
    <p:cSldViewPr>
      <p:cViewPr>
        <p:scale>
          <a:sx n="100" d="100"/>
          <a:sy n="100" d="100"/>
        </p:scale>
        <p:origin x="-816" y="1954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3319AF-AD5F-415B-8121-FC7285CC284F}" type="datetimeFigureOut">
              <a:rPr lang="en-US" smtClean="0"/>
              <a:pPr/>
              <a:t>9/12/2013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922073-0507-4909-86FD-51FAF8B918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12585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648200" cy="3486150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43000" y="4267200"/>
            <a:ext cx="4648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lvl="1" indent="-114300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SIP required  by Clean Air Act to maintain or attain compliance with National Ambient Air Quality Standards (NAAQS)</a:t>
            </a:r>
          </a:p>
          <a:p>
            <a:pPr marL="114300" lvl="1" indent="-114300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NAAQS for particulate matter was based on total particulate matter and was much less stringent than today’s standards.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This is an overview of the proposed changes to the  grain loading standards.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“Sensitive  areas” are designated because of air quality problems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If impacts are up to 75% of standard, we run the risk of violating the standard. This is a huge risk for public health and economic development.  It affects our ability to deal with new facilities in an airshed.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The same concept is used in the Clean Air Act….new standards for newer sources.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DEQ believed that older units would be retired pr modified/updated but this is not the case.  Older sources use up a lot of the PM standard so that puts areas at risk.  Even if the unit is not a large percentage of the airshed, it is still impacting public health.  If it created a problem we would have to address it so we are addressing it now before there is a problem.  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Other states??</a:t>
            </a:r>
          </a:p>
          <a:p>
            <a:pPr>
              <a:buFont typeface="Arial" pitchFamily="34" charset="0"/>
              <a:buChar char="•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Units that were built before 1970</a:t>
            </a:r>
          </a:p>
          <a:p>
            <a:pPr>
              <a:buFont typeface="Arial" pitchFamily="34" charset="0"/>
              <a:buChar char="•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86335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98374-7D0B-457B-9414-3880E2F42172}" type="datetime1">
              <a:rPr lang="en-US" smtClean="0"/>
              <a:pPr/>
              <a:t>9/12/2013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24"/>
          <p:cNvSpPr txBox="1">
            <a:spLocks noChangeArrowheads="1"/>
          </p:cNvSpPr>
          <p:nvPr userDrawn="1"/>
        </p:nvSpPr>
        <p:spPr bwMode="auto">
          <a:xfrm>
            <a:off x="1600200" y="1447800"/>
            <a:ext cx="739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FFFFFF"/>
                </a:solidFill>
                <a:latin typeface="Times New Roman" pitchFamily="18" charset="0"/>
              </a:rPr>
              <a:t>Air Quality 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PERMITTING PROGRAM UPDATES</a:t>
            </a:r>
          </a:p>
        </p:txBody>
      </p:sp>
    </p:spTree>
    <p:extLst>
      <p:ext uri="{BB962C8B-B14F-4D97-AF65-F5344CB8AC3E}">
        <p14:creationId xmlns:p14="http://schemas.microsoft.com/office/powerpoint/2010/main" xmlns="" val="287577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2BCA-CEB8-4164-903D-0148D91CA359}" type="datetime1">
              <a:rPr lang="en-US" smtClean="0"/>
              <a:pPr/>
              <a:t>9/12/2013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51544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E52D-4555-4FDB-B898-DDA0225E33A9}" type="datetime1">
              <a:rPr lang="en-US" smtClean="0"/>
              <a:pPr/>
              <a:t>9/12/2013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38821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9/12/2013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42364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44CF-F51D-444C-88A2-9930AE2F7BC9}" type="datetime1">
              <a:rPr lang="en-US" smtClean="0"/>
              <a:pPr/>
              <a:t>9/12/2013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8669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C242C-EA3B-425E-9AAC-339BAFE8360B}" type="datetime1">
              <a:rPr lang="en-US" smtClean="0"/>
              <a:pPr/>
              <a:t>9/12/2013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87477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4617-DCC5-41B4-9539-72B03EDC8E45}" type="datetime1">
              <a:rPr lang="en-US" smtClean="0"/>
              <a:pPr/>
              <a:t>9/12/2013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927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9A10-81CD-447A-967E-D16120B1949C}" type="datetime1">
              <a:rPr lang="en-US" smtClean="0"/>
              <a:pPr/>
              <a:t>9/12/2013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6051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275A-3884-499B-B90E-F3A854270A2D}" type="datetime1">
              <a:rPr lang="en-US" smtClean="0"/>
              <a:pPr/>
              <a:t>9/12/2013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5310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3D53-950D-4219-BEB5-6131431D0569}" type="datetime1">
              <a:rPr lang="en-US" smtClean="0"/>
              <a:pPr/>
              <a:t>9/12/2013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40855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EA04-713F-43B4-8302-19D4BEB4A59E}" type="datetime1">
              <a:rPr lang="en-US" smtClean="0"/>
              <a:pPr/>
              <a:t>9/12/2013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15719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92171-57B3-4672-8AA5-A3D6FE71C1F2}" type="datetime1">
              <a:rPr lang="en-US" smtClean="0"/>
              <a:pPr/>
              <a:t>9/12/2013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1" y="0"/>
            <a:ext cx="822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1066800" y="25569"/>
            <a:ext cx="830579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PERMITTING PROGRAM UPDATES RULEMAKING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560387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38798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7543800" cy="1143000"/>
          </a:xfrm>
        </p:spPr>
        <p:txBody>
          <a:bodyPr/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PM and Opacity Standards  - Background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315200" cy="4191000"/>
          </a:xfrm>
        </p:spPr>
        <p:txBody>
          <a:bodyPr>
            <a:normAutofit fontScale="92500" lnSpcReduction="10000"/>
          </a:bodyPr>
          <a:lstStyle/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Standards adopted in early 1970’s as part of initial State Implementation Plan (SIP)</a:t>
            </a:r>
          </a:p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Rules include different standards for pre and post 1970 sources - grandfathering provision</a:t>
            </a:r>
          </a:p>
          <a:p>
            <a:pPr lvl="1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Pre-1970: 40% opacity and 0.2 gr/dscf</a:t>
            </a:r>
          </a:p>
          <a:p>
            <a:pPr lvl="1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Post 1970: 20% opacity and 0.1 gr/dscf</a:t>
            </a:r>
          </a:p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PM standard inconsistent with current EPA policy for significant figures/compliance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726680" cy="4800600"/>
          </a:xfrm>
        </p:spPr>
        <p:txBody>
          <a:bodyPr>
            <a:normAutofit/>
          </a:bodyPr>
          <a:lstStyle/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Add significant digit to standards consistent with EPA policy</a:t>
            </a:r>
          </a:p>
          <a:p>
            <a:pPr lvl="1"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0.1 » 0.10</a:t>
            </a:r>
          </a:p>
          <a:p>
            <a:pPr lvl="1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0.2 » 0.20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Phase out 0.20 standard for older sources to help address newer/tighter ambient air quality standards</a:t>
            </a:r>
          </a:p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sources must comply with 0.10 standard by January 1, 2019.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00200" y="914400"/>
            <a:ext cx="7010400" cy="685800"/>
          </a:xfrm>
        </p:spPr>
        <p:txBody>
          <a:bodyPr/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PM Standard – suggested changes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3</a:t>
            </a:fld>
            <a:endParaRPr lang="en-US" dirty="0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01000" cy="685800"/>
          </a:xfrm>
        </p:spPr>
        <p:txBody>
          <a:bodyPr/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PM Grain loading standards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20251268"/>
              </p:ext>
            </p:extLst>
          </p:nvPr>
        </p:nvGraphicFramePr>
        <p:xfrm>
          <a:off x="228600" y="1447800"/>
          <a:ext cx="8534400" cy="338088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90800"/>
                <a:gridCol w="1981200"/>
                <a:gridCol w="2209800"/>
                <a:gridCol w="1752600"/>
              </a:tblGrid>
              <a:tr h="31868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Source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Grain Loading</a:t>
                      </a:r>
                      <a:r>
                        <a:rPr lang="en-US" baseline="0" dirty="0" smtClean="0"/>
                        <a:t> Standards (gr/dscf)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577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Current Limit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Effective upon Rule</a:t>
                      </a:r>
                      <a:r>
                        <a:rPr lang="en-US" baseline="0" dirty="0" smtClean="0"/>
                        <a:t> Adoption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2019</a:t>
                      </a:r>
                      <a:endParaRPr lang="en-US" dirty="0"/>
                    </a:p>
                  </a:txBody>
                  <a:tcPr/>
                </a:tc>
              </a:tr>
              <a:tr h="5112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Built before 06/01/70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</a:t>
                      </a:r>
                      <a:endParaRPr lang="en-US" dirty="0"/>
                    </a:p>
                  </a:txBody>
                  <a:tcPr/>
                </a:tc>
              </a:tr>
              <a:tr h="89839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Built</a:t>
                      </a:r>
                      <a:r>
                        <a:rPr lang="en-US" baseline="0" dirty="0" smtClean="0"/>
                        <a:t> a</a:t>
                      </a:r>
                      <a:r>
                        <a:rPr lang="en-US" dirty="0" smtClean="0"/>
                        <a:t>fter 06/01/70 within 5 miles of “sensitive” area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</a:t>
                      </a:r>
                      <a:endParaRPr lang="en-US" dirty="0"/>
                    </a:p>
                  </a:txBody>
                  <a:tcPr/>
                </a:tc>
              </a:tr>
              <a:tr h="949418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Built</a:t>
                      </a:r>
                      <a:r>
                        <a:rPr lang="en-US" baseline="0" dirty="0" smtClean="0"/>
                        <a:t> a</a:t>
                      </a:r>
                      <a:r>
                        <a:rPr lang="en-US" dirty="0" smtClean="0"/>
                        <a:t>fter 06/01/70 outside 5 miles of “sensitive” area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605424"/>
            <a:ext cx="2362200" cy="1954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67016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391400" cy="2286000"/>
          </a:xfrm>
        </p:spPr>
        <p:txBody>
          <a:bodyPr>
            <a:normAutofit/>
          </a:bodyPr>
          <a:lstStyle/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Analysis of a typical source with 40% opacity and 0.2 gr/dscf </a:t>
            </a:r>
          </a:p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Located in Klamath Falls PM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2.5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NAA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43019421"/>
              </p:ext>
            </p:extLst>
          </p:nvPr>
        </p:nvGraphicFramePr>
        <p:xfrm>
          <a:off x="457200" y="3581400"/>
          <a:ext cx="8534400" cy="193949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828800"/>
                <a:gridCol w="3352800"/>
                <a:gridCol w="3352800"/>
              </a:tblGrid>
              <a:tr h="895149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Grain Loading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Source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Impacts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Source + Background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97305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0.2 gr/dscf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30%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of PM</a:t>
                      </a:r>
                      <a:r>
                        <a:rPr lang="en-US" sz="26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2.5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NAAQS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70% 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of PM</a:t>
                      </a:r>
                      <a:r>
                        <a:rPr lang="en-US" sz="26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2.5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NAAQS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97305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0.10 gr/dscf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13% 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of PM</a:t>
                      </a:r>
                      <a:r>
                        <a:rPr lang="en-US" sz="26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2.5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NAAQS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53% 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of PM</a:t>
                      </a:r>
                      <a:r>
                        <a:rPr lang="en-US" sz="26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2.5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NAAQS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01000" cy="685800"/>
          </a:xfrm>
        </p:spPr>
        <p:txBody>
          <a:bodyPr/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PM Grain loading standards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1452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76400"/>
            <a:ext cx="7315200" cy="4495800"/>
          </a:xfrm>
        </p:spPr>
        <p:txBody>
          <a:bodyPr>
            <a:normAutofit/>
          </a:bodyPr>
          <a:lstStyle/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Other affected businesses are located in areas similar to Klamath Falls:</a:t>
            </a:r>
          </a:p>
          <a:p>
            <a:pPr lvl="1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Small communities also have high background concentrations due to woodstoves</a:t>
            </a:r>
          </a:p>
          <a:p>
            <a:pPr lvl="1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Similar terrain</a:t>
            </a:r>
          </a:p>
          <a:p>
            <a:pPr lvl="1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Similar weather with potential for air stagnation periods in winter time.</a:t>
            </a:r>
          </a:p>
          <a:p>
            <a:pPr lvl="1">
              <a:buClr>
                <a:srgbClr val="00B0F0"/>
              </a:buClr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01000" cy="685800"/>
          </a:xfrm>
        </p:spPr>
        <p:txBody>
          <a:bodyPr/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PM Grain loading standards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76400"/>
            <a:ext cx="7315200" cy="4191000"/>
          </a:xfrm>
        </p:spPr>
        <p:txBody>
          <a:bodyPr>
            <a:normAutofit/>
          </a:bodyPr>
          <a:lstStyle/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Changes are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proactive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measures for helping to prevent violations of current PM2.5 standards and potentially more stringent standards in the future</a:t>
            </a:r>
          </a:p>
          <a:p>
            <a:pPr lvl="0"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Changes are similar to more stringent changes adopted for  PM10 nonattainment areas as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reactive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measures </a:t>
            </a:r>
          </a:p>
          <a:p>
            <a:pPr lvl="1">
              <a:buClr>
                <a:srgbClr val="00B0F0"/>
              </a:buClr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01000" cy="685800"/>
          </a:xfrm>
        </p:spPr>
        <p:txBody>
          <a:bodyPr/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PM Grain loading standards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7</a:t>
            </a:fld>
            <a:endParaRPr lang="en-US" dirty="0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90600" y="1600201"/>
            <a:ext cx="73152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Approximately 11 wood-fired boilers</a:t>
            </a:r>
          </a:p>
          <a:p>
            <a:pPr marL="285750" lvl="1" indent="-285750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Two asphalt plants</a:t>
            </a:r>
          </a:p>
          <a:p>
            <a:pPr marL="285750" indent="-285750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Many of the units comply but not all the time.</a:t>
            </a:r>
          </a:p>
          <a:p>
            <a:pPr marL="285750" lvl="1" indent="-285750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Test results range from 0.06 to 0.21 gr/dscf</a:t>
            </a:r>
          </a:p>
          <a:p>
            <a:pPr marL="285750" lvl="1" indent="-285750">
              <a:buClr>
                <a:srgbClr val="00B0F0"/>
              </a:buCl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Individual outreach to these businesses after stakeholder meetings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914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Affected Businesses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0680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8229600" cy="4114800"/>
          </a:xfrm>
        </p:spPr>
        <p:txBody>
          <a:bodyPr>
            <a:noAutofit/>
          </a:bodyPr>
          <a:lstStyle/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Conduct more frequent tuning/maintenance</a:t>
            </a:r>
          </a:p>
          <a:p>
            <a:pPr lvl="1">
              <a:buClr>
                <a:srgbClr val="00B0F0"/>
              </a:buClr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1977 28 MMBtu wood fired boiler; pre-test out of compliance; post-test less than 0.1 gr/dscf</a:t>
            </a:r>
          </a:p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Maintain consistent/high quality fuel</a:t>
            </a:r>
          </a:p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Improve combustion controls </a:t>
            </a:r>
          </a:p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Install additional control equipment</a:t>
            </a:r>
          </a:p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Add co-firing of natural gas </a:t>
            </a:r>
          </a:p>
          <a:p>
            <a:pPr>
              <a:buClr>
                <a:srgbClr val="00B0F0"/>
              </a:buClr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Replace boiler with natural gas-fired boiler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9/12/2013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914400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What might be necessary to comply with standards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Rulemaking Schedule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Public Notice: October – November</a:t>
            </a:r>
          </a:p>
          <a:p>
            <a:pPr>
              <a:buClr>
                <a:srgbClr val="00B0F0"/>
              </a:buClr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Public Hearing:  November</a:t>
            </a:r>
          </a:p>
          <a:p>
            <a:pPr>
              <a:buClr>
                <a:srgbClr val="00B0F0"/>
              </a:buClr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Proposed  EQC Rule Adoption:  March 2014</a:t>
            </a:r>
          </a:p>
          <a:p>
            <a:pPr>
              <a:buClr>
                <a:srgbClr val="00B0F0"/>
              </a:buClr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SIP Submittal to EPA for Approval:  ?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9/12/2013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8946</TotalTime>
  <Words>647</Words>
  <Application>Microsoft Office PowerPoint</Application>
  <PresentationFormat>On-screen Show (4:3)</PresentationFormat>
  <Paragraphs>106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PM and Opacity Standards  - Background</vt:lpstr>
      <vt:lpstr>PM Standard – suggested changes</vt:lpstr>
      <vt:lpstr>PM Grain loading standards</vt:lpstr>
      <vt:lpstr>PM Grain loading standards</vt:lpstr>
      <vt:lpstr>PM Grain loading standards</vt:lpstr>
      <vt:lpstr>PM Grain loading standards</vt:lpstr>
      <vt:lpstr>Slide 7</vt:lpstr>
      <vt:lpstr>Slide 8</vt:lpstr>
      <vt:lpstr>Rulemaking Schedule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Preferred Customer</dc:creator>
  <cp:lastModifiedBy>jinahar</cp:lastModifiedBy>
  <cp:revision>909</cp:revision>
  <dcterms:created xsi:type="dcterms:W3CDTF">2013-06-02T20:44:18Z</dcterms:created>
  <dcterms:modified xsi:type="dcterms:W3CDTF">2013-09-12T18:04:19Z</dcterms:modified>
</cp:coreProperties>
</file>