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notesSlides/notesSlide7.xml" ContentType="application/vnd.openxmlformats-officedocument.presentationml.notesSlide+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75" r:id="rId3"/>
    <p:sldId id="376" r:id="rId4"/>
    <p:sldId id="351" r:id="rId5"/>
    <p:sldId id="365" r:id="rId6"/>
    <p:sldId id="367" r:id="rId7"/>
    <p:sldId id="369" r:id="rId8"/>
    <p:sldId id="37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fisher" initials="mf"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BA0BB"/>
    <a:srgbClr val="3898B2"/>
    <a:srgbClr val="745A94"/>
    <a:srgbClr val="6E558D"/>
    <a:srgbClr val="9D6EFC"/>
    <a:srgbClr val="AD7DED"/>
    <a:srgbClr val="0CA4C2"/>
    <a:srgbClr val="8D8E84"/>
    <a:srgbClr val="E5E12D"/>
    <a:srgbClr val="C945C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3407" autoAdjust="0"/>
  </p:normalViewPr>
  <p:slideViewPr>
    <p:cSldViewPr>
      <p:cViewPr varScale="1">
        <p:scale>
          <a:sx n="81" d="100"/>
          <a:sy n="81" d="100"/>
        </p:scale>
        <p:origin x="-206" y="-8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00" d="100"/>
          <a:sy n="100" d="100"/>
        </p:scale>
        <p:origin x="-816" y="195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1"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Outdated rules are unclear</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Clarify where necessary</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E9537989-E47C-4C28-A2ED-5E07345F5151}">
      <dgm:prSet phldrT="[Text]"/>
      <dgm:spPr/>
      <dgm:t>
        <a:bodyPr/>
        <a:lstStyle/>
        <a:p>
          <a:r>
            <a:rPr lang="en-US" dirty="0" smtClean="0">
              <a:latin typeface="Times New Roman" pitchFamily="18" charset="0"/>
              <a:cs typeface="Times New Roman" pitchFamily="18" charset="0"/>
            </a:rPr>
            <a:t>Repeal unnecessary rules</a:t>
          </a:r>
          <a:endParaRPr lang="en-US" dirty="0">
            <a:latin typeface="Times New Roman" pitchFamily="18" charset="0"/>
            <a:cs typeface="Times New Roman" pitchFamily="18" charset="0"/>
          </a:endParaRPr>
        </a:p>
      </dgm:t>
    </dgm:pt>
    <dgm:pt modelId="{F46E16C0-A7F3-4C9B-A25C-7B27F8D8AAE5}" type="parTrans" cxnId="{3A694AF0-CEBA-45C2-8791-4450E95DE137}">
      <dgm:prSet/>
      <dgm:spPr/>
      <dgm:t>
        <a:bodyPr/>
        <a:lstStyle/>
        <a:p>
          <a:endParaRPr lang="en-US"/>
        </a:p>
      </dgm:t>
    </dgm:pt>
    <dgm:pt modelId="{B8D9F44B-52CE-459F-99DA-A7E73C92B6CF}" type="sibTrans" cxnId="{3A694AF0-CEBA-45C2-8791-4450E95DE137}">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8DB1713C-6AE0-4AFF-8E6A-32073E25C5B7}">
      <dgm:prSet phldrT="[Text]"/>
      <dgm:spPr/>
      <dgm:t>
        <a:bodyPr/>
        <a:lstStyle/>
        <a:p>
          <a:r>
            <a:rPr lang="en-US" dirty="0" smtClean="0">
              <a:latin typeface="Times New Roman" pitchFamily="18" charset="0"/>
              <a:cs typeface="Times New Roman" pitchFamily="18" charset="0"/>
            </a:rPr>
            <a:t>EPA has adopted new rules</a:t>
          </a:r>
          <a:endParaRPr lang="en-US" dirty="0">
            <a:latin typeface="Times New Roman" pitchFamily="18" charset="0"/>
            <a:cs typeface="Times New Roman" pitchFamily="18" charset="0"/>
          </a:endParaRPr>
        </a:p>
      </dgm:t>
    </dgm:pt>
    <dgm:pt modelId="{5852FAA7-02FD-4394-81DB-BE06AE2E4D04}" type="parTrans" cxnId="{68F1C03C-AED5-41FC-AAD5-807C853DE650}">
      <dgm:prSet/>
      <dgm:spPr/>
      <dgm:t>
        <a:bodyPr/>
        <a:lstStyle/>
        <a:p>
          <a:endParaRPr lang="en-US"/>
        </a:p>
      </dgm:t>
    </dgm:pt>
    <dgm:pt modelId="{A9CA3D70-1451-4496-A5A7-5F7B086A3121}" type="sibTrans" cxnId="{68F1C03C-AED5-41FC-AAD5-807C853DE650}">
      <dgm:prSet/>
      <dgm:spPr/>
      <dgm:t>
        <a:bodyPr/>
        <a:lstStyle/>
        <a:p>
          <a:endParaRPr lang="en-US"/>
        </a:p>
      </dgm:t>
    </dgm:pt>
    <dgm:pt modelId="{1BEF8BFF-25A7-48C2-910D-81A519AF8F39}">
      <dgm:prSet phldrT="[Text]"/>
      <dgm:spPr/>
      <dgm:t>
        <a:bodyPr/>
        <a:lstStyle/>
        <a:p>
          <a:endParaRPr lang="en-US" dirty="0">
            <a:latin typeface="Times New Roman" pitchFamily="18" charset="0"/>
            <a:cs typeface="Times New Roman" pitchFamily="18" charset="0"/>
          </a:endParaRPr>
        </a:p>
      </dgm:t>
    </dgm:pt>
    <dgm:pt modelId="{1C75CF65-C156-4D95-BF91-B75F0F9B6E2E}" type="parTrans" cxnId="{E54822EE-A6FB-49B3-A118-837519CA8E80}">
      <dgm:prSet/>
      <dgm:spPr/>
      <dgm:t>
        <a:bodyPr/>
        <a:lstStyle/>
        <a:p>
          <a:endParaRPr lang="en-US"/>
        </a:p>
      </dgm:t>
    </dgm:pt>
    <dgm:pt modelId="{3367841F-941B-4DCD-A722-06CD93BEC361}" type="sibTrans" cxnId="{E54822EE-A6FB-49B3-A118-837519CA8E80}">
      <dgm:prSet/>
      <dgm:spPr/>
      <dgm:t>
        <a:bodyPr/>
        <a:lstStyle/>
        <a:p>
          <a:endParaRPr lang="en-US"/>
        </a:p>
      </dgm:t>
    </dgm:pt>
    <dgm:pt modelId="{1AAD77BC-C800-472B-989F-0BF4BF26A73F}">
      <dgm:prSet phldrT="[Text]"/>
      <dgm:spPr/>
      <dgm:t>
        <a:bodyPr/>
        <a:lstStyle/>
        <a:p>
          <a:endParaRPr lang="en-US" dirty="0">
            <a:latin typeface="Times New Roman" pitchFamily="18" charset="0"/>
            <a:cs typeface="Times New Roman" pitchFamily="18" charset="0"/>
          </a:endParaRPr>
        </a:p>
      </dgm:t>
    </dgm:pt>
    <dgm:pt modelId="{B6853A8A-99FA-483D-9462-654793C7FA80}" type="parTrans" cxnId="{A26AA75D-8528-4A0D-8480-A17632891709}">
      <dgm:prSet/>
      <dgm:spPr/>
      <dgm:t>
        <a:bodyPr/>
        <a:lstStyle/>
        <a:p>
          <a:endParaRPr lang="en-US"/>
        </a:p>
      </dgm:t>
    </dgm:pt>
    <dgm:pt modelId="{D132EAEF-2D7E-4D21-B673-CE31CE008E75}" type="sibTrans" cxnId="{A26AA75D-8528-4A0D-8480-A17632891709}">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3A694AF0-CEBA-45C2-8791-4450E95DE137}" srcId="{BE4D0001-1913-4DB1-8D44-EE8A69A70179}" destId="{E9537989-E47C-4C28-A2ED-5E07345F5151}" srcOrd="2" destOrd="0" parTransId="{F46E16C0-A7F3-4C9B-A25C-7B27F8D8AAE5}" sibTransId="{B8D9F44B-52CE-459F-99DA-A7E73C92B6CF}"/>
    <dgm:cxn modelId="{26F40FEC-073C-4DF9-A61C-987283E0CCD7}" type="presOf" srcId="{6D388B34-B901-47F6-9BC3-A147116CEEC8}" destId="{8D803AA9-7F58-419D-A608-DD1A7FE042DB}" srcOrd="0" destOrd="0"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8C646D97-3A50-4801-A4E1-8F651CF07A3D}" type="presOf" srcId="{8DB1713C-6AE0-4AFF-8E6A-32073E25C5B7}" destId="{05F7139E-646F-4675-8C98-97A80DC35D08}" srcOrd="0" destOrd="2" presId="urn:microsoft.com/office/officeart/2005/8/layout/hList1"/>
    <dgm:cxn modelId="{70CD024B-1B08-4D80-8BF6-8A3231A0D815}" type="presOf" srcId="{1AAD77BC-C800-472B-989F-0BF4BF26A73F}" destId="{C33C1989-BE00-4F04-BA23-BCF8C1D46079}"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E54822EE-A6FB-49B3-A118-837519CA8E80}" srcId="{E2DBCADF-D569-4C93-BBFD-5A6F2AD9CC1E}" destId="{1BEF8BFF-25A7-48C2-910D-81A519AF8F39}" srcOrd="1" destOrd="0" parTransId="{1C75CF65-C156-4D95-BF91-B75F0F9B6E2E}" sibTransId="{3367841F-941B-4DCD-A722-06CD93BEC361}"/>
    <dgm:cxn modelId="{1AAF1507-0FD5-4A64-AAF3-2DBAFEE44A26}" srcId="{BE4D0001-1913-4DB1-8D44-EE8A69A70179}" destId="{744C3FCE-2FEB-47D4-8D94-867ABE229666}" srcOrd="0" destOrd="0" parTransId="{E7F2A520-28AD-4025-BD08-B225DC2AD974}" sibTransId="{7D7F7CC8-AF76-4DF4-917A-DEA070478167}"/>
    <dgm:cxn modelId="{68F1C03C-AED5-41FC-AAD5-807C853DE650}" srcId="{E2DBCADF-D569-4C93-BBFD-5A6F2AD9CC1E}" destId="{8DB1713C-6AE0-4AFF-8E6A-32073E25C5B7}" srcOrd="2" destOrd="0" parTransId="{5852FAA7-02FD-4394-81DB-BE06AE2E4D04}" sibTransId="{A9CA3D70-1451-4496-A5A7-5F7B086A3121}"/>
    <dgm:cxn modelId="{A26AA75D-8528-4A0D-8480-A17632891709}" srcId="{BE4D0001-1913-4DB1-8D44-EE8A69A70179}" destId="{1AAD77BC-C800-472B-989F-0BF4BF26A73F}" srcOrd="1" destOrd="0" parTransId="{B6853A8A-99FA-483D-9462-654793C7FA80}" sibTransId="{D132EAEF-2D7E-4D21-B673-CE31CE008E75}"/>
    <dgm:cxn modelId="{5A3A94EB-9EE4-481D-99CC-6D871A05BD12}" type="presOf" srcId="{E9537989-E47C-4C28-A2ED-5E07345F5151}" destId="{C33C1989-BE00-4F04-BA23-BCF8C1D46079}" srcOrd="0" destOrd="2" presId="urn:microsoft.com/office/officeart/2005/8/layout/hList1"/>
    <dgm:cxn modelId="{53D4C174-153E-4A56-9020-5A1936D2AC95}" type="presOf" srcId="{E2DBCADF-D569-4C93-BBFD-5A6F2AD9CC1E}" destId="{54864447-4B66-4534-AA9D-7DD1DB8B6BE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C693CCC1-7199-449B-82AA-E90BEFB8D635}" type="presOf" srcId="{AB4B7919-05D4-4F33-9C67-6183AA892271}" destId="{05F7139E-646F-4675-8C98-97A80DC35D08}" srcOrd="0" destOrd="0" presId="urn:microsoft.com/office/officeart/2005/8/layout/hList1"/>
    <dgm:cxn modelId="{FF53F447-90D6-45BE-B0F7-5E6B4E6D0C58}" srcId="{BE4D0001-1913-4DB1-8D44-EE8A69A70179}" destId="{95E51BCB-FA80-4AC7-8CF0-BB9466A4E463}" srcOrd="3" destOrd="0" parTransId="{9D60C8F4-C894-45C4-8724-A5632F9A45E5}" sibTransId="{6AE511B6-99AE-49FA-BADC-FF8532518989}"/>
    <dgm:cxn modelId="{DC6F661D-9070-4783-849F-33A80C0A009C}" type="presOf" srcId="{BE4D0001-1913-4DB1-8D44-EE8A69A70179}" destId="{C890679B-E908-4F1E-9C0F-FCF7E3617B6F}" srcOrd="0" destOrd="0" presId="urn:microsoft.com/office/officeart/2005/8/layout/hList1"/>
    <dgm:cxn modelId="{20E6D523-7EBA-4B58-82C2-12DF78CFE83E}" type="presOf" srcId="{1BEF8BFF-25A7-48C2-910D-81A519AF8F39}" destId="{05F7139E-646F-4675-8C98-97A80DC35D08}" srcOrd="0" destOrd="1" presId="urn:microsoft.com/office/officeart/2005/8/layout/hList1"/>
    <dgm:cxn modelId="{11CF81AE-1874-48EC-BCFE-35FCD3A4099D}" type="presOf" srcId="{95E51BCB-FA80-4AC7-8CF0-BB9466A4E463}" destId="{C33C1989-BE00-4F04-BA23-BCF8C1D46079}" srcOrd="0" destOrd="3" presId="urn:microsoft.com/office/officeart/2005/8/layout/hList1"/>
    <dgm:cxn modelId="{BB7B72BF-68E9-424C-973D-E1956F0D161F}" type="presOf" srcId="{744C3FCE-2FEB-47D4-8D94-867ABE229666}" destId="{C33C1989-BE00-4F04-BA23-BCF8C1D46079}" srcOrd="0" destOrd="0" presId="urn:microsoft.com/office/officeart/2005/8/layout/hList1"/>
    <dgm:cxn modelId="{86A3A446-CC79-44E5-9C10-4AF4C03238CE}" type="presParOf" srcId="{8D803AA9-7F58-419D-A608-DD1A7FE042DB}" destId="{F487DEC8-476A-4906-95DD-9ECBF9BFBBEC}" srcOrd="0" destOrd="0" presId="urn:microsoft.com/office/officeart/2005/8/layout/hList1"/>
    <dgm:cxn modelId="{912B97E5-9EA5-424F-9A9E-5CEEADD9520E}" type="presParOf" srcId="{F487DEC8-476A-4906-95DD-9ECBF9BFBBEC}" destId="{54864447-4B66-4534-AA9D-7DD1DB8B6BE8}" srcOrd="0" destOrd="0" presId="urn:microsoft.com/office/officeart/2005/8/layout/hList1"/>
    <dgm:cxn modelId="{DAE3E0E5-C36D-4FBA-9F0E-1DA65BFB35F0}" type="presParOf" srcId="{F487DEC8-476A-4906-95DD-9ECBF9BFBBEC}" destId="{05F7139E-646F-4675-8C98-97A80DC35D08}" srcOrd="1" destOrd="0" presId="urn:microsoft.com/office/officeart/2005/8/layout/hList1"/>
    <dgm:cxn modelId="{1FC2852C-9658-4A2F-A8CC-1CA09825FA06}" type="presParOf" srcId="{8D803AA9-7F58-419D-A608-DD1A7FE042DB}" destId="{A00964D9-4D8C-49EA-8E82-A732EB6C224C}" srcOrd="1" destOrd="0" presId="urn:microsoft.com/office/officeart/2005/8/layout/hList1"/>
    <dgm:cxn modelId="{909E55F9-17F8-4EA0-9819-3229A3088010}" type="presParOf" srcId="{8D803AA9-7F58-419D-A608-DD1A7FE042DB}" destId="{66F6EB94-6A15-4A21-B584-EBFDE26DF313}" srcOrd="2" destOrd="0" presId="urn:microsoft.com/office/officeart/2005/8/layout/hList1"/>
    <dgm:cxn modelId="{AE0BC7D2-3A1E-4EDF-9F48-DFFFE245E90A}" type="presParOf" srcId="{66F6EB94-6A15-4A21-B584-EBFDE26DF313}" destId="{C890679B-E908-4F1E-9C0F-FCF7E3617B6F}" srcOrd="0" destOrd="0" presId="urn:microsoft.com/office/officeart/2005/8/layout/hList1"/>
    <dgm:cxn modelId="{D6664D69-8572-4989-B0D6-6FB899CDA9A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2"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Potential exceedances of PM</a:t>
          </a:r>
          <a:r>
            <a:rPr lang="en-US" baseline="-25000" dirty="0" smtClean="0">
              <a:latin typeface="Times New Roman" pitchFamily="18" charset="0"/>
              <a:cs typeface="Times New Roman" pitchFamily="18" charset="0"/>
            </a:rPr>
            <a:t>2.5</a:t>
          </a:r>
          <a:r>
            <a:rPr lang="en-US" baseline="0" dirty="0" smtClean="0">
              <a:latin typeface="Times New Roman" pitchFamily="18" charset="0"/>
              <a:cs typeface="Times New Roman" pitchFamily="18" charset="0"/>
            </a:rPr>
            <a:t> ambient standards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Reduce opacity limit from 40% to 20%</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A369E17E-5F8F-451F-A4DD-029FB3CDEA30}">
      <dgm:prSet/>
      <dgm:spPr/>
      <dgm:t>
        <a:bodyPr/>
        <a:lstStyle/>
        <a:p>
          <a:r>
            <a:rPr lang="en-US" dirty="0" smtClean="0">
              <a:latin typeface="Times New Roman" pitchFamily="18" charset="0"/>
              <a:cs typeface="Times New Roman" pitchFamily="18" charset="0"/>
            </a:rPr>
            <a:t>Pre-1970 sources have higher PM standards</a:t>
          </a:r>
          <a:endParaRPr lang="en-US" dirty="0">
            <a:latin typeface="Times New Roman" pitchFamily="18" charset="0"/>
            <a:cs typeface="Times New Roman" pitchFamily="18" charset="0"/>
          </a:endParaRPr>
        </a:p>
      </dgm:t>
    </dgm:pt>
    <dgm:pt modelId="{9B9B9AB9-3E35-4A25-B6CD-91900BAE8DC7}" type="parTrans" cxnId="{41B6715E-C5DE-44BD-A27D-D27C48AAA79A}">
      <dgm:prSet/>
      <dgm:spPr/>
      <dgm:t>
        <a:bodyPr/>
        <a:lstStyle/>
        <a:p>
          <a:endParaRPr lang="en-US"/>
        </a:p>
      </dgm:t>
    </dgm:pt>
    <dgm:pt modelId="{9A87208F-DF7D-4D92-8B30-B8F0DCEAA7AE}" type="sibTrans" cxnId="{41B6715E-C5DE-44BD-A27D-D27C48AAA79A}">
      <dgm:prSet/>
      <dgm:spPr/>
      <dgm:t>
        <a:bodyPr/>
        <a:lstStyle/>
        <a:p>
          <a:endParaRPr lang="en-US"/>
        </a:p>
      </dgm:t>
    </dgm:pt>
    <dgm:pt modelId="{359836AD-B439-40D9-BDDB-45697058DAF9}">
      <dgm:prSet/>
      <dgm:spPr/>
      <dgm:t>
        <a:bodyPr/>
        <a:lstStyle/>
        <a:p>
          <a:r>
            <a:rPr lang="en-US" dirty="0" smtClean="0">
              <a:latin typeface="Times New Roman" pitchFamily="18" charset="0"/>
              <a:cs typeface="Times New Roman" pitchFamily="18" charset="0"/>
            </a:rPr>
            <a:t>Reduce PM concentrations from 0.2 to 0.10 gr/dscf</a:t>
          </a:r>
          <a:endParaRPr lang="en-US" dirty="0">
            <a:latin typeface="Times New Roman" pitchFamily="18" charset="0"/>
            <a:cs typeface="Times New Roman" pitchFamily="18" charset="0"/>
          </a:endParaRPr>
        </a:p>
      </dgm:t>
    </dgm:pt>
    <dgm:pt modelId="{B4CF4285-353B-4ADF-BCA6-F7E132900DE6}" type="parTrans" cxnId="{94BA48DC-1636-4A7F-9EDB-E5A4067082CC}">
      <dgm:prSet/>
      <dgm:spPr/>
      <dgm:t>
        <a:bodyPr/>
        <a:lstStyle/>
        <a:p>
          <a:endParaRPr lang="en-US"/>
        </a:p>
      </dgm:t>
    </dgm:pt>
    <dgm:pt modelId="{10EFFACC-2930-4229-971E-91AC28537CE4}" type="sibTrans" cxnId="{94BA48DC-1636-4A7F-9EDB-E5A4067082CC}">
      <dgm:prSet/>
      <dgm:spPr/>
      <dgm:t>
        <a:bodyPr/>
        <a:lstStyle/>
        <a:p>
          <a:endParaRPr lang="en-US"/>
        </a:p>
      </dgm:t>
    </dgm:pt>
    <dgm:pt modelId="{322D6330-5689-4CA8-AB32-BFF9331B53AA}">
      <dgm:prSet/>
      <dgm:spPr/>
      <dgm:t>
        <a:bodyPr/>
        <a:lstStyle/>
        <a:p>
          <a:r>
            <a:rPr lang="en-US" dirty="0" smtClean="0">
              <a:latin typeface="Times New Roman" pitchFamily="18" charset="0"/>
              <a:cs typeface="Times New Roman" pitchFamily="18" charset="0"/>
            </a:rPr>
            <a:t>Provide additional time for compliance with lower limits</a:t>
          </a:r>
          <a:endParaRPr lang="en-US" dirty="0">
            <a:latin typeface="Times New Roman" pitchFamily="18" charset="0"/>
            <a:cs typeface="Times New Roman" pitchFamily="18" charset="0"/>
          </a:endParaRPr>
        </a:p>
      </dgm:t>
    </dgm:pt>
    <dgm:pt modelId="{0BB9A49E-CF5F-4187-BFE8-1E9864CF4A48}" type="parTrans" cxnId="{7B9BECD0-16FB-4B6C-AB25-FF87E898576A}">
      <dgm:prSet/>
      <dgm:spPr/>
      <dgm:t>
        <a:bodyPr/>
        <a:lstStyle/>
        <a:p>
          <a:endParaRPr lang="en-US"/>
        </a:p>
      </dgm:t>
    </dgm:pt>
    <dgm:pt modelId="{6B990267-F8CD-44A7-888F-8DBACDDAEF93}" type="sibTrans" cxnId="{7B9BECD0-16FB-4B6C-AB25-FF87E898576A}">
      <dgm:prSet/>
      <dgm:spPr/>
      <dgm:t>
        <a:bodyPr/>
        <a:lstStyle/>
        <a:p>
          <a:endParaRPr lang="en-US"/>
        </a:p>
      </dgm:t>
    </dgm:pt>
    <dgm:pt modelId="{DD160DFC-0ABC-4BF1-AD0D-6014A001FA3F}">
      <dgm:prSet phldrT="[Text]"/>
      <dgm:spPr/>
      <dgm:t>
        <a:bodyPr/>
        <a:lstStyle/>
        <a:p>
          <a:endParaRPr lang="en-US" dirty="0">
            <a:latin typeface="Times New Roman" pitchFamily="18" charset="0"/>
            <a:cs typeface="Times New Roman" pitchFamily="18" charset="0"/>
          </a:endParaRPr>
        </a:p>
      </dgm:t>
    </dgm:pt>
    <dgm:pt modelId="{1956BAAF-AA74-48E2-94A1-7BA3B8E85C2F}" type="parTrans" cxnId="{07FBB8E8-C024-4428-9A0A-FD00FF515356}">
      <dgm:prSet/>
      <dgm:spPr/>
      <dgm:t>
        <a:bodyPr/>
        <a:lstStyle/>
        <a:p>
          <a:endParaRPr lang="en-US"/>
        </a:p>
      </dgm:t>
    </dgm:pt>
    <dgm:pt modelId="{EC288451-EEE3-4FF4-81AF-68ADC0C0C44F}" type="sibTrans" cxnId="{07FBB8E8-C024-4428-9A0A-FD00FF515356}">
      <dgm:prSet/>
      <dgm:spPr/>
      <dgm:t>
        <a:bodyPr/>
        <a:lstStyle/>
        <a:p>
          <a:endParaRPr lang="en-US"/>
        </a:p>
      </dgm:t>
    </dgm:pt>
    <dgm:pt modelId="{E2AE1C62-478E-4D38-BC79-687CF02E934F}">
      <dgm:prSet phldrT="[Text]"/>
      <dgm:spPr/>
      <dgm:t>
        <a:bodyPr/>
        <a:lstStyle/>
        <a:p>
          <a:endParaRPr lang="en-US" dirty="0">
            <a:latin typeface="Times New Roman" pitchFamily="18" charset="0"/>
            <a:cs typeface="Times New Roman" pitchFamily="18" charset="0"/>
          </a:endParaRPr>
        </a:p>
      </dgm:t>
    </dgm:pt>
    <dgm:pt modelId="{2883C172-B3DD-4996-84EA-C6E8A8AC3B5C}" type="parTrans" cxnId="{0C10E67A-7CC7-436C-8FDC-6FDF91C3D1E0}">
      <dgm:prSet/>
      <dgm:spPr/>
      <dgm:t>
        <a:bodyPr/>
        <a:lstStyle/>
        <a:p>
          <a:endParaRPr lang="en-US"/>
        </a:p>
      </dgm:t>
    </dgm:pt>
    <dgm:pt modelId="{58073451-19B6-4256-BCB7-CB1442ADAA63}" type="sibTrans" cxnId="{0C10E67A-7CC7-436C-8FDC-6FDF91C3D1E0}">
      <dgm:prSet/>
      <dgm:spPr/>
      <dgm:t>
        <a:bodyPr/>
        <a:lstStyle/>
        <a:p>
          <a:endParaRPr lang="en-US"/>
        </a:p>
      </dgm:t>
    </dgm:pt>
    <dgm:pt modelId="{F89D1E55-7F1E-48D8-8A1E-565C75349141}">
      <dgm:prSet/>
      <dgm:spPr/>
      <dgm:t>
        <a:bodyPr/>
        <a:lstStyle/>
        <a:p>
          <a:endParaRPr lang="en-US" dirty="0">
            <a:latin typeface="Times New Roman" pitchFamily="18" charset="0"/>
            <a:cs typeface="Times New Roman" pitchFamily="18" charset="0"/>
          </a:endParaRPr>
        </a:p>
      </dgm:t>
    </dgm:pt>
    <dgm:pt modelId="{90ADC139-F99F-4317-BB21-5CFADE1885FA}" type="parTrans" cxnId="{A04F4E48-99F5-4D8E-9D84-9BD87BE521FA}">
      <dgm:prSet/>
      <dgm:spPr/>
      <dgm:t>
        <a:bodyPr/>
        <a:lstStyle/>
        <a:p>
          <a:endParaRPr lang="en-US"/>
        </a:p>
      </dgm:t>
    </dgm:pt>
    <dgm:pt modelId="{30BF6654-1C51-4F39-9B8A-88EB93E2800F}" type="sibTrans" cxnId="{A04F4E48-99F5-4D8E-9D84-9BD87BE521F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5E23FEA7-CB22-407A-9AA2-70EA8C49C056}" type="presOf" srcId="{6D388B34-B901-47F6-9BC3-A147116CEEC8}" destId="{8D803AA9-7F58-419D-A608-DD1A7FE042DB}" srcOrd="0" destOrd="0" presId="urn:microsoft.com/office/officeart/2005/8/layout/hList1"/>
    <dgm:cxn modelId="{41B6715E-C5DE-44BD-A27D-D27C48AAA79A}" srcId="{E2DBCADF-D569-4C93-BBFD-5A6F2AD9CC1E}" destId="{A369E17E-5F8F-451F-A4DD-029FB3CDEA30}" srcOrd="2" destOrd="0" parTransId="{9B9B9AB9-3E35-4A25-B6CD-91900BAE8DC7}" sibTransId="{9A87208F-DF7D-4D92-8B30-B8F0DCEAA7AE}"/>
    <dgm:cxn modelId="{0AFFFAB0-42C9-4FA5-A8E0-8293B9FD4721}" type="presOf" srcId="{F89D1E55-7F1E-48D8-8A1E-565C75349141}" destId="{C33C1989-BE00-4F04-BA23-BCF8C1D46079}" srcOrd="0" destOrd="3"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CB3EA0C4-E51B-42F1-8196-3E17E204EDE0}" type="presOf" srcId="{359836AD-B439-40D9-BDDB-45697058DAF9}" destId="{C33C1989-BE00-4F04-BA23-BCF8C1D46079}" srcOrd="0" destOrd="2" presId="urn:microsoft.com/office/officeart/2005/8/layout/hList1"/>
    <dgm:cxn modelId="{1AAF1507-0FD5-4A64-AAF3-2DBAFEE44A26}" srcId="{BE4D0001-1913-4DB1-8D44-EE8A69A70179}" destId="{744C3FCE-2FEB-47D4-8D94-867ABE229666}" srcOrd="0" destOrd="0" parTransId="{E7F2A520-28AD-4025-BD08-B225DC2AD974}" sibTransId="{7D7F7CC8-AF76-4DF4-917A-DEA070478167}"/>
    <dgm:cxn modelId="{94BA48DC-1636-4A7F-9EDB-E5A4067082CC}" srcId="{BE4D0001-1913-4DB1-8D44-EE8A69A70179}" destId="{359836AD-B439-40D9-BDDB-45697058DAF9}" srcOrd="2" destOrd="0" parTransId="{B4CF4285-353B-4ADF-BCA6-F7E132900DE6}" sibTransId="{10EFFACC-2930-4229-971E-91AC28537CE4}"/>
    <dgm:cxn modelId="{298CBA17-4F4A-49AC-A5F6-9003EDF04F54}" type="presOf" srcId="{E2DBCADF-D569-4C93-BBFD-5A6F2AD9CC1E}" destId="{54864447-4B66-4534-AA9D-7DD1DB8B6BE8}" srcOrd="0" destOrd="0" presId="urn:microsoft.com/office/officeart/2005/8/layout/hList1"/>
    <dgm:cxn modelId="{7A9D9C22-6549-46B5-8382-98DDFC66947D}" type="presOf" srcId="{A369E17E-5F8F-451F-A4DD-029FB3CDEA30}" destId="{05F7139E-646F-4675-8C98-97A80DC35D08}" srcOrd="0" destOrd="2" presId="urn:microsoft.com/office/officeart/2005/8/layout/hList1"/>
    <dgm:cxn modelId="{70839925-6811-4CDA-BFC6-3054E1D076C9}" type="presOf" srcId="{AB4B7919-05D4-4F33-9C67-6183AA892271}" destId="{05F7139E-646F-4675-8C98-97A80DC35D08}" srcOrd="0" destOrd="0" presId="urn:microsoft.com/office/officeart/2005/8/layout/hList1"/>
    <dgm:cxn modelId="{07FBB8E8-C024-4428-9A0A-FD00FF515356}" srcId="{E2DBCADF-D569-4C93-BBFD-5A6F2AD9CC1E}" destId="{DD160DFC-0ABC-4BF1-AD0D-6014A001FA3F}" srcOrd="1" destOrd="0" parTransId="{1956BAAF-AA74-48E2-94A1-7BA3B8E85C2F}" sibTransId="{EC288451-EEE3-4FF4-81AF-68ADC0C0C44F}"/>
    <dgm:cxn modelId="{1596A228-67FF-48D4-AEB8-A583A96A6859}" srcId="{6D388B34-B901-47F6-9BC3-A147116CEEC8}" destId="{BE4D0001-1913-4DB1-8D44-EE8A69A70179}" srcOrd="1" destOrd="0" parTransId="{0897D42B-ED91-4153-9670-615A4FD26993}" sibTransId="{115DF1AC-1BBE-4CD7-A24E-7F3F42767A20}"/>
    <dgm:cxn modelId="{7D7449A5-F413-45ED-BCF9-51665E7889D7}" type="presOf" srcId="{BE4D0001-1913-4DB1-8D44-EE8A69A70179}" destId="{C890679B-E908-4F1E-9C0F-FCF7E3617B6F}" srcOrd="0" destOrd="0" presId="urn:microsoft.com/office/officeart/2005/8/layout/hList1"/>
    <dgm:cxn modelId="{8F706900-8D38-407F-8050-7F3038D90632}" type="presOf" srcId="{E2AE1C62-478E-4D38-BC79-687CF02E934F}" destId="{C33C1989-BE00-4F04-BA23-BCF8C1D46079}" srcOrd="0" destOrd="1" presId="urn:microsoft.com/office/officeart/2005/8/layout/hList1"/>
    <dgm:cxn modelId="{7B9BECD0-16FB-4B6C-AB25-FF87E898576A}" srcId="{BE4D0001-1913-4DB1-8D44-EE8A69A70179}" destId="{322D6330-5689-4CA8-AB32-BFF9331B53AA}" srcOrd="4" destOrd="0" parTransId="{0BB9A49E-CF5F-4187-BFE8-1E9864CF4A48}" sibTransId="{6B990267-F8CD-44A7-888F-8DBACDDAEF93}"/>
    <dgm:cxn modelId="{D28F5200-37D4-439F-B232-C59397B6D044}" type="presOf" srcId="{DD160DFC-0ABC-4BF1-AD0D-6014A001FA3F}" destId="{05F7139E-646F-4675-8C98-97A80DC35D08}" srcOrd="0" destOrd="1" presId="urn:microsoft.com/office/officeart/2005/8/layout/hList1"/>
    <dgm:cxn modelId="{9B52926C-FE94-45D6-BF17-D29037211890}" type="presOf" srcId="{744C3FCE-2FEB-47D4-8D94-867ABE229666}" destId="{C33C1989-BE00-4F04-BA23-BCF8C1D46079}" srcOrd="0" destOrd="0" presId="urn:microsoft.com/office/officeart/2005/8/layout/hList1"/>
    <dgm:cxn modelId="{0C10E67A-7CC7-436C-8FDC-6FDF91C3D1E0}" srcId="{BE4D0001-1913-4DB1-8D44-EE8A69A70179}" destId="{E2AE1C62-478E-4D38-BC79-687CF02E934F}" srcOrd="1" destOrd="0" parTransId="{2883C172-B3DD-4996-84EA-C6E8A8AC3B5C}" sibTransId="{58073451-19B6-4256-BCB7-CB1442ADAA63}"/>
    <dgm:cxn modelId="{26E51D0F-9166-4354-B7FE-D15D4E2C97E0}" srcId="{E2DBCADF-D569-4C93-BBFD-5A6F2AD9CC1E}" destId="{AB4B7919-05D4-4F33-9C67-6183AA892271}" srcOrd="0" destOrd="0" parTransId="{1259DBEF-813E-4A75-9F4B-B2CD8DC1BE1B}" sibTransId="{E59ED7AA-BD83-425B-B14F-7BCC09F23409}"/>
    <dgm:cxn modelId="{A04F4E48-99F5-4D8E-9D84-9BD87BE521FA}" srcId="{BE4D0001-1913-4DB1-8D44-EE8A69A70179}" destId="{F89D1E55-7F1E-48D8-8A1E-565C75349141}" srcOrd="3" destOrd="0" parTransId="{90ADC139-F99F-4317-BB21-5CFADE1885FA}" sibTransId="{30BF6654-1C51-4F39-9B8A-88EB93E2800F}"/>
    <dgm:cxn modelId="{2C7F996E-A70E-4617-8F4B-EF09B477204E}" type="presOf" srcId="{322D6330-5689-4CA8-AB32-BFF9331B53AA}" destId="{C33C1989-BE00-4F04-BA23-BCF8C1D46079}" srcOrd="0" destOrd="4" presId="urn:microsoft.com/office/officeart/2005/8/layout/hList1"/>
    <dgm:cxn modelId="{7E030422-DF47-4534-A19C-1B47A35D856C}" type="presParOf" srcId="{8D803AA9-7F58-419D-A608-DD1A7FE042DB}" destId="{F487DEC8-476A-4906-95DD-9ECBF9BFBBEC}" srcOrd="0" destOrd="0" presId="urn:microsoft.com/office/officeart/2005/8/layout/hList1"/>
    <dgm:cxn modelId="{6680A46C-9A61-40F6-907A-57EC79C14924}" type="presParOf" srcId="{F487DEC8-476A-4906-95DD-9ECBF9BFBBEC}" destId="{54864447-4B66-4534-AA9D-7DD1DB8B6BE8}" srcOrd="0" destOrd="0" presId="urn:microsoft.com/office/officeart/2005/8/layout/hList1"/>
    <dgm:cxn modelId="{C700D2D1-24B4-431B-AB64-C9F85D4994F6}" type="presParOf" srcId="{F487DEC8-476A-4906-95DD-9ECBF9BFBBEC}" destId="{05F7139E-646F-4675-8C98-97A80DC35D08}" srcOrd="1" destOrd="0" presId="urn:microsoft.com/office/officeart/2005/8/layout/hList1"/>
    <dgm:cxn modelId="{F051FA4B-8C99-42AE-9ECA-3BE0CEA839CD}" type="presParOf" srcId="{8D803AA9-7F58-419D-A608-DD1A7FE042DB}" destId="{A00964D9-4D8C-49EA-8E82-A732EB6C224C}" srcOrd="1" destOrd="0" presId="urn:microsoft.com/office/officeart/2005/8/layout/hList1"/>
    <dgm:cxn modelId="{8C2E2F05-A99A-407D-96E1-5B3C3009CC2D}" type="presParOf" srcId="{8D803AA9-7F58-419D-A608-DD1A7FE042DB}" destId="{66F6EB94-6A15-4A21-B584-EBFDE26DF313}" srcOrd="2" destOrd="0" presId="urn:microsoft.com/office/officeart/2005/8/layout/hList1"/>
    <dgm:cxn modelId="{3C40FE7F-53D7-42BF-99B1-B059FFE496B4}" type="presParOf" srcId="{66F6EB94-6A15-4A21-B584-EBFDE26DF313}" destId="{C890679B-E908-4F1E-9C0F-FCF7E3617B6F}" srcOrd="0" destOrd="0" presId="urn:microsoft.com/office/officeart/2005/8/layout/hList1"/>
    <dgm:cxn modelId="{27AEEDA0-5533-4736-91AE-33B89C0A6A4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3"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Aft>
              <a:spcPts val="1200"/>
            </a:spcAft>
          </a:pPr>
          <a:r>
            <a:rPr lang="en-US" dirty="0" smtClean="0">
              <a:solidFill>
                <a:schemeClr val="tx1"/>
              </a:solidFill>
              <a:latin typeface="Times New Roman" pitchFamily="18" charset="0"/>
              <a:cs typeface="Times New Roman" pitchFamily="18" charset="0"/>
            </a:rPr>
            <a:t>Small sources considered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“categorically insignificant activities”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solidFill>
                <a:schemeClr val="tx1"/>
              </a:solidFill>
              <a:latin typeface="Times New Roman" pitchFamily="18" charset="0"/>
              <a:cs typeface="Times New Roman" pitchFamily="18" charset="0"/>
            </a:rPr>
            <a:t>Require construction approval or permit  </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AF256091-0746-4B41-9C91-87A8C67F18B1}">
      <dgm:prSet/>
      <dgm:spPr/>
      <dgm:t>
        <a:bodyPr/>
        <a:lstStyle/>
        <a:p>
          <a:pPr>
            <a:spcAft>
              <a:spcPts val="1200"/>
            </a:spcAft>
          </a:pPr>
          <a:r>
            <a:rPr lang="en-US" dirty="0" smtClean="0">
              <a:latin typeface="Times New Roman" pitchFamily="18" charset="0"/>
              <a:cs typeface="Times New Roman" pitchFamily="18" charset="0"/>
            </a:rPr>
            <a:t>Aggregate emissions are significant</a:t>
          </a:r>
          <a:endParaRPr lang="en-US" dirty="0">
            <a:latin typeface="Times New Roman" pitchFamily="18" charset="0"/>
            <a:cs typeface="Times New Roman" pitchFamily="18" charset="0"/>
          </a:endParaRPr>
        </a:p>
      </dgm:t>
    </dgm:pt>
    <dgm:pt modelId="{5AB6BFBA-CCAE-42B9-9BC0-FA8BE57E8EC2}" type="parTrans" cxnId="{0E374A05-F98A-496D-988A-5569665E2B97}">
      <dgm:prSet/>
      <dgm:spPr/>
      <dgm:t>
        <a:bodyPr/>
        <a:lstStyle/>
        <a:p>
          <a:endParaRPr lang="en-US"/>
        </a:p>
      </dgm:t>
    </dgm:pt>
    <dgm:pt modelId="{37345852-D814-4FDA-8E90-22C161E68FA4}" type="sibTrans" cxnId="{0E374A05-F98A-496D-988A-5569665E2B97}">
      <dgm:prSet/>
      <dgm:spPr/>
      <dgm:t>
        <a:bodyPr/>
        <a:lstStyle/>
        <a:p>
          <a:endParaRPr lang="en-US"/>
        </a:p>
      </dgm:t>
    </dgm:pt>
    <dgm:pt modelId="{1DB54E88-D5BE-4AAA-9DCC-4A55B97D4B02}">
      <dgm:prSet phldrT="[Text]"/>
      <dgm:spPr/>
      <dgm:t>
        <a:bodyPr/>
        <a:lstStyle/>
        <a:p>
          <a:pPr>
            <a:spcAft>
              <a:spcPts val="1200"/>
            </a:spcAft>
          </a:pPr>
          <a:r>
            <a:rPr lang="en-US" dirty="0" smtClean="0">
              <a:latin typeface="Times New Roman" pitchFamily="18" charset="0"/>
              <a:cs typeface="Times New Roman" pitchFamily="18" charset="0"/>
            </a:rPr>
            <a:t>New standards for emergency generators</a:t>
          </a:r>
          <a:endParaRPr lang="en-US" dirty="0">
            <a:latin typeface="Times New Roman" pitchFamily="18" charset="0"/>
            <a:cs typeface="Times New Roman" pitchFamily="18" charset="0"/>
          </a:endParaRPr>
        </a:p>
      </dgm:t>
    </dgm:pt>
    <dgm:pt modelId="{628BB97E-D8D0-4FEF-80CD-9185D451F671}" type="parTrans" cxnId="{BB647BA9-2438-4400-92A3-DA1B2C9CD12E}">
      <dgm:prSet/>
      <dgm:spPr/>
      <dgm:t>
        <a:bodyPr/>
        <a:lstStyle/>
        <a:p>
          <a:endParaRPr lang="en-US"/>
        </a:p>
      </dgm:t>
    </dgm:pt>
    <dgm:pt modelId="{1391DB57-F1BF-4E36-81ED-F6B9027F5F7A}" type="sibTrans" cxnId="{BB647BA9-2438-4400-92A3-DA1B2C9CD12E}">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26E51D0F-9166-4354-B7FE-D15D4E2C97E0}" srcId="{E2DBCADF-D569-4C93-BBFD-5A6F2AD9CC1E}" destId="{AB4B7919-05D4-4F33-9C67-6183AA892271}" srcOrd="0" destOrd="0" parTransId="{1259DBEF-813E-4A75-9F4B-B2CD8DC1BE1B}" sibTransId="{E59ED7AA-BD83-425B-B14F-7BCC09F23409}"/>
    <dgm:cxn modelId="{1EC2FAD7-4423-49C8-8601-2C72C9B01ACF}" type="presOf" srcId="{744C3FCE-2FEB-47D4-8D94-867ABE229666}" destId="{C33C1989-BE00-4F04-BA23-BCF8C1D46079}" srcOrd="0" destOrd="0"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1E2B11D9-61F6-4E94-B81E-04D57E072326}" type="presOf" srcId="{E2DBCADF-D569-4C93-BBFD-5A6F2AD9CC1E}" destId="{54864447-4B66-4534-AA9D-7DD1DB8B6BE8}" srcOrd="0" destOrd="0" presId="urn:microsoft.com/office/officeart/2005/8/layout/hList1"/>
    <dgm:cxn modelId="{94105FE3-6E83-4E94-8DF8-20162D8C12E3}" type="presOf" srcId="{BE4D0001-1913-4DB1-8D44-EE8A69A70179}" destId="{C890679B-E908-4F1E-9C0F-FCF7E3617B6F}" srcOrd="0" destOrd="0" presId="urn:microsoft.com/office/officeart/2005/8/layout/hList1"/>
    <dgm:cxn modelId="{1AAF1507-0FD5-4A64-AAF3-2DBAFEE44A26}" srcId="{BE4D0001-1913-4DB1-8D44-EE8A69A70179}" destId="{744C3FCE-2FEB-47D4-8D94-867ABE229666}" srcOrd="0" destOrd="0" parTransId="{E7F2A520-28AD-4025-BD08-B225DC2AD974}" sibTransId="{7D7F7CC8-AF76-4DF4-917A-DEA070478167}"/>
    <dgm:cxn modelId="{0E374A05-F98A-496D-988A-5569665E2B97}" srcId="{E2DBCADF-D569-4C93-BBFD-5A6F2AD9CC1E}" destId="{AF256091-0746-4B41-9C91-87A8C67F18B1}" srcOrd="2" destOrd="0" parTransId="{5AB6BFBA-CCAE-42B9-9BC0-FA8BE57E8EC2}" sibTransId="{37345852-D814-4FDA-8E90-22C161E68FA4}"/>
    <dgm:cxn modelId="{942A30C1-E187-413F-8983-F65855A2F2A3}" type="presOf" srcId="{AB4B7919-05D4-4F33-9C67-6183AA892271}" destId="{05F7139E-646F-4675-8C98-97A80DC35D0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BB647BA9-2438-4400-92A3-DA1B2C9CD12E}" srcId="{E2DBCADF-D569-4C93-BBFD-5A6F2AD9CC1E}" destId="{1DB54E88-D5BE-4AAA-9DCC-4A55B97D4B02}" srcOrd="1" destOrd="0" parTransId="{628BB97E-D8D0-4FEF-80CD-9185D451F671}" sibTransId="{1391DB57-F1BF-4E36-81ED-F6B9027F5F7A}"/>
    <dgm:cxn modelId="{FF53F447-90D6-45BE-B0F7-5E6B4E6D0C58}" srcId="{BE4D0001-1913-4DB1-8D44-EE8A69A70179}" destId="{95E51BCB-FA80-4AC7-8CF0-BB9466A4E463}" srcOrd="1" destOrd="0" parTransId="{9D60C8F4-C894-45C4-8724-A5632F9A45E5}" sibTransId="{6AE511B6-99AE-49FA-BADC-FF8532518989}"/>
    <dgm:cxn modelId="{B3A56032-D193-414D-852E-827F6821FEC4}" type="presOf" srcId="{AF256091-0746-4B41-9C91-87A8C67F18B1}" destId="{05F7139E-646F-4675-8C98-97A80DC35D08}" srcOrd="0" destOrd="2" presId="urn:microsoft.com/office/officeart/2005/8/layout/hList1"/>
    <dgm:cxn modelId="{3339F826-4F45-4B66-816B-8DF478DBDF6A}" type="presOf" srcId="{1DB54E88-D5BE-4AAA-9DCC-4A55B97D4B02}" destId="{05F7139E-646F-4675-8C98-97A80DC35D08}" srcOrd="0" destOrd="1" presId="urn:microsoft.com/office/officeart/2005/8/layout/hList1"/>
    <dgm:cxn modelId="{F2DF2E6C-01A8-4715-9DAD-2D807BD22A54}" type="presOf" srcId="{95E51BCB-FA80-4AC7-8CF0-BB9466A4E463}" destId="{C33C1989-BE00-4F04-BA23-BCF8C1D46079}" srcOrd="0" destOrd="1" presId="urn:microsoft.com/office/officeart/2005/8/layout/hList1"/>
    <dgm:cxn modelId="{B376ECBB-DFE0-4A22-B5AD-031E38307EFA}" type="presOf" srcId="{6D388B34-B901-47F6-9BC3-A147116CEEC8}" destId="{8D803AA9-7F58-419D-A608-DD1A7FE042DB}" srcOrd="0" destOrd="0" presId="urn:microsoft.com/office/officeart/2005/8/layout/hList1"/>
    <dgm:cxn modelId="{F9BEAD36-45BB-4548-9825-DC5E9D801662}" type="presParOf" srcId="{8D803AA9-7F58-419D-A608-DD1A7FE042DB}" destId="{F487DEC8-476A-4906-95DD-9ECBF9BFBBEC}" srcOrd="0" destOrd="0" presId="urn:microsoft.com/office/officeart/2005/8/layout/hList1"/>
    <dgm:cxn modelId="{5CCE262B-2823-4B55-8C76-4740FC1C5D4C}" type="presParOf" srcId="{F487DEC8-476A-4906-95DD-9ECBF9BFBBEC}" destId="{54864447-4B66-4534-AA9D-7DD1DB8B6BE8}" srcOrd="0" destOrd="0" presId="urn:microsoft.com/office/officeart/2005/8/layout/hList1"/>
    <dgm:cxn modelId="{CC5E22C8-8EA5-4618-AFF5-A4E2380AC93D}" type="presParOf" srcId="{F487DEC8-476A-4906-95DD-9ECBF9BFBBEC}" destId="{05F7139E-646F-4675-8C98-97A80DC35D08}" srcOrd="1" destOrd="0" presId="urn:microsoft.com/office/officeart/2005/8/layout/hList1"/>
    <dgm:cxn modelId="{B672F839-0651-4114-8C0E-4B6C857E58F6}" type="presParOf" srcId="{8D803AA9-7F58-419D-A608-DD1A7FE042DB}" destId="{A00964D9-4D8C-49EA-8E82-A732EB6C224C}" srcOrd="1" destOrd="0" presId="urn:microsoft.com/office/officeart/2005/8/layout/hList1"/>
    <dgm:cxn modelId="{CE283839-339B-43FA-8E66-3AC6A5EEAF92}" type="presParOf" srcId="{8D803AA9-7F58-419D-A608-DD1A7FE042DB}" destId="{66F6EB94-6A15-4A21-B584-EBFDE26DF313}" srcOrd="2" destOrd="0" presId="urn:microsoft.com/office/officeart/2005/8/layout/hList1"/>
    <dgm:cxn modelId="{46BFC2E0-8889-4915-8860-EE9BD0458C4C}" type="presParOf" srcId="{66F6EB94-6A15-4A21-B584-EBFDE26DF313}" destId="{C890679B-E908-4F1E-9C0F-FCF7E3617B6F}" srcOrd="0" destOrd="0" presId="urn:microsoft.com/office/officeart/2005/8/layout/hList1"/>
    <dgm:cxn modelId="{84BF9EC8-5EB3-4691-814B-5D5274457F1F}"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Bef>
              <a:spcPts val="1200"/>
            </a:spcBef>
            <a:spcAft>
              <a:spcPts val="1800"/>
            </a:spcAft>
          </a:pPr>
          <a:r>
            <a:rPr lang="en-US" dirty="0" smtClean="0">
              <a:latin typeface="Times New Roman" pitchFamily="18" charset="0"/>
              <a:cs typeface="Times New Roman" pitchFamily="18" charset="0"/>
            </a:rPr>
            <a:t>Prevent new nonattainment areas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9AD63478-004D-4EE1-B354-AB3693AB1BD3}">
      <dgm:prSet/>
      <dgm:spPr/>
      <dgm:t>
        <a:bodyPr/>
        <a:lstStyle/>
        <a:p>
          <a:pPr>
            <a:spcBef>
              <a:spcPts val="1200"/>
            </a:spcBef>
            <a:spcAft>
              <a:spcPts val="1800"/>
            </a:spcAft>
          </a:pPr>
          <a:r>
            <a:rPr lang="en-US" dirty="0" smtClean="0">
              <a:latin typeface="Times New Roman" pitchFamily="18" charset="0"/>
              <a:cs typeface="Times New Roman" pitchFamily="18" charset="0"/>
            </a:rPr>
            <a:t>Change definition of major source: Separate Major NSR from non-Major NSR</a:t>
          </a:r>
          <a:endParaRPr lang="en-US" dirty="0">
            <a:latin typeface="Times New Roman" pitchFamily="18" charset="0"/>
            <a:cs typeface="Times New Roman" pitchFamily="18" charset="0"/>
          </a:endParaRPr>
        </a:p>
      </dgm:t>
    </dgm:pt>
    <dgm:pt modelId="{A7AAF9F9-9E92-4D23-9BD8-F891824E4C3D}" type="parTrans" cxnId="{4067599A-7534-4CE9-8F45-C2EFDF01B1CC}">
      <dgm:prSet/>
      <dgm:spPr/>
      <dgm:t>
        <a:bodyPr/>
        <a:lstStyle/>
        <a:p>
          <a:endParaRPr lang="en-US"/>
        </a:p>
      </dgm:t>
    </dgm:pt>
    <dgm:pt modelId="{AB5D5D68-BD91-4BBE-808A-EA8385A47905}" type="sibTrans" cxnId="{4067599A-7534-4CE9-8F45-C2EFDF01B1CC}">
      <dgm:prSet/>
      <dgm:spPr/>
      <dgm:t>
        <a:bodyPr/>
        <a:lstStyle/>
        <a:p>
          <a:endParaRPr lang="en-US"/>
        </a:p>
      </dgm:t>
    </dgm:pt>
    <dgm:pt modelId="{419A4B59-74BD-4265-9572-B66B06F4DE20}">
      <dgm:prSet/>
      <dgm:spPr/>
      <dgm:t>
        <a:bodyPr/>
        <a:lstStyle/>
        <a:p>
          <a:pPr>
            <a:spcBef>
              <a:spcPts val="1200"/>
            </a:spcBef>
            <a:spcAft>
              <a:spcPts val="1800"/>
            </a:spcAft>
          </a:pPr>
          <a:r>
            <a:rPr lang="en-US" dirty="0" smtClean="0">
              <a:latin typeface="Times New Roman" pitchFamily="18" charset="0"/>
              <a:cs typeface="Times New Roman" pitchFamily="18" charset="0"/>
            </a:rPr>
            <a:t>EPA redesignation is slow</a:t>
          </a:r>
          <a:endParaRPr lang="en-US" dirty="0">
            <a:latin typeface="Times New Roman" pitchFamily="18" charset="0"/>
            <a:cs typeface="Times New Roman" pitchFamily="18" charset="0"/>
          </a:endParaRPr>
        </a:p>
      </dgm:t>
    </dgm:pt>
    <dgm:pt modelId="{3CE262BC-7C17-495F-90D1-B07F83359C28}" type="parTrans" cxnId="{1E836E89-ADE6-494F-AA55-78BBA95A9C5B}">
      <dgm:prSet/>
      <dgm:spPr/>
      <dgm:t>
        <a:bodyPr/>
        <a:lstStyle/>
        <a:p>
          <a:endParaRPr lang="en-US"/>
        </a:p>
      </dgm:t>
    </dgm:pt>
    <dgm:pt modelId="{C78DBF4B-3427-4059-A4D8-9C2EE61F645A}" type="sibTrans" cxnId="{1E836E89-ADE6-494F-AA55-78BBA95A9C5B}">
      <dgm:prSet/>
      <dgm:spPr/>
      <dgm:t>
        <a:bodyPr/>
        <a:lstStyle/>
        <a:p>
          <a:endParaRPr lang="en-US"/>
        </a:p>
      </dgm:t>
    </dgm:pt>
    <dgm:pt modelId="{0630AC0F-8D1A-4587-A31E-D8A74BDD8800}">
      <dgm:prSet phldrT="[Text]"/>
      <dgm:spPr/>
      <dgm:t>
        <a:bodyPr/>
        <a:lstStyle/>
        <a:p>
          <a:pPr>
            <a:spcBef>
              <a:spcPts val="1200"/>
            </a:spcBef>
            <a:spcAft>
              <a:spcPts val="1800"/>
            </a:spcAft>
          </a:pPr>
          <a:r>
            <a:rPr lang="en-US" dirty="0" smtClean="0">
              <a:latin typeface="Times New Roman" pitchFamily="18" charset="0"/>
              <a:cs typeface="Times New Roman" pitchFamily="18" charset="0"/>
            </a:rPr>
            <a:t>Improve existing nonattainment areas</a:t>
          </a:r>
          <a:endParaRPr lang="en-US" dirty="0">
            <a:latin typeface="Times New Roman" pitchFamily="18" charset="0"/>
            <a:cs typeface="Times New Roman" pitchFamily="18" charset="0"/>
          </a:endParaRPr>
        </a:p>
      </dgm:t>
    </dgm:pt>
    <dgm:pt modelId="{4110AD3F-B448-409E-ACDB-D39ED1499771}" type="parTrans" cxnId="{4FF15F8B-F45A-4BB1-A514-7C610D9C47E7}">
      <dgm:prSet/>
      <dgm:spPr/>
      <dgm:t>
        <a:bodyPr/>
        <a:lstStyle/>
        <a:p>
          <a:endParaRPr lang="en-US"/>
        </a:p>
      </dgm:t>
    </dgm:pt>
    <dgm:pt modelId="{BDB8D75A-238C-4DD1-9130-DB29F1B9CD77}" type="sibTrans" cxnId="{4FF15F8B-F45A-4BB1-A514-7C610D9C47E7}">
      <dgm:prSet/>
      <dgm:spPr/>
      <dgm:t>
        <a:bodyPr/>
        <a:lstStyle/>
        <a:p>
          <a:endParaRPr lang="en-US"/>
        </a:p>
      </dgm:t>
    </dgm:pt>
    <dgm:pt modelId="{DC4573FF-E55F-42EF-AEA5-583424A7AED5}">
      <dgm:prSet phldrT="[Text]"/>
      <dgm:spPr/>
      <dgm:t>
        <a:bodyPr/>
        <a:lstStyle/>
        <a:p>
          <a:pPr>
            <a:spcBef>
              <a:spcPts val="1200"/>
            </a:spcBef>
            <a:spcAft>
              <a:spcPts val="1800"/>
            </a:spcAft>
          </a:pPr>
          <a:r>
            <a:rPr lang="en-US" dirty="0" smtClean="0">
              <a:latin typeface="Times New Roman" pitchFamily="18" charset="0"/>
              <a:cs typeface="Times New Roman" pitchFamily="18" charset="0"/>
            </a:rPr>
            <a:t>Provide incentives to reduce emissions from problem sources</a:t>
          </a:r>
          <a:endParaRPr lang="en-US" dirty="0">
            <a:latin typeface="Times New Roman" pitchFamily="18" charset="0"/>
            <a:cs typeface="Times New Roman" pitchFamily="18" charset="0"/>
          </a:endParaRPr>
        </a:p>
      </dgm:t>
    </dgm:pt>
    <dgm:pt modelId="{DD0AD00E-982D-48D9-AF82-BE52997E220C}" type="parTrans" cxnId="{BC7C5413-008E-46CD-8F85-2F3CAA05B087}">
      <dgm:prSet/>
      <dgm:spPr/>
      <dgm:t>
        <a:bodyPr/>
        <a:lstStyle/>
        <a:p>
          <a:endParaRPr lang="en-US"/>
        </a:p>
      </dgm:t>
    </dgm:pt>
    <dgm:pt modelId="{5D2DDABD-7410-4DC7-97A8-993BC2379559}" type="sibTrans" cxnId="{BC7C5413-008E-46CD-8F85-2F3CAA05B087}">
      <dgm:prSet/>
      <dgm:spPr/>
      <dgm:t>
        <a:bodyPr/>
        <a:lstStyle/>
        <a:p>
          <a:endParaRPr lang="en-US"/>
        </a:p>
      </dgm:t>
    </dgm:pt>
    <dgm:pt modelId="{FBDCB5A1-3E47-4F0D-952B-BA9FD9B5D06B}">
      <dgm:prSet/>
      <dgm:spPr/>
      <dgm:t>
        <a:bodyPr/>
        <a:lstStyle/>
        <a:p>
          <a:pPr>
            <a:spcBef>
              <a:spcPts val="1200"/>
            </a:spcBef>
            <a:spcAft>
              <a:spcPts val="1800"/>
            </a:spcAft>
          </a:pPr>
          <a:r>
            <a:rPr lang="en-US" dirty="0" smtClean="0">
              <a:latin typeface="Times New Roman" pitchFamily="18" charset="0"/>
              <a:cs typeface="Times New Roman" pitchFamily="18" charset="0"/>
            </a:rPr>
            <a:t>Construction ban in certain areas</a:t>
          </a:r>
          <a:endParaRPr lang="en-US" dirty="0">
            <a:latin typeface="Times New Roman" pitchFamily="18" charset="0"/>
            <a:cs typeface="Times New Roman" pitchFamily="18" charset="0"/>
          </a:endParaRPr>
        </a:p>
      </dgm:t>
    </dgm:pt>
    <dgm:pt modelId="{C5BC3F29-15C9-4AA3-ABDC-20FB1FCAD490}" type="parTrans" cxnId="{41EA0147-2635-4135-AC48-477629B15FA3}">
      <dgm:prSet/>
      <dgm:spPr/>
      <dgm:t>
        <a:bodyPr/>
        <a:lstStyle/>
        <a:p>
          <a:endParaRPr lang="en-US"/>
        </a:p>
      </dgm:t>
    </dgm:pt>
    <dgm:pt modelId="{1B12EC0E-DD70-425C-8676-CDFA1C81AA0D}" type="sibTrans" cxnId="{41EA0147-2635-4135-AC48-477629B15FA3}">
      <dgm:prSet/>
      <dgm:spPr/>
      <dgm:t>
        <a:bodyPr/>
        <a:lstStyle/>
        <a:p>
          <a:endParaRPr lang="en-US"/>
        </a:p>
      </dgm:t>
    </dgm:pt>
    <dgm:pt modelId="{95AA0362-B44E-48BE-AD63-12B058FA2D51}">
      <dgm:prSet phldrT="[Text]"/>
      <dgm:spPr/>
      <dgm:t>
        <a:bodyPr/>
        <a:lstStyle/>
        <a:p>
          <a:pPr>
            <a:spcBef>
              <a:spcPts val="1200"/>
            </a:spcBef>
            <a:spcAft>
              <a:spcPts val="1800"/>
            </a:spcAft>
          </a:pPr>
          <a:r>
            <a:rPr lang="en-US" dirty="0" smtClean="0">
              <a:latin typeface="Times New Roman" pitchFamily="18" charset="0"/>
              <a:cs typeface="Times New Roman" pitchFamily="18" charset="0"/>
            </a:rPr>
            <a:t>Establish two new transitional areas: sustainment and reattainment</a:t>
          </a:r>
          <a:endParaRPr lang="en-US" dirty="0">
            <a:latin typeface="Times New Roman" pitchFamily="18" charset="0"/>
            <a:cs typeface="Times New Roman" pitchFamily="18" charset="0"/>
          </a:endParaRPr>
        </a:p>
      </dgm:t>
    </dgm:pt>
    <dgm:pt modelId="{BB03B68F-6BDF-446D-AF60-5000AC0C58A6}" type="parTrans" cxnId="{09830244-8E48-4522-B41E-BC0802DEDAEA}">
      <dgm:prSet/>
      <dgm:spPr/>
      <dgm:t>
        <a:bodyPr/>
        <a:lstStyle/>
        <a:p>
          <a:endParaRPr lang="en-US"/>
        </a:p>
      </dgm:t>
    </dgm:pt>
    <dgm:pt modelId="{B42BAD8F-2ABE-4A1B-9302-EB87881097EB}" type="sibTrans" cxnId="{09830244-8E48-4522-B41E-BC0802DEDAE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C8DF415A-F43F-4F30-A3A5-AA090474B86A}" type="presOf" srcId="{BE4D0001-1913-4DB1-8D44-EE8A69A70179}" destId="{C890679B-E908-4F1E-9C0F-FCF7E3617B6F}" srcOrd="0" destOrd="0" presId="urn:microsoft.com/office/officeart/2005/8/layout/hList1"/>
    <dgm:cxn modelId="{09830244-8E48-4522-B41E-BC0802DEDAEA}" srcId="{BE4D0001-1913-4DB1-8D44-EE8A69A70179}" destId="{95AA0362-B44E-48BE-AD63-12B058FA2D51}" srcOrd="0" destOrd="0" parTransId="{BB03B68F-6BDF-446D-AF60-5000AC0C58A6}" sibTransId="{B42BAD8F-2ABE-4A1B-9302-EB87881097EB}"/>
    <dgm:cxn modelId="{26E51D0F-9166-4354-B7FE-D15D4E2C97E0}" srcId="{E2DBCADF-D569-4C93-BBFD-5A6F2AD9CC1E}" destId="{AB4B7919-05D4-4F33-9C67-6183AA892271}" srcOrd="0" destOrd="0" parTransId="{1259DBEF-813E-4A75-9F4B-B2CD8DC1BE1B}" sibTransId="{E59ED7AA-BD83-425B-B14F-7BCC09F23409}"/>
    <dgm:cxn modelId="{1596A228-67FF-48D4-AEB8-A583A96A6859}" srcId="{6D388B34-B901-47F6-9BC3-A147116CEEC8}" destId="{BE4D0001-1913-4DB1-8D44-EE8A69A70179}" srcOrd="1" destOrd="0" parTransId="{0897D42B-ED91-4153-9670-615A4FD26993}" sibTransId="{115DF1AC-1BBE-4CD7-A24E-7F3F42767A20}"/>
    <dgm:cxn modelId="{C2085D6A-F280-4A50-AE1C-C1CA8B236D11}" type="presOf" srcId="{6D388B34-B901-47F6-9BC3-A147116CEEC8}" destId="{8D803AA9-7F58-419D-A608-DD1A7FE042DB}" srcOrd="0" destOrd="0" presId="urn:microsoft.com/office/officeart/2005/8/layout/hList1"/>
    <dgm:cxn modelId="{800C65EB-74DA-4CD1-A832-C04A2C05337A}" type="presOf" srcId="{9AD63478-004D-4EE1-B354-AB3693AB1BD3}" destId="{C33C1989-BE00-4F04-BA23-BCF8C1D46079}" srcOrd="0" destOrd="2" presId="urn:microsoft.com/office/officeart/2005/8/layout/hList1"/>
    <dgm:cxn modelId="{1E836E89-ADE6-494F-AA55-78BBA95A9C5B}" srcId="{E2DBCADF-D569-4C93-BBFD-5A6F2AD9CC1E}" destId="{419A4B59-74BD-4265-9572-B66B06F4DE20}" srcOrd="2" destOrd="0" parTransId="{3CE262BC-7C17-495F-90D1-B07F83359C28}" sibTransId="{C78DBF4B-3427-4059-A4D8-9C2EE61F645A}"/>
    <dgm:cxn modelId="{4B707E8D-0AE5-4EE6-A0AF-861074E99151}" type="presOf" srcId="{FBDCB5A1-3E47-4F0D-952B-BA9FD9B5D06B}" destId="{05F7139E-646F-4675-8C98-97A80DC35D08}" srcOrd="0" destOrd="3" presId="urn:microsoft.com/office/officeart/2005/8/layout/hList1"/>
    <dgm:cxn modelId="{0347FB63-7909-450D-B72B-F2E570C44E4E}" type="presOf" srcId="{AB4B7919-05D4-4F33-9C67-6183AA892271}" destId="{05F7139E-646F-4675-8C98-97A80DC35D08}" srcOrd="0" destOrd="0" presId="urn:microsoft.com/office/officeart/2005/8/layout/hList1"/>
    <dgm:cxn modelId="{EBBBE033-9FAB-4895-B3D1-FD5F5DFA18F0}" type="presOf" srcId="{419A4B59-74BD-4265-9572-B66B06F4DE20}" destId="{05F7139E-646F-4675-8C98-97A80DC35D08}" srcOrd="0" destOrd="2" presId="urn:microsoft.com/office/officeart/2005/8/layout/hList1"/>
    <dgm:cxn modelId="{4FF15F8B-F45A-4BB1-A514-7C610D9C47E7}" srcId="{E2DBCADF-D569-4C93-BBFD-5A6F2AD9CC1E}" destId="{0630AC0F-8D1A-4587-A31E-D8A74BDD8800}" srcOrd="1" destOrd="0" parTransId="{4110AD3F-B448-409E-ACDB-D39ED1499771}" sibTransId="{BDB8D75A-238C-4DD1-9130-DB29F1B9CD77}"/>
    <dgm:cxn modelId="{BC7C5413-008E-46CD-8F85-2F3CAA05B087}" srcId="{BE4D0001-1913-4DB1-8D44-EE8A69A70179}" destId="{DC4573FF-E55F-42EF-AEA5-583424A7AED5}" srcOrd="1" destOrd="0" parTransId="{DD0AD00E-982D-48D9-AF82-BE52997E220C}" sibTransId="{5D2DDABD-7410-4DC7-97A8-993BC2379559}"/>
    <dgm:cxn modelId="{5BD4BDE3-FD2F-4B40-A952-812B5A51E5EA}" srcId="{6D388B34-B901-47F6-9BC3-A147116CEEC8}" destId="{E2DBCADF-D569-4C93-BBFD-5A6F2AD9CC1E}" srcOrd="0" destOrd="0" parTransId="{72CB0918-DAFD-4142-8CE5-1BC34CA9338B}" sibTransId="{71E1E1A1-1B66-4008-BAA9-669D953CD592}"/>
    <dgm:cxn modelId="{7BF5E8A7-14B2-42E4-96B0-FBE92C7CD498}" type="presOf" srcId="{DC4573FF-E55F-42EF-AEA5-583424A7AED5}" destId="{C33C1989-BE00-4F04-BA23-BCF8C1D46079}" srcOrd="0" destOrd="1" presId="urn:microsoft.com/office/officeart/2005/8/layout/hList1"/>
    <dgm:cxn modelId="{B1DCC5B0-3F8B-4495-BC4F-C56F8F7352A5}" type="presOf" srcId="{95AA0362-B44E-48BE-AD63-12B058FA2D51}" destId="{C33C1989-BE00-4F04-BA23-BCF8C1D46079}" srcOrd="0" destOrd="0" presId="urn:microsoft.com/office/officeart/2005/8/layout/hList1"/>
    <dgm:cxn modelId="{CF200496-3FD1-41FE-9068-A2DD7CF14429}" type="presOf" srcId="{0630AC0F-8D1A-4587-A31E-D8A74BDD8800}" destId="{05F7139E-646F-4675-8C98-97A80DC35D08}" srcOrd="0" destOrd="1" presId="urn:microsoft.com/office/officeart/2005/8/layout/hList1"/>
    <dgm:cxn modelId="{41EA0147-2635-4135-AC48-477629B15FA3}" srcId="{E2DBCADF-D569-4C93-BBFD-5A6F2AD9CC1E}" destId="{FBDCB5A1-3E47-4F0D-952B-BA9FD9B5D06B}" srcOrd="3" destOrd="0" parTransId="{C5BC3F29-15C9-4AA3-ABDC-20FB1FCAD490}" sibTransId="{1B12EC0E-DD70-425C-8676-CDFA1C81AA0D}"/>
    <dgm:cxn modelId="{E80AE102-103F-41AE-A7D6-A3A0567D3F88}" type="presOf" srcId="{E2DBCADF-D569-4C93-BBFD-5A6F2AD9CC1E}" destId="{54864447-4B66-4534-AA9D-7DD1DB8B6BE8}" srcOrd="0" destOrd="0" presId="urn:microsoft.com/office/officeart/2005/8/layout/hList1"/>
    <dgm:cxn modelId="{4067599A-7534-4CE9-8F45-C2EFDF01B1CC}" srcId="{BE4D0001-1913-4DB1-8D44-EE8A69A70179}" destId="{9AD63478-004D-4EE1-B354-AB3693AB1BD3}" srcOrd="2" destOrd="0" parTransId="{A7AAF9F9-9E92-4D23-9BD8-F891824E4C3D}" sibTransId="{AB5D5D68-BD91-4BBE-808A-EA8385A47905}"/>
    <dgm:cxn modelId="{C62BCA86-3BF9-4B4F-A036-9DE64EEC35EB}" type="presParOf" srcId="{8D803AA9-7F58-419D-A608-DD1A7FE042DB}" destId="{F487DEC8-476A-4906-95DD-9ECBF9BFBBEC}" srcOrd="0" destOrd="0" presId="urn:microsoft.com/office/officeart/2005/8/layout/hList1"/>
    <dgm:cxn modelId="{BBF5A572-F531-4359-826D-6825B4ACFC6A}" type="presParOf" srcId="{F487DEC8-476A-4906-95DD-9ECBF9BFBBEC}" destId="{54864447-4B66-4534-AA9D-7DD1DB8B6BE8}" srcOrd="0" destOrd="0" presId="urn:microsoft.com/office/officeart/2005/8/layout/hList1"/>
    <dgm:cxn modelId="{E382F013-7E26-433F-B7B7-E4A753BDE624}" type="presParOf" srcId="{F487DEC8-476A-4906-95DD-9ECBF9BFBBEC}" destId="{05F7139E-646F-4675-8C98-97A80DC35D08}" srcOrd="1" destOrd="0" presId="urn:microsoft.com/office/officeart/2005/8/layout/hList1"/>
    <dgm:cxn modelId="{AE635805-C1BC-4D30-BFBA-1094B57D70BA}" type="presParOf" srcId="{8D803AA9-7F58-419D-A608-DD1A7FE042DB}" destId="{A00964D9-4D8C-49EA-8E82-A732EB6C224C}" srcOrd="1" destOrd="0" presId="urn:microsoft.com/office/officeart/2005/8/layout/hList1"/>
    <dgm:cxn modelId="{5505E542-39F3-4F06-AC6B-27626A6859B5}" type="presParOf" srcId="{8D803AA9-7F58-419D-A608-DD1A7FE042DB}" destId="{66F6EB94-6A15-4A21-B584-EBFDE26DF313}" srcOrd="2" destOrd="0" presId="urn:microsoft.com/office/officeart/2005/8/layout/hList1"/>
    <dgm:cxn modelId="{FDB06845-9371-4B90-91F8-DC3F5ABC1B5D}" type="presParOf" srcId="{66F6EB94-6A15-4A21-B584-EBFDE26DF313}" destId="{C890679B-E908-4F1E-9C0F-FCF7E3617B6F}" srcOrd="0" destOrd="0" presId="urn:microsoft.com/office/officeart/2005/8/layout/hList1"/>
    <dgm:cxn modelId="{B4EF2CEA-E783-449E-837B-C8051785BA0E}"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176074"/>
          <a:ext cx="3845569" cy="979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Background</a:t>
          </a:r>
          <a:endParaRPr lang="en-US" sz="3400" kern="1200" dirty="0">
            <a:latin typeface="Times New Roman" pitchFamily="18" charset="0"/>
            <a:cs typeface="Times New Roman" pitchFamily="18" charset="0"/>
          </a:endParaRPr>
        </a:p>
      </dsp:txBody>
      <dsp:txXfrm>
        <a:off x="40" y="176074"/>
        <a:ext cx="3845569" cy="979200"/>
      </dsp:txXfrm>
    </dsp:sp>
    <dsp:sp modelId="{05F7139E-646F-4675-8C98-97A80DC35D08}">
      <dsp:nvSpPr>
        <dsp:cNvPr id="0" name=""/>
        <dsp:cNvSpPr/>
      </dsp:nvSpPr>
      <dsp:spPr>
        <a:xfrm>
          <a:off x="40" y="1155274"/>
          <a:ext cx="3845569" cy="346925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Outdated rules are unclear</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EPA has adopted new rules</a:t>
          </a:r>
          <a:endParaRPr lang="en-US" sz="3400" kern="1200" dirty="0">
            <a:latin typeface="Times New Roman" pitchFamily="18" charset="0"/>
            <a:cs typeface="Times New Roman" pitchFamily="18" charset="0"/>
          </a:endParaRPr>
        </a:p>
      </dsp:txBody>
      <dsp:txXfrm>
        <a:off x="40" y="1155274"/>
        <a:ext cx="3845569" cy="3469251"/>
      </dsp:txXfrm>
    </dsp:sp>
    <dsp:sp modelId="{C890679B-E908-4F1E-9C0F-FCF7E3617B6F}">
      <dsp:nvSpPr>
        <dsp:cNvPr id="0" name=""/>
        <dsp:cNvSpPr/>
      </dsp:nvSpPr>
      <dsp:spPr>
        <a:xfrm>
          <a:off x="4383989" y="176074"/>
          <a:ext cx="3845569" cy="979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Recommendation</a:t>
          </a:r>
          <a:endParaRPr lang="en-US" sz="3400" kern="1200" dirty="0">
            <a:latin typeface="Times New Roman" pitchFamily="18" charset="0"/>
            <a:cs typeface="Times New Roman" pitchFamily="18" charset="0"/>
          </a:endParaRPr>
        </a:p>
      </dsp:txBody>
      <dsp:txXfrm>
        <a:off x="4383989" y="176074"/>
        <a:ext cx="3845569" cy="979200"/>
      </dsp:txXfrm>
    </dsp:sp>
    <dsp:sp modelId="{C33C1989-BE00-4F04-BA23-BCF8C1D46079}">
      <dsp:nvSpPr>
        <dsp:cNvPr id="0" name=""/>
        <dsp:cNvSpPr/>
      </dsp:nvSpPr>
      <dsp:spPr>
        <a:xfrm>
          <a:off x="4383989" y="1155274"/>
          <a:ext cx="3845569" cy="3469251"/>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Clarify where necessary</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Repeal unnecessary rules</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p>
      </dsp:txBody>
      <dsp:txXfrm>
        <a:off x="4383989" y="1155274"/>
        <a:ext cx="3845569" cy="34692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1315"/>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1315"/>
        <a:ext cx="3845569" cy="777600"/>
      </dsp:txXfrm>
    </dsp:sp>
    <dsp:sp modelId="{05F7139E-646F-4675-8C98-97A80DC35D08}">
      <dsp:nvSpPr>
        <dsp:cNvPr id="0" name=""/>
        <dsp:cNvSpPr/>
      </dsp:nvSpPr>
      <dsp:spPr>
        <a:xfrm>
          <a:off x="40" y="818915"/>
          <a:ext cx="3845569" cy="4168968"/>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Potential exceedances of PM</a:t>
          </a:r>
          <a:r>
            <a:rPr lang="en-US" sz="2700" kern="1200" baseline="-25000" dirty="0" smtClean="0">
              <a:latin typeface="Times New Roman" pitchFamily="18" charset="0"/>
              <a:cs typeface="Times New Roman" pitchFamily="18" charset="0"/>
            </a:rPr>
            <a:t>2.5</a:t>
          </a:r>
          <a:r>
            <a:rPr lang="en-US" sz="2700" kern="1200" baseline="0" dirty="0" smtClean="0">
              <a:latin typeface="Times New Roman" pitchFamily="18" charset="0"/>
              <a:cs typeface="Times New Roman" pitchFamily="18" charset="0"/>
            </a:rPr>
            <a:t> ambient standards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Pre-1970 sources have higher PM standards</a:t>
          </a:r>
          <a:endParaRPr lang="en-US" sz="2700" kern="1200" dirty="0">
            <a:latin typeface="Times New Roman" pitchFamily="18" charset="0"/>
            <a:cs typeface="Times New Roman" pitchFamily="18" charset="0"/>
          </a:endParaRPr>
        </a:p>
      </dsp:txBody>
      <dsp:txXfrm>
        <a:off x="40" y="818915"/>
        <a:ext cx="3845569" cy="4168968"/>
      </dsp:txXfrm>
    </dsp:sp>
    <dsp:sp modelId="{C890679B-E908-4F1E-9C0F-FCF7E3617B6F}">
      <dsp:nvSpPr>
        <dsp:cNvPr id="0" name=""/>
        <dsp:cNvSpPr/>
      </dsp:nvSpPr>
      <dsp:spPr>
        <a:xfrm>
          <a:off x="4383989" y="41315"/>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1315"/>
        <a:ext cx="3845569" cy="777600"/>
      </dsp:txXfrm>
    </dsp:sp>
    <dsp:sp modelId="{C33C1989-BE00-4F04-BA23-BCF8C1D46079}">
      <dsp:nvSpPr>
        <dsp:cNvPr id="0" name=""/>
        <dsp:cNvSpPr/>
      </dsp:nvSpPr>
      <dsp:spPr>
        <a:xfrm>
          <a:off x="4383989" y="818915"/>
          <a:ext cx="3845569" cy="4168968"/>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opacity limit from 40% to 20%</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PM concentrations from 0.2 to 0.10 gr/dscf</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Provide additional time for compliance with lower limits</a:t>
          </a:r>
          <a:endParaRPr lang="en-US" sz="2700" kern="1200" dirty="0">
            <a:latin typeface="Times New Roman" pitchFamily="18" charset="0"/>
            <a:cs typeface="Times New Roman" pitchFamily="18" charset="0"/>
          </a:endParaRPr>
        </a:p>
      </dsp:txBody>
      <dsp:txXfrm>
        <a:off x="4383989" y="818915"/>
        <a:ext cx="3845569" cy="41689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2240"/>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2240"/>
        <a:ext cx="3845569" cy="777600"/>
      </dsp:txXfrm>
    </dsp:sp>
    <dsp:sp modelId="{05F7139E-646F-4675-8C98-97A80DC35D08}">
      <dsp:nvSpPr>
        <dsp:cNvPr id="0" name=""/>
        <dsp:cNvSpPr/>
      </dsp:nvSpPr>
      <dsp:spPr>
        <a:xfrm>
          <a:off x="40" y="819840"/>
          <a:ext cx="3845569" cy="355752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ts val="1200"/>
            </a:spcAft>
            <a:buChar char="••"/>
          </a:pPr>
          <a:r>
            <a:rPr lang="en-US" sz="2700" kern="1200" dirty="0" smtClean="0">
              <a:solidFill>
                <a:schemeClr val="tx1"/>
              </a:solidFill>
              <a:latin typeface="Times New Roman" pitchFamily="18" charset="0"/>
              <a:cs typeface="Times New Roman" pitchFamily="18" charset="0"/>
            </a:rPr>
            <a:t>Small sources considered </a:t>
          </a:r>
          <a:br>
            <a:rPr lang="en-US" sz="2700" kern="1200" dirty="0" smtClean="0">
              <a:solidFill>
                <a:schemeClr val="tx1"/>
              </a:solidFill>
              <a:latin typeface="Times New Roman" pitchFamily="18" charset="0"/>
              <a:cs typeface="Times New Roman" pitchFamily="18" charset="0"/>
            </a:rPr>
          </a:br>
          <a:r>
            <a:rPr lang="en-US" sz="2700" kern="1200" dirty="0" smtClean="0">
              <a:solidFill>
                <a:schemeClr val="tx1"/>
              </a:solidFill>
              <a:latin typeface="Times New Roman" pitchFamily="18" charset="0"/>
              <a:cs typeface="Times New Roman" pitchFamily="18" charset="0"/>
            </a:rPr>
            <a:t>“categorically insignificant activities”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New standards for emergency generators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Aggregate emissions are significant</a:t>
          </a:r>
          <a:endParaRPr lang="en-US" sz="2700" kern="1200" dirty="0">
            <a:latin typeface="Times New Roman" pitchFamily="18" charset="0"/>
            <a:cs typeface="Times New Roman" pitchFamily="18" charset="0"/>
          </a:endParaRPr>
        </a:p>
      </dsp:txBody>
      <dsp:txXfrm>
        <a:off x="40" y="819840"/>
        <a:ext cx="3845569" cy="3557520"/>
      </dsp:txXfrm>
    </dsp:sp>
    <dsp:sp modelId="{C890679B-E908-4F1E-9C0F-FCF7E3617B6F}">
      <dsp:nvSpPr>
        <dsp:cNvPr id="0" name=""/>
        <dsp:cNvSpPr/>
      </dsp:nvSpPr>
      <dsp:spPr>
        <a:xfrm>
          <a:off x="4383989" y="42240"/>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2240"/>
        <a:ext cx="3845569" cy="777600"/>
      </dsp:txXfrm>
    </dsp:sp>
    <dsp:sp modelId="{C33C1989-BE00-4F04-BA23-BCF8C1D46079}">
      <dsp:nvSpPr>
        <dsp:cNvPr id="0" name=""/>
        <dsp:cNvSpPr/>
      </dsp:nvSpPr>
      <dsp:spPr>
        <a:xfrm>
          <a:off x="4383989" y="819840"/>
          <a:ext cx="3845569" cy="355752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solidFill>
                <a:schemeClr val="tx1"/>
              </a:solidFill>
              <a:latin typeface="Times New Roman" pitchFamily="18" charset="0"/>
              <a:cs typeface="Times New Roman" pitchFamily="18" charset="0"/>
            </a:rPr>
            <a:t>Require construction approval or permit  </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p>
      </dsp:txBody>
      <dsp:txXfrm>
        <a:off x="4383989" y="819840"/>
        <a:ext cx="3845569" cy="35575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125664"/>
          <a:ext cx="3845569" cy="691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Background</a:t>
          </a:r>
          <a:endParaRPr lang="en-US" sz="2400" kern="1200" dirty="0">
            <a:latin typeface="Times New Roman" pitchFamily="18" charset="0"/>
            <a:cs typeface="Times New Roman" pitchFamily="18" charset="0"/>
          </a:endParaRPr>
        </a:p>
      </dsp:txBody>
      <dsp:txXfrm>
        <a:off x="40" y="125664"/>
        <a:ext cx="3845569" cy="691200"/>
      </dsp:txXfrm>
    </dsp:sp>
    <dsp:sp modelId="{05F7139E-646F-4675-8C98-97A80DC35D08}">
      <dsp:nvSpPr>
        <dsp:cNvPr id="0" name=""/>
        <dsp:cNvSpPr/>
      </dsp:nvSpPr>
      <dsp:spPr>
        <a:xfrm>
          <a:off x="40" y="816864"/>
          <a:ext cx="3845569" cy="393427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Prevent new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Improve existing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EPA redesignation is slow</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Construction ban in certain areas</a:t>
          </a:r>
          <a:endParaRPr lang="en-US" sz="2400" kern="1200" dirty="0">
            <a:latin typeface="Times New Roman" pitchFamily="18" charset="0"/>
            <a:cs typeface="Times New Roman" pitchFamily="18" charset="0"/>
          </a:endParaRPr>
        </a:p>
      </dsp:txBody>
      <dsp:txXfrm>
        <a:off x="40" y="816864"/>
        <a:ext cx="3845569" cy="3934271"/>
      </dsp:txXfrm>
    </dsp:sp>
    <dsp:sp modelId="{C890679B-E908-4F1E-9C0F-FCF7E3617B6F}">
      <dsp:nvSpPr>
        <dsp:cNvPr id="0" name=""/>
        <dsp:cNvSpPr/>
      </dsp:nvSpPr>
      <dsp:spPr>
        <a:xfrm>
          <a:off x="4383989" y="125664"/>
          <a:ext cx="3845569" cy="691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Recommendation</a:t>
          </a:r>
          <a:endParaRPr lang="en-US" sz="2400" kern="1200" dirty="0">
            <a:latin typeface="Times New Roman" pitchFamily="18" charset="0"/>
            <a:cs typeface="Times New Roman" pitchFamily="18" charset="0"/>
          </a:endParaRPr>
        </a:p>
      </dsp:txBody>
      <dsp:txXfrm>
        <a:off x="4383989" y="125664"/>
        <a:ext cx="3845569" cy="691200"/>
      </dsp:txXfrm>
    </dsp:sp>
    <dsp:sp modelId="{C33C1989-BE00-4F04-BA23-BCF8C1D46079}">
      <dsp:nvSpPr>
        <dsp:cNvPr id="0" name=""/>
        <dsp:cNvSpPr/>
      </dsp:nvSpPr>
      <dsp:spPr>
        <a:xfrm>
          <a:off x="4383989" y="816864"/>
          <a:ext cx="3845569" cy="3934271"/>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Establish two new transitional areas: sustainment and reattainment</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Provide incentives to reduce emissions from problem sources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Change definition of major source: Separate Major NSR from non-Major NSR</a:t>
          </a:r>
          <a:endParaRPr lang="en-US" sz="2400" kern="1200" dirty="0">
            <a:latin typeface="Times New Roman" pitchFamily="18" charset="0"/>
            <a:cs typeface="Times New Roman" pitchFamily="18" charset="0"/>
          </a:endParaRPr>
        </a:p>
      </dsp:txBody>
      <dsp:txXfrm>
        <a:off x="4383989" y="816864"/>
        <a:ext cx="3845569" cy="393427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D3319AF-AD5F-415B-8121-FC7285CC284F}" type="datetimeFigureOut">
              <a:rPr lang="en-US" smtClean="0"/>
              <a:pPr/>
              <a:t>9/17/2013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922073-0507-4909-86FD-51FAF8B9186E}" type="slidenum">
              <a:rPr lang="en-US" smtClean="0"/>
              <a:pPr/>
              <a:t>‹#›</a:t>
            </a:fld>
            <a:endParaRPr lang="en-US" dirty="0"/>
          </a:p>
        </p:txBody>
      </p:sp>
    </p:spTree>
    <p:extLst>
      <p:ext uri="{BB962C8B-B14F-4D97-AF65-F5344CB8AC3E}">
        <p14:creationId xmlns:p14="http://schemas.microsoft.com/office/powerpoint/2010/main" xmlns="" val="4012585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latin typeface="Times New Roman" pitchFamily="18" charset="0"/>
                <a:cs typeface="Times New Roman" pitchFamily="18" charset="0"/>
              </a:rPr>
              <a:t>I’m here to update you on the comprehensive rule changes that AQ is doing to update and improve our permitting program. I wanted to give you this update before our stakeholder meetings in August in case you get any questions. </a:t>
            </a:r>
            <a:endParaRPr lang="en-US" sz="18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itchFamily="34" charset="0"/>
              <a:buChar char="•"/>
            </a:pPr>
            <a:r>
              <a:rPr lang="en-US" sz="16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1600" dirty="0" smtClean="0">
              <a:latin typeface="Times New Roman" pitchFamily="18" charset="0"/>
              <a:cs typeface="Times New Roman" pitchFamily="18" charset="0"/>
            </a:endParaRPr>
          </a:p>
          <a:p>
            <a:pPr marL="285750" indent="-285750">
              <a:buFont typeface="Arial" pitchFamily="34" charset="0"/>
              <a:buChar char="•"/>
            </a:pPr>
            <a:r>
              <a:rPr lang="en-US" sz="16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endParaRPr lang="en-US" sz="16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2</a:t>
            </a:fld>
            <a:endParaRPr lang="en-US" dirty="0"/>
          </a:p>
        </p:txBody>
      </p:sp>
    </p:spTree>
    <p:extLst>
      <p:ext uri="{BB962C8B-B14F-4D97-AF65-F5344CB8AC3E}">
        <p14:creationId xmlns:p14="http://schemas.microsoft.com/office/powerpoint/2010/main" xmlns="" val="220321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3</a:t>
            </a:fld>
            <a:endParaRPr lang="en-US" dirty="0"/>
          </a:p>
        </p:txBody>
      </p:sp>
    </p:spTree>
    <p:extLst>
      <p:ext uri="{BB962C8B-B14F-4D97-AF65-F5344CB8AC3E}">
        <p14:creationId xmlns:p14="http://schemas.microsoft.com/office/powerpoint/2010/main" xmlns="" val="148633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4</a:t>
            </a:fld>
            <a:endParaRPr lang="en-US" dirty="0"/>
          </a:p>
        </p:txBody>
      </p:sp>
      <p:sp>
        <p:nvSpPr>
          <p:cNvPr id="5" name="Notes Placeholder 2"/>
          <p:cNvSpPr>
            <a:spLocks noGrp="1"/>
          </p:cNvSpPr>
          <p:nvPr>
            <p:ph type="body" idx="1"/>
          </p:nvPr>
        </p:nvSpPr>
        <p:spPr/>
        <p:txBody>
          <a:bodyPr>
            <a:normAutofit/>
          </a:bodyPr>
          <a:lstStyle/>
          <a:p>
            <a:pPr>
              <a:buFont typeface="Arial" pitchFamily="34" charset="0"/>
              <a:buChar char="•"/>
            </a:pPr>
            <a:r>
              <a:rPr lang="en-US" sz="1600" dirty="0" smtClean="0">
                <a:latin typeface="Times New Roman" pitchFamily="18" charset="0"/>
                <a:cs typeface="Times New Roman" pitchFamily="18" charset="0"/>
              </a:rPr>
              <a:t>Here is an overview of the topics we are going to cover today:  </a:t>
            </a:r>
          </a:p>
          <a:p>
            <a:pPr marL="1033272" lvl="0" indent="-576072" fontAlgn="base">
              <a:lnSpc>
                <a:spcPct val="95000"/>
              </a:lnSpc>
              <a:spcAft>
                <a:spcPct val="0"/>
              </a:spcAft>
              <a:buClr>
                <a:srgbClr val="00B0F0"/>
              </a:buClr>
              <a:buFontTx/>
              <a:buChar char="•"/>
              <a:defRPr/>
            </a:pPr>
            <a:r>
              <a:rPr lang="en-US" sz="1600" kern="0" dirty="0" smtClean="0">
                <a:solidFill>
                  <a:srgbClr val="000000"/>
                </a:solidFill>
                <a:latin typeface="Times New Roman"/>
                <a:ea typeface="Calibri"/>
                <a:cs typeface="Times New Roman"/>
              </a:rPr>
              <a:t>Rule </a:t>
            </a:r>
            <a:r>
              <a:rPr lang="en-US" sz="1600" kern="0" dirty="0" smtClean="0">
                <a:latin typeface="Times New Roman"/>
                <a:ea typeface="Calibri"/>
                <a:cs typeface="Times New Roman"/>
              </a:rPr>
              <a:t>clean-up </a:t>
            </a:r>
            <a:endParaRPr lang="en-US" sz="16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1600" kern="0" dirty="0" smtClean="0">
                <a:latin typeface="Times New Roman"/>
                <a:ea typeface="Calibri"/>
                <a:cs typeface="Times New Roman"/>
              </a:rPr>
              <a:t>Update statewide particulate matter standards</a:t>
            </a:r>
            <a:endParaRPr lang="en-US" sz="16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1600" kern="0" dirty="0" smtClean="0">
                <a:latin typeface="Times New Roman"/>
                <a:ea typeface="Calibri"/>
                <a:cs typeface="Times New Roman"/>
              </a:rPr>
              <a:t>We have a defined term:  Categorically Insignificant Activities</a:t>
            </a:r>
          </a:p>
          <a:p>
            <a:pPr marL="1033272" lvl="0" indent="-576072" fontAlgn="base">
              <a:lnSpc>
                <a:spcPct val="95000"/>
              </a:lnSpc>
              <a:spcAft>
                <a:spcPct val="0"/>
              </a:spcAft>
              <a:buClr>
                <a:srgbClr val="00B0F0"/>
              </a:buClr>
              <a:buFontTx/>
              <a:buChar char="•"/>
              <a:defRPr/>
            </a:pPr>
            <a:r>
              <a:rPr lang="en-US" sz="1600" kern="0" dirty="0" smtClean="0">
                <a:latin typeface="Times New Roman"/>
                <a:ea typeface="Calibri"/>
                <a:cs typeface="Times New Roman"/>
              </a:rPr>
              <a:t>Our pre-construction program called New Source Review (NSR) </a:t>
            </a:r>
          </a:p>
          <a:p>
            <a:pPr marL="1033272" indent="-576072">
              <a:lnSpc>
                <a:spcPct val="95000"/>
              </a:lnSpc>
              <a:spcBef>
                <a:spcPts val="0"/>
              </a:spcBef>
              <a:buClr>
                <a:srgbClr val="00B0F0"/>
              </a:buClr>
              <a:buFont typeface="Arial" pitchFamily="34" charset="0"/>
              <a:buChar char="•"/>
              <a:defRPr/>
            </a:pPr>
            <a:r>
              <a:rPr lang="en-US" sz="1600" kern="0" dirty="0" smtClean="0">
                <a:latin typeface="Times New Roman"/>
                <a:ea typeface="Calibri"/>
                <a:cs typeface="Times New Roman"/>
              </a:rPr>
              <a:t>Another defined term:  Net air quality benefit</a:t>
            </a:r>
          </a:p>
          <a:p>
            <a:pPr>
              <a:lnSpc>
                <a:spcPct val="115000"/>
              </a:lnSpc>
              <a:spcBef>
                <a:spcPts val="0"/>
              </a:spcBef>
              <a:buClr>
                <a:srgbClr val="00B0F0"/>
              </a:buClr>
              <a:defRPr/>
            </a:pPr>
            <a:endParaRPr lang="en-US" sz="1600" kern="0" dirty="0" smtClean="0">
              <a:latin typeface="Times New Roman"/>
              <a:ea typeface="Calibri"/>
              <a:cs typeface="Times New Roman"/>
            </a:endParaRPr>
          </a:p>
          <a:p>
            <a:r>
              <a:rPr lang="en-US" sz="1600" dirty="0" smtClean="0">
                <a:latin typeface="Times New Roman" pitchFamily="18" charset="0"/>
                <a:cs typeface="Times New Roman" pitchFamily="18" charset="0"/>
              </a:rPr>
              <a:t>All of these topics will be explained in more detail later in this presentation.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5</a:t>
            </a:fld>
            <a:endParaRPr lang="en-US" dirty="0"/>
          </a:p>
        </p:txBody>
      </p:sp>
      <p:sp>
        <p:nvSpPr>
          <p:cNvPr id="7" name="Notes Placeholder 5"/>
          <p:cNvSpPr>
            <a:spLocks noGrp="1"/>
          </p:cNvSpPr>
          <p:nvPr>
            <p:ph type="body" sz="quarter" idx="11"/>
          </p:nvPr>
        </p:nvSpPr>
        <p:spPr>
          <a:xfrm>
            <a:off x="762000" y="4191000"/>
            <a:ext cx="5608320" cy="4499610"/>
          </a:xfrm>
        </p:spPr>
        <p:txBody>
          <a:bodyPr>
            <a:noAutofit/>
          </a:bodyPr>
          <a:lstStyle/>
          <a:p>
            <a:r>
              <a:rPr lang="en-US" dirty="0" smtClean="0">
                <a:latin typeface="Times New Roman" pitchFamily="18" charset="0"/>
                <a:cs typeface="Times New Roman" pitchFamily="18" charset="0"/>
              </a:rPr>
              <a:t>The first part of this presentation covers rule clean-up.  To give you some background, some of our rules are missing important details.  These elements of our program have created problems in the past.  EPA has made changes to their rules so we need to catch up with those changes.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 are recommending that we clarify our rules whenever necessary. For example, we are clarifying: </a:t>
            </a:r>
          </a:p>
          <a:p>
            <a:pPr lvl="1">
              <a:buFont typeface="Arial" pitchFamily="34" charset="0"/>
              <a:buChar char="•"/>
            </a:pPr>
            <a:r>
              <a:rPr lang="en-US" dirty="0" smtClean="0">
                <a:latin typeface="Times New Roman" pitchFamily="18" charset="0"/>
                <a:cs typeface="Times New Roman" pitchFamily="18" charset="0"/>
              </a:rPr>
              <a:t>H</a:t>
            </a:r>
            <a:r>
              <a:rPr lang="en-US" kern="0" dirty="0" smtClean="0">
                <a:latin typeface="Times New Roman"/>
                <a:ea typeface="Calibri"/>
                <a:cs typeface="Times New Roman"/>
              </a:rPr>
              <a:t>ow emissions are divided when a business splits into two or more businesses </a:t>
            </a:r>
          </a:p>
          <a:p>
            <a:pPr lvl="1">
              <a:buFont typeface="Arial" pitchFamily="34" charset="0"/>
              <a:buChar char="•"/>
            </a:pPr>
            <a:r>
              <a:rPr lang="en-US" kern="0" dirty="0" smtClean="0">
                <a:latin typeface="Times New Roman"/>
                <a:ea typeface="Calibri"/>
                <a:cs typeface="Times New Roman"/>
              </a:rPr>
              <a:t>If construction is delayed, how a business an get an extensions for their NSR permit</a:t>
            </a:r>
          </a:p>
          <a:p>
            <a:pPr lvl="0">
              <a:buFont typeface="Arial" pitchFamily="34" charset="0"/>
              <a:buChar char="•"/>
            </a:pPr>
            <a:endParaRPr lang="en-US" dirty="0" smtClean="0">
              <a:solidFill>
                <a:sysClr val="windowText" lastClr="000000"/>
              </a:solidFill>
              <a:latin typeface="Times New Roman"/>
              <a:ea typeface="Calibri"/>
              <a:cs typeface="Times New Roman"/>
            </a:endParaRPr>
          </a:p>
          <a:p>
            <a:pPr lvl="0">
              <a:buFont typeface="Arial" pitchFamily="34" charset="0"/>
              <a:buChar char="•"/>
            </a:pPr>
            <a:r>
              <a:rPr lang="en-US" dirty="0" smtClean="0">
                <a:solidFill>
                  <a:sysClr val="windowText" lastClr="000000"/>
                </a:solidFill>
                <a:latin typeface="Times New Roman"/>
                <a:ea typeface="Calibri"/>
                <a:cs typeface="Times New Roman"/>
              </a:rPr>
              <a:t>EPA adopted national rules that apply to manufacturers of consumer spray paint rules so we are repealing our state rules. These rules were part of plan to reduce ozone from consumer products.  </a:t>
            </a:r>
          </a:p>
          <a:p>
            <a:pPr>
              <a:buFont typeface="Arial" pitchFamily="34" charset="0"/>
              <a:buChar char="•"/>
            </a:pPr>
            <a:endParaRPr lang="en-US" dirty="0" smtClean="0">
              <a:latin typeface="Times New Roman" pitchFamily="18" charset="0"/>
              <a:cs typeface="Times New Roman" pitchFamily="18" charset="0"/>
            </a:endParaRPr>
          </a:p>
          <a:p>
            <a:pPr lvl="0">
              <a:buFont typeface="Arial" pitchFamily="34" charset="0"/>
              <a:buChar char="•"/>
            </a:pPr>
            <a:r>
              <a:rPr lang="en-US" dirty="0" smtClean="0">
                <a:solidFill>
                  <a:sysClr val="windowText" lastClr="000000"/>
                </a:solidFill>
                <a:latin typeface="Times New Roman"/>
                <a:ea typeface="Calibri"/>
                <a:cs typeface="Times New Roman"/>
              </a:rPr>
              <a:t>Unfortunately many businesses have shut down in Oregon so we plan to repeal those industry specific rules.  If one of those sources wants to locate in Oregon, they would have to comply with current federal rules which are more stringent than our existing state rules.  </a:t>
            </a:r>
          </a:p>
          <a:p>
            <a:pPr>
              <a:buFont typeface="Arial" pitchFamily="34" charset="0"/>
              <a:buChar char="•"/>
            </a:pPr>
            <a:endParaRPr lang="en-US" dirty="0" smtClean="0">
              <a:latin typeface="Times New Roman" pitchFamily="18" charset="0"/>
              <a:cs typeface="Times New Roman" pitchFamily="18" charset="0"/>
            </a:endParaRPr>
          </a:p>
          <a:p>
            <a:pPr>
              <a:buFont typeface="Arial" pitchFamily="34" charset="0"/>
              <a:buChar char="•"/>
            </a:pPr>
            <a:r>
              <a:rPr lang="en-US" dirty="0" smtClean="0">
                <a:latin typeface="Times New Roman" pitchFamily="18" charset="0"/>
                <a:cs typeface="Times New Roman" pitchFamily="18" charset="0"/>
              </a:rPr>
              <a:t>We will need to do some work to incorporate the changes into our permits but eventually will improve permit timeliness.  </a:t>
            </a:r>
            <a:endParaRPr lang="en-US" sz="1400" dirty="0" smtClean="0">
              <a:latin typeface="Times New Roman" pitchFamily="18" charset="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499610"/>
          </a:xfrm>
        </p:spPr>
        <p:txBody>
          <a:bodyPr>
            <a:noAutofit/>
          </a:bodyPr>
          <a:lstStyle/>
          <a:p>
            <a:pPr>
              <a:buClr>
                <a:srgbClr val="00B0F0"/>
              </a:buClr>
              <a:buFont typeface="Arial" pitchFamily="34" charset="0"/>
              <a:buChar char="•"/>
            </a:pPr>
            <a:r>
              <a:rPr lang="en-US" sz="1400" dirty="0" smtClean="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In going from 40% down to 20% opacity (our limits on visible emissions) and 0.2 to 0.10 gr/dscf (a measurement of particulate matter), we are making standards for the 43 year old sources comply with standards for 42 year old sources.  We are leveling the playing field.  </a:t>
            </a:r>
          </a:p>
          <a:p>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latin typeface="Times New Roman" pitchFamily="18" charset="0"/>
                <a:cs typeface="Times New Roman" pitchFamily="18" charset="0"/>
              </a:rPr>
              <a:t>We didn’t think old boilers would still be around this long. It’s time for them to take measures to control their particulate matter emissions. </a:t>
            </a:r>
          </a:p>
          <a:p>
            <a:pPr lvl="0">
              <a:buClr>
                <a:srgbClr val="00B0F0"/>
              </a:buClr>
              <a:buFont typeface="Arial" pitchFamily="34" charset="0"/>
              <a:buChar char="•"/>
            </a:pPr>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latin typeface="Times New Roman" pitchFamily="18" charset="0"/>
                <a:cs typeface="Times New Roman" pitchFamily="18" charset="0"/>
              </a:rPr>
              <a:t>We made a similar change in our rules for PM10 nonattainment areas as reactive measures that were included the attainment plans, like Medford for example.</a:t>
            </a:r>
          </a:p>
          <a:p>
            <a:pPr>
              <a:buFont typeface="Arial" pitchFamily="34" charset="0"/>
              <a:buChar char="•"/>
            </a:pPr>
            <a:endParaRPr lang="en-US" sz="1400" dirty="0" smtClean="0">
              <a:latin typeface="Times New Roman" pitchFamily="18" charset="0"/>
              <a:cs typeface="Times New Roman" pitchFamily="18" charset="0"/>
            </a:endParaRPr>
          </a:p>
          <a:p>
            <a:pP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652010"/>
          </a:xfrm>
        </p:spPr>
        <p:txBody>
          <a:bodyPr>
            <a:normAutofit/>
          </a:bodyPr>
          <a:lstStyle/>
          <a:p>
            <a:pPr marL="285750" indent="-285750">
              <a:lnSpc>
                <a:spcPct val="95000"/>
              </a:lnSpc>
              <a:spcBef>
                <a:spcPts val="0"/>
              </a:spcBef>
              <a:buClr>
                <a:srgbClr val="00B0F0"/>
              </a:buClr>
              <a:buFont typeface="Arial" pitchFamily="34" charset="0"/>
              <a:buChar char="•"/>
            </a:pPr>
            <a:r>
              <a:rPr lang="en-US" sz="1600" dirty="0" smtClean="0">
                <a:latin typeface="Times New Roman" pitchFamily="18" charset="0"/>
                <a:cs typeface="Times New Roman" pitchFamily="18" charset="0"/>
              </a:rPr>
              <a:t>The next topic covers permitting small sources.  A list of categorically </a:t>
            </a:r>
            <a:r>
              <a:rPr lang="en-US" sz="1600" dirty="0">
                <a:latin typeface="Times New Roman" pitchFamily="18" charset="0"/>
                <a:cs typeface="Times New Roman" pitchFamily="18" charset="0"/>
              </a:rPr>
              <a:t>insignificant activities </a:t>
            </a:r>
            <a:r>
              <a:rPr lang="en-US" sz="1600" dirty="0" smtClean="0">
                <a:latin typeface="Times New Roman" pitchFamily="18" charset="0"/>
                <a:cs typeface="Times New Roman" pitchFamily="18" charset="0"/>
              </a:rPr>
              <a:t>was identified </a:t>
            </a:r>
            <a:r>
              <a:rPr lang="en-US" sz="1600" dirty="0">
                <a:latin typeface="Times New Roman" pitchFamily="18" charset="0"/>
                <a:cs typeface="Times New Roman" pitchFamily="18" charset="0"/>
              </a:rPr>
              <a:t>in mid 90’s for Title V program because we had to account for ALL emissions.  </a:t>
            </a:r>
            <a:r>
              <a:rPr lang="en-US" sz="1600" dirty="0" smtClean="0">
                <a:latin typeface="Times New Roman" pitchFamily="18" charset="0"/>
                <a:cs typeface="Times New Roman" pitchFamily="18" charset="0"/>
              </a:rPr>
              <a:t>The list includes examples like:</a:t>
            </a:r>
            <a:endParaRPr lang="en-US" sz="1600" dirty="0">
              <a:latin typeface="Times New Roman" pitchFamily="18" charset="0"/>
              <a:cs typeface="Times New Roman" pitchFamily="18" charset="0"/>
            </a:endParaRPr>
          </a:p>
          <a:p>
            <a:pPr marL="742950" lvl="3" indent="-285750">
              <a:buClr>
                <a:srgbClr val="00B0F0"/>
              </a:buClr>
              <a:buFont typeface="Arial" pitchFamily="34" charset="0"/>
              <a:buChar char="•"/>
            </a:pPr>
            <a:r>
              <a:rPr lang="en-US" sz="1600" dirty="0">
                <a:latin typeface="Times New Roman" pitchFamily="18" charset="0"/>
                <a:cs typeface="Times New Roman" pitchFamily="18" charset="0"/>
              </a:rPr>
              <a:t>Janitorial activities</a:t>
            </a:r>
          </a:p>
          <a:p>
            <a:pPr marL="742950" lvl="3" indent="-285750">
              <a:buClr>
                <a:srgbClr val="00B0F0"/>
              </a:buClr>
              <a:buFont typeface="Arial" pitchFamily="34" charset="0"/>
              <a:buChar char="•"/>
            </a:pPr>
            <a:r>
              <a:rPr lang="en-US" sz="1600" dirty="0">
                <a:latin typeface="Times New Roman" pitchFamily="18" charset="0"/>
                <a:cs typeface="Times New Roman" pitchFamily="18" charset="0"/>
              </a:rPr>
              <a:t>Groundskeeping activities including</a:t>
            </a:r>
          </a:p>
          <a:p>
            <a:pPr marL="742950" lvl="3" indent="-285750">
              <a:buClr>
                <a:srgbClr val="00B0F0"/>
              </a:buClr>
              <a:buFont typeface="Arial" pitchFamily="34" charset="0"/>
              <a:buChar char="•"/>
            </a:pPr>
            <a:r>
              <a:rPr lang="en-US" sz="1600" dirty="0" smtClean="0">
                <a:latin typeface="Times New Roman" pitchFamily="18" charset="0"/>
                <a:cs typeface="Times New Roman" pitchFamily="18" charset="0"/>
              </a:rPr>
              <a:t>Emergency generators</a:t>
            </a:r>
            <a:endParaRPr lang="en-US" sz="1600" dirty="0">
              <a:latin typeface="Times New Roman" pitchFamily="18" charset="0"/>
              <a:cs typeface="Times New Roman" pitchFamily="18" charset="0"/>
            </a:endParaRPr>
          </a:p>
          <a:p>
            <a:pPr marL="1200150" lvl="2" indent="-285750">
              <a:buClr>
                <a:srgbClr val="00B0F0"/>
              </a:buClr>
              <a:buFont typeface="Arial" pitchFamily="34" charset="0"/>
              <a:buChar char="•"/>
            </a:pPr>
            <a:endParaRPr lang="en-US" sz="1600" dirty="0">
              <a:latin typeface="Times New Roman" pitchFamily="18" charset="0"/>
              <a:cs typeface="Times New Roman" pitchFamily="18" charset="0"/>
            </a:endParaRPr>
          </a:p>
          <a:p>
            <a:pPr marL="285750" indent="-285750">
              <a:buClr>
                <a:srgbClr val="00B0F0"/>
              </a:buClr>
              <a:buFont typeface="Arial" pitchFamily="34" charset="0"/>
              <a:buChar char="•"/>
            </a:pPr>
            <a:r>
              <a:rPr lang="en-US" sz="1600" dirty="0" smtClean="0">
                <a:latin typeface="Times New Roman" pitchFamily="18" charset="0"/>
                <a:cs typeface="Times New Roman" pitchFamily="18" charset="0"/>
              </a:rPr>
              <a:t>Things have changed since then.  EPA adopted new standards for emergency generators</a:t>
            </a:r>
            <a:endParaRPr lang="en-US" sz="1600" dirty="0">
              <a:latin typeface="Times New Roman" pitchFamily="18" charset="0"/>
              <a:cs typeface="Times New Roman" pitchFamily="18" charset="0"/>
            </a:endParaRPr>
          </a:p>
          <a:p>
            <a:pPr marL="285750" indent="-285750">
              <a:buClr>
                <a:srgbClr val="00B0F0"/>
              </a:buClr>
              <a:buFont typeface="Arial" pitchFamily="34" charset="0"/>
              <a:buChar char="•"/>
            </a:pPr>
            <a:endParaRPr lang="en-US" sz="1600" dirty="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r>
              <a:rPr lang="en-US" sz="1600" dirty="0" smtClean="0">
                <a:latin typeface="Times New Roman" pitchFamily="18" charset="0"/>
                <a:cs typeface="Times New Roman" pitchFamily="18" charset="0"/>
              </a:rPr>
              <a:t>One source has about 20 small boilers and their aggregate emissions are definitely not insignificant</a:t>
            </a:r>
          </a:p>
          <a:p>
            <a:pPr marL="285750" lvl="0" indent="-285750">
              <a:lnSpc>
                <a:spcPct val="95000"/>
              </a:lnSpc>
              <a:buClr>
                <a:srgbClr val="00B0F0"/>
              </a:buClr>
              <a:buFont typeface="Arial" pitchFamily="34" charset="0"/>
              <a:buChar char="•"/>
            </a:pPr>
            <a:endParaRPr lang="en-US" sz="1600" dirty="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r>
              <a:rPr lang="en-US" sz="1600" dirty="0" smtClean="0">
                <a:latin typeface="Times New Roman" pitchFamily="18" charset="0"/>
                <a:cs typeface="Times New Roman" pitchFamily="18" charset="0"/>
              </a:rPr>
              <a:t>So for emergency generators and small boilers, we are going to require they be included in existing permits or on new permits.  They will also need construction approval for new units.  </a:t>
            </a:r>
          </a:p>
          <a:p>
            <a:pPr marL="285750" indent="-285750">
              <a:buClr>
                <a:srgbClr val="00B0F0"/>
              </a:buCl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347210"/>
          </a:xfrm>
        </p:spPr>
        <p:txBody>
          <a:bodyPr>
            <a:normAutofit lnSpcReduction="10000"/>
          </a:bodyPr>
          <a:lstStyle/>
          <a:p>
            <a:r>
              <a:rPr lang="en-US" sz="1400" dirty="0" smtClean="0">
                <a:latin typeface="Times New Roman" panose="02020603050405020304" pitchFamily="18" charset="0"/>
                <a:cs typeface="Times New Roman" panose="02020603050405020304" pitchFamily="18" charset="0"/>
              </a:rPr>
              <a:t>The next topic is New Source Review.  This  is a nationwide regulatory program that ensures new or modified facilities install the latest control technologies and do not violate ambient air quality standards.  The New Source Review program is designed to prevent areas from becoming new nonattainment areas and also improve the air quality in nonattainment areas to get back into attainment.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 problem is that EPA designation of areas is slow. The ways our rules are set up, the modeling requirements create an unnecessary construction ban in areas like Lakeview that haven’t been redesignated as nonattainment.  </a:t>
            </a:r>
          </a:p>
          <a:p>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To solve this problem, we are establishing two new transitional areas: sustainment and reattainment areas.   These will be designated by EQC, not EPA.  Sustainment areas are designed to prevent areas from becoming nonattainment areas. Reattainment areas help transition an area back to attainment more quickly before the EPA redesignation.  </a:t>
            </a:r>
          </a:p>
          <a:p>
            <a:pPr>
              <a:buClr>
                <a:srgbClr val="00B0F0"/>
              </a:buClr>
            </a:pPr>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We are changing our definition of a major source to match EPA’s definition. This change, along with the designation of  sustainment and reattainment areas will give us more flexibility in permitting smaller sources.  This will also help us allow construction that was previously prohibited but still be protective of air quality. </a:t>
            </a:r>
          </a:p>
          <a:p>
            <a:pPr lvl="1">
              <a:buClr>
                <a:srgbClr val="00B0F0"/>
              </a:buClr>
            </a:pPr>
            <a:endParaRPr lang="en-US" sz="1600" dirty="0" smtClean="0">
              <a:latin typeface="Times New Roman" panose="02020603050405020304" pitchFamily="18" charset="0"/>
              <a:cs typeface="Times New Roman" panose="02020603050405020304" pitchFamily="18" charset="0"/>
            </a:endParaRPr>
          </a:p>
          <a:p>
            <a:pPr>
              <a:buClr>
                <a:srgbClr val="00B0F0"/>
              </a:buClr>
            </a:pPr>
            <a:endParaRPr lang="en-US" sz="16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98374-7D0B-457B-9414-3880E2F42172}" type="datetime1">
              <a:rPr lang="en-US" smtClean="0"/>
              <a:pPr/>
              <a:t>9/17/2013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
        <p:nvSpPr>
          <p:cNvPr id="8" name="Text Box 24"/>
          <p:cNvSpPr txBox="1">
            <a:spLocks noChangeArrowheads="1"/>
          </p:cNvSpPr>
          <p:nvPr userDrawn="1"/>
        </p:nvSpPr>
        <p:spPr bwMode="auto">
          <a:xfrm>
            <a:off x="1600200" y="1447800"/>
            <a:ext cx="7391400" cy="523220"/>
          </a:xfrm>
          <a:prstGeom prst="rect">
            <a:avLst/>
          </a:prstGeom>
          <a:noFill/>
          <a:ln w="9525">
            <a:noFill/>
            <a:miter lim="800000"/>
            <a:headEnd/>
            <a:tailEnd/>
          </a:ln>
          <a:effectLst/>
        </p:spPr>
        <p:txBody>
          <a:bodyPr wrap="square">
            <a:spAutoFit/>
          </a:bodyPr>
          <a:lstStyle/>
          <a:p>
            <a:pPr eaLnBrk="0" fontAlgn="base" hangingPunct="0">
              <a:spcBef>
                <a:spcPct val="50000"/>
              </a:spcBef>
              <a:spcAft>
                <a:spcPct val="0"/>
              </a:spcAft>
            </a:pPr>
            <a:r>
              <a:rPr lang="en-US" sz="2400" dirty="0">
                <a:solidFill>
                  <a:srgbClr val="FFFFFF"/>
                </a:solidFill>
                <a:latin typeface="Times New Roman" pitchFamily="18" charset="0"/>
              </a:rPr>
              <a:t>Air Quality </a:t>
            </a:r>
            <a:r>
              <a:rPr lang="en-US" sz="2800" dirty="0">
                <a:solidFill>
                  <a:srgbClr val="FFFFFF"/>
                </a:solidFill>
                <a:latin typeface="Times New Roman" pitchFamily="18" charset="0"/>
              </a:rPr>
              <a:t>PERMITTING PROGRAM UPDATES</a:t>
            </a:r>
          </a:p>
        </p:txBody>
      </p:sp>
    </p:spTree>
    <p:extLst>
      <p:ext uri="{BB962C8B-B14F-4D97-AF65-F5344CB8AC3E}">
        <p14:creationId xmlns:p14="http://schemas.microsoft.com/office/powerpoint/2010/main" xmlns="" val="2875772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F2BCA-CEB8-4164-903D-0148D91CA359}" type="datetime1">
              <a:rPr lang="en-US" smtClean="0"/>
              <a:pPr/>
              <a:t>9/17/2013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85154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FE52D-4555-4FDB-B898-DDA0225E33A9}" type="datetime1">
              <a:rPr lang="en-US" smtClean="0"/>
              <a:pPr/>
              <a:t>9/17/2013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313882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44236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344CF-F51D-444C-88A2-9930AE2F7BC9}" type="datetime1">
              <a:rPr lang="en-US" smtClean="0"/>
              <a:pPr/>
              <a:t>9/17/2013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9866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5C242C-EA3B-425E-9AAC-339BAFE8360B}" type="datetime1">
              <a:rPr lang="en-US" smtClean="0"/>
              <a:pPr/>
              <a:t>9/17/2013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328747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6C4617-DCC5-41B4-9539-72B03EDC8E45}" type="datetime1">
              <a:rPr lang="en-US" smtClean="0"/>
              <a:pPr/>
              <a:t>9/17/2013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410392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4A9A10-81CD-447A-967E-D16120B1949C}" type="datetime1">
              <a:rPr lang="en-US" smtClean="0"/>
              <a:pPr/>
              <a:t>9/17/2013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206051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1275A-3884-499B-B90E-F3A854270A2D}" type="datetime1">
              <a:rPr lang="en-US" smtClean="0"/>
              <a:pPr/>
              <a:t>9/17/2013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26531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53D53-950D-4219-BEB5-6131431D0569}" type="datetime1">
              <a:rPr lang="en-US" smtClean="0"/>
              <a:pPr/>
              <a:t>9/17/2013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74085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FEA04-713F-43B4-8302-19D4BEB4A59E}" type="datetime1">
              <a:rPr lang="en-US" smtClean="0"/>
              <a:pPr/>
              <a:t>9/17/2013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71571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92171-57B3-4672-8AA5-A3D6FE71C1F2}" type="datetime1">
              <a:rPr lang="en-US" smtClean="0"/>
              <a:pPr/>
              <a:t>9/17/2013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3AE50-1B84-4193-A18E-F29C95A836E2}" type="slidenum">
              <a:rPr lang="en-US" smtClean="0"/>
              <a:pPr/>
              <a:t>‹#›</a:t>
            </a:fld>
            <a:endParaRPr lang="en-US" dirty="0"/>
          </a:p>
        </p:txBody>
      </p:sp>
      <p:pic>
        <p:nvPicPr>
          <p:cNvPr id="1026"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914401" y="0"/>
            <a:ext cx="8229600"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Rectangle 8"/>
          <p:cNvSpPr/>
          <p:nvPr userDrawn="1"/>
        </p:nvSpPr>
        <p:spPr>
          <a:xfrm>
            <a:off x="1066800" y="25569"/>
            <a:ext cx="8305799" cy="507831"/>
          </a:xfrm>
          <a:prstGeom prst="rect">
            <a:avLst/>
          </a:prstGeom>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2700" b="0" i="0" u="none" strike="noStrike" kern="1200" cap="none" spc="0" normalizeH="0" baseline="0" noProof="0" dirty="0" smtClean="0">
                <a:ln>
                  <a:noFill/>
                </a:ln>
                <a:solidFill>
                  <a:srgbClr val="FFFFFF"/>
                </a:solidFill>
                <a:effectLst/>
                <a:uLnTx/>
                <a:uFillTx/>
                <a:latin typeface="Times New Roman" pitchFamily="18" charset="0"/>
                <a:ea typeface="+mn-ea"/>
                <a:cs typeface="+mn-cs"/>
              </a:rPr>
              <a:t>PERMITTING PROGRAM UPDATES RULEMAKING</a:t>
            </a:r>
            <a:endParaRPr kumimoji="0" lang="en-US" sz="2700" b="0" i="0" u="none" strike="noStrike" kern="1200" cap="none" spc="0" normalizeH="0" baseline="0" noProof="0" dirty="0">
              <a:ln>
                <a:noFill/>
              </a:ln>
              <a:solidFill>
                <a:srgbClr val="FFFFFF"/>
              </a:solidFill>
              <a:effectLst/>
              <a:uLnTx/>
              <a:uFillTx/>
              <a:latin typeface="Times New Roman" pitchFamily="18" charset="0"/>
              <a:ea typeface="+mn-ea"/>
              <a:cs typeface="+mn-cs"/>
            </a:endParaRPr>
          </a:p>
        </p:txBody>
      </p:sp>
      <p:pic>
        <p:nvPicPr>
          <p:cNvPr id="1028" name="Picture 4"/>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52400" y="0"/>
            <a:ext cx="560387" cy="1292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38798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8F002-1152-4665-953B-2769C182A9A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a:t>
            </a:fld>
            <a:endParaRPr lang="en-US" dirty="0"/>
          </a:p>
        </p:txBody>
      </p:sp>
      <p:sp>
        <p:nvSpPr>
          <p:cNvPr id="7" name="TextBox 6"/>
          <p:cNvSpPr txBox="1"/>
          <p:nvPr/>
        </p:nvSpPr>
        <p:spPr>
          <a:xfrm>
            <a:off x="762000" y="1828800"/>
            <a:ext cx="7848600" cy="3857466"/>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Air Quality </a:t>
            </a:r>
          </a:p>
          <a:p>
            <a:pPr algn="ctr"/>
            <a:r>
              <a:rPr lang="en-US" sz="4400" b="1" dirty="0" smtClean="0">
                <a:latin typeface="Times New Roman" pitchFamily="18" charset="0"/>
                <a:cs typeface="Times New Roman" pitchFamily="18" charset="0"/>
              </a:rPr>
              <a:t>Rule Changes and Updates </a:t>
            </a:r>
          </a:p>
          <a:p>
            <a:pPr algn="ctr"/>
            <a:endParaRPr lang="en-US" sz="4400" b="1" baseline="30000" dirty="0" smtClean="0">
              <a:latin typeface="Times New Roman" pitchFamily="18" charset="0"/>
              <a:cs typeface="Times New Roman" pitchFamily="18" charset="0"/>
            </a:endParaRPr>
          </a:p>
          <a:p>
            <a:pPr algn="ctr"/>
            <a:endParaRPr lang="en-US" sz="4400" b="1" baseline="30000" dirty="0" smtClean="0">
              <a:latin typeface="Times New Roman" pitchFamily="18" charset="0"/>
              <a:cs typeface="Times New Roman" pitchFamily="18" charset="0"/>
            </a:endParaRPr>
          </a:p>
          <a:p>
            <a:pPr algn="ctr"/>
            <a:endParaRPr lang="en-US" sz="4400" dirty="0" smtClean="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xmlns="" val="710493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792162"/>
          </a:xfrm>
        </p:spPr>
        <p:txBody>
          <a:bodyPr/>
          <a:lstStyle/>
          <a:p>
            <a:r>
              <a:rPr lang="en-US" sz="3600" b="1" dirty="0" smtClean="0">
                <a:latin typeface="Times New Roman" pitchFamily="18" charset="0"/>
                <a:cs typeface="Times New Roman" pitchFamily="18" charset="0"/>
              </a:rPr>
              <a:t>Rulemaking Goals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525963"/>
          </a:xfrm>
        </p:spPr>
        <p:txBody>
          <a:bodyPr/>
          <a:lstStyle/>
          <a:p>
            <a:pPr marL="1033272" indent="-576072">
              <a:lnSpc>
                <a:spcPct val="95000"/>
              </a:lnSpc>
              <a:spcBef>
                <a:spcPts val="0"/>
              </a:spcBef>
              <a:buClr>
                <a:srgbClr val="00B0F0"/>
              </a:buClr>
            </a:pPr>
            <a:r>
              <a:rPr lang="en-US" dirty="0" smtClean="0">
                <a:latin typeface="Times New Roman" pitchFamily="18" charset="0"/>
                <a:cs typeface="Times New Roman" pitchFamily="18" charset="0"/>
              </a:rPr>
              <a:t>Make rules clearer</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Update rules</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Address air quality problems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sz="3600" dirty="0" smtClean="0">
                <a:latin typeface="Times New Roman" pitchFamily="18" charset="0"/>
                <a:cs typeface="Times New Roman" pitchFamily="18" charset="0"/>
              </a:rPr>
              <a:t>Rulemaking Schedule</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Clr>
                <a:srgbClr val="00B0F0"/>
              </a:buClr>
            </a:pPr>
            <a:r>
              <a:rPr lang="en-US" dirty="0" smtClean="0">
                <a:latin typeface="Times New Roman" pitchFamily="18" charset="0"/>
                <a:cs typeface="Times New Roman" pitchFamily="18" charset="0"/>
              </a:rPr>
              <a:t>Stakeholder meetings: August</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Notice: October – November</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Hearing:  November</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Proposed  EQC Rule Adoption:  March 2014</a:t>
            </a:r>
          </a:p>
          <a:p>
            <a:pPr>
              <a:buClr>
                <a:srgbClr val="00B0F0"/>
              </a:buClr>
            </a:pPr>
            <a:endParaRPr lang="en-US"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EE0205-D3B1-47DD-ADE0-D6722F8F4EE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
        <p:nvSpPr>
          <p:cNvPr id="6" name="Title 1"/>
          <p:cNvSpPr txBox="1">
            <a:spLocks/>
          </p:cNvSpPr>
          <p:nvPr/>
        </p:nvSpPr>
        <p:spPr bwMode="auto">
          <a:xfrm>
            <a:off x="1219200" y="9144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pitchFamily="18" charset="0"/>
                <a:ea typeface="+mj-ea"/>
                <a:cs typeface="Times New Roman" pitchFamily="18" charset="0"/>
              </a:rPr>
              <a:t>Overview</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
        <p:nvSpPr>
          <p:cNvPr id="7" name="Content Placeholder 2"/>
          <p:cNvSpPr txBox="1">
            <a:spLocks/>
          </p:cNvSpPr>
          <p:nvPr/>
        </p:nvSpPr>
        <p:spPr bwMode="auto">
          <a:xfrm>
            <a:off x="1143000" y="1676400"/>
            <a:ext cx="7010400" cy="487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a:bodyPr>
          <a:lstStyle>
            <a:lvl1pPr marL="342900" indent="-342900" algn="l" rtl="0" eaLnBrk="1" fontAlgn="base" hangingPunct="1">
              <a:spcBef>
                <a:spcPct val="20000"/>
              </a:spcBef>
              <a:spcAft>
                <a:spcPct val="0"/>
              </a:spcAft>
              <a:buChar char="•"/>
              <a:defRPr sz="28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2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solidFill>
                  <a:srgbClr val="000000"/>
                </a:solidFill>
                <a:effectLst/>
                <a:uLnTx/>
                <a:uFillTx/>
                <a:latin typeface="Times New Roman"/>
                <a:ea typeface="Calibri"/>
                <a:cs typeface="Times New Roman"/>
              </a:rPr>
              <a:t>Rule </a:t>
            </a:r>
            <a:r>
              <a:rPr kumimoji="0" lang="en-US" sz="3200" b="0" i="0" u="none" strike="noStrike" kern="0" cap="none" spc="0" normalizeH="0" baseline="0" noProof="0" dirty="0" smtClean="0">
                <a:ln>
                  <a:noFill/>
                </a:ln>
                <a:effectLst/>
                <a:uLnTx/>
                <a:uFillTx/>
                <a:latin typeface="Times New Roman"/>
                <a:ea typeface="Calibri"/>
                <a:cs typeface="Times New Roman"/>
              </a:rPr>
              <a:t>clean-up and update</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Update particulate matter (PM) </a:t>
            </a:r>
            <a:r>
              <a:rPr kumimoji="0" lang="en-US" sz="3200" b="0" i="0" u="none" strike="noStrike" kern="0" cap="none" spc="0" normalizeH="0" baseline="0" noProof="0" dirty="0" smtClean="0">
                <a:ln>
                  <a:noFill/>
                </a:ln>
                <a:effectLst/>
                <a:uLnTx/>
                <a:uFillTx/>
                <a:latin typeface="Times New Roman"/>
                <a:ea typeface="Calibri"/>
                <a:cs typeface="Times New Roman"/>
              </a:rPr>
              <a:t>standards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effectLst/>
                <a:uLnTx/>
                <a:uFillTx/>
                <a:latin typeface="Times New Roman"/>
                <a:ea typeface="Calibri"/>
                <a:cs typeface="Times New Roman"/>
              </a:rPr>
              <a:t>Permitting small</a:t>
            </a:r>
            <a:r>
              <a:rPr kumimoji="0" lang="en-US" sz="3200" b="0" i="0" u="none" strike="noStrike" kern="0" cap="none" spc="0" normalizeH="0" noProof="0" dirty="0" smtClean="0">
                <a:ln>
                  <a:noFill/>
                </a:ln>
                <a:effectLst/>
                <a:uLnTx/>
                <a:uFillTx/>
                <a:latin typeface="Times New Roman"/>
                <a:ea typeface="Calibri"/>
                <a:cs typeface="Times New Roman"/>
              </a:rPr>
              <a:t> sources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New Source Review (NSR)</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Times New Roman"/>
              <a:ea typeface="Calibri"/>
              <a:cs typeface="Times New Roman"/>
            </a:endParaRPr>
          </a:p>
          <a:p>
            <a:pPr>
              <a:lnSpc>
                <a:spcPct val="115000"/>
              </a:lnSpc>
              <a:spcBef>
                <a:spcPts val="0"/>
              </a:spcBef>
              <a:buClr>
                <a:srgbClr val="00B0F0"/>
              </a:buClr>
              <a:defRPr/>
            </a:pPr>
            <a:r>
              <a:rPr lang="en-US" sz="3200" kern="0" dirty="0" smtClean="0">
                <a:latin typeface="Times New Roman"/>
                <a:ea typeface="Calibri"/>
                <a:cs typeface="Times New Roman"/>
              </a:rPr>
              <a:t>Net air quality benefit</a:t>
            </a:r>
          </a:p>
          <a:p>
            <a:pPr marL="342900" marR="0" lvl="0" indent="-342900" algn="l" defTabSz="914400" rtl="0" eaLnBrk="1" fontAlgn="base" latinLnBrk="0" hangingPunct="1">
              <a:lnSpc>
                <a:spcPct val="115000"/>
              </a:lnSpc>
              <a:spcBef>
                <a:spcPts val="0"/>
              </a:spcBef>
              <a:spcAft>
                <a:spcPct val="0"/>
              </a:spcAft>
              <a:buClr>
                <a:srgbClr val="00B0F0"/>
              </a:buClr>
              <a:buSzTx/>
              <a:buNone/>
              <a:tabLst/>
              <a:defRPr/>
            </a:pPr>
            <a:endParaRPr kumimoji="0" lang="en-US" sz="3000" b="0" i="0" u="none" strike="noStrike" kern="0" cap="none" spc="0" normalizeH="0" baseline="0" noProof="0" dirty="0" smtClean="0">
              <a:ln>
                <a:noFill/>
              </a:ln>
              <a:solidFill>
                <a:srgbClr val="000000"/>
              </a:solidFill>
              <a:effectLst/>
              <a:uLnTx/>
              <a:uFillTx/>
              <a:latin typeface="Calibri"/>
              <a:ea typeface="Calibri"/>
              <a:cs typeface="Times New Roman"/>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2800" b="0"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xmlns="" val="142646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5</a:t>
            </a:fld>
            <a:endParaRPr lang="en-US" dirty="0"/>
          </a:p>
        </p:txBody>
      </p:sp>
      <p:sp>
        <p:nvSpPr>
          <p:cNvPr id="8" name="Title 1"/>
          <p:cNvSpPr txBox="1">
            <a:spLocks noGrp="1"/>
          </p:cNvSpPr>
          <p:nvPr>
            <p:ph type="title"/>
          </p:nvPr>
        </p:nvSpPr>
        <p:spPr bwMode="auto">
          <a:xfrm>
            <a:off x="457200" y="3810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Rule Clean-Up &amp; Update</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1846586613"/>
              </p:ext>
            </p:extLst>
          </p:nvPr>
        </p:nvGraphicFramePr>
        <p:xfrm>
          <a:off x="457200" y="1447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6</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Update PM Standards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956576327"/>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7</a:t>
            </a:fld>
            <a:endParaRPr lang="en-US" dirty="0"/>
          </a:p>
        </p:txBody>
      </p:sp>
      <p:sp>
        <p:nvSpPr>
          <p:cNvPr id="8"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Permitting Small Sources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478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9/17/2013</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8</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New Source Review (NSR)</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4197</TotalTime>
  <Words>1152</Words>
  <Application>Microsoft Office PowerPoint</Application>
  <PresentationFormat>On-screen Show (4:3)</PresentationFormat>
  <Paragraphs>135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Rulemaking Goals</vt:lpstr>
      <vt:lpstr>Rulemaking Schedule</vt:lpstr>
      <vt:lpstr>Slide 4</vt:lpstr>
      <vt:lpstr>Rule Clean-Up &amp; Update</vt:lpstr>
      <vt:lpstr>Update PM Standards</vt:lpstr>
      <vt:lpstr>Permitting Small Sources</vt:lpstr>
      <vt:lpstr>New Source Review (NSR)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Preferred Customer</dc:creator>
  <cp:lastModifiedBy>jinahar</cp:lastModifiedBy>
  <cp:revision>521</cp:revision>
  <dcterms:created xsi:type="dcterms:W3CDTF">2013-06-02T20:44:18Z</dcterms:created>
  <dcterms:modified xsi:type="dcterms:W3CDTF">2013-09-17T15:55:12Z</dcterms:modified>
</cp:coreProperties>
</file>