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10"/>
  </p:notesMasterIdLst>
  <p:handoutMasterIdLst>
    <p:handoutMasterId r:id="rId11"/>
  </p:handoutMasterIdLst>
  <p:sldIdLst>
    <p:sldId id="316" r:id="rId3"/>
    <p:sldId id="314" r:id="rId4"/>
    <p:sldId id="315" r:id="rId5"/>
    <p:sldId id="312" r:id="rId6"/>
    <p:sldId id="311" r:id="rId7"/>
    <p:sldId id="309" r:id="rId8"/>
    <p:sldId id="310" r:id="rId9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BD"/>
    <a:srgbClr val="0075BA"/>
    <a:srgbClr val="9CC9C4"/>
    <a:srgbClr val="008B7F"/>
    <a:srgbClr val="FFFFD9"/>
    <a:srgbClr val="EE96D7"/>
    <a:srgbClr val="A71A81"/>
    <a:srgbClr val="5F227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83" d="100"/>
          <a:sy n="83" d="100"/>
        </p:scale>
        <p:origin x="-1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8759825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fld id="{5C47C334-4E3F-44FE-8382-F3675411F9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7763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051584-BBFA-4B0F-AF6A-51FDF7070CF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Here is an overview of the topics we are going to cover today: 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Rule </a:t>
            </a: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clean-up 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Update statewide grain loading and opacity standards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We have a defined term:  Categorically Insignificant Activities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How emissions are divided when a business splits into two or more businesses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Our pre-construction program called New Source Review (NSR) 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If construction is delayed, how a business an get an extensions for their NSR permit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Another defined term:  Net air quality benefit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endParaRPr lang="en-US" sz="1600" kern="0" dirty="0" smtClean="0">
              <a:latin typeface="Times New Roman"/>
              <a:ea typeface="Calibri"/>
              <a:cs typeface="Times New Roman"/>
            </a:endParaRPr>
          </a:p>
          <a:p>
            <a:r>
              <a:rPr lang="en-US" sz="1600" dirty="0" smtClean="0">
                <a:cs typeface="Times New Roman" pitchFamily="18" charset="0"/>
              </a:rPr>
              <a:t>All of these topics will be explained in more detail later in this presentation.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  This is an overview of the proposed changes to the  grain loading standards.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  “Sensitive  areas” are designated because of air quality problems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914400"/>
            <a:ext cx="17526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914400"/>
            <a:ext cx="51054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752600" y="2362200"/>
            <a:ext cx="7010400" cy="3352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828800" y="0"/>
            <a:ext cx="7315200" cy="990600"/>
          </a:xfrm>
          <a:prstGeom prst="rect">
            <a:avLst/>
          </a:prstGeom>
          <a:solidFill>
            <a:srgbClr val="00AAB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3622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9144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905000" y="76200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Air Quality </a:t>
            </a:r>
            <a:r>
              <a:rPr lang="en-US" sz="2400" dirty="0" smtClean="0">
                <a:solidFill>
                  <a:schemeClr val="bg1"/>
                </a:solidFill>
              </a:rPr>
              <a:t>Rule Changes and Updates  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chemeClr val="bg1"/>
                </a:solidFill>
              </a:rPr>
              <a:t>Fiscal</a:t>
            </a:r>
            <a:r>
              <a:rPr lang="en-US" sz="2400" baseline="0" dirty="0" smtClean="0">
                <a:solidFill>
                  <a:schemeClr val="bg1"/>
                </a:solidFill>
              </a:rPr>
              <a:t> Advisory Committee</a:t>
            </a:r>
            <a:endParaRPr lang="en-US" sz="2400" dirty="0"/>
          </a:p>
        </p:txBody>
      </p:sp>
      <p:pic>
        <p:nvPicPr>
          <p:cNvPr id="1049" name="Picture 25" descr="P:\Logos\BW 300 dpi\bw6in.t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627827" cy="1447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10668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>Overview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2209800"/>
            <a:ext cx="8305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Times New Roman"/>
              </a:rPr>
              <a:t>Rule </a:t>
            </a: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clean-up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Update particulate matter (PM) </a:t>
            </a: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standards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Categorically Insignificant Activities</a:t>
            </a:r>
            <a:endParaRPr kumimoji="0" lang="en-US" sz="30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Calibri"/>
              <a:cs typeface="Times New Roman"/>
            </a:endParaRPr>
          </a:p>
          <a:p>
            <a:pPr marL="1033272" lvl="0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Splitting businesses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New Source Review (NSR) </a:t>
            </a:r>
          </a:p>
          <a:p>
            <a:pPr marL="1033272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Extensions for NSR permits </a:t>
            </a:r>
            <a:endParaRPr kumimoji="0" lang="en-US" sz="3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Calibri"/>
              <a:cs typeface="Times New Roman"/>
            </a:endParaRPr>
          </a:p>
          <a:p>
            <a:pPr marL="1033272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Net air quality benefit for sensitive areas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endParaRPr lang="en-US" sz="3200" kern="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None/>
              <a:defRPr/>
            </a:pPr>
            <a:endParaRPr lang="en-US" sz="3200" kern="0" dirty="0" smtClean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4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924800" cy="4038600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Add significant digit to standards consistent with EPA policy</a:t>
            </a:r>
          </a:p>
          <a:p>
            <a:pPr lvl="1"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0.1 » 0.10</a:t>
            </a:r>
          </a:p>
          <a:p>
            <a:pPr lvl="1"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0.2 » 0.20</a:t>
            </a:r>
          </a:p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Phase out 0.20 standard for older sources to help address newer/tighter ambient air quality standards (260 µg/m</a:t>
            </a:r>
            <a:r>
              <a:rPr lang="en-US" sz="3000" baseline="30000" dirty="0" smtClean="0">
                <a:cs typeface="Times New Roman" pitchFamily="18" charset="0"/>
              </a:rPr>
              <a:t>3</a:t>
            </a:r>
            <a:r>
              <a:rPr lang="en-US" sz="3000" dirty="0" smtClean="0">
                <a:cs typeface="Times New Roman" pitchFamily="18" charset="0"/>
              </a:rPr>
              <a:t> vs. 35 µg/m</a:t>
            </a:r>
            <a:r>
              <a:rPr lang="en-US" sz="3000" baseline="30000" dirty="0" smtClean="0">
                <a:cs typeface="Times New Roman" pitchFamily="18" charset="0"/>
              </a:rPr>
              <a:t>3)</a:t>
            </a:r>
            <a:endParaRPr lang="en-US" sz="3000" dirty="0" smtClean="0">
              <a:cs typeface="Times New Roman" pitchFamily="18" charset="0"/>
            </a:endParaRPr>
          </a:p>
          <a:p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6629400" cy="1143000"/>
          </a:xfrm>
        </p:spPr>
        <p:txBody>
          <a:bodyPr/>
          <a:lstStyle/>
          <a:p>
            <a:r>
              <a:rPr lang="en-US" sz="3600" b="1" dirty="0" smtClean="0">
                <a:cs typeface="Times New Roman" pitchFamily="18" charset="0"/>
              </a:rPr>
              <a:t>PM Standard – why change?</a:t>
            </a:r>
            <a:endParaRPr lang="en-US" sz="36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001000" cy="1219200"/>
          </a:xfrm>
        </p:spPr>
        <p:txBody>
          <a:bodyPr/>
          <a:lstStyle/>
          <a:p>
            <a:pPr algn="ctr"/>
            <a:r>
              <a:rPr lang="en-US" sz="3600" b="1" dirty="0" smtClean="0">
                <a:cs typeface="Times New Roman" pitchFamily="18" charset="0"/>
              </a:rPr>
              <a:t>PM </a:t>
            </a:r>
            <a:r>
              <a:rPr lang="en-US" sz="3600" dirty="0" smtClean="0">
                <a:cs typeface="Times New Roman" pitchFamily="18" charset="0"/>
              </a:rPr>
              <a:t>G</a:t>
            </a:r>
            <a:r>
              <a:rPr lang="en-US" sz="3600" b="1" dirty="0" smtClean="0">
                <a:cs typeface="Times New Roman" pitchFamily="18" charset="0"/>
              </a:rPr>
              <a:t>rain </a:t>
            </a:r>
            <a:r>
              <a:rPr lang="en-US" sz="3600" dirty="0" smtClean="0">
                <a:cs typeface="Times New Roman" pitchFamily="18" charset="0"/>
              </a:rPr>
              <a:t>L</a:t>
            </a:r>
            <a:r>
              <a:rPr lang="en-US" sz="3600" b="1" dirty="0" smtClean="0">
                <a:cs typeface="Times New Roman" pitchFamily="18" charset="0"/>
              </a:rPr>
              <a:t>oading Standards</a:t>
            </a:r>
            <a:br>
              <a:rPr lang="en-US" sz="3600" b="1" dirty="0" smtClean="0">
                <a:cs typeface="Times New Roman" pitchFamily="18" charset="0"/>
              </a:rPr>
            </a:br>
            <a:r>
              <a:rPr lang="en-US" sz="3600" b="1" dirty="0" smtClean="0">
                <a:cs typeface="Times New Roman" pitchFamily="18" charset="0"/>
              </a:rPr>
              <a:t>Original Proposal</a:t>
            </a:r>
            <a:endParaRPr lang="en-US" sz="3600" b="1" dirty="0"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0251268"/>
              </p:ext>
            </p:extLst>
          </p:nvPr>
        </p:nvGraphicFramePr>
        <p:xfrm>
          <a:off x="228600" y="2895600"/>
          <a:ext cx="8534400" cy="33808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0800"/>
                <a:gridCol w="1981200"/>
                <a:gridCol w="2209800"/>
                <a:gridCol w="1752600"/>
              </a:tblGrid>
              <a:tr h="3186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77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</a:tr>
              <a:tr h="511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9839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within 5 miles of “sensitive”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9494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outside 5 miles of “sensitive” area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01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Opacity Rule Changes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1600200"/>
          <a:ext cx="8610600" cy="39265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7000"/>
                <a:gridCol w="914400"/>
                <a:gridCol w="1143000"/>
                <a:gridCol w="1371600"/>
                <a:gridCol w="1066800"/>
                <a:gridCol w="1447800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Opacity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baseline="0" dirty="0"/>
                    </a:p>
                  </a:txBody>
                  <a:tcPr anchor="ctr"/>
                </a:tc>
              </a:tr>
              <a:tr h="6194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Current Limit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Upon rule</a:t>
                      </a:r>
                      <a:r>
                        <a:rPr lang="en-US" sz="1600" baseline="0" dirty="0" smtClean="0"/>
                        <a:t> adoption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Exceptions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Exceptions</a:t>
                      </a:r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Non-wood fired built before 06/01/70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="1" baseline="0" dirty="0" smtClean="0"/>
                        <a:t>outside</a:t>
                      </a:r>
                      <a:r>
                        <a:rPr lang="en-US" baseline="0" dirty="0" smtClean="0"/>
                        <a:t> special control area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Non-wood fired built before 06/01/70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="1" baseline="0" dirty="0" smtClean="0"/>
                        <a:t>inside</a:t>
                      </a:r>
                      <a:r>
                        <a:rPr lang="en-US" baseline="0" dirty="0" smtClean="0"/>
                        <a:t> special control area and </a:t>
                      </a:r>
                      <a:r>
                        <a:rPr lang="en-US" dirty="0" smtClean="0"/>
                        <a:t>built </a:t>
                      </a:r>
                      <a:r>
                        <a:rPr lang="en-US" baseline="0" dirty="0" smtClean="0"/>
                        <a:t>a</a:t>
                      </a:r>
                      <a:r>
                        <a:rPr lang="en-US" dirty="0" smtClean="0"/>
                        <a:t>fter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Wood fired built before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55% for 12 minutes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55626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- for 12 minutes </a:t>
            </a:r>
          </a:p>
          <a:p>
            <a:r>
              <a:rPr lang="en-US" sz="1400" dirty="0" smtClean="0"/>
              <a:t>   - during grate cleaning under plan</a:t>
            </a:r>
          </a:p>
          <a:p>
            <a:r>
              <a:rPr lang="en-US" sz="1400" dirty="0" smtClean="0">
                <a:latin typeface="Times New Roman"/>
                <a:ea typeface="Times New Roman"/>
              </a:rPr>
              <a:t>   - boiler specific limit greater than 20% opacity, but not greater than 40% opacity, based on the opacity measured </a:t>
            </a:r>
          </a:p>
          <a:p>
            <a:r>
              <a:rPr lang="en-US" sz="1400" dirty="0" smtClean="0">
                <a:latin typeface="Times New Roman"/>
                <a:ea typeface="Times New Roman"/>
              </a:rPr>
              <a:t>     during a source test that demonstrates compliance with grain loading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Grain Loading Rule Changes for Non-Fuel Burning Equipment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95400" y="2514600"/>
          <a:ext cx="7315200" cy="248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0133"/>
                <a:gridCol w="1024467"/>
                <a:gridCol w="1828800"/>
                <a:gridCol w="1752600"/>
                <a:gridCol w="1219200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  <a:r>
                        <a:rPr lang="en-US" baseline="0" dirty="0" smtClean="0"/>
                        <a:t>*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&lt;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 if data</a:t>
                      </a:r>
                    </a:p>
                    <a:p>
                      <a:pPr algn="ctr"/>
                      <a:r>
                        <a:rPr lang="en-US" dirty="0" smtClean="0"/>
                        <a:t> &gt;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&lt;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 if data</a:t>
                      </a:r>
                    </a:p>
                    <a:p>
                      <a:pPr algn="ctr"/>
                      <a:r>
                        <a:rPr lang="en-US" dirty="0" smtClean="0"/>
                        <a:t> &gt;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5257800"/>
            <a:ext cx="5992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*Equipment or fuel used less than 876 hours/year limited to 0.20 gr/dscf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Grain Loading Rule Changes for Fuel Burning Equipment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2514600"/>
          <a:ext cx="8381999" cy="248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0133"/>
                <a:gridCol w="1024467"/>
                <a:gridCol w="1828800"/>
                <a:gridCol w="1752600"/>
                <a:gridCol w="1219200"/>
                <a:gridCol w="1066799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&lt;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 if data</a:t>
                      </a:r>
                    </a:p>
                    <a:p>
                      <a:pPr algn="ctr"/>
                      <a:r>
                        <a:rPr lang="en-US" dirty="0" smtClean="0"/>
                        <a:t> &gt;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</a:t>
                      </a:r>
                      <a:r>
                        <a:rPr lang="en-US" baseline="0" dirty="0" smtClean="0"/>
                        <a:t>** </a:t>
                      </a:r>
                      <a:endParaRPr lang="en-US" baseline="0" dirty="0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&lt;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 if data</a:t>
                      </a:r>
                    </a:p>
                    <a:p>
                      <a:pPr algn="ctr"/>
                      <a:r>
                        <a:rPr lang="en-US" dirty="0" smtClean="0"/>
                        <a:t> &gt; 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9336" y="5257800"/>
            <a:ext cx="5992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*Equipment or fuel used less than 876 hours/year limited to 0.20 gr/dscf</a:t>
            </a:r>
          </a:p>
          <a:p>
            <a:r>
              <a:rPr lang="en-US" sz="1200" dirty="0" smtClean="0"/>
              <a:t>** Source may request 0.17 gr/dscf if optimization doesn’t meet 0.15 gr/dscf</a:t>
            </a:r>
          </a:p>
          <a:p>
            <a:endParaRPr lang="en-US" sz="12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9906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Estimated Costs of Compliance with Particulate Matter Limits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905000"/>
          <a:ext cx="7239000" cy="4191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8191"/>
                <a:gridCol w="3090809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baseline="0" dirty="0" smtClean="0"/>
                        <a:t>Estimated Cost</a:t>
                      </a:r>
                      <a:endParaRPr lang="en-US" baseline="0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Simple Boiler Tune-Up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$2,000 - $11,000</a:t>
                      </a:r>
                      <a:endParaRPr lang="en-US" dirty="0"/>
                    </a:p>
                  </a:txBody>
                  <a:tcPr/>
                </a:tc>
              </a:tr>
              <a:tr h="447368">
                <a:tc>
                  <a:txBody>
                    <a:bodyPr/>
                    <a:lstStyle/>
                    <a:p>
                      <a:r>
                        <a:rPr lang="en-US" dirty="0" smtClean="0"/>
                        <a:t>Extensive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Boiler Tune-Up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$33,000 -</a:t>
                      </a:r>
                      <a:r>
                        <a:rPr lang="en-US" baseline="0" dirty="0" smtClean="0"/>
                        <a:t> $65,000</a:t>
                      </a:r>
                      <a:endParaRPr lang="en-US" dirty="0"/>
                    </a:p>
                  </a:txBody>
                  <a:tcPr/>
                </a:tc>
              </a:tr>
              <a:tr h="46703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Multiclone Inspection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$3,000</a:t>
                      </a:r>
                      <a:r>
                        <a:rPr lang="en-US" baseline="0" dirty="0" smtClean="0"/>
                        <a:t> - $4,000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Flue Gas Recirculation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$30,000 - $100,000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baseline="0" dirty="0" smtClean="0"/>
                        <a:t>Multiclones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$60,000 - $100,000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Ceramic High</a:t>
                      </a:r>
                      <a:r>
                        <a:rPr lang="en-US" baseline="0" dirty="0" smtClean="0"/>
                        <a:t> Efficiency Multiclones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$110,000 - $120,000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Engineering Analysis for</a:t>
                      </a:r>
                      <a:r>
                        <a:rPr lang="en-US" baseline="0" dirty="0" smtClean="0"/>
                        <a:t> higher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$2,000 - $8,000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Continuous Opacity Monitoring</a:t>
                      </a:r>
                      <a:r>
                        <a:rPr lang="en-US" baseline="0" dirty="0" smtClean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$18,000</a:t>
                      </a:r>
                      <a:r>
                        <a:rPr lang="en-US" baseline="0" dirty="0" smtClean="0"/>
                        <a:t> - $70,000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rQuality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00FF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75BA"/>
        </a:hlink>
        <a:folHlink>
          <a:srgbClr val="A71A8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AirQuality</Template>
  <TotalTime>596</TotalTime>
  <Words>611</Words>
  <Application>Microsoft Office PowerPoint</Application>
  <PresentationFormat>On-screen Show (4:3)</PresentationFormat>
  <Paragraphs>146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AirQuality</vt:lpstr>
      <vt:lpstr>Custom Design</vt:lpstr>
      <vt:lpstr>Slide 1</vt:lpstr>
      <vt:lpstr>PM Standard – why change?</vt:lpstr>
      <vt:lpstr>PM Grain Loading Standards Original Proposal</vt:lpstr>
      <vt:lpstr>Proposed Opacity Rule Changes</vt:lpstr>
      <vt:lpstr>Proposed Grain Loading Rule Changes for Non-Fuel Burning Equipment</vt:lpstr>
      <vt:lpstr>Proposed Grain Loading Rule Changes for Fuel Burning Equipment</vt:lpstr>
      <vt:lpstr>Estimated Costs of Compliance with Particulate Matter Limits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Fonts and Sizes - Title is Arial 26 Bold</dc:title>
  <dc:creator>jinahar</dc:creator>
  <cp:lastModifiedBy>jinahar</cp:lastModifiedBy>
  <cp:revision>61</cp:revision>
  <cp:lastPrinted>2002-04-10T21:43:21Z</cp:lastPrinted>
  <dcterms:created xsi:type="dcterms:W3CDTF">2014-01-02T19:17:32Z</dcterms:created>
  <dcterms:modified xsi:type="dcterms:W3CDTF">2014-01-13T22:23:10Z</dcterms:modified>
</cp:coreProperties>
</file>