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2" r:id="rId2"/>
  </p:sldMasterIdLst>
  <p:notesMasterIdLst>
    <p:notesMasterId r:id="rId12"/>
  </p:notesMasterIdLst>
  <p:handoutMasterIdLst>
    <p:handoutMasterId r:id="rId13"/>
  </p:handoutMasterIdLst>
  <p:sldIdLst>
    <p:sldId id="316" r:id="rId3"/>
    <p:sldId id="314" r:id="rId4"/>
    <p:sldId id="315" r:id="rId5"/>
    <p:sldId id="317" r:id="rId6"/>
    <p:sldId id="312" r:id="rId7"/>
    <p:sldId id="318" r:id="rId8"/>
    <p:sldId id="311" r:id="rId9"/>
    <p:sldId id="309" r:id="rId10"/>
    <p:sldId id="310" r:id="rId11"/>
  </p:sldIdLst>
  <p:sldSz cx="9144000" cy="6858000" type="screen4x3"/>
  <p:notesSz cx="6858000" cy="91995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1A81"/>
    <a:srgbClr val="00AABD"/>
    <a:srgbClr val="0075BA"/>
    <a:srgbClr val="9CC9C4"/>
    <a:srgbClr val="008B7F"/>
    <a:srgbClr val="FFFFD9"/>
    <a:srgbClr val="EE96D7"/>
    <a:srgbClr val="5F227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83" d="100"/>
          <a:sy n="83" d="100"/>
        </p:scale>
        <p:origin x="-130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51" tIns="45126" rIns="90251" bIns="45126" numCol="1" anchor="t" anchorCtr="0" compatLnSpc="1">
            <a:prstTxWarp prst="textNoShape">
              <a:avLst/>
            </a:prstTxWarp>
          </a:bodyPr>
          <a:lstStyle>
            <a:lvl1pPr defTabSz="903288">
              <a:defRPr sz="1200"/>
            </a:lvl1pPr>
          </a:lstStyle>
          <a:p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0963" y="0"/>
            <a:ext cx="2992437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51" tIns="45126" rIns="90251" bIns="45126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/>
            </a:lvl1pPr>
          </a:lstStyle>
          <a:p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9825"/>
            <a:ext cx="2992438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51" tIns="45126" rIns="90251" bIns="45126" numCol="1" anchor="b" anchorCtr="0" compatLnSpc="1">
            <a:prstTxWarp prst="textNoShape">
              <a:avLst/>
            </a:prstTxWarp>
          </a:bodyPr>
          <a:lstStyle>
            <a:lvl1pPr defTabSz="903288">
              <a:defRPr sz="1200"/>
            </a:lvl1pPr>
          </a:lstStyle>
          <a:p>
            <a:endParaRPr lang="en-US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0963" y="8759825"/>
            <a:ext cx="2992437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51" tIns="45126" rIns="90251" bIns="45126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/>
            </a:lvl1pPr>
          </a:lstStyle>
          <a:p>
            <a:fld id="{5C47C334-4E3F-44FE-8382-F3675411F9C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3" rIns="91409" bIns="4570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3" rIns="91409" bIns="4570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7763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3" rIns="91409" bIns="45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3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3" rIns="91409" bIns="4570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63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3" rIns="91409" bIns="4570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F051584-BBFA-4B0F-AF6A-51FDF7070CF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>
                <a:cs typeface="Times New Roman" pitchFamily="18" charset="0"/>
              </a:rPr>
              <a:t>Here is an overview of the topics we are going to cover today:  </a:t>
            </a:r>
          </a:p>
          <a:p>
            <a:pPr marL="1017463" indent="-567258">
              <a:lnSpc>
                <a:spcPct val="95000"/>
              </a:lnSpc>
              <a:buClr>
                <a:srgbClr val="00B0F0"/>
              </a:buClr>
              <a:buFontTx/>
              <a:buChar char="•"/>
              <a:defRPr/>
            </a:pPr>
            <a:r>
              <a:rPr lang="en-US" sz="1600" kern="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Rule </a:t>
            </a:r>
            <a:r>
              <a:rPr lang="en-US" sz="1600" kern="0" dirty="0" smtClean="0">
                <a:latin typeface="Times New Roman"/>
                <a:ea typeface="Calibri"/>
                <a:cs typeface="Times New Roman"/>
              </a:rPr>
              <a:t>clean-up </a:t>
            </a:r>
            <a:endParaRPr lang="en-US" sz="1600" kern="0" dirty="0" smtClean="0">
              <a:ea typeface="Calibri"/>
              <a:cs typeface="Times New Roman"/>
            </a:endParaRPr>
          </a:p>
          <a:p>
            <a:pPr marL="1017463" indent="-567258">
              <a:lnSpc>
                <a:spcPct val="95000"/>
              </a:lnSpc>
              <a:buClr>
                <a:srgbClr val="00B0F0"/>
              </a:buClr>
              <a:buFontTx/>
              <a:buChar char="•"/>
              <a:defRPr/>
            </a:pPr>
            <a:r>
              <a:rPr lang="en-US" sz="1600" kern="0" dirty="0" smtClean="0">
                <a:latin typeface="Times New Roman"/>
                <a:ea typeface="Calibri"/>
                <a:cs typeface="Times New Roman"/>
              </a:rPr>
              <a:t>Update statewide grain loading and opacity standards</a:t>
            </a:r>
            <a:endParaRPr lang="en-US" sz="1600" kern="0" dirty="0" smtClean="0">
              <a:ea typeface="Calibri"/>
              <a:cs typeface="Times New Roman"/>
            </a:endParaRPr>
          </a:p>
          <a:p>
            <a:pPr marL="1017463" indent="-567258">
              <a:lnSpc>
                <a:spcPct val="95000"/>
              </a:lnSpc>
              <a:buClr>
                <a:srgbClr val="00B0F0"/>
              </a:buClr>
              <a:buFontTx/>
              <a:buChar char="•"/>
              <a:defRPr/>
            </a:pPr>
            <a:r>
              <a:rPr lang="en-US" sz="1600" kern="0" dirty="0" smtClean="0">
                <a:latin typeface="Times New Roman"/>
                <a:ea typeface="Calibri"/>
                <a:cs typeface="Times New Roman"/>
              </a:rPr>
              <a:t>We have a defined term:  Categorically Insignificant Activities</a:t>
            </a:r>
          </a:p>
          <a:p>
            <a:pPr marL="1017463" indent="-567258">
              <a:lnSpc>
                <a:spcPct val="95000"/>
              </a:lnSpc>
              <a:spcBef>
                <a:spcPts val="0"/>
              </a:spcBef>
              <a:buClr>
                <a:srgbClr val="00B0F0"/>
              </a:buClr>
              <a:buFont typeface="Arial" pitchFamily="34" charset="0"/>
              <a:buChar char="•"/>
              <a:defRPr/>
            </a:pPr>
            <a:r>
              <a:rPr lang="en-US" sz="1600" kern="0" dirty="0" smtClean="0">
                <a:latin typeface="Times New Roman"/>
                <a:ea typeface="Calibri"/>
                <a:cs typeface="Times New Roman"/>
              </a:rPr>
              <a:t>How emissions are divided when a business splits into two or more businesses </a:t>
            </a:r>
          </a:p>
          <a:p>
            <a:pPr marL="1017463" indent="-567258">
              <a:lnSpc>
                <a:spcPct val="95000"/>
              </a:lnSpc>
              <a:buClr>
                <a:srgbClr val="00B0F0"/>
              </a:buClr>
              <a:buFontTx/>
              <a:buChar char="•"/>
              <a:defRPr/>
            </a:pPr>
            <a:r>
              <a:rPr lang="en-US" sz="1600" kern="0" dirty="0" smtClean="0">
                <a:latin typeface="Times New Roman"/>
                <a:ea typeface="Calibri"/>
                <a:cs typeface="Times New Roman"/>
              </a:rPr>
              <a:t>Our pre-construction program called New Source Review (NSR) </a:t>
            </a:r>
          </a:p>
          <a:p>
            <a:pPr marL="1017463" indent="-567258">
              <a:lnSpc>
                <a:spcPct val="95000"/>
              </a:lnSpc>
              <a:spcBef>
                <a:spcPts val="0"/>
              </a:spcBef>
              <a:buClr>
                <a:srgbClr val="00B0F0"/>
              </a:buClr>
              <a:buFont typeface="Arial" pitchFamily="34" charset="0"/>
              <a:buChar char="•"/>
              <a:defRPr/>
            </a:pPr>
            <a:r>
              <a:rPr lang="en-US" sz="1600" kern="0" dirty="0" smtClean="0">
                <a:latin typeface="Times New Roman"/>
                <a:ea typeface="Calibri"/>
                <a:cs typeface="Times New Roman"/>
              </a:rPr>
              <a:t>If construction is delayed, how a business an get an extensions for their NSR permit</a:t>
            </a:r>
          </a:p>
          <a:p>
            <a:pPr marL="1017463" indent="-567258">
              <a:lnSpc>
                <a:spcPct val="95000"/>
              </a:lnSpc>
              <a:spcBef>
                <a:spcPts val="0"/>
              </a:spcBef>
              <a:buClr>
                <a:srgbClr val="00B0F0"/>
              </a:buClr>
              <a:buFont typeface="Arial" pitchFamily="34" charset="0"/>
              <a:buChar char="•"/>
              <a:defRPr/>
            </a:pPr>
            <a:r>
              <a:rPr lang="en-US" sz="1600" kern="0" dirty="0" smtClean="0">
                <a:latin typeface="Times New Roman"/>
                <a:ea typeface="Calibri"/>
                <a:cs typeface="Times New Roman"/>
              </a:rPr>
              <a:t>Another defined term:  Net air quality benefit</a:t>
            </a:r>
          </a:p>
          <a:p>
            <a:pPr>
              <a:lnSpc>
                <a:spcPct val="115000"/>
              </a:lnSpc>
              <a:spcBef>
                <a:spcPts val="0"/>
              </a:spcBef>
              <a:buClr>
                <a:srgbClr val="00B0F0"/>
              </a:buClr>
              <a:defRPr/>
            </a:pPr>
            <a:endParaRPr lang="en-US" sz="1600" kern="0" dirty="0" smtClean="0">
              <a:latin typeface="Times New Roman"/>
              <a:ea typeface="Calibri"/>
              <a:cs typeface="Times New Roman"/>
            </a:endParaRPr>
          </a:p>
          <a:p>
            <a:r>
              <a:rPr lang="en-US" sz="1600" dirty="0" smtClean="0">
                <a:cs typeface="Times New Roman" pitchFamily="18" charset="0"/>
              </a:rPr>
              <a:t>All of these topics will be explained in more detail later in this presentation.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>
                <a:cs typeface="Times New Roman" pitchFamily="18" charset="0"/>
              </a:rPr>
              <a:t>  This is an overview of the proposed changes to the  grain loading standards.</a:t>
            </a:r>
          </a:p>
          <a:p>
            <a:pPr>
              <a:buFont typeface="Arial" pitchFamily="34" charset="0"/>
              <a:buChar char="•"/>
            </a:pPr>
            <a:endParaRPr lang="en-US" sz="1600" dirty="0" smtClean="0"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cs typeface="Times New Roman" pitchFamily="18" charset="0"/>
              </a:rPr>
              <a:t>  “Sensitive  areas” are designated because of air quality problems</a:t>
            </a:r>
          </a:p>
          <a:p>
            <a:pPr>
              <a:buFont typeface="Arial" pitchFamily="34" charset="0"/>
              <a:buChar char="•"/>
            </a:pPr>
            <a:endParaRPr lang="en-US" sz="1600" dirty="0" smtClean="0"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51584-BBFA-4B0F-AF6A-51FDF7070CF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51584-BBFA-4B0F-AF6A-51FDF7070CF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51584-BBFA-4B0F-AF6A-51FDF7070CF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0400" y="914400"/>
            <a:ext cx="17526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914400"/>
            <a:ext cx="5105400" cy="4800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914400"/>
            <a:ext cx="69342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752600" y="2362200"/>
            <a:ext cx="3429000" cy="3352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334000" y="2362200"/>
            <a:ext cx="3429000" cy="3352800"/>
          </a:xfrm>
        </p:spPr>
        <p:txBody>
          <a:bodyPr/>
          <a:lstStyle/>
          <a:p>
            <a:r>
              <a:rPr lang="en-US" smtClean="0"/>
              <a:t>Click icon to add clip art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914400"/>
            <a:ext cx="69342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752600" y="2362200"/>
            <a:ext cx="7010400" cy="33528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2362200"/>
            <a:ext cx="34290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0" y="2362200"/>
            <a:ext cx="34290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1828800" y="0"/>
            <a:ext cx="7315200" cy="990600"/>
          </a:xfrm>
          <a:prstGeom prst="rect">
            <a:avLst/>
          </a:prstGeom>
          <a:solidFill>
            <a:srgbClr val="00AAB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2362200"/>
            <a:ext cx="70104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914400"/>
            <a:ext cx="6934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48" name="Text Box 24"/>
          <p:cNvSpPr txBox="1">
            <a:spLocks noChangeArrowheads="1"/>
          </p:cNvSpPr>
          <p:nvPr userDrawn="1"/>
        </p:nvSpPr>
        <p:spPr bwMode="auto">
          <a:xfrm>
            <a:off x="1905000" y="76200"/>
            <a:ext cx="7239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400" dirty="0">
                <a:solidFill>
                  <a:schemeClr val="bg1"/>
                </a:solidFill>
              </a:rPr>
              <a:t>Air Quality </a:t>
            </a:r>
            <a:r>
              <a:rPr lang="en-US" sz="2400" dirty="0" smtClean="0">
                <a:solidFill>
                  <a:schemeClr val="bg1"/>
                </a:solidFill>
              </a:rPr>
              <a:t>Rule Changes and Updates  </a:t>
            </a:r>
          </a:p>
          <a:p>
            <a:pPr algn="ctr">
              <a:spcBef>
                <a:spcPts val="0"/>
              </a:spcBef>
            </a:pPr>
            <a:r>
              <a:rPr lang="en-US" sz="2400" dirty="0" smtClean="0">
                <a:solidFill>
                  <a:schemeClr val="bg1"/>
                </a:solidFill>
              </a:rPr>
              <a:t>Fiscal</a:t>
            </a:r>
            <a:r>
              <a:rPr lang="en-US" sz="2400" baseline="0" dirty="0" smtClean="0">
                <a:solidFill>
                  <a:schemeClr val="bg1"/>
                </a:solidFill>
              </a:rPr>
              <a:t> Advisory Committee</a:t>
            </a:r>
            <a:endParaRPr lang="en-US" sz="2400" dirty="0"/>
          </a:p>
        </p:txBody>
      </p:sp>
      <p:pic>
        <p:nvPicPr>
          <p:cNvPr id="1049" name="Picture 25" descr="P:\Logos\BW 300 dpi\bw6in.tif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09600" y="152400"/>
            <a:ext cx="627827" cy="14478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35E6C-4583-4F1B-A0F5-4115E90C6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1219200" y="1066800"/>
            <a:ext cx="6934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>Overview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j-ea"/>
              <a:cs typeface="Times New Roman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85800" y="2209800"/>
            <a:ext cx="83058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1033272" marR="0" lvl="0" indent="-576072" algn="l" defTabSz="914400" rtl="0" eaLnBrk="1" fontAlgn="base" latinLnBrk="0" hangingPunct="1">
              <a:lnSpc>
                <a:spcPct val="95000"/>
              </a:lnSpc>
              <a:spcBef>
                <a:spcPts val="0"/>
              </a:spcBef>
              <a:spcAft>
                <a:spcPct val="0"/>
              </a:spcAft>
              <a:buClr>
                <a:srgbClr val="00B0F0"/>
              </a:buClr>
              <a:buSzTx/>
              <a:buFontTx/>
              <a:buChar char="•"/>
              <a:tabLst/>
              <a:defRPr/>
            </a:pPr>
            <a:r>
              <a:rPr kumimoji="0" lang="en-US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Calibri"/>
                <a:cs typeface="Times New Roman"/>
              </a:rPr>
              <a:t>Rule </a:t>
            </a:r>
            <a:r>
              <a:rPr kumimoji="0" lang="en-US" sz="3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Calibri"/>
                <a:cs typeface="Times New Roman"/>
              </a:rPr>
              <a:t>clean-up </a:t>
            </a:r>
          </a:p>
          <a:p>
            <a:pPr marL="1033272" marR="0" lvl="0" indent="-576072" algn="l" defTabSz="914400" rtl="0" eaLnBrk="1" fontAlgn="base" latinLnBrk="0" hangingPunct="1">
              <a:lnSpc>
                <a:spcPct val="95000"/>
              </a:lnSpc>
              <a:spcBef>
                <a:spcPts val="0"/>
              </a:spcBef>
              <a:spcAft>
                <a:spcPct val="0"/>
              </a:spcAft>
              <a:buClr>
                <a:srgbClr val="00B0F0"/>
              </a:buClr>
              <a:buSzTx/>
              <a:buFontTx/>
              <a:buChar char="•"/>
              <a:tabLst/>
              <a:defRPr/>
            </a:pPr>
            <a:r>
              <a:rPr lang="en-US" sz="3000" kern="0" dirty="0" smtClean="0">
                <a:latin typeface="+mj-lt"/>
                <a:ea typeface="Calibri"/>
                <a:cs typeface="Times New Roman"/>
              </a:rPr>
              <a:t>Update particulate matter (PM) </a:t>
            </a:r>
            <a:r>
              <a:rPr kumimoji="0" lang="en-US" sz="3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Calibri"/>
                <a:cs typeface="Times New Roman"/>
              </a:rPr>
              <a:t>standards </a:t>
            </a:r>
          </a:p>
          <a:p>
            <a:pPr marL="1033272" marR="0" lvl="0" indent="-576072" algn="l" defTabSz="914400" rtl="0" eaLnBrk="1" fontAlgn="base" latinLnBrk="0" hangingPunct="1">
              <a:lnSpc>
                <a:spcPct val="95000"/>
              </a:lnSpc>
              <a:spcBef>
                <a:spcPts val="0"/>
              </a:spcBef>
              <a:spcAft>
                <a:spcPct val="0"/>
              </a:spcAft>
              <a:buClr>
                <a:srgbClr val="00B0F0"/>
              </a:buClr>
              <a:buSzTx/>
              <a:buFontTx/>
              <a:buChar char="•"/>
              <a:tabLst/>
              <a:defRPr/>
            </a:pPr>
            <a:r>
              <a:rPr kumimoji="0" lang="en-US" sz="3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Calibri"/>
                <a:cs typeface="Times New Roman"/>
              </a:rPr>
              <a:t>Categorically Insignificant Activities</a:t>
            </a:r>
            <a:endParaRPr kumimoji="0" lang="en-US" sz="3000" b="0" i="0" u="none" strike="noStrike" kern="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Calibri"/>
              <a:cs typeface="Times New Roman"/>
            </a:endParaRPr>
          </a:p>
          <a:p>
            <a:pPr marL="1033272" lvl="0" indent="-576072">
              <a:lnSpc>
                <a:spcPct val="95000"/>
              </a:lnSpc>
              <a:spcBef>
                <a:spcPts val="0"/>
              </a:spcBef>
              <a:buClr>
                <a:srgbClr val="00B0F0"/>
              </a:buClr>
              <a:defRPr/>
            </a:pPr>
            <a:r>
              <a:rPr lang="en-US" sz="3000" kern="0" dirty="0" smtClean="0">
                <a:latin typeface="+mj-lt"/>
                <a:ea typeface="Calibri"/>
                <a:cs typeface="Times New Roman"/>
              </a:rPr>
              <a:t>Splitting businesses </a:t>
            </a:r>
          </a:p>
          <a:p>
            <a:pPr marL="1033272" marR="0" lvl="0" indent="-576072" algn="l" defTabSz="914400" rtl="0" eaLnBrk="1" fontAlgn="base" latinLnBrk="0" hangingPunct="1">
              <a:lnSpc>
                <a:spcPct val="95000"/>
              </a:lnSpc>
              <a:spcBef>
                <a:spcPts val="0"/>
              </a:spcBef>
              <a:spcAft>
                <a:spcPct val="0"/>
              </a:spcAft>
              <a:buClr>
                <a:srgbClr val="00B0F0"/>
              </a:buClr>
              <a:buSzTx/>
              <a:buFontTx/>
              <a:buChar char="•"/>
              <a:tabLst/>
              <a:defRPr/>
            </a:pPr>
            <a:r>
              <a:rPr lang="en-US" sz="3000" kern="0" dirty="0" smtClean="0">
                <a:latin typeface="+mj-lt"/>
                <a:ea typeface="Calibri"/>
                <a:cs typeface="Times New Roman"/>
              </a:rPr>
              <a:t>New Source Review (NSR) </a:t>
            </a:r>
          </a:p>
          <a:p>
            <a:pPr marL="1033272" indent="-576072">
              <a:lnSpc>
                <a:spcPct val="95000"/>
              </a:lnSpc>
              <a:spcBef>
                <a:spcPts val="0"/>
              </a:spcBef>
              <a:buClr>
                <a:srgbClr val="00B0F0"/>
              </a:buClr>
              <a:defRPr/>
            </a:pPr>
            <a:r>
              <a:rPr lang="en-US" sz="3000" kern="0" dirty="0" smtClean="0">
                <a:latin typeface="+mj-lt"/>
                <a:ea typeface="Calibri"/>
                <a:cs typeface="Times New Roman"/>
              </a:rPr>
              <a:t>Extensions for NSR permits </a:t>
            </a:r>
            <a:endParaRPr kumimoji="0" lang="en-US" sz="3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Calibri"/>
              <a:cs typeface="Times New Roman"/>
            </a:endParaRPr>
          </a:p>
          <a:p>
            <a:pPr marL="1033272" indent="-576072">
              <a:lnSpc>
                <a:spcPct val="95000"/>
              </a:lnSpc>
              <a:spcBef>
                <a:spcPts val="0"/>
              </a:spcBef>
              <a:buClr>
                <a:srgbClr val="00B0F0"/>
              </a:buClr>
              <a:defRPr/>
            </a:pPr>
            <a:r>
              <a:rPr lang="en-US" sz="3000" kern="0" dirty="0" smtClean="0">
                <a:latin typeface="+mj-lt"/>
                <a:ea typeface="Calibri"/>
                <a:cs typeface="Times New Roman"/>
              </a:rPr>
              <a:t>Net air quality benefit for sensitive areas</a:t>
            </a:r>
          </a:p>
          <a:p>
            <a:pPr>
              <a:lnSpc>
                <a:spcPct val="115000"/>
              </a:lnSpc>
              <a:spcBef>
                <a:spcPts val="0"/>
              </a:spcBef>
              <a:buClr>
                <a:srgbClr val="00B0F0"/>
              </a:buClr>
              <a:defRPr/>
            </a:pPr>
            <a:endParaRPr lang="en-US" sz="3200" kern="0" dirty="0" smtClean="0"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Bef>
                <a:spcPts val="0"/>
              </a:spcBef>
              <a:buClr>
                <a:srgbClr val="00B0F0"/>
              </a:buClr>
              <a:buNone/>
              <a:defRPr/>
            </a:pPr>
            <a:endParaRPr lang="en-US" sz="3200" kern="0" dirty="0" smtClean="0">
              <a:latin typeface="Times New Roman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646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438400"/>
            <a:ext cx="7924800" cy="4038600"/>
          </a:xfrm>
        </p:spPr>
        <p:txBody>
          <a:bodyPr>
            <a:normAutofit/>
          </a:bodyPr>
          <a:lstStyle/>
          <a:p>
            <a:pPr>
              <a:buClr>
                <a:srgbClr val="00B0F0"/>
              </a:buClr>
            </a:pPr>
            <a:r>
              <a:rPr lang="en-US" sz="3000" dirty="0" smtClean="0">
                <a:cs typeface="Times New Roman" pitchFamily="18" charset="0"/>
              </a:rPr>
              <a:t>Add significant digit to standards consistent with EPA policy</a:t>
            </a:r>
          </a:p>
          <a:p>
            <a:pPr lvl="1">
              <a:buClr>
                <a:srgbClr val="00B0F0"/>
              </a:buClr>
            </a:pPr>
            <a:r>
              <a:rPr lang="en-US" sz="3000" dirty="0" smtClean="0">
                <a:cs typeface="Times New Roman" pitchFamily="18" charset="0"/>
              </a:rPr>
              <a:t>0.1 » 0.10</a:t>
            </a:r>
          </a:p>
          <a:p>
            <a:pPr lvl="1">
              <a:buClr>
                <a:srgbClr val="00B0F0"/>
              </a:buClr>
            </a:pPr>
            <a:r>
              <a:rPr lang="en-US" sz="3000" dirty="0" smtClean="0">
                <a:cs typeface="Times New Roman" pitchFamily="18" charset="0"/>
              </a:rPr>
              <a:t>0.2 » 0.20</a:t>
            </a:r>
          </a:p>
          <a:p>
            <a:pPr>
              <a:buClr>
                <a:srgbClr val="00B0F0"/>
              </a:buClr>
            </a:pPr>
            <a:r>
              <a:rPr lang="en-US" sz="3000" dirty="0" smtClean="0">
                <a:cs typeface="Times New Roman" pitchFamily="18" charset="0"/>
              </a:rPr>
              <a:t>Phase out 0.20 standard for older sources to help address newer/tighter ambient air quality standards (260 µg/m</a:t>
            </a:r>
            <a:r>
              <a:rPr lang="en-US" sz="3000" baseline="30000" dirty="0" smtClean="0">
                <a:cs typeface="Times New Roman" pitchFamily="18" charset="0"/>
              </a:rPr>
              <a:t>3</a:t>
            </a:r>
            <a:r>
              <a:rPr lang="en-US" sz="3000" dirty="0" smtClean="0">
                <a:cs typeface="Times New Roman" pitchFamily="18" charset="0"/>
              </a:rPr>
              <a:t> vs. 35 µg/m</a:t>
            </a:r>
            <a:r>
              <a:rPr lang="en-US" sz="3000" baseline="30000" dirty="0" smtClean="0">
                <a:cs typeface="Times New Roman" pitchFamily="18" charset="0"/>
              </a:rPr>
              <a:t>3)</a:t>
            </a:r>
            <a:endParaRPr lang="en-US" sz="3000" dirty="0" smtClean="0">
              <a:cs typeface="Times New Roman" pitchFamily="18" charset="0"/>
            </a:endParaRPr>
          </a:p>
          <a:p>
            <a:endParaRPr lang="en-US" dirty="0">
              <a:latin typeface="+mj-lt"/>
              <a:cs typeface="Times New Roma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600200" y="1143000"/>
            <a:ext cx="6629400" cy="1143000"/>
          </a:xfrm>
        </p:spPr>
        <p:txBody>
          <a:bodyPr/>
          <a:lstStyle/>
          <a:p>
            <a:r>
              <a:rPr lang="en-US" sz="3600" b="1" dirty="0" smtClean="0">
                <a:cs typeface="Times New Roman" pitchFamily="18" charset="0"/>
              </a:rPr>
              <a:t>PM Standard – why change?</a:t>
            </a:r>
            <a:endParaRPr lang="en-US" sz="3600" b="1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33400" y="1295400"/>
            <a:ext cx="8001000" cy="1219200"/>
          </a:xfrm>
        </p:spPr>
        <p:txBody>
          <a:bodyPr/>
          <a:lstStyle/>
          <a:p>
            <a:pPr algn="ctr"/>
            <a:r>
              <a:rPr lang="en-US" sz="3600" b="1" dirty="0" smtClean="0">
                <a:cs typeface="Times New Roman" pitchFamily="18" charset="0"/>
              </a:rPr>
              <a:t>PM </a:t>
            </a:r>
            <a:r>
              <a:rPr lang="en-US" sz="3600" dirty="0" smtClean="0">
                <a:cs typeface="Times New Roman" pitchFamily="18" charset="0"/>
              </a:rPr>
              <a:t>G</a:t>
            </a:r>
            <a:r>
              <a:rPr lang="en-US" sz="3600" b="1" dirty="0" smtClean="0">
                <a:cs typeface="Times New Roman" pitchFamily="18" charset="0"/>
              </a:rPr>
              <a:t>rain </a:t>
            </a:r>
            <a:r>
              <a:rPr lang="en-US" sz="3600" dirty="0" smtClean="0">
                <a:cs typeface="Times New Roman" pitchFamily="18" charset="0"/>
              </a:rPr>
              <a:t>L</a:t>
            </a:r>
            <a:r>
              <a:rPr lang="en-US" sz="3600" b="1" dirty="0" smtClean="0">
                <a:cs typeface="Times New Roman" pitchFamily="18" charset="0"/>
              </a:rPr>
              <a:t>oading Standards</a:t>
            </a:r>
            <a:br>
              <a:rPr lang="en-US" sz="3600" b="1" dirty="0" smtClean="0">
                <a:cs typeface="Times New Roman" pitchFamily="18" charset="0"/>
              </a:rPr>
            </a:br>
            <a:r>
              <a:rPr lang="en-US" sz="3600" b="1" dirty="0" smtClean="0">
                <a:cs typeface="Times New Roman" pitchFamily="18" charset="0"/>
              </a:rPr>
              <a:t>Original Proposal</a:t>
            </a:r>
            <a:endParaRPr lang="en-US" sz="3600" b="1" dirty="0"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20251268"/>
              </p:ext>
            </p:extLst>
          </p:nvPr>
        </p:nvGraphicFramePr>
        <p:xfrm>
          <a:off x="304800" y="2590801"/>
          <a:ext cx="8534400" cy="387096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90800"/>
                <a:gridCol w="1981200"/>
                <a:gridCol w="2209800"/>
                <a:gridCol w="1752600"/>
              </a:tblGrid>
              <a:tr h="33883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Source</a:t>
                      </a:r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Grain Loading</a:t>
                      </a:r>
                      <a:r>
                        <a:rPr lang="en-US" baseline="0" dirty="0" smtClean="0"/>
                        <a:t> Standards (gr/dscf)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929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Current Limit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Effective upon Rule</a:t>
                      </a:r>
                      <a:r>
                        <a:rPr lang="en-US" baseline="0" dirty="0" smtClean="0"/>
                        <a:t> Adoption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2019</a:t>
                      </a:r>
                      <a:endParaRPr lang="en-US" dirty="0"/>
                    </a:p>
                  </a:txBody>
                  <a:tcPr/>
                </a:tc>
              </a:tr>
              <a:tr h="3610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Built before 06/01/70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0.20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</a:t>
                      </a:r>
                      <a:endParaRPr lang="en-US" dirty="0"/>
                    </a:p>
                  </a:txBody>
                  <a:tcPr/>
                </a:tc>
              </a:tr>
              <a:tr h="847085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Built</a:t>
                      </a:r>
                      <a:r>
                        <a:rPr lang="en-US" baseline="0" dirty="0" smtClean="0"/>
                        <a:t> a</a:t>
                      </a:r>
                      <a:r>
                        <a:rPr lang="en-US" dirty="0" smtClean="0"/>
                        <a:t>fter 06/01/70 within 5 miles of “sensitive” area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</a:t>
                      </a:r>
                      <a:endParaRPr lang="en-US" dirty="0"/>
                    </a:p>
                  </a:txBody>
                  <a:tcPr/>
                </a:tc>
              </a:tr>
              <a:tr h="847085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Built</a:t>
                      </a:r>
                      <a:r>
                        <a:rPr lang="en-US" baseline="0" dirty="0" smtClean="0"/>
                        <a:t> a</a:t>
                      </a:r>
                      <a:r>
                        <a:rPr lang="en-US" dirty="0" smtClean="0"/>
                        <a:t>fter 06/01/70 outside 5 miles of “sensitive” area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</a:t>
                      </a:r>
                      <a:endParaRPr lang="en-US" dirty="0"/>
                    </a:p>
                  </a:txBody>
                  <a:tcPr/>
                </a:tc>
              </a:tr>
              <a:tr h="670563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All sources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40%</a:t>
                      </a:r>
                      <a:r>
                        <a:rPr lang="en-US" baseline="0" dirty="0" smtClean="0"/>
                        <a:t> opacity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20% opacity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 opacity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7016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438400"/>
            <a:ext cx="7924800" cy="4038600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00B0F0"/>
              </a:buClr>
            </a:pPr>
            <a:r>
              <a:rPr lang="en-US" sz="3000" dirty="0" smtClean="0">
                <a:cs typeface="Times New Roman" pitchFamily="18" charset="0"/>
              </a:rPr>
              <a:t>Workshops/follow-up discussions</a:t>
            </a:r>
          </a:p>
          <a:p>
            <a:pPr>
              <a:buClr>
                <a:srgbClr val="00B0F0"/>
              </a:buClr>
            </a:pPr>
            <a:r>
              <a:rPr lang="en-US" sz="3000" dirty="0" smtClean="0">
                <a:cs typeface="Times New Roman" pitchFamily="18" charset="0"/>
              </a:rPr>
              <a:t>Significant fiscal impact due to either</a:t>
            </a:r>
          </a:p>
          <a:p>
            <a:pPr lvl="1">
              <a:buClr>
                <a:srgbClr val="00B0F0"/>
              </a:buClr>
            </a:pPr>
            <a:r>
              <a:rPr lang="en-US" sz="2800" dirty="0" smtClean="0">
                <a:cs typeface="Times New Roman" pitchFamily="18" charset="0"/>
              </a:rPr>
              <a:t>Adding an ESP; or</a:t>
            </a:r>
          </a:p>
          <a:p>
            <a:pPr lvl="1">
              <a:buClr>
                <a:srgbClr val="00B0F0"/>
              </a:buClr>
            </a:pPr>
            <a:r>
              <a:rPr lang="en-US" sz="2800" dirty="0" smtClean="0">
                <a:cs typeface="Times New Roman" pitchFamily="18" charset="0"/>
              </a:rPr>
              <a:t>Replacing boiler</a:t>
            </a:r>
          </a:p>
          <a:p>
            <a:pPr>
              <a:buClr>
                <a:srgbClr val="00B0F0"/>
              </a:buClr>
            </a:pPr>
            <a:r>
              <a:rPr lang="en-US" sz="3000" dirty="0" smtClean="0">
                <a:cs typeface="Times New Roman" pitchFamily="18" charset="0"/>
              </a:rPr>
              <a:t>DEQ re-evaluated limits/schedule to mitigate fiscal impact</a:t>
            </a:r>
          </a:p>
          <a:p>
            <a:pPr lvl="1">
              <a:buClr>
                <a:srgbClr val="00B0F0"/>
              </a:buClr>
            </a:pPr>
            <a:r>
              <a:rPr lang="en-US" sz="2800" dirty="0" smtClean="0">
                <a:cs typeface="Times New Roman" pitchFamily="18" charset="0"/>
              </a:rPr>
              <a:t>Revised limits based on “typically available control technology”, as well as exceptions and alternative limits</a:t>
            </a:r>
          </a:p>
          <a:p>
            <a:pPr>
              <a:buClr>
                <a:srgbClr val="00B0F0"/>
              </a:buClr>
            </a:pPr>
            <a:endParaRPr lang="en-US" dirty="0">
              <a:latin typeface="+mj-lt"/>
              <a:cs typeface="Times New Roma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600200" y="1143000"/>
            <a:ext cx="6629400" cy="1143000"/>
          </a:xfrm>
        </p:spPr>
        <p:txBody>
          <a:bodyPr/>
          <a:lstStyle/>
          <a:p>
            <a:r>
              <a:rPr lang="en-US" sz="3600" b="1" dirty="0" smtClean="0">
                <a:cs typeface="Times New Roman" pitchFamily="18" charset="0"/>
              </a:rPr>
              <a:t>DEQ Fiscal Mitigation Efforts</a:t>
            </a:r>
            <a:endParaRPr lang="en-US" sz="3600" b="1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914400"/>
            <a:ext cx="6934200" cy="838200"/>
          </a:xfrm>
        </p:spPr>
        <p:txBody>
          <a:bodyPr/>
          <a:lstStyle/>
          <a:p>
            <a:pPr algn="ctr"/>
            <a:r>
              <a:rPr lang="en-US" dirty="0" smtClean="0"/>
              <a:t>Proposed Opacity Rule Changes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8599" y="1600201"/>
          <a:ext cx="8763001" cy="467609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276601"/>
                <a:gridCol w="914400"/>
                <a:gridCol w="1143000"/>
                <a:gridCol w="1295400"/>
                <a:gridCol w="762000"/>
                <a:gridCol w="1371600"/>
              </a:tblGrid>
              <a:tr h="43773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Source</a:t>
                      </a:r>
                      <a:endParaRPr lang="en-US" dirty="0"/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Opacity</a:t>
                      </a:r>
                      <a:endParaRPr lang="en-US" baseline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baseline="0" dirty="0"/>
                    </a:p>
                  </a:txBody>
                  <a:tcPr anchor="ctr"/>
                </a:tc>
              </a:tr>
              <a:tr h="56277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Current Limit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Upon rule</a:t>
                      </a:r>
                      <a:r>
                        <a:rPr lang="en-US" sz="1600" baseline="0" dirty="0" smtClean="0"/>
                        <a:t> adoption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Exceptions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Exceptions</a:t>
                      </a:r>
                    </a:p>
                  </a:txBody>
                  <a:tcPr/>
                </a:tc>
              </a:tr>
              <a:tr h="8885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Non-wood fired </a:t>
                      </a:r>
                      <a:r>
                        <a:rPr lang="en-US" b="1" baseline="0" dirty="0" smtClean="0"/>
                        <a:t>outside</a:t>
                      </a:r>
                      <a:r>
                        <a:rPr lang="en-US" baseline="0" dirty="0" smtClean="0"/>
                        <a:t> special control area</a:t>
                      </a:r>
                      <a:r>
                        <a:rPr lang="en-US" dirty="0" smtClean="0"/>
                        <a:t> built before 06/01/70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</a:t>
                      </a:r>
                      <a:endParaRPr lang="en-US" dirty="0"/>
                    </a:p>
                  </a:txBody>
                  <a:tcPr/>
                </a:tc>
              </a:tr>
              <a:tr h="8885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Non-wood fired 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inside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special control area or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built after 06/01/70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</a:t>
                      </a:r>
                      <a:endParaRPr lang="en-US" dirty="0"/>
                    </a:p>
                  </a:txBody>
                  <a:tcPr/>
                </a:tc>
              </a:tr>
              <a:tr h="622013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Wood fired built before 06/01/70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55% for 12 minutes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40%*</a:t>
                      </a:r>
                      <a:endParaRPr lang="en-US" dirty="0"/>
                    </a:p>
                  </a:txBody>
                  <a:tcPr/>
                </a:tc>
              </a:tr>
              <a:tr h="622013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Wood fired built after 06/01/70</a:t>
                      </a:r>
                      <a:r>
                        <a:rPr lang="en-US" baseline="0" dirty="0" smtClean="0"/>
                        <a:t> and prior to 11/1/14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40% for 12 minutes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40% for 12 minutes</a:t>
                      </a:r>
                      <a:endParaRPr lang="en-US" dirty="0"/>
                    </a:p>
                  </a:txBody>
                  <a:tcPr/>
                </a:tc>
              </a:tr>
              <a:tr h="550289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Wood fired built</a:t>
                      </a:r>
                      <a:r>
                        <a:rPr lang="en-US" baseline="0" dirty="0" smtClean="0"/>
                        <a:t> after 11/1/14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6273225"/>
            <a:ext cx="6172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*exceptions – see next slide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438400"/>
            <a:ext cx="7924800" cy="4038600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40% opacity for 12 minutes during any hour (average of two 6-minute periods)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40% opacity during grate cleaning under plan (average of all 6-minute periods during grate cleaning)</a:t>
            </a:r>
          </a:p>
          <a:p>
            <a:r>
              <a:rPr lang="en-US" sz="3200" dirty="0" smtClean="0">
                <a:latin typeface="Times New Roman"/>
                <a:ea typeface="Times New Roman"/>
              </a:rPr>
              <a:t>boiler specific opacity limit greater than 20% opacity, but not greater than 40% opacity, based on the opacity measured during a source test that demonstrates compliance with grain loading</a:t>
            </a:r>
          </a:p>
          <a:p>
            <a:pPr>
              <a:buClr>
                <a:srgbClr val="00B0F0"/>
              </a:buClr>
            </a:pPr>
            <a:endParaRPr lang="en-US" dirty="0">
              <a:latin typeface="+mj-lt"/>
              <a:cs typeface="Times New Roma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600200" y="1143000"/>
            <a:ext cx="6629400" cy="1143000"/>
          </a:xfrm>
        </p:spPr>
        <p:txBody>
          <a:bodyPr/>
          <a:lstStyle/>
          <a:p>
            <a:r>
              <a:rPr lang="en-US" sz="3600" dirty="0" smtClean="0">
                <a:cs typeface="Times New Roman" pitchFamily="18" charset="0"/>
              </a:rPr>
              <a:t>Pre-1970 wood fired boiler opacity exceptions</a:t>
            </a:r>
            <a:endParaRPr lang="en-US" sz="3600" b="1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1295400"/>
            <a:ext cx="6934200" cy="838200"/>
          </a:xfrm>
        </p:spPr>
        <p:txBody>
          <a:bodyPr/>
          <a:lstStyle/>
          <a:p>
            <a:pPr algn="ctr"/>
            <a:r>
              <a:rPr lang="en-US" dirty="0" smtClean="0"/>
              <a:t>Proposed Grain Loading Rule Changes for Non-Fuel Burning Equipment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3400" y="2514600"/>
          <a:ext cx="8305801" cy="24841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91922"/>
                <a:gridCol w="1163197"/>
                <a:gridCol w="2076450"/>
                <a:gridCol w="1989932"/>
                <a:gridCol w="1384300"/>
              </a:tblGrid>
              <a:tr h="53340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Source</a:t>
                      </a:r>
                      <a:endParaRPr lang="en-US" dirty="0"/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Grain Loading</a:t>
                      </a:r>
                      <a:r>
                        <a:rPr lang="en-US" baseline="0" dirty="0" smtClean="0"/>
                        <a:t> Standards (gr/dscf)</a:t>
                      </a:r>
                      <a:endParaRPr lang="en-US" baseline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194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Current Limit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Upon Rule</a:t>
                      </a:r>
                      <a:r>
                        <a:rPr lang="en-US" baseline="0" dirty="0" smtClean="0"/>
                        <a:t> Adoption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Upon Rule</a:t>
                      </a:r>
                      <a:r>
                        <a:rPr lang="en-US" baseline="0" dirty="0" smtClean="0"/>
                        <a:t> Adoption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2020</a:t>
                      </a:r>
                      <a:endParaRPr lang="en-US" dirty="0"/>
                    </a:p>
                  </a:txBody>
                  <a:tcPr/>
                </a:tc>
              </a:tr>
              <a:tr h="6194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Built before 06/01/70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 if data</a:t>
                      </a:r>
                    </a:p>
                    <a:p>
                      <a:pPr algn="ctr"/>
                      <a:r>
                        <a:rPr lang="en-US" dirty="0" smtClean="0"/>
                        <a:t> ≤ 0.080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 if data</a:t>
                      </a:r>
                    </a:p>
                    <a:p>
                      <a:pPr algn="ctr"/>
                      <a:r>
                        <a:rPr lang="en-US" dirty="0" smtClean="0"/>
                        <a:t> &gt; 0.080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0.15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*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Built</a:t>
                      </a:r>
                      <a:r>
                        <a:rPr lang="en-US" baseline="0" dirty="0" smtClean="0"/>
                        <a:t> a</a:t>
                      </a:r>
                      <a:r>
                        <a:rPr lang="en-US" dirty="0" smtClean="0"/>
                        <a:t>fter 06/01/70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 if data</a:t>
                      </a:r>
                    </a:p>
                    <a:p>
                      <a:pPr algn="ctr"/>
                      <a:r>
                        <a:rPr lang="en-US" dirty="0" smtClean="0"/>
                        <a:t> ≤ 0.080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 if data</a:t>
                      </a:r>
                    </a:p>
                    <a:p>
                      <a:pPr algn="ctr"/>
                      <a:r>
                        <a:rPr lang="en-US" dirty="0" smtClean="0"/>
                        <a:t> &gt; 0.080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0.15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*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0" y="5257800"/>
            <a:ext cx="59924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*Equipment or fuel used less than 876 hours/year limited to 0.20 gr/dscf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1295400"/>
            <a:ext cx="6934200" cy="838200"/>
          </a:xfrm>
        </p:spPr>
        <p:txBody>
          <a:bodyPr/>
          <a:lstStyle/>
          <a:p>
            <a:pPr algn="ctr"/>
            <a:r>
              <a:rPr lang="en-US" dirty="0" smtClean="0"/>
              <a:t>Proposed Grain Loading Rule Changes for Fuel Burning Equipment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8599" y="2514600"/>
          <a:ext cx="8686800" cy="24841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44320"/>
                <a:gridCol w="1061720"/>
                <a:gridCol w="1895302"/>
                <a:gridCol w="1816331"/>
                <a:gridCol w="1263535"/>
                <a:gridCol w="1105592"/>
              </a:tblGrid>
              <a:tr h="53340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Source</a:t>
                      </a:r>
                      <a:endParaRPr lang="en-US" dirty="0"/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smtClean="0"/>
                        <a:t>Grain Loading</a:t>
                      </a:r>
                      <a:r>
                        <a:rPr lang="en-US" baseline="0" dirty="0" smtClean="0"/>
                        <a:t> Standards (gr/dscf)</a:t>
                      </a:r>
                      <a:endParaRPr lang="en-US" baseline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194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Current Limit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Effective upon Rule</a:t>
                      </a:r>
                      <a:r>
                        <a:rPr lang="en-US" baseline="0" dirty="0" smtClean="0"/>
                        <a:t> Adoption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Effective upon Rule</a:t>
                      </a:r>
                      <a:r>
                        <a:rPr lang="en-US" baseline="0" dirty="0" smtClean="0"/>
                        <a:t> Adoption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2020</a:t>
                      </a:r>
                      <a:endParaRPr lang="en-US" dirty="0"/>
                    </a:p>
                  </a:txBody>
                  <a:tcPr/>
                </a:tc>
              </a:tr>
              <a:tr h="6194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Built before 06/01/70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 if data</a:t>
                      </a:r>
                    </a:p>
                    <a:p>
                      <a:pPr algn="ctr"/>
                      <a:r>
                        <a:rPr lang="en-US" dirty="0" smtClean="0"/>
                        <a:t> ≤ 0.080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 if data</a:t>
                      </a:r>
                    </a:p>
                    <a:p>
                      <a:pPr algn="ctr"/>
                      <a:r>
                        <a:rPr lang="en-US" dirty="0" smtClean="0"/>
                        <a:t> &gt; 0.080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5*</a:t>
                      </a:r>
                      <a:r>
                        <a:rPr lang="en-US" baseline="30000" dirty="0" smtClean="0">
                          <a:solidFill>
                            <a:schemeClr val="tx1"/>
                          </a:solidFill>
                        </a:rPr>
                        <a:t>†</a:t>
                      </a:r>
                      <a:endParaRPr lang="en-US" baseline="30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0.17</a:t>
                      </a:r>
                      <a:r>
                        <a:rPr lang="en-US" baseline="0" dirty="0" smtClean="0"/>
                        <a:t>*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*</a:t>
                      </a:r>
                      <a:r>
                        <a:rPr lang="en-US" baseline="30000" dirty="0" smtClean="0">
                          <a:solidFill>
                            <a:schemeClr val="tx1"/>
                          </a:solidFill>
                        </a:rPr>
                        <a:t>†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Built</a:t>
                      </a:r>
                      <a:r>
                        <a:rPr lang="en-US" baseline="0" dirty="0" smtClean="0"/>
                        <a:t> a</a:t>
                      </a:r>
                      <a:r>
                        <a:rPr lang="en-US" dirty="0" smtClean="0"/>
                        <a:t>fter 06/01/70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 if data</a:t>
                      </a:r>
                    </a:p>
                    <a:p>
                      <a:pPr algn="ctr"/>
                      <a:r>
                        <a:rPr lang="en-US" dirty="0" smtClean="0"/>
                        <a:t> ≤ 0.080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 if data</a:t>
                      </a:r>
                    </a:p>
                    <a:p>
                      <a:pPr algn="ctr"/>
                      <a:r>
                        <a:rPr lang="en-US" dirty="0" smtClean="0"/>
                        <a:t> &gt; 0.080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89336" y="5257800"/>
            <a:ext cx="5992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*Equipment or fuel used less than 876 hours/year limited to 0.20 </a:t>
            </a:r>
            <a:r>
              <a:rPr lang="en-US" sz="1200" dirty="0" err="1" smtClean="0"/>
              <a:t>gr</a:t>
            </a:r>
            <a:r>
              <a:rPr lang="en-US" sz="1200" dirty="0" smtClean="0"/>
              <a:t>/</a:t>
            </a:r>
            <a:r>
              <a:rPr lang="en-US" sz="1200" dirty="0" err="1" smtClean="0"/>
              <a:t>dscf</a:t>
            </a:r>
            <a:r>
              <a:rPr lang="en-US" sz="1200" dirty="0" smtClean="0"/>
              <a:t>  in 2020</a:t>
            </a:r>
          </a:p>
          <a:p>
            <a:r>
              <a:rPr lang="en-US" sz="1200" dirty="0" smtClean="0"/>
              <a:t>** Source may request 0.17 gr/dscf if optimization doesn’t meet 0.15 </a:t>
            </a:r>
            <a:r>
              <a:rPr lang="en-US" sz="1200" dirty="0" err="1" smtClean="0"/>
              <a:t>gr</a:t>
            </a:r>
            <a:r>
              <a:rPr lang="en-US" sz="1200" dirty="0" smtClean="0"/>
              <a:t>/</a:t>
            </a:r>
            <a:r>
              <a:rPr lang="en-US" sz="1200" dirty="0" err="1" smtClean="0"/>
              <a:t>dscf</a:t>
            </a:r>
            <a:endParaRPr lang="en-US" sz="1200" dirty="0" smtClean="0"/>
          </a:p>
          <a:p>
            <a:r>
              <a:rPr lang="en-US" sz="1200" baseline="30000" dirty="0" smtClean="0"/>
              <a:t>† </a:t>
            </a:r>
            <a:r>
              <a:rPr lang="en-US" sz="1200" dirty="0" smtClean="0">
                <a:latin typeface="Times New Roman"/>
              </a:rPr>
              <a:t>one year extension if needed to install or optimize controls</a:t>
            </a:r>
            <a:endParaRPr lang="en-US" sz="1200" dirty="0" smtClean="0"/>
          </a:p>
          <a:p>
            <a:endParaRPr lang="en-US" sz="1200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990600"/>
            <a:ext cx="6934200" cy="838200"/>
          </a:xfrm>
        </p:spPr>
        <p:txBody>
          <a:bodyPr/>
          <a:lstStyle/>
          <a:p>
            <a:pPr algn="ctr"/>
            <a:r>
              <a:rPr lang="en-US" dirty="0" smtClean="0"/>
              <a:t>Estimated Costs of Compliance with Particulate Matter Limits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43000" y="1905000"/>
          <a:ext cx="7239000" cy="4191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48191"/>
                <a:gridCol w="3090809"/>
              </a:tblGrid>
              <a:tr h="53340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baseline="0" dirty="0" smtClean="0"/>
                        <a:t>Estimated Cost</a:t>
                      </a:r>
                      <a:endParaRPr lang="en-US" baseline="0" dirty="0"/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Simple Boiler Tune-Up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$2,000 - $11,000</a:t>
                      </a:r>
                      <a:endParaRPr lang="en-US" dirty="0"/>
                    </a:p>
                  </a:txBody>
                  <a:tcPr/>
                </a:tc>
              </a:tr>
              <a:tr h="447368">
                <a:tc>
                  <a:txBody>
                    <a:bodyPr/>
                    <a:lstStyle/>
                    <a:p>
                      <a:r>
                        <a:rPr lang="en-US" dirty="0" smtClean="0"/>
                        <a:t>Extensive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Boiler Tune-Up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$33,000 -</a:t>
                      </a:r>
                      <a:r>
                        <a:rPr lang="en-US" baseline="0" dirty="0" smtClean="0"/>
                        <a:t> $65,000</a:t>
                      </a:r>
                      <a:endParaRPr lang="en-US" dirty="0"/>
                    </a:p>
                  </a:txBody>
                  <a:tcPr/>
                </a:tc>
              </a:tr>
              <a:tr h="467032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Multiclone Inspection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$3,000</a:t>
                      </a:r>
                      <a:r>
                        <a:rPr lang="en-US" baseline="0" dirty="0" smtClean="0"/>
                        <a:t> - $4,000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Flue Gas Recirculation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$30,000 - $100,000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lang="en-US" baseline="0" dirty="0" smtClean="0"/>
                        <a:t>Multiclones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$60,000 - $100,000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Ceramic High</a:t>
                      </a:r>
                      <a:r>
                        <a:rPr lang="en-US" baseline="0" dirty="0" smtClean="0"/>
                        <a:t> Efficiency Multiclones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$110,000 - $120,000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Engineering Analysis for</a:t>
                      </a:r>
                      <a:r>
                        <a:rPr lang="en-US" baseline="0" dirty="0" smtClean="0"/>
                        <a:t> higher limit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$2,000 - $8,000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Continuous Opacity Monitoring</a:t>
                      </a:r>
                      <a:r>
                        <a:rPr lang="en-US" baseline="0" dirty="0" smtClean="0"/>
                        <a:t> System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$18,000</a:t>
                      </a:r>
                      <a:r>
                        <a:rPr lang="en-US" baseline="0" dirty="0" smtClean="0"/>
                        <a:t> - $70,000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irQuality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D9"/>
        </a:accent1>
        <a:accent2>
          <a:srgbClr val="9CC9C4"/>
        </a:accent2>
        <a:accent3>
          <a:srgbClr val="FFFFFF"/>
        </a:accent3>
        <a:accent4>
          <a:srgbClr val="000000"/>
        </a:accent4>
        <a:accent5>
          <a:srgbClr val="FFFFE9"/>
        </a:accent5>
        <a:accent6>
          <a:srgbClr val="8DB6B1"/>
        </a:accent6>
        <a:hlink>
          <a:srgbClr val="0000FF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D9"/>
        </a:accent1>
        <a:accent2>
          <a:srgbClr val="9CC9C4"/>
        </a:accent2>
        <a:accent3>
          <a:srgbClr val="FFFFFF"/>
        </a:accent3>
        <a:accent4>
          <a:srgbClr val="000000"/>
        </a:accent4>
        <a:accent5>
          <a:srgbClr val="FFFFE9"/>
        </a:accent5>
        <a:accent6>
          <a:srgbClr val="8DB6B1"/>
        </a:accent6>
        <a:hlink>
          <a:srgbClr val="0075BA"/>
        </a:hlink>
        <a:folHlink>
          <a:srgbClr val="A71A8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AirQuality</Template>
  <TotalTime>976</TotalTime>
  <Words>748</Words>
  <Application>Microsoft Office PowerPoint</Application>
  <PresentationFormat>On-screen Show (4:3)</PresentationFormat>
  <Paragraphs>173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AirQuality</vt:lpstr>
      <vt:lpstr>Custom Design</vt:lpstr>
      <vt:lpstr>Slide 1</vt:lpstr>
      <vt:lpstr>PM Standard – why change?</vt:lpstr>
      <vt:lpstr>PM Grain Loading Standards Original Proposal</vt:lpstr>
      <vt:lpstr>DEQ Fiscal Mitigation Efforts</vt:lpstr>
      <vt:lpstr>Proposed Opacity Rule Changes</vt:lpstr>
      <vt:lpstr>Pre-1970 wood fired boiler opacity exceptions</vt:lpstr>
      <vt:lpstr>Proposed Grain Loading Rule Changes for Non-Fuel Burning Equipment</vt:lpstr>
      <vt:lpstr>Proposed Grain Loading Rule Changes for Fuel Burning Equipment</vt:lpstr>
      <vt:lpstr>Estimated Costs of Compliance with Particulate Matter Limits</vt:lpstr>
    </vt:vector>
  </TitlesOfParts>
  <Company>State of Oregon Department of Environmental Quality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Fonts and Sizes - Title is Arial 26 Bold</dc:title>
  <dc:creator>jinahar</dc:creator>
  <cp:lastModifiedBy>jinahar</cp:lastModifiedBy>
  <cp:revision>74</cp:revision>
  <cp:lastPrinted>2002-04-10T21:43:21Z</cp:lastPrinted>
  <dcterms:created xsi:type="dcterms:W3CDTF">2014-01-02T19:17:32Z</dcterms:created>
  <dcterms:modified xsi:type="dcterms:W3CDTF">2014-01-15T22:38:42Z</dcterms:modified>
</cp:coreProperties>
</file>