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11.xml" ContentType="application/vnd.openxmlformats-officedocument.presentationml.notesSlide+xml"/>
  <Override PartName="/ppt/diagrams/data4.xml" ContentType="application/vnd.openxmlformats-officedocument.drawingml.diagramData+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60" r:id="rId3"/>
    <p:sldId id="261" r:id="rId4"/>
    <p:sldId id="262" r:id="rId5"/>
    <p:sldId id="263" r:id="rId6"/>
    <p:sldId id="273" r:id="rId7"/>
    <p:sldId id="275" r:id="rId8"/>
    <p:sldId id="276" r:id="rId9"/>
    <p:sldId id="265" r:id="rId10"/>
    <p:sldId id="274" r:id="rId11"/>
    <p:sldId id="269" r:id="rId12"/>
    <p:sldId id="270" r:id="rId13"/>
    <p:sldId id="271"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8D6F"/>
    <a:srgbClr val="439777"/>
    <a:srgbClr val="57B59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77" y="-40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1603"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18525C-8DE0-4FCF-8DFB-95C965E99911}" type="doc">
      <dgm:prSet loTypeId="urn:microsoft.com/office/officeart/2005/8/layout/vList6" loCatId="process" qsTypeId="urn:microsoft.com/office/officeart/2005/8/quickstyle/simple1" qsCatId="simple" csTypeId="urn:microsoft.com/office/officeart/2005/8/colors/colorful4" csCatId="colorful" phldr="1"/>
      <dgm:spPr/>
      <dgm:t>
        <a:bodyPr/>
        <a:lstStyle/>
        <a:p>
          <a:endParaRPr lang="en-US"/>
        </a:p>
      </dgm:t>
    </dgm:pt>
    <dgm:pt modelId="{C3DACA06-D87E-445E-AAC9-B4CC2B974F50}">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No reference method for determining opacity compliance</a:t>
          </a:r>
        </a:p>
        <a:p>
          <a:pPr defTabSz="2667000">
            <a:lnSpc>
              <a:spcPct val="90000"/>
            </a:lnSpc>
            <a:spcBef>
              <a:spcPct val="0"/>
            </a:spcBef>
            <a:spcAft>
              <a:spcPct val="35000"/>
            </a:spcAft>
          </a:pPr>
          <a:endParaRPr lang="en-US" dirty="0"/>
        </a:p>
      </dgm:t>
    </dgm:pt>
    <dgm:pt modelId="{136B5122-AA0E-4F10-B0CA-DF3DE72B8E94}" type="parTrans" cxnId="{5758A492-25C6-491D-A75F-1AA1889861CD}">
      <dgm:prSet/>
      <dgm:spPr/>
      <dgm:t>
        <a:bodyPr/>
        <a:lstStyle/>
        <a:p>
          <a:endParaRPr lang="en-US"/>
        </a:p>
      </dgm:t>
    </dgm:pt>
    <dgm:pt modelId="{40CE7CB1-F8CE-4D4E-8596-AE1EE2B287FE}" type="sibTrans" cxnId="{5758A492-25C6-491D-A75F-1AA1889861CD}">
      <dgm:prSet/>
      <dgm:spPr/>
      <dgm:t>
        <a:bodyPr/>
        <a:lstStyle/>
        <a:p>
          <a:endParaRPr lang="en-US"/>
        </a:p>
      </dgm:t>
    </dgm:pt>
    <dgm:pt modelId="{EF74A21B-D181-4988-8BCA-0A21715BD871}">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Use EPA Method 9 for opacity</a:t>
          </a:r>
          <a:endParaRPr lang="en-US" dirty="0"/>
        </a:p>
      </dgm:t>
    </dgm:pt>
    <dgm:pt modelId="{EC83200C-F6DF-4D93-8170-4871AA350876}" type="parTrans" cxnId="{1454D726-16A9-4595-986D-9689EF630CF2}">
      <dgm:prSet/>
      <dgm:spPr/>
      <dgm:t>
        <a:bodyPr/>
        <a:lstStyle/>
        <a:p>
          <a:endParaRPr lang="en-US"/>
        </a:p>
      </dgm:t>
    </dgm:pt>
    <dgm:pt modelId="{CCCCCA31-574E-4FF8-A07A-FDA6A65F0892}" type="sibTrans" cxnId="{1454D726-16A9-4595-986D-9689EF630CF2}">
      <dgm:prSet/>
      <dgm:spPr/>
      <dgm:t>
        <a:bodyPr/>
        <a:lstStyle/>
        <a:p>
          <a:endParaRPr lang="en-US"/>
        </a:p>
      </dgm:t>
    </dgm:pt>
    <dgm:pt modelId="{AC682131-8489-4434-A7FF-013CE25B96DF}">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Pre-1970 sources have higher PM standards</a:t>
          </a:r>
        </a:p>
        <a:p>
          <a:pPr defTabSz="977900">
            <a:lnSpc>
              <a:spcPct val="90000"/>
            </a:lnSpc>
            <a:spcBef>
              <a:spcPct val="0"/>
            </a:spcBef>
            <a:spcAft>
              <a:spcPct val="35000"/>
            </a:spcAft>
          </a:pPr>
          <a:endParaRPr lang="en-US" dirty="0"/>
        </a:p>
      </dgm:t>
    </dgm:pt>
    <dgm:pt modelId="{F1CF9F34-123C-4212-8525-82E8DF13E7B9}" type="parTrans" cxnId="{BF6F335A-7D74-4154-9319-C2F4B25A3B2D}">
      <dgm:prSet/>
      <dgm:spPr/>
      <dgm:t>
        <a:bodyPr/>
        <a:lstStyle/>
        <a:p>
          <a:endParaRPr lang="en-US"/>
        </a:p>
      </dgm:t>
    </dgm:pt>
    <dgm:pt modelId="{C5EC1B82-D93F-4370-8DD4-E63023D7E37B}" type="sibTrans" cxnId="{BF6F335A-7D74-4154-9319-C2F4B25A3B2D}">
      <dgm:prSet/>
      <dgm:spPr/>
      <dgm:t>
        <a:bodyPr/>
        <a:lstStyle/>
        <a:p>
          <a:endParaRPr lang="en-US"/>
        </a:p>
      </dgm:t>
    </dgm:pt>
    <dgm:pt modelId="{7FF7DF24-EDCC-4549-A74A-0704ED05D5E7}">
      <dgm:prSet phldrT="[Text]" phldr="1"/>
      <dgm:spPr/>
      <dgm:t>
        <a:bodyPr/>
        <a:lstStyle/>
        <a:p>
          <a:endParaRPr lang="en-US" dirty="0"/>
        </a:p>
      </dgm:t>
    </dgm:pt>
    <dgm:pt modelId="{517FDCBB-7D95-4B12-BD04-2F39C6695C05}" type="parTrans" cxnId="{9735AE53-1E15-44D7-BF83-A0BE11BB7C1E}">
      <dgm:prSet/>
      <dgm:spPr/>
      <dgm:t>
        <a:bodyPr/>
        <a:lstStyle/>
        <a:p>
          <a:endParaRPr lang="en-US"/>
        </a:p>
      </dgm:t>
    </dgm:pt>
    <dgm:pt modelId="{B20E2750-7D9B-472B-9269-FC29F3DA988E}" type="sibTrans" cxnId="{9735AE53-1E15-44D7-BF83-A0BE11BB7C1E}">
      <dgm:prSet/>
      <dgm:spPr/>
      <dgm:t>
        <a:bodyPr/>
        <a:lstStyle/>
        <a:p>
          <a:endParaRPr lang="en-US"/>
        </a:p>
      </dgm:t>
    </dgm:pt>
    <dgm:pt modelId="{B4B147F6-D9BD-436D-B109-882A08DA59A2}">
      <dgm:prSet phldrT="[Text]"/>
      <dgm:spPr/>
      <dgm:t>
        <a:bodyPr/>
        <a:lstStyle/>
        <a:p>
          <a:r>
            <a:rPr lang="en-US" dirty="0" smtClean="0">
              <a:latin typeface="Arial" pitchFamily="34" charset="0"/>
              <a:cs typeface="Arial" pitchFamily="34" charset="0"/>
            </a:rPr>
            <a:t>Provide additional time for compliance with lower limits</a:t>
          </a:r>
          <a:endParaRPr lang="en-US" dirty="0"/>
        </a:p>
      </dgm:t>
    </dgm:pt>
    <dgm:pt modelId="{427E7BF4-2E7A-4048-91F9-9DEBB651499E}" type="parTrans" cxnId="{E24DE43D-E7ED-458D-8E89-8A11D2730FF1}">
      <dgm:prSet/>
      <dgm:spPr/>
      <dgm:t>
        <a:bodyPr/>
        <a:lstStyle/>
        <a:p>
          <a:endParaRPr lang="en-US"/>
        </a:p>
      </dgm:t>
    </dgm:pt>
    <dgm:pt modelId="{B01A12DB-19B4-493A-A68F-51118E8AB144}" type="sibTrans" cxnId="{E24DE43D-E7ED-458D-8E89-8A11D2730FF1}">
      <dgm:prSet/>
      <dgm:spPr/>
      <dgm:t>
        <a:bodyPr/>
        <a:lstStyle/>
        <a:p>
          <a:endParaRPr lang="en-US"/>
        </a:p>
      </dgm:t>
    </dgm:pt>
    <dgm:pt modelId="{B52CCBDE-9838-462C-AD78-CF1F03EC44ED}">
      <dgm:prSet/>
      <dgm:spPr/>
      <dgm:t>
        <a:bodyPr/>
        <a:lstStyle/>
        <a:p>
          <a:endParaRPr lang="en-US" dirty="0"/>
        </a:p>
      </dgm:t>
    </dgm:pt>
    <dgm:pt modelId="{2F823D94-1517-434E-B138-E7F0F8152E6F}" type="parTrans" cxnId="{96D8401B-062F-44B1-B8C5-3D16140D309B}">
      <dgm:prSet/>
      <dgm:spPr/>
    </dgm:pt>
    <dgm:pt modelId="{CAFA75D3-F4DD-433E-9125-8A83B0E99E9E}" type="sibTrans" cxnId="{96D8401B-062F-44B1-B8C5-3D16140D309B}">
      <dgm:prSet/>
      <dgm:spPr/>
    </dgm:pt>
    <dgm:pt modelId="{B49A3159-DC9F-464E-8D87-640C98E03AD9}">
      <dgm:prSet/>
      <dgm:spPr/>
      <dgm:t>
        <a:bodyPr/>
        <a:lstStyle/>
        <a:p>
          <a:endParaRPr lang="en-US" dirty="0"/>
        </a:p>
      </dgm:t>
    </dgm:pt>
    <dgm:pt modelId="{11FFF9D0-7453-4AE3-B1F4-867154389003}" type="parTrans" cxnId="{5B4A1A71-A6AC-4ACC-8415-CC6611850B48}">
      <dgm:prSet/>
      <dgm:spPr/>
    </dgm:pt>
    <dgm:pt modelId="{603EFEFC-1B6E-4E98-85C6-DE5BF5F729E2}" type="sibTrans" cxnId="{5B4A1A71-A6AC-4ACC-8415-CC6611850B48}">
      <dgm:prSet/>
      <dgm:spPr/>
    </dgm:pt>
    <dgm:pt modelId="{A858CA11-627E-46A6-932D-75F96892D68C}">
      <dgm:prSet/>
      <dgm:spPr/>
      <dgm:t>
        <a:bodyPr/>
        <a:lstStyle/>
        <a:p>
          <a:r>
            <a:rPr lang="en-US" dirty="0" smtClean="0">
              <a:latin typeface="Arial" pitchFamily="34" charset="0"/>
              <a:cs typeface="Arial" pitchFamily="34" charset="0"/>
            </a:rPr>
            <a:t>Potential exceedances of PM</a:t>
          </a:r>
          <a:r>
            <a:rPr lang="en-US" baseline="-25000" dirty="0" smtClean="0">
              <a:latin typeface="Arial" pitchFamily="34" charset="0"/>
              <a:cs typeface="Arial" pitchFamily="34" charset="0"/>
            </a:rPr>
            <a:t>2.5</a:t>
          </a:r>
          <a:r>
            <a:rPr lang="en-US" baseline="0" dirty="0" smtClean="0">
              <a:latin typeface="Arial" pitchFamily="34" charset="0"/>
              <a:cs typeface="Arial" pitchFamily="34" charset="0"/>
            </a:rPr>
            <a:t> ambient standards</a:t>
          </a:r>
          <a:endParaRPr lang="en-US" dirty="0" smtClean="0">
            <a:latin typeface="Arial" pitchFamily="34" charset="0"/>
            <a:cs typeface="Arial" pitchFamily="34" charset="0"/>
          </a:endParaRPr>
        </a:p>
      </dgm:t>
    </dgm:pt>
    <dgm:pt modelId="{B8F54B89-D411-4D1E-BC38-930C8C8A622C}" type="parTrans" cxnId="{7CCB7B5F-740E-45E6-8FBD-4EE3545F23C2}">
      <dgm:prSet/>
      <dgm:spPr/>
      <dgm:t>
        <a:bodyPr/>
        <a:lstStyle/>
        <a:p>
          <a:endParaRPr lang="en-US"/>
        </a:p>
      </dgm:t>
    </dgm:pt>
    <dgm:pt modelId="{CCD12830-0BEF-4740-81E8-156501760BBD}" type="sibTrans" cxnId="{7CCB7B5F-740E-45E6-8FBD-4EE3545F23C2}">
      <dgm:prSet/>
      <dgm:spPr/>
      <dgm:t>
        <a:bodyPr/>
        <a:lstStyle/>
        <a:p>
          <a:endParaRPr lang="en-US"/>
        </a:p>
      </dgm:t>
    </dgm:pt>
    <dgm:pt modelId="{A75E31E5-79C0-4817-B7CD-17108B06EF27}">
      <dgm:prSet/>
      <dgm:spPr/>
      <dgm:t>
        <a:bodyPr/>
        <a:lstStyle/>
        <a:p>
          <a:r>
            <a:rPr lang="en-US" dirty="0" smtClean="0">
              <a:latin typeface="Arial" pitchFamily="34" charset="0"/>
              <a:cs typeface="Arial" pitchFamily="34" charset="0"/>
            </a:rPr>
            <a:t>Reduce PM concentrations from 0.2 to 0.15 gr/dscf</a:t>
          </a:r>
          <a:endParaRPr lang="en-US" dirty="0"/>
        </a:p>
      </dgm:t>
    </dgm:pt>
    <dgm:pt modelId="{012A034D-496D-498B-A3E6-3DD2DD7F11FE}" type="parTrans" cxnId="{B454172F-14E7-4C6F-99B8-06A4FCCFB871}">
      <dgm:prSet/>
      <dgm:spPr/>
    </dgm:pt>
    <dgm:pt modelId="{2A7E4F3F-3E23-483F-8D8F-A69AC9D7088D}" type="sibTrans" cxnId="{B454172F-14E7-4C6F-99B8-06A4FCCFB871}">
      <dgm:prSet/>
      <dgm:spPr/>
    </dgm:pt>
    <dgm:pt modelId="{B0054D7E-3AA1-4697-BA88-74B192CA7B0A}">
      <dgm:prSet/>
      <dgm:spPr/>
      <dgm:t>
        <a:bodyPr/>
        <a:lstStyle/>
        <a:p>
          <a:r>
            <a:rPr lang="en-US" dirty="0" smtClean="0">
              <a:latin typeface="Arial" pitchFamily="34" charset="0"/>
              <a:cs typeface="Arial" pitchFamily="34" charset="0"/>
            </a:rPr>
            <a:t>Reduce opacity from 40% to 20%</a:t>
          </a:r>
          <a:endParaRPr lang="en-US" dirty="0"/>
        </a:p>
      </dgm:t>
    </dgm:pt>
    <dgm:pt modelId="{41651428-B720-4BDC-9FDF-32688906576C}" type="parTrans" cxnId="{CC807238-F2C5-43DD-95AB-E3FC6A861A7C}">
      <dgm:prSet/>
      <dgm:spPr/>
      <dgm:t>
        <a:bodyPr/>
        <a:lstStyle/>
        <a:p>
          <a:endParaRPr lang="en-US"/>
        </a:p>
      </dgm:t>
    </dgm:pt>
    <dgm:pt modelId="{C2D38FC3-172A-47D0-ADF0-67E4E49023D4}" type="sibTrans" cxnId="{CC807238-F2C5-43DD-95AB-E3FC6A861A7C}">
      <dgm:prSet/>
      <dgm:spPr/>
      <dgm:t>
        <a:bodyPr/>
        <a:lstStyle/>
        <a:p>
          <a:endParaRPr lang="en-US"/>
        </a:p>
      </dgm:t>
    </dgm:pt>
    <dgm:pt modelId="{14DF4FAE-2C77-4836-8571-7DAF77B082EB}" type="pres">
      <dgm:prSet presAssocID="{C118525C-8DE0-4FCF-8DFB-95C965E99911}" presName="Name0" presStyleCnt="0">
        <dgm:presLayoutVars>
          <dgm:dir/>
          <dgm:animLvl val="lvl"/>
          <dgm:resizeHandles/>
        </dgm:presLayoutVars>
      </dgm:prSet>
      <dgm:spPr/>
    </dgm:pt>
    <dgm:pt modelId="{B5727DA8-2CDC-4BE4-8D80-15A4A22C4BD2}" type="pres">
      <dgm:prSet presAssocID="{C3DACA06-D87E-445E-AAC9-B4CC2B974F50}" presName="linNode" presStyleCnt="0"/>
      <dgm:spPr/>
    </dgm:pt>
    <dgm:pt modelId="{9D5FAC1C-2775-4A03-9DC5-16FA40E0FF81}" type="pres">
      <dgm:prSet presAssocID="{C3DACA06-D87E-445E-AAC9-B4CC2B974F50}" presName="parentShp" presStyleLbl="node1" presStyleIdx="0" presStyleCnt="5">
        <dgm:presLayoutVars>
          <dgm:bulletEnabled val="1"/>
        </dgm:presLayoutVars>
      </dgm:prSet>
      <dgm:spPr/>
      <dgm:t>
        <a:bodyPr/>
        <a:lstStyle/>
        <a:p>
          <a:endParaRPr lang="en-US"/>
        </a:p>
      </dgm:t>
    </dgm:pt>
    <dgm:pt modelId="{FB1F4072-09EA-4AF6-B9A1-273B4631D0D5}" type="pres">
      <dgm:prSet presAssocID="{C3DACA06-D87E-445E-AAC9-B4CC2B974F50}" presName="childShp" presStyleLbl="bgAccFollowNode1" presStyleIdx="0" presStyleCnt="5">
        <dgm:presLayoutVars>
          <dgm:bulletEnabled val="1"/>
        </dgm:presLayoutVars>
      </dgm:prSet>
      <dgm:spPr/>
      <dgm:t>
        <a:bodyPr/>
        <a:lstStyle/>
        <a:p>
          <a:endParaRPr lang="en-US"/>
        </a:p>
      </dgm:t>
    </dgm:pt>
    <dgm:pt modelId="{C91338FD-3A94-4259-AA5A-A082248E43F0}" type="pres">
      <dgm:prSet presAssocID="{40CE7CB1-F8CE-4D4E-8596-AE1EE2B287FE}" presName="spacing" presStyleCnt="0"/>
      <dgm:spPr/>
    </dgm:pt>
    <dgm:pt modelId="{91B1BBD3-6F97-4A8B-AC3F-85CE167BAC85}" type="pres">
      <dgm:prSet presAssocID="{B52CCBDE-9838-462C-AD78-CF1F03EC44ED}" presName="linNode" presStyleCnt="0"/>
      <dgm:spPr/>
    </dgm:pt>
    <dgm:pt modelId="{6D7DE031-9E33-4B50-9835-7F3FDB905E4B}" type="pres">
      <dgm:prSet presAssocID="{B52CCBDE-9838-462C-AD78-CF1F03EC44ED}" presName="parentShp" presStyleLbl="node1" presStyleIdx="1" presStyleCnt="5">
        <dgm:presLayoutVars>
          <dgm:bulletEnabled val="1"/>
        </dgm:presLayoutVars>
      </dgm:prSet>
      <dgm:spPr/>
    </dgm:pt>
    <dgm:pt modelId="{6276E65C-BA29-4B00-8C6F-7E7D9D248AA1}" type="pres">
      <dgm:prSet presAssocID="{B52CCBDE-9838-462C-AD78-CF1F03EC44ED}" presName="childShp" presStyleLbl="bgAccFollowNode1" presStyleIdx="1" presStyleCnt="5">
        <dgm:presLayoutVars>
          <dgm:bulletEnabled val="1"/>
        </dgm:presLayoutVars>
      </dgm:prSet>
      <dgm:spPr/>
    </dgm:pt>
    <dgm:pt modelId="{1A0E05E9-2944-42B0-AEBB-79F2993E0173}" type="pres">
      <dgm:prSet presAssocID="{CAFA75D3-F4DD-433E-9125-8A83B0E99E9E}" presName="spacing" presStyleCnt="0"/>
      <dgm:spPr/>
    </dgm:pt>
    <dgm:pt modelId="{9F6E2103-E088-4631-99BA-9E96E7246248}" type="pres">
      <dgm:prSet presAssocID="{B49A3159-DC9F-464E-8D87-640C98E03AD9}" presName="linNode" presStyleCnt="0"/>
      <dgm:spPr/>
    </dgm:pt>
    <dgm:pt modelId="{D813C7EA-C1EC-4DFB-BACE-58BA2D7B0778}" type="pres">
      <dgm:prSet presAssocID="{B49A3159-DC9F-464E-8D87-640C98E03AD9}" presName="parentShp" presStyleLbl="node1" presStyleIdx="2" presStyleCnt="5">
        <dgm:presLayoutVars>
          <dgm:bulletEnabled val="1"/>
        </dgm:presLayoutVars>
      </dgm:prSet>
      <dgm:spPr/>
    </dgm:pt>
    <dgm:pt modelId="{4228F7EF-5883-42D0-B75F-486FA8D24401}" type="pres">
      <dgm:prSet presAssocID="{B49A3159-DC9F-464E-8D87-640C98E03AD9}" presName="childShp" presStyleLbl="bgAccFollowNode1" presStyleIdx="2" presStyleCnt="5">
        <dgm:presLayoutVars>
          <dgm:bulletEnabled val="1"/>
        </dgm:presLayoutVars>
      </dgm:prSet>
      <dgm:spPr/>
    </dgm:pt>
    <dgm:pt modelId="{C409B80E-700F-477C-A45D-3B97878E8E64}" type="pres">
      <dgm:prSet presAssocID="{603EFEFC-1B6E-4E98-85C6-DE5BF5F729E2}" presName="spacing" presStyleCnt="0"/>
      <dgm:spPr/>
    </dgm:pt>
    <dgm:pt modelId="{4F1002F0-7B10-41A7-B273-1A8B3BBB2BC9}" type="pres">
      <dgm:prSet presAssocID="{A858CA11-627E-46A6-932D-75F96892D68C}" presName="linNode" presStyleCnt="0"/>
      <dgm:spPr/>
    </dgm:pt>
    <dgm:pt modelId="{5B5D3210-FB02-4FEA-B33C-176E6858C8B3}" type="pres">
      <dgm:prSet presAssocID="{A858CA11-627E-46A6-932D-75F96892D68C}" presName="parentShp" presStyleLbl="node1" presStyleIdx="3" presStyleCnt="5">
        <dgm:presLayoutVars>
          <dgm:bulletEnabled val="1"/>
        </dgm:presLayoutVars>
      </dgm:prSet>
      <dgm:spPr/>
    </dgm:pt>
    <dgm:pt modelId="{D922278C-0E7D-4E11-804E-7DCC908CEE29}" type="pres">
      <dgm:prSet presAssocID="{A858CA11-627E-46A6-932D-75F96892D68C}" presName="childShp" presStyleLbl="bgAccFollowNode1" presStyleIdx="3" presStyleCnt="5">
        <dgm:presLayoutVars>
          <dgm:bulletEnabled val="1"/>
        </dgm:presLayoutVars>
      </dgm:prSet>
      <dgm:spPr/>
    </dgm:pt>
    <dgm:pt modelId="{D1D6F43A-589D-40DD-A1D7-015CB93B39E2}" type="pres">
      <dgm:prSet presAssocID="{CCD12830-0BEF-4740-81E8-156501760BBD}" presName="spacing" presStyleCnt="0"/>
      <dgm:spPr/>
    </dgm:pt>
    <dgm:pt modelId="{C77082A6-7FBB-46D4-BBE4-9E9B83E6C6EB}" type="pres">
      <dgm:prSet presAssocID="{AC682131-8489-4434-A7FF-013CE25B96DF}" presName="linNode" presStyleCnt="0"/>
      <dgm:spPr/>
    </dgm:pt>
    <dgm:pt modelId="{8055C6F2-3EC3-4039-98E8-AC7927B631C7}" type="pres">
      <dgm:prSet presAssocID="{AC682131-8489-4434-A7FF-013CE25B96DF}" presName="parentShp" presStyleLbl="node1" presStyleIdx="4" presStyleCnt="5">
        <dgm:presLayoutVars>
          <dgm:bulletEnabled val="1"/>
        </dgm:presLayoutVars>
      </dgm:prSet>
      <dgm:spPr/>
    </dgm:pt>
    <dgm:pt modelId="{9AB719ED-0811-4FF2-9EBD-C4B209013BB1}" type="pres">
      <dgm:prSet presAssocID="{AC682131-8489-4434-A7FF-013CE25B96DF}" presName="childShp" presStyleLbl="bgAccFollowNode1" presStyleIdx="4" presStyleCnt="5">
        <dgm:presLayoutVars>
          <dgm:bulletEnabled val="1"/>
        </dgm:presLayoutVars>
      </dgm:prSet>
      <dgm:spPr/>
      <dgm:t>
        <a:bodyPr/>
        <a:lstStyle/>
        <a:p>
          <a:endParaRPr lang="en-US"/>
        </a:p>
      </dgm:t>
    </dgm:pt>
  </dgm:ptLst>
  <dgm:cxnLst>
    <dgm:cxn modelId="{1454D726-16A9-4595-986D-9689EF630CF2}" srcId="{C3DACA06-D87E-445E-AAC9-B4CC2B974F50}" destId="{EF74A21B-D181-4988-8BCA-0A21715BD871}" srcOrd="0" destOrd="0" parTransId="{EC83200C-F6DF-4D93-8170-4871AA350876}" sibTransId="{CCCCCA31-574E-4FF8-A07A-FDA6A65F0892}"/>
    <dgm:cxn modelId="{E24DE43D-E7ED-458D-8E89-8A11D2730FF1}" srcId="{AC682131-8489-4434-A7FF-013CE25B96DF}" destId="{B4B147F6-D9BD-436D-B109-882A08DA59A2}" srcOrd="1" destOrd="0" parTransId="{427E7BF4-2E7A-4048-91F9-9DEBB651499E}" sibTransId="{B01A12DB-19B4-493A-A68F-51118E8AB144}"/>
    <dgm:cxn modelId="{5B4A1A71-A6AC-4ACC-8415-CC6611850B48}" srcId="{C118525C-8DE0-4FCF-8DFB-95C965E99911}" destId="{B49A3159-DC9F-464E-8D87-640C98E03AD9}" srcOrd="2" destOrd="0" parTransId="{11FFF9D0-7453-4AE3-B1F4-867154389003}" sibTransId="{603EFEFC-1B6E-4E98-85C6-DE5BF5F729E2}"/>
    <dgm:cxn modelId="{0C81D4A8-1842-44DE-A341-71D2C439E154}" type="presOf" srcId="{B52CCBDE-9838-462C-AD78-CF1F03EC44ED}" destId="{6D7DE031-9E33-4B50-9835-7F3FDB905E4B}" srcOrd="0" destOrd="0" presId="urn:microsoft.com/office/officeart/2005/8/layout/vList6"/>
    <dgm:cxn modelId="{5758A492-25C6-491D-A75F-1AA1889861CD}" srcId="{C118525C-8DE0-4FCF-8DFB-95C965E99911}" destId="{C3DACA06-D87E-445E-AAC9-B4CC2B974F50}" srcOrd="0" destOrd="0" parTransId="{136B5122-AA0E-4F10-B0CA-DF3DE72B8E94}" sibTransId="{40CE7CB1-F8CE-4D4E-8596-AE1EE2B287FE}"/>
    <dgm:cxn modelId="{C0C71801-0103-4A78-BAEC-0FE1F80A9D2D}" type="presOf" srcId="{A858CA11-627E-46A6-932D-75F96892D68C}" destId="{5B5D3210-FB02-4FEA-B33C-176E6858C8B3}" srcOrd="0" destOrd="0" presId="urn:microsoft.com/office/officeart/2005/8/layout/vList6"/>
    <dgm:cxn modelId="{284519AD-AC39-46A5-922E-181F05EAF0C6}" type="presOf" srcId="{7FF7DF24-EDCC-4549-A74A-0704ED05D5E7}" destId="{9AB719ED-0811-4FF2-9EBD-C4B209013BB1}" srcOrd="0" destOrd="0" presId="urn:microsoft.com/office/officeart/2005/8/layout/vList6"/>
    <dgm:cxn modelId="{6E1A81DF-377E-4614-A8B0-2585C3F0201D}" type="presOf" srcId="{A75E31E5-79C0-4817-B7CD-17108B06EF27}" destId="{D922278C-0E7D-4E11-804E-7DCC908CEE29}" srcOrd="0" destOrd="0" presId="urn:microsoft.com/office/officeart/2005/8/layout/vList6"/>
    <dgm:cxn modelId="{981B21CF-CE71-438F-9810-8480636AF46F}" type="presOf" srcId="{C118525C-8DE0-4FCF-8DFB-95C965E99911}" destId="{14DF4FAE-2C77-4836-8571-7DAF77B082EB}" srcOrd="0" destOrd="0" presId="urn:microsoft.com/office/officeart/2005/8/layout/vList6"/>
    <dgm:cxn modelId="{74CA5B0B-5D70-4AE9-A134-75848D57F9D1}" type="presOf" srcId="{B49A3159-DC9F-464E-8D87-640C98E03AD9}" destId="{D813C7EA-C1EC-4DFB-BACE-58BA2D7B0778}" srcOrd="0" destOrd="0" presId="urn:microsoft.com/office/officeart/2005/8/layout/vList6"/>
    <dgm:cxn modelId="{7D4EC161-6432-4501-AA35-EDC47A0E2AF8}" type="presOf" srcId="{B4B147F6-D9BD-436D-B109-882A08DA59A2}" destId="{9AB719ED-0811-4FF2-9EBD-C4B209013BB1}" srcOrd="0" destOrd="1" presId="urn:microsoft.com/office/officeart/2005/8/layout/vList6"/>
    <dgm:cxn modelId="{7AE7B7A0-1DE5-4684-B4B4-97FA143785C6}" type="presOf" srcId="{AC682131-8489-4434-A7FF-013CE25B96DF}" destId="{8055C6F2-3EC3-4039-98E8-AC7927B631C7}" srcOrd="0" destOrd="0" presId="urn:microsoft.com/office/officeart/2005/8/layout/vList6"/>
    <dgm:cxn modelId="{06DB27BD-CF4B-43F1-94E2-BD8FCC720459}" type="presOf" srcId="{B0054D7E-3AA1-4697-BA88-74B192CA7B0A}" destId="{D922278C-0E7D-4E11-804E-7DCC908CEE29}" srcOrd="0" destOrd="1" presId="urn:microsoft.com/office/officeart/2005/8/layout/vList6"/>
    <dgm:cxn modelId="{96D8401B-062F-44B1-B8C5-3D16140D309B}" srcId="{C118525C-8DE0-4FCF-8DFB-95C965E99911}" destId="{B52CCBDE-9838-462C-AD78-CF1F03EC44ED}" srcOrd="1" destOrd="0" parTransId="{2F823D94-1517-434E-B138-E7F0F8152E6F}" sibTransId="{CAFA75D3-F4DD-433E-9125-8A83B0E99E9E}"/>
    <dgm:cxn modelId="{9735AE53-1E15-44D7-BF83-A0BE11BB7C1E}" srcId="{AC682131-8489-4434-A7FF-013CE25B96DF}" destId="{7FF7DF24-EDCC-4549-A74A-0704ED05D5E7}" srcOrd="0" destOrd="0" parTransId="{517FDCBB-7D95-4B12-BD04-2F39C6695C05}" sibTransId="{B20E2750-7D9B-472B-9269-FC29F3DA988E}"/>
    <dgm:cxn modelId="{7CCB7B5F-740E-45E6-8FBD-4EE3545F23C2}" srcId="{C118525C-8DE0-4FCF-8DFB-95C965E99911}" destId="{A858CA11-627E-46A6-932D-75F96892D68C}" srcOrd="3" destOrd="0" parTransId="{B8F54B89-D411-4D1E-BC38-930C8C8A622C}" sibTransId="{CCD12830-0BEF-4740-81E8-156501760BBD}"/>
    <dgm:cxn modelId="{B454172F-14E7-4C6F-99B8-06A4FCCFB871}" srcId="{A858CA11-627E-46A6-932D-75F96892D68C}" destId="{A75E31E5-79C0-4817-B7CD-17108B06EF27}" srcOrd="0" destOrd="0" parTransId="{012A034D-496D-498B-A3E6-3DD2DD7F11FE}" sibTransId="{2A7E4F3F-3E23-483F-8D8F-A69AC9D7088D}"/>
    <dgm:cxn modelId="{BF6F335A-7D74-4154-9319-C2F4B25A3B2D}" srcId="{C118525C-8DE0-4FCF-8DFB-95C965E99911}" destId="{AC682131-8489-4434-A7FF-013CE25B96DF}" srcOrd="4" destOrd="0" parTransId="{F1CF9F34-123C-4212-8525-82E8DF13E7B9}" sibTransId="{C5EC1B82-D93F-4370-8DD4-E63023D7E37B}"/>
    <dgm:cxn modelId="{978B2F14-9847-485E-B050-187876F7C950}" type="presOf" srcId="{C3DACA06-D87E-445E-AAC9-B4CC2B974F50}" destId="{9D5FAC1C-2775-4A03-9DC5-16FA40E0FF81}" srcOrd="0" destOrd="0" presId="urn:microsoft.com/office/officeart/2005/8/layout/vList6"/>
    <dgm:cxn modelId="{B6AB170B-170E-402D-AF7B-CAC5AFB6D6E1}" type="presOf" srcId="{EF74A21B-D181-4988-8BCA-0A21715BD871}" destId="{FB1F4072-09EA-4AF6-B9A1-273B4631D0D5}" srcOrd="0" destOrd="0" presId="urn:microsoft.com/office/officeart/2005/8/layout/vList6"/>
    <dgm:cxn modelId="{CC807238-F2C5-43DD-95AB-E3FC6A861A7C}" srcId="{A858CA11-627E-46A6-932D-75F96892D68C}" destId="{B0054D7E-3AA1-4697-BA88-74B192CA7B0A}" srcOrd="1" destOrd="0" parTransId="{41651428-B720-4BDC-9FDF-32688906576C}" sibTransId="{C2D38FC3-172A-47D0-ADF0-67E4E49023D4}"/>
    <dgm:cxn modelId="{B5D32253-9711-4A25-9F68-A6986FE7A920}" type="presParOf" srcId="{14DF4FAE-2C77-4836-8571-7DAF77B082EB}" destId="{B5727DA8-2CDC-4BE4-8D80-15A4A22C4BD2}" srcOrd="0" destOrd="0" presId="urn:microsoft.com/office/officeart/2005/8/layout/vList6"/>
    <dgm:cxn modelId="{E3726AA3-1A82-482B-8A14-6EECF6FB23AC}" type="presParOf" srcId="{B5727DA8-2CDC-4BE4-8D80-15A4A22C4BD2}" destId="{9D5FAC1C-2775-4A03-9DC5-16FA40E0FF81}" srcOrd="0" destOrd="0" presId="urn:microsoft.com/office/officeart/2005/8/layout/vList6"/>
    <dgm:cxn modelId="{0FD9D841-4BC4-48BB-BB5E-02221A3C3BE3}" type="presParOf" srcId="{B5727DA8-2CDC-4BE4-8D80-15A4A22C4BD2}" destId="{FB1F4072-09EA-4AF6-B9A1-273B4631D0D5}" srcOrd="1" destOrd="0" presId="urn:microsoft.com/office/officeart/2005/8/layout/vList6"/>
    <dgm:cxn modelId="{CAE5206F-D752-43A1-9BE0-4105E9EBB0EE}" type="presParOf" srcId="{14DF4FAE-2C77-4836-8571-7DAF77B082EB}" destId="{C91338FD-3A94-4259-AA5A-A082248E43F0}" srcOrd="1" destOrd="0" presId="urn:microsoft.com/office/officeart/2005/8/layout/vList6"/>
    <dgm:cxn modelId="{B00227D9-E397-45CA-8B4C-8E0B151C0166}" type="presParOf" srcId="{14DF4FAE-2C77-4836-8571-7DAF77B082EB}" destId="{91B1BBD3-6F97-4A8B-AC3F-85CE167BAC85}" srcOrd="2" destOrd="0" presId="urn:microsoft.com/office/officeart/2005/8/layout/vList6"/>
    <dgm:cxn modelId="{E508572B-1070-47D0-918C-CF389F8BED80}" type="presParOf" srcId="{91B1BBD3-6F97-4A8B-AC3F-85CE167BAC85}" destId="{6D7DE031-9E33-4B50-9835-7F3FDB905E4B}" srcOrd="0" destOrd="0" presId="urn:microsoft.com/office/officeart/2005/8/layout/vList6"/>
    <dgm:cxn modelId="{31B19957-7F53-4D1D-8F41-0CF30FFF2DF5}" type="presParOf" srcId="{91B1BBD3-6F97-4A8B-AC3F-85CE167BAC85}" destId="{6276E65C-BA29-4B00-8C6F-7E7D9D248AA1}" srcOrd="1" destOrd="0" presId="urn:microsoft.com/office/officeart/2005/8/layout/vList6"/>
    <dgm:cxn modelId="{83F00FE2-1D38-4B0C-8E21-D698EC2A86EE}" type="presParOf" srcId="{14DF4FAE-2C77-4836-8571-7DAF77B082EB}" destId="{1A0E05E9-2944-42B0-AEBB-79F2993E0173}" srcOrd="3" destOrd="0" presId="urn:microsoft.com/office/officeart/2005/8/layout/vList6"/>
    <dgm:cxn modelId="{594CCBEF-5444-4275-AA32-DC3C4F3503A4}" type="presParOf" srcId="{14DF4FAE-2C77-4836-8571-7DAF77B082EB}" destId="{9F6E2103-E088-4631-99BA-9E96E7246248}" srcOrd="4" destOrd="0" presId="urn:microsoft.com/office/officeart/2005/8/layout/vList6"/>
    <dgm:cxn modelId="{EDBBACE8-5ADD-4D88-8295-B49F4DF99928}" type="presParOf" srcId="{9F6E2103-E088-4631-99BA-9E96E7246248}" destId="{D813C7EA-C1EC-4DFB-BACE-58BA2D7B0778}" srcOrd="0" destOrd="0" presId="urn:microsoft.com/office/officeart/2005/8/layout/vList6"/>
    <dgm:cxn modelId="{08621F75-F735-4A85-8493-B5A01FABC25B}" type="presParOf" srcId="{9F6E2103-E088-4631-99BA-9E96E7246248}" destId="{4228F7EF-5883-42D0-B75F-486FA8D24401}" srcOrd="1" destOrd="0" presId="urn:microsoft.com/office/officeart/2005/8/layout/vList6"/>
    <dgm:cxn modelId="{3BF7EE8F-9489-4C9B-A7FB-4C2C35A066EB}" type="presParOf" srcId="{14DF4FAE-2C77-4836-8571-7DAF77B082EB}" destId="{C409B80E-700F-477C-A45D-3B97878E8E64}" srcOrd="5" destOrd="0" presId="urn:microsoft.com/office/officeart/2005/8/layout/vList6"/>
    <dgm:cxn modelId="{97159911-3DB2-4874-8C68-9B0C0B7FEE5E}" type="presParOf" srcId="{14DF4FAE-2C77-4836-8571-7DAF77B082EB}" destId="{4F1002F0-7B10-41A7-B273-1A8B3BBB2BC9}" srcOrd="6" destOrd="0" presId="urn:microsoft.com/office/officeart/2005/8/layout/vList6"/>
    <dgm:cxn modelId="{47D7A187-8A03-4A96-94C7-9262AB2C4252}" type="presParOf" srcId="{4F1002F0-7B10-41A7-B273-1A8B3BBB2BC9}" destId="{5B5D3210-FB02-4FEA-B33C-176E6858C8B3}" srcOrd="0" destOrd="0" presId="urn:microsoft.com/office/officeart/2005/8/layout/vList6"/>
    <dgm:cxn modelId="{9E3A12CC-34F4-4713-8EE1-47B856E20F6A}" type="presParOf" srcId="{4F1002F0-7B10-41A7-B273-1A8B3BBB2BC9}" destId="{D922278C-0E7D-4E11-804E-7DCC908CEE29}" srcOrd="1" destOrd="0" presId="urn:microsoft.com/office/officeart/2005/8/layout/vList6"/>
    <dgm:cxn modelId="{010E6A8E-C9DC-4046-834F-AF04021DFCF6}" type="presParOf" srcId="{14DF4FAE-2C77-4836-8571-7DAF77B082EB}" destId="{D1D6F43A-589D-40DD-A1D7-015CB93B39E2}" srcOrd="7" destOrd="0" presId="urn:microsoft.com/office/officeart/2005/8/layout/vList6"/>
    <dgm:cxn modelId="{C7EFD360-C8DD-431E-93A6-3FB534E6C76A}" type="presParOf" srcId="{14DF4FAE-2C77-4836-8571-7DAF77B082EB}" destId="{C77082A6-7FBB-46D4-BBE4-9E9B83E6C6EB}" srcOrd="8" destOrd="0" presId="urn:microsoft.com/office/officeart/2005/8/layout/vList6"/>
    <dgm:cxn modelId="{DD88FE45-8106-4BE5-A8D9-097EFEB21B2F}" type="presParOf" srcId="{C77082A6-7FBB-46D4-BBE4-9E9B83E6C6EB}" destId="{8055C6F2-3EC3-4039-98E8-AC7927B631C7}" srcOrd="0" destOrd="0" presId="urn:microsoft.com/office/officeart/2005/8/layout/vList6"/>
    <dgm:cxn modelId="{E53D7D47-E2C5-4D6F-A9A1-B6BA8804966F}" type="presParOf" srcId="{C77082A6-7FBB-46D4-BBE4-9E9B83E6C6EB}" destId="{9AB719ED-0811-4FF2-9EBD-C4B209013BB1}"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2" csCatId="colorful" phldr="1"/>
      <dgm:spPr/>
      <dgm:t>
        <a:bodyPr/>
        <a:lstStyle/>
        <a:p>
          <a:endParaRPr lang="en-US"/>
        </a:p>
      </dgm:t>
    </dgm:pt>
    <dgm:pt modelId="{E2DBCADF-D569-4C93-BBFD-5A6F2AD9CC1E}">
      <dgm:prSet phldrT="[Text]"/>
      <dgm:spPr/>
      <dgm:t>
        <a:bodyPr/>
        <a:lstStyle/>
        <a:p>
          <a:r>
            <a:rPr lang="en-US" dirty="0" smtClean="0">
              <a:latin typeface="Arial" pitchFamily="34" charset="0"/>
              <a:cs typeface="Arial" pitchFamily="34" charset="0"/>
            </a:rPr>
            <a:t>Background</a:t>
          </a:r>
          <a:endParaRPr lang="en-US" dirty="0">
            <a:latin typeface="Arial" pitchFamily="34" charset="0"/>
            <a:cs typeface="Arial" pitchFamily="34"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Arial" pitchFamily="34" charset="0"/>
              <a:cs typeface="Arial" pitchFamily="34" charset="0"/>
            </a:rPr>
            <a:t>Potential exceedances of PM</a:t>
          </a:r>
          <a:r>
            <a:rPr lang="en-US" baseline="-25000" dirty="0" smtClean="0">
              <a:latin typeface="Arial" pitchFamily="34" charset="0"/>
              <a:cs typeface="Arial" pitchFamily="34" charset="0"/>
            </a:rPr>
            <a:t>2.5</a:t>
          </a:r>
          <a:r>
            <a:rPr lang="en-US" baseline="0" dirty="0" smtClean="0">
              <a:latin typeface="Arial" pitchFamily="34" charset="0"/>
              <a:cs typeface="Arial" pitchFamily="34" charset="0"/>
            </a:rPr>
            <a:t> ambient standards</a:t>
          </a:r>
          <a:endParaRPr lang="en-US" dirty="0">
            <a:latin typeface="Arial" pitchFamily="34" charset="0"/>
            <a:cs typeface="Arial" pitchFamily="34"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Arial" pitchFamily="34" charset="0"/>
              <a:cs typeface="Arial" pitchFamily="34" charset="0"/>
            </a:rPr>
            <a:t>Recommendation</a:t>
          </a:r>
          <a:endParaRPr lang="en-US" dirty="0">
            <a:latin typeface="Arial" pitchFamily="34" charset="0"/>
            <a:cs typeface="Arial" pitchFamily="34"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Arial" pitchFamily="34" charset="0"/>
              <a:cs typeface="Arial" pitchFamily="34" charset="0"/>
            </a:rPr>
            <a:t>Reduce opacity limit from 40% to 20%</a:t>
          </a:r>
          <a:endParaRPr lang="en-US" dirty="0">
            <a:latin typeface="Arial" pitchFamily="34" charset="0"/>
            <a:cs typeface="Arial" pitchFamily="34"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A369E17E-5F8F-451F-A4DD-029FB3CDEA30}">
      <dgm:prSet/>
      <dgm:spPr/>
      <dgm:t>
        <a:bodyPr/>
        <a:lstStyle/>
        <a:p>
          <a:r>
            <a:rPr lang="en-US" dirty="0" smtClean="0">
              <a:latin typeface="Arial" pitchFamily="34" charset="0"/>
              <a:cs typeface="Arial" pitchFamily="34" charset="0"/>
            </a:rPr>
            <a:t>Pre-1970 sources have higher PM standards</a:t>
          </a:r>
          <a:endParaRPr lang="en-US" dirty="0">
            <a:latin typeface="Arial" pitchFamily="34" charset="0"/>
            <a:cs typeface="Arial" pitchFamily="34" charset="0"/>
          </a:endParaRPr>
        </a:p>
      </dgm:t>
    </dgm:pt>
    <dgm:pt modelId="{9B9B9AB9-3E35-4A25-B6CD-91900BAE8DC7}" type="parTrans" cxnId="{41B6715E-C5DE-44BD-A27D-D27C48AAA79A}">
      <dgm:prSet/>
      <dgm:spPr/>
      <dgm:t>
        <a:bodyPr/>
        <a:lstStyle/>
        <a:p>
          <a:endParaRPr lang="en-US"/>
        </a:p>
      </dgm:t>
    </dgm:pt>
    <dgm:pt modelId="{9A87208F-DF7D-4D92-8B30-B8F0DCEAA7AE}" type="sibTrans" cxnId="{41B6715E-C5DE-44BD-A27D-D27C48AAA79A}">
      <dgm:prSet/>
      <dgm:spPr/>
      <dgm:t>
        <a:bodyPr/>
        <a:lstStyle/>
        <a:p>
          <a:endParaRPr lang="en-US"/>
        </a:p>
      </dgm:t>
    </dgm:pt>
    <dgm:pt modelId="{359836AD-B439-40D9-BDDB-45697058DAF9}">
      <dgm:prSet/>
      <dgm:spPr/>
      <dgm:t>
        <a:bodyPr/>
        <a:lstStyle/>
        <a:p>
          <a:r>
            <a:rPr lang="en-US" dirty="0" smtClean="0">
              <a:latin typeface="Arial" pitchFamily="34" charset="0"/>
              <a:cs typeface="Arial" pitchFamily="34" charset="0"/>
            </a:rPr>
            <a:t>Reduce PM concentrations from 0.2 to 0.15 gr/dscf</a:t>
          </a:r>
          <a:endParaRPr lang="en-US" dirty="0">
            <a:latin typeface="Arial" pitchFamily="34" charset="0"/>
            <a:cs typeface="Arial" pitchFamily="34" charset="0"/>
          </a:endParaRPr>
        </a:p>
      </dgm:t>
    </dgm:pt>
    <dgm:pt modelId="{B4CF4285-353B-4ADF-BCA6-F7E132900DE6}" type="parTrans" cxnId="{94BA48DC-1636-4A7F-9EDB-E5A4067082CC}">
      <dgm:prSet/>
      <dgm:spPr/>
      <dgm:t>
        <a:bodyPr/>
        <a:lstStyle/>
        <a:p>
          <a:endParaRPr lang="en-US"/>
        </a:p>
      </dgm:t>
    </dgm:pt>
    <dgm:pt modelId="{10EFFACC-2930-4229-971E-91AC28537CE4}" type="sibTrans" cxnId="{94BA48DC-1636-4A7F-9EDB-E5A4067082CC}">
      <dgm:prSet/>
      <dgm:spPr/>
      <dgm:t>
        <a:bodyPr/>
        <a:lstStyle/>
        <a:p>
          <a:endParaRPr lang="en-US"/>
        </a:p>
      </dgm:t>
    </dgm:pt>
    <dgm:pt modelId="{322D6330-5689-4CA8-AB32-BFF9331B53AA}">
      <dgm:prSet/>
      <dgm:spPr/>
      <dgm:t>
        <a:bodyPr/>
        <a:lstStyle/>
        <a:p>
          <a:r>
            <a:rPr lang="en-US" dirty="0" smtClean="0">
              <a:latin typeface="Arial" pitchFamily="34" charset="0"/>
              <a:cs typeface="Arial" pitchFamily="34" charset="0"/>
            </a:rPr>
            <a:t>Provide additional time for compliance with lower limits</a:t>
          </a:r>
          <a:endParaRPr lang="en-US" dirty="0">
            <a:latin typeface="Arial" pitchFamily="34" charset="0"/>
            <a:cs typeface="Arial" pitchFamily="34" charset="0"/>
          </a:endParaRPr>
        </a:p>
      </dgm:t>
    </dgm:pt>
    <dgm:pt modelId="{0BB9A49E-CF5F-4187-BFE8-1E9864CF4A48}" type="parTrans" cxnId="{7B9BECD0-16FB-4B6C-AB25-FF87E898576A}">
      <dgm:prSet/>
      <dgm:spPr/>
      <dgm:t>
        <a:bodyPr/>
        <a:lstStyle/>
        <a:p>
          <a:endParaRPr lang="en-US"/>
        </a:p>
      </dgm:t>
    </dgm:pt>
    <dgm:pt modelId="{6B990267-F8CD-44A7-888F-8DBACDDAEF93}" type="sibTrans" cxnId="{7B9BECD0-16FB-4B6C-AB25-FF87E898576A}">
      <dgm:prSet/>
      <dgm:spPr/>
      <dgm:t>
        <a:bodyPr/>
        <a:lstStyle/>
        <a:p>
          <a:endParaRPr lang="en-US"/>
        </a:p>
      </dgm:t>
    </dgm:pt>
    <dgm:pt modelId="{DD160DFC-0ABC-4BF1-AD0D-6014A001FA3F}">
      <dgm:prSet phldrT="[Text]"/>
      <dgm:spPr/>
      <dgm:t>
        <a:bodyPr/>
        <a:lstStyle/>
        <a:p>
          <a:endParaRPr lang="en-US" dirty="0">
            <a:latin typeface="Arial" pitchFamily="34" charset="0"/>
            <a:cs typeface="Arial" pitchFamily="34" charset="0"/>
          </a:endParaRPr>
        </a:p>
      </dgm:t>
    </dgm:pt>
    <dgm:pt modelId="{1956BAAF-AA74-48E2-94A1-7BA3B8E85C2F}" type="parTrans" cxnId="{07FBB8E8-C024-4428-9A0A-FD00FF515356}">
      <dgm:prSet/>
      <dgm:spPr/>
      <dgm:t>
        <a:bodyPr/>
        <a:lstStyle/>
        <a:p>
          <a:endParaRPr lang="en-US"/>
        </a:p>
      </dgm:t>
    </dgm:pt>
    <dgm:pt modelId="{EC288451-EEE3-4FF4-81AF-68ADC0C0C44F}" type="sibTrans" cxnId="{07FBB8E8-C024-4428-9A0A-FD00FF515356}">
      <dgm:prSet/>
      <dgm:spPr/>
      <dgm:t>
        <a:bodyPr/>
        <a:lstStyle/>
        <a:p>
          <a:endParaRPr lang="en-US"/>
        </a:p>
      </dgm:t>
    </dgm:pt>
    <dgm:pt modelId="{E2AE1C62-478E-4D38-BC79-687CF02E934F}">
      <dgm:prSet phldrT="[Text]"/>
      <dgm:spPr/>
      <dgm:t>
        <a:bodyPr/>
        <a:lstStyle/>
        <a:p>
          <a:endParaRPr lang="en-US" dirty="0">
            <a:latin typeface="Arial" pitchFamily="34" charset="0"/>
            <a:cs typeface="Arial" pitchFamily="34" charset="0"/>
          </a:endParaRPr>
        </a:p>
      </dgm:t>
    </dgm:pt>
    <dgm:pt modelId="{2883C172-B3DD-4996-84EA-C6E8A8AC3B5C}" type="parTrans" cxnId="{0C10E67A-7CC7-436C-8FDC-6FDF91C3D1E0}">
      <dgm:prSet/>
      <dgm:spPr/>
      <dgm:t>
        <a:bodyPr/>
        <a:lstStyle/>
        <a:p>
          <a:endParaRPr lang="en-US"/>
        </a:p>
      </dgm:t>
    </dgm:pt>
    <dgm:pt modelId="{58073451-19B6-4256-BCB7-CB1442ADAA63}" type="sibTrans" cxnId="{0C10E67A-7CC7-436C-8FDC-6FDF91C3D1E0}">
      <dgm:prSet/>
      <dgm:spPr/>
      <dgm:t>
        <a:bodyPr/>
        <a:lstStyle/>
        <a:p>
          <a:endParaRPr lang="en-US"/>
        </a:p>
      </dgm:t>
    </dgm:pt>
    <dgm:pt modelId="{F89D1E55-7F1E-48D8-8A1E-565C75349141}">
      <dgm:prSet/>
      <dgm:spPr/>
      <dgm:t>
        <a:bodyPr/>
        <a:lstStyle/>
        <a:p>
          <a:endParaRPr lang="en-US" dirty="0">
            <a:latin typeface="Arial" pitchFamily="34" charset="0"/>
            <a:cs typeface="Arial" pitchFamily="34" charset="0"/>
          </a:endParaRPr>
        </a:p>
      </dgm:t>
    </dgm:pt>
    <dgm:pt modelId="{90ADC139-F99F-4317-BB21-5CFADE1885FA}" type="parTrans" cxnId="{A04F4E48-99F5-4D8E-9D84-9BD87BE521FA}">
      <dgm:prSet/>
      <dgm:spPr/>
      <dgm:t>
        <a:bodyPr/>
        <a:lstStyle/>
        <a:p>
          <a:endParaRPr lang="en-US"/>
        </a:p>
      </dgm:t>
    </dgm:pt>
    <dgm:pt modelId="{30BF6654-1C51-4F39-9B8A-88EB93E2800F}" type="sibTrans" cxnId="{A04F4E48-99F5-4D8E-9D84-9BD87BE521F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41B6715E-C5DE-44BD-A27D-D27C48AAA79A}" srcId="{E2DBCADF-D569-4C93-BBFD-5A6F2AD9CC1E}" destId="{A369E17E-5F8F-451F-A4DD-029FB3CDEA30}" srcOrd="2" destOrd="0" parTransId="{9B9B9AB9-3E35-4A25-B6CD-91900BAE8DC7}" sibTransId="{9A87208F-DF7D-4D92-8B30-B8F0DCEAA7AE}"/>
    <dgm:cxn modelId="{5BD4BDE3-FD2F-4B40-A952-812B5A51E5EA}" srcId="{6D388B34-B901-47F6-9BC3-A147116CEEC8}" destId="{E2DBCADF-D569-4C93-BBFD-5A6F2AD9CC1E}" srcOrd="0" destOrd="0" parTransId="{72CB0918-DAFD-4142-8CE5-1BC34CA9338B}" sibTransId="{71E1E1A1-1B66-4008-BAA9-669D953CD592}"/>
    <dgm:cxn modelId="{1AAF1507-0FD5-4A64-AAF3-2DBAFEE44A26}" srcId="{BE4D0001-1913-4DB1-8D44-EE8A69A70179}" destId="{744C3FCE-2FEB-47D4-8D94-867ABE229666}" srcOrd="0" destOrd="0" parTransId="{E7F2A520-28AD-4025-BD08-B225DC2AD974}" sibTransId="{7D7F7CC8-AF76-4DF4-917A-DEA070478167}"/>
    <dgm:cxn modelId="{6CB85D46-7919-4081-BBB2-C383C8E455EF}" type="presOf" srcId="{E2AE1C62-478E-4D38-BC79-687CF02E934F}" destId="{C33C1989-BE00-4F04-BA23-BCF8C1D46079}" srcOrd="0" destOrd="1" presId="urn:microsoft.com/office/officeart/2005/8/layout/hList1"/>
    <dgm:cxn modelId="{94BA48DC-1636-4A7F-9EDB-E5A4067082CC}" srcId="{BE4D0001-1913-4DB1-8D44-EE8A69A70179}" destId="{359836AD-B439-40D9-BDDB-45697058DAF9}" srcOrd="2" destOrd="0" parTransId="{B4CF4285-353B-4ADF-BCA6-F7E132900DE6}" sibTransId="{10EFFACC-2930-4229-971E-91AC28537CE4}"/>
    <dgm:cxn modelId="{6C361AAE-4A2C-4D09-B6D1-1A70D5769286}" type="presOf" srcId="{AB4B7919-05D4-4F33-9C67-6183AA892271}" destId="{05F7139E-646F-4675-8C98-97A80DC35D08}" srcOrd="0" destOrd="0" presId="urn:microsoft.com/office/officeart/2005/8/layout/hList1"/>
    <dgm:cxn modelId="{07FBB8E8-C024-4428-9A0A-FD00FF515356}" srcId="{E2DBCADF-D569-4C93-BBFD-5A6F2AD9CC1E}" destId="{DD160DFC-0ABC-4BF1-AD0D-6014A001FA3F}" srcOrd="1" destOrd="0" parTransId="{1956BAAF-AA74-48E2-94A1-7BA3B8E85C2F}" sibTransId="{EC288451-EEE3-4FF4-81AF-68ADC0C0C44F}"/>
    <dgm:cxn modelId="{1596A228-67FF-48D4-AEB8-A583A96A6859}" srcId="{6D388B34-B901-47F6-9BC3-A147116CEEC8}" destId="{BE4D0001-1913-4DB1-8D44-EE8A69A70179}" srcOrd="1" destOrd="0" parTransId="{0897D42B-ED91-4153-9670-615A4FD26993}" sibTransId="{115DF1AC-1BBE-4CD7-A24E-7F3F42767A20}"/>
    <dgm:cxn modelId="{F7F157AB-11E1-4AF0-B9EF-EAED931A1A5C}" type="presOf" srcId="{A369E17E-5F8F-451F-A4DD-029FB3CDEA30}" destId="{05F7139E-646F-4675-8C98-97A80DC35D08}" srcOrd="0" destOrd="2" presId="urn:microsoft.com/office/officeart/2005/8/layout/hList1"/>
    <dgm:cxn modelId="{130E8073-227B-41BB-A10F-82557A51961F}" type="presOf" srcId="{322D6330-5689-4CA8-AB32-BFF9331B53AA}" destId="{C33C1989-BE00-4F04-BA23-BCF8C1D46079}" srcOrd="0" destOrd="4" presId="urn:microsoft.com/office/officeart/2005/8/layout/hList1"/>
    <dgm:cxn modelId="{02DCF6AD-C40F-4CFC-8646-3FAE60443839}" type="presOf" srcId="{E2DBCADF-D569-4C93-BBFD-5A6F2AD9CC1E}" destId="{54864447-4B66-4534-AA9D-7DD1DB8B6BE8}" srcOrd="0" destOrd="0" presId="urn:microsoft.com/office/officeart/2005/8/layout/hList1"/>
    <dgm:cxn modelId="{791C689B-8DE5-49EA-9402-3AACC55B79D9}" type="presOf" srcId="{359836AD-B439-40D9-BDDB-45697058DAF9}" destId="{C33C1989-BE00-4F04-BA23-BCF8C1D46079}" srcOrd="0" destOrd="2" presId="urn:microsoft.com/office/officeart/2005/8/layout/hList1"/>
    <dgm:cxn modelId="{5E3E16B5-59D5-43E7-83D9-69BB280F8A48}" type="presOf" srcId="{BE4D0001-1913-4DB1-8D44-EE8A69A70179}" destId="{C890679B-E908-4F1E-9C0F-FCF7E3617B6F}" srcOrd="0" destOrd="0" presId="urn:microsoft.com/office/officeart/2005/8/layout/hList1"/>
    <dgm:cxn modelId="{7B9BECD0-16FB-4B6C-AB25-FF87E898576A}" srcId="{BE4D0001-1913-4DB1-8D44-EE8A69A70179}" destId="{322D6330-5689-4CA8-AB32-BFF9331B53AA}" srcOrd="4" destOrd="0" parTransId="{0BB9A49E-CF5F-4187-BFE8-1E9864CF4A48}" sibTransId="{6B990267-F8CD-44A7-888F-8DBACDDAEF93}"/>
    <dgm:cxn modelId="{DE71AB71-D82F-4960-8C6E-DBF7B68EA824}" type="presOf" srcId="{6D388B34-B901-47F6-9BC3-A147116CEEC8}" destId="{8D803AA9-7F58-419D-A608-DD1A7FE042DB}" srcOrd="0" destOrd="0" presId="urn:microsoft.com/office/officeart/2005/8/layout/hList1"/>
    <dgm:cxn modelId="{0C10E67A-7CC7-436C-8FDC-6FDF91C3D1E0}" srcId="{BE4D0001-1913-4DB1-8D44-EE8A69A70179}" destId="{E2AE1C62-478E-4D38-BC79-687CF02E934F}" srcOrd="1" destOrd="0" parTransId="{2883C172-B3DD-4996-84EA-C6E8A8AC3B5C}" sibTransId="{58073451-19B6-4256-BCB7-CB1442ADAA63}"/>
    <dgm:cxn modelId="{418D79A5-1EA6-479F-A792-DE90E6770D61}" type="presOf" srcId="{F89D1E55-7F1E-48D8-8A1E-565C75349141}" destId="{C33C1989-BE00-4F04-BA23-BCF8C1D46079}" srcOrd="0" destOrd="3"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D280FAEA-F431-4F22-AB2F-6234406CB7D4}" type="presOf" srcId="{744C3FCE-2FEB-47D4-8D94-867ABE229666}" destId="{C33C1989-BE00-4F04-BA23-BCF8C1D46079}" srcOrd="0" destOrd="0" presId="urn:microsoft.com/office/officeart/2005/8/layout/hList1"/>
    <dgm:cxn modelId="{A04F4E48-99F5-4D8E-9D84-9BD87BE521FA}" srcId="{BE4D0001-1913-4DB1-8D44-EE8A69A70179}" destId="{F89D1E55-7F1E-48D8-8A1E-565C75349141}" srcOrd="3" destOrd="0" parTransId="{90ADC139-F99F-4317-BB21-5CFADE1885FA}" sibTransId="{30BF6654-1C51-4F39-9B8A-88EB93E2800F}"/>
    <dgm:cxn modelId="{DB654DB1-EF0D-45F4-A472-D61F299511BC}" type="presOf" srcId="{DD160DFC-0ABC-4BF1-AD0D-6014A001FA3F}" destId="{05F7139E-646F-4675-8C98-97A80DC35D08}" srcOrd="0" destOrd="1" presId="urn:microsoft.com/office/officeart/2005/8/layout/hList1"/>
    <dgm:cxn modelId="{25D8640C-DE23-4C33-80BD-DBF68A699807}" type="presParOf" srcId="{8D803AA9-7F58-419D-A608-DD1A7FE042DB}" destId="{F487DEC8-476A-4906-95DD-9ECBF9BFBBEC}" srcOrd="0" destOrd="0" presId="urn:microsoft.com/office/officeart/2005/8/layout/hList1"/>
    <dgm:cxn modelId="{2F5FD1A1-35A3-4C47-9E29-CE71C496F107}" type="presParOf" srcId="{F487DEC8-476A-4906-95DD-9ECBF9BFBBEC}" destId="{54864447-4B66-4534-AA9D-7DD1DB8B6BE8}" srcOrd="0" destOrd="0" presId="urn:microsoft.com/office/officeart/2005/8/layout/hList1"/>
    <dgm:cxn modelId="{AEC6CE7B-5BEB-4109-B5CA-ECF8105FCE32}" type="presParOf" srcId="{F487DEC8-476A-4906-95DD-9ECBF9BFBBEC}" destId="{05F7139E-646F-4675-8C98-97A80DC35D08}" srcOrd="1" destOrd="0" presId="urn:microsoft.com/office/officeart/2005/8/layout/hList1"/>
    <dgm:cxn modelId="{E089D9AE-EC6F-4DF9-895F-2D1D8D8338A5}" type="presParOf" srcId="{8D803AA9-7F58-419D-A608-DD1A7FE042DB}" destId="{A00964D9-4D8C-49EA-8E82-A732EB6C224C}" srcOrd="1" destOrd="0" presId="urn:microsoft.com/office/officeart/2005/8/layout/hList1"/>
    <dgm:cxn modelId="{563D1D77-3BE7-4135-8BAA-E997F8392AA1}" type="presParOf" srcId="{8D803AA9-7F58-419D-A608-DD1A7FE042DB}" destId="{66F6EB94-6A15-4A21-B584-EBFDE26DF313}" srcOrd="2" destOrd="0" presId="urn:microsoft.com/office/officeart/2005/8/layout/hList1"/>
    <dgm:cxn modelId="{CC01D291-DC79-4A71-A8C2-FC7E27A4902D}" type="presParOf" srcId="{66F6EB94-6A15-4A21-B584-EBFDE26DF313}" destId="{C890679B-E908-4F1E-9C0F-FCF7E3617B6F}" srcOrd="0" destOrd="0" presId="urn:microsoft.com/office/officeart/2005/8/layout/hList1"/>
    <dgm:cxn modelId="{539E8F1D-773D-4DBA-992E-76854C303F0F}"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3" csCatId="colorful" phldr="1"/>
      <dgm:spPr/>
      <dgm:t>
        <a:bodyPr/>
        <a:lstStyle/>
        <a:p>
          <a:endParaRPr lang="en-US"/>
        </a:p>
      </dgm:t>
    </dgm:pt>
    <dgm:pt modelId="{E2DBCADF-D569-4C93-BBFD-5A6F2AD9CC1E}">
      <dgm:prSet phldrT="[Text]"/>
      <dgm:spPr/>
      <dgm:t>
        <a:bodyPr/>
        <a:lstStyle/>
        <a:p>
          <a:r>
            <a:rPr lang="en-US" dirty="0" smtClean="0">
              <a:latin typeface="Arial" pitchFamily="34" charset="0"/>
              <a:cs typeface="Arial" pitchFamily="34" charset="0"/>
            </a:rPr>
            <a:t>Background</a:t>
          </a:r>
          <a:endParaRPr lang="en-US" dirty="0">
            <a:latin typeface="Arial" pitchFamily="34" charset="0"/>
            <a:cs typeface="Arial" pitchFamily="34"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Aft>
              <a:spcPts val="1200"/>
            </a:spcAft>
          </a:pPr>
          <a:r>
            <a:rPr lang="en-US" dirty="0" smtClean="0">
              <a:solidFill>
                <a:schemeClr val="tx1"/>
              </a:solidFill>
              <a:latin typeface="Arial" pitchFamily="34" charset="0"/>
              <a:cs typeface="Arial" pitchFamily="34" charset="0"/>
            </a:rPr>
            <a:t>Small sources considered </a:t>
          </a:r>
          <a:br>
            <a:rPr lang="en-US" dirty="0" smtClean="0">
              <a:solidFill>
                <a:schemeClr val="tx1"/>
              </a:solidFill>
              <a:latin typeface="Arial" pitchFamily="34" charset="0"/>
              <a:cs typeface="Arial" pitchFamily="34" charset="0"/>
            </a:rPr>
          </a:br>
          <a:r>
            <a:rPr lang="en-US" dirty="0" smtClean="0">
              <a:solidFill>
                <a:schemeClr val="tx1"/>
              </a:solidFill>
              <a:latin typeface="Arial" pitchFamily="34" charset="0"/>
              <a:cs typeface="Arial" pitchFamily="34" charset="0"/>
            </a:rPr>
            <a:t>“categorically insignificant activities”</a:t>
          </a:r>
          <a:endParaRPr lang="en-US" dirty="0">
            <a:latin typeface="Arial" pitchFamily="34" charset="0"/>
            <a:cs typeface="Arial" pitchFamily="34"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Arial" pitchFamily="34" charset="0"/>
              <a:cs typeface="Arial" pitchFamily="34" charset="0"/>
            </a:rPr>
            <a:t>Recommendation</a:t>
          </a:r>
          <a:endParaRPr lang="en-US" dirty="0">
            <a:latin typeface="Arial" pitchFamily="34" charset="0"/>
            <a:cs typeface="Arial" pitchFamily="34"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solidFill>
                <a:schemeClr val="tx1"/>
              </a:solidFill>
              <a:latin typeface="Arial" pitchFamily="34" charset="0"/>
              <a:cs typeface="Arial" pitchFamily="34" charset="0"/>
            </a:rPr>
            <a:t>Require construction approval or permit  </a:t>
          </a:r>
          <a:endParaRPr lang="en-US" dirty="0">
            <a:latin typeface="Arial" pitchFamily="34" charset="0"/>
            <a:cs typeface="Arial" pitchFamily="34"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95E51BCB-FA80-4AC7-8CF0-BB9466A4E463}">
      <dgm:prSet phldrT="[Text]"/>
      <dgm:spPr/>
      <dgm:t>
        <a:bodyPr/>
        <a:lstStyle/>
        <a:p>
          <a:endParaRPr lang="en-US" dirty="0">
            <a:latin typeface="Arial" pitchFamily="34" charset="0"/>
            <a:cs typeface="Arial" pitchFamily="34" charset="0"/>
          </a:endParaRPr>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AF256091-0746-4B41-9C91-87A8C67F18B1}">
      <dgm:prSet/>
      <dgm:spPr/>
      <dgm:t>
        <a:bodyPr/>
        <a:lstStyle/>
        <a:p>
          <a:pPr>
            <a:spcAft>
              <a:spcPts val="1200"/>
            </a:spcAft>
          </a:pPr>
          <a:r>
            <a:rPr lang="en-US" dirty="0" smtClean="0">
              <a:latin typeface="Arial" pitchFamily="34" charset="0"/>
              <a:cs typeface="Arial" pitchFamily="34" charset="0"/>
            </a:rPr>
            <a:t>Aggregate emissions are significant</a:t>
          </a:r>
          <a:endParaRPr lang="en-US" dirty="0">
            <a:latin typeface="Arial" pitchFamily="34" charset="0"/>
            <a:cs typeface="Arial" pitchFamily="34" charset="0"/>
          </a:endParaRPr>
        </a:p>
      </dgm:t>
    </dgm:pt>
    <dgm:pt modelId="{5AB6BFBA-CCAE-42B9-9BC0-FA8BE57E8EC2}" type="parTrans" cxnId="{0E374A05-F98A-496D-988A-5569665E2B97}">
      <dgm:prSet/>
      <dgm:spPr/>
      <dgm:t>
        <a:bodyPr/>
        <a:lstStyle/>
        <a:p>
          <a:endParaRPr lang="en-US"/>
        </a:p>
      </dgm:t>
    </dgm:pt>
    <dgm:pt modelId="{37345852-D814-4FDA-8E90-22C161E68FA4}" type="sibTrans" cxnId="{0E374A05-F98A-496D-988A-5569665E2B97}">
      <dgm:prSet/>
      <dgm:spPr/>
      <dgm:t>
        <a:bodyPr/>
        <a:lstStyle/>
        <a:p>
          <a:endParaRPr lang="en-US"/>
        </a:p>
      </dgm:t>
    </dgm:pt>
    <dgm:pt modelId="{1DB54E88-D5BE-4AAA-9DCC-4A55B97D4B02}">
      <dgm:prSet phldrT="[Text]"/>
      <dgm:spPr/>
      <dgm:t>
        <a:bodyPr/>
        <a:lstStyle/>
        <a:p>
          <a:pPr>
            <a:spcAft>
              <a:spcPts val="1200"/>
            </a:spcAft>
          </a:pPr>
          <a:r>
            <a:rPr lang="en-US" dirty="0" smtClean="0">
              <a:latin typeface="Arial" pitchFamily="34" charset="0"/>
              <a:cs typeface="Arial" pitchFamily="34" charset="0"/>
            </a:rPr>
            <a:t>New standards for emergency generators</a:t>
          </a:r>
          <a:endParaRPr lang="en-US" dirty="0">
            <a:latin typeface="Arial" pitchFamily="34" charset="0"/>
            <a:cs typeface="Arial" pitchFamily="34" charset="0"/>
          </a:endParaRPr>
        </a:p>
      </dgm:t>
    </dgm:pt>
    <dgm:pt modelId="{628BB97E-D8D0-4FEF-80CD-9185D451F671}" type="parTrans" cxnId="{BB647BA9-2438-4400-92A3-DA1B2C9CD12E}">
      <dgm:prSet/>
      <dgm:spPr/>
      <dgm:t>
        <a:bodyPr/>
        <a:lstStyle/>
        <a:p>
          <a:endParaRPr lang="en-US"/>
        </a:p>
      </dgm:t>
    </dgm:pt>
    <dgm:pt modelId="{1391DB57-F1BF-4E36-81ED-F6B9027F5F7A}" type="sibTrans" cxnId="{BB647BA9-2438-4400-92A3-DA1B2C9CD12E}">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17E73BB6-57C6-47DE-9F20-0C74158CB1AE}" type="presOf" srcId="{AF256091-0746-4B41-9C91-87A8C67F18B1}" destId="{05F7139E-646F-4675-8C98-97A80DC35D08}" srcOrd="0" destOrd="2" presId="urn:microsoft.com/office/officeart/2005/8/layout/hList1"/>
    <dgm:cxn modelId="{1AAF1507-0FD5-4A64-AAF3-2DBAFEE44A26}" srcId="{BE4D0001-1913-4DB1-8D44-EE8A69A70179}" destId="{744C3FCE-2FEB-47D4-8D94-867ABE229666}" srcOrd="0" destOrd="0" parTransId="{E7F2A520-28AD-4025-BD08-B225DC2AD974}" sibTransId="{7D7F7CC8-AF76-4DF4-917A-DEA070478167}"/>
    <dgm:cxn modelId="{BB647BA9-2438-4400-92A3-DA1B2C9CD12E}" srcId="{E2DBCADF-D569-4C93-BBFD-5A6F2AD9CC1E}" destId="{1DB54E88-D5BE-4AAA-9DCC-4A55B97D4B02}" srcOrd="1" destOrd="0" parTransId="{628BB97E-D8D0-4FEF-80CD-9185D451F671}" sibTransId="{1391DB57-F1BF-4E36-81ED-F6B9027F5F7A}"/>
    <dgm:cxn modelId="{D5E8157F-4D44-4BC9-8B1A-9056208F1E96}" type="presOf" srcId="{BE4D0001-1913-4DB1-8D44-EE8A69A70179}" destId="{C890679B-E908-4F1E-9C0F-FCF7E3617B6F}" srcOrd="0" destOrd="0" presId="urn:microsoft.com/office/officeart/2005/8/layout/hList1"/>
    <dgm:cxn modelId="{7337D17B-CD8D-40B6-8233-ABD417A8B1CB}" type="presOf" srcId="{1DB54E88-D5BE-4AAA-9DCC-4A55B97D4B02}"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68D4C4F4-5598-4CFB-A1CC-AC19088B0339}" type="presOf" srcId="{744C3FCE-2FEB-47D4-8D94-867ABE229666}" destId="{C33C1989-BE00-4F04-BA23-BCF8C1D46079}" srcOrd="0" destOrd="0" presId="urn:microsoft.com/office/officeart/2005/8/layout/hList1"/>
    <dgm:cxn modelId="{A2F453C9-BF00-4C52-8B4E-AC5C27234F79}" type="presOf" srcId="{AB4B7919-05D4-4F33-9C67-6183AA892271}" destId="{05F7139E-646F-4675-8C98-97A80DC35D0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67CD084D-298D-486E-8E88-FA97D5AE16E2}" type="presOf" srcId="{6D388B34-B901-47F6-9BC3-A147116CEEC8}" destId="{8D803AA9-7F58-419D-A608-DD1A7FE042DB}" srcOrd="0" destOrd="0"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FF44E798-6E58-446A-81E2-77EDC72A57A6}" type="presOf" srcId="{E2DBCADF-D569-4C93-BBFD-5A6F2AD9CC1E}" destId="{54864447-4B66-4534-AA9D-7DD1DB8B6BE8}" srcOrd="0" destOrd="0" presId="urn:microsoft.com/office/officeart/2005/8/layout/hList1"/>
    <dgm:cxn modelId="{FF53F447-90D6-45BE-B0F7-5E6B4E6D0C58}" srcId="{BE4D0001-1913-4DB1-8D44-EE8A69A70179}" destId="{95E51BCB-FA80-4AC7-8CF0-BB9466A4E463}" srcOrd="1" destOrd="0" parTransId="{9D60C8F4-C894-45C4-8724-A5632F9A45E5}" sibTransId="{6AE511B6-99AE-49FA-BADC-FF8532518989}"/>
    <dgm:cxn modelId="{C0EB33E0-3E9F-4294-8A6F-ED2545B98F13}" type="presOf" srcId="{95E51BCB-FA80-4AC7-8CF0-BB9466A4E463}" destId="{C33C1989-BE00-4F04-BA23-BCF8C1D46079}" srcOrd="0" destOrd="1" presId="urn:microsoft.com/office/officeart/2005/8/layout/hList1"/>
    <dgm:cxn modelId="{0E374A05-F98A-496D-988A-5569665E2B97}" srcId="{E2DBCADF-D569-4C93-BBFD-5A6F2AD9CC1E}" destId="{AF256091-0746-4B41-9C91-87A8C67F18B1}" srcOrd="2" destOrd="0" parTransId="{5AB6BFBA-CCAE-42B9-9BC0-FA8BE57E8EC2}" sibTransId="{37345852-D814-4FDA-8E90-22C161E68FA4}"/>
    <dgm:cxn modelId="{9179A80B-2376-4C61-9C3F-5AE61B92CF59}" type="presParOf" srcId="{8D803AA9-7F58-419D-A608-DD1A7FE042DB}" destId="{F487DEC8-476A-4906-95DD-9ECBF9BFBBEC}" srcOrd="0" destOrd="0" presId="urn:microsoft.com/office/officeart/2005/8/layout/hList1"/>
    <dgm:cxn modelId="{94CE8D5F-4CF6-4CDC-9520-9B8F3B566A0E}" type="presParOf" srcId="{F487DEC8-476A-4906-95DD-9ECBF9BFBBEC}" destId="{54864447-4B66-4534-AA9D-7DD1DB8B6BE8}" srcOrd="0" destOrd="0" presId="urn:microsoft.com/office/officeart/2005/8/layout/hList1"/>
    <dgm:cxn modelId="{71F0F49D-0295-4202-8D52-E058F541C84F}" type="presParOf" srcId="{F487DEC8-476A-4906-95DD-9ECBF9BFBBEC}" destId="{05F7139E-646F-4675-8C98-97A80DC35D08}" srcOrd="1" destOrd="0" presId="urn:microsoft.com/office/officeart/2005/8/layout/hList1"/>
    <dgm:cxn modelId="{731B13AE-8456-48A2-AA92-EC2436F4F00B}" type="presParOf" srcId="{8D803AA9-7F58-419D-A608-DD1A7FE042DB}" destId="{A00964D9-4D8C-49EA-8E82-A732EB6C224C}" srcOrd="1" destOrd="0" presId="urn:microsoft.com/office/officeart/2005/8/layout/hList1"/>
    <dgm:cxn modelId="{BEC135D4-F372-4977-9CDE-F857312050C4}" type="presParOf" srcId="{8D803AA9-7F58-419D-A608-DD1A7FE042DB}" destId="{66F6EB94-6A15-4A21-B584-EBFDE26DF313}" srcOrd="2" destOrd="0" presId="urn:microsoft.com/office/officeart/2005/8/layout/hList1"/>
    <dgm:cxn modelId="{23F72F54-F223-4F99-BD8D-306BA423A5C3}" type="presParOf" srcId="{66F6EB94-6A15-4A21-B584-EBFDE26DF313}" destId="{C890679B-E908-4F1E-9C0F-FCF7E3617B6F}" srcOrd="0" destOrd="0" presId="urn:microsoft.com/office/officeart/2005/8/layout/hList1"/>
    <dgm:cxn modelId="{0BE396C3-75D2-4FF4-B0E1-CECE922F866B}"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E2DBCADF-D569-4C93-BBFD-5A6F2AD9CC1E}">
      <dgm:prSet phldrT="[Text]"/>
      <dgm:spPr/>
      <dgm:t>
        <a:bodyPr/>
        <a:lstStyle/>
        <a:p>
          <a:r>
            <a:rPr lang="en-US" dirty="0" smtClean="0">
              <a:latin typeface="Arial" pitchFamily="34" charset="0"/>
              <a:cs typeface="Arial" pitchFamily="34" charset="0"/>
            </a:rPr>
            <a:t>Background</a:t>
          </a:r>
          <a:endParaRPr lang="en-US" dirty="0">
            <a:latin typeface="Arial" pitchFamily="34" charset="0"/>
            <a:cs typeface="Arial" pitchFamily="34"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Bef>
              <a:spcPts val="1200"/>
            </a:spcBef>
            <a:spcAft>
              <a:spcPts val="1800"/>
            </a:spcAft>
          </a:pPr>
          <a:r>
            <a:rPr lang="en-US" dirty="0" smtClean="0">
              <a:latin typeface="Arial" pitchFamily="34" charset="0"/>
              <a:cs typeface="Arial" pitchFamily="34" charset="0"/>
            </a:rPr>
            <a:t>Prevent new nonattainment areas</a:t>
          </a:r>
          <a:endParaRPr lang="en-US" dirty="0">
            <a:latin typeface="Arial" pitchFamily="34" charset="0"/>
            <a:cs typeface="Arial" pitchFamily="34"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Arial" pitchFamily="34" charset="0"/>
              <a:cs typeface="Arial" pitchFamily="34" charset="0"/>
            </a:rPr>
            <a:t>Recommendation</a:t>
          </a:r>
          <a:endParaRPr lang="en-US" dirty="0">
            <a:latin typeface="Arial" pitchFamily="34" charset="0"/>
            <a:cs typeface="Arial" pitchFamily="34"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9AD63478-004D-4EE1-B354-AB3693AB1BD3}">
      <dgm:prSet/>
      <dgm:spPr/>
      <dgm:t>
        <a:bodyPr/>
        <a:lstStyle/>
        <a:p>
          <a:pPr>
            <a:spcBef>
              <a:spcPts val="1200"/>
            </a:spcBef>
            <a:spcAft>
              <a:spcPts val="1800"/>
            </a:spcAft>
          </a:pPr>
          <a:r>
            <a:rPr lang="en-US" dirty="0" smtClean="0">
              <a:latin typeface="Arial" pitchFamily="34" charset="0"/>
              <a:cs typeface="Arial" pitchFamily="34" charset="0"/>
            </a:rPr>
            <a:t>Change definition of major source: Separate Major NSR from non-Major NSR</a:t>
          </a:r>
          <a:endParaRPr lang="en-US" dirty="0">
            <a:latin typeface="Arial" pitchFamily="34" charset="0"/>
            <a:cs typeface="Arial" pitchFamily="34" charset="0"/>
          </a:endParaRPr>
        </a:p>
      </dgm:t>
    </dgm:pt>
    <dgm:pt modelId="{A7AAF9F9-9E92-4D23-9BD8-F891824E4C3D}" type="parTrans" cxnId="{4067599A-7534-4CE9-8F45-C2EFDF01B1CC}">
      <dgm:prSet/>
      <dgm:spPr/>
      <dgm:t>
        <a:bodyPr/>
        <a:lstStyle/>
        <a:p>
          <a:endParaRPr lang="en-US"/>
        </a:p>
      </dgm:t>
    </dgm:pt>
    <dgm:pt modelId="{AB5D5D68-BD91-4BBE-808A-EA8385A47905}" type="sibTrans" cxnId="{4067599A-7534-4CE9-8F45-C2EFDF01B1CC}">
      <dgm:prSet/>
      <dgm:spPr/>
      <dgm:t>
        <a:bodyPr/>
        <a:lstStyle/>
        <a:p>
          <a:endParaRPr lang="en-US"/>
        </a:p>
      </dgm:t>
    </dgm:pt>
    <dgm:pt modelId="{419A4B59-74BD-4265-9572-B66B06F4DE20}">
      <dgm:prSet/>
      <dgm:spPr/>
      <dgm:t>
        <a:bodyPr/>
        <a:lstStyle/>
        <a:p>
          <a:pPr>
            <a:spcBef>
              <a:spcPts val="1200"/>
            </a:spcBef>
            <a:spcAft>
              <a:spcPts val="1800"/>
            </a:spcAft>
          </a:pPr>
          <a:r>
            <a:rPr lang="en-US" dirty="0" smtClean="0">
              <a:latin typeface="Arial" pitchFamily="34" charset="0"/>
              <a:cs typeface="Arial" pitchFamily="34" charset="0"/>
            </a:rPr>
            <a:t>EPA redesignation is slow</a:t>
          </a:r>
          <a:endParaRPr lang="en-US" dirty="0">
            <a:latin typeface="Arial" pitchFamily="34" charset="0"/>
            <a:cs typeface="Arial" pitchFamily="34" charset="0"/>
          </a:endParaRPr>
        </a:p>
      </dgm:t>
    </dgm:pt>
    <dgm:pt modelId="{3CE262BC-7C17-495F-90D1-B07F83359C28}" type="parTrans" cxnId="{1E836E89-ADE6-494F-AA55-78BBA95A9C5B}">
      <dgm:prSet/>
      <dgm:spPr/>
      <dgm:t>
        <a:bodyPr/>
        <a:lstStyle/>
        <a:p>
          <a:endParaRPr lang="en-US"/>
        </a:p>
      </dgm:t>
    </dgm:pt>
    <dgm:pt modelId="{C78DBF4B-3427-4059-A4D8-9C2EE61F645A}" type="sibTrans" cxnId="{1E836E89-ADE6-494F-AA55-78BBA95A9C5B}">
      <dgm:prSet/>
      <dgm:spPr/>
      <dgm:t>
        <a:bodyPr/>
        <a:lstStyle/>
        <a:p>
          <a:endParaRPr lang="en-US"/>
        </a:p>
      </dgm:t>
    </dgm:pt>
    <dgm:pt modelId="{0630AC0F-8D1A-4587-A31E-D8A74BDD8800}">
      <dgm:prSet phldrT="[Text]"/>
      <dgm:spPr/>
      <dgm:t>
        <a:bodyPr/>
        <a:lstStyle/>
        <a:p>
          <a:pPr>
            <a:spcBef>
              <a:spcPts val="1200"/>
            </a:spcBef>
            <a:spcAft>
              <a:spcPts val="1800"/>
            </a:spcAft>
          </a:pPr>
          <a:r>
            <a:rPr lang="en-US" dirty="0" smtClean="0">
              <a:latin typeface="Arial" pitchFamily="34" charset="0"/>
              <a:cs typeface="Arial" pitchFamily="34" charset="0"/>
            </a:rPr>
            <a:t>Improve air quality in existing nonattainment areas</a:t>
          </a:r>
          <a:endParaRPr lang="en-US" dirty="0">
            <a:latin typeface="Arial" pitchFamily="34" charset="0"/>
            <a:cs typeface="Arial" pitchFamily="34" charset="0"/>
          </a:endParaRPr>
        </a:p>
      </dgm:t>
    </dgm:pt>
    <dgm:pt modelId="{4110AD3F-B448-409E-ACDB-D39ED1499771}" type="parTrans" cxnId="{4FF15F8B-F45A-4BB1-A514-7C610D9C47E7}">
      <dgm:prSet/>
      <dgm:spPr/>
      <dgm:t>
        <a:bodyPr/>
        <a:lstStyle/>
        <a:p>
          <a:endParaRPr lang="en-US"/>
        </a:p>
      </dgm:t>
    </dgm:pt>
    <dgm:pt modelId="{BDB8D75A-238C-4DD1-9130-DB29F1B9CD77}" type="sibTrans" cxnId="{4FF15F8B-F45A-4BB1-A514-7C610D9C47E7}">
      <dgm:prSet/>
      <dgm:spPr/>
      <dgm:t>
        <a:bodyPr/>
        <a:lstStyle/>
        <a:p>
          <a:endParaRPr lang="en-US"/>
        </a:p>
      </dgm:t>
    </dgm:pt>
    <dgm:pt modelId="{DC4573FF-E55F-42EF-AEA5-583424A7AED5}">
      <dgm:prSet phldrT="[Text]"/>
      <dgm:spPr/>
      <dgm:t>
        <a:bodyPr/>
        <a:lstStyle/>
        <a:p>
          <a:pPr>
            <a:spcBef>
              <a:spcPts val="1200"/>
            </a:spcBef>
            <a:spcAft>
              <a:spcPts val="1800"/>
            </a:spcAft>
          </a:pPr>
          <a:r>
            <a:rPr lang="en-US" dirty="0" smtClean="0">
              <a:latin typeface="Arial" pitchFamily="34" charset="0"/>
              <a:cs typeface="Arial" pitchFamily="34" charset="0"/>
            </a:rPr>
            <a:t>Provide incentives to reduce emissions from problem sources</a:t>
          </a:r>
          <a:endParaRPr lang="en-US" dirty="0">
            <a:latin typeface="Arial" pitchFamily="34" charset="0"/>
            <a:cs typeface="Arial" pitchFamily="34" charset="0"/>
          </a:endParaRPr>
        </a:p>
      </dgm:t>
    </dgm:pt>
    <dgm:pt modelId="{DD0AD00E-982D-48D9-AF82-BE52997E220C}" type="parTrans" cxnId="{BC7C5413-008E-46CD-8F85-2F3CAA05B087}">
      <dgm:prSet/>
      <dgm:spPr/>
      <dgm:t>
        <a:bodyPr/>
        <a:lstStyle/>
        <a:p>
          <a:endParaRPr lang="en-US"/>
        </a:p>
      </dgm:t>
    </dgm:pt>
    <dgm:pt modelId="{5D2DDABD-7410-4DC7-97A8-993BC2379559}" type="sibTrans" cxnId="{BC7C5413-008E-46CD-8F85-2F3CAA05B087}">
      <dgm:prSet/>
      <dgm:spPr/>
      <dgm:t>
        <a:bodyPr/>
        <a:lstStyle/>
        <a:p>
          <a:endParaRPr lang="en-US"/>
        </a:p>
      </dgm:t>
    </dgm:pt>
    <dgm:pt modelId="{FBDCB5A1-3E47-4F0D-952B-BA9FD9B5D06B}">
      <dgm:prSet/>
      <dgm:spPr/>
      <dgm:t>
        <a:bodyPr/>
        <a:lstStyle/>
        <a:p>
          <a:pPr>
            <a:spcBef>
              <a:spcPts val="1200"/>
            </a:spcBef>
            <a:spcAft>
              <a:spcPts val="1800"/>
            </a:spcAft>
          </a:pPr>
          <a:r>
            <a:rPr lang="en-US" dirty="0" smtClean="0">
              <a:latin typeface="Arial" pitchFamily="34" charset="0"/>
              <a:cs typeface="Arial" pitchFamily="34" charset="0"/>
            </a:rPr>
            <a:t>Construction ban in certain areas</a:t>
          </a:r>
          <a:endParaRPr lang="en-US" dirty="0">
            <a:latin typeface="Arial" pitchFamily="34" charset="0"/>
            <a:cs typeface="Arial" pitchFamily="34" charset="0"/>
          </a:endParaRPr>
        </a:p>
      </dgm:t>
    </dgm:pt>
    <dgm:pt modelId="{C5BC3F29-15C9-4AA3-ABDC-20FB1FCAD490}" type="parTrans" cxnId="{41EA0147-2635-4135-AC48-477629B15FA3}">
      <dgm:prSet/>
      <dgm:spPr/>
      <dgm:t>
        <a:bodyPr/>
        <a:lstStyle/>
        <a:p>
          <a:endParaRPr lang="en-US"/>
        </a:p>
      </dgm:t>
    </dgm:pt>
    <dgm:pt modelId="{1B12EC0E-DD70-425C-8676-CDFA1C81AA0D}" type="sibTrans" cxnId="{41EA0147-2635-4135-AC48-477629B15FA3}">
      <dgm:prSet/>
      <dgm:spPr/>
      <dgm:t>
        <a:bodyPr/>
        <a:lstStyle/>
        <a:p>
          <a:endParaRPr lang="en-US"/>
        </a:p>
      </dgm:t>
    </dgm:pt>
    <dgm:pt modelId="{95AA0362-B44E-48BE-AD63-12B058FA2D51}">
      <dgm:prSet phldrT="[Text]"/>
      <dgm:spPr/>
      <dgm:t>
        <a:bodyPr/>
        <a:lstStyle/>
        <a:p>
          <a:pPr>
            <a:spcBef>
              <a:spcPts val="1200"/>
            </a:spcBef>
            <a:spcAft>
              <a:spcPts val="1800"/>
            </a:spcAft>
          </a:pPr>
          <a:r>
            <a:rPr lang="en-US" dirty="0" smtClean="0">
              <a:latin typeface="Arial" pitchFamily="34" charset="0"/>
              <a:cs typeface="Arial" pitchFamily="34" charset="0"/>
            </a:rPr>
            <a:t>Establish two new transitional areas: sustainment and reattainment</a:t>
          </a:r>
          <a:endParaRPr lang="en-US" dirty="0">
            <a:latin typeface="Arial" pitchFamily="34" charset="0"/>
            <a:cs typeface="Arial" pitchFamily="34" charset="0"/>
          </a:endParaRPr>
        </a:p>
      </dgm:t>
    </dgm:pt>
    <dgm:pt modelId="{BB03B68F-6BDF-446D-AF60-5000AC0C58A6}" type="parTrans" cxnId="{09830244-8E48-4522-B41E-BC0802DEDAEA}">
      <dgm:prSet/>
      <dgm:spPr/>
      <dgm:t>
        <a:bodyPr/>
        <a:lstStyle/>
        <a:p>
          <a:endParaRPr lang="en-US"/>
        </a:p>
      </dgm:t>
    </dgm:pt>
    <dgm:pt modelId="{B42BAD8F-2ABE-4A1B-9302-EB87881097EB}" type="sibTrans" cxnId="{09830244-8E48-4522-B41E-BC0802DEDAE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custLinFactNeighborX="-1" custLinFactNeighborY="-224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BC7C5413-008E-46CD-8F85-2F3CAA05B087}" srcId="{BE4D0001-1913-4DB1-8D44-EE8A69A70179}" destId="{DC4573FF-E55F-42EF-AEA5-583424A7AED5}" srcOrd="1" destOrd="0" parTransId="{DD0AD00E-982D-48D9-AF82-BE52997E220C}" sibTransId="{5D2DDABD-7410-4DC7-97A8-993BC2379559}"/>
    <dgm:cxn modelId="{09830244-8E48-4522-B41E-BC0802DEDAEA}" srcId="{BE4D0001-1913-4DB1-8D44-EE8A69A70179}" destId="{95AA0362-B44E-48BE-AD63-12B058FA2D51}" srcOrd="0" destOrd="0" parTransId="{BB03B68F-6BDF-446D-AF60-5000AC0C58A6}" sibTransId="{B42BAD8F-2ABE-4A1B-9302-EB87881097EB}"/>
    <dgm:cxn modelId="{F9B6C2A6-C68D-469D-8570-AA24B86EEC96}" type="presOf" srcId="{AB4B7919-05D4-4F33-9C67-6183AA892271}" destId="{05F7139E-646F-4675-8C98-97A80DC35D08}" srcOrd="0" destOrd="0" presId="urn:microsoft.com/office/officeart/2005/8/layout/hList1"/>
    <dgm:cxn modelId="{41EA0147-2635-4135-AC48-477629B15FA3}" srcId="{E2DBCADF-D569-4C93-BBFD-5A6F2AD9CC1E}" destId="{FBDCB5A1-3E47-4F0D-952B-BA9FD9B5D06B}" srcOrd="3" destOrd="0" parTransId="{C5BC3F29-15C9-4AA3-ABDC-20FB1FCAD490}" sibTransId="{1B12EC0E-DD70-425C-8676-CDFA1C81AA0D}"/>
    <dgm:cxn modelId="{F98493CF-4CDF-4189-96FE-E71D73AF0B38}" type="presOf" srcId="{BE4D0001-1913-4DB1-8D44-EE8A69A70179}" destId="{C890679B-E908-4F1E-9C0F-FCF7E3617B6F}" srcOrd="0" destOrd="0"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5BD4BDE3-FD2F-4B40-A952-812B5A51E5EA}" srcId="{6D388B34-B901-47F6-9BC3-A147116CEEC8}" destId="{E2DBCADF-D569-4C93-BBFD-5A6F2AD9CC1E}" srcOrd="0" destOrd="0" parTransId="{72CB0918-DAFD-4142-8CE5-1BC34CA9338B}" sibTransId="{71E1E1A1-1B66-4008-BAA9-669D953CD592}"/>
    <dgm:cxn modelId="{799B1C46-030E-4F88-A03E-12DA290A9179}" type="presOf" srcId="{6D388B34-B901-47F6-9BC3-A147116CEEC8}" destId="{8D803AA9-7F58-419D-A608-DD1A7FE042DB}" srcOrd="0" destOrd="0" presId="urn:microsoft.com/office/officeart/2005/8/layout/hList1"/>
    <dgm:cxn modelId="{684ABF50-B606-4C00-873D-BD402C2ABC8C}" type="presOf" srcId="{0630AC0F-8D1A-4587-A31E-D8A74BDD8800}" destId="{05F7139E-646F-4675-8C98-97A80DC35D08}" srcOrd="0" destOrd="1" presId="urn:microsoft.com/office/officeart/2005/8/layout/hList1"/>
    <dgm:cxn modelId="{4FF15F8B-F45A-4BB1-A514-7C610D9C47E7}" srcId="{E2DBCADF-D569-4C93-BBFD-5A6F2AD9CC1E}" destId="{0630AC0F-8D1A-4587-A31E-D8A74BDD8800}" srcOrd="1" destOrd="0" parTransId="{4110AD3F-B448-409E-ACDB-D39ED1499771}" sibTransId="{BDB8D75A-238C-4DD1-9130-DB29F1B9CD77}"/>
    <dgm:cxn modelId="{762EFA7D-1400-43E5-99DC-FB7473946A4C}" type="presOf" srcId="{419A4B59-74BD-4265-9572-B66B06F4DE20}" destId="{05F7139E-646F-4675-8C98-97A80DC35D08}" srcOrd="0" destOrd="2" presId="urn:microsoft.com/office/officeart/2005/8/layout/hList1"/>
    <dgm:cxn modelId="{8B8E4205-DC67-4624-A210-8E215831B4C6}" type="presOf" srcId="{9AD63478-004D-4EE1-B354-AB3693AB1BD3}" destId="{C33C1989-BE00-4F04-BA23-BCF8C1D46079}" srcOrd="0" destOrd="2"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E8A4F58E-E2A9-4E6C-B2B7-F1848808FEFD}" type="presOf" srcId="{DC4573FF-E55F-42EF-AEA5-583424A7AED5}" destId="{C33C1989-BE00-4F04-BA23-BCF8C1D46079}" srcOrd="0" destOrd="1" presId="urn:microsoft.com/office/officeart/2005/8/layout/hList1"/>
    <dgm:cxn modelId="{4067599A-7534-4CE9-8F45-C2EFDF01B1CC}" srcId="{BE4D0001-1913-4DB1-8D44-EE8A69A70179}" destId="{9AD63478-004D-4EE1-B354-AB3693AB1BD3}" srcOrd="2" destOrd="0" parTransId="{A7AAF9F9-9E92-4D23-9BD8-F891824E4C3D}" sibTransId="{AB5D5D68-BD91-4BBE-808A-EA8385A47905}"/>
    <dgm:cxn modelId="{C5602222-8062-416E-AC0A-F76EFB09E99F}" type="presOf" srcId="{95AA0362-B44E-48BE-AD63-12B058FA2D51}" destId="{C33C1989-BE00-4F04-BA23-BCF8C1D46079}" srcOrd="0" destOrd="0" presId="urn:microsoft.com/office/officeart/2005/8/layout/hList1"/>
    <dgm:cxn modelId="{1E836E89-ADE6-494F-AA55-78BBA95A9C5B}" srcId="{E2DBCADF-D569-4C93-BBFD-5A6F2AD9CC1E}" destId="{419A4B59-74BD-4265-9572-B66B06F4DE20}" srcOrd="2" destOrd="0" parTransId="{3CE262BC-7C17-495F-90D1-B07F83359C28}" sibTransId="{C78DBF4B-3427-4059-A4D8-9C2EE61F645A}"/>
    <dgm:cxn modelId="{9C5C5B44-BEA1-419C-BD75-621FB19699EF}" type="presOf" srcId="{E2DBCADF-D569-4C93-BBFD-5A6F2AD9CC1E}" destId="{54864447-4B66-4534-AA9D-7DD1DB8B6BE8}" srcOrd="0" destOrd="0" presId="urn:microsoft.com/office/officeart/2005/8/layout/hList1"/>
    <dgm:cxn modelId="{4E99D317-9E09-47BE-8E23-3A826010DB6F}" type="presOf" srcId="{FBDCB5A1-3E47-4F0D-952B-BA9FD9B5D06B}" destId="{05F7139E-646F-4675-8C98-97A80DC35D08}" srcOrd="0" destOrd="3" presId="urn:microsoft.com/office/officeart/2005/8/layout/hList1"/>
    <dgm:cxn modelId="{54868591-E10A-4D51-ABC1-C7E26F8922E9}" type="presParOf" srcId="{8D803AA9-7F58-419D-A608-DD1A7FE042DB}" destId="{F487DEC8-476A-4906-95DD-9ECBF9BFBBEC}" srcOrd="0" destOrd="0" presId="urn:microsoft.com/office/officeart/2005/8/layout/hList1"/>
    <dgm:cxn modelId="{D18BD891-41B4-4EBE-BE34-C76E0F2E8BF0}" type="presParOf" srcId="{F487DEC8-476A-4906-95DD-9ECBF9BFBBEC}" destId="{54864447-4B66-4534-AA9D-7DD1DB8B6BE8}" srcOrd="0" destOrd="0" presId="urn:microsoft.com/office/officeart/2005/8/layout/hList1"/>
    <dgm:cxn modelId="{116DF29B-83A2-46C9-8C70-C5E4F9664AF0}" type="presParOf" srcId="{F487DEC8-476A-4906-95DD-9ECBF9BFBBEC}" destId="{05F7139E-646F-4675-8C98-97A80DC35D08}" srcOrd="1" destOrd="0" presId="urn:microsoft.com/office/officeart/2005/8/layout/hList1"/>
    <dgm:cxn modelId="{AF8A17F6-D208-4189-AE0B-02B832782580}" type="presParOf" srcId="{8D803AA9-7F58-419D-A608-DD1A7FE042DB}" destId="{A00964D9-4D8C-49EA-8E82-A732EB6C224C}" srcOrd="1" destOrd="0" presId="urn:microsoft.com/office/officeart/2005/8/layout/hList1"/>
    <dgm:cxn modelId="{13EA30BB-DE13-44B9-9C30-24D3B47B0DBF}" type="presParOf" srcId="{8D803AA9-7F58-419D-A608-DD1A7FE042DB}" destId="{66F6EB94-6A15-4A21-B584-EBFDE26DF313}" srcOrd="2" destOrd="0" presId="urn:microsoft.com/office/officeart/2005/8/layout/hList1"/>
    <dgm:cxn modelId="{9D4540ED-FF89-4E8B-B0DA-AEC054A23089}" type="presParOf" srcId="{66F6EB94-6A15-4A21-B584-EBFDE26DF313}" destId="{C890679B-E908-4F1E-9C0F-FCF7E3617B6F}" srcOrd="0" destOrd="0" presId="urn:microsoft.com/office/officeart/2005/8/layout/hList1"/>
    <dgm:cxn modelId="{F1192893-E769-4D64-ACEB-177B2C09936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B1F4072-09EA-4AF6-B9A1-273B4631D0D5}">
      <dsp:nvSpPr>
        <dsp:cNvPr id="0" name=""/>
        <dsp:cNvSpPr/>
      </dsp:nvSpPr>
      <dsp:spPr>
        <a:xfrm>
          <a:off x="2438399" y="1389"/>
          <a:ext cx="3657600" cy="752078"/>
        </a:xfrm>
        <a:prstGeom prst="rightArrow">
          <a:avLst>
            <a:gd name="adj1" fmla="val 75000"/>
            <a:gd name="adj2" fmla="val 5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n-US" sz="1200" kern="1200" dirty="0" smtClean="0">
              <a:latin typeface="Arial" pitchFamily="34" charset="0"/>
              <a:cs typeface="Arial" pitchFamily="34" charset="0"/>
            </a:rPr>
            <a:t>Use EPA Method 9 for opacity</a:t>
          </a:r>
          <a:endParaRPr lang="en-US" sz="1200" kern="1200" dirty="0"/>
        </a:p>
      </dsp:txBody>
      <dsp:txXfrm>
        <a:off x="2438399" y="1389"/>
        <a:ext cx="3657600" cy="752078"/>
      </dsp:txXfrm>
    </dsp:sp>
    <dsp:sp modelId="{9D5FAC1C-2775-4A03-9DC5-16FA40E0FF81}">
      <dsp:nvSpPr>
        <dsp:cNvPr id="0" name=""/>
        <dsp:cNvSpPr/>
      </dsp:nvSpPr>
      <dsp:spPr>
        <a:xfrm>
          <a:off x="0" y="1389"/>
          <a:ext cx="2438400" cy="75207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200" kern="1200" dirty="0" smtClean="0">
              <a:latin typeface="Arial" pitchFamily="34" charset="0"/>
              <a:cs typeface="Arial" pitchFamily="34" charset="0"/>
            </a:rPr>
            <a:t>No reference method for determining opacity compliance</a:t>
          </a:r>
        </a:p>
        <a:p>
          <a:pPr lvl="0" algn="ctr" defTabSz="2667000">
            <a:lnSpc>
              <a:spcPct val="90000"/>
            </a:lnSpc>
            <a:spcBef>
              <a:spcPct val="0"/>
            </a:spcBef>
            <a:spcAft>
              <a:spcPct val="35000"/>
            </a:spcAft>
          </a:pPr>
          <a:endParaRPr lang="en-US" sz="1200" kern="1200" dirty="0"/>
        </a:p>
      </dsp:txBody>
      <dsp:txXfrm>
        <a:off x="0" y="1389"/>
        <a:ext cx="2438400" cy="752078"/>
      </dsp:txXfrm>
    </dsp:sp>
    <dsp:sp modelId="{6276E65C-BA29-4B00-8C6F-7E7D9D248AA1}">
      <dsp:nvSpPr>
        <dsp:cNvPr id="0" name=""/>
        <dsp:cNvSpPr/>
      </dsp:nvSpPr>
      <dsp:spPr>
        <a:xfrm>
          <a:off x="2438399" y="828675"/>
          <a:ext cx="3657600" cy="752078"/>
        </a:xfrm>
        <a:prstGeom prst="rightArrow">
          <a:avLst>
            <a:gd name="adj1" fmla="val 75000"/>
            <a:gd name="adj2" fmla="val 50000"/>
          </a:avLst>
        </a:prstGeom>
        <a:solidFill>
          <a:schemeClr val="accent4">
            <a:tint val="40000"/>
            <a:alpha val="90000"/>
            <a:hueOff val="-986426"/>
            <a:satOff val="5539"/>
            <a:lumOff val="352"/>
            <a:alphaOff val="0"/>
          </a:schemeClr>
        </a:solidFill>
        <a:ln w="25400" cap="flat" cmpd="sng" algn="ctr">
          <a:solidFill>
            <a:schemeClr val="accent4">
              <a:tint val="40000"/>
              <a:alpha val="90000"/>
              <a:hueOff val="-986426"/>
              <a:satOff val="5539"/>
              <a:lumOff val="352"/>
              <a:alphaOff val="0"/>
            </a:schemeClr>
          </a:solidFill>
          <a:prstDash val="solid"/>
        </a:ln>
        <a:effectLst/>
      </dsp:spPr>
      <dsp:style>
        <a:lnRef idx="2">
          <a:scrgbClr r="0" g="0" b="0"/>
        </a:lnRef>
        <a:fillRef idx="1">
          <a:scrgbClr r="0" g="0" b="0"/>
        </a:fillRef>
        <a:effectRef idx="0">
          <a:scrgbClr r="0" g="0" b="0"/>
        </a:effectRef>
        <a:fontRef idx="minor"/>
      </dsp:style>
    </dsp:sp>
    <dsp:sp modelId="{6D7DE031-9E33-4B50-9835-7F3FDB905E4B}">
      <dsp:nvSpPr>
        <dsp:cNvPr id="0" name=""/>
        <dsp:cNvSpPr/>
      </dsp:nvSpPr>
      <dsp:spPr>
        <a:xfrm>
          <a:off x="0" y="828675"/>
          <a:ext cx="2438400" cy="752078"/>
        </a:xfrm>
        <a:prstGeom prst="roundRect">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endParaRPr lang="en-US" sz="1200" kern="1200" dirty="0"/>
        </a:p>
      </dsp:txBody>
      <dsp:txXfrm>
        <a:off x="0" y="828675"/>
        <a:ext cx="2438400" cy="752078"/>
      </dsp:txXfrm>
    </dsp:sp>
    <dsp:sp modelId="{4228F7EF-5883-42D0-B75F-486FA8D24401}">
      <dsp:nvSpPr>
        <dsp:cNvPr id="0" name=""/>
        <dsp:cNvSpPr/>
      </dsp:nvSpPr>
      <dsp:spPr>
        <a:xfrm>
          <a:off x="2438399" y="1655960"/>
          <a:ext cx="3657600" cy="752078"/>
        </a:xfrm>
        <a:prstGeom prst="rightArrow">
          <a:avLst>
            <a:gd name="adj1" fmla="val 75000"/>
            <a:gd name="adj2" fmla="val 50000"/>
          </a:avLst>
        </a:prstGeom>
        <a:solidFill>
          <a:schemeClr val="accent4">
            <a:tint val="40000"/>
            <a:alpha val="90000"/>
            <a:hueOff val="-1972853"/>
            <a:satOff val="11079"/>
            <a:lumOff val="704"/>
            <a:alphaOff val="0"/>
          </a:schemeClr>
        </a:solidFill>
        <a:ln w="25400" cap="flat" cmpd="sng" algn="ctr">
          <a:solidFill>
            <a:schemeClr val="accent4">
              <a:tint val="40000"/>
              <a:alpha val="90000"/>
              <a:hueOff val="-1972853"/>
              <a:satOff val="11079"/>
              <a:lumOff val="704"/>
              <a:alphaOff val="0"/>
            </a:schemeClr>
          </a:solidFill>
          <a:prstDash val="solid"/>
        </a:ln>
        <a:effectLst/>
      </dsp:spPr>
      <dsp:style>
        <a:lnRef idx="2">
          <a:scrgbClr r="0" g="0" b="0"/>
        </a:lnRef>
        <a:fillRef idx="1">
          <a:scrgbClr r="0" g="0" b="0"/>
        </a:fillRef>
        <a:effectRef idx="0">
          <a:scrgbClr r="0" g="0" b="0"/>
        </a:effectRef>
        <a:fontRef idx="minor"/>
      </dsp:style>
    </dsp:sp>
    <dsp:sp modelId="{D813C7EA-C1EC-4DFB-BACE-58BA2D7B0778}">
      <dsp:nvSpPr>
        <dsp:cNvPr id="0" name=""/>
        <dsp:cNvSpPr/>
      </dsp:nvSpPr>
      <dsp:spPr>
        <a:xfrm>
          <a:off x="0" y="1655960"/>
          <a:ext cx="2438400" cy="752078"/>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endParaRPr lang="en-US" sz="1200" kern="1200" dirty="0"/>
        </a:p>
      </dsp:txBody>
      <dsp:txXfrm>
        <a:off x="0" y="1655960"/>
        <a:ext cx="2438400" cy="752078"/>
      </dsp:txXfrm>
    </dsp:sp>
    <dsp:sp modelId="{D922278C-0E7D-4E11-804E-7DCC908CEE29}">
      <dsp:nvSpPr>
        <dsp:cNvPr id="0" name=""/>
        <dsp:cNvSpPr/>
      </dsp:nvSpPr>
      <dsp:spPr>
        <a:xfrm>
          <a:off x="2438400" y="2483246"/>
          <a:ext cx="3657600" cy="752078"/>
        </a:xfrm>
        <a:prstGeom prst="rightArrow">
          <a:avLst>
            <a:gd name="adj1" fmla="val 75000"/>
            <a:gd name="adj2" fmla="val 50000"/>
          </a:avLst>
        </a:prstGeom>
        <a:solidFill>
          <a:schemeClr val="accent4">
            <a:tint val="40000"/>
            <a:alpha val="90000"/>
            <a:hueOff val="-2959279"/>
            <a:satOff val="16618"/>
            <a:lumOff val="1056"/>
            <a:alphaOff val="0"/>
          </a:schemeClr>
        </a:solidFill>
        <a:ln w="25400" cap="flat" cmpd="sng" algn="ctr">
          <a:solidFill>
            <a:schemeClr val="accent4">
              <a:tint val="40000"/>
              <a:alpha val="90000"/>
              <a:hueOff val="-2959279"/>
              <a:satOff val="16618"/>
              <a:lumOff val="10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Reduce PM concentrations from 0.2 to 0.15 gr/dscf</a:t>
          </a:r>
          <a:endParaRPr lang="en-US" sz="1200" kern="1200" dirty="0"/>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Reduce opacity from 40% to 20%</a:t>
          </a:r>
          <a:endParaRPr lang="en-US" sz="1200" kern="1200" dirty="0"/>
        </a:p>
      </dsp:txBody>
      <dsp:txXfrm>
        <a:off x="2438400" y="2483246"/>
        <a:ext cx="3657600" cy="752078"/>
      </dsp:txXfrm>
    </dsp:sp>
    <dsp:sp modelId="{5B5D3210-FB02-4FEA-B33C-176E6858C8B3}">
      <dsp:nvSpPr>
        <dsp:cNvPr id="0" name=""/>
        <dsp:cNvSpPr/>
      </dsp:nvSpPr>
      <dsp:spPr>
        <a:xfrm>
          <a:off x="0" y="2483246"/>
          <a:ext cx="2438400" cy="752078"/>
        </a:xfrm>
        <a:prstGeom prst="roundRect">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n-US" sz="1200" kern="1200" dirty="0" smtClean="0">
              <a:latin typeface="Arial" pitchFamily="34" charset="0"/>
              <a:cs typeface="Arial" pitchFamily="34" charset="0"/>
            </a:rPr>
            <a:t>Potential exceedances of PM</a:t>
          </a:r>
          <a:r>
            <a:rPr lang="en-US" sz="1200" kern="1200" baseline="-25000" dirty="0" smtClean="0">
              <a:latin typeface="Arial" pitchFamily="34" charset="0"/>
              <a:cs typeface="Arial" pitchFamily="34" charset="0"/>
            </a:rPr>
            <a:t>2.5</a:t>
          </a:r>
          <a:r>
            <a:rPr lang="en-US" sz="1200" kern="1200" baseline="0" dirty="0" smtClean="0">
              <a:latin typeface="Arial" pitchFamily="34" charset="0"/>
              <a:cs typeface="Arial" pitchFamily="34" charset="0"/>
            </a:rPr>
            <a:t> ambient standards</a:t>
          </a:r>
          <a:endParaRPr lang="en-US" sz="1200" kern="1200" dirty="0" smtClean="0">
            <a:latin typeface="Arial" pitchFamily="34" charset="0"/>
            <a:cs typeface="Arial" pitchFamily="34" charset="0"/>
          </a:endParaRPr>
        </a:p>
      </dsp:txBody>
      <dsp:txXfrm>
        <a:off x="0" y="2483246"/>
        <a:ext cx="2438400" cy="752078"/>
      </dsp:txXfrm>
    </dsp:sp>
    <dsp:sp modelId="{9AB719ED-0811-4FF2-9EBD-C4B209013BB1}">
      <dsp:nvSpPr>
        <dsp:cNvPr id="0" name=""/>
        <dsp:cNvSpPr/>
      </dsp:nvSpPr>
      <dsp:spPr>
        <a:xfrm>
          <a:off x="2438400" y="3310532"/>
          <a:ext cx="3657600" cy="752078"/>
        </a:xfrm>
        <a:prstGeom prst="rightArrow">
          <a:avLst>
            <a:gd name="adj1" fmla="val 75000"/>
            <a:gd name="adj2" fmla="val 50000"/>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Provide additional time for compliance with lower limits</a:t>
          </a:r>
          <a:endParaRPr lang="en-US" sz="1200" kern="1200" dirty="0"/>
        </a:p>
      </dsp:txBody>
      <dsp:txXfrm>
        <a:off x="2438400" y="3310532"/>
        <a:ext cx="3657600" cy="752078"/>
      </dsp:txXfrm>
    </dsp:sp>
    <dsp:sp modelId="{8055C6F2-3EC3-4039-98E8-AC7927B631C7}">
      <dsp:nvSpPr>
        <dsp:cNvPr id="0" name=""/>
        <dsp:cNvSpPr/>
      </dsp:nvSpPr>
      <dsp:spPr>
        <a:xfrm>
          <a:off x="0" y="3310532"/>
          <a:ext cx="2438400" cy="752078"/>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200" kern="1200" dirty="0" smtClean="0">
              <a:latin typeface="Arial" pitchFamily="34" charset="0"/>
              <a:cs typeface="Arial" pitchFamily="34" charset="0"/>
            </a:rPr>
            <a:t>Pre-1970 sources have higher PM standards</a:t>
          </a:r>
        </a:p>
        <a:p>
          <a:pPr lvl="0" algn="ctr" defTabSz="977900">
            <a:lnSpc>
              <a:spcPct val="90000"/>
            </a:lnSpc>
            <a:spcBef>
              <a:spcPct val="0"/>
            </a:spcBef>
            <a:spcAft>
              <a:spcPct val="35000"/>
            </a:spcAft>
          </a:pPr>
          <a:endParaRPr lang="en-US" sz="1200" kern="1200" dirty="0"/>
        </a:p>
      </dsp:txBody>
      <dsp:txXfrm>
        <a:off x="0" y="3310532"/>
        <a:ext cx="2438400" cy="75207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1315"/>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Background</a:t>
          </a:r>
          <a:endParaRPr lang="en-US" sz="2700" kern="1200" dirty="0">
            <a:latin typeface="Arial" pitchFamily="34" charset="0"/>
            <a:cs typeface="Arial" pitchFamily="34" charset="0"/>
          </a:endParaRPr>
        </a:p>
      </dsp:txBody>
      <dsp:txXfrm>
        <a:off x="40" y="41315"/>
        <a:ext cx="3845569" cy="777600"/>
      </dsp:txXfrm>
    </dsp:sp>
    <dsp:sp modelId="{05F7139E-646F-4675-8C98-97A80DC35D08}">
      <dsp:nvSpPr>
        <dsp:cNvPr id="0" name=""/>
        <dsp:cNvSpPr/>
      </dsp:nvSpPr>
      <dsp:spPr>
        <a:xfrm>
          <a:off x="40" y="818915"/>
          <a:ext cx="3845569" cy="4168968"/>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Potential exceedances of PM</a:t>
          </a:r>
          <a:r>
            <a:rPr lang="en-US" sz="2700" kern="1200" baseline="-25000" dirty="0" smtClean="0">
              <a:latin typeface="Arial" pitchFamily="34" charset="0"/>
              <a:cs typeface="Arial" pitchFamily="34" charset="0"/>
            </a:rPr>
            <a:t>2.5</a:t>
          </a:r>
          <a:r>
            <a:rPr lang="en-US" sz="2700" kern="1200" baseline="0" dirty="0" smtClean="0">
              <a:latin typeface="Arial" pitchFamily="34" charset="0"/>
              <a:cs typeface="Arial" pitchFamily="34" charset="0"/>
            </a:rPr>
            <a:t> ambient standards</a:t>
          </a: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Pre-1970 sources have higher PM standards</a:t>
          </a:r>
          <a:endParaRPr lang="en-US" sz="2700" kern="1200" dirty="0">
            <a:latin typeface="Arial" pitchFamily="34" charset="0"/>
            <a:cs typeface="Arial" pitchFamily="34" charset="0"/>
          </a:endParaRPr>
        </a:p>
      </dsp:txBody>
      <dsp:txXfrm>
        <a:off x="40" y="818915"/>
        <a:ext cx="3845569" cy="4168968"/>
      </dsp:txXfrm>
    </dsp:sp>
    <dsp:sp modelId="{C890679B-E908-4F1E-9C0F-FCF7E3617B6F}">
      <dsp:nvSpPr>
        <dsp:cNvPr id="0" name=""/>
        <dsp:cNvSpPr/>
      </dsp:nvSpPr>
      <dsp:spPr>
        <a:xfrm>
          <a:off x="4383989" y="41315"/>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Recommendation</a:t>
          </a:r>
          <a:endParaRPr lang="en-US" sz="2700" kern="1200" dirty="0">
            <a:latin typeface="Arial" pitchFamily="34" charset="0"/>
            <a:cs typeface="Arial" pitchFamily="34" charset="0"/>
          </a:endParaRPr>
        </a:p>
      </dsp:txBody>
      <dsp:txXfrm>
        <a:off x="4383989" y="41315"/>
        <a:ext cx="3845569" cy="777600"/>
      </dsp:txXfrm>
    </dsp:sp>
    <dsp:sp modelId="{C33C1989-BE00-4F04-BA23-BCF8C1D46079}">
      <dsp:nvSpPr>
        <dsp:cNvPr id="0" name=""/>
        <dsp:cNvSpPr/>
      </dsp:nvSpPr>
      <dsp:spPr>
        <a:xfrm>
          <a:off x="4383989" y="818915"/>
          <a:ext cx="3845569" cy="4168968"/>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Reduce opacity limit from 40% to 20%</a:t>
          </a: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Reduce PM concentrations from 0.2 to 0.15 gr/dscf</a:t>
          </a: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endParaRPr lang="en-US" sz="2700" kern="1200" dirty="0">
            <a:latin typeface="Arial" pitchFamily="34" charset="0"/>
            <a:cs typeface="Arial" pitchFamily="34" charset="0"/>
          </a:endParaRPr>
        </a:p>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Provide additional time for compliance with lower limits</a:t>
          </a:r>
          <a:endParaRPr lang="en-US" sz="2700" kern="1200" dirty="0">
            <a:latin typeface="Arial" pitchFamily="34" charset="0"/>
            <a:cs typeface="Arial" pitchFamily="34" charset="0"/>
          </a:endParaRPr>
        </a:p>
      </dsp:txBody>
      <dsp:txXfrm>
        <a:off x="4383989" y="818915"/>
        <a:ext cx="3845569" cy="41689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202799"/>
          <a:ext cx="3845569" cy="7200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latin typeface="Arial" pitchFamily="34" charset="0"/>
              <a:cs typeface="Arial" pitchFamily="34" charset="0"/>
            </a:rPr>
            <a:t>Background</a:t>
          </a:r>
          <a:endParaRPr lang="en-US" sz="2500" kern="1200" dirty="0">
            <a:latin typeface="Arial" pitchFamily="34" charset="0"/>
            <a:cs typeface="Arial" pitchFamily="34" charset="0"/>
          </a:endParaRPr>
        </a:p>
      </dsp:txBody>
      <dsp:txXfrm>
        <a:off x="40" y="202799"/>
        <a:ext cx="3845569" cy="720000"/>
      </dsp:txXfrm>
    </dsp:sp>
    <dsp:sp modelId="{05F7139E-646F-4675-8C98-97A80DC35D08}">
      <dsp:nvSpPr>
        <dsp:cNvPr id="0" name=""/>
        <dsp:cNvSpPr/>
      </dsp:nvSpPr>
      <dsp:spPr>
        <a:xfrm>
          <a:off x="40" y="922800"/>
          <a:ext cx="3845569" cy="329400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ts val="1200"/>
            </a:spcAft>
            <a:buChar char="••"/>
          </a:pPr>
          <a:r>
            <a:rPr lang="en-US" sz="2500" kern="1200" dirty="0" smtClean="0">
              <a:solidFill>
                <a:schemeClr val="tx1"/>
              </a:solidFill>
              <a:latin typeface="Arial" pitchFamily="34" charset="0"/>
              <a:cs typeface="Arial" pitchFamily="34" charset="0"/>
            </a:rPr>
            <a:t>Small sources considered </a:t>
          </a:r>
          <a:br>
            <a:rPr lang="en-US" sz="2500" kern="1200" dirty="0" smtClean="0">
              <a:solidFill>
                <a:schemeClr val="tx1"/>
              </a:solidFill>
              <a:latin typeface="Arial" pitchFamily="34" charset="0"/>
              <a:cs typeface="Arial" pitchFamily="34" charset="0"/>
            </a:rPr>
          </a:br>
          <a:r>
            <a:rPr lang="en-US" sz="2500" kern="1200" dirty="0" smtClean="0">
              <a:solidFill>
                <a:schemeClr val="tx1"/>
              </a:solidFill>
              <a:latin typeface="Arial" pitchFamily="34" charset="0"/>
              <a:cs typeface="Arial" pitchFamily="34" charset="0"/>
            </a:rPr>
            <a:t>“categorically insignificant activities”</a:t>
          </a:r>
          <a:endParaRPr lang="en-US" sz="2500" kern="1200" dirty="0">
            <a:latin typeface="Arial" pitchFamily="34" charset="0"/>
            <a:cs typeface="Arial" pitchFamily="34" charset="0"/>
          </a:endParaRPr>
        </a:p>
        <a:p>
          <a:pPr marL="228600" lvl="1" indent="-228600" algn="l" defTabSz="1111250">
            <a:lnSpc>
              <a:spcPct val="90000"/>
            </a:lnSpc>
            <a:spcBef>
              <a:spcPct val="0"/>
            </a:spcBef>
            <a:spcAft>
              <a:spcPts val="1200"/>
            </a:spcAft>
            <a:buChar char="••"/>
          </a:pPr>
          <a:r>
            <a:rPr lang="en-US" sz="2500" kern="1200" dirty="0" smtClean="0">
              <a:latin typeface="Arial" pitchFamily="34" charset="0"/>
              <a:cs typeface="Arial" pitchFamily="34" charset="0"/>
            </a:rPr>
            <a:t>New standards for emergency generators</a:t>
          </a:r>
          <a:endParaRPr lang="en-US" sz="2500" kern="1200" dirty="0">
            <a:latin typeface="Arial" pitchFamily="34" charset="0"/>
            <a:cs typeface="Arial" pitchFamily="34" charset="0"/>
          </a:endParaRPr>
        </a:p>
        <a:p>
          <a:pPr marL="228600" lvl="1" indent="-228600" algn="l" defTabSz="1111250">
            <a:lnSpc>
              <a:spcPct val="90000"/>
            </a:lnSpc>
            <a:spcBef>
              <a:spcPct val="0"/>
            </a:spcBef>
            <a:spcAft>
              <a:spcPts val="1200"/>
            </a:spcAft>
            <a:buChar char="••"/>
          </a:pPr>
          <a:r>
            <a:rPr lang="en-US" sz="2500" kern="1200" dirty="0" smtClean="0">
              <a:latin typeface="Arial" pitchFamily="34" charset="0"/>
              <a:cs typeface="Arial" pitchFamily="34" charset="0"/>
            </a:rPr>
            <a:t>Aggregate emissions are significant</a:t>
          </a:r>
          <a:endParaRPr lang="en-US" sz="2500" kern="1200" dirty="0">
            <a:latin typeface="Arial" pitchFamily="34" charset="0"/>
            <a:cs typeface="Arial" pitchFamily="34" charset="0"/>
          </a:endParaRPr>
        </a:p>
      </dsp:txBody>
      <dsp:txXfrm>
        <a:off x="40" y="922800"/>
        <a:ext cx="3845569" cy="3294000"/>
      </dsp:txXfrm>
    </dsp:sp>
    <dsp:sp modelId="{C890679B-E908-4F1E-9C0F-FCF7E3617B6F}">
      <dsp:nvSpPr>
        <dsp:cNvPr id="0" name=""/>
        <dsp:cNvSpPr/>
      </dsp:nvSpPr>
      <dsp:spPr>
        <a:xfrm>
          <a:off x="4383989" y="202799"/>
          <a:ext cx="3845569" cy="7200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latin typeface="Arial" pitchFamily="34" charset="0"/>
              <a:cs typeface="Arial" pitchFamily="34" charset="0"/>
            </a:rPr>
            <a:t>Recommendation</a:t>
          </a:r>
          <a:endParaRPr lang="en-US" sz="2500" kern="1200" dirty="0">
            <a:latin typeface="Arial" pitchFamily="34" charset="0"/>
            <a:cs typeface="Arial" pitchFamily="34" charset="0"/>
          </a:endParaRPr>
        </a:p>
      </dsp:txBody>
      <dsp:txXfrm>
        <a:off x="4383989" y="202799"/>
        <a:ext cx="3845569" cy="720000"/>
      </dsp:txXfrm>
    </dsp:sp>
    <dsp:sp modelId="{C33C1989-BE00-4F04-BA23-BCF8C1D46079}">
      <dsp:nvSpPr>
        <dsp:cNvPr id="0" name=""/>
        <dsp:cNvSpPr/>
      </dsp:nvSpPr>
      <dsp:spPr>
        <a:xfrm>
          <a:off x="4383989" y="922800"/>
          <a:ext cx="3845569" cy="329400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solidFill>
                <a:schemeClr val="tx1"/>
              </a:solidFill>
              <a:latin typeface="Arial" pitchFamily="34" charset="0"/>
              <a:cs typeface="Arial" pitchFamily="34" charset="0"/>
            </a:rPr>
            <a:t>Require construction approval or permit  </a:t>
          </a:r>
          <a:endParaRPr lang="en-US" sz="2500" kern="1200" dirty="0">
            <a:latin typeface="Arial" pitchFamily="34" charset="0"/>
            <a:cs typeface="Arial" pitchFamily="34" charset="0"/>
          </a:endParaRPr>
        </a:p>
        <a:p>
          <a:pPr marL="228600" lvl="1" indent="-228600" algn="l" defTabSz="1111250">
            <a:lnSpc>
              <a:spcPct val="90000"/>
            </a:lnSpc>
            <a:spcBef>
              <a:spcPct val="0"/>
            </a:spcBef>
            <a:spcAft>
              <a:spcPct val="15000"/>
            </a:spcAft>
            <a:buChar char="••"/>
          </a:pPr>
          <a:endParaRPr lang="en-US" sz="2500" kern="1200" dirty="0">
            <a:latin typeface="Arial" pitchFamily="34" charset="0"/>
            <a:cs typeface="Arial" pitchFamily="34" charset="0"/>
          </a:endParaRPr>
        </a:p>
      </dsp:txBody>
      <dsp:txXfrm>
        <a:off x="4383989" y="922800"/>
        <a:ext cx="3845569" cy="32940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1" y="0"/>
          <a:ext cx="3845569" cy="6624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en-US" sz="2300" kern="1200" dirty="0" smtClean="0">
              <a:latin typeface="Arial" pitchFamily="34" charset="0"/>
              <a:cs typeface="Arial" pitchFamily="34" charset="0"/>
            </a:rPr>
            <a:t>Background</a:t>
          </a:r>
          <a:endParaRPr lang="en-US" sz="2300" kern="1200" dirty="0">
            <a:latin typeface="Arial" pitchFamily="34" charset="0"/>
            <a:cs typeface="Arial" pitchFamily="34" charset="0"/>
          </a:endParaRPr>
        </a:p>
      </dsp:txBody>
      <dsp:txXfrm>
        <a:off x="1" y="0"/>
        <a:ext cx="3845569" cy="662400"/>
      </dsp:txXfrm>
    </dsp:sp>
    <dsp:sp modelId="{05F7139E-646F-4675-8C98-97A80DC35D08}">
      <dsp:nvSpPr>
        <dsp:cNvPr id="0" name=""/>
        <dsp:cNvSpPr/>
      </dsp:nvSpPr>
      <dsp:spPr>
        <a:xfrm>
          <a:off x="40" y="674307"/>
          <a:ext cx="3845569" cy="4190585"/>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Prevent new nonattainment areas</a:t>
          </a:r>
          <a:endParaRPr lang="en-US" sz="2300" kern="1200" dirty="0">
            <a:latin typeface="Arial" pitchFamily="34" charset="0"/>
            <a:cs typeface="Arial" pitchFamily="34" charset="0"/>
          </a:endParaRPr>
        </a:p>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Improve air quality in existing nonattainment areas</a:t>
          </a:r>
          <a:endParaRPr lang="en-US" sz="2300" kern="1200" dirty="0">
            <a:latin typeface="Arial" pitchFamily="34" charset="0"/>
            <a:cs typeface="Arial" pitchFamily="34" charset="0"/>
          </a:endParaRPr>
        </a:p>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EPA redesignation is slow</a:t>
          </a:r>
          <a:endParaRPr lang="en-US" sz="2300" kern="1200" dirty="0">
            <a:latin typeface="Arial" pitchFamily="34" charset="0"/>
            <a:cs typeface="Arial" pitchFamily="34" charset="0"/>
          </a:endParaRPr>
        </a:p>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Construction ban in certain areas</a:t>
          </a:r>
          <a:endParaRPr lang="en-US" sz="2300" kern="1200" dirty="0">
            <a:latin typeface="Arial" pitchFamily="34" charset="0"/>
            <a:cs typeface="Arial" pitchFamily="34" charset="0"/>
          </a:endParaRPr>
        </a:p>
      </dsp:txBody>
      <dsp:txXfrm>
        <a:off x="40" y="674307"/>
        <a:ext cx="3845569" cy="4190585"/>
      </dsp:txXfrm>
    </dsp:sp>
    <dsp:sp modelId="{C890679B-E908-4F1E-9C0F-FCF7E3617B6F}">
      <dsp:nvSpPr>
        <dsp:cNvPr id="0" name=""/>
        <dsp:cNvSpPr/>
      </dsp:nvSpPr>
      <dsp:spPr>
        <a:xfrm>
          <a:off x="4383989" y="11907"/>
          <a:ext cx="3845569" cy="6624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en-US" sz="2300" kern="1200" dirty="0" smtClean="0">
              <a:latin typeface="Arial" pitchFamily="34" charset="0"/>
              <a:cs typeface="Arial" pitchFamily="34" charset="0"/>
            </a:rPr>
            <a:t>Recommendation</a:t>
          </a:r>
          <a:endParaRPr lang="en-US" sz="2300" kern="1200" dirty="0">
            <a:latin typeface="Arial" pitchFamily="34" charset="0"/>
            <a:cs typeface="Arial" pitchFamily="34" charset="0"/>
          </a:endParaRPr>
        </a:p>
      </dsp:txBody>
      <dsp:txXfrm>
        <a:off x="4383989" y="11907"/>
        <a:ext cx="3845569" cy="662400"/>
      </dsp:txXfrm>
    </dsp:sp>
    <dsp:sp modelId="{C33C1989-BE00-4F04-BA23-BCF8C1D46079}">
      <dsp:nvSpPr>
        <dsp:cNvPr id="0" name=""/>
        <dsp:cNvSpPr/>
      </dsp:nvSpPr>
      <dsp:spPr>
        <a:xfrm>
          <a:off x="4383989" y="674307"/>
          <a:ext cx="3845569" cy="4190585"/>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Establish two new transitional areas: sustainment and reattainment</a:t>
          </a:r>
          <a:endParaRPr lang="en-US" sz="2300" kern="1200" dirty="0">
            <a:latin typeface="Arial" pitchFamily="34" charset="0"/>
            <a:cs typeface="Arial" pitchFamily="34" charset="0"/>
          </a:endParaRPr>
        </a:p>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Provide incentives to reduce emissions from problem sources</a:t>
          </a:r>
          <a:endParaRPr lang="en-US" sz="2300" kern="1200" dirty="0">
            <a:latin typeface="Arial" pitchFamily="34" charset="0"/>
            <a:cs typeface="Arial" pitchFamily="34" charset="0"/>
          </a:endParaRPr>
        </a:p>
        <a:p>
          <a:pPr marL="228600" lvl="1" indent="-228600" algn="l" defTabSz="1022350">
            <a:lnSpc>
              <a:spcPct val="90000"/>
            </a:lnSpc>
            <a:spcBef>
              <a:spcPct val="0"/>
            </a:spcBef>
            <a:spcAft>
              <a:spcPts val="1800"/>
            </a:spcAft>
            <a:buChar char="••"/>
          </a:pPr>
          <a:r>
            <a:rPr lang="en-US" sz="2300" kern="1200" dirty="0" smtClean="0">
              <a:latin typeface="Arial" pitchFamily="34" charset="0"/>
              <a:cs typeface="Arial" pitchFamily="34" charset="0"/>
            </a:rPr>
            <a:t>Change definition of major source: Separate Major NSR from non-Major NSR</a:t>
          </a:r>
          <a:endParaRPr lang="en-US" sz="2300" kern="1200" dirty="0">
            <a:latin typeface="Arial" pitchFamily="34" charset="0"/>
            <a:cs typeface="Arial" pitchFamily="34" charset="0"/>
          </a:endParaRPr>
        </a:p>
      </dsp:txBody>
      <dsp:txXfrm>
        <a:off x="4383989" y="674307"/>
        <a:ext cx="3845569" cy="419058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BF09FE-832A-4C7B-959C-CB399B61EF91}" type="datetimeFigureOut">
              <a:rPr lang="en-US" smtClean="0"/>
              <a:t>5/20/2014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447806-3F4D-4CE1-8D5E-1D834618AAB8}" type="slidenum">
              <a:rPr lang="en-US" smtClean="0"/>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F7F7B-E1CB-472E-8887-9ABD54CFB59B}" type="datetimeFigureOut">
              <a:rPr lang="en-US" smtClean="0"/>
              <a:t>5/20/2014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3FD534-8A9E-481A-9662-154ED415F156}" type="slidenum">
              <a:rPr lang="en-US" smtClean="0"/>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0406" indent="-280406">
              <a:buFont typeface="Arial" pitchFamily="34" charset="0"/>
              <a:buChar char="•"/>
            </a:pPr>
            <a:r>
              <a:rPr lang="en-US" sz="2400" dirty="0">
                <a:latin typeface="Times New Roman" pitchFamily="18" charset="0"/>
                <a:cs typeface="Times New Roman" pitchFamily="18" charset="0"/>
              </a:rPr>
              <a:t>The goals of this rulemaking are to make sure our rules are clear, up to date and that they address air quality problems.  </a:t>
            </a:r>
          </a:p>
          <a:p>
            <a:pPr marL="280406" indent="-280406">
              <a:buFont typeface="Arial" pitchFamily="34" charset="0"/>
              <a:buChar char="•"/>
            </a:pPr>
            <a:endParaRPr lang="en-US" sz="2400" dirty="0">
              <a:latin typeface="Times New Roman" pitchFamily="18" charset="0"/>
              <a:cs typeface="Times New Roman" pitchFamily="18" charset="0"/>
            </a:endParaRPr>
          </a:p>
          <a:p>
            <a:pPr marL="280406" indent="-280406">
              <a:buFont typeface="Arial" pitchFamily="34" charset="0"/>
              <a:buChar char="•"/>
            </a:pPr>
            <a:r>
              <a:rPr lang="en-US" sz="2400" dirty="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2</a:t>
            </a:fld>
            <a:endParaRPr lang="en-US" dirty="0"/>
          </a:p>
        </p:txBody>
      </p:sp>
    </p:spTree>
    <p:extLst>
      <p:ext uri="{BB962C8B-B14F-4D97-AF65-F5344CB8AC3E}">
        <p14:creationId xmlns:p14="http://schemas.microsoft.com/office/powerpoint/2010/main" xmlns="" val="2203217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98174" y="4343400"/>
            <a:ext cx="6261652" cy="4575748"/>
          </a:xfrm>
        </p:spPr>
        <p:txBody>
          <a:bodyPr>
            <a:normAutofit fontScale="92500" lnSpcReduction="10000"/>
          </a:bodyPr>
          <a:lstStyle/>
          <a:p>
            <a:pPr marL="280406" indent="-280406">
              <a:lnSpc>
                <a:spcPct val="95000"/>
              </a:lnSpc>
              <a:buClr>
                <a:srgbClr val="00B0F0"/>
              </a:buClr>
              <a:buFont typeface="Arial" pitchFamily="34" charset="0"/>
              <a:buChar char="•"/>
            </a:pPr>
            <a:r>
              <a:rPr lang="en-US" sz="1800" dirty="0">
                <a:latin typeface="Times New Roman" pitchFamily="18" charset="0"/>
                <a:cs typeface="Times New Roman" pitchFamily="18" charset="0"/>
              </a:rPr>
              <a:t>The next topic covers permitting small sources.  A list of categorically </a:t>
            </a:r>
            <a:r>
              <a:rPr lang="en-US" sz="1800" dirty="0">
                <a:latin typeface="Times New Roman" pitchFamily="18" charset="0"/>
                <a:cs typeface="Times New Roman" pitchFamily="18" charset="0"/>
              </a:rPr>
              <a:t>insignificant activities </a:t>
            </a:r>
            <a:r>
              <a:rPr lang="en-US" sz="1800" dirty="0">
                <a:latin typeface="Times New Roman" pitchFamily="18" charset="0"/>
                <a:cs typeface="Times New Roman" pitchFamily="18" charset="0"/>
              </a:rPr>
              <a:t>was identified </a:t>
            </a:r>
            <a:r>
              <a:rPr lang="en-US" sz="1800" dirty="0">
                <a:latin typeface="Times New Roman" pitchFamily="18" charset="0"/>
                <a:cs typeface="Times New Roman" pitchFamily="18" charset="0"/>
              </a:rPr>
              <a:t>in mid 90’s for Title V program because we had to account for ALL emissions.  </a:t>
            </a:r>
            <a:r>
              <a:rPr lang="en-US" sz="1800" dirty="0">
                <a:latin typeface="Times New Roman" pitchFamily="18" charset="0"/>
                <a:cs typeface="Times New Roman" pitchFamily="18" charset="0"/>
              </a:rPr>
              <a:t>The list includes examples like:</a:t>
            </a:r>
            <a:endParaRPr lang="en-US" sz="1800" dirty="0">
              <a:latin typeface="Times New Roman" pitchFamily="18" charset="0"/>
              <a:cs typeface="Times New Roman" pitchFamily="18" charset="0"/>
            </a:endParaRPr>
          </a:p>
          <a:p>
            <a:pPr marL="729057" lvl="3" indent="-280406">
              <a:buClr>
                <a:srgbClr val="00B0F0"/>
              </a:buClr>
              <a:buFont typeface="Arial" pitchFamily="34" charset="0"/>
              <a:buChar char="•"/>
            </a:pPr>
            <a:r>
              <a:rPr lang="en-US" sz="1800" dirty="0">
                <a:latin typeface="Times New Roman" pitchFamily="18" charset="0"/>
                <a:cs typeface="Times New Roman" pitchFamily="18" charset="0"/>
              </a:rPr>
              <a:t>Janitorial activities</a:t>
            </a:r>
          </a:p>
          <a:p>
            <a:pPr marL="729057" lvl="3" indent="-280406">
              <a:buClr>
                <a:srgbClr val="00B0F0"/>
              </a:buClr>
              <a:buFont typeface="Arial" pitchFamily="34" charset="0"/>
              <a:buChar char="•"/>
            </a:pPr>
            <a:r>
              <a:rPr lang="en-US" sz="1800" dirty="0">
                <a:latin typeface="Times New Roman" pitchFamily="18" charset="0"/>
                <a:cs typeface="Times New Roman" pitchFamily="18" charset="0"/>
              </a:rPr>
              <a:t>Groundskeeping activities including</a:t>
            </a:r>
          </a:p>
          <a:p>
            <a:pPr marL="729057" lvl="3" indent="-280406">
              <a:buClr>
                <a:srgbClr val="00B0F0"/>
              </a:buClr>
              <a:buFont typeface="Arial" pitchFamily="34" charset="0"/>
              <a:buChar char="•"/>
            </a:pPr>
            <a:r>
              <a:rPr lang="en-US" sz="1800" dirty="0">
                <a:latin typeface="Times New Roman" pitchFamily="18" charset="0"/>
                <a:cs typeface="Times New Roman" pitchFamily="18" charset="0"/>
              </a:rPr>
              <a:t>Emergency generators</a:t>
            </a:r>
            <a:endParaRPr lang="en-US" sz="1800" dirty="0">
              <a:latin typeface="Times New Roman" pitchFamily="18" charset="0"/>
              <a:cs typeface="Times New Roman" pitchFamily="18" charset="0"/>
            </a:endParaRPr>
          </a:p>
          <a:p>
            <a:pPr marL="1177707" lvl="2" indent="-280406">
              <a:buClr>
                <a:srgbClr val="00B0F0"/>
              </a:buClr>
              <a:buFont typeface="Arial" pitchFamily="34" charset="0"/>
              <a:buChar char="•"/>
            </a:pPr>
            <a:endParaRPr lang="en-US" sz="1800" dirty="0">
              <a:latin typeface="Times New Roman" pitchFamily="18" charset="0"/>
              <a:cs typeface="Times New Roman" pitchFamily="18" charset="0"/>
            </a:endParaRPr>
          </a:p>
          <a:p>
            <a:pPr marL="280406" indent="-280406">
              <a:buClr>
                <a:srgbClr val="00B0F0"/>
              </a:buClr>
              <a:buFont typeface="Arial" pitchFamily="34" charset="0"/>
              <a:buChar char="•"/>
            </a:pPr>
            <a:r>
              <a:rPr lang="en-US" sz="1800" dirty="0">
                <a:latin typeface="Times New Roman" pitchFamily="18" charset="0"/>
                <a:cs typeface="Times New Roman" pitchFamily="18" charset="0"/>
              </a:rPr>
              <a:t>Things have changed since 1994.  EPA adopted new standards for emergency generators and we are permitting data centers that have multiple emergency generators</a:t>
            </a:r>
            <a:endParaRPr lang="en-US" sz="1800" dirty="0">
              <a:latin typeface="Times New Roman" pitchFamily="18" charset="0"/>
              <a:cs typeface="Times New Roman" pitchFamily="18" charset="0"/>
            </a:endParaRPr>
          </a:p>
          <a:p>
            <a:pPr marL="280406" indent="-280406">
              <a:buClr>
                <a:srgbClr val="00B0F0"/>
              </a:buClr>
              <a:buFont typeface="Arial" pitchFamily="34" charset="0"/>
              <a:buChar char="•"/>
            </a:pPr>
            <a:endParaRPr lang="en-US" sz="1800" dirty="0">
              <a:latin typeface="Times New Roman" pitchFamily="18" charset="0"/>
              <a:cs typeface="Times New Roman" pitchFamily="18" charset="0"/>
            </a:endParaRPr>
          </a:p>
          <a:p>
            <a:pPr marL="280406" indent="-280406">
              <a:lnSpc>
                <a:spcPct val="95000"/>
              </a:lnSpc>
              <a:buClr>
                <a:srgbClr val="00B0F0"/>
              </a:buClr>
              <a:buFont typeface="Arial" pitchFamily="34" charset="0"/>
              <a:buChar char="•"/>
            </a:pPr>
            <a:r>
              <a:rPr lang="en-US" sz="1800" dirty="0">
                <a:latin typeface="Times New Roman" pitchFamily="18" charset="0"/>
                <a:cs typeface="Times New Roman" pitchFamily="18" charset="0"/>
              </a:rPr>
              <a:t>One source has about 20 small boilers and their aggregate emissions are definitely not insignificant.  </a:t>
            </a:r>
            <a:r>
              <a:rPr lang="en-US" dirty="0" smtClean="0">
                <a:latin typeface="Times New Roman" pitchFamily="18" charset="0"/>
                <a:cs typeface="Times New Roman" pitchFamily="18" charset="0"/>
              </a:rPr>
              <a:t>Oil or gasoline = 0.4 MMBTU/hr; NG = 2 MMBTU/hr; 40 gal NG H2O heater = 36,000 BTU/hr; 75 gallon 135,000 BTU gas water heater servicing 6 - 2 bedroom condominiums</a:t>
            </a:r>
            <a:endParaRPr lang="en-US" sz="1800" dirty="0">
              <a:latin typeface="Times New Roman" pitchFamily="18" charset="0"/>
              <a:cs typeface="Times New Roman" pitchFamily="18" charset="0"/>
            </a:endParaRPr>
          </a:p>
          <a:p>
            <a:pPr marL="280406" indent="-280406">
              <a:lnSpc>
                <a:spcPct val="95000"/>
              </a:lnSpc>
              <a:buClr>
                <a:srgbClr val="00B0F0"/>
              </a:buClr>
              <a:buFont typeface="Arial" pitchFamily="34" charset="0"/>
              <a:buChar char="•"/>
            </a:pPr>
            <a:endParaRPr lang="en-US" sz="1800" dirty="0">
              <a:latin typeface="Times New Roman" pitchFamily="18" charset="0"/>
              <a:cs typeface="Times New Roman" pitchFamily="18" charset="0"/>
            </a:endParaRPr>
          </a:p>
          <a:p>
            <a:pPr marL="280406" indent="-280406">
              <a:lnSpc>
                <a:spcPct val="95000"/>
              </a:lnSpc>
              <a:buClr>
                <a:srgbClr val="00B0F0"/>
              </a:buClr>
              <a:buFont typeface="Arial" pitchFamily="34" charset="0"/>
              <a:buChar char="•"/>
            </a:pPr>
            <a:r>
              <a:rPr lang="en-US" sz="1800" dirty="0">
                <a:latin typeface="Times New Roman" pitchFamily="18" charset="0"/>
                <a:cs typeface="Times New Roman" pitchFamily="18" charset="0"/>
              </a:rPr>
              <a:t>So for emergency generators and small boilers, we are going to require they be included in new or existing permits.  They will also need construction approval for new units.  </a:t>
            </a:r>
          </a:p>
          <a:p>
            <a:pPr marL="280406" indent="-280406">
              <a:buClr>
                <a:srgbClr val="00B0F0"/>
              </a:buClr>
              <a:buFont typeface="Arial" pitchFamily="34" charset="0"/>
              <a:buChar char="•"/>
            </a:pPr>
            <a:endParaRPr lang="en-US" sz="16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98174" y="4343400"/>
            <a:ext cx="6187109" cy="4575748"/>
          </a:xfrm>
        </p:spPr>
        <p:txBody>
          <a:bodyPr>
            <a:normAutofit/>
          </a:bodyPr>
          <a:lstStyle/>
          <a:p>
            <a:r>
              <a:rPr lang="en-US" sz="1400" dirty="0">
                <a:latin typeface="Times New Roman" panose="02020603050405020304" pitchFamily="18" charset="0"/>
                <a:cs typeface="Times New Roman" panose="02020603050405020304" pitchFamily="18" charset="0"/>
              </a:rPr>
              <a:t>The next topic is New Source Review.  This  is a nationwide regulatory program that ensures new or modified facilities install the latest control technologies and do not violate ambient air quality standards.  The New Source Review program is designed to prevent areas from becoming new nonattainment areas and also improve the air quality in nonattainment areas to get back into attainment. </a:t>
            </a:r>
          </a:p>
          <a:p>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The problem is that EPA designation of areas is slow. The ways our rules are set up, the modeling requirements create an unnecessary construction ban in areas like Lakeview that haven’t been redesignated as nonattainment.  </a:t>
            </a:r>
          </a:p>
          <a:p>
            <a:endParaRPr lang="en-US" sz="1400" dirty="0">
              <a:latin typeface="Times New Roman" panose="02020603050405020304" pitchFamily="18" charset="0"/>
              <a:cs typeface="Times New Roman" panose="02020603050405020304" pitchFamily="18" charset="0"/>
            </a:endParaRPr>
          </a:p>
          <a:p>
            <a:pPr>
              <a:buClr>
                <a:srgbClr val="00B0F0"/>
              </a:buClr>
            </a:pPr>
            <a:r>
              <a:rPr lang="en-US" sz="1400" dirty="0">
                <a:latin typeface="Times New Roman" panose="02020603050405020304" pitchFamily="18" charset="0"/>
                <a:cs typeface="Times New Roman" panose="02020603050405020304" pitchFamily="18" charset="0"/>
              </a:rPr>
              <a:t>To solve this problem, we are establishing two new transitional areas: sustainment and reattainment areas.   These will be designated by EQC, not EPA.  Sustainment areas are designed to prevent areas from becoming nonattainment areas. This is what we are proposing to do to the Lakeview area. Reattainment areas help transition an area back to attainment more quickly before the EPA redesignation.  </a:t>
            </a:r>
          </a:p>
          <a:p>
            <a:pPr>
              <a:buClr>
                <a:srgbClr val="00B0F0"/>
              </a:buClr>
            </a:pPr>
            <a:endParaRPr lang="en-US" sz="1400" dirty="0">
              <a:latin typeface="Times New Roman" panose="02020603050405020304" pitchFamily="18" charset="0"/>
              <a:cs typeface="Times New Roman" panose="02020603050405020304" pitchFamily="18" charset="0"/>
            </a:endParaRPr>
          </a:p>
          <a:p>
            <a:pPr>
              <a:buClr>
                <a:srgbClr val="00B0F0"/>
              </a:buClr>
            </a:pPr>
            <a:r>
              <a:rPr lang="en-US" sz="1400" dirty="0">
                <a:latin typeface="Times New Roman" panose="02020603050405020304" pitchFamily="18" charset="0"/>
                <a:cs typeface="Times New Roman" panose="02020603050405020304" pitchFamily="18" charset="0"/>
              </a:rPr>
              <a:t>We are changing our definition of a major source to match EPA’s definition. This change, along with the designation of  sustainment and reattainment areas will give us more flexibility in permitting smaller sources.  This will also help us allow construction that was previously prohibited but still be protective of air quality. </a:t>
            </a:r>
          </a:p>
          <a:p>
            <a:pPr lvl="1">
              <a:buClr>
                <a:srgbClr val="00B0F0"/>
              </a:buClr>
            </a:pPr>
            <a:endParaRPr lang="en-US" sz="1600" dirty="0">
              <a:latin typeface="Times New Roman" panose="02020603050405020304" pitchFamily="18" charset="0"/>
              <a:cs typeface="Times New Roman" panose="02020603050405020304" pitchFamily="18" charset="0"/>
            </a:endParaRPr>
          </a:p>
          <a:p>
            <a:pPr>
              <a:buClr>
                <a:srgbClr val="00B0F0"/>
              </a:buClr>
            </a:pPr>
            <a:endParaRPr lang="en-US" sz="16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3630" y="4343400"/>
            <a:ext cx="6485283" cy="4575748"/>
          </a:xfrm>
        </p:spPr>
        <p:txBody>
          <a:bodyPr>
            <a:noAutofit/>
          </a:bodyPr>
          <a:lstStyle/>
          <a:p>
            <a:pPr marR="8724">
              <a:spcAft>
                <a:spcPts val="589"/>
              </a:spcAft>
            </a:pPr>
            <a:r>
              <a:rPr lang="en-US" sz="1600" dirty="0">
                <a:latin typeface="Times New Roman"/>
                <a:ea typeface="Times New Roman"/>
              </a:rPr>
              <a:t>The requirements are very prescriptive and in some cases do not allow DEQ to use technology such as the internet to hold “virtual” meetings. </a:t>
            </a:r>
          </a:p>
          <a:p>
            <a:pPr marR="8724">
              <a:spcAft>
                <a:spcPts val="589"/>
              </a:spcAft>
            </a:pPr>
            <a:endParaRPr lang="en-US" sz="800" dirty="0">
              <a:latin typeface="Times New Roman"/>
              <a:ea typeface="Times New Roman"/>
            </a:endParaRPr>
          </a:p>
          <a:p>
            <a:pPr marR="8724">
              <a:spcAft>
                <a:spcPts val="589"/>
              </a:spcAft>
            </a:pPr>
            <a:r>
              <a:rPr lang="en-US" sz="1600" dirty="0">
                <a:latin typeface="Times New Roman"/>
                <a:ea typeface="Times New Roman"/>
              </a:rPr>
              <a:t>DEQ proposes revisions to residential wood heating rules to remedy the inadvertent prohibition to sell small commercial biomass boilers in Oregon. </a:t>
            </a:r>
          </a:p>
          <a:p>
            <a:pPr marR="8724">
              <a:spcAft>
                <a:spcPts val="589"/>
              </a:spcAft>
            </a:pPr>
            <a:endParaRPr lang="en-US" sz="900" dirty="0">
              <a:latin typeface="Times New Roman"/>
              <a:ea typeface="Times New Roman"/>
            </a:endParaRPr>
          </a:p>
          <a:p>
            <a:pPr marR="8724">
              <a:spcAft>
                <a:spcPts val="589"/>
              </a:spcAft>
            </a:pPr>
            <a:r>
              <a:rPr lang="en-US" sz="1600" dirty="0">
                <a:latin typeface="Times New Roman"/>
                <a:ea typeface="Times New Roman"/>
              </a:rPr>
              <a:t>DEQ proposes repealing the annual reporting requirement for small gasoline dispensing facilities after finding the reports unnecessary to ensure compliance with emission standards that prevent leaks and spills. A gasoline dispensing facility with a monthly throughput of less than 10,000 gallons of gasoline is currently required to:</a:t>
            </a:r>
            <a:endParaRPr lang="en-US" sz="1600" dirty="0">
              <a:latin typeface="Arial"/>
              <a:ea typeface="Times New Roman"/>
            </a:endParaRPr>
          </a:p>
          <a:p>
            <a:pPr marL="336488" marR="8724" indent="-336488">
              <a:spcAft>
                <a:spcPts val="589"/>
              </a:spcAft>
              <a:buFont typeface="Symbol"/>
              <a:buChar char=""/>
            </a:pPr>
            <a:r>
              <a:rPr lang="en-US" sz="1600" dirty="0">
                <a:latin typeface="Times New Roman"/>
                <a:ea typeface="Times New Roman"/>
              </a:rPr>
              <a:t>Meet work practice standards</a:t>
            </a:r>
            <a:endParaRPr lang="en-US" sz="1600" dirty="0">
              <a:latin typeface="Arial"/>
              <a:ea typeface="Times New Roman"/>
            </a:endParaRPr>
          </a:p>
          <a:p>
            <a:pPr marL="336488" marR="8724" indent="-336488">
              <a:spcAft>
                <a:spcPts val="589"/>
              </a:spcAft>
              <a:buFont typeface="Symbol"/>
              <a:buChar char=""/>
            </a:pPr>
            <a:r>
              <a:rPr lang="en-US" sz="1600" dirty="0">
                <a:latin typeface="Times New Roman"/>
                <a:ea typeface="Times New Roman"/>
              </a:rPr>
              <a:t>Have a submerged fill tube installed on any tank at the facility that has a capacity of 250 gallons or more</a:t>
            </a:r>
            <a:endParaRPr lang="en-US" sz="1600" dirty="0">
              <a:latin typeface="Arial"/>
              <a:ea typeface="Times New Roman"/>
            </a:endParaRPr>
          </a:p>
          <a:p>
            <a:pPr marL="336488" marR="8724" indent="-336488">
              <a:spcAft>
                <a:spcPts val="589"/>
              </a:spcAft>
              <a:buFont typeface="Symbol"/>
              <a:buChar char=""/>
            </a:pPr>
            <a:r>
              <a:rPr lang="en-US" sz="1600" dirty="0">
                <a:latin typeface="Times New Roman"/>
                <a:ea typeface="Times New Roman"/>
              </a:rPr>
              <a:t>If subject to the submerged fill tube requirement, submit a one-time initial notification and later a notification of compliance status </a:t>
            </a:r>
            <a:endParaRPr lang="en-US" sz="1600" dirty="0">
              <a:latin typeface="Arial"/>
              <a:ea typeface="Times New Roman"/>
            </a:endParaRPr>
          </a:p>
          <a:p>
            <a:pPr marL="336488" marR="8724" indent="-336488">
              <a:spcAft>
                <a:spcPts val="589"/>
              </a:spcAft>
              <a:buFont typeface="Symbol"/>
              <a:buChar char=""/>
            </a:pPr>
            <a:r>
              <a:rPr lang="en-US" sz="1600" dirty="0">
                <a:latin typeface="Times New Roman"/>
                <a:ea typeface="Times New Roman"/>
              </a:rPr>
              <a:t>Submit annual reports of throughput</a:t>
            </a:r>
            <a:endParaRPr lang="en-US" sz="1600" dirty="0">
              <a:latin typeface="Arial"/>
              <a:ea typeface="Times New Roman"/>
            </a:endParaRPr>
          </a:p>
          <a:p>
            <a:endParaRPr lang="en-US" sz="1600"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3</a:t>
            </a:fld>
            <a:endParaRPr lang="en-US" dirty="0"/>
          </a:p>
        </p:txBody>
      </p:sp>
    </p:spTree>
    <p:extLst>
      <p:ext uri="{BB962C8B-B14F-4D97-AF65-F5344CB8AC3E}">
        <p14:creationId xmlns:p14="http://schemas.microsoft.com/office/powerpoint/2010/main" xmlns="" val="1486335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4</a:t>
            </a:fld>
            <a:endParaRPr lang="en-US" dirty="0"/>
          </a:p>
        </p:txBody>
      </p:sp>
      <p:sp>
        <p:nvSpPr>
          <p:cNvPr id="5" name="Notes Placeholder 2"/>
          <p:cNvSpPr>
            <a:spLocks noGrp="1"/>
          </p:cNvSpPr>
          <p:nvPr>
            <p:ph type="body" idx="1"/>
          </p:nvPr>
        </p:nvSpPr>
        <p:spPr>
          <a:xfrm>
            <a:off x="372717" y="4343400"/>
            <a:ext cx="6038022" cy="4500797"/>
          </a:xfrm>
        </p:spPr>
        <p:txBody>
          <a:bodyPr>
            <a:normAutofit/>
          </a:bodyPr>
          <a:lstStyle/>
          <a:p>
            <a:pPr>
              <a:buFont typeface="Arial" pitchFamily="34" charset="0"/>
              <a:buChar char="•"/>
            </a:pPr>
            <a:r>
              <a:rPr lang="en-US" sz="2000" dirty="0">
                <a:latin typeface="Times New Roman" pitchFamily="18" charset="0"/>
                <a:cs typeface="Times New Roman" pitchFamily="18" charset="0"/>
              </a:rPr>
              <a:t>Here is an overview of the topics we are going to cover today:  </a:t>
            </a:r>
          </a:p>
          <a:p>
            <a:pPr marL="1013950" indent="-565299" fontAlgn="base">
              <a:lnSpc>
                <a:spcPct val="95000"/>
              </a:lnSpc>
              <a:spcAft>
                <a:spcPct val="0"/>
              </a:spcAft>
              <a:buClr>
                <a:srgbClr val="00B0F0"/>
              </a:buClr>
              <a:buFontTx/>
              <a:buChar char="•"/>
              <a:defRPr/>
            </a:pPr>
            <a:r>
              <a:rPr lang="en-US" sz="2000" kern="0" dirty="0">
                <a:solidFill>
                  <a:srgbClr val="000000"/>
                </a:solidFill>
                <a:latin typeface="Times New Roman"/>
                <a:ea typeface="Calibri"/>
                <a:cs typeface="Times New Roman"/>
              </a:rPr>
              <a:t>Rule </a:t>
            </a:r>
            <a:r>
              <a:rPr lang="en-US" sz="2000" kern="0" dirty="0">
                <a:latin typeface="Times New Roman"/>
                <a:ea typeface="Calibri"/>
                <a:cs typeface="Times New Roman"/>
              </a:rPr>
              <a:t>clean-up </a:t>
            </a:r>
            <a:endParaRPr lang="en-US" sz="2000" kern="0" dirty="0">
              <a:ea typeface="Calibri"/>
              <a:cs typeface="Times New Roman"/>
            </a:endParaRPr>
          </a:p>
          <a:p>
            <a:pPr marL="1013950" indent="-565299" fontAlgn="base">
              <a:lnSpc>
                <a:spcPct val="95000"/>
              </a:lnSpc>
              <a:spcAft>
                <a:spcPct val="0"/>
              </a:spcAft>
              <a:buClr>
                <a:srgbClr val="00B0F0"/>
              </a:buClr>
              <a:buFontTx/>
              <a:buChar char="•"/>
              <a:defRPr/>
            </a:pPr>
            <a:r>
              <a:rPr lang="en-US" sz="2000" kern="0" dirty="0">
                <a:latin typeface="Times New Roman"/>
                <a:ea typeface="Calibri"/>
                <a:cs typeface="Times New Roman"/>
              </a:rPr>
              <a:t>Update statewide particulate matter standards</a:t>
            </a:r>
            <a:endParaRPr lang="en-US" sz="2000" kern="0" dirty="0">
              <a:ea typeface="Calibri"/>
              <a:cs typeface="Times New Roman"/>
            </a:endParaRPr>
          </a:p>
          <a:p>
            <a:pPr marL="1013950" indent="-565299" fontAlgn="base">
              <a:lnSpc>
                <a:spcPct val="95000"/>
              </a:lnSpc>
              <a:spcAft>
                <a:spcPct val="0"/>
              </a:spcAft>
              <a:buClr>
                <a:srgbClr val="00B0F0"/>
              </a:buClr>
              <a:buFontTx/>
              <a:buChar char="•"/>
              <a:defRPr/>
            </a:pPr>
            <a:r>
              <a:rPr lang="en-US" sz="2000" kern="0" dirty="0">
                <a:latin typeface="Times New Roman"/>
                <a:ea typeface="Calibri"/>
                <a:cs typeface="Times New Roman"/>
              </a:rPr>
              <a:t>We have a defined term:  Categorically Insignificant Activities that covers permitting of very small sources</a:t>
            </a:r>
          </a:p>
          <a:p>
            <a:pPr marL="1013950" indent="-565299" fontAlgn="base">
              <a:lnSpc>
                <a:spcPct val="95000"/>
              </a:lnSpc>
              <a:spcAft>
                <a:spcPct val="0"/>
              </a:spcAft>
              <a:buClr>
                <a:srgbClr val="00B0F0"/>
              </a:buClr>
              <a:buFontTx/>
              <a:buChar char="•"/>
              <a:defRPr/>
            </a:pPr>
            <a:r>
              <a:rPr lang="en-US" sz="2000" kern="0" dirty="0">
                <a:latin typeface="Times New Roman"/>
                <a:ea typeface="Calibri"/>
                <a:cs typeface="Times New Roman"/>
              </a:rPr>
              <a:t>Our pre-construction program called New Source Review (NSR) </a:t>
            </a:r>
          </a:p>
          <a:p>
            <a:pPr>
              <a:lnSpc>
                <a:spcPct val="115000"/>
              </a:lnSpc>
              <a:buClr>
                <a:srgbClr val="00B0F0"/>
              </a:buClr>
              <a:defRPr/>
            </a:pPr>
            <a:endParaRPr lang="en-US" sz="2000" kern="0" dirty="0">
              <a:latin typeface="Times New Roman"/>
              <a:ea typeface="Calibri"/>
              <a:cs typeface="Times New Roman"/>
            </a:endParaRPr>
          </a:p>
          <a:p>
            <a:r>
              <a:rPr lang="en-US" sz="2000" dirty="0">
                <a:latin typeface="Times New Roman" pitchFamily="18" charset="0"/>
                <a:cs typeface="Times New Roman" pitchFamily="18" charset="0"/>
              </a:rPr>
              <a:t>All of these topics will be explained in more detail later in this presentation.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43FD534-8A9E-481A-9662-154ED415F156}" type="slidenum">
              <a:rPr lang="en-US" smtClean="0"/>
              <a:t>5</a:t>
            </a:fld>
            <a:endParaRPr lang="en-US" dirty="0"/>
          </a:p>
        </p:txBody>
      </p:sp>
      <p:sp>
        <p:nvSpPr>
          <p:cNvPr id="5" name="Notes Placeholder 5"/>
          <p:cNvSpPr>
            <a:spLocks noGrp="1"/>
          </p:cNvSpPr>
          <p:nvPr>
            <p:ph type="body" idx="1"/>
          </p:nvPr>
        </p:nvSpPr>
        <p:spPr/>
        <p:txBody>
          <a:bodyPr>
            <a:noAutofit/>
          </a:bodyPr>
          <a:lstStyle/>
          <a:p>
            <a:r>
              <a:rPr lang="en-US" sz="1800" dirty="0">
                <a:latin typeface="Times New Roman" pitchFamily="18" charset="0"/>
                <a:cs typeface="Times New Roman" pitchFamily="18" charset="0"/>
              </a:rPr>
              <a:t>The first part of this presentation covers rule clean-up.  </a:t>
            </a:r>
            <a:endParaRPr lang="en-US" sz="1800" dirty="0" smtClean="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a:p>
            <a:r>
              <a:rPr lang="en-US" sz="1800" dirty="0" smtClean="0">
                <a:latin typeface="Times New Roman" pitchFamily="18" charset="0"/>
                <a:cs typeface="Times New Roman" pitchFamily="18" charset="0"/>
              </a:rPr>
              <a:t>To give you some background,</a:t>
            </a:r>
            <a:endParaRPr lang="en-US" sz="1800" dirty="0" smtClean="0">
              <a:latin typeface="Times New Roman" pitchFamily="18" charset="0"/>
              <a:cs typeface="Times New Roman" pitchFamily="18" charset="0"/>
            </a:endParaRPr>
          </a:p>
          <a:p>
            <a:pPr lvl="0">
              <a:buFont typeface="Arial" pitchFamily="34" charset="0"/>
              <a:buChar char="•"/>
            </a:pPr>
            <a:r>
              <a:rPr lang="en-US" sz="1800" dirty="0" err="1" smtClean="0">
                <a:solidFill>
                  <a:sysClr val="windowText" lastClr="000000"/>
                </a:solidFill>
                <a:latin typeface="Times New Roman"/>
                <a:ea typeface="Calibri"/>
                <a:cs typeface="Times New Roman"/>
              </a:rPr>
              <a:t>xxxx</a:t>
            </a:r>
            <a:endParaRPr lang="en-US" sz="1800" dirty="0" smtClean="0">
              <a:solidFill>
                <a:sysClr val="windowText" lastClr="000000"/>
              </a:solidFill>
              <a:latin typeface="Times New Roman"/>
              <a:ea typeface="Calibri"/>
              <a:cs typeface="Times New Roman"/>
            </a:endParaRPr>
          </a:p>
          <a:p>
            <a:pPr lvl="0">
              <a:buFont typeface="Arial" pitchFamily="34" charset="0"/>
              <a:buChar char="•"/>
            </a:pPr>
            <a:endParaRPr lang="en-US" sz="1800" dirty="0">
              <a:solidFill>
                <a:sysClr val="windowText" lastClr="000000"/>
              </a:solidFill>
              <a:latin typeface="Times New Roman"/>
              <a:ea typeface="Calibri"/>
              <a:cs typeface="Times New Roman"/>
            </a:endParaRPr>
          </a:p>
          <a:p>
            <a:pPr lvl="0"/>
            <a:r>
              <a:rPr lang="en-US" sz="1800" dirty="0" smtClean="0">
                <a:solidFill>
                  <a:sysClr val="windowText" lastClr="000000"/>
                </a:solidFill>
                <a:latin typeface="Times New Roman"/>
                <a:ea typeface="Calibri"/>
                <a:cs typeface="Times New Roman"/>
              </a:rPr>
              <a:t>Unfortunately many businesses have shut down in Oregon (aluminum smelters, sulfite pulp mills, </a:t>
            </a:r>
            <a:r>
              <a:rPr lang="en-US" sz="1800" dirty="0" err="1" smtClean="0">
                <a:solidFill>
                  <a:sysClr val="windowText" lastClr="000000"/>
                </a:solidFill>
                <a:latin typeface="Times New Roman"/>
                <a:ea typeface="Calibri"/>
                <a:cs typeface="Times New Roman"/>
              </a:rPr>
              <a:t>laterite</a:t>
            </a:r>
            <a:r>
              <a:rPr lang="en-US" sz="1800" dirty="0" smtClean="0">
                <a:solidFill>
                  <a:sysClr val="windowText" lastClr="000000"/>
                </a:solidFill>
                <a:latin typeface="Times New Roman"/>
                <a:ea typeface="Calibri"/>
                <a:cs typeface="Times New Roman"/>
              </a:rPr>
              <a:t> ore processing) so we plan to repeal those industry specific rules.  If one of those sources wants to locate in Oregon, they would have to comply with current federal rules which are more stringent than our existing state rules.  </a:t>
            </a:r>
          </a:p>
          <a:p>
            <a:pPr>
              <a:buFont typeface="Arial" pitchFamily="34" charset="0"/>
              <a:buChar char="•"/>
            </a:pPr>
            <a:endParaRPr lang="en-US" dirty="0" smtClean="0">
              <a:latin typeface="Times New Roman" pitchFamily="18" charset="0"/>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a:latin typeface="Times New Roman" pitchFamily="18" charset="0"/>
                <a:cs typeface="Times New Roman" pitchFamily="18" charset="0"/>
              </a:rPr>
              <a:t>S</a:t>
            </a:r>
            <a:r>
              <a:rPr lang="en-US" sz="2400" dirty="0" smtClean="0">
                <a:latin typeface="Times New Roman" pitchFamily="18" charset="0"/>
                <a:cs typeface="Times New Roman" pitchFamily="18" charset="0"/>
              </a:rPr>
              <a:t>ome of our rules are missing important details.  These elements of our program have created problems in the past. For example, we are clarifying i</a:t>
            </a:r>
            <a:r>
              <a:rPr lang="en-US" sz="2400" kern="0" dirty="0" smtClean="0">
                <a:latin typeface="Times New Roman"/>
                <a:ea typeface="Calibri"/>
                <a:cs typeface="Times New Roman"/>
              </a:rPr>
              <a:t>f construction is delayed, how a business an get an extensions for their permit</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EPA has made changes to their rules so we need to catch up with those changes, such as the definition of Volatile Organic Compounds. </a:t>
            </a:r>
          </a:p>
          <a:p>
            <a:endParaRPr lang="en-US" dirty="0"/>
          </a:p>
        </p:txBody>
      </p:sp>
      <p:sp>
        <p:nvSpPr>
          <p:cNvPr id="4" name="Slide Number Placeholder 3"/>
          <p:cNvSpPr>
            <a:spLocks noGrp="1"/>
          </p:cNvSpPr>
          <p:nvPr>
            <p:ph type="sldNum" sz="quarter" idx="10"/>
          </p:nvPr>
        </p:nvSpPr>
        <p:spPr/>
        <p:txBody>
          <a:bodyPr/>
          <a:lstStyle/>
          <a:p>
            <a:fld id="{843FD534-8A9E-481A-9662-154ED415F156}"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there is no visible smoke, the opacity is 0 percent, meaning all of the light is able to pass through. Therefore, when the statement is made that an activity is operating at a “25 percent opacity” level, that means that the dust, soot, and smoke levels are blocking only 25 percent of the visual background light, leaving 75 percent of the background light clearly visible.</a:t>
            </a:r>
          </a:p>
          <a:p>
            <a:endParaRPr lang="en-US" dirty="0"/>
          </a:p>
          <a:p>
            <a:r>
              <a:rPr lang="en-US" dirty="0" smtClean="0"/>
              <a:t>The more dust or smoke that is generated, the more difficult it is to see the landscape background</a:t>
            </a: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extLst>
      <p:ext uri="{BB962C8B-B14F-4D97-AF65-F5344CB8AC3E}">
        <p14:creationId xmlns:p14="http://schemas.microsoft.com/office/powerpoint/2010/main" xmlns="" val="1486335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there is no visible smoke, the opacity is 0 percent, meaning all of the light is able to pass through. Therefore, when the statement is made that an activity is operating at a “25 percent opacity” level, that means that the dust, soot, and smoke levels are blocking only 25 percent of the visual background light, leaving 75 percent of the background light clearly visible.</a:t>
            </a:r>
          </a:p>
          <a:p>
            <a:endParaRPr lang="en-US" dirty="0"/>
          </a:p>
          <a:p>
            <a:r>
              <a:rPr lang="en-US" dirty="0" smtClean="0"/>
              <a:t>The more dust or smoke that is generated, the more difficult it is to see the landscape background</a:t>
            </a: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8</a:t>
            </a:fld>
            <a:endParaRPr lang="en-US" dirty="0"/>
          </a:p>
        </p:txBody>
      </p:sp>
    </p:spTree>
    <p:extLst>
      <p:ext uri="{BB962C8B-B14F-4D97-AF65-F5344CB8AC3E}">
        <p14:creationId xmlns:p14="http://schemas.microsoft.com/office/powerpoint/2010/main" xmlns="" val="1486335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98174" y="4343400"/>
            <a:ext cx="6261652" cy="4425846"/>
          </a:xfrm>
        </p:spPr>
        <p:txBody>
          <a:bodyPr>
            <a:noAutofit/>
          </a:bodyPr>
          <a:lstStyle/>
          <a:p>
            <a:pPr>
              <a:buClr>
                <a:srgbClr val="00B0F0"/>
              </a:buClr>
              <a:buFont typeface="Arial" pitchFamily="34" charset="0"/>
              <a:buChar char="•"/>
            </a:pPr>
            <a:r>
              <a:rPr lang="en-US" sz="1400" dirty="0">
                <a:latin typeface="Times New Roman" pitchFamily="18" charset="0"/>
                <a:cs typeface="Times New Roman" pitchFamily="18" charset="0"/>
              </a:rPr>
              <a:t>We have 2 statewide standards for particulate matter.  One type of standard sets concentration-based emission limits as mass per unit volume of exhaust gas, also called grain loading. A second type of standard, referred to as a visible emissions standard, limits the maximum visual density, or opacity, of a plume.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Clr>
                <a:srgbClr val="00B0F0"/>
              </a:buClr>
              <a:buFont typeface="Arial" pitchFamily="34" charset="0"/>
              <a:buChar char="•"/>
            </a:pPr>
            <a:r>
              <a:rPr lang="en-US" sz="1400" dirty="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a:latin typeface="Times New Roman" pitchFamily="18" charset="0"/>
              <a:cs typeface="Times New Roman" pitchFamily="18" charset="0"/>
            </a:endParaRPr>
          </a:p>
          <a:p>
            <a:pPr lvl="0">
              <a:buClr>
                <a:srgbClr val="00B0F0"/>
              </a:buClr>
              <a:buFont typeface="Arial" pitchFamily="34" charset="0"/>
              <a:buChar char="•"/>
            </a:pPr>
            <a:r>
              <a:rPr lang="en-US" sz="1400" dirty="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  (260 ug/m3 versus 35 ug/m3).</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a:latin typeface="Times New Roman" pitchFamily="18" charset="0"/>
              <a:cs typeface="Times New Roman" pitchFamily="18" charset="0"/>
            </a:endParaRPr>
          </a:p>
          <a:p>
            <a:pPr>
              <a:buClr>
                <a:srgbClr val="00B0F0"/>
              </a:buClr>
              <a:buFont typeface="Arial" pitchFamily="34" charset="0"/>
              <a:buChar char="•"/>
            </a:pPr>
            <a:r>
              <a:rPr lang="en-US" sz="1400" dirty="0">
                <a:latin typeface="Times New Roman" pitchFamily="18" charset="0"/>
                <a:cs typeface="Times New Roman" pitchFamily="18" charset="0"/>
              </a:rPr>
              <a:t>In going from 40% down to 20% opacity (our limits on visible emissions) and 0.2 to 0.15 gr/dscf (a measurement of particulate matter), we are making standards for the 43 year old sources more stringent to avoid problems meeting the ambient air quality standards.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6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98174" y="4343400"/>
            <a:ext cx="6261652" cy="4425846"/>
          </a:xfrm>
        </p:spPr>
        <p:txBody>
          <a:bodyPr>
            <a:noAutofit/>
          </a:bodyPr>
          <a:lstStyle/>
          <a:p>
            <a:pPr>
              <a:buClr>
                <a:srgbClr val="00B0F0"/>
              </a:buClr>
              <a:buFont typeface="Arial" pitchFamily="34" charset="0"/>
              <a:buChar char="•"/>
            </a:pPr>
            <a:r>
              <a:rPr lang="en-US" sz="1400" dirty="0">
                <a:latin typeface="Times New Roman" pitchFamily="18" charset="0"/>
                <a:cs typeface="Times New Roman" pitchFamily="18" charset="0"/>
              </a:rPr>
              <a:t>We have 2 statewide standards for particulate matter.  One type of standard sets concentration-based emission limits as mass per unit volume of exhaust gas, also called grain loading. A second type of standard, referred to as a visible emissions standard, limits the maximum visual density, or opacity, of a plume.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Clr>
                <a:srgbClr val="00B0F0"/>
              </a:buClr>
              <a:buFont typeface="Arial" pitchFamily="34" charset="0"/>
              <a:buChar char="•"/>
            </a:pPr>
            <a:r>
              <a:rPr lang="en-US" sz="1400" dirty="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a:latin typeface="Times New Roman" pitchFamily="18" charset="0"/>
              <a:cs typeface="Times New Roman" pitchFamily="18" charset="0"/>
            </a:endParaRPr>
          </a:p>
          <a:p>
            <a:pPr lvl="0">
              <a:buClr>
                <a:srgbClr val="00B0F0"/>
              </a:buClr>
              <a:buFont typeface="Arial" pitchFamily="34" charset="0"/>
              <a:buChar char="•"/>
            </a:pPr>
            <a:r>
              <a:rPr lang="en-US" sz="1400" dirty="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  (260 ug/m3 versus 35 ug/m3).</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a:latin typeface="Times New Roman" pitchFamily="18" charset="0"/>
              <a:cs typeface="Times New Roman" pitchFamily="18" charset="0"/>
            </a:endParaRPr>
          </a:p>
          <a:p>
            <a:pPr>
              <a:buClr>
                <a:srgbClr val="00B0F0"/>
              </a:buClr>
              <a:buFont typeface="Arial" pitchFamily="34" charset="0"/>
              <a:buChar char="•"/>
            </a:pPr>
            <a:r>
              <a:rPr lang="en-US" sz="1400" dirty="0">
                <a:latin typeface="Times New Roman" pitchFamily="18" charset="0"/>
                <a:cs typeface="Times New Roman" pitchFamily="18" charset="0"/>
              </a:rPr>
              <a:t>In going from 40% down to 20% opacity (our limits on visible emissions) and 0.2 to 0.15 gr/dscf (a measurement of particulate matter), we are making standards for the 43 year old sources more stringent to avoid problems meeting the ambient air quality standards.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6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3D0E94-F0B1-4C69-BCB1-164014BDCA82}" type="datetime1">
              <a:rPr lang="en-US" smtClean="0"/>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62005A-8F63-4B42-B502-2EFE69587DA1}" type="datetime1">
              <a:rPr lang="en-US" smtClean="0"/>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AB573-6708-4D8A-A102-20BEEF567A56}" type="datetime1">
              <a:rPr lang="en-US" smtClean="0"/>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352800" y="6324600"/>
            <a:ext cx="2133600" cy="365125"/>
          </a:xfrm>
        </p:spPr>
        <p:txBody>
          <a:bodyPr/>
          <a:lstStyle>
            <a:lvl1pPr algn="ctr">
              <a:defRPr/>
            </a:lvl1pPr>
          </a:lstStyle>
          <a:p>
            <a:fld id="{9AF86327-421F-42CB-BE6C-C580F7FB3E36}" type="datetime1">
              <a:rPr lang="en-US" smtClean="0"/>
              <a:pPr/>
              <a:t>5/20/2014</a:t>
            </a:fld>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pic>
        <p:nvPicPr>
          <p:cNvPr id="7" name="Picture 6" descr="Logo Color RegularSM.jpg"/>
          <p:cNvPicPr>
            <a:picLocks noChangeAspect="1"/>
          </p:cNvPicPr>
          <p:nvPr userDrawn="1"/>
        </p:nvPicPr>
        <p:blipFill>
          <a:blip r:embed="rId2" cstate="print"/>
          <a:stretch>
            <a:fillRect/>
          </a:stretch>
        </p:blipFill>
        <p:spPr>
          <a:xfrm>
            <a:off x="304800" y="5867400"/>
            <a:ext cx="320040" cy="731520"/>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97545B-D094-4CA0-9224-2AD914EE8573}" type="datetime1">
              <a:rPr lang="en-US" smtClean="0"/>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1792B9-70BC-45F3-9825-6D30FA075885}" type="datetime1">
              <a:rPr lang="en-US" smtClean="0"/>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CB4828-20EC-4E45-AC62-F0CFD65565CF}" type="datetime1">
              <a:rPr lang="en-US" smtClean="0"/>
              <a:t>5/20/2014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46BF9E-DE3A-496C-9836-127EBD807A88}" type="datetime1">
              <a:rPr lang="en-US" smtClean="0"/>
              <a:t>5/20/2014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996E2-7223-466E-B7DD-ADFE656DC52B}" type="datetime1">
              <a:rPr lang="en-US" smtClean="0"/>
              <a:t>5/20/2014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401C2E-8744-4D5E-9C0D-747496E331AD}" type="datetime1">
              <a:rPr lang="en-US" smtClean="0"/>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ECEE7D-513D-45A3-8E78-0B839BDF75F8}" type="datetime1">
              <a:rPr lang="en-US" smtClean="0"/>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7845D-C450-45B9-A4A8-673F5AD8E3D8}" type="datetime1">
              <a:rPr lang="en-US" smtClean="0"/>
              <a:t>5/20/2014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Times New Roman" pitchFamily="18" charset="0"/>
                <a:cs typeface="Times New Roman" pitchFamily="18" charset="0"/>
              </a:rPr>
              <a:t>Operations</a:t>
            </a:r>
            <a:endParaRPr lang="en-US" sz="3200" dirty="0">
              <a:solidFill>
                <a:schemeClr val="bg1"/>
              </a:solidFill>
              <a:latin typeface="Times New Roman" pitchFamily="18" charset="0"/>
              <a:cs typeface="Times New Roman" pitchFamily="18" charset="0"/>
            </a:endParaRPr>
          </a:p>
        </p:txBody>
      </p:sp>
      <p:sp>
        <p:nvSpPr>
          <p:cNvPr id="3" name="Subtitle 2"/>
          <p:cNvSpPr>
            <a:spLocks noGrp="1"/>
          </p:cNvSpPr>
          <p:nvPr>
            <p:ph type="subTitle" idx="1"/>
          </p:nvPr>
        </p:nvSpPr>
        <p:spPr>
          <a:xfrm>
            <a:off x="990600" y="2362200"/>
            <a:ext cx="7162800" cy="3429000"/>
          </a:xfrm>
        </p:spPr>
        <p:txBody>
          <a:bodyPr>
            <a:normAutofit/>
          </a:bodyPr>
          <a:lstStyle/>
          <a:p>
            <a:pPr algn="r"/>
            <a:r>
              <a:rPr lang="en-US" sz="3600" b="1" dirty="0" smtClean="0">
                <a:solidFill>
                  <a:schemeClr val="tx1">
                    <a:lumMod val="50000"/>
                    <a:lumOff val="50000"/>
                  </a:schemeClr>
                </a:solidFill>
                <a:latin typeface="Arial" pitchFamily="34" charset="0"/>
                <a:cs typeface="Arial" pitchFamily="34" charset="0"/>
              </a:rPr>
              <a:t>Air Quality </a:t>
            </a:r>
          </a:p>
          <a:p>
            <a:pPr algn="r"/>
            <a:r>
              <a:rPr lang="en-US" sz="3600" b="1" dirty="0" smtClean="0">
                <a:solidFill>
                  <a:schemeClr val="tx1">
                    <a:lumMod val="50000"/>
                    <a:lumOff val="50000"/>
                  </a:schemeClr>
                </a:solidFill>
                <a:latin typeface="Arial" pitchFamily="34" charset="0"/>
                <a:cs typeface="Arial" pitchFamily="34" charset="0"/>
              </a:rPr>
              <a:t>Rule Changes and Update</a:t>
            </a:r>
            <a:endParaRPr lang="en-US" sz="3600" dirty="0" smtClean="0">
              <a:solidFill>
                <a:schemeClr val="tx1">
                  <a:lumMod val="50000"/>
                  <a:lumOff val="50000"/>
                </a:schemeClr>
              </a:solidFill>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r>
              <a:rPr lang="en-US" sz="2800" dirty="0" smtClean="0">
                <a:solidFill>
                  <a:schemeClr val="tx1">
                    <a:lumMod val="50000"/>
                    <a:lumOff val="50000"/>
                  </a:schemeClr>
                </a:solidFill>
                <a:latin typeface="Arial" pitchFamily="34" charset="0"/>
                <a:cs typeface="Arial" pitchFamily="34" charset="0"/>
              </a:rPr>
              <a:t>November 5/6, 2014 </a:t>
            </a:r>
            <a:endParaRPr lang="en-US" sz="2800" dirty="0" smtClean="0">
              <a:solidFill>
                <a:schemeClr val="tx1">
                  <a:lumMod val="50000"/>
                  <a:lumOff val="50000"/>
                </a:schemeClr>
              </a:solidFill>
              <a:latin typeface="Arial" pitchFamily="34" charset="0"/>
              <a:cs typeface="Arial" pitchFamily="34" charset="0"/>
            </a:endParaRPr>
          </a:p>
          <a:p>
            <a:pPr algn="r">
              <a:lnSpc>
                <a:spcPct val="110000"/>
              </a:lnSpc>
              <a:spcBef>
                <a:spcPts val="0"/>
              </a:spcBef>
            </a:pPr>
            <a:r>
              <a:rPr lang="en-US" sz="2800" dirty="0" smtClean="0">
                <a:solidFill>
                  <a:schemeClr val="tx1">
                    <a:lumMod val="50000"/>
                    <a:lumOff val="50000"/>
                  </a:schemeClr>
                </a:solidFill>
                <a:latin typeface="Arial" pitchFamily="34" charset="0"/>
                <a:cs typeface="Arial" pitchFamily="34" charset="0"/>
              </a:rPr>
              <a:t>EQC Informational Item </a:t>
            </a:r>
            <a:endParaRPr lang="en-US" sz="2800" dirty="0" smtClean="0">
              <a:solidFill>
                <a:schemeClr val="tx1">
                  <a:lumMod val="50000"/>
                  <a:lumOff val="50000"/>
                </a:schemeClr>
              </a:solidFill>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Jill Inahara  </a:t>
            </a:r>
            <a:r>
              <a:rPr lang="en-US" sz="1000" dirty="0" smtClean="0">
                <a:latin typeface="Arial" pitchFamily="34" charset="0"/>
                <a:cs typeface="Arial" pitchFamily="34" charset="0"/>
              </a:rPr>
              <a:t>|   </a:t>
            </a:r>
            <a:r>
              <a:rPr lang="en-US" sz="1000" dirty="0" smtClean="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2"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1846586613"/>
              </p:ext>
            </p:extLst>
          </p:nvPr>
        </p:nvGraphicFramePr>
        <p:xfrm>
          <a:off x="457200" y="1447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10</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Arial" pitchFamily="34" charset="0"/>
                <a:ea typeface="Calibri"/>
                <a:cs typeface="Arial" pitchFamily="34" charset="0"/>
              </a:rPr>
              <a:t>Update PM Standards</a:t>
            </a:r>
            <a:endParaRPr kumimoji="0" lang="en-US" sz="3600" b="1" i="0" u="none" strike="noStrike" kern="0" cap="none" spc="0" normalizeH="0" baseline="0" noProof="0" dirty="0">
              <a:ln>
                <a:noFill/>
              </a:ln>
              <a:solidFill>
                <a:srgbClr val="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956576327"/>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11</a:t>
            </a:fld>
            <a:endParaRPr lang="en-US" dirty="0"/>
          </a:p>
        </p:txBody>
      </p:sp>
      <p:sp>
        <p:nvSpPr>
          <p:cNvPr id="8"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Arial" pitchFamily="34" charset="0"/>
                <a:ea typeface="Calibri"/>
                <a:cs typeface="Arial" pitchFamily="34" charset="0"/>
              </a:rPr>
              <a:t>Permitting Small Sources</a:t>
            </a:r>
            <a:endParaRPr kumimoji="0" lang="en-US" sz="3600" b="1" i="0" u="none" strike="noStrike" kern="0" cap="none" spc="0" normalizeH="0" baseline="0" noProof="0" dirty="0">
              <a:ln>
                <a:noFill/>
              </a:ln>
              <a:solidFill>
                <a:srgbClr val="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478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12</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Arial" pitchFamily="34" charset="0"/>
                <a:ea typeface="Calibri"/>
                <a:cs typeface="Arial" pitchFamily="34" charset="0"/>
              </a:rPr>
              <a:t>New Source Review (NSR)</a:t>
            </a:r>
            <a:endParaRPr kumimoji="0" lang="en-US" sz="3600" b="1" i="0" u="none" strike="noStrike" kern="0" cap="none" spc="0" normalizeH="0" baseline="0" noProof="0" dirty="0">
              <a:ln>
                <a:noFill/>
              </a:ln>
              <a:solidFill>
                <a:srgbClr val="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715962"/>
          </a:xfrm>
        </p:spPr>
        <p:txBody>
          <a:bodyPr/>
          <a:lstStyle/>
          <a:p>
            <a:r>
              <a:rPr lang="en-US" sz="3600" b="1" dirty="0" smtClean="0">
                <a:latin typeface="Arial" pitchFamily="34" charset="0"/>
                <a:cs typeface="Arial" pitchFamily="34" charset="0"/>
              </a:rPr>
              <a:t>Other Proposed Rule Changes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457200" y="2057400"/>
            <a:ext cx="8229600" cy="4525963"/>
          </a:xfrm>
        </p:spPr>
        <p:txBody>
          <a:bodyPr/>
          <a:lstStyle/>
          <a:p>
            <a:r>
              <a:rPr lang="en-US" dirty="0" smtClean="0">
                <a:latin typeface="Arial" pitchFamily="34" charset="0"/>
                <a:cs typeface="Arial" pitchFamily="34" charset="0"/>
              </a:rPr>
              <a:t>Provide more flexibility for public hearings and meetings</a:t>
            </a:r>
          </a:p>
          <a:p>
            <a:r>
              <a:rPr lang="en-US" dirty="0" smtClean="0">
                <a:latin typeface="Arial" pitchFamily="34" charset="0"/>
                <a:cs typeface="Arial" pitchFamily="34" charset="0"/>
              </a:rPr>
              <a:t>Re-establish Heat Smart exemption for small commercial solid fuel boilers</a:t>
            </a:r>
          </a:p>
          <a:p>
            <a:r>
              <a:rPr lang="en-US" dirty="0" smtClean="0">
                <a:latin typeface="Arial" pitchFamily="34" charset="0"/>
                <a:cs typeface="Arial" pitchFamily="34" charset="0"/>
              </a:rPr>
              <a:t>Remove annual reporting requirements for small gas stations</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086600" cy="4525963"/>
          </a:xfrm>
        </p:spPr>
        <p:txBody>
          <a:bodyPr>
            <a:normAutofit/>
          </a:bodyPr>
          <a:lstStyle/>
          <a:p>
            <a:pPr algn="ctr">
              <a:buNone/>
            </a:pPr>
            <a:r>
              <a:rPr lang="en-US" sz="7200" dirty="0" smtClean="0">
                <a:latin typeface="Arial" pitchFamily="34" charset="0"/>
                <a:cs typeface="Arial" pitchFamily="34" charset="0"/>
              </a:rPr>
              <a:t>Questions?</a:t>
            </a:r>
          </a:p>
          <a:p>
            <a:endParaRPr lang="en-US" sz="4000" dirty="0" smtClean="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14</a:t>
            </a:fld>
            <a:endParaRPr lang="en-US" dirty="0"/>
          </a:p>
        </p:txBody>
      </p:sp>
    </p:spTree>
    <p:extLst>
      <p:ext uri="{BB962C8B-B14F-4D97-AF65-F5344CB8AC3E}">
        <p14:creationId xmlns:p14="http://schemas.microsoft.com/office/powerpoint/2010/main" xmlns="" val="3276366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92162"/>
          </a:xfrm>
        </p:spPr>
        <p:txBody>
          <a:bodyPr/>
          <a:lstStyle/>
          <a:p>
            <a:r>
              <a:rPr lang="en-US" sz="3600" b="1" dirty="0" smtClean="0">
                <a:latin typeface="Arial" pitchFamily="34" charset="0"/>
                <a:cs typeface="Arial" pitchFamily="34" charset="0"/>
              </a:rPr>
              <a:t>Rulemaking Goals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525963"/>
          </a:xfrm>
        </p:spPr>
        <p:txBody>
          <a:bodyPr/>
          <a:lstStyle/>
          <a:p>
            <a:pPr marL="1033272" indent="-576072">
              <a:lnSpc>
                <a:spcPct val="95000"/>
              </a:lnSpc>
              <a:spcBef>
                <a:spcPts val="0"/>
              </a:spcBef>
              <a:buClr>
                <a:srgbClr val="57B591"/>
              </a:buClr>
            </a:pPr>
            <a:r>
              <a:rPr lang="en-US" dirty="0" smtClean="0">
                <a:latin typeface="Arial" pitchFamily="34" charset="0"/>
                <a:cs typeface="Arial" pitchFamily="34" charset="0"/>
              </a:rPr>
              <a:t>Make rules clearer</a:t>
            </a:r>
          </a:p>
          <a:p>
            <a:pPr marL="1033272" indent="-576072">
              <a:lnSpc>
                <a:spcPct val="95000"/>
              </a:lnSpc>
              <a:spcBef>
                <a:spcPts val="0"/>
              </a:spcBef>
              <a:buClr>
                <a:srgbClr val="57B591"/>
              </a:buClr>
            </a:pPr>
            <a:endParaRPr lang="en-US" dirty="0" smtClean="0">
              <a:latin typeface="Arial" pitchFamily="34" charset="0"/>
              <a:cs typeface="Arial" pitchFamily="34" charset="0"/>
            </a:endParaRPr>
          </a:p>
          <a:p>
            <a:pPr marL="1033272" indent="-576072">
              <a:lnSpc>
                <a:spcPct val="95000"/>
              </a:lnSpc>
              <a:spcBef>
                <a:spcPts val="0"/>
              </a:spcBef>
              <a:buClr>
                <a:srgbClr val="57B591"/>
              </a:buClr>
            </a:pPr>
            <a:r>
              <a:rPr lang="en-US" dirty="0" smtClean="0">
                <a:latin typeface="Arial" pitchFamily="34" charset="0"/>
                <a:cs typeface="Arial" pitchFamily="34" charset="0"/>
              </a:rPr>
              <a:t>Update rules</a:t>
            </a:r>
          </a:p>
          <a:p>
            <a:pPr marL="1033272" indent="-576072">
              <a:lnSpc>
                <a:spcPct val="95000"/>
              </a:lnSpc>
              <a:spcBef>
                <a:spcPts val="0"/>
              </a:spcBef>
              <a:buClr>
                <a:srgbClr val="57B591"/>
              </a:buClr>
            </a:pPr>
            <a:endParaRPr lang="en-US" dirty="0" smtClean="0">
              <a:latin typeface="Arial" pitchFamily="34" charset="0"/>
              <a:cs typeface="Arial" pitchFamily="34" charset="0"/>
            </a:endParaRPr>
          </a:p>
          <a:p>
            <a:pPr marL="1033272" indent="-576072">
              <a:lnSpc>
                <a:spcPct val="95000"/>
              </a:lnSpc>
              <a:spcBef>
                <a:spcPts val="0"/>
              </a:spcBef>
              <a:buClr>
                <a:srgbClr val="57B591"/>
              </a:buClr>
            </a:pPr>
            <a:r>
              <a:rPr lang="en-US" dirty="0" smtClean="0">
                <a:latin typeface="Arial" pitchFamily="34" charset="0"/>
                <a:cs typeface="Arial" pitchFamily="34" charset="0"/>
              </a:rPr>
              <a:t>Address air quality problems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pPr algn="ctr"/>
            <a:fld id="{8F701ACF-C210-486C-B978-5874BA83D226}" type="datetime1">
              <a:rPr lang="en-US" smtClean="0">
                <a:latin typeface="Arial" pitchFamily="34" charset="0"/>
                <a:cs typeface="Arial" pitchFamily="34" charset="0"/>
              </a:rPr>
              <a:pPr algn="ct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2</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sz="3600" b="1" dirty="0" smtClean="0">
                <a:latin typeface="Arial" pitchFamily="34" charset="0"/>
                <a:cs typeface="Arial" pitchFamily="34" charset="0"/>
              </a:rPr>
              <a:t>Rulemaking Schedule</a:t>
            </a:r>
            <a:endParaRPr lang="en-US" sz="36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Clr>
                <a:srgbClr val="57B591"/>
              </a:buClr>
            </a:pPr>
            <a:r>
              <a:rPr lang="en-US" dirty="0" smtClean="0">
                <a:latin typeface="Arial" pitchFamily="34" charset="0"/>
                <a:cs typeface="Arial" pitchFamily="34" charset="0"/>
              </a:rPr>
              <a:t>Stakeholder meetings: Aug. 2013</a:t>
            </a:r>
          </a:p>
          <a:p>
            <a:pPr>
              <a:buClr>
                <a:srgbClr val="57B591"/>
              </a:buClr>
            </a:pPr>
            <a:endParaRPr lang="en-US" dirty="0" smtClean="0">
              <a:latin typeface="Arial" pitchFamily="34" charset="0"/>
              <a:cs typeface="Arial" pitchFamily="34" charset="0"/>
            </a:endParaRPr>
          </a:p>
          <a:p>
            <a:pPr>
              <a:buClr>
                <a:srgbClr val="57B591"/>
              </a:buClr>
            </a:pPr>
            <a:r>
              <a:rPr lang="en-US" dirty="0" smtClean="0">
                <a:latin typeface="Arial" pitchFamily="34" charset="0"/>
                <a:cs typeface="Arial" pitchFamily="34" charset="0"/>
              </a:rPr>
              <a:t>Public Notice: June-July, 2014</a:t>
            </a:r>
          </a:p>
          <a:p>
            <a:pPr>
              <a:buClr>
                <a:srgbClr val="57B591"/>
              </a:buClr>
            </a:pPr>
            <a:endParaRPr lang="en-US" dirty="0" smtClean="0">
              <a:latin typeface="Arial" pitchFamily="34" charset="0"/>
              <a:cs typeface="Arial" pitchFamily="34" charset="0"/>
            </a:endParaRPr>
          </a:p>
          <a:p>
            <a:pPr>
              <a:buClr>
                <a:srgbClr val="57B591"/>
              </a:buClr>
            </a:pPr>
            <a:r>
              <a:rPr lang="en-US" dirty="0" smtClean="0">
                <a:latin typeface="Arial" pitchFamily="34" charset="0"/>
                <a:cs typeface="Arial" pitchFamily="34" charset="0"/>
              </a:rPr>
              <a:t>Public Hearing:  July 24, 2014</a:t>
            </a:r>
          </a:p>
          <a:p>
            <a:pPr>
              <a:buClr>
                <a:srgbClr val="57B591"/>
              </a:buClr>
            </a:pPr>
            <a:endParaRPr lang="en-US" dirty="0" smtClean="0">
              <a:latin typeface="Arial" pitchFamily="34" charset="0"/>
              <a:cs typeface="Arial" pitchFamily="34" charset="0"/>
            </a:endParaRPr>
          </a:p>
          <a:p>
            <a:pPr>
              <a:buClr>
                <a:srgbClr val="57B591"/>
              </a:buClr>
            </a:pPr>
            <a:r>
              <a:rPr lang="en-US" dirty="0" smtClean="0">
                <a:latin typeface="Arial" pitchFamily="34" charset="0"/>
                <a:cs typeface="Arial" pitchFamily="34" charset="0"/>
              </a:rPr>
              <a:t>Proposed  EQC Adoption:  Jan. 2015</a:t>
            </a:r>
          </a:p>
          <a:p>
            <a:pPr>
              <a:buClr>
                <a:srgbClr val="57B591"/>
              </a:buClr>
            </a:pPr>
            <a:endParaRPr lang="en-US" dirty="0" smtClean="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F701ACF-C210-486C-B978-5874BA83D226}" type="datetime1">
              <a:rPr lang="en-US" smtClean="0">
                <a:latin typeface="Arial" pitchFamily="34" charset="0"/>
                <a:cs typeface="Arial" pitchFamily="34" charset="0"/>
              </a:rPr>
              <a:pP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3</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EE0205-D3B1-47DD-ADE0-D6722F8F4EE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
        <p:nvSpPr>
          <p:cNvPr id="6" name="Title 1"/>
          <p:cNvSpPr txBox="1">
            <a:spLocks/>
          </p:cNvSpPr>
          <p:nvPr/>
        </p:nvSpPr>
        <p:spPr bwMode="auto">
          <a:xfrm>
            <a:off x="1219200" y="3810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Arial" pitchFamily="34" charset="0"/>
                <a:cs typeface="Arial" pitchFamily="34" charset="0"/>
              </a:rPr>
              <a:t>Overview</a:t>
            </a:r>
            <a:endParaRPr kumimoji="0" lang="en-US" sz="3600" b="1" i="0" u="none" strike="noStrike" kern="0" cap="none" spc="0" normalizeH="0" baseline="0" noProof="0" dirty="0">
              <a:ln>
                <a:noFill/>
              </a:ln>
              <a:solidFill>
                <a:srgbClr val="000000"/>
              </a:solidFill>
              <a:effectLst/>
              <a:uLnTx/>
              <a:uFillTx/>
              <a:latin typeface="Arial" pitchFamily="34" charset="0"/>
              <a:cs typeface="Arial" pitchFamily="34" charset="0"/>
            </a:endParaRPr>
          </a:p>
        </p:txBody>
      </p:sp>
      <p:sp>
        <p:nvSpPr>
          <p:cNvPr id="7" name="Content Placeholder 2"/>
          <p:cNvSpPr txBox="1">
            <a:spLocks/>
          </p:cNvSpPr>
          <p:nvPr/>
        </p:nvSpPr>
        <p:spPr bwMode="auto">
          <a:xfrm>
            <a:off x="609600" y="1219200"/>
            <a:ext cx="83058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8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2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342900" marR="0" lvl="0" indent="-342900" algn="l" defTabSz="914400" rtl="0" eaLnBrk="1" fontAlgn="base" latinLnBrk="0" hangingPunct="1">
              <a:lnSpc>
                <a:spcPct val="170000"/>
              </a:lnSpc>
              <a:spcBef>
                <a:spcPts val="0"/>
              </a:spcBef>
              <a:spcAft>
                <a:spcPct val="0"/>
              </a:spcAft>
              <a:buClr>
                <a:srgbClr val="57B591"/>
              </a:buClr>
              <a:buSzTx/>
              <a:buFontTx/>
              <a:buChar char="•"/>
              <a:tabLst/>
              <a:defRPr/>
            </a:pPr>
            <a:r>
              <a:rPr kumimoji="0" lang="en-US" sz="2000" b="0" i="0" u="none" strike="noStrike" kern="0" cap="none" spc="0" normalizeH="0" baseline="0" noProof="0" dirty="0" smtClean="0">
                <a:ln>
                  <a:noFill/>
                </a:ln>
                <a:solidFill>
                  <a:srgbClr val="000000"/>
                </a:solidFill>
                <a:effectLst/>
                <a:uLnTx/>
                <a:uFillTx/>
                <a:latin typeface="Arial" pitchFamily="34" charset="0"/>
                <a:ea typeface="Calibri"/>
                <a:cs typeface="Arial" pitchFamily="34" charset="0"/>
              </a:rPr>
              <a:t>Rule </a:t>
            </a:r>
            <a:r>
              <a:rPr kumimoji="0" lang="en-US" sz="2000" b="0" i="0" u="none" strike="noStrike" kern="0" cap="none" spc="0" normalizeH="0" baseline="0" noProof="0" dirty="0" smtClean="0">
                <a:ln>
                  <a:noFill/>
                </a:ln>
                <a:effectLst/>
                <a:uLnTx/>
                <a:uFillTx/>
                <a:latin typeface="Arial" pitchFamily="34" charset="0"/>
                <a:ea typeface="Calibri"/>
                <a:cs typeface="Arial" pitchFamily="34" charset="0"/>
              </a:rPr>
              <a:t>clean-up and update</a:t>
            </a:r>
          </a:p>
          <a:p>
            <a:pPr marL="342900" marR="0" lvl="0" indent="-342900" algn="l" defTabSz="914400" rtl="0" eaLnBrk="1" fontAlgn="base" latinLnBrk="0" hangingPunct="1">
              <a:lnSpc>
                <a:spcPct val="170000"/>
              </a:lnSpc>
              <a:spcBef>
                <a:spcPts val="0"/>
              </a:spcBef>
              <a:spcAft>
                <a:spcPct val="0"/>
              </a:spcAft>
              <a:buClr>
                <a:srgbClr val="57B591"/>
              </a:buClr>
              <a:buSzTx/>
              <a:buFontTx/>
              <a:buChar char="•"/>
              <a:tabLst/>
              <a:defRPr/>
            </a:pPr>
            <a:r>
              <a:rPr lang="en-US" sz="2000" kern="0" dirty="0" smtClean="0">
                <a:latin typeface="Arial" pitchFamily="34" charset="0"/>
                <a:ea typeface="Calibri"/>
                <a:cs typeface="Arial" pitchFamily="34" charset="0"/>
              </a:rPr>
              <a:t>Update </a:t>
            </a:r>
            <a:r>
              <a:rPr lang="en-US" sz="2000" kern="0" dirty="0" smtClean="0">
                <a:latin typeface="Arial" pitchFamily="34" charset="0"/>
                <a:ea typeface="Calibri"/>
                <a:cs typeface="Arial" pitchFamily="34" charset="0"/>
              </a:rPr>
              <a:t>particulate matter (PM) </a:t>
            </a:r>
            <a:r>
              <a:rPr kumimoji="0" lang="en-US" sz="2000" b="0" i="0" u="none" strike="noStrike" kern="0" cap="none" spc="0" normalizeH="0" baseline="0" noProof="0" dirty="0" smtClean="0">
                <a:ln>
                  <a:noFill/>
                </a:ln>
                <a:effectLst/>
                <a:uLnTx/>
                <a:uFillTx/>
                <a:latin typeface="Arial" pitchFamily="34" charset="0"/>
                <a:ea typeface="Calibri"/>
                <a:cs typeface="Arial" pitchFamily="34" charset="0"/>
              </a:rPr>
              <a:t>standards</a:t>
            </a:r>
          </a:p>
          <a:p>
            <a:pPr marL="342900" marR="0" lvl="0" indent="-342900" algn="l" defTabSz="914400" rtl="0" eaLnBrk="1" fontAlgn="base" latinLnBrk="0" hangingPunct="1">
              <a:lnSpc>
                <a:spcPct val="170000"/>
              </a:lnSpc>
              <a:spcBef>
                <a:spcPts val="0"/>
              </a:spcBef>
              <a:spcAft>
                <a:spcPct val="0"/>
              </a:spcAft>
              <a:buClr>
                <a:srgbClr val="57B591"/>
              </a:buClr>
              <a:buSzTx/>
              <a:buFontTx/>
              <a:buChar char="•"/>
              <a:tabLst/>
              <a:defRPr/>
            </a:pPr>
            <a:r>
              <a:rPr kumimoji="0" lang="en-US" sz="2000" b="0" i="0" u="none" strike="noStrike" kern="0" cap="none" spc="0" normalizeH="0" baseline="0" noProof="0" dirty="0" smtClean="0">
                <a:ln>
                  <a:noFill/>
                </a:ln>
                <a:effectLst/>
                <a:uLnTx/>
                <a:uFillTx/>
                <a:latin typeface="Arial" pitchFamily="34" charset="0"/>
                <a:ea typeface="Calibri"/>
                <a:cs typeface="Arial" pitchFamily="34" charset="0"/>
              </a:rPr>
              <a:t>Permit </a:t>
            </a:r>
            <a:r>
              <a:rPr kumimoji="0" lang="en-US" sz="2000" b="0" i="0" u="none" strike="noStrike" kern="0" cap="none" spc="0" normalizeH="0" baseline="0" noProof="0" dirty="0" smtClean="0">
                <a:ln>
                  <a:noFill/>
                </a:ln>
                <a:effectLst/>
                <a:uLnTx/>
                <a:uFillTx/>
                <a:latin typeface="Arial" pitchFamily="34" charset="0"/>
                <a:ea typeface="Calibri"/>
                <a:cs typeface="Arial" pitchFamily="34" charset="0"/>
              </a:rPr>
              <a:t>small</a:t>
            </a:r>
            <a:r>
              <a:rPr kumimoji="0" lang="en-US" sz="2000" b="0" i="0" u="none" strike="noStrike" kern="0" cap="none" spc="0" normalizeH="0" noProof="0" dirty="0" smtClean="0">
                <a:ln>
                  <a:noFill/>
                </a:ln>
                <a:effectLst/>
                <a:uLnTx/>
                <a:uFillTx/>
                <a:latin typeface="Arial" pitchFamily="34" charset="0"/>
                <a:ea typeface="Calibri"/>
                <a:cs typeface="Arial" pitchFamily="34" charset="0"/>
              </a:rPr>
              <a:t> </a:t>
            </a:r>
            <a:r>
              <a:rPr lang="en-US" sz="2000" kern="0" dirty="0" smtClean="0">
                <a:latin typeface="Arial" pitchFamily="34" charset="0"/>
                <a:ea typeface="Calibri"/>
                <a:cs typeface="Arial" pitchFamily="34" charset="0"/>
              </a:rPr>
              <a:t>fuel burning equipment  and emergency generators</a:t>
            </a:r>
            <a:endParaRPr kumimoji="0" lang="en-US" sz="2000" b="0" i="0" u="none" strike="noStrike" kern="0" cap="none" spc="0" normalizeH="0" noProof="0" dirty="0" smtClean="0">
              <a:ln>
                <a:noFill/>
              </a:ln>
              <a:effectLst/>
              <a:uLnTx/>
              <a:uFillTx/>
              <a:latin typeface="Arial" pitchFamily="34" charset="0"/>
              <a:ea typeface="Calibri"/>
              <a:cs typeface="Arial" pitchFamily="34" charset="0"/>
            </a:endParaRPr>
          </a:p>
          <a:p>
            <a:pPr marL="342900" marR="0" lvl="0" indent="-342900" algn="l" defTabSz="914400" rtl="0" eaLnBrk="1" fontAlgn="base" latinLnBrk="0" hangingPunct="1">
              <a:lnSpc>
                <a:spcPct val="170000"/>
              </a:lnSpc>
              <a:spcBef>
                <a:spcPts val="0"/>
              </a:spcBef>
              <a:spcAft>
                <a:spcPct val="0"/>
              </a:spcAft>
              <a:buClr>
                <a:srgbClr val="57B591"/>
              </a:buClr>
              <a:buSzTx/>
              <a:buFontTx/>
              <a:buChar char="•"/>
              <a:tabLst/>
              <a:defRPr/>
            </a:pPr>
            <a:r>
              <a:rPr lang="en-US" sz="2000" kern="0" dirty="0" smtClean="0">
                <a:latin typeface="Arial" pitchFamily="34" charset="0"/>
                <a:ea typeface="Calibri"/>
                <a:cs typeface="Arial" pitchFamily="34" charset="0"/>
              </a:rPr>
              <a:t>New </a:t>
            </a:r>
            <a:r>
              <a:rPr lang="en-US" sz="2000" kern="0" dirty="0" smtClean="0">
                <a:latin typeface="Arial" pitchFamily="34" charset="0"/>
                <a:ea typeface="Calibri"/>
                <a:cs typeface="Arial" pitchFamily="34" charset="0"/>
              </a:rPr>
              <a:t>Source Review (NSR)</a:t>
            </a:r>
          </a:p>
          <a:p>
            <a:pPr>
              <a:lnSpc>
                <a:spcPct val="170000"/>
              </a:lnSpc>
              <a:spcBef>
                <a:spcPts val="0"/>
              </a:spcBef>
              <a:buClr>
                <a:srgbClr val="57B591"/>
              </a:buClr>
              <a:defRPr/>
            </a:pPr>
            <a:r>
              <a:rPr lang="en-US" sz="2000" kern="0" dirty="0" smtClean="0">
                <a:solidFill>
                  <a:srgbClr val="000000"/>
                </a:solidFill>
                <a:latin typeface="Arial" pitchFamily="34" charset="0"/>
                <a:ea typeface="Calibri"/>
                <a:cs typeface="Arial" pitchFamily="34" charset="0"/>
              </a:rPr>
              <a:t>Provide more flexibility for public hearings and meetings</a:t>
            </a:r>
          </a:p>
          <a:p>
            <a:pPr>
              <a:lnSpc>
                <a:spcPct val="170000"/>
              </a:lnSpc>
              <a:spcBef>
                <a:spcPts val="0"/>
              </a:spcBef>
              <a:buClr>
                <a:srgbClr val="57B591"/>
              </a:buClr>
              <a:defRPr/>
            </a:pPr>
            <a:r>
              <a:rPr lang="en-US" sz="2000" kern="0" dirty="0" smtClean="0">
                <a:solidFill>
                  <a:srgbClr val="000000"/>
                </a:solidFill>
                <a:latin typeface="Arial" pitchFamily="34" charset="0"/>
                <a:ea typeface="Calibri"/>
                <a:cs typeface="Arial" pitchFamily="34" charset="0"/>
              </a:rPr>
              <a:t>Re-establish </a:t>
            </a:r>
            <a:r>
              <a:rPr lang="en-US" sz="2000" kern="0" dirty="0" smtClean="0">
                <a:solidFill>
                  <a:srgbClr val="000000"/>
                </a:solidFill>
                <a:latin typeface="Arial" pitchFamily="34" charset="0"/>
                <a:ea typeface="Calibri"/>
                <a:cs typeface="Arial" pitchFamily="34" charset="0"/>
              </a:rPr>
              <a:t>Heat Smart </a:t>
            </a:r>
            <a:r>
              <a:rPr lang="en-US" sz="2000" kern="0" dirty="0" smtClean="0">
                <a:solidFill>
                  <a:srgbClr val="000000"/>
                </a:solidFill>
                <a:latin typeface="Arial" pitchFamily="34" charset="0"/>
                <a:ea typeface="Calibri"/>
                <a:cs typeface="Arial" pitchFamily="34" charset="0"/>
              </a:rPr>
              <a:t>exemption for small commercial solid fuel </a:t>
            </a:r>
            <a:r>
              <a:rPr lang="en-US" sz="2000" kern="0" dirty="0" smtClean="0">
                <a:solidFill>
                  <a:srgbClr val="000000"/>
                </a:solidFill>
                <a:latin typeface="Arial" pitchFamily="34" charset="0"/>
                <a:ea typeface="Calibri"/>
                <a:cs typeface="Arial" pitchFamily="34" charset="0"/>
              </a:rPr>
              <a:t>boilers</a:t>
            </a:r>
            <a:endParaRPr lang="en-US" sz="2000" kern="0" dirty="0" smtClean="0">
              <a:solidFill>
                <a:srgbClr val="000000"/>
              </a:solidFill>
              <a:latin typeface="Arial" pitchFamily="34" charset="0"/>
              <a:ea typeface="Calibri"/>
              <a:cs typeface="Arial" pitchFamily="34" charset="0"/>
            </a:endParaRPr>
          </a:p>
          <a:p>
            <a:pPr>
              <a:lnSpc>
                <a:spcPct val="170000"/>
              </a:lnSpc>
              <a:spcBef>
                <a:spcPts val="0"/>
              </a:spcBef>
              <a:buClr>
                <a:srgbClr val="57B591"/>
              </a:buClr>
              <a:defRPr/>
            </a:pPr>
            <a:r>
              <a:rPr lang="en-US" sz="2000" kern="0" dirty="0" smtClean="0">
                <a:solidFill>
                  <a:srgbClr val="000000"/>
                </a:solidFill>
                <a:latin typeface="Arial" pitchFamily="34" charset="0"/>
                <a:ea typeface="Calibri"/>
                <a:cs typeface="Arial" pitchFamily="34" charset="0"/>
              </a:rPr>
              <a:t>Remove annual reporting requirements for small </a:t>
            </a:r>
            <a:r>
              <a:rPr lang="en-US" sz="2000" kern="0" dirty="0" smtClean="0">
                <a:solidFill>
                  <a:srgbClr val="000000"/>
                </a:solidFill>
                <a:latin typeface="Arial" pitchFamily="34" charset="0"/>
                <a:ea typeface="Calibri"/>
                <a:cs typeface="Arial" pitchFamily="34" charset="0"/>
              </a:rPr>
              <a:t>fuel dispensing facilities</a:t>
            </a:r>
            <a:endParaRPr lang="en-US" sz="2000" kern="0" dirty="0" smtClean="0">
              <a:solidFill>
                <a:srgbClr val="000000"/>
              </a:solidFill>
              <a:latin typeface="Arial" pitchFamily="34" charset="0"/>
              <a:ea typeface="Calibri"/>
              <a:cs typeface="Arial" pitchFamily="34" charset="0"/>
            </a:endParaRPr>
          </a:p>
        </p:txBody>
      </p:sp>
    </p:spTree>
    <p:extLst>
      <p:ext uri="{BB962C8B-B14F-4D97-AF65-F5344CB8AC3E}">
        <p14:creationId xmlns:p14="http://schemas.microsoft.com/office/powerpoint/2010/main" xmlns="" val="142646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r>
              <a:rPr lang="en-US" dirty="0" smtClean="0">
                <a:latin typeface="Arial" pitchFamily="34" charset="0"/>
                <a:cs typeface="Arial" pitchFamily="34" charset="0"/>
              </a:rPr>
              <a:t>Rule Cleanup and Update</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F701ACF-C210-486C-B978-5874BA83D226}" type="datetime1">
              <a:rPr lang="en-US" smtClean="0">
                <a:latin typeface="Arial" pitchFamily="34" charset="0"/>
                <a:cs typeface="Arial" pitchFamily="34" charset="0"/>
              </a:rPr>
              <a:pP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5</a:t>
            </a:fld>
            <a:endParaRPr lang="en-US" dirty="0">
              <a:latin typeface="Arial" pitchFamily="34" charset="0"/>
              <a:cs typeface="Arial" pitchFamily="34" charset="0"/>
            </a:endParaRPr>
          </a:p>
        </p:txBody>
      </p:sp>
      <p:grpSp>
        <p:nvGrpSpPr>
          <p:cNvPr id="3" name="Group 15"/>
          <p:cNvGrpSpPr/>
          <p:nvPr/>
        </p:nvGrpSpPr>
        <p:grpSpPr>
          <a:xfrm>
            <a:off x="685800" y="1752600"/>
            <a:ext cx="7924800" cy="1905000"/>
            <a:chOff x="685800" y="1752600"/>
            <a:chExt cx="7924800" cy="1704609"/>
          </a:xfrm>
        </p:grpSpPr>
        <p:sp>
          <p:nvSpPr>
            <p:cNvPr id="8" name="Rectangle 7"/>
            <p:cNvSpPr/>
            <p:nvPr/>
          </p:nvSpPr>
          <p:spPr>
            <a:xfrm>
              <a:off x="685800" y="1752600"/>
              <a:ext cx="5505033" cy="523220"/>
            </a:xfrm>
            <a:prstGeom prst="rect">
              <a:avLst/>
            </a:prstGeom>
          </p:spPr>
          <p:txBody>
            <a:bodyPr wrap="none">
              <a:spAutoFit/>
            </a:bodyPr>
            <a:lstStyle/>
            <a:p>
              <a:pPr lvl="0">
                <a:defRPr/>
              </a:pPr>
              <a:r>
                <a:rPr lang="en-US" sz="2800" dirty="0" smtClean="0">
                  <a:latin typeface="Arial" pitchFamily="34" charset="0"/>
                  <a:cs typeface="Arial" pitchFamily="34" charset="0"/>
                </a:rPr>
                <a:t>Move procedures from definitions</a:t>
              </a:r>
            </a:p>
          </p:txBody>
        </p:sp>
        <p:sp>
          <p:nvSpPr>
            <p:cNvPr id="9" name="Rectangle 8"/>
            <p:cNvSpPr/>
            <p:nvPr/>
          </p:nvSpPr>
          <p:spPr>
            <a:xfrm>
              <a:off x="4800600" y="2072214"/>
              <a:ext cx="3810000" cy="1384995"/>
            </a:xfrm>
            <a:prstGeom prst="rect">
              <a:avLst/>
            </a:prstGeom>
          </p:spPr>
          <p:txBody>
            <a:bodyPr wrap="square">
              <a:spAutoFit/>
            </a:bodyPr>
            <a:lstStyle/>
            <a:p>
              <a:r>
                <a:rPr lang="en-US" sz="2800" dirty="0" smtClean="0">
                  <a:latin typeface="Arial" pitchFamily="34" charset="0"/>
                  <a:cs typeface="Arial" pitchFamily="34" charset="0"/>
                </a:rPr>
                <a:t>Actual emissions</a:t>
              </a:r>
            </a:p>
            <a:p>
              <a:r>
                <a:rPr lang="en-US" sz="2800" dirty="0" smtClean="0">
                  <a:latin typeface="Arial" pitchFamily="34" charset="0"/>
                  <a:cs typeface="Arial" pitchFamily="34" charset="0"/>
                </a:rPr>
                <a:t>Netting basis</a:t>
              </a:r>
            </a:p>
            <a:p>
              <a:r>
                <a:rPr lang="en-US" sz="2800" dirty="0" smtClean="0">
                  <a:latin typeface="Arial" pitchFamily="34" charset="0"/>
                  <a:cs typeface="Arial" pitchFamily="34" charset="0"/>
                </a:rPr>
                <a:t>Major modification</a:t>
              </a:r>
              <a:endParaRPr lang="en-US" sz="2800" dirty="0">
                <a:latin typeface="Arial" pitchFamily="34" charset="0"/>
                <a:cs typeface="Arial" pitchFamily="34" charset="0"/>
              </a:endParaRPr>
            </a:p>
          </p:txBody>
        </p:sp>
      </p:grpSp>
      <p:grpSp>
        <p:nvGrpSpPr>
          <p:cNvPr id="6" name="Group 16"/>
          <p:cNvGrpSpPr/>
          <p:nvPr/>
        </p:nvGrpSpPr>
        <p:grpSpPr>
          <a:xfrm>
            <a:off x="685800" y="3886200"/>
            <a:ext cx="8305800" cy="1815882"/>
            <a:chOff x="685800" y="2819400"/>
            <a:chExt cx="8305800" cy="1815882"/>
          </a:xfrm>
        </p:grpSpPr>
        <p:sp>
          <p:nvSpPr>
            <p:cNvPr id="10" name="Rectangle 9"/>
            <p:cNvSpPr/>
            <p:nvPr/>
          </p:nvSpPr>
          <p:spPr>
            <a:xfrm>
              <a:off x="685800" y="2819400"/>
              <a:ext cx="3706464" cy="523220"/>
            </a:xfrm>
            <a:prstGeom prst="rect">
              <a:avLst/>
            </a:prstGeom>
          </p:spPr>
          <p:txBody>
            <a:bodyPr wrap="none">
              <a:spAutoFit/>
            </a:bodyPr>
            <a:lstStyle/>
            <a:p>
              <a:r>
                <a:rPr lang="en-US" sz="2800" dirty="0" smtClean="0">
                  <a:latin typeface="Arial" pitchFamily="34" charset="0"/>
                  <a:cs typeface="Arial" pitchFamily="34" charset="0"/>
                </a:rPr>
                <a:t>Repeal outdated rules</a:t>
              </a:r>
              <a:endParaRPr lang="en-US" sz="2800" dirty="0">
                <a:latin typeface="Arial" pitchFamily="34" charset="0"/>
                <a:cs typeface="Arial" pitchFamily="34" charset="0"/>
              </a:endParaRPr>
            </a:p>
          </p:txBody>
        </p:sp>
        <p:sp>
          <p:nvSpPr>
            <p:cNvPr id="11" name="Rectangle 10"/>
            <p:cNvSpPr/>
            <p:nvPr/>
          </p:nvSpPr>
          <p:spPr>
            <a:xfrm>
              <a:off x="4800600" y="2819400"/>
              <a:ext cx="4191000" cy="1815882"/>
            </a:xfrm>
            <a:prstGeom prst="rect">
              <a:avLst/>
            </a:prstGeom>
          </p:spPr>
          <p:txBody>
            <a:bodyPr wrap="square">
              <a:spAutoFit/>
            </a:bodyPr>
            <a:lstStyle/>
            <a:p>
              <a:r>
                <a:rPr lang="en-US" sz="2800" dirty="0" smtClean="0">
                  <a:latin typeface="Arial" pitchFamily="34" charset="0"/>
                  <a:cs typeface="Arial" pitchFamily="34" charset="0"/>
                </a:rPr>
                <a:t>Aluminum plant</a:t>
              </a: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Sulfite pulp mill</a:t>
              </a:r>
            </a:p>
            <a:p>
              <a:r>
                <a:rPr lang="en-US" sz="2800" dirty="0" smtClean="0">
                  <a:latin typeface="Arial" pitchFamily="34" charset="0"/>
                  <a:cs typeface="Arial" pitchFamily="34" charset="0"/>
                </a:rPr>
                <a:t>Laterite ore processing</a:t>
              </a:r>
            </a:p>
            <a:p>
              <a:r>
                <a:rPr lang="en-US" sz="2800" dirty="0" smtClean="0">
                  <a:latin typeface="Arial" pitchFamily="34" charset="0"/>
                  <a:cs typeface="Arial" pitchFamily="34" charset="0"/>
                </a:rPr>
                <a:t>Spray paint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r>
              <a:rPr lang="en-US" dirty="0" smtClean="0">
                <a:latin typeface="Arial" pitchFamily="34" charset="0"/>
                <a:cs typeface="Arial" pitchFamily="34" charset="0"/>
              </a:rPr>
              <a:t>Rule Cleanup and Update</a:t>
            </a:r>
            <a:endParaRPr lang="en-US" dirty="0">
              <a:latin typeface="Arial" pitchFamily="34" charset="0"/>
              <a:cs typeface="Arial" pitchFamily="34" charset="0"/>
            </a:endParaRPr>
          </a:p>
        </p:txBody>
      </p:sp>
      <p:sp>
        <p:nvSpPr>
          <p:cNvPr id="4" name="Date Placeholder 3"/>
          <p:cNvSpPr>
            <a:spLocks noGrp="1"/>
          </p:cNvSpPr>
          <p:nvPr>
            <p:ph type="dt" sz="half" idx="10"/>
          </p:nvPr>
        </p:nvSpPr>
        <p:spPr>
          <a:xfrm>
            <a:off x="3581400" y="6172200"/>
            <a:ext cx="2133600" cy="365125"/>
          </a:xfrm>
        </p:spPr>
        <p:txBody>
          <a:bodyPr/>
          <a:lstStyle/>
          <a:p>
            <a:fld id="{8F701ACF-C210-486C-B978-5874BA83D226}" type="datetime1">
              <a:rPr lang="en-US" smtClean="0">
                <a:latin typeface="Arial" pitchFamily="34" charset="0"/>
                <a:cs typeface="Arial" pitchFamily="34" charset="0"/>
              </a:rPr>
              <a:pP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6</a:t>
            </a:fld>
            <a:endParaRPr lang="en-US" dirty="0">
              <a:latin typeface="Arial" pitchFamily="34" charset="0"/>
              <a:cs typeface="Arial" pitchFamily="34" charset="0"/>
            </a:endParaRPr>
          </a:p>
        </p:txBody>
      </p:sp>
      <p:sp>
        <p:nvSpPr>
          <p:cNvPr id="12" name="Rectangle 11"/>
          <p:cNvSpPr/>
          <p:nvPr/>
        </p:nvSpPr>
        <p:spPr>
          <a:xfrm>
            <a:off x="609600" y="2667000"/>
            <a:ext cx="4783682" cy="523220"/>
          </a:xfrm>
          <a:prstGeom prst="rect">
            <a:avLst/>
          </a:prstGeom>
        </p:spPr>
        <p:txBody>
          <a:bodyPr wrap="none">
            <a:spAutoFit/>
          </a:bodyPr>
          <a:lstStyle/>
          <a:p>
            <a:r>
              <a:rPr lang="en-US" sz="2800" dirty="0" smtClean="0">
                <a:latin typeface="Arial" pitchFamily="34" charset="0"/>
                <a:cs typeface="Arial" pitchFamily="34" charset="0"/>
              </a:rPr>
              <a:t>Move tables to their own rule</a:t>
            </a:r>
            <a:endParaRPr lang="en-US" sz="2800" dirty="0">
              <a:latin typeface="Arial" pitchFamily="34" charset="0"/>
              <a:cs typeface="Arial" pitchFamily="34" charset="0"/>
            </a:endParaRPr>
          </a:p>
        </p:txBody>
      </p:sp>
      <p:sp>
        <p:nvSpPr>
          <p:cNvPr id="13" name="Rectangle 12"/>
          <p:cNvSpPr/>
          <p:nvPr/>
        </p:nvSpPr>
        <p:spPr>
          <a:xfrm>
            <a:off x="609600" y="1676400"/>
            <a:ext cx="7444667" cy="523220"/>
          </a:xfrm>
          <a:prstGeom prst="rect">
            <a:avLst/>
          </a:prstGeom>
        </p:spPr>
        <p:txBody>
          <a:bodyPr wrap="none">
            <a:spAutoFit/>
          </a:bodyPr>
          <a:lstStyle/>
          <a:p>
            <a:r>
              <a:rPr lang="en-US" sz="2800" dirty="0" smtClean="0">
                <a:latin typeface="Arial" pitchFamily="34" charset="0"/>
                <a:cs typeface="Arial" pitchFamily="34" charset="0"/>
              </a:rPr>
              <a:t>Include compliance method with all standards</a:t>
            </a:r>
            <a:endParaRPr lang="en-US" sz="2800" dirty="0">
              <a:latin typeface="Arial" pitchFamily="34" charset="0"/>
              <a:cs typeface="Arial" pitchFamily="34" charset="0"/>
            </a:endParaRPr>
          </a:p>
        </p:txBody>
      </p:sp>
      <p:sp>
        <p:nvSpPr>
          <p:cNvPr id="14" name="Rectangle 13"/>
          <p:cNvSpPr/>
          <p:nvPr/>
        </p:nvSpPr>
        <p:spPr>
          <a:xfrm>
            <a:off x="609600" y="3810000"/>
            <a:ext cx="5293372" cy="523220"/>
          </a:xfrm>
          <a:prstGeom prst="rect">
            <a:avLst/>
          </a:prstGeom>
        </p:spPr>
        <p:txBody>
          <a:bodyPr wrap="none">
            <a:spAutoFit/>
          </a:bodyPr>
          <a:lstStyle/>
          <a:p>
            <a:r>
              <a:rPr lang="en-US" sz="2800" dirty="0" smtClean="0">
                <a:latin typeface="Arial" pitchFamily="34" charset="0"/>
                <a:cs typeface="Arial" pitchFamily="34" charset="0"/>
              </a:rPr>
              <a:t>Add SIP notes where necessary</a:t>
            </a:r>
            <a:endParaRPr lang="en-US" sz="2800" dirty="0">
              <a:latin typeface="Arial" pitchFamily="34" charset="0"/>
              <a:cs typeface="Arial" pitchFamily="34" charset="0"/>
            </a:endParaRPr>
          </a:p>
        </p:txBody>
      </p:sp>
      <p:sp>
        <p:nvSpPr>
          <p:cNvPr id="15" name="Rectangle 14"/>
          <p:cNvSpPr/>
          <p:nvPr/>
        </p:nvSpPr>
        <p:spPr>
          <a:xfrm>
            <a:off x="609600" y="4876800"/>
            <a:ext cx="4123245" cy="523220"/>
          </a:xfrm>
          <a:prstGeom prst="rect">
            <a:avLst/>
          </a:prstGeom>
        </p:spPr>
        <p:txBody>
          <a:bodyPr wrap="none">
            <a:spAutoFit/>
          </a:bodyPr>
          <a:lstStyle/>
          <a:p>
            <a:pPr>
              <a:defRPr/>
            </a:pPr>
            <a:r>
              <a:rPr lang="en-US" sz="2800" dirty="0" smtClean="0">
                <a:latin typeface="Arial" pitchFamily="34" charset="0"/>
                <a:cs typeface="Arial" pitchFamily="34" charset="0"/>
              </a:rPr>
              <a:t>Correct cross references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31838"/>
          </a:xfrm>
        </p:spPr>
        <p:txBody>
          <a:bodyPr/>
          <a:lstStyle/>
          <a:p>
            <a:r>
              <a:rPr lang="en-US" sz="3600" b="1" dirty="0" smtClean="0">
                <a:latin typeface="Arial" pitchFamily="34" charset="0"/>
                <a:cs typeface="Arial" pitchFamily="34" charset="0"/>
              </a:rPr>
              <a:t>Opacity</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304800" y="990600"/>
            <a:ext cx="8686800" cy="3886200"/>
          </a:xfrm>
        </p:spPr>
        <p:txBody>
          <a:bodyPr>
            <a:normAutofit/>
          </a:bodyPr>
          <a:lstStyle/>
          <a:p>
            <a:pPr>
              <a:buClr>
                <a:srgbClr val="57B591"/>
              </a:buClr>
            </a:pPr>
            <a:r>
              <a:rPr lang="en-US" dirty="0" smtClean="0"/>
              <a:t>A </a:t>
            </a:r>
            <a:r>
              <a:rPr lang="en-US" dirty="0" smtClean="0"/>
              <a:t>measurement of how dense </a:t>
            </a:r>
            <a:r>
              <a:rPr lang="en-US" dirty="0" smtClean="0"/>
              <a:t>dust </a:t>
            </a:r>
            <a:r>
              <a:rPr lang="en-US" dirty="0" smtClean="0"/>
              <a:t>particles are in the </a:t>
            </a:r>
            <a:r>
              <a:rPr lang="en-US" dirty="0" smtClean="0"/>
              <a:t>air, taking into </a:t>
            </a:r>
            <a:r>
              <a:rPr lang="en-US" dirty="0" smtClean="0"/>
              <a:t>account how much light is obscured by the rising dust when looking at a solid, colored </a:t>
            </a:r>
            <a:r>
              <a:rPr lang="en-US" dirty="0" smtClean="0"/>
              <a:t>background</a:t>
            </a:r>
          </a:p>
          <a:p>
            <a:pPr>
              <a:buClr>
                <a:srgbClr val="57B591"/>
              </a:buClr>
            </a:pPr>
            <a:r>
              <a:rPr lang="en-US" dirty="0" smtClean="0"/>
              <a:t>Measured </a:t>
            </a:r>
            <a:r>
              <a:rPr lang="en-US" dirty="0" smtClean="0"/>
              <a:t>in percentages from 0 to </a:t>
            </a:r>
            <a:r>
              <a:rPr lang="en-US" dirty="0" smtClean="0"/>
              <a:t>100% by </a:t>
            </a:r>
            <a:r>
              <a:rPr lang="en-US" dirty="0" smtClean="0"/>
              <a:t>visible </a:t>
            </a:r>
            <a:r>
              <a:rPr lang="en-US" dirty="0" smtClean="0"/>
              <a:t>observation</a:t>
            </a:r>
            <a:endParaRPr lang="en-US" dirty="0" smtClean="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F701ACF-C210-486C-B978-5874BA83D226}" type="datetime1">
              <a:rPr lang="en-US" smtClean="0">
                <a:latin typeface="Arial" pitchFamily="34" charset="0"/>
                <a:cs typeface="Arial" pitchFamily="34" charset="0"/>
              </a:rPr>
              <a:pP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7</a:t>
            </a:fld>
            <a:endParaRPr lang="en-US" dirty="0">
              <a:latin typeface="Arial" pitchFamily="34" charset="0"/>
              <a:cs typeface="Arial" pitchFamily="34" charset="0"/>
            </a:endParaRPr>
          </a:p>
        </p:txBody>
      </p:sp>
      <p:pic>
        <p:nvPicPr>
          <p:cNvPr id="7" name="Picture 6" descr="p50.jpg"/>
          <p:cNvPicPr>
            <a:picLocks noChangeAspect="1"/>
          </p:cNvPicPr>
          <p:nvPr/>
        </p:nvPicPr>
        <p:blipFill>
          <a:blip r:embed="rId3" cstate="print"/>
          <a:stretch>
            <a:fillRect/>
          </a:stretch>
        </p:blipFill>
        <p:spPr>
          <a:xfrm>
            <a:off x="4953000" y="4191000"/>
            <a:ext cx="3070104" cy="2304777"/>
          </a:xfrm>
          <a:prstGeom prst="rect">
            <a:avLst/>
          </a:prstGeom>
        </p:spPr>
      </p:pic>
      <p:pic>
        <p:nvPicPr>
          <p:cNvPr id="8" name="Picture 7" descr="p76.jpg"/>
          <p:cNvPicPr>
            <a:picLocks noChangeAspect="1"/>
          </p:cNvPicPr>
          <p:nvPr/>
        </p:nvPicPr>
        <p:blipFill>
          <a:blip r:embed="rId4" cstate="print"/>
          <a:stretch>
            <a:fillRect/>
          </a:stretch>
        </p:blipFill>
        <p:spPr>
          <a:xfrm>
            <a:off x="990600" y="4191000"/>
            <a:ext cx="2971800" cy="220551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31838"/>
          </a:xfrm>
        </p:spPr>
        <p:txBody>
          <a:bodyPr/>
          <a:lstStyle/>
          <a:p>
            <a:r>
              <a:rPr lang="en-US" sz="3600" b="1" dirty="0" smtClean="0">
                <a:latin typeface="Arial" pitchFamily="34" charset="0"/>
                <a:cs typeface="Arial" pitchFamily="34" charset="0"/>
              </a:rPr>
              <a:t>Grain Loading</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304800" y="1752600"/>
            <a:ext cx="5334000" cy="3886200"/>
          </a:xfrm>
        </p:spPr>
        <p:txBody>
          <a:bodyPr>
            <a:normAutofit/>
          </a:bodyPr>
          <a:lstStyle/>
          <a:p>
            <a:pPr>
              <a:buClr>
                <a:srgbClr val="57B591"/>
              </a:buClr>
            </a:pPr>
            <a:r>
              <a:rPr lang="en-US" dirty="0" smtClean="0"/>
              <a:t>A particulate matter concentration</a:t>
            </a:r>
          </a:p>
          <a:p>
            <a:pPr>
              <a:buClr>
                <a:srgbClr val="57B591"/>
              </a:buClr>
            </a:pPr>
            <a:endParaRPr lang="en-US" dirty="0" smtClean="0"/>
          </a:p>
          <a:p>
            <a:pPr>
              <a:buClr>
                <a:srgbClr val="57B591"/>
              </a:buClr>
            </a:pPr>
            <a:r>
              <a:rPr lang="en-US" dirty="0" smtClean="0"/>
              <a:t>Measured </a:t>
            </a:r>
            <a:r>
              <a:rPr lang="en-US" dirty="0" smtClean="0"/>
              <a:t>in </a:t>
            </a:r>
            <a:r>
              <a:rPr lang="en-US" dirty="0" smtClean="0"/>
              <a:t>grains/dry standard cubic foot (gr/dscf) and is performed </a:t>
            </a:r>
            <a:r>
              <a:rPr lang="en-US" dirty="0" smtClean="0"/>
              <a:t>by </a:t>
            </a:r>
            <a:r>
              <a:rPr lang="en-US" dirty="0" smtClean="0"/>
              <a:t>a stack test</a:t>
            </a:r>
            <a:endParaRPr lang="en-US" dirty="0" smtClean="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F701ACF-C210-486C-B978-5874BA83D226}" type="datetime1">
              <a:rPr lang="en-US" smtClean="0">
                <a:latin typeface="Arial" pitchFamily="34" charset="0"/>
                <a:cs typeface="Arial" pitchFamily="34" charset="0"/>
              </a:rPr>
              <a:pPr/>
              <a:t>5/20/2014</a:t>
            </a:fld>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B4F3AE50-1B84-4193-A18E-F29C95A836E2}" type="slidenum">
              <a:rPr lang="en-US" smtClean="0">
                <a:latin typeface="Arial" pitchFamily="34" charset="0"/>
                <a:cs typeface="Arial" pitchFamily="34" charset="0"/>
              </a:rPr>
              <a:pPr/>
              <a:t>8</a:t>
            </a:fld>
            <a:endParaRPr lang="en-US" dirty="0">
              <a:latin typeface="Arial" pitchFamily="34" charset="0"/>
              <a:cs typeface="Arial" pitchFamily="34" charset="0"/>
            </a:endParaRPr>
          </a:p>
        </p:txBody>
      </p:sp>
      <p:pic>
        <p:nvPicPr>
          <p:cNvPr id="2050" name="Picture 2" descr="http://www.empirestacktesting.com/pics/dad.jpg"/>
          <p:cNvPicPr>
            <a:picLocks noChangeAspect="1" noChangeArrowheads="1"/>
          </p:cNvPicPr>
          <p:nvPr/>
        </p:nvPicPr>
        <p:blipFill>
          <a:blip r:embed="rId3" cstate="print"/>
          <a:srcRect/>
          <a:stretch>
            <a:fillRect/>
          </a:stretch>
        </p:blipFill>
        <p:spPr bwMode="auto">
          <a:xfrm>
            <a:off x="5715000" y="2971800"/>
            <a:ext cx="2743200" cy="284826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9</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Arial" pitchFamily="34" charset="0"/>
                <a:ea typeface="Calibri"/>
                <a:cs typeface="Arial" pitchFamily="34" charset="0"/>
              </a:rPr>
              <a:t>Update PM Standards</a:t>
            </a:r>
            <a:endParaRPr kumimoji="0" lang="en-US" sz="3600" b="1" i="0" u="none" strike="noStrike" kern="0" cap="none" spc="0" normalizeH="0" baseline="0" noProof="0" dirty="0">
              <a:ln>
                <a:noFill/>
              </a:ln>
              <a:solidFill>
                <a:srgbClr val="000000"/>
              </a:solidFill>
              <a:effectLst/>
              <a:uLnTx/>
              <a:uFillTx/>
              <a:latin typeface="Arial" pitchFamily="34" charset="0"/>
              <a:cs typeface="Arial" pitchFamily="34" charset="0"/>
            </a:endParaRPr>
          </a:p>
        </p:txBody>
      </p:sp>
      <p:graphicFrame>
        <p:nvGraphicFramePr>
          <p:cNvPr id="8" name="Diagram 7"/>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TotalTime>
  <Words>1936</Words>
  <Application>Microsoft Office PowerPoint</Application>
  <PresentationFormat>On-screen Show (4:3)</PresentationFormat>
  <Paragraphs>197</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Operations</vt:lpstr>
      <vt:lpstr>Rulemaking Goals</vt:lpstr>
      <vt:lpstr>Rulemaking Schedule</vt:lpstr>
      <vt:lpstr>Slide 4</vt:lpstr>
      <vt:lpstr>Rule Cleanup and Update</vt:lpstr>
      <vt:lpstr>Rule Cleanup and Update</vt:lpstr>
      <vt:lpstr>Opacity</vt:lpstr>
      <vt:lpstr>Grain Loading</vt:lpstr>
      <vt:lpstr>Update PM Standards</vt:lpstr>
      <vt:lpstr>Update PM Standards</vt:lpstr>
      <vt:lpstr>Permitting Small Sources</vt:lpstr>
      <vt:lpstr>New Source Review (NSR)</vt:lpstr>
      <vt:lpstr>Other Proposed Rule Changes</vt:lpstr>
      <vt:lpstr>Slide 14</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25</cp:revision>
  <dcterms:created xsi:type="dcterms:W3CDTF">2012-12-04T19:19:06Z</dcterms:created>
  <dcterms:modified xsi:type="dcterms:W3CDTF">2014-05-21T00:56:35Z</dcterms:modified>
</cp:coreProperties>
</file>