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7"/>
  </p:notesMasterIdLst>
  <p:sldIdLst>
    <p:sldId id="449" r:id="rId2"/>
    <p:sldId id="531" r:id="rId3"/>
    <p:sldId id="501" r:id="rId4"/>
    <p:sldId id="533" r:id="rId5"/>
    <p:sldId id="534" r:id="rId6"/>
    <p:sldId id="535" r:id="rId7"/>
    <p:sldId id="536" r:id="rId8"/>
    <p:sldId id="590"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23" r:id="rId44"/>
    <p:sldId id="559" r:id="rId45"/>
    <p:sldId id="678" r:id="rId46"/>
    <p:sldId id="679" r:id="rId47"/>
    <p:sldId id="680" r:id="rId48"/>
    <p:sldId id="681" r:id="rId49"/>
    <p:sldId id="682" r:id="rId50"/>
    <p:sldId id="683" r:id="rId51"/>
    <p:sldId id="684" r:id="rId52"/>
    <p:sldId id="685" r:id="rId53"/>
    <p:sldId id="686" r:id="rId54"/>
    <p:sldId id="687" r:id="rId55"/>
    <p:sldId id="688" r:id="rId56"/>
    <p:sldId id="689" r:id="rId57"/>
    <p:sldId id="690" r:id="rId58"/>
    <p:sldId id="691" r:id="rId59"/>
    <p:sldId id="692" r:id="rId60"/>
    <p:sldId id="693" r:id="rId61"/>
    <p:sldId id="694" r:id="rId62"/>
    <p:sldId id="695" r:id="rId63"/>
    <p:sldId id="696" r:id="rId64"/>
    <p:sldId id="527" r:id="rId65"/>
    <p:sldId id="697"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64" autoAdjust="0"/>
  </p:normalViewPr>
  <p:slideViewPr>
    <p:cSldViewPr>
      <p:cViewPr>
        <p:scale>
          <a:sx n="90" d="100"/>
          <a:sy n="90" d="100"/>
        </p:scale>
        <p:origin x="-816" y="-90"/>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5/21/2014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625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You will notice that there are also a lot of DEQ staff people here today.  We invited them here today so they can learn about the potential rule changes too.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p14="http://schemas.microsoft.com/office/powerpoint/2010/main"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p14="http://schemas.microsoft.com/office/powerpoint/2010/main"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p14="http://schemas.microsoft.com/office/powerpoint/2010/main"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p14="http://schemas.microsoft.com/office/powerpoint/2010/main"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p14="http://schemas.microsoft.com/office/powerpoint/2010/main"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p14="http://schemas.microsoft.com/office/powerpoint/2010/main" val="1955573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extLst>
      <p:ext uri="{BB962C8B-B14F-4D97-AF65-F5344CB8AC3E}">
        <p14:creationId xmlns:p14="http://schemas.microsoft.com/office/powerpoint/2010/main" val="4107494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extLst>
      <p:ext uri="{BB962C8B-B14F-4D97-AF65-F5344CB8AC3E}">
        <p14:creationId xmlns:p14="http://schemas.microsoft.com/office/powerpoint/2010/main"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extLst>
      <p:ext uri="{BB962C8B-B14F-4D97-AF65-F5344CB8AC3E}">
        <p14:creationId xmlns:p14="http://schemas.microsoft.com/office/powerpoint/2010/main" val="312272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5/21/2014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5/21/2014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5/21/2014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5/21/2014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5/21/2014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5/21/2014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Rules include 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to 6-minute block average</a:t>
            </a:r>
          </a:p>
          <a:p>
            <a:pPr lvl="1">
              <a:buClr>
                <a:srgbClr val="00B0F0"/>
              </a:buClr>
            </a:pPr>
            <a:r>
              <a:rPr lang="en-US" dirty="0" smtClean="0">
                <a:latin typeface="Times New Roman" pitchFamily="18" charset="0"/>
                <a:cs typeface="Times New Roman" pitchFamily="18" charset="0"/>
              </a:rPr>
              <a:t>Replaces 3-minute aggregate in 60 minutes</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All sources must comply with 0.10 standard by January 1, </a:t>
            </a:r>
            <a:r>
              <a:rPr lang="en-US" dirty="0" smtClean="0">
                <a:latin typeface="Times New Roman" pitchFamily="18" charset="0"/>
                <a:cs typeface="Times New Roman" pitchFamily="18" charset="0"/>
              </a:rPr>
              <a:t>2020.</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
        <p:nvSpPr>
          <p:cNvPr id="7"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also have high background concentrations due to woodstoves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764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Changes are similar to more stringent changes adopted for  PM10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1"/>
            <a:ext cx="7315200" cy="4893647"/>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comply but not all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Businesses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Standards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100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and</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(2,756 tons/yr for GHG)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33400" y="1371600"/>
            <a:ext cx="51816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rules are adopted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a:t>
            </a:r>
            <a:r>
              <a:rPr lang="en-US" dirty="0" smtClean="0">
                <a:latin typeface="Times New Roman" pitchFamily="18" charset="0"/>
                <a:cs typeface="Times New Roman" pitchFamily="18" charset="0"/>
              </a:rPr>
              <a:t>Notice: mid-June through July</a:t>
            </a:r>
            <a:endParaRPr lang="en-US" dirty="0" smtClean="0">
              <a:latin typeface="Times New Roman" pitchFamily="18" charset="0"/>
              <a:cs typeface="Times New Roman" pitchFamily="18" charset="0"/>
            </a:endParaRP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a:t>
            </a:r>
            <a:r>
              <a:rPr lang="en-US" dirty="0" smtClean="0">
                <a:latin typeface="Times New Roman" pitchFamily="18" charset="0"/>
                <a:cs typeface="Times New Roman" pitchFamily="18" charset="0"/>
              </a:rPr>
              <a:t>July</a:t>
            </a:r>
            <a:endParaRPr lang="en-US" dirty="0" smtClean="0">
              <a:latin typeface="Times New Roman" pitchFamily="18" charset="0"/>
              <a:cs typeface="Times New Roman" pitchFamily="18" charset="0"/>
            </a:endParaRP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a:t>
            </a:r>
            <a:r>
              <a:rPr lang="en-US" dirty="0">
                <a:latin typeface="Times New Roman" pitchFamily="18" charset="0"/>
                <a:cs typeface="Times New Roman" pitchFamily="18" charset="0"/>
              </a:rPr>
              <a:t>J</a:t>
            </a:r>
            <a:r>
              <a:rPr lang="en-US" dirty="0" smtClean="0">
                <a:latin typeface="Times New Roman" pitchFamily="18" charset="0"/>
                <a:cs typeface="Times New Roman" pitchFamily="18" charset="0"/>
              </a:rPr>
              <a:t>anuary  2015</a:t>
            </a:r>
            <a:endParaRPr lang="en-US" dirty="0" smtClean="0">
              <a:latin typeface="Times New Roman" pitchFamily="18" charset="0"/>
              <a:cs typeface="Times New Roman" pitchFamily="18" charset="0"/>
            </a:endParaRP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a:t>
            </a:r>
            <a:r>
              <a:rPr lang="en-US" dirty="0" smtClean="0">
                <a:latin typeface="Times New Roman" pitchFamily="18" charset="0"/>
                <a:cs typeface="Times New Roman" pitchFamily="18" charset="0"/>
              </a:rPr>
              <a:t>EPA:  February 2015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28800"/>
            <a:ext cx="8229600" cy="452431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33</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404750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381000" y="2057400"/>
            <a:ext cx="8763000" cy="4585871"/>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5576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11" name="Rectangle 10"/>
          <p:cNvSpPr/>
          <p:nvPr/>
        </p:nvSpPr>
        <p:spPr>
          <a:xfrm>
            <a:off x="762000" y="2057400"/>
            <a:ext cx="82296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618857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37</a:t>
            </a:fld>
            <a:endParaRPr lang="en-US" dirty="0">
              <a:solidFill>
                <a:srgbClr val="E3DED1">
                  <a:shade val="50000"/>
                </a:srgbClr>
              </a:solidFill>
            </a:endParaRPr>
          </a:p>
        </p:txBody>
      </p:sp>
      <p:sp>
        <p:nvSpPr>
          <p:cNvPr id="11" name="Rectangle 10"/>
          <p:cNvSpPr/>
          <p:nvPr/>
        </p:nvSpPr>
        <p:spPr>
          <a:xfrm>
            <a:off x="228600" y="2057400"/>
            <a:ext cx="87630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61885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38</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65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Clean Air Act construction approval ensures: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State of the art control technologies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No adverse impacts on air quality</a:t>
            </a: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42672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Amount of emissions transferred cannot exceed the “new” source’s potential to emit</a:t>
            </a:r>
          </a:p>
          <a:p>
            <a:pPr marL="1033272" lvl="2" indent="-576072">
              <a:lnSpc>
                <a:spcPct val="95000"/>
              </a:lnSpc>
              <a:spcBef>
                <a:spcPts val="0"/>
              </a:spcBef>
              <a:buClr>
                <a:srgbClr val="00B0F0"/>
              </a:buCl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438400"/>
            <a:ext cx="8229600" cy="3733800"/>
          </a:xfrm>
        </p:spPr>
        <p:txBody>
          <a:bodyPr>
            <a:normAutofit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Limits ability to use emissions for unrelated projects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Clarifies rules to ensure new source, if different than existing source, is subject to construction approval</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Consistent with the provisions that apply to physical changes or </a:t>
            </a:r>
            <a:r>
              <a:rPr lang="en-US" u="sng" dirty="0" smtClean="0">
                <a:latin typeface="Times New Roman" pitchFamily="18" charset="0"/>
                <a:cs typeface="Times New Roman" pitchFamily="18" charset="0"/>
              </a:rPr>
              <a:t>changes in the method of operation</a:t>
            </a:r>
            <a:r>
              <a:rPr lang="en-US" dirty="0" smtClean="0">
                <a:latin typeface="Times New Roman" pitchFamily="18" charset="0"/>
                <a:cs typeface="Times New Roman" pitchFamily="18" charset="0"/>
              </a:rPr>
              <a:t> that apply to all sources.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val="136865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43</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71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124200"/>
            <a:ext cx="2772410" cy="2819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Times New Roman" pitchFamily="18" charset="0"/>
                <a:cs typeface="Times New Roman" pitchFamily="18" charset="0"/>
              </a:rPr>
              <a:t>Proposing revisions to New Source Review program</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705600" y="4038600"/>
            <a:ext cx="1295400" cy="1066800"/>
          </a:xfrm>
          <a:solidFill>
            <a:schemeClr val="bg1"/>
          </a:solidFill>
        </p:spPr>
        <p:txBody>
          <a:bodyPr anchor="ctr"/>
          <a:lstStyle/>
          <a:p>
            <a:pPr>
              <a:buNone/>
            </a:pPr>
            <a:r>
              <a:rPr lang="en-US" b="1" i="1" dirty="0" smtClean="0">
                <a:solidFill>
                  <a:srgbClr val="00B050"/>
                </a:solidFill>
              </a:rPr>
              <a:t>Major</a:t>
            </a:r>
          </a:p>
          <a:p>
            <a:pPr>
              <a:buNone/>
            </a:pPr>
            <a:r>
              <a:rPr lang="en-US" b="1" i="1" dirty="0" smtClean="0">
                <a:solidFill>
                  <a:srgbClr val="00B050"/>
                </a:solidFill>
              </a:rPr>
              <a:t>NSR</a:t>
            </a:r>
            <a:endParaRPr lang="en-US" b="1" i="1" dirty="0">
              <a:solidFill>
                <a:srgbClr val="00B050"/>
              </a:solidFill>
            </a:endParaRPr>
          </a:p>
        </p:txBody>
      </p:sp>
      <p:sp>
        <p:nvSpPr>
          <p:cNvPr id="5" name="Date Placeholder 4"/>
          <p:cNvSpPr>
            <a:spLocks noGrp="1"/>
          </p:cNvSpPr>
          <p:nvPr>
            <p:ph type="dt" sz="half" idx="10"/>
          </p:nvPr>
        </p:nvSpPr>
        <p:spPr/>
        <p:txBody>
          <a:bodyPr/>
          <a:lstStyle/>
          <a:p>
            <a:fld id="{665C242C-EA3B-425E-9AAC-339BAFE8360B}" type="datetime1">
              <a:rPr lang="en-US" smtClean="0"/>
              <a:pPr/>
              <a:t>5/21/2014</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46</a:t>
            </a:fld>
            <a:endParaRPr lang="en-US" dirty="0"/>
          </a:p>
        </p:txBody>
      </p:sp>
      <p:sp>
        <p:nvSpPr>
          <p:cNvPr id="7" name="TextBox 6"/>
          <p:cNvSpPr txBox="1"/>
          <p:nvPr/>
        </p:nvSpPr>
        <p:spPr>
          <a:xfrm>
            <a:off x="6172200" y="3733800"/>
            <a:ext cx="8382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definition</a:t>
            </a: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pPr lvl="1">
              <a:buNone/>
            </a:pPr>
            <a:r>
              <a:rPr lang="en-US" dirty="0" smtClean="0"/>
              <a: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sources</a:t>
            </a: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PM2.5 National Ambient AQ Standards</a:t>
            </a:r>
          </a:p>
          <a:p>
            <a:pPr lvl="1"/>
            <a:r>
              <a:rPr lang="en-US" dirty="0" smtClean="0">
                <a:latin typeface="Times New Roman" pitchFamily="18" charset="0"/>
                <a:cs typeface="Times New Roman" pitchFamily="18" charset="0"/>
              </a:rPr>
              <a:t>New PM2.5 standards adopted in 2007 – much lower than PM10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PM2.5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problems</a:t>
            </a: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currently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685800" y="5486400"/>
            <a:ext cx="8001000" cy="830997"/>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p14="http://schemas.microsoft.com/office/powerpoint/2010/main" val="13346377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990600" y="5486400"/>
            <a:ext cx="7315200" cy="584775"/>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Overall stringency remains the same</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val="13346377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Significant Emission Rate (SER)</a:t>
            </a:r>
            <a:endParaRPr lang="en-US" sz="36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6127604"/>
              </p:ext>
            </p:extLst>
          </p:nvPr>
        </p:nvGraphicFramePr>
        <p:xfrm>
          <a:off x="381000" y="1676400"/>
          <a:ext cx="8229600" cy="4114800"/>
        </p:xfrm>
        <a:graphic>
          <a:graphicData uri="http://schemas.openxmlformats.org/drawingml/2006/table">
            <a:tbl>
              <a:tblPr firstRow="1" bandRow="1">
                <a:tableStyleId>{5C22544A-7EE6-4342-B048-85BDC9FD1C3A}</a:tableStyleId>
              </a:tblPr>
              <a:tblGrid>
                <a:gridCol w="4114800"/>
                <a:gridCol w="4114800"/>
              </a:tblGrid>
              <a:tr h="685800">
                <a:tc>
                  <a:txBody>
                    <a:bodyPr/>
                    <a:lstStyle/>
                    <a:p>
                      <a:pPr algn="ctr"/>
                      <a:r>
                        <a:rPr lang="en-US" sz="2400" dirty="0" smtClean="0"/>
                        <a:t>Pollutant</a:t>
                      </a:r>
                      <a:endParaRPr lang="en-US" sz="2400" dirty="0"/>
                    </a:p>
                  </a:txBody>
                  <a:tcPr anchor="ctr"/>
                </a:tc>
                <a:tc>
                  <a:txBody>
                    <a:bodyPr/>
                    <a:lstStyle/>
                    <a:p>
                      <a:pPr algn="ctr"/>
                      <a:r>
                        <a:rPr lang="en-US" sz="2400" dirty="0" smtClean="0"/>
                        <a:t>SER, tons per year</a:t>
                      </a:r>
                      <a:endParaRPr lang="en-US" sz="2400" dirty="0"/>
                    </a:p>
                  </a:txBody>
                  <a:tcPr anchor="ctr"/>
                </a:tc>
              </a:tr>
              <a:tr h="685800">
                <a:tc>
                  <a:txBody>
                    <a:bodyPr/>
                    <a:lstStyle/>
                    <a:p>
                      <a:pPr algn="ctr"/>
                      <a:r>
                        <a:rPr lang="en-US" sz="2400" b="1" dirty="0" smtClean="0"/>
                        <a:t>PM2.5</a:t>
                      </a:r>
                      <a:endParaRPr lang="en-US" sz="2400" b="1" dirty="0"/>
                    </a:p>
                  </a:txBody>
                  <a:tcPr anchor="ctr"/>
                </a:tc>
                <a:tc>
                  <a:txBody>
                    <a:bodyPr/>
                    <a:lstStyle/>
                    <a:p>
                      <a:pPr algn="ctr"/>
                      <a:r>
                        <a:rPr lang="en-US" sz="2400" b="1" dirty="0" smtClean="0"/>
                        <a:t>10</a:t>
                      </a:r>
                      <a:endParaRPr lang="en-US" sz="2400" b="1" dirty="0"/>
                    </a:p>
                  </a:txBody>
                  <a:tcPr anchor="ctr"/>
                </a:tc>
              </a:tr>
              <a:tr h="685800">
                <a:tc>
                  <a:txBody>
                    <a:bodyPr/>
                    <a:lstStyle/>
                    <a:p>
                      <a:pPr algn="ctr"/>
                      <a:r>
                        <a:rPr lang="en-US" sz="2400" b="1" dirty="0" smtClean="0"/>
                        <a:t>PM10</a:t>
                      </a:r>
                      <a:endParaRPr lang="en-US" sz="2400" b="1" dirty="0"/>
                    </a:p>
                  </a:txBody>
                  <a:tcPr anchor="ctr"/>
                </a:tc>
                <a:tc>
                  <a:txBody>
                    <a:bodyPr/>
                    <a:lstStyle/>
                    <a:p>
                      <a:pPr algn="ctr"/>
                      <a:r>
                        <a:rPr lang="en-US" sz="2400" b="1" dirty="0" smtClean="0"/>
                        <a:t>15</a:t>
                      </a:r>
                    </a:p>
                  </a:txBody>
                  <a:tcPr anchor="ctr"/>
                </a:tc>
              </a:tr>
              <a:tr h="685800">
                <a:tc>
                  <a:txBody>
                    <a:bodyPr/>
                    <a:lstStyle/>
                    <a:p>
                      <a:pPr algn="ctr"/>
                      <a:r>
                        <a:rPr lang="en-US" sz="2400" b="1" dirty="0" smtClean="0"/>
                        <a:t>NOx,</a:t>
                      </a:r>
                      <a:r>
                        <a:rPr lang="en-US" sz="2400" b="1" baseline="0" dirty="0" smtClean="0"/>
                        <a:t> VOC, SO2</a:t>
                      </a:r>
                      <a:endParaRPr lang="en-US" sz="2400" b="1" dirty="0"/>
                    </a:p>
                  </a:txBody>
                  <a:tcPr anchor="ctr"/>
                </a:tc>
                <a:tc>
                  <a:txBody>
                    <a:bodyPr/>
                    <a:lstStyle/>
                    <a:p>
                      <a:pPr algn="ctr"/>
                      <a:r>
                        <a:rPr lang="en-US" sz="2400" b="1" dirty="0" smtClean="0"/>
                        <a:t>40</a:t>
                      </a:r>
                      <a:endParaRPr lang="en-US" sz="2400" b="1" dirty="0"/>
                    </a:p>
                  </a:txBody>
                  <a:tcPr anchor="ctr"/>
                </a:tc>
              </a:tr>
              <a:tr h="685800">
                <a:tc>
                  <a:txBody>
                    <a:bodyPr/>
                    <a:lstStyle/>
                    <a:p>
                      <a:pPr algn="ctr"/>
                      <a:r>
                        <a:rPr lang="en-US" sz="2400" b="1" dirty="0" smtClean="0"/>
                        <a:t>CO</a:t>
                      </a:r>
                      <a:endParaRPr lang="en-US" sz="2400" b="1" dirty="0"/>
                    </a:p>
                  </a:txBody>
                  <a:tcPr anchor="ctr"/>
                </a:tc>
                <a:tc>
                  <a:txBody>
                    <a:bodyPr/>
                    <a:lstStyle/>
                    <a:p>
                      <a:pPr algn="ctr"/>
                      <a:r>
                        <a:rPr lang="en-US" sz="2400" b="1" dirty="0" smtClean="0"/>
                        <a:t>100</a:t>
                      </a:r>
                      <a:endParaRPr lang="en-US" sz="2400" b="1" dirty="0"/>
                    </a:p>
                  </a:txBody>
                  <a:tcPr anchor="ctr"/>
                </a:tc>
              </a:tr>
              <a:tr h="685800">
                <a:tc>
                  <a:txBody>
                    <a:bodyPr/>
                    <a:lstStyle/>
                    <a:p>
                      <a:pPr algn="ctr"/>
                      <a:r>
                        <a:rPr lang="en-US" sz="2400" b="1" dirty="0" smtClean="0"/>
                        <a:t>GHG</a:t>
                      </a:r>
                      <a:endParaRPr lang="en-US" sz="2400" b="1" dirty="0"/>
                    </a:p>
                  </a:txBody>
                  <a:tcPr anchor="ctr"/>
                </a:tc>
                <a:tc>
                  <a:txBody>
                    <a:bodyPr/>
                    <a:lstStyle/>
                    <a:p>
                      <a:pPr algn="ctr"/>
                      <a:r>
                        <a:rPr lang="en-US" sz="2400" b="1" dirty="0" smtClean="0"/>
                        <a:t>75,000</a:t>
                      </a:r>
                      <a:endParaRPr lang="en-US" sz="2400" b="1" dirty="0"/>
                    </a:p>
                  </a:txBody>
                  <a:tcPr anchor="ctr"/>
                </a:tc>
              </a:tr>
            </a:tbl>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p14="http://schemas.microsoft.com/office/powerpoint/2010/main" val="34367080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56</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3630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736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73630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60</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problem with current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Last: Rule Organization</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Minor New Source Review rules applicable to SER and over called </a:t>
            </a:r>
            <a:r>
              <a:rPr lang="en-US" b="1" i="1" u="sng" dirty="0" smtClean="0">
                <a:latin typeface="Times New Roman" pitchFamily="18" charset="0"/>
                <a:cs typeface="Times New Roman" pitchFamily="18" charset="0"/>
              </a:rPr>
              <a:t>State</a:t>
            </a:r>
            <a:r>
              <a:rPr lang="en-US" dirty="0" smtClean="0">
                <a:latin typeface="Times New Roman" pitchFamily="18" charset="0"/>
                <a:cs typeface="Times New Roman" pitchFamily="18" charset="0"/>
              </a:rPr>
              <a:t> NSR program</a:t>
            </a:r>
          </a:p>
          <a:p>
            <a:pPr lvl="1"/>
            <a:r>
              <a:rPr lang="en-US" dirty="0" smtClean="0">
                <a:latin typeface="Times New Roman" pitchFamily="18" charset="0"/>
                <a:cs typeface="Times New Roman" pitchFamily="18" charset="0"/>
              </a:rPr>
              <a:t>No change to requirements applicable to minor sources less than SER</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sp>
        <p:nvSpPr>
          <p:cNvPr id="6" name="TextBox 5"/>
          <p:cNvSpPr txBox="1"/>
          <p:nvPr/>
        </p:nvSpPr>
        <p:spPr>
          <a:xfrm>
            <a:off x="381000" y="4648200"/>
            <a:ext cx="2895600" cy="584775"/>
          </a:xfrm>
          <a:prstGeom prst="rect">
            <a:avLst/>
          </a:prstGeom>
          <a:noFill/>
        </p:spPr>
        <p:txBody>
          <a:bodyPr wrap="square" rtlCol="0">
            <a:spAutoFit/>
          </a:bodyPr>
          <a:lstStyle/>
          <a:p>
            <a:pPr>
              <a:buFont typeface="Arial" pitchFamily="34" charset="0"/>
              <a:buChar char="•"/>
            </a:pPr>
            <a:r>
              <a:rPr lang="en-US" sz="3200" dirty="0" smtClean="0">
                <a:latin typeface="Times New Roman" pitchFamily="18" charset="0"/>
                <a:cs typeface="Times New Roman" pitchFamily="18" charset="0"/>
              </a:rPr>
              <a:t>  Division 224</a:t>
            </a:r>
            <a:endParaRPr lang="en-US" sz="3200" dirty="0">
              <a:latin typeface="Times New Roman" pitchFamily="18" charset="0"/>
              <a:cs typeface="Times New Roman" pitchFamily="18" charset="0"/>
            </a:endParaRPr>
          </a:p>
        </p:txBody>
      </p:sp>
      <p:sp>
        <p:nvSpPr>
          <p:cNvPr id="7" name="TextBox 6"/>
          <p:cNvSpPr txBox="1"/>
          <p:nvPr/>
        </p:nvSpPr>
        <p:spPr>
          <a:xfrm>
            <a:off x="3276600" y="4114800"/>
            <a:ext cx="533400" cy="1569660"/>
          </a:xfrm>
          <a:prstGeom prst="rect">
            <a:avLst/>
          </a:prstGeom>
          <a:noFill/>
        </p:spPr>
        <p:txBody>
          <a:bodyPr wrap="square" rtlCol="0">
            <a:spAutoFit/>
          </a:bodyPr>
          <a:lstStyle/>
          <a:p>
            <a:r>
              <a:rPr lang="en-US" sz="9600" dirty="0" smtClean="0"/>
              <a:t>{</a:t>
            </a:r>
            <a:endParaRPr lang="en-US" sz="9600" dirty="0"/>
          </a:p>
        </p:txBody>
      </p:sp>
      <p:sp>
        <p:nvSpPr>
          <p:cNvPr id="8" name="TextBox 7"/>
          <p:cNvSpPr txBox="1"/>
          <p:nvPr/>
        </p:nvSpPr>
        <p:spPr>
          <a:xfrm>
            <a:off x="4038600" y="4038600"/>
            <a:ext cx="4419600" cy="1815882"/>
          </a:xfrm>
          <a:prstGeom prst="rect">
            <a:avLst/>
          </a:prstGeom>
          <a:noFill/>
        </p:spPr>
        <p:txBody>
          <a:bodyPr wrap="square" rtlCol="0">
            <a:spAutoFit/>
          </a:bodyPr>
          <a:lstStyle/>
          <a:p>
            <a:pPr indent="-457200"/>
            <a:r>
              <a:rPr lang="en-US" sz="2800" dirty="0" smtClean="0">
                <a:latin typeface="Times New Roman" pitchFamily="18" charset="0"/>
                <a:cs typeface="Times New Roman" pitchFamily="18" charset="0"/>
              </a:rPr>
              <a:t>Major NSR</a:t>
            </a:r>
          </a:p>
          <a:p>
            <a:pPr indent="-457200"/>
            <a:r>
              <a:rPr lang="en-US" sz="2800" dirty="0" smtClean="0">
                <a:latin typeface="Times New Roman" pitchFamily="18" charset="0"/>
                <a:cs typeface="Times New Roman" pitchFamily="18" charset="0"/>
              </a:rPr>
              <a:t>State NSR</a:t>
            </a:r>
          </a:p>
          <a:p>
            <a:pPr indent="-457200"/>
            <a:r>
              <a:rPr lang="en-US" sz="2800" dirty="0" smtClean="0">
                <a:latin typeface="Times New Roman" pitchFamily="18" charset="0"/>
                <a:cs typeface="Times New Roman" pitchFamily="18" charset="0"/>
              </a:rPr>
              <a:t>Offset requirements</a:t>
            </a:r>
          </a:p>
          <a:p>
            <a:pPr indent="-457200"/>
            <a:r>
              <a:rPr lang="en-US" sz="2800" dirty="0" smtClean="0">
                <a:latin typeface="Times New Roman" pitchFamily="18" charset="0"/>
                <a:cs typeface="Times New Roman" pitchFamily="18" charset="0"/>
              </a:rPr>
              <a:t>Net Air Quality Benefit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source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Major and State NSR in Division 224</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9" y="1832766"/>
            <a:ext cx="6479151" cy="4263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441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5/21/2014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942545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5/21/2014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4000"/>
            <a:ext cx="64960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p14="http://schemas.microsoft.com/office/powerpoint/2010/main" val="62791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smtClean="0">
                <a:latin typeface="Times New Roman" pitchFamily="18" charset="0"/>
                <a:cs typeface="Times New Roman" pitchFamily="18" charset="0"/>
              </a:rPr>
              <a:t>Implementation </a:t>
            </a:r>
            <a:r>
              <a:rPr lang="en-US" dirty="0" smtClean="0">
                <a:latin typeface="Times New Roman" pitchFamily="18" charset="0"/>
                <a:cs typeface="Times New Roman" pitchFamily="18" charset="0"/>
              </a:rPr>
              <a:t>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9477</TotalTime>
  <Words>3715</Words>
  <Application>Microsoft Office PowerPoint</Application>
  <PresentationFormat>On-screen Show (4:3)</PresentationFormat>
  <Paragraphs>685</Paragraphs>
  <Slides>65</Slides>
  <Notes>44</Notes>
  <HiddenSlides>1</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Rulemaking Goals</vt:lpstr>
      <vt:lpstr>Rulemaking Schedule</vt:lpstr>
      <vt:lpstr>PowerPoint Presentation</vt:lpstr>
      <vt:lpstr>Rule Clean-Up</vt:lpstr>
      <vt:lpstr>Rule Clean-Up</vt:lpstr>
      <vt:lpstr>Rule Clean-Up</vt:lpstr>
      <vt:lpstr>Rule Clean-Up</vt:lpstr>
      <vt:lpstr>PM and Opacity Standards  - Topics</vt:lpstr>
      <vt:lpstr>PM and Opacity Standards  - Background</vt:lpstr>
      <vt:lpstr>Opacity Standard – suggested changes</vt:lpstr>
      <vt:lpstr>Opacity Standard – suggested changes</vt:lpstr>
      <vt:lpstr>Opacity Standard – suggested changes</vt:lpstr>
      <vt:lpstr>PM Standard – suggested changes</vt:lpstr>
      <vt:lpstr>PM Grain loading standards</vt:lpstr>
      <vt:lpstr>PM Grain loading standards</vt:lpstr>
      <vt:lpstr>PM Grain loading standards</vt:lpstr>
      <vt:lpstr>PM Grain loading standards</vt:lpstr>
      <vt:lpstr>PowerPoint Presentation</vt:lpstr>
      <vt:lpstr>PowerPoint Presentation</vt:lpstr>
      <vt:lpstr>PM Standards – suggested changes</vt:lpstr>
      <vt:lpstr>Categorically Insignificant Activities</vt:lpstr>
      <vt:lpstr>Categorically Insignificant Activities - background</vt:lpstr>
      <vt:lpstr>Categorically Insignificant Activities - background</vt:lpstr>
      <vt:lpstr>PowerPoint Presentation</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Things unique to DEQ’s program</vt:lpstr>
      <vt:lpstr>Things unique to DEQ’s program, cont.</vt:lpstr>
      <vt:lpstr>Why make changes?</vt:lpstr>
      <vt:lpstr>How will the changes improve the program? </vt:lpstr>
      <vt:lpstr>What are the changes? </vt:lpstr>
      <vt:lpstr>Major / Minor NSR – currently  With construction or change in method of operation (Major Modification)</vt:lpstr>
      <vt:lpstr>Major / Minor NSR – proposed  With construction or change in method of operation (Major Modification)</vt:lpstr>
      <vt:lpstr>Significant Emission Rate (SER)</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Last: Rule Organization</vt:lpstr>
      <vt:lpstr>Summary of Proposed Changes</vt:lpstr>
      <vt:lpstr>New Source Review (NSR)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Mark</cp:lastModifiedBy>
  <cp:revision>908</cp:revision>
  <dcterms:created xsi:type="dcterms:W3CDTF">2013-06-02T20:44:18Z</dcterms:created>
  <dcterms:modified xsi:type="dcterms:W3CDTF">2014-05-22T00:15:47Z</dcterms:modified>
</cp:coreProperties>
</file>