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8"/>
  </p:notesMasterIdLst>
  <p:sldIdLst>
    <p:sldId id="449" r:id="rId2"/>
    <p:sldId id="531" r:id="rId3"/>
    <p:sldId id="501" r:id="rId4"/>
    <p:sldId id="533" r:id="rId5"/>
    <p:sldId id="534" r:id="rId6"/>
    <p:sldId id="535" r:id="rId7"/>
    <p:sldId id="536" r:id="rId8"/>
    <p:sldId id="657" r:id="rId9"/>
    <p:sldId id="658" r:id="rId10"/>
    <p:sldId id="659" r:id="rId11"/>
    <p:sldId id="660" r:id="rId12"/>
    <p:sldId id="661" r:id="rId13"/>
    <p:sldId id="662" r:id="rId14"/>
    <p:sldId id="663" r:id="rId15"/>
    <p:sldId id="664" r:id="rId16"/>
    <p:sldId id="699" r:id="rId17"/>
    <p:sldId id="701" r:id="rId18"/>
    <p:sldId id="590" r:id="rId19"/>
    <p:sldId id="644" r:id="rId20"/>
    <p:sldId id="645" r:id="rId21"/>
    <p:sldId id="646" r:id="rId22"/>
    <p:sldId id="647" r:id="rId23"/>
    <p:sldId id="648" r:id="rId24"/>
    <p:sldId id="698" r:id="rId25"/>
    <p:sldId id="649" r:id="rId26"/>
    <p:sldId id="650" r:id="rId27"/>
    <p:sldId id="653" r:id="rId28"/>
    <p:sldId id="654" r:id="rId29"/>
    <p:sldId id="655" r:id="rId30"/>
    <p:sldId id="656" r:id="rId31"/>
    <p:sldId id="674" r:id="rId32"/>
    <p:sldId id="623" r:id="rId33"/>
    <p:sldId id="679" r:id="rId34"/>
    <p:sldId id="680" r:id="rId35"/>
    <p:sldId id="681" r:id="rId36"/>
    <p:sldId id="682" r:id="rId37"/>
    <p:sldId id="683" r:id="rId38"/>
    <p:sldId id="684" r:id="rId39"/>
    <p:sldId id="704" r:id="rId40"/>
    <p:sldId id="705" r:id="rId41"/>
    <p:sldId id="688" r:id="rId42"/>
    <p:sldId id="689" r:id="rId43"/>
    <p:sldId id="690" r:id="rId44"/>
    <p:sldId id="691" r:id="rId45"/>
    <p:sldId id="692" r:id="rId46"/>
    <p:sldId id="693" r:id="rId47"/>
    <p:sldId id="694" r:id="rId48"/>
    <p:sldId id="696" r:id="rId49"/>
    <p:sldId id="527" r:id="rId50"/>
    <p:sldId id="667" r:id="rId51"/>
    <p:sldId id="673" r:id="rId52"/>
    <p:sldId id="706" r:id="rId53"/>
    <p:sldId id="707" r:id="rId54"/>
    <p:sldId id="708" r:id="rId55"/>
    <p:sldId id="709" r:id="rId56"/>
    <p:sldId id="697"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 id="2" name="Mark" initials="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64" autoAdjust="0"/>
  </p:normalViewPr>
  <p:slideViewPr>
    <p:cSldViewPr>
      <p:cViewPr>
        <p:scale>
          <a:sx n="90" d="100"/>
          <a:sy n="90" d="100"/>
        </p:scale>
        <p:origin x="-58" y="154"/>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22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7/15/2014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92500" lnSpcReduction="20000"/>
          </a:bodyPr>
          <a:lstStyle/>
          <a:p>
            <a:pPr>
              <a:buFont typeface="Arial" pitchFamily="34" charset="0"/>
              <a:buChar char="•"/>
            </a:pPr>
            <a:r>
              <a:rPr lang="en-US" sz="2300" dirty="0" smtClean="0">
                <a:latin typeface="Times New Roman" pitchFamily="18" charset="0"/>
                <a:cs typeface="Times New Roman" pitchFamily="18" charset="0"/>
              </a:rPr>
              <a:t>Good evening! Thank you for taking the time to come today to this DEQ informational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 today....George Davis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tell you about proposed rules changes.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also includes some minor changes to our woodstove program and gasoline dispensing requirements,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CA4C2"/>
              </a:buClr>
            </a:pPr>
            <a:endParaRPr lang="en-US" sz="38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
        <p:nvSpPr>
          <p:cNvPr id="6" name="Notes Placeholder 2"/>
          <p:cNvSpPr txBox="1">
            <a:spLocks/>
          </p:cNvSpPr>
          <p:nvPr/>
        </p:nvSpPr>
        <p:spPr>
          <a:xfrm>
            <a:off x="685800" y="4343400"/>
            <a:ext cx="5608320" cy="4183380"/>
          </a:xfrm>
          <a:prstGeom prst="rect">
            <a:avLst/>
          </a:prstGeom>
        </p:spPr>
        <p:txBody>
          <a:bodyPr vert="horz" lIns="93177" tIns="46589" rIns="93177" bIns="46589" rtlCol="0">
            <a:normAutofit fontScale="85000" lnSpcReduction="20000"/>
          </a:bodyPr>
          <a:lstStyle/>
          <a:p>
            <a:pPr marL="0" marR="0" lvl="0" indent="0" algn="l" defTabSz="914400" rtl="0" eaLnBrk="1" fontAlgn="auto" latinLnBrk="0" hangingPunct="1">
              <a:lnSpc>
                <a:spcPct val="115000"/>
              </a:lnSpc>
              <a:spcBef>
                <a:spcPts val="0"/>
              </a:spcBef>
              <a:spcAft>
                <a:spcPts val="1000"/>
              </a:spcAft>
              <a:buClr>
                <a:srgbClr val="00B0F0"/>
              </a:buClr>
              <a:buSzTx/>
              <a:buFontTx/>
              <a:buNone/>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Non-emergency engine subject to 40 CFR Part 60, Subpart JJJJ, </a:t>
            </a:r>
            <a:r>
              <a:rPr kumimoji="0" lang="en-US" sz="1900" b="0" i="0" u="sng" strike="noStrike" kern="1200" cap="none" spc="0" normalizeH="0" baseline="0" noProof="0" dirty="0" smtClean="0">
                <a:ln>
                  <a:noFill/>
                </a:ln>
                <a:solidFill>
                  <a:schemeClr val="tx1"/>
                </a:solidFill>
                <a:effectLst/>
                <a:uLnTx/>
                <a:uFillTx/>
                <a:latin typeface="Times New Roman"/>
                <a:ea typeface="Calibri"/>
                <a:cs typeface="+mn-cs"/>
              </a:rPr>
              <a:t>&gt;</a:t>
            </a: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500 horsepower</a:t>
            </a:r>
            <a:endParaRPr kumimoji="0" lang="en-US" sz="19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0" marR="0" lvl="0" indent="0" algn="l" defTabSz="914400" rtl="0" eaLnBrk="1" fontAlgn="auto" latinLnBrk="0" hangingPunct="1">
              <a:lnSpc>
                <a:spcPct val="115000"/>
              </a:lnSpc>
              <a:spcBef>
                <a:spcPts val="0"/>
              </a:spcBef>
              <a:spcAft>
                <a:spcPts val="1000"/>
              </a:spcAft>
              <a:buClr>
                <a:srgbClr val="00B0F0"/>
              </a:buClr>
              <a:buSzTx/>
              <a:buFontTx/>
              <a:buNone/>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Non-emergency or non-fire pump engine subject to 40 CFR Part 63, Subpart ZZZZ, </a:t>
            </a:r>
            <a:r>
              <a:rPr kumimoji="0" lang="en-US" sz="1900" b="0" i="0" u="sng" strike="noStrike" kern="1200" cap="none" spc="0" normalizeH="0" baseline="0" noProof="0" dirty="0" smtClean="0">
                <a:ln>
                  <a:noFill/>
                </a:ln>
                <a:solidFill>
                  <a:schemeClr val="tx1"/>
                </a:solidFill>
                <a:effectLst/>
                <a:uLnTx/>
                <a:uFillTx/>
                <a:latin typeface="Times New Roman"/>
                <a:ea typeface="Calibri"/>
                <a:cs typeface="+mn-cs"/>
              </a:rPr>
              <a:t>&gt;</a:t>
            </a: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500 horsepower, excluding two stroke lean burn engines, engines burning exclusively landfill or digester gas, and four stroke engines located in remote areas</a:t>
            </a:r>
            <a:endParaRPr kumimoji="0" lang="en-US" sz="19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L="0" marR="0" lvl="0" indent="0" algn="l" defTabSz="914400" rtl="0" eaLnBrk="1" fontAlgn="auto" latinLnBrk="0" hangingPunct="1">
              <a:lnSpc>
                <a:spcPct val="115000"/>
              </a:lnSpc>
              <a:spcBef>
                <a:spcPts val="0"/>
              </a:spcBef>
              <a:spcAft>
                <a:spcPts val="1000"/>
              </a:spcAft>
              <a:buClr>
                <a:srgbClr val="00B0F0"/>
              </a:buClr>
              <a:buSzTx/>
              <a:buFontTx/>
              <a:buNone/>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Non-emergency engine subject to 40 CFR Part 60, Subpart IIII and:</a:t>
            </a:r>
          </a:p>
          <a:p>
            <a:pPr marL="605790" marR="0" lvl="2" indent="-285750" algn="l" defTabSz="914400" rtl="0" eaLnBrk="1" fontAlgn="auto" latinLnBrk="0" hangingPunct="1">
              <a:lnSpc>
                <a:spcPct val="115000"/>
              </a:lnSpc>
              <a:spcBef>
                <a:spcPts val="0"/>
              </a:spcBef>
              <a:spcAft>
                <a:spcPts val="1000"/>
              </a:spcAft>
              <a:buClr>
                <a:srgbClr val="00B0F0"/>
              </a:buClr>
              <a:buSzTx/>
              <a:buFont typeface="Wingdings" panose="05000000000000000000" pitchFamily="2" charset="2"/>
              <a:buChar char="§"/>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With displacement of 30 liters or more per cylinder; or</a:t>
            </a:r>
          </a:p>
          <a:p>
            <a:pPr marL="605790" marR="0" lvl="2" indent="-285750" algn="l" defTabSz="914400" rtl="0" eaLnBrk="1" fontAlgn="auto" latinLnBrk="0" hangingPunct="1">
              <a:lnSpc>
                <a:spcPct val="115000"/>
              </a:lnSpc>
              <a:spcBef>
                <a:spcPts val="0"/>
              </a:spcBef>
              <a:spcAft>
                <a:spcPts val="1000"/>
              </a:spcAft>
              <a:buClr>
                <a:srgbClr val="00B0F0"/>
              </a:buClr>
              <a:buSzTx/>
              <a:buFont typeface="Wingdings" panose="05000000000000000000" pitchFamily="2" charset="2"/>
              <a:buChar char="§"/>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With displacement of less than 30 liters per cylinder, is rated at </a:t>
            </a:r>
            <a:r>
              <a:rPr kumimoji="0" lang="en-US" sz="1900" b="0" i="0" u="sng" strike="noStrike" kern="1200" cap="none" spc="0" normalizeH="0" baseline="0" noProof="0" dirty="0" smtClean="0">
                <a:ln>
                  <a:noFill/>
                </a:ln>
                <a:solidFill>
                  <a:schemeClr val="tx1"/>
                </a:solidFill>
                <a:effectLst/>
                <a:uLnTx/>
                <a:uFillTx/>
                <a:latin typeface="Times New Roman"/>
                <a:ea typeface="Calibri"/>
                <a:cs typeface="+mn-cs"/>
              </a:rPr>
              <a:t>&gt;</a:t>
            </a: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500 horsepower; or</a:t>
            </a:r>
          </a:p>
          <a:p>
            <a:pPr marL="368046" marR="0" lvl="1" indent="-285750" algn="l" defTabSz="914400" rtl="0" eaLnBrk="1" fontAlgn="auto" latinLnBrk="0" hangingPunct="1">
              <a:lnSpc>
                <a:spcPct val="115000"/>
              </a:lnSpc>
              <a:spcBef>
                <a:spcPts val="0"/>
              </a:spcBef>
              <a:spcAft>
                <a:spcPts val="1000"/>
              </a:spcAft>
              <a:buClr>
                <a:srgbClr val="00B0F0"/>
              </a:buClr>
              <a:buSzTx/>
              <a:buFont typeface="Arial" pitchFamily="34" charset="0"/>
              <a:buChar char="•"/>
              <a:tabLst/>
              <a:defRPr/>
            </a:pPr>
            <a:r>
              <a:rPr kumimoji="0" lang="en-US" sz="1900" b="0" i="0" u="none" strike="noStrike" kern="1200" cap="none" spc="0" normalizeH="0" baseline="0" noProof="0" dirty="0" smtClean="0">
                <a:ln>
                  <a:noFill/>
                </a:ln>
                <a:solidFill>
                  <a:schemeClr val="tx1"/>
                </a:solidFill>
                <a:effectLst/>
                <a:uLnTx/>
                <a:uFillTx/>
                <a:latin typeface="Times New Roman"/>
                <a:ea typeface="Calibri"/>
                <a:cs typeface="+mn-cs"/>
              </a:rPr>
              <a:t>Emergency generators and firewater pumps, aggregate emissions &gt;10 tons for any pollutant based on 100 hours or other hours of operation specified in a permit</a:t>
            </a:r>
          </a:p>
          <a:p>
            <a:pPr marL="0" marR="0" lvl="0" indent="0" algn="l" defTabSz="914400" rtl="0" eaLnBrk="1" fontAlgn="auto" latinLnBrk="0" hangingPunct="1">
              <a:lnSpc>
                <a:spcPct val="115000"/>
              </a:lnSpc>
              <a:spcBef>
                <a:spcPts val="0"/>
              </a:spcBef>
              <a:spcAft>
                <a:spcPts val="0"/>
              </a:spcAft>
              <a:buClr>
                <a:srgbClr val="F07F09"/>
              </a:buClr>
              <a:buSzPct val="80000"/>
              <a:buFontTx/>
              <a:buNone/>
              <a:tabLst/>
              <a:defRPr/>
            </a:pPr>
            <a:endParaRPr kumimoji="0" lang="en-US" sz="16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L="0" marR="0" lvl="0" indent="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endParaRPr kumimoji="0" lang="en-US" sz="29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
                <a:srgbClr val="00B0F0"/>
              </a:buClr>
              <a:buSzPct val="100000"/>
              <a:buFontTx/>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Tx/>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mn-lt"/>
              <a:ea typeface="Calibri"/>
              <a:cs typeface="Times New Roman"/>
            </a:endParaRPr>
          </a:p>
          <a:p>
            <a:pPr marL="457200" marR="0" lvl="1" indent="0" algn="l" defTabSz="914400" rtl="0" eaLnBrk="1" fontAlgn="auto" latinLnBrk="0" hangingPunct="1">
              <a:lnSpc>
                <a:spcPct val="100000"/>
              </a:lnSpc>
              <a:spcBef>
                <a:spcPts val="0"/>
              </a:spcBef>
              <a:spcAft>
                <a:spcPts val="0"/>
              </a:spcAft>
              <a:buClr>
                <a:srgbClr val="00B0F0"/>
              </a:buClr>
              <a:buSzTx/>
              <a:buFont typeface="Arial" pitchFamily="34" charset="0"/>
              <a:buChar char="•"/>
              <a:tabLst/>
              <a:defRPr/>
            </a:pPr>
            <a:endParaRPr kumimoji="0" lang="en-US" sz="2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Catch-all category for portable sources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
        <p:nvSpPr>
          <p:cNvPr id="5" name="Rectangle 4"/>
          <p:cNvSpPr/>
          <p:nvPr/>
        </p:nvSpPr>
        <p:spPr>
          <a:xfrm>
            <a:off x="1143000" y="4267200"/>
            <a:ext cx="4648200" cy="830997"/>
          </a:xfrm>
          <a:prstGeom prst="rect">
            <a:avLst/>
          </a:prstGeom>
        </p:spPr>
        <p:txBody>
          <a:bodyPr wrap="square">
            <a:spAutoFit/>
          </a:bodyPr>
          <a:lstStyle/>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SIP required  by Clean Air Act to maintain or attain compliance with National Ambient Air Quality Standards (NAAQS)</a:t>
            </a:r>
          </a:p>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NAAQS for particulate matter was based on total particulate matter and was much less stringent than today’s standards.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 xmlns:p14="http://schemas.microsoft.com/office/powerpoint/2010/main"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PM2.5 standard  35 ug/m3</a:t>
            </a:r>
          </a:p>
          <a:p>
            <a:r>
              <a:rPr lang="en-US" sz="2000" dirty="0" smtClean="0"/>
              <a:t>PM10 standard  260 ug/m3</a:t>
            </a:r>
            <a:endParaRPr lang="en-US" sz="2000"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46</a:t>
            </a:fld>
            <a:endParaRPr lang="en-US" dirty="0"/>
          </a:p>
        </p:txBody>
      </p:sp>
    </p:spTree>
    <p:extLst>
      <p:ext uri="{BB962C8B-B14F-4D97-AF65-F5344CB8AC3E}">
        <p14:creationId xmlns="" xmlns:p14="http://schemas.microsoft.com/office/powerpoint/2010/main" val="3122729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50</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51</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55</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Recent Supreme Court decision on GHG PSD</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07/16/2014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07/16/14</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07/16/2014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inahara.jill@deq.state.or.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07/16/14</a:t>
            </a:r>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5642570"/>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a:t>
            </a:r>
          </a:p>
          <a:p>
            <a:pPr algn="ctr"/>
            <a:endParaRPr lang="en-US" sz="44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Informational Meeting</a:t>
            </a:r>
          </a:p>
          <a:p>
            <a:pPr algn="ctr"/>
            <a:r>
              <a:rPr lang="en-US" sz="2800" b="1" dirty="0" smtClean="0">
                <a:latin typeface="Times New Roman" pitchFamily="18" charset="0"/>
                <a:cs typeface="Times New Roman" pitchFamily="18" charset="0"/>
              </a:rPr>
              <a:t>July 16, 2014</a:t>
            </a:r>
            <a:r>
              <a:rPr lang="en-US" sz="4400" b="1" dirty="0" smtClean="0">
                <a:latin typeface="Times New Roman" pitchFamily="18" charset="0"/>
                <a:cs typeface="Times New Roman" pitchFamily="18" charset="0"/>
              </a:rPr>
              <a:t>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10</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36115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11</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667000"/>
            <a:ext cx="7772400" cy="3581400"/>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4600" dirty="0" smtClean="0">
                <a:solidFill>
                  <a:prstClr val="black"/>
                </a:solidFill>
                <a:latin typeface="Times New Roman"/>
                <a:ea typeface="Calibri"/>
              </a:rPr>
              <a:t>Change categorically insignificant to:</a:t>
            </a:r>
          </a:p>
          <a:p>
            <a:pPr marL="1033272" lvl="1" indent="-576072">
              <a:lnSpc>
                <a:spcPct val="115000"/>
              </a:lnSpc>
              <a:spcBef>
                <a:spcPts val="0"/>
              </a:spcBef>
              <a:buClr>
                <a:srgbClr val="00B0F0"/>
              </a:buClr>
              <a:buFont typeface="Arial" pitchFamily="34" charset="0"/>
              <a:buChar char="–"/>
            </a:pPr>
            <a:r>
              <a:rPr lang="en-US" sz="4600" dirty="0" smtClean="0">
                <a:latin typeface="Times New Roman" pitchFamily="18" charset="0"/>
                <a:cs typeface="Times New Roman" pitchFamily="18" charset="0"/>
              </a:rPr>
              <a:t>Any individual engine rated at less than 500 horsepower (375 kW); and</a:t>
            </a:r>
          </a:p>
          <a:p>
            <a:pPr marL="1033272" lvl="1" indent="-576072">
              <a:lnSpc>
                <a:spcPct val="115000"/>
              </a:lnSpc>
              <a:spcBef>
                <a:spcPts val="0"/>
              </a:spcBef>
              <a:buClr>
                <a:srgbClr val="00B0F0"/>
              </a:buClr>
              <a:buFont typeface="Arial" pitchFamily="34" charset="0"/>
              <a:buChar char="–"/>
            </a:pPr>
            <a:r>
              <a:rPr lang="en-US" sz="4600" dirty="0" smtClean="0">
                <a:latin typeface="Times New Roman" pitchFamily="18" charset="0"/>
                <a:cs typeface="Times New Roman" pitchFamily="18" charset="0"/>
              </a:rPr>
              <a:t>Emissions </a:t>
            </a:r>
            <a:r>
              <a:rPr lang="en-US" sz="4600" dirty="0">
                <a:latin typeface="Times New Roman" pitchFamily="18" charset="0"/>
                <a:cs typeface="Times New Roman" pitchFamily="18" charset="0"/>
              </a:rPr>
              <a:t>in aggregate </a:t>
            </a:r>
            <a:r>
              <a:rPr lang="en-US" sz="4600" dirty="0" smtClean="0">
                <a:latin typeface="Times New Roman" pitchFamily="18" charset="0"/>
                <a:cs typeface="Times New Roman" pitchFamily="18" charset="0"/>
              </a:rPr>
              <a:t>less </a:t>
            </a:r>
            <a:r>
              <a:rPr lang="en-US" sz="4600" dirty="0">
                <a:latin typeface="Times New Roman" pitchFamily="18" charset="0"/>
                <a:cs typeface="Times New Roman" pitchFamily="18" charset="0"/>
              </a:rPr>
              <a:t>than </a:t>
            </a:r>
            <a:r>
              <a:rPr lang="en-US" sz="4600" dirty="0" smtClean="0">
                <a:latin typeface="Times New Roman" pitchFamily="18" charset="0"/>
                <a:cs typeface="Times New Roman" pitchFamily="18" charset="0"/>
              </a:rPr>
              <a:t>de minimis levels of 1 ton/year (2,756 tons/yr for GHG) based </a:t>
            </a:r>
            <a:r>
              <a:rPr lang="en-US" sz="4600" dirty="0">
                <a:latin typeface="Times New Roman" pitchFamily="18" charset="0"/>
                <a:cs typeface="Times New Roman" pitchFamily="18" charset="0"/>
              </a:rPr>
              <a:t>on </a:t>
            </a:r>
            <a:r>
              <a:rPr lang="en-US" sz="4600" dirty="0" smtClean="0">
                <a:latin typeface="Times New Roman" pitchFamily="18" charset="0"/>
                <a:cs typeface="Times New Roman" pitchFamily="18" charset="0"/>
              </a:rPr>
              <a:t>100 hours </a:t>
            </a:r>
            <a:r>
              <a:rPr lang="en-US" sz="4600" dirty="0">
                <a:latin typeface="Times New Roman" pitchFamily="18" charset="0"/>
                <a:cs typeface="Times New Roman" pitchFamily="18" charset="0"/>
              </a:rPr>
              <a:t>readiness and </a:t>
            </a:r>
            <a:r>
              <a:rPr lang="en-US" sz="4600" dirty="0" smtClean="0">
                <a:latin typeface="Times New Roman" pitchFamily="18" charset="0"/>
                <a:cs typeface="Times New Roman" pitchFamily="18" charset="0"/>
              </a:rPr>
              <a:t>maintenance testing.</a:t>
            </a:r>
          </a:p>
          <a:p>
            <a:pPr>
              <a:buClr>
                <a:srgbClr val="00B0F0"/>
              </a:buClr>
              <a:buSzPct val="100000"/>
              <a:buFont typeface="Arial" pitchFamily="34" charset="0"/>
              <a:buChar char="•"/>
            </a:pPr>
            <a:endParaRPr lang="en-US" sz="46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sp>
        <p:nvSpPr>
          <p:cNvPr id="11" name="Content Placeholder 2"/>
          <p:cNvSpPr txBox="1">
            <a:spLocks/>
          </p:cNvSpPr>
          <p:nvPr/>
        </p:nvSpPr>
        <p:spPr>
          <a:xfrm>
            <a:off x="685800" y="1524000"/>
            <a:ext cx="75438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 xmlns:p14="http://schemas.microsoft.com/office/powerpoint/2010/main" val="192598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Change categorically insignificant to:</a:t>
            </a:r>
          </a:p>
          <a:p>
            <a:pPr lvl="1">
              <a:buClr>
                <a:srgbClr val="00B0F0"/>
              </a:buClr>
            </a:pPr>
            <a:r>
              <a:rPr lang="en-US" dirty="0" smtClean="0">
                <a:solidFill>
                  <a:prstClr val="black"/>
                </a:solidFill>
                <a:latin typeface="Times New Roman"/>
                <a:ea typeface="Calibri"/>
              </a:rPr>
              <a:t>Retain current size threshold for individual units (0.4 MMBtu/hr oil; 2 MMBtu/hr gas); and add</a:t>
            </a: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 (2756 tons/yr for GHG)</a:t>
            </a:r>
          </a:p>
        </p:txBody>
      </p:sp>
      <p:sp>
        <p:nvSpPr>
          <p:cNvPr id="5" name="Slide Number Placeholder 4"/>
          <p:cNvSpPr>
            <a:spLocks noGrp="1"/>
          </p:cNvSpPr>
          <p:nvPr>
            <p:ph type="sldNum" sz="quarter" idx="12"/>
          </p:nvPr>
        </p:nvSpPr>
        <p:spPr/>
        <p:txBody>
          <a:bodyPr/>
          <a:lstStyle/>
          <a:p>
            <a:fld id="{B4F3AE50-1B84-4193-A18E-F29C95A836E2}" type="slidenum">
              <a:rPr lang="en-US" smtClean="0"/>
              <a:pPr/>
              <a:t>12</a:t>
            </a:fld>
            <a:endParaRPr lang="en-US" dirty="0"/>
          </a:p>
        </p:txBody>
      </p:sp>
      <p:sp>
        <p:nvSpPr>
          <p:cNvPr id="9" name="TextBox 8"/>
          <p:cNvSpPr txBox="1"/>
          <p:nvPr/>
        </p:nvSpPr>
        <p:spPr>
          <a:xfrm>
            <a:off x="533400" y="1828800"/>
            <a:ext cx="7467600" cy="1569660"/>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13</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419600"/>
          </a:xfrm>
        </p:spPr>
        <p:txBody>
          <a:bodyPr>
            <a:noAutofit/>
          </a:bodyPr>
          <a:lstStyle/>
          <a:p>
            <a:pPr>
              <a:buClr>
                <a:srgbClr val="00B0F0"/>
              </a:buClr>
            </a:pPr>
            <a:r>
              <a:rPr lang="en-US" dirty="0" smtClean="0">
                <a:latin typeface="Times New Roman" pitchFamily="18" charset="0"/>
                <a:cs typeface="Times New Roman" pitchFamily="18" charset="0"/>
              </a:rPr>
              <a:t>Notice of intent to construct (NC) may apply to small sources not otherwise required to have permits</a:t>
            </a:r>
          </a:p>
          <a:p>
            <a:pPr>
              <a:buClr>
                <a:srgbClr val="00B0F0"/>
              </a:buClr>
            </a:pPr>
            <a:r>
              <a:rPr lang="en-US" dirty="0" smtClean="0">
                <a:latin typeface="Times New Roman" pitchFamily="18" charset="0"/>
                <a:cs typeface="Times New Roman" pitchFamily="18" charset="0"/>
              </a:rPr>
              <a:t>Air Contaminant Discharge Permits (ACDP) may be required for some sources – e.g., data centers with numerous emergency generators</a:t>
            </a:r>
          </a:p>
          <a:p>
            <a:pPr>
              <a:buClr>
                <a:srgbClr val="00B0F0"/>
              </a:buClr>
            </a:pPr>
            <a:r>
              <a:rPr lang="en-US" dirty="0" smtClean="0">
                <a:latin typeface="Times New Roman" pitchFamily="18" charset="0"/>
                <a:cs typeface="Times New Roman" pitchFamily="18" charset="0"/>
              </a:rPr>
              <a:t>Plant Site Emission Limit changes for non-categorically insignificant activities</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14</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4267200"/>
          </a:xfrm>
        </p:spPr>
        <p:txBody>
          <a:bodyPr>
            <a:noAutofit/>
          </a:bodyPr>
          <a:lstStyle/>
          <a:p>
            <a:pPr marL="339725" indent="-282575">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p>
          <a:p>
            <a:pPr marL="339725" indent="-282575">
              <a:lnSpc>
                <a:spcPct val="95000"/>
              </a:lnSpc>
              <a:spcBef>
                <a:spcPts val="0"/>
              </a:spcBef>
              <a:buClr>
                <a:srgbClr val="00B0F0"/>
              </a:buClr>
            </a:pPr>
            <a:endParaRPr lang="en-US" dirty="0" smtClean="0">
              <a:latin typeface="Times New Roman" pitchFamily="18" charset="0"/>
              <a:cs typeface="Times New Roman" pitchFamily="18" charset="0"/>
            </a:endParaRPr>
          </a:p>
          <a:p>
            <a:pPr marL="339725" indent="-282575">
              <a:lnSpc>
                <a:spcPct val="95000"/>
              </a:lnSpc>
              <a:spcBef>
                <a:spcPts val="0"/>
              </a:spcBef>
              <a:buClr>
                <a:srgbClr val="00B0F0"/>
              </a:buClr>
            </a:pPr>
            <a:r>
              <a:rPr lang="en-US" dirty="0" smtClean="0">
                <a:latin typeface="Times New Roman" pitchFamily="18" charset="0"/>
                <a:cs typeface="Times New Roman" pitchFamily="18" charset="0"/>
              </a:rPr>
              <a:t>PSELs will be revised at next permit renewal after rule adoption</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7/15/2014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15</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905000"/>
            <a:ext cx="5872163" cy="38963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878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7/15/2014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16</a:t>
            </a:fld>
            <a:endParaRPr lang="en-US" dirty="0">
              <a:solidFill>
                <a:prstClr val="black">
                  <a:tint val="75000"/>
                </a:prstClr>
              </a:solidFill>
            </a:endParaRPr>
          </a:p>
        </p:txBody>
      </p:sp>
      <p:sp>
        <p:nvSpPr>
          <p:cNvPr id="6" name="Content Placeholder 2"/>
          <p:cNvSpPr txBox="1">
            <a:spLocks/>
          </p:cNvSpPr>
          <p:nvPr/>
        </p:nvSpPr>
        <p:spPr>
          <a:xfrm>
            <a:off x="762000" y="1143000"/>
            <a:ext cx="8183880" cy="51816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r>
              <a:rPr kumimoji="0" lang="en-US" sz="3200" b="1" i="0" u="none" strike="noStrike" kern="1200" cap="none" spc="0" normalizeH="0" noProof="0" dirty="0" smtClean="0">
                <a:ln>
                  <a:noFill/>
                </a:ln>
                <a:solidFill>
                  <a:sysClr val="windowText" lastClr="000000"/>
                </a:solidFill>
                <a:effectLst/>
                <a:uLnTx/>
                <a:uFillTx/>
                <a:latin typeface="Times New Roman"/>
                <a:ea typeface="Calibri"/>
                <a:cs typeface="Times New Roman"/>
              </a:rPr>
              <a:t> </a:t>
            </a:r>
            <a:r>
              <a:rPr lang="en-US" b="1" dirty="0" smtClean="0">
                <a:solidFill>
                  <a:prstClr val="black"/>
                </a:solidFill>
                <a:latin typeface="Times New Roman"/>
                <a:ea typeface="Calibri"/>
              </a:rPr>
              <a:t>New Categories:</a:t>
            </a:r>
          </a:p>
          <a:p>
            <a:pPr marL="0" marR="0">
              <a:lnSpc>
                <a:spcPct val="115000"/>
              </a:lnSpc>
              <a:spcBef>
                <a:spcPts val="0"/>
              </a:spcBef>
              <a:spcAft>
                <a:spcPts val="1000"/>
              </a:spcAft>
              <a:buClr>
                <a:srgbClr val="00B0F0"/>
              </a:buClr>
            </a:pPr>
            <a:r>
              <a:rPr lang="en-US" dirty="0" smtClean="0">
                <a:latin typeface="Times New Roman"/>
                <a:ea typeface="Calibri"/>
              </a:rPr>
              <a:t>Deleted grain terminal elevators (use </a:t>
            </a:r>
            <a:r>
              <a:rPr lang="en-US" dirty="0">
                <a:latin typeface="Times New Roman"/>
                <a:ea typeface="Calibri"/>
              </a:rPr>
              <a:t>Grain elevators </a:t>
            </a:r>
            <a:r>
              <a:rPr lang="en-US" dirty="0" smtClean="0">
                <a:latin typeface="Times New Roman"/>
                <a:ea typeface="Calibri"/>
              </a:rPr>
              <a:t>instead)</a:t>
            </a:r>
          </a:p>
          <a:p>
            <a:pPr marL="0" marR="0">
              <a:lnSpc>
                <a:spcPct val="115000"/>
              </a:lnSpc>
              <a:spcBef>
                <a:spcPts val="0"/>
              </a:spcBef>
              <a:spcAft>
                <a:spcPts val="1000"/>
              </a:spcAft>
              <a:buClr>
                <a:srgbClr val="00B0F0"/>
              </a:buClr>
            </a:pPr>
            <a:r>
              <a:rPr lang="en-US" dirty="0" smtClean="0">
                <a:latin typeface="Times New Roman"/>
                <a:ea typeface="Calibri"/>
              </a:rPr>
              <a:t>Added </a:t>
            </a:r>
            <a:r>
              <a:rPr lang="en-US" dirty="0">
                <a:latin typeface="Times New Roman"/>
                <a:ea typeface="Calibri"/>
              </a:rPr>
              <a:t>recreational vehicle </a:t>
            </a:r>
            <a:r>
              <a:rPr lang="en-US" dirty="0" smtClean="0">
                <a:latin typeface="Times New Roman"/>
                <a:ea typeface="Calibri"/>
              </a:rPr>
              <a:t>manufacturing to manufactured </a:t>
            </a:r>
            <a:r>
              <a:rPr lang="en-US" dirty="0">
                <a:latin typeface="Times New Roman"/>
                <a:ea typeface="Calibri"/>
              </a:rPr>
              <a:t>home, mobile home </a:t>
            </a:r>
            <a:r>
              <a:rPr lang="en-US" dirty="0" smtClean="0">
                <a:latin typeface="Times New Roman"/>
                <a:ea typeface="Calibri"/>
              </a:rPr>
              <a:t>manufacturing </a:t>
            </a:r>
          </a:p>
          <a:p>
            <a:pPr marL="0" marR="0">
              <a:lnSpc>
                <a:spcPct val="115000"/>
              </a:lnSpc>
              <a:spcBef>
                <a:spcPts val="0"/>
              </a:spcBef>
              <a:spcAft>
                <a:spcPts val="1000"/>
              </a:spcAft>
              <a:buClr>
                <a:srgbClr val="00B0F0"/>
              </a:buClr>
            </a:pPr>
            <a:r>
              <a:rPr lang="en-US" dirty="0" smtClean="0">
                <a:latin typeface="Times New Roman"/>
                <a:ea typeface="Calibri"/>
              </a:rPr>
              <a:t>Separated pathological waste incinerators from crematory incinerators</a:t>
            </a:r>
          </a:p>
          <a:p>
            <a:pPr marL="0" marR="0">
              <a:lnSpc>
                <a:spcPct val="115000"/>
              </a:lnSpc>
              <a:spcBef>
                <a:spcPts val="0"/>
              </a:spcBef>
              <a:spcAft>
                <a:spcPts val="1000"/>
              </a:spcAft>
              <a:buClr>
                <a:srgbClr val="00B0F0"/>
              </a:buClr>
            </a:pPr>
            <a:r>
              <a:rPr lang="en-US" dirty="0" smtClean="0">
                <a:latin typeface="Times New Roman"/>
                <a:ea typeface="Calibri"/>
              </a:rPr>
              <a:t>Stationary internal combustion engines only if  criteria are met</a:t>
            </a: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2502165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17</a:t>
            </a:fld>
            <a:endParaRPr lang="en-US" dirty="0">
              <a:solidFill>
                <a:prstClr val="black">
                  <a:tint val="75000"/>
                </a:prstClr>
              </a:solidFill>
            </a:endParaRPr>
          </a:p>
        </p:txBody>
      </p:sp>
      <p:sp>
        <p:nvSpPr>
          <p:cNvPr id="6" name="Content Placeholder 2"/>
          <p:cNvSpPr txBox="1">
            <a:spLocks/>
          </p:cNvSpPr>
          <p:nvPr/>
        </p:nvSpPr>
        <p:spPr>
          <a:xfrm>
            <a:off x="762000" y="1143000"/>
            <a:ext cx="8183880" cy="51816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r>
              <a:rPr kumimoji="0" lang="en-US" sz="3200" b="1" i="0" u="none" strike="noStrike" kern="1200" cap="none" spc="0" normalizeH="0" noProof="0" dirty="0" smtClean="0">
                <a:ln>
                  <a:noFill/>
                </a:ln>
                <a:solidFill>
                  <a:sysClr val="windowText" lastClr="000000"/>
                </a:solidFill>
                <a:effectLst/>
                <a:uLnTx/>
                <a:uFillTx/>
                <a:latin typeface="Times New Roman"/>
                <a:ea typeface="Calibri"/>
                <a:cs typeface="Times New Roman"/>
              </a:rPr>
              <a:t> </a:t>
            </a:r>
            <a:r>
              <a:rPr lang="en-US" b="1" dirty="0" smtClean="0">
                <a:solidFill>
                  <a:prstClr val="black"/>
                </a:solidFill>
                <a:latin typeface="Times New Roman"/>
                <a:ea typeface="Calibri"/>
              </a:rPr>
              <a:t>New Source Categories:</a:t>
            </a:r>
          </a:p>
          <a:p>
            <a:pPr marL="0" marR="0" indent="0">
              <a:lnSpc>
                <a:spcPct val="115000"/>
              </a:lnSpc>
              <a:spcBef>
                <a:spcPts val="0"/>
              </a:spcBef>
              <a:spcAft>
                <a:spcPts val="1000"/>
              </a:spcAft>
              <a:buNone/>
            </a:pPr>
            <a:r>
              <a:rPr lang="en-US" sz="2400" dirty="0">
                <a:latin typeface="Times New Roman"/>
                <a:ea typeface="Calibri"/>
              </a:rPr>
              <a:t>All other portable sources not listed </a:t>
            </a:r>
            <a:r>
              <a:rPr lang="en-US" sz="2400" dirty="0" smtClean="0">
                <a:latin typeface="Times New Roman"/>
                <a:ea typeface="Calibri"/>
              </a:rPr>
              <a:t>for </a:t>
            </a:r>
            <a:r>
              <a:rPr lang="en-US" sz="2400" dirty="0">
                <a:latin typeface="Times New Roman"/>
                <a:ea typeface="Calibri"/>
              </a:rPr>
              <a:t>which DEQ determines that:</a:t>
            </a:r>
          </a:p>
          <a:p>
            <a:pPr marL="0" marR="0">
              <a:lnSpc>
                <a:spcPct val="115000"/>
              </a:lnSpc>
              <a:spcBef>
                <a:spcPts val="0"/>
              </a:spcBef>
              <a:spcAft>
                <a:spcPts val="1000"/>
              </a:spcAft>
              <a:buClr>
                <a:srgbClr val="0CA4C2"/>
              </a:buClr>
            </a:pPr>
            <a:r>
              <a:rPr lang="en-US" sz="2400" dirty="0" smtClean="0">
                <a:latin typeface="Times New Roman"/>
                <a:ea typeface="Calibri"/>
              </a:rPr>
              <a:t>An </a:t>
            </a:r>
            <a:r>
              <a:rPr lang="en-US" sz="2400" dirty="0">
                <a:latin typeface="Times New Roman"/>
                <a:ea typeface="Calibri"/>
              </a:rPr>
              <a:t>air quality concern exists;</a:t>
            </a:r>
          </a:p>
          <a:p>
            <a:pPr marL="0" marR="0">
              <a:lnSpc>
                <a:spcPct val="115000"/>
              </a:lnSpc>
              <a:spcBef>
                <a:spcPts val="0"/>
              </a:spcBef>
              <a:spcAft>
                <a:spcPts val="1000"/>
              </a:spcAft>
              <a:buClr>
                <a:srgbClr val="0CA4C2"/>
              </a:buClr>
            </a:pPr>
            <a:r>
              <a:rPr lang="en-US" sz="2400" dirty="0" smtClean="0">
                <a:latin typeface="Times New Roman"/>
                <a:ea typeface="Calibri"/>
              </a:rPr>
              <a:t>Source </a:t>
            </a:r>
            <a:r>
              <a:rPr lang="en-US" sz="2400" dirty="0">
                <a:latin typeface="Times New Roman"/>
                <a:ea typeface="Calibri"/>
              </a:rPr>
              <a:t>would emit significant malodorous emissions; or</a:t>
            </a:r>
          </a:p>
          <a:p>
            <a:pPr marL="0" marR="0">
              <a:spcBef>
                <a:spcPts val="0"/>
              </a:spcBef>
              <a:spcAft>
                <a:spcPts val="1000"/>
              </a:spcAft>
              <a:buClr>
                <a:srgbClr val="0CA4C2"/>
              </a:buClr>
            </a:pPr>
            <a:r>
              <a:rPr lang="en-US" sz="2400" dirty="0" smtClean="0">
                <a:latin typeface="Times New Roman"/>
                <a:ea typeface="Calibri"/>
              </a:rPr>
              <a:t>Source </a:t>
            </a:r>
            <a:r>
              <a:rPr lang="en-US" sz="2400" dirty="0">
                <a:latin typeface="Times New Roman"/>
                <a:ea typeface="Calibri"/>
              </a:rPr>
              <a:t>would have </a:t>
            </a:r>
            <a:r>
              <a:rPr lang="en-US" sz="2400" dirty="0" smtClean="0">
                <a:latin typeface="Times New Roman"/>
                <a:ea typeface="Calibri"/>
              </a:rPr>
              <a:t>uncontrolled actual emissions of </a:t>
            </a:r>
            <a:r>
              <a:rPr lang="en-US" sz="2400" u="sng" dirty="0" smtClean="0">
                <a:latin typeface="Times New Roman"/>
                <a:ea typeface="Calibri"/>
              </a:rPr>
              <a:t>&gt; </a:t>
            </a:r>
            <a:r>
              <a:rPr lang="en-US" sz="2400" dirty="0" smtClean="0">
                <a:latin typeface="Times New Roman"/>
                <a:ea typeface="Calibri"/>
              </a:rPr>
              <a:t>5 tpy </a:t>
            </a:r>
            <a:r>
              <a:rPr lang="en-US" sz="2400" dirty="0">
                <a:latin typeface="Times New Roman"/>
                <a:ea typeface="Calibri"/>
              </a:rPr>
              <a:t>of direct PM2.5 or PM10 if located in a PM2.5 or PM10 </a:t>
            </a:r>
            <a:r>
              <a:rPr lang="en-US" sz="2400" dirty="0" smtClean="0">
                <a:latin typeface="Times New Roman"/>
                <a:ea typeface="Calibri"/>
              </a:rPr>
              <a:t>nonattainment </a:t>
            </a:r>
            <a:r>
              <a:rPr lang="en-US" sz="2400" dirty="0">
                <a:latin typeface="Times New Roman"/>
                <a:ea typeface="Calibri"/>
              </a:rPr>
              <a:t>or maintenance area, or </a:t>
            </a:r>
            <a:r>
              <a:rPr lang="en-US" sz="2400" u="sng" dirty="0" smtClean="0">
                <a:latin typeface="Times New Roman"/>
                <a:ea typeface="Calibri"/>
              </a:rPr>
              <a:t>&gt;</a:t>
            </a:r>
            <a:r>
              <a:rPr lang="en-US" sz="2400" dirty="0" smtClean="0">
                <a:latin typeface="Times New Roman"/>
                <a:ea typeface="Calibri"/>
              </a:rPr>
              <a:t>10 tpy </a:t>
            </a:r>
            <a:r>
              <a:rPr lang="en-US" sz="2400" dirty="0">
                <a:latin typeface="Times New Roman"/>
                <a:ea typeface="Calibri"/>
              </a:rPr>
              <a:t>of any single criteria pollutant </a:t>
            </a:r>
            <a:r>
              <a:rPr lang="en-US" sz="2400" dirty="0" smtClean="0">
                <a:latin typeface="Times New Roman"/>
                <a:ea typeface="Calibri"/>
              </a:rPr>
              <a:t>elsewhere.</a:t>
            </a:r>
            <a:r>
              <a:rPr lang="en-US" sz="1200" dirty="0">
                <a:latin typeface="Times New Roman"/>
                <a:ea typeface="Calibri"/>
              </a:rPr>
              <a:t> </a:t>
            </a:r>
            <a:endParaRPr lang="en-US" sz="1600" dirty="0">
              <a:solidFill>
                <a:srgbClr val="FF0000"/>
              </a:solidFill>
              <a:latin typeface="Times New Roman"/>
              <a:ea typeface="Calibri"/>
            </a:endParaRPr>
          </a:p>
          <a:p>
            <a:pPr>
              <a:lnSpc>
                <a:spcPct val="115000"/>
              </a:lnSpc>
              <a:spcBef>
                <a:spcPts val="0"/>
              </a:spcBef>
              <a:buClr>
                <a:srgbClr val="00B0F0"/>
              </a:buClr>
              <a:buSzTx/>
            </a:pPr>
            <a:endParaRPr lang="en-US" sz="2400" dirty="0" smtClean="0">
              <a:solidFill>
                <a:prstClr val="black"/>
              </a:solidFill>
              <a:latin typeface="Times New Roman"/>
              <a:ea typeface="Calibri"/>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619007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524000"/>
            <a:ext cx="6496050" cy="4286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 xmlns:p14="http://schemas.microsoft.com/office/powerpoint/2010/main" val="627914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Proposed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0">
              <a:buClr>
                <a:srgbClr val="00B0F0"/>
              </a:buClr>
            </a:pPr>
            <a:r>
              <a:rPr lang="en-US" dirty="0" smtClean="0">
                <a:latin typeface="Times New Roman" pitchFamily="18" charset="0"/>
                <a:cs typeface="Times New Roman" pitchFamily="18" charset="0"/>
              </a:rPr>
              <a:t>Different standards for pre and post 1970 sources - grandfathering provision</a:t>
            </a:r>
          </a:p>
          <a:p>
            <a:pPr lvl="1">
              <a:buClr>
                <a:srgbClr val="00B0F0"/>
              </a:buClr>
            </a:pPr>
            <a:r>
              <a:rPr lang="en-US" dirty="0" smtClean="0">
                <a:latin typeface="Times New Roman" pitchFamily="18" charset="0"/>
                <a:cs typeface="Times New Roman" pitchFamily="18" charset="0"/>
              </a:rPr>
              <a:t>Pre-1970: 40% opacity and 0.2 gr/dscf</a:t>
            </a:r>
          </a:p>
          <a:p>
            <a:pPr lvl="1">
              <a:buClr>
                <a:srgbClr val="00B0F0"/>
              </a:buClr>
            </a:pPr>
            <a:r>
              <a:rPr lang="en-US" dirty="0" smtClean="0">
                <a:latin typeface="Times New Roman" pitchFamily="18" charset="0"/>
                <a:cs typeface="Times New Roman" pitchFamily="18" charset="0"/>
              </a:rPr>
              <a:t>Post 1970: 20% opacity and 0.1 gr/dscf</a:t>
            </a:r>
          </a:p>
          <a:p>
            <a:pPr>
              <a:buClr>
                <a:srgbClr val="00B0F0"/>
              </a:buClr>
            </a:pPr>
            <a:r>
              <a:rPr lang="en-US" dirty="0" smtClean="0">
                <a:latin typeface="Times New Roman" pitchFamily="18" charset="0"/>
                <a:cs typeface="Times New Roman" pitchFamily="18" charset="0"/>
              </a:rPr>
              <a:t>PM standard inconsistent with current EPA policy for significant figures/compliance</a:t>
            </a:r>
          </a:p>
        </p:txBody>
      </p:sp>
      <p:sp>
        <p:nvSpPr>
          <p:cNvPr id="4" name="Slide Number Placeholder 3"/>
          <p:cNvSpPr>
            <a:spLocks noGrp="1"/>
          </p:cNvSpPr>
          <p:nvPr>
            <p:ph type="sldNum" sz="quarter" idx="12"/>
          </p:nvPr>
        </p:nvSpPr>
        <p:spPr/>
        <p:txBody>
          <a:bodyPr/>
          <a:lstStyle/>
          <a:p>
            <a:fld id="{5054A28A-D49E-49FA-AA6C-AAFB5BCB984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3657600"/>
          </a:xfrm>
        </p:spPr>
        <p:txBody>
          <a:bodyPr>
            <a:normAutofit/>
          </a:bodyPr>
          <a:lstStyle/>
          <a:p>
            <a:pPr lvl="0">
              <a:buClr>
                <a:srgbClr val="00B0F0"/>
              </a:buClr>
            </a:pPr>
            <a:r>
              <a:rPr lang="en-US" dirty="0" smtClean="0">
                <a:latin typeface="Times New Roman" pitchFamily="18" charset="0"/>
                <a:cs typeface="Times New Roman" pitchFamily="18" charset="0"/>
              </a:rPr>
              <a:t>Change all opacity standards </a:t>
            </a:r>
            <a:r>
              <a:rPr lang="en-US" sz="2400" dirty="0" smtClean="0">
                <a:latin typeface="Times New Roman" pitchFamily="18" charset="0"/>
                <a:cs typeface="Times New Roman" pitchFamily="18" charset="0"/>
              </a:rPr>
              <a:t>(except recovery furnaces)</a:t>
            </a:r>
            <a:r>
              <a:rPr lang="en-US" dirty="0" smtClean="0">
                <a:latin typeface="Times New Roman" pitchFamily="18" charset="0"/>
                <a:cs typeface="Times New Roman" pitchFamily="18" charset="0"/>
              </a:rPr>
              <a:t> to 6-minute block average</a:t>
            </a:r>
          </a:p>
          <a:p>
            <a:pPr lvl="1">
              <a:spcAft>
                <a:spcPts val="600"/>
              </a:spcAft>
              <a:buClr>
                <a:srgbClr val="00B0F0"/>
              </a:buClr>
            </a:pPr>
            <a:r>
              <a:rPr lang="en-US" dirty="0" smtClean="0">
                <a:latin typeface="Times New Roman" pitchFamily="18" charset="0"/>
                <a:cs typeface="Times New Roman" pitchFamily="18" charset="0"/>
              </a:rPr>
              <a:t>Replaces 3-minute aggregate in 60 minutes</a:t>
            </a:r>
          </a:p>
          <a:p>
            <a:pPr lvl="1">
              <a:spcAft>
                <a:spcPts val="600"/>
              </a:spcAft>
              <a:buClr>
                <a:srgbClr val="00B0F0"/>
              </a:buClr>
            </a:pPr>
            <a:r>
              <a:rPr lang="en-US" dirty="0" smtClean="0">
                <a:latin typeface="Times New Roman" pitchFamily="18" charset="0"/>
                <a:cs typeface="Times New Roman" pitchFamily="18" charset="0"/>
              </a:rPr>
              <a:t>Compliance based on EPA Method 9</a:t>
            </a:r>
          </a:p>
          <a:p>
            <a:pPr lvl="1">
              <a:spcAft>
                <a:spcPts val="600"/>
              </a:spcAft>
              <a:buClr>
                <a:srgbClr val="00B0F0"/>
              </a:buClr>
            </a:pPr>
            <a:r>
              <a:rPr lang="en-US" dirty="0" smtClean="0">
                <a:latin typeface="Times New Roman" pitchFamily="18" charset="0"/>
                <a:cs typeface="Times New Roman" pitchFamily="18" charset="0"/>
              </a:rPr>
              <a:t>Change is consistent with other states</a:t>
            </a:r>
          </a:p>
          <a:p>
            <a:pPr lvl="1">
              <a:spcAft>
                <a:spcPts val="600"/>
              </a:spcAft>
              <a:buClr>
                <a:srgbClr val="00B0F0"/>
              </a:buClr>
            </a:pPr>
            <a:r>
              <a:rPr lang="en-US" dirty="0" smtClean="0">
                <a:latin typeface="Times New Roman" pitchFamily="18" charset="0"/>
                <a:cs typeface="Times New Roman" pitchFamily="18" charset="0"/>
              </a:rPr>
              <a:t>No change in stringency</a:t>
            </a:r>
            <a:endParaRPr lang="en-US" strike="sngStrike"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057400"/>
            <a:ext cx="7315200" cy="5257800"/>
          </a:xfrm>
        </p:spPr>
        <p:txBody>
          <a:bodyPr>
            <a:normAutofit/>
          </a:bodyPr>
          <a:lstStyle/>
          <a:p>
            <a:pPr lvl="0">
              <a:buClr>
                <a:srgbClr val="00B0F0"/>
              </a:buClr>
            </a:pPr>
            <a:r>
              <a:rPr lang="en-US" dirty="0" smtClean="0">
                <a:latin typeface="Times New Roman" pitchFamily="18" charset="0"/>
                <a:cs typeface="Times New Roman" pitchFamily="18" charset="0"/>
              </a:rPr>
              <a:t>Repeal Portland 4-county standard</a:t>
            </a:r>
          </a:p>
          <a:p>
            <a:pPr lvl="1">
              <a:buClr>
                <a:srgbClr val="00B0F0"/>
              </a:buClr>
            </a:pPr>
            <a:r>
              <a:rPr lang="en-US" dirty="0" smtClean="0">
                <a:latin typeface="Times New Roman" pitchFamily="18" charset="0"/>
                <a:cs typeface="Times New Roman" pitchFamily="18" charset="0"/>
              </a:rPr>
              <a:t>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p>
          <a:p>
            <a:pPr lvl="1">
              <a:buClr>
                <a:srgbClr val="00B0F0"/>
              </a:buClr>
            </a:pPr>
            <a:r>
              <a:rPr lang="en-US" dirty="0" smtClean="0">
                <a:latin typeface="Times New Roman" pitchFamily="18" charset="0"/>
                <a:cs typeface="Times New Roman" pitchFamily="18" charset="0"/>
              </a:rPr>
              <a:t>Still covered by statewide standards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pre-1970 equipment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a:t>
            </a:r>
            <a:r>
              <a:rPr lang="en-US" dirty="0" smtClean="0">
                <a:latin typeface="Times New Roman" pitchFamily="18" charset="0"/>
                <a:cs typeface="Times New Roman" pitchFamily="18" charset="0"/>
              </a:rPr>
              <a:t>operations </a:t>
            </a:r>
            <a:r>
              <a:rPr lang="en-US" dirty="0" smtClean="0">
                <a:latin typeface="Times New Roman" pitchFamily="18" charset="0"/>
                <a:cs typeface="Times New Roman" pitchFamily="18" charset="0"/>
              </a:rPr>
              <a:t>if:</a:t>
            </a:r>
          </a:p>
          <a:p>
            <a:pPr lvl="1">
              <a:buClr>
                <a:srgbClr val="00B0F0"/>
              </a:buClr>
            </a:pPr>
            <a:r>
              <a:rPr lang="en-US" dirty="0" smtClean="0">
                <a:latin typeface="Times New Roman" pitchFamily="18" charset="0"/>
                <a:cs typeface="Times New Roman" pitchFamily="18" charset="0"/>
              </a:rPr>
              <a:t>Following </a:t>
            </a:r>
            <a:r>
              <a:rPr lang="en-US" smtClean="0">
                <a:latin typeface="Times New Roman" pitchFamily="18" charset="0"/>
                <a:cs typeface="Times New Roman" pitchFamily="18" charset="0"/>
              </a:rPr>
              <a:t>grate </a:t>
            </a:r>
            <a:r>
              <a:rPr lang="en-US" smtClean="0">
                <a:latin typeface="Times New Roman" pitchFamily="18" charset="0"/>
                <a:cs typeface="Times New Roman" pitchFamily="18" charset="0"/>
              </a:rPr>
              <a:t>plan</a:t>
            </a:r>
            <a:r>
              <a:rPr lang="en-US" dirty="0" smtClean="0">
                <a:latin typeface="Times New Roman" pitchFamily="18" charset="0"/>
                <a:cs typeface="Times New Roman" pitchFamily="18" charset="0"/>
              </a:rPr>
              <a:t>; and</a:t>
            </a:r>
          </a:p>
          <a:p>
            <a:pPr lvl="1">
              <a:buClr>
                <a:srgbClr val="00B0F0"/>
              </a:buClr>
            </a:pPr>
            <a:r>
              <a:rPr lang="en-US" dirty="0" smtClean="0">
                <a:latin typeface="Times New Roman" pitchFamily="18" charset="0"/>
                <a:cs typeface="Times New Roman" pitchFamily="18" charset="0"/>
              </a:rPr>
              <a:t>Plan to minimize emissions approved by DEQ</a:t>
            </a:r>
          </a:p>
          <a:p>
            <a:pPr>
              <a:buClr>
                <a:srgbClr val="00B0F0"/>
              </a:buClr>
            </a:pPr>
            <a:r>
              <a:rPr lang="en-US" dirty="0" smtClean="0">
                <a:latin typeface="Times New Roman" pitchFamily="18" charset="0"/>
                <a:cs typeface="Times New Roman" pitchFamily="18" charset="0"/>
              </a:rPr>
              <a:t>Defer compliance until January 1, 2020 for businesses not located in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6" name="Rectangle 1"/>
          <p:cNvSpPr>
            <a:spLocks noChangeArrowheads="1"/>
          </p:cNvSpPr>
          <p:nvPr/>
        </p:nvSpPr>
        <p:spPr bwMode="auto">
          <a:xfrm>
            <a:off x="609600" y="5867400"/>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953000"/>
          </a:xfrm>
        </p:spPr>
        <p:txBody>
          <a:bodyPr>
            <a:normAutofit/>
          </a:bodyPr>
          <a:lstStyle/>
          <a:p>
            <a:pPr marL="0" indent="0">
              <a:lnSpc>
                <a:spcPct val="115000"/>
              </a:lnSpc>
              <a:spcBef>
                <a:spcPts val="0"/>
              </a:spcBef>
              <a:buNone/>
            </a:pPr>
            <a:r>
              <a:rPr lang="en-US" sz="2400" dirty="0">
                <a:latin typeface="Times New Roman" panose="02020603050405020304" pitchFamily="18" charset="0"/>
                <a:cs typeface="Times New Roman" panose="02020603050405020304" pitchFamily="18" charset="0"/>
              </a:rPr>
              <a:t>Fugitive </a:t>
            </a:r>
            <a:r>
              <a:rPr lang="en-US" sz="2400" dirty="0" smtClean="0">
                <a:latin typeface="Times New Roman" panose="02020603050405020304" pitchFamily="18" charset="0"/>
                <a:cs typeface="Times New Roman" panose="02020603050405020304" pitchFamily="18" charset="0"/>
              </a:rPr>
              <a:t>emissions: visible </a:t>
            </a:r>
            <a:r>
              <a:rPr lang="en-US" sz="2400" dirty="0">
                <a:latin typeface="Times New Roman" panose="02020603050405020304" pitchFamily="18" charset="0"/>
                <a:cs typeface="Times New Roman" panose="02020603050405020304" pitchFamily="18" charset="0"/>
              </a:rPr>
              <a:t>emissions that leave the property </a:t>
            </a: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more than 18 seconds in a </a:t>
            </a:r>
            <a:r>
              <a:rPr lang="en-US" sz="2400" dirty="0" smtClean="0">
                <a:latin typeface="Times New Roman" panose="02020603050405020304" pitchFamily="18" charset="0"/>
                <a:cs typeface="Times New Roman" panose="02020603050405020304" pitchFamily="18" charset="0"/>
              </a:rPr>
              <a:t>6-minute period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determined by EPA Method 22</a:t>
            </a:r>
          </a:p>
          <a:p>
            <a:pPr marL="0" indent="0">
              <a:lnSpc>
                <a:spcPct val="115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nSpc>
                <a:spcPct val="115000"/>
              </a:lnSpc>
              <a:spcBef>
                <a:spcPts val="0"/>
              </a:spcBef>
              <a:buNone/>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fugitive emissions escape from </a:t>
            </a:r>
            <a:r>
              <a:rPr lang="en-US" sz="2400" dirty="0" smtClean="0">
                <a:latin typeface="Times New Roman" panose="02020603050405020304" pitchFamily="18" charset="0"/>
                <a:cs typeface="Times New Roman" panose="02020603050405020304" pitchFamily="18" charset="0"/>
              </a:rPr>
              <a:t>a source</a:t>
            </a:r>
            <a:r>
              <a:rPr lang="en-US" sz="2400" dirty="0">
                <a:latin typeface="Times New Roman" panose="02020603050405020304" pitchFamily="18" charset="0"/>
                <a:cs typeface="Times New Roman" panose="02020603050405020304" pitchFamily="18" charset="0"/>
              </a:rPr>
              <a:t>, DEQ may order </a:t>
            </a:r>
            <a:r>
              <a:rPr lang="en-US" sz="2400" dirty="0" smtClean="0">
                <a:latin typeface="Times New Roman" panose="02020603050405020304" pitchFamily="18" charset="0"/>
                <a:cs typeface="Times New Roman" panose="02020603050405020304" pitchFamily="18" charset="0"/>
              </a:rPr>
              <a:t>the owner/operator to:</a:t>
            </a:r>
          </a:p>
          <a:p>
            <a:pPr lvl="1">
              <a:lnSpc>
                <a:spcPct val="115000"/>
              </a:lnSpc>
              <a:buClr>
                <a:srgbClr val="00B0F0"/>
              </a:buClr>
            </a:pPr>
            <a:r>
              <a:rPr lang="en-US" sz="2400" dirty="0">
                <a:latin typeface="Times New Roman" pitchFamily="18" charset="0"/>
                <a:cs typeface="Times New Roman" pitchFamily="18" charset="0"/>
              </a:rPr>
              <a:t>Abate the emissions</a:t>
            </a:r>
          </a:p>
          <a:p>
            <a:pPr lvl="1">
              <a:lnSpc>
                <a:spcPct val="115000"/>
              </a:lnSpc>
              <a:buClr>
                <a:srgbClr val="00B0F0"/>
              </a:buClr>
            </a:pPr>
            <a:r>
              <a:rPr lang="en-US" sz="2400" dirty="0">
                <a:latin typeface="Times New Roman" pitchFamily="18" charset="0"/>
                <a:cs typeface="Times New Roman" pitchFamily="18" charset="0"/>
              </a:rPr>
              <a:t>Tightly close and ventilate a building or equipment </a:t>
            </a:r>
          </a:p>
          <a:p>
            <a:pPr lvl="1">
              <a:lnSpc>
                <a:spcPct val="115000"/>
              </a:lnSpc>
              <a:buClr>
                <a:srgbClr val="00B0F0"/>
              </a:buClr>
            </a:pPr>
            <a:r>
              <a:rPr lang="en-US" sz="2400" dirty="0">
                <a:latin typeface="Times New Roman" pitchFamily="18" charset="0"/>
                <a:cs typeface="Times New Roman" pitchFamily="18" charset="0"/>
              </a:rPr>
              <a:t>Develop a fugitive emission control plan to prevent visible emissions from leaving the </a:t>
            </a:r>
            <a:r>
              <a:rPr lang="en-US" sz="2400" dirty="0" smtClean="0">
                <a:latin typeface="Times New Roman" panose="02020603050405020304" pitchFamily="18" charset="0"/>
                <a:cs typeface="Times New Roman" panose="02020603050405020304" pitchFamily="18" charset="0"/>
              </a:rPr>
              <a:t>property</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24</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Fugitive Emissions – proposed changes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304251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726680" cy="4495800"/>
          </a:xfrm>
        </p:spPr>
        <p:txBody>
          <a:bodyPr>
            <a:normAutofit/>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p>
          <a:p>
            <a:pPr lvl="1">
              <a:buClr>
                <a:srgbClr val="00B0F0"/>
              </a:buClr>
            </a:pP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 standard for older sources to help address newer/tighter ambient air quality standards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25</a:t>
            </a:fld>
            <a:endParaRPr lang="en-US" dirty="0"/>
          </a:p>
        </p:txBody>
      </p:sp>
      <p:sp>
        <p:nvSpPr>
          <p:cNvPr id="5" name="Title 1"/>
          <p:cNvSpPr>
            <a:spLocks noGrp="1"/>
          </p:cNvSpPr>
          <p:nvPr>
            <p:ph type="title"/>
          </p:nvPr>
        </p:nvSpPr>
        <p:spPr>
          <a:xfrm>
            <a:off x="1600200" y="762000"/>
            <a:ext cx="7010400" cy="685800"/>
          </a:xfrm>
        </p:spPr>
        <p:txBody>
          <a:bodyPr/>
          <a:lstStyle/>
          <a:p>
            <a:r>
              <a:rPr lang="en-US" sz="3600" b="1" dirty="0" smtClean="0">
                <a:latin typeface="Times New Roman" pitchFamily="18" charset="0"/>
                <a:cs typeface="Times New Roman" pitchFamily="18" charset="0"/>
              </a:rPr>
              <a:t>Grain Loading Standard – proposed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26</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 – proposed changes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833372312"/>
              </p:ext>
            </p:extLst>
          </p:nvPr>
        </p:nvGraphicFramePr>
        <p:xfrm>
          <a:off x="762000" y="2026920"/>
          <a:ext cx="7848600" cy="3230880"/>
        </p:xfrm>
        <a:graphic>
          <a:graphicData uri="http://schemas.openxmlformats.org/drawingml/2006/table">
            <a:tbl>
              <a:tblPr firstRow="1" bandRow="1">
                <a:tableStyleId>{7DF18680-E054-41AD-8BC1-D1AEF772440D}</a:tableStyleId>
              </a:tblPr>
              <a:tblGrid>
                <a:gridCol w="2895600"/>
                <a:gridCol w="1524000"/>
                <a:gridCol w="2057400"/>
                <a:gridCol w="1371600"/>
              </a:tblGrid>
              <a:tr h="318686">
                <a:tc>
                  <a:txBody>
                    <a:bodyPr/>
                    <a:lstStyle/>
                    <a:p>
                      <a:pPr algn="ctr"/>
                      <a:r>
                        <a:rPr lang="en-US" dirty="0" smtClean="0">
                          <a:latin typeface="Times New Roman" panose="02020603050405020304" pitchFamily="18" charset="0"/>
                          <a:cs typeface="Times New Roman" panose="02020603050405020304" pitchFamily="18" charset="0"/>
                        </a:rPr>
                        <a:t>Source</a:t>
                      </a:r>
                      <a:endParaRPr lang="en-US" dirty="0">
                        <a:latin typeface="Times New Roman" panose="02020603050405020304" pitchFamily="18" charset="0"/>
                        <a:cs typeface="Times New Roman" panose="02020603050405020304" pitchFamily="18" charset="0"/>
                      </a:endParaRPr>
                    </a:p>
                  </a:txBody>
                  <a:tcPr/>
                </a:tc>
                <a:tc gridSpan="3">
                  <a:txBody>
                    <a:bodyPr/>
                    <a:lstStyle/>
                    <a:p>
                      <a:pPr algn="ctr"/>
                      <a:r>
                        <a:rPr lang="en-US" dirty="0" smtClean="0">
                          <a:latin typeface="Times New Roman" panose="02020603050405020304" pitchFamily="18" charset="0"/>
                          <a:cs typeface="Times New Roman" panose="02020603050405020304" pitchFamily="18" charset="0"/>
                        </a:rPr>
                        <a:t>Grain Loading</a:t>
                      </a:r>
                      <a:r>
                        <a:rPr lang="en-US" baseline="0" dirty="0" smtClean="0">
                          <a:latin typeface="Times New Roman" panose="02020603050405020304" pitchFamily="18" charset="0"/>
                          <a:cs typeface="Times New Roman" panose="02020603050405020304" pitchFamily="18" charset="0"/>
                        </a:rPr>
                        <a:t> Standards (gr/dscf)</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Current Limit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Effective upon Rule</a:t>
                      </a:r>
                      <a:r>
                        <a:rPr lang="en-US" baseline="0" dirty="0" smtClean="0">
                          <a:latin typeface="Times New Roman" panose="02020603050405020304" pitchFamily="18" charset="0"/>
                          <a:cs typeface="Times New Roman" panose="02020603050405020304" pitchFamily="18" charset="0"/>
                        </a:rPr>
                        <a:t> Adoption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2020</a:t>
                      </a:r>
                      <a:endParaRPr lang="en-US" dirty="0">
                        <a:latin typeface="Times New Roman" panose="02020603050405020304" pitchFamily="18" charset="0"/>
                        <a:cs typeface="Times New Roman" panose="02020603050405020304" pitchFamily="18" charset="0"/>
                      </a:endParaRPr>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Sourc</a:t>
                      </a:r>
                      <a:r>
                        <a:rPr lang="en-US" baseline="0" dirty="0" smtClean="0">
                          <a:latin typeface="Times New Roman" panose="02020603050405020304" pitchFamily="18" charset="0"/>
                          <a:cs typeface="Times New Roman" panose="02020603050405020304" pitchFamily="18" charset="0"/>
                        </a:rPr>
                        <a:t>e test data &lt; 0.080 gr/dscf</a:t>
                      </a:r>
                      <a:endParaRPr lang="en-US" dirty="0" smtClean="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a:t>
                      </a:r>
                      <a:r>
                        <a:rPr lang="en-US" baseline="0" dirty="0" smtClean="0">
                          <a:latin typeface="Times New Roman" panose="02020603050405020304" pitchFamily="18" charset="0"/>
                          <a:cs typeface="Times New Roman" panose="02020603050405020304" pitchFamily="18" charset="0"/>
                        </a:rPr>
                        <a:t> or </a:t>
                      </a:r>
                      <a:r>
                        <a:rPr lang="en-US" dirty="0" smtClean="0">
                          <a:latin typeface="Times New Roman" panose="02020603050405020304" pitchFamily="18" charset="0"/>
                          <a:cs typeface="Times New Roman" panose="02020603050405020304" pitchFamily="18" charset="0"/>
                        </a:rPr>
                        <a:t>0.1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0.10</a:t>
                      </a:r>
                      <a:endParaRPr lang="en-US" dirty="0">
                        <a:latin typeface="Times New Roman" panose="02020603050405020304" pitchFamily="18" charset="0"/>
                        <a:cs typeface="Times New Roman" panose="02020603050405020304" pitchFamily="18" charset="0"/>
                      </a:endParaRPr>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Built before 06/01/70</a:t>
                      </a:r>
                    </a:p>
                  </a:txBody>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 </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r>
              <a:tr h="433655">
                <a:tc>
                  <a:txBody>
                    <a:bodyPr/>
                    <a:lstStyle/>
                    <a:p>
                      <a:pPr algn="l"/>
                      <a:r>
                        <a:rPr lang="en-US" dirty="0" smtClean="0">
                          <a:latin typeface="Times New Roman" panose="02020603050405020304" pitchFamily="18" charset="0"/>
                          <a:cs typeface="Times New Roman" panose="02020603050405020304" pitchFamily="18" charset="0"/>
                        </a:rPr>
                        <a:t>Built</a:t>
                      </a:r>
                      <a:r>
                        <a:rPr lang="en-US" baseline="0" dirty="0" smtClean="0">
                          <a:latin typeface="Times New Roman" panose="02020603050405020304" pitchFamily="18" charset="0"/>
                          <a:cs typeface="Times New Roman" panose="02020603050405020304" pitchFamily="18" charset="0"/>
                        </a:rPr>
                        <a:t> a</a:t>
                      </a:r>
                      <a:r>
                        <a:rPr lang="en-US" dirty="0" smtClean="0">
                          <a:latin typeface="Times New Roman" panose="02020603050405020304" pitchFamily="18" charset="0"/>
                          <a:cs typeface="Times New Roman" panose="02020603050405020304" pitchFamily="18" charset="0"/>
                        </a:rPr>
                        <a:t>fter 06/01/70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0.1</a:t>
                      </a:r>
                    </a:p>
                  </a:txBody>
                  <a:tcPr/>
                </a:tc>
                <a:tc>
                  <a:txBody>
                    <a:bodyPr/>
                    <a:lstStyle/>
                    <a:p>
                      <a:pPr algn="ctr"/>
                      <a:r>
                        <a:rPr lang="en-US" dirty="0" smtClean="0">
                          <a:latin typeface="Times New Roman" panose="02020603050405020304" pitchFamily="18" charset="0"/>
                          <a:cs typeface="Times New Roman" panose="02020603050405020304" pitchFamily="18" charset="0"/>
                        </a:rPr>
                        <a:t>0.14</a:t>
                      </a:r>
                      <a:endParaRPr lang="en-US" dirty="0">
                        <a:latin typeface="Times New Roman" panose="02020603050405020304" pitchFamily="18" charset="0"/>
                        <a:cs typeface="Times New Roman" panose="02020603050405020304" pitchFamily="18" charset="0"/>
                      </a:endParaRPr>
                    </a:p>
                  </a:txBody>
                  <a:tcPr/>
                </a:tc>
              </a:tr>
              <a:tr h="449665">
                <a:tc>
                  <a:txBody>
                    <a:bodyPr/>
                    <a:lstStyle/>
                    <a:p>
                      <a:pPr algn="l"/>
                      <a:r>
                        <a:rPr lang="en-US" sz="1800" kern="1200" dirty="0" smtClean="0">
                          <a:solidFill>
                            <a:schemeClr val="dk1"/>
                          </a:solidFill>
                          <a:effectLst/>
                          <a:latin typeface="Times New Roman" panose="02020603050405020304" pitchFamily="18" charset="0"/>
                          <a:ea typeface="+mn-ea"/>
                          <a:cs typeface="Times New Roman" panose="02020603050405020304" pitchFamily="18" charset="0"/>
                        </a:rPr>
                        <a:t>equipment/mode of operation used &lt;876 hours </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0.2</a:t>
                      </a:r>
                    </a:p>
                  </a:txBody>
                  <a:tcPr/>
                </a:tc>
                <a:tc>
                  <a:txBody>
                    <a:bodyPr/>
                    <a:lstStyle/>
                    <a:p>
                      <a:pPr algn="ctr"/>
                      <a:r>
                        <a:rPr lang="en-US" dirty="0" smtClean="0">
                          <a:latin typeface="Times New Roman" panose="02020603050405020304" pitchFamily="18" charset="0"/>
                          <a:cs typeface="Times New Roman" panose="02020603050405020304" pitchFamily="18" charset="0"/>
                        </a:rPr>
                        <a:t>0.20</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2" name="TextBox 1"/>
          <p:cNvSpPr txBox="1"/>
          <p:nvPr/>
        </p:nvSpPr>
        <p:spPr>
          <a:xfrm>
            <a:off x="838200" y="5525869"/>
            <a:ext cx="748177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specific limit of 0.17 grains per dry standard cubic </a:t>
            </a:r>
            <a:r>
              <a:rPr lang="en-US" dirty="0" smtClean="0">
                <a:latin typeface="Times New Roman" panose="02020603050405020304" pitchFamily="18" charset="0"/>
                <a:cs typeface="Times New Roman" panose="02020603050405020304" pitchFamily="18" charset="0"/>
              </a:rPr>
              <a:t>foot with report by registered </a:t>
            </a:r>
            <a:r>
              <a:rPr lang="en-US" dirty="0">
                <a:latin typeface="Times New Roman" panose="02020603050405020304" pitchFamily="18" charset="0"/>
                <a:cs typeface="Times New Roman" panose="02020603050405020304" pitchFamily="18" charset="0"/>
              </a:rPr>
              <a:t>professional engineer </a:t>
            </a:r>
          </a:p>
        </p:txBody>
      </p:sp>
    </p:spTree>
    <p:extLst>
      <p:ext uri="{BB962C8B-B14F-4D97-AF65-F5344CB8AC3E}">
        <p14:creationId xmlns="" xmlns:p14="http://schemas.microsoft.com/office/powerpoint/2010/main" val="670167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133600"/>
            <a:ext cx="7315200" cy="4191000"/>
          </a:xfrm>
        </p:spPr>
        <p:txBody>
          <a:bodyPr>
            <a:normAutofit/>
          </a:bodyPr>
          <a:lstStyle/>
          <a:p>
            <a:pPr lvl="0">
              <a:buClr>
                <a:srgbClr val="00B0F0"/>
              </a:buClr>
            </a:pPr>
            <a:r>
              <a:rPr lang="en-US" dirty="0" smtClean="0">
                <a:latin typeface="Times New Roman" pitchFamily="18" charset="0"/>
                <a:cs typeface="Times New Roman" pitchFamily="18" charset="0"/>
              </a:rPr>
              <a:t>Changes are </a:t>
            </a:r>
            <a:r>
              <a:rPr lang="en-US" u="sng" dirty="0" smtClean="0">
                <a:latin typeface="Times New Roman" pitchFamily="18" charset="0"/>
                <a:cs typeface="Times New Roman" pitchFamily="18" charset="0"/>
              </a:rPr>
              <a:t>proactive</a:t>
            </a:r>
            <a:r>
              <a:rPr lang="en-US" dirty="0" smtClean="0">
                <a:latin typeface="Times New Roman" pitchFamily="18" charset="0"/>
                <a:cs typeface="Times New Roman" pitchFamily="18" charset="0"/>
              </a:rPr>
              <a:t> measures for helping to prevent violations of current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standards and potentially more stringent standards in the future</a:t>
            </a:r>
          </a:p>
          <a:p>
            <a:pPr lvl="0">
              <a:buClr>
                <a:srgbClr val="00B0F0"/>
              </a:buClr>
            </a:pPr>
            <a:endParaRPr lang="en-US" sz="2000" dirty="0" smtClean="0">
              <a:latin typeface="Times New Roman" pitchFamily="18" charset="0"/>
              <a:cs typeface="Times New Roman" pitchFamily="18" charset="0"/>
            </a:endParaRPr>
          </a:p>
          <a:p>
            <a:pPr lvl="0">
              <a:buClr>
                <a:srgbClr val="00B0F0"/>
              </a:buClr>
            </a:pPr>
            <a:r>
              <a:rPr lang="en-US" dirty="0" smtClean="0">
                <a:latin typeface="Times New Roman" pitchFamily="18" charset="0"/>
                <a:cs typeface="Times New Roman" pitchFamily="18" charset="0"/>
              </a:rPr>
              <a:t>Changes are similar to more stringent changes adopted for  PM</a:t>
            </a:r>
            <a:r>
              <a:rPr lang="en-US" baseline="-25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 nonattainment areas as </a:t>
            </a:r>
            <a:r>
              <a:rPr lang="en-US" u="sng" dirty="0" smtClean="0">
                <a:latin typeface="Times New Roman" pitchFamily="18" charset="0"/>
                <a:cs typeface="Times New Roman" pitchFamily="18" charset="0"/>
              </a:rPr>
              <a:t>reactive</a:t>
            </a:r>
            <a:r>
              <a:rPr lang="en-US" dirty="0" smtClean="0">
                <a:latin typeface="Times New Roman" pitchFamily="18" charset="0"/>
                <a:cs typeface="Times New Roman" pitchFamily="18" charset="0"/>
              </a:rPr>
              <a:t> measures </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27</a:t>
            </a:fld>
            <a:endParaRPr lang="en-US" dirty="0"/>
          </a:p>
        </p:txBody>
      </p:sp>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 – proposed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28</a:t>
            </a:fld>
            <a:endParaRPr lang="en-US" dirty="0">
              <a:solidFill>
                <a:srgbClr val="E3DED1">
                  <a:shade val="50000"/>
                </a:srgbClr>
              </a:solidFill>
            </a:endParaRPr>
          </a:p>
        </p:txBody>
      </p:sp>
      <p:sp>
        <p:nvSpPr>
          <p:cNvPr id="2" name="TextBox 1"/>
          <p:cNvSpPr txBox="1"/>
          <p:nvPr/>
        </p:nvSpPr>
        <p:spPr>
          <a:xfrm>
            <a:off x="990600" y="1879461"/>
            <a:ext cx="7315200" cy="4216539"/>
          </a:xfrm>
          <a:prstGeom prst="rect">
            <a:avLst/>
          </a:prstGeom>
          <a:noFill/>
        </p:spPr>
        <p:txBody>
          <a:bodyPr wrap="square" rtlCol="0">
            <a:spAutoFit/>
          </a:bodyPr>
          <a:lstStyle/>
          <a:p>
            <a:pPr marL="285750" lvl="1" indent="-285750">
              <a:spcAft>
                <a:spcPts val="600"/>
              </a:spcAft>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indent="-285750">
              <a:spcAft>
                <a:spcPts val="600"/>
              </a:spcAft>
              <a:buClr>
                <a:srgbClr val="00B0F0"/>
              </a:buClr>
              <a:buFont typeface="Arial" pitchFamily="34" charset="0"/>
              <a:buChar char="•"/>
            </a:pPr>
            <a:r>
              <a:rPr lang="en-US" sz="3200" dirty="0" smtClean="0">
                <a:latin typeface="Times New Roman" pitchFamily="18" charset="0"/>
                <a:cs typeface="Times New Roman" pitchFamily="18" charset="0"/>
              </a:rPr>
              <a:t>Many units comply but not all the time</a:t>
            </a:r>
          </a:p>
          <a:p>
            <a:pPr marL="285750" lvl="1" indent="-285750">
              <a:spcAft>
                <a:spcPts val="600"/>
              </a:spcAft>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lvl="1" indent="-285750">
              <a:spcAft>
                <a:spcPts val="600"/>
              </a:spcAft>
              <a:buClr>
                <a:srgbClr val="00B0F0"/>
              </a:buClr>
              <a:buFont typeface="Arial" pitchFamily="34" charset="0"/>
              <a:buChar char="•"/>
            </a:pPr>
            <a:r>
              <a:rPr lang="en-US" sz="3200" dirty="0" smtClean="0">
                <a:latin typeface="Times New Roman" pitchFamily="18" charset="0"/>
                <a:cs typeface="Times New Roman" pitchFamily="18" charset="0"/>
              </a:rPr>
              <a:t>Individual outreach to these businesses after August 2013 stakeholder meetings</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Affected Businesses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38400"/>
            <a:ext cx="8229600" cy="3581400"/>
          </a:xfrm>
        </p:spPr>
        <p:txBody>
          <a:bodyPr>
            <a:noAutofit/>
          </a:bodyPr>
          <a:lstStyle/>
          <a:p>
            <a:pPr>
              <a:spcBef>
                <a:spcPts val="0"/>
              </a:spcBef>
              <a:spcAft>
                <a:spcPts val="1200"/>
              </a:spcAft>
              <a:buClr>
                <a:srgbClr val="00B0F0"/>
              </a:buClr>
            </a:pPr>
            <a:r>
              <a:rPr lang="en-US" dirty="0" smtClean="0">
                <a:latin typeface="Times New Roman" pitchFamily="18" charset="0"/>
                <a:cs typeface="Times New Roman" pitchFamily="18" charset="0"/>
              </a:rPr>
              <a:t>Conduct more frequent tuning/maintenance</a:t>
            </a:r>
          </a:p>
          <a:p>
            <a:pPr>
              <a:spcBef>
                <a:spcPts val="0"/>
              </a:spcBef>
              <a:spcAft>
                <a:spcPts val="1200"/>
              </a:spcAft>
              <a:buClr>
                <a:srgbClr val="00B0F0"/>
              </a:buClr>
            </a:pPr>
            <a:r>
              <a:rPr lang="en-US" dirty="0" smtClean="0">
                <a:latin typeface="Times New Roman" pitchFamily="18" charset="0"/>
                <a:cs typeface="Times New Roman" pitchFamily="18" charset="0"/>
              </a:rPr>
              <a:t>Conduct more frequent inspection/maintenance of  control equipment</a:t>
            </a:r>
          </a:p>
          <a:p>
            <a:pPr>
              <a:spcBef>
                <a:spcPts val="0"/>
              </a:spcBef>
              <a:spcAft>
                <a:spcPts val="1200"/>
              </a:spcAft>
              <a:buClr>
                <a:srgbClr val="00B0F0"/>
              </a:buClr>
            </a:pPr>
            <a:r>
              <a:rPr lang="en-US" dirty="0" smtClean="0">
                <a:latin typeface="Times New Roman" pitchFamily="18" charset="0"/>
                <a:cs typeface="Times New Roman" pitchFamily="18" charset="0"/>
              </a:rPr>
              <a:t>Maintain consistent/high quality fuel</a:t>
            </a:r>
          </a:p>
          <a:p>
            <a:pPr>
              <a:spcBef>
                <a:spcPts val="0"/>
              </a:spcBef>
              <a:spcAft>
                <a:spcPts val="1200"/>
              </a:spcAft>
              <a:buClr>
                <a:srgbClr val="00B0F0"/>
              </a:buClr>
            </a:pPr>
            <a:r>
              <a:rPr lang="en-US" dirty="0" smtClean="0">
                <a:latin typeface="Times New Roman" pitchFamily="18" charset="0"/>
                <a:cs typeface="Times New Roman" pitchFamily="18" charset="0"/>
              </a:rPr>
              <a:t>Improve combustion controls </a:t>
            </a:r>
          </a:p>
          <a:p>
            <a:pPr>
              <a:buClr>
                <a:srgbClr val="00B0F0"/>
              </a:buClr>
            </a:pP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29</a:t>
            </a:fld>
            <a:endParaRPr lang="en-US" dirty="0"/>
          </a:p>
        </p:txBody>
      </p:sp>
      <p:sp>
        <p:nvSpPr>
          <p:cNvPr id="6" name="TextBox 5"/>
          <p:cNvSpPr txBox="1"/>
          <p:nvPr/>
        </p:nvSpPr>
        <p:spPr>
          <a:xfrm>
            <a:off x="914400" y="914400"/>
            <a:ext cx="7772400" cy="1200329"/>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What might be necessary to comply with proposed standards: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31838"/>
          </a:xfrm>
        </p:spPr>
        <p:txBody>
          <a:bodyPr/>
          <a:lstStyle/>
          <a:p>
            <a:r>
              <a:rPr lang="en-US" sz="3600" b="1" dirty="0" smtClean="0">
                <a:latin typeface="Times New Roman" pitchFamily="18" charset="0"/>
                <a:cs typeface="Times New Roman" pitchFamily="18" charset="0"/>
              </a:rPr>
              <a:t>Rulemaking Schedule</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June - </a:t>
            </a:r>
            <a:r>
              <a:rPr lang="en-US" b="1" u="sng" dirty="0" smtClean="0">
                <a:latin typeface="Times New Roman" pitchFamily="18" charset="0"/>
                <a:cs typeface="Times New Roman" pitchFamily="18" charset="0"/>
              </a:rPr>
              <a:t>August</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July 16, 2014</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Jan. 2015</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EPA for Approval:~Feb. 2015</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30</a:t>
            </a:fld>
            <a:endParaRPr lang="en-US" dirty="0">
              <a:solidFill>
                <a:prstClr val="black">
                  <a:tint val="75000"/>
                </a:prstClr>
              </a:solidFill>
            </a:endParaRPr>
          </a:p>
        </p:txBody>
      </p:sp>
      <p:sp>
        <p:nvSpPr>
          <p:cNvPr id="5" name="Title 1"/>
          <p:cNvSpPr>
            <a:spLocks noGrp="1"/>
          </p:cNvSpPr>
          <p:nvPr>
            <p:ph type="title"/>
          </p:nvPr>
        </p:nvSpPr>
        <p:spPr>
          <a:xfrm>
            <a:off x="1371600" y="914400"/>
            <a:ext cx="7239000" cy="685800"/>
          </a:xfrm>
        </p:spPr>
        <p:txBody>
          <a:bodyPr/>
          <a:lstStyle/>
          <a:p>
            <a:r>
              <a:rPr lang="en-US" sz="3600" b="1" dirty="0" smtClean="0">
                <a:latin typeface="Times New Roman" pitchFamily="18" charset="0"/>
                <a:cs typeface="Times New Roman" pitchFamily="18" charset="0"/>
              </a:rPr>
              <a:t>PM Standards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9800" y="1828800"/>
            <a:ext cx="5067300" cy="4724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7292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31</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Combining/Splitting </a:t>
            </a:r>
            <a:r>
              <a:rPr lang="en-US" sz="3600" kern="0" dirty="0" smtClean="0">
                <a:solidFill>
                  <a:srgbClr val="000000"/>
                </a:solidFill>
                <a:latin typeface="Times New Roman"/>
                <a:ea typeface="Calibri"/>
                <a:cs typeface="Times New Roman"/>
              </a:rPr>
              <a:t>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4343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Address how Netting Basis is handled when sources combine or split</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DEQ proposes clarifications: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The original source or sources and the resulting source or sources must have common primary or secondary 2-digit SIC codes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In a split, NB assigned to resulting sources cannot exceed PTE of devices or emissions units involved</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32</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Combining/Splitting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676400"/>
            <a:ext cx="5949913" cy="3947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8718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sz="half" idx="1"/>
          </p:nvPr>
        </p:nvSpPr>
        <p:spPr>
          <a:xfrm>
            <a:off x="457200" y="1600200"/>
            <a:ext cx="7848600" cy="5257800"/>
          </a:xfrm>
        </p:spPr>
        <p:txBody>
          <a:bodyPr/>
          <a:lstStyle/>
          <a:p>
            <a:r>
              <a:rPr lang="en-US" dirty="0" smtClean="0">
                <a:latin typeface="Times New Roman" pitchFamily="18" charset="0"/>
                <a:cs typeface="Times New Roman" pitchFamily="18" charset="0"/>
              </a:rPr>
              <a:t>Pre-construction permitting program mandated by Clean Air Act</a:t>
            </a:r>
          </a:p>
          <a:p>
            <a:pPr lvl="1"/>
            <a:r>
              <a:rPr lang="en-US" dirty="0" smtClean="0">
                <a:latin typeface="Times New Roman" pitchFamily="18" charset="0"/>
                <a:cs typeface="Times New Roman" pitchFamily="18" charset="0"/>
              </a:rPr>
              <a:t>Maintain and protect air quality</a:t>
            </a:r>
          </a:p>
          <a:p>
            <a:pPr lvl="1"/>
            <a:r>
              <a:rPr lang="en-US" dirty="0" smtClean="0">
                <a:latin typeface="Times New Roman" pitchFamily="18" charset="0"/>
                <a:cs typeface="Times New Roman" pitchFamily="18" charset="0"/>
              </a:rPr>
              <a:t>Requires pollution control devices where appropriate</a:t>
            </a:r>
          </a:p>
          <a:p>
            <a:r>
              <a:rPr lang="en-US" dirty="0" smtClean="0">
                <a:latin typeface="Times New Roman" pitchFamily="18" charset="0"/>
                <a:cs typeface="Times New Roman" pitchFamily="18" charset="0"/>
              </a:rPr>
              <a:t>Three distinct programs</a:t>
            </a:r>
          </a:p>
          <a:p>
            <a:pPr lvl="1"/>
            <a:r>
              <a:rPr lang="en-US" dirty="0" smtClean="0">
                <a:latin typeface="Times New Roman" pitchFamily="18" charset="0"/>
                <a:cs typeface="Times New Roman" pitchFamily="18" charset="0"/>
              </a:rPr>
              <a:t>Prevention of Significant Deterioration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(PSD) in attainment areas</a:t>
            </a:r>
          </a:p>
          <a:p>
            <a:pPr lvl="1"/>
            <a:r>
              <a:rPr lang="en-US" dirty="0" smtClean="0">
                <a:latin typeface="Times New Roman" pitchFamily="18" charset="0"/>
                <a:cs typeface="Times New Roman" pitchFamily="18" charset="0"/>
              </a:rPr>
              <a:t>Nonattainment NSR </a:t>
            </a:r>
          </a:p>
          <a:p>
            <a:pPr lvl="1"/>
            <a:r>
              <a:rPr lang="en-US" dirty="0" smtClean="0">
                <a:latin typeface="Times New Roman" pitchFamily="18" charset="0"/>
                <a:cs typeface="Times New Roman" pitchFamily="18" charset="0"/>
              </a:rPr>
              <a:t>Minor NSR</a:t>
            </a:r>
          </a:p>
          <a:p>
            <a:endParaRPr lang="en-US" dirty="0"/>
          </a:p>
        </p:txBody>
      </p:sp>
      <p:sp>
        <p:nvSpPr>
          <p:cNvPr id="4" name="Content Placeholder 3"/>
          <p:cNvSpPr>
            <a:spLocks noGrp="1"/>
          </p:cNvSpPr>
          <p:nvPr>
            <p:ph sz="half" idx="2"/>
          </p:nvPr>
        </p:nvSpPr>
        <p:spPr>
          <a:xfrm>
            <a:off x="6705600" y="4038600"/>
            <a:ext cx="1295400" cy="1066800"/>
          </a:xfrm>
          <a:solidFill>
            <a:schemeClr val="bg1"/>
          </a:solidFill>
        </p:spPr>
        <p:txBody>
          <a:bodyPr anchor="ctr"/>
          <a:lstStyle/>
          <a:p>
            <a:pPr>
              <a:buNone/>
            </a:pPr>
            <a:r>
              <a:rPr lang="en-US" b="1" i="1" dirty="0" smtClean="0">
                <a:solidFill>
                  <a:srgbClr val="00B050"/>
                </a:solidFill>
              </a:rPr>
              <a:t>Major</a:t>
            </a:r>
          </a:p>
          <a:p>
            <a:pPr>
              <a:buNone/>
            </a:pPr>
            <a:r>
              <a:rPr lang="en-US" b="1" i="1" dirty="0" smtClean="0">
                <a:solidFill>
                  <a:srgbClr val="00B050"/>
                </a:solidFill>
              </a:rPr>
              <a:t>NSR</a:t>
            </a:r>
            <a:endParaRPr lang="en-US" b="1" i="1" dirty="0">
              <a:solidFill>
                <a:srgbClr val="00B050"/>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pPr/>
              <a:t>33</a:t>
            </a:fld>
            <a:endParaRPr lang="en-US" dirty="0"/>
          </a:p>
        </p:txBody>
      </p:sp>
      <p:sp>
        <p:nvSpPr>
          <p:cNvPr id="7" name="TextBox 6"/>
          <p:cNvSpPr txBox="1"/>
          <p:nvPr/>
        </p:nvSpPr>
        <p:spPr>
          <a:xfrm>
            <a:off x="6172200" y="3733800"/>
            <a:ext cx="838200" cy="1569660"/>
          </a:xfrm>
          <a:prstGeom prst="rect">
            <a:avLst/>
          </a:prstGeom>
          <a:noFill/>
        </p:spPr>
        <p:txBody>
          <a:bodyPr wrap="square" rtlCol="0">
            <a:spAutoFit/>
          </a:bodyPr>
          <a:lstStyle/>
          <a:p>
            <a:r>
              <a:rPr lang="en-US" sz="9600" dirty="0" smtClean="0">
                <a:solidFill>
                  <a:srgbClr val="00B050"/>
                </a:solidFill>
              </a:rPr>
              <a:t>}</a:t>
            </a:r>
            <a:endParaRPr lang="en-US" sz="9600" dirty="0">
              <a:solidFill>
                <a:srgbClr val="00B05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Things unique to DEQ’s program</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Major source definition in nonattainment and maintenance areas</a:t>
            </a:r>
          </a:p>
          <a:p>
            <a:pPr lvl="1"/>
            <a:r>
              <a:rPr lang="en-US" dirty="0" smtClean="0">
                <a:latin typeface="Times New Roman" pitchFamily="18" charset="0"/>
                <a:cs typeface="Times New Roman" pitchFamily="18" charset="0"/>
              </a:rPr>
              <a:t>Lower threshold than EPA definition</a:t>
            </a:r>
          </a:p>
          <a:p>
            <a:pPr lvl="1"/>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Offsets and Net Air Quality Benefit</a:t>
            </a:r>
          </a:p>
          <a:p>
            <a:pPr lvl="1"/>
            <a:r>
              <a:rPr lang="en-US" dirty="0" smtClean="0">
                <a:latin typeface="Times New Roman" pitchFamily="18" charset="0"/>
                <a:cs typeface="Times New Roman" pitchFamily="18" charset="0"/>
              </a:rPr>
              <a:t>NAQB requires air dispersion modeling</a:t>
            </a:r>
          </a:p>
          <a:p>
            <a:pPr lvl="1"/>
            <a:r>
              <a:rPr lang="en-US" dirty="0" smtClean="0">
                <a:latin typeface="Times New Roman" pitchFamily="18" charset="0"/>
                <a:cs typeface="Times New Roman" pitchFamily="18" charset="0"/>
              </a:rPr>
              <a:t>EPA program only requires offsets</a:t>
            </a:r>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08038"/>
          </a:xfrm>
        </p:spPr>
        <p:txBody>
          <a:bodyPr/>
          <a:lstStyle/>
          <a:p>
            <a:r>
              <a:rPr lang="en-US" sz="3600" b="1" dirty="0" smtClean="0">
                <a:latin typeface="Times New Roman" pitchFamily="18" charset="0"/>
                <a:cs typeface="Times New Roman" pitchFamily="18" charset="0"/>
              </a:rPr>
              <a:t>Things unique to DEQ’s program, cont.</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program requires air quality impact analysis for minor sources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Maintenance areas</a:t>
            </a:r>
          </a:p>
          <a:p>
            <a:pPr lvl="1"/>
            <a:r>
              <a:rPr lang="en-US" dirty="0" smtClean="0">
                <a:latin typeface="Times New Roman" pitchFamily="18" charset="0"/>
                <a:cs typeface="Times New Roman" pitchFamily="18" charset="0"/>
              </a:rPr>
              <a:t>Former nonattainment areas</a:t>
            </a:r>
          </a:p>
          <a:p>
            <a:pPr lvl="1"/>
            <a:r>
              <a:rPr lang="en-US" dirty="0" smtClean="0">
                <a:latin typeface="Times New Roman" pitchFamily="18" charset="0"/>
                <a:cs typeface="Times New Roman" pitchFamily="18" charset="0"/>
              </a:rPr>
              <a:t>DEQ program has more stringent requirements than federal program</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b="1" dirty="0" smtClean="0">
                <a:latin typeface="Times New Roman" pitchFamily="18" charset="0"/>
                <a:cs typeface="Times New Roman" pitchFamily="18" charset="0"/>
              </a:rPr>
              <a:t>Why make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lstStyle/>
          <a:p>
            <a:r>
              <a:rPr lang="en-US" dirty="0" smtClean="0">
                <a:latin typeface="Times New Roman" pitchFamily="18" charset="0"/>
                <a:cs typeface="Times New Roman" pitchFamily="18" charset="0"/>
              </a:rPr>
              <a:t>Areas of the state are close to or are exceeding the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National Ambient AQ Standards</a:t>
            </a:r>
          </a:p>
          <a:p>
            <a:pPr lvl="1"/>
            <a:r>
              <a:rPr lang="en-US" dirty="0" smtClean="0">
                <a:latin typeface="Times New Roman" pitchFamily="18" charset="0"/>
                <a:cs typeface="Times New Roman" pitchFamily="18" charset="0"/>
              </a:rPr>
              <a:t>New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standards adopted in 2007 – much lower than PM</a:t>
            </a:r>
            <a:r>
              <a:rPr lang="en-US" baseline="-25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 standards</a:t>
            </a:r>
          </a:p>
          <a:p>
            <a:pPr lvl="1">
              <a:buNone/>
            </a:pPr>
            <a:r>
              <a:rPr lang="en-US" dirty="0" smtClean="0">
                <a:latin typeface="Times New Roman" pitchFamily="18" charset="0"/>
                <a:cs typeface="Times New Roman" pitchFamily="18" charset="0"/>
              </a:rPr>
              <a:t>AQ problems mainly due to area sources, not industrial sources</a:t>
            </a:r>
          </a:p>
          <a:p>
            <a:r>
              <a:rPr lang="en-US" dirty="0" smtClean="0">
                <a:latin typeface="Times New Roman" pitchFamily="18" charset="0"/>
                <a:cs typeface="Times New Roman" pitchFamily="18" charset="0"/>
              </a:rPr>
              <a:t>Current rule structure</a:t>
            </a:r>
          </a:p>
          <a:p>
            <a:pPr lvl="1"/>
            <a:r>
              <a:rPr lang="en-US" dirty="0" smtClean="0">
                <a:latin typeface="Times New Roman" pitchFamily="18" charset="0"/>
                <a:cs typeface="Times New Roman" pitchFamily="18" charset="0"/>
              </a:rPr>
              <a:t>does not adequately address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ambient air quality problems</a:t>
            </a:r>
          </a:p>
          <a:p>
            <a:pPr lvl="1"/>
            <a:r>
              <a:rPr lang="en-US" dirty="0" smtClean="0">
                <a:latin typeface="Times New Roman" pitchFamily="18" charset="0"/>
                <a:cs typeface="Times New Roman" pitchFamily="18" charset="0"/>
              </a:rPr>
              <a:t>prohibits development</a:t>
            </a:r>
          </a:p>
          <a:p>
            <a:pPr lvl="1"/>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sz="3600" b="1" dirty="0" smtClean="0">
                <a:latin typeface="Times New Roman" pitchFamily="18" charset="0"/>
                <a:cs typeface="Times New Roman" pitchFamily="18" charset="0"/>
              </a:rPr>
              <a:t>How will the changes improve the program?</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2103437"/>
            <a:ext cx="8229600" cy="4221163"/>
          </a:xfrm>
        </p:spPr>
        <p:txBody>
          <a:bodyPr/>
          <a:lstStyle/>
          <a:p>
            <a:r>
              <a:rPr lang="en-US" dirty="0" smtClean="0">
                <a:latin typeface="Times New Roman" pitchFamily="18" charset="0"/>
                <a:cs typeface="Times New Roman" pitchFamily="18" charset="0"/>
              </a:rPr>
              <a:t>New or modified sources can help address ambient air quality problems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Allows for development while improving or maintaining air quality</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itchFamily="18" charset="0"/>
                <a:cs typeface="Times New Roman" pitchFamily="18" charset="0"/>
              </a:rPr>
              <a:t>What are the changes?</a:t>
            </a:r>
            <a:br>
              <a:rPr lang="en-US" sz="3600" b="1" dirty="0" smtClean="0">
                <a:latin typeface="Times New Roman" pitchFamily="18" charset="0"/>
                <a:cs typeface="Times New Roman" pitchFamily="18" charset="0"/>
              </a:rPr>
            </a:b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Align definition of major source with EPA’s definition</a:t>
            </a:r>
          </a:p>
          <a:p>
            <a:pPr lvl="1"/>
            <a:r>
              <a:rPr lang="en-US" dirty="0" smtClean="0">
                <a:latin typeface="Times New Roman" pitchFamily="18" charset="0"/>
                <a:cs typeface="Times New Roman" pitchFamily="18" charset="0"/>
              </a:rPr>
              <a:t>Different requirements for small and large sources</a:t>
            </a:r>
          </a:p>
          <a:p>
            <a:r>
              <a:rPr lang="en-US" dirty="0" smtClean="0">
                <a:latin typeface="Times New Roman" pitchFamily="18" charset="0"/>
                <a:cs typeface="Times New Roman" pitchFamily="18" charset="0"/>
              </a:rPr>
              <a:t>Create 2 new area designations</a:t>
            </a:r>
          </a:p>
          <a:p>
            <a:pPr lvl="1"/>
            <a:r>
              <a:rPr lang="en-US" dirty="0" smtClean="0">
                <a:latin typeface="Times New Roman" pitchFamily="18" charset="0"/>
                <a:cs typeface="Times New Roman" pitchFamily="18" charset="0"/>
              </a:rPr>
              <a:t>Help prevent nonattainment</a:t>
            </a:r>
          </a:p>
          <a:p>
            <a:pPr lvl="1"/>
            <a:r>
              <a:rPr lang="en-US" dirty="0" smtClean="0">
                <a:latin typeface="Times New Roman" pitchFamily="18" charset="0"/>
                <a:cs typeface="Times New Roman" pitchFamily="18" charset="0"/>
              </a:rPr>
              <a:t>Eliminate permitting roadblock</a:t>
            </a:r>
          </a:p>
          <a:p>
            <a:pPr lvl="1"/>
            <a:r>
              <a:rPr lang="en-US" dirty="0" smtClean="0">
                <a:latin typeface="Times New Roman" pitchFamily="18" charset="0"/>
                <a:cs typeface="Times New Roman" pitchFamily="18" charset="0"/>
              </a:rPr>
              <a:t>Get to maintenance faster</a:t>
            </a:r>
          </a:p>
          <a:p>
            <a:r>
              <a:rPr lang="en-US" i="1" dirty="0" smtClean="0">
                <a:latin typeface="Times New Roman" pitchFamily="18" charset="0"/>
                <a:cs typeface="Times New Roman" pitchFamily="18" charset="0"/>
              </a:rPr>
              <a:t>Primarily affect </a:t>
            </a:r>
            <a:r>
              <a:rPr lang="en-US" b="1" i="1" dirty="0" smtClean="0">
                <a:latin typeface="Times New Roman" pitchFamily="18" charset="0"/>
                <a:cs typeface="Times New Roman" pitchFamily="18" charset="0"/>
              </a:rPr>
              <a:t>Minor</a:t>
            </a:r>
            <a:r>
              <a:rPr lang="en-US" i="1" dirty="0" smtClean="0">
                <a:latin typeface="Times New Roman" pitchFamily="18" charset="0"/>
                <a:cs typeface="Times New Roman" pitchFamily="18" charset="0"/>
              </a:rPr>
              <a:t> New Source Review</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sz="3600" b="1" dirty="0" smtClean="0">
                <a:latin typeface="Times New Roman" panose="02020603050405020304" pitchFamily="18" charset="0"/>
                <a:cs typeface="Times New Roman" panose="02020603050405020304" pitchFamily="18" charset="0"/>
              </a:rPr>
              <a:t>Major / Minor NSR – current/proposed</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943600"/>
            <a:ext cx="8229600" cy="533400"/>
          </a:xfrm>
        </p:spPr>
        <p:txBody>
          <a:bodyPr/>
          <a:lstStyle/>
          <a:p>
            <a:pPr marL="0" lvl="1" indent="0">
              <a:buNone/>
            </a:pPr>
            <a:r>
              <a:rPr lang="en-US" sz="2000" i="1" dirty="0" smtClean="0">
                <a:latin typeface="Times New Roman" panose="02020603050405020304" pitchFamily="18" charset="0"/>
                <a:cs typeface="Times New Roman" panose="02020603050405020304" pitchFamily="18" charset="0"/>
              </a:rPr>
              <a:t>Overall stringency remains the same</a:t>
            </a:r>
            <a:endParaRPr lang="en-US" sz="2000" i="1"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pPr>
              <a:buNone/>
            </a:pPr>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4001688762"/>
              </p:ext>
            </p:extLst>
          </p:nvPr>
        </p:nvGraphicFramePr>
        <p:xfrm>
          <a:off x="381000" y="2286000"/>
          <a:ext cx="8382000" cy="1600201"/>
        </p:xfrm>
        <a:graphic>
          <a:graphicData uri="http://schemas.openxmlformats.org/drawingml/2006/table">
            <a:tbl>
              <a:tblPr firstRow="1" bandRow="1">
                <a:tableStyleId>{5C22544A-7EE6-4342-B048-85BDC9FD1C3A}</a:tableStyleId>
              </a:tblPr>
              <a:tblGrid>
                <a:gridCol w="4648200"/>
                <a:gridCol w="2590800"/>
                <a:gridCol w="1143000"/>
              </a:tblGrid>
              <a:tr h="673185">
                <a:tc>
                  <a:txBody>
                    <a:bodyPr/>
                    <a:lstStyle/>
                    <a:p>
                      <a:pPr algn="r"/>
                      <a:r>
                        <a:rPr lang="en-US" dirty="0" smtClean="0"/>
                        <a:t>Current                                      Emission Rate&gt;</a:t>
                      </a:r>
                    </a:p>
                    <a:p>
                      <a:r>
                        <a:rPr lang="en-US" dirty="0" smtClean="0"/>
                        <a:t>Area designation, major mod?</a:t>
                      </a:r>
                      <a:endParaRPr lang="en-US" dirty="0"/>
                    </a:p>
                  </a:txBody>
                  <a:tcPr/>
                </a:tc>
                <a:tc>
                  <a:txBody>
                    <a:bodyPr/>
                    <a:lstStyle/>
                    <a:p>
                      <a:pPr algn="ctr"/>
                      <a:r>
                        <a:rPr lang="en-US" dirty="0" smtClean="0"/>
                        <a:t>SER or</a:t>
                      </a:r>
                      <a:r>
                        <a:rPr lang="en-US" baseline="0" dirty="0" smtClean="0"/>
                        <a:t> more</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4001688762"/>
              </p:ext>
            </p:extLst>
          </p:nvPr>
        </p:nvGraphicFramePr>
        <p:xfrm>
          <a:off x="381000" y="4190999"/>
          <a:ext cx="8382000" cy="1600201"/>
        </p:xfrm>
        <a:graphic>
          <a:graphicData uri="http://schemas.openxmlformats.org/drawingml/2006/table">
            <a:tbl>
              <a:tblPr firstRow="1" bandRow="1">
                <a:tableStyleId>{5C22544A-7EE6-4342-B048-85BDC9FD1C3A}</a:tableStyleId>
              </a:tblPr>
              <a:tblGrid>
                <a:gridCol w="4648200"/>
                <a:gridCol w="1447800"/>
                <a:gridCol w="1143000"/>
                <a:gridCol w="1143000"/>
              </a:tblGrid>
              <a:tr h="673185">
                <a:tc>
                  <a:txBody>
                    <a:bodyPr/>
                    <a:lstStyle/>
                    <a:p>
                      <a:pPr algn="r"/>
                      <a:r>
                        <a:rPr lang="en-US" dirty="0" smtClean="0"/>
                        <a:t>Proposed                                  Emission Rate&gt;</a:t>
                      </a:r>
                    </a:p>
                    <a:p>
                      <a:r>
                        <a:rPr lang="en-US" dirty="0" smtClean="0"/>
                        <a:t>Area designation, major mod?</a:t>
                      </a:r>
                      <a:endParaRPr lang="en-US" dirty="0"/>
                    </a:p>
                  </a:txBody>
                  <a:tcPr/>
                </a:tc>
                <a:tc>
                  <a:txBody>
                    <a:bodyPr/>
                    <a:lstStyle/>
                    <a:p>
                      <a:pPr algn="ctr"/>
                      <a:r>
                        <a:rPr lang="en-US" dirty="0" smtClean="0"/>
                        <a:t>100</a:t>
                      </a:r>
                      <a:r>
                        <a:rPr lang="en-US" baseline="0" dirty="0" smtClean="0"/>
                        <a:t> </a:t>
                      </a:r>
                      <a:r>
                        <a:rPr lang="en-US" dirty="0" smtClean="0"/>
                        <a:t>tpy</a:t>
                      </a:r>
                      <a:r>
                        <a:rPr lang="en-US" baseline="0" dirty="0" smtClean="0"/>
                        <a:t> or more</a:t>
                      </a:r>
                      <a:endParaRPr lang="en-US" dirty="0"/>
                    </a:p>
                  </a:txBody>
                  <a:tcPr/>
                </a:tc>
                <a:tc>
                  <a:txBody>
                    <a:bodyPr/>
                    <a:lstStyle/>
                    <a:p>
                      <a:pPr algn="ctr"/>
                      <a:r>
                        <a:rPr lang="en-US" dirty="0" smtClean="0"/>
                        <a:t>SER to</a:t>
                      </a:r>
                      <a:r>
                        <a:rPr lang="en-US" baseline="0" dirty="0" smtClean="0"/>
                        <a:t> 99</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Tree>
    <p:extLst>
      <p:ext uri="{BB962C8B-B14F-4D97-AF65-F5344CB8AC3E}">
        <p14:creationId xmlns="" xmlns:p14="http://schemas.microsoft.com/office/powerpoint/2010/main" val="1334637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371600"/>
            <a:ext cx="8305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indent="-576072">
              <a:lnSpc>
                <a:spcPct val="95000"/>
              </a:lnSpc>
              <a:spcBef>
                <a:spcPts val="0"/>
              </a:spcBef>
              <a:spcAft>
                <a:spcPts val="1200"/>
              </a:spcAft>
              <a:buClr>
                <a:srgbClr val="00B0F0"/>
              </a:buClr>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p>
          <a:p>
            <a:pPr marL="1033272" indent="-576072">
              <a:lnSpc>
                <a:spcPct val="95000"/>
              </a:lnSpc>
              <a:spcBef>
                <a:spcPts val="0"/>
              </a:spcBef>
              <a:spcAft>
                <a:spcPts val="1200"/>
              </a:spcAft>
              <a:buClr>
                <a:srgbClr val="00B0F0"/>
              </a:buClr>
              <a:defRPr/>
            </a:pPr>
            <a:r>
              <a:rPr lang="en-US" sz="3200" kern="0" dirty="0" smtClean="0">
                <a:latin typeface="Times New Roman"/>
                <a:ea typeface="Calibri"/>
                <a:cs typeface="Times New Roman"/>
              </a:rPr>
              <a:t>Categorically Insignificant Activities</a:t>
            </a:r>
          </a:p>
          <a:p>
            <a:pPr marL="1033272" marR="0" lvl="0" indent="-576072" algn="l" defTabSz="914400" rtl="0" eaLnBrk="1" fontAlgn="base" latinLnBrk="0" hangingPunct="1">
              <a:lnSpc>
                <a:spcPct val="95000"/>
              </a:lnSpc>
              <a:spcBef>
                <a:spcPts val="0"/>
              </a:spcBef>
              <a:spcAft>
                <a:spcPts val="120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a:t>
            </a:r>
          </a:p>
          <a:p>
            <a:pPr marL="1033272" marR="0" lvl="0" indent="-576072" algn="l" defTabSz="914400" rtl="0" eaLnBrk="1" fontAlgn="base" latinLnBrk="0" hangingPunct="1">
              <a:lnSpc>
                <a:spcPct val="95000"/>
              </a:lnSpc>
              <a:spcBef>
                <a:spcPts val="0"/>
              </a:spcBef>
              <a:spcAft>
                <a:spcPts val="1200"/>
              </a:spcAft>
              <a:buClr>
                <a:srgbClr val="00B0F0"/>
              </a:buClr>
              <a:buSzTx/>
              <a:buFontTx/>
              <a:buChar char="•"/>
              <a:tabLst/>
              <a:defRPr/>
            </a:pPr>
            <a:r>
              <a:rPr lang="en-US" sz="3200" kern="0" dirty="0" smtClean="0">
                <a:latin typeface="Times New Roman"/>
                <a:ea typeface="Calibri"/>
                <a:cs typeface="Times New Roman"/>
              </a:rPr>
              <a:t>Splitting businesses</a:t>
            </a:r>
            <a:r>
              <a:rPr kumimoji="0" lang="en-US" sz="3200" b="0" i="0" u="none" strike="noStrike" kern="0" cap="none" spc="0" normalizeH="0" baseline="0" noProof="0" dirty="0" smtClean="0">
                <a:ln>
                  <a:noFill/>
                </a:ln>
                <a:effectLst/>
                <a:uLnTx/>
                <a:uFillTx/>
                <a:latin typeface="Times New Roman"/>
                <a:ea typeface="Calibri"/>
                <a:cs typeface="Times New Roman"/>
              </a:rPr>
              <a:t>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ts val="120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spcAft>
                <a:spcPts val="1200"/>
              </a:spcAft>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spcAft>
                <a:spcPts val="1200"/>
              </a:spcAft>
              <a:buClr>
                <a:srgbClr val="00B0F0"/>
              </a:buClr>
              <a:defRPr/>
            </a:pPr>
            <a:r>
              <a:rPr lang="en-US" sz="3200" kern="0" dirty="0" smtClean="0">
                <a:latin typeface="Times New Roman"/>
                <a:ea typeface="Calibri"/>
                <a:cs typeface="Times New Roman"/>
              </a:rPr>
              <a:t>Net air quality benefit for sensitive areas</a:t>
            </a:r>
          </a:p>
          <a:p>
            <a:pPr marL="1033272" indent="-576072">
              <a:lnSpc>
                <a:spcPct val="95000"/>
              </a:lnSpc>
              <a:spcBef>
                <a:spcPts val="0"/>
              </a:spcBef>
              <a:spcAft>
                <a:spcPts val="1200"/>
              </a:spcAft>
              <a:buClr>
                <a:srgbClr val="00B0F0"/>
              </a:buClr>
              <a:defRPr/>
            </a:pPr>
            <a:r>
              <a:rPr lang="en-US" sz="3200" dirty="0" smtClean="0"/>
              <a:t>UARG v EPA (GHG PSD)</a:t>
            </a:r>
            <a:endParaRPr lang="en-US" sz="3200" kern="0" dirty="0" smtClean="0">
              <a:latin typeface="Times New Roman"/>
              <a:ea typeface="Calibri"/>
              <a:cs typeface="Times New Roman"/>
            </a:endParaRPr>
          </a:p>
          <a:p>
            <a:pPr marL="1033272" indent="-576072">
              <a:lnSpc>
                <a:spcPct val="95000"/>
              </a:lnSpc>
              <a:spcBef>
                <a:spcPts val="0"/>
              </a:spcBef>
              <a:spcAft>
                <a:spcPts val="1200"/>
              </a:spcAft>
              <a:buClr>
                <a:srgbClr val="00B0F0"/>
              </a:buClr>
              <a:defRPr/>
            </a:pPr>
            <a:endParaRPr lang="en-US" sz="3200" kern="0" dirty="0" smtClean="0">
              <a:latin typeface="Times New Roman"/>
              <a:ea typeface="Calibri"/>
              <a:cs typeface="Times New Roman"/>
            </a:endParaRPr>
          </a:p>
          <a:p>
            <a:pPr>
              <a:lnSpc>
                <a:spcPct val="115000"/>
              </a:lnSpc>
              <a:spcBef>
                <a:spcPts val="0"/>
              </a:spcBef>
              <a:spcAft>
                <a:spcPts val="1200"/>
              </a:spcAft>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current/proposed</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9" name="Table 8"/>
          <p:cNvGraphicFramePr>
            <a:graphicFrameLocks noGrp="1"/>
          </p:cNvGraphicFramePr>
          <p:nvPr>
            <p:extLst>
              <p:ext uri="{D42A27DB-BD31-4B8C-83A1-F6EECF244321}">
                <p14:modId xmlns="" xmlns:p14="http://schemas.microsoft.com/office/powerpoint/2010/main" val="2589662863"/>
              </p:ext>
            </p:extLst>
          </p:nvPr>
        </p:nvGraphicFramePr>
        <p:xfrm>
          <a:off x="304800" y="2473836"/>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Current                                    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11" name="TextBox 10"/>
          <p:cNvSpPr txBox="1"/>
          <p:nvPr/>
        </p:nvSpPr>
        <p:spPr>
          <a:xfrm>
            <a:off x="381000" y="3769007"/>
            <a:ext cx="7848600" cy="1717393"/>
          </a:xfrm>
          <a:prstGeom prst="rect">
            <a:avLst/>
          </a:prstGeom>
          <a:noFill/>
        </p:spPr>
        <p:txBody>
          <a:bodyPr wrap="square" rtlCol="0">
            <a:spAutoFit/>
          </a:bodyPr>
          <a:lstStyle/>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No change for attainment areas</a:t>
            </a:r>
          </a:p>
          <a:p>
            <a:pPr marL="0" lvl="1" indent="-914400">
              <a:spcBef>
                <a:spcPct val="20000"/>
              </a:spcBef>
              <a:defRPr/>
            </a:pPr>
            <a:endParaRPr lang="en-US" sz="2400" b="1" dirty="0" smtClean="0">
              <a:latin typeface="Times New Roman" panose="02020603050405020304" pitchFamily="18" charset="0"/>
              <a:cs typeface="Times New Roman" panose="02020603050405020304" pitchFamily="18" charset="0"/>
            </a:endParaRPr>
          </a:p>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Applies to 28 source categories listed in rule (e.g. pulp and paper mills, iron and steel mills, chemical process plants)</a:t>
            </a:r>
          </a:p>
        </p:txBody>
      </p:sp>
    </p:spTree>
    <p:extLst>
      <p:ext uri="{BB962C8B-B14F-4D97-AF65-F5344CB8AC3E}">
        <p14:creationId xmlns="" xmlns:p14="http://schemas.microsoft.com/office/powerpoint/2010/main" val="1334637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Two New Area Designations</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Sustainment area</a:t>
            </a:r>
          </a:p>
          <a:p>
            <a:pPr lvl="1"/>
            <a:r>
              <a:rPr lang="en-US" dirty="0" smtClean="0">
                <a:latin typeface="Times New Roman" pitchFamily="18" charset="0"/>
                <a:cs typeface="Times New Roman" pitchFamily="18" charset="0"/>
              </a:rPr>
              <a:t>Proposed rules designed to help keep area from becoming nonattainment</a:t>
            </a:r>
          </a:p>
          <a:p>
            <a:pPr lvl="1"/>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Reattainment area</a:t>
            </a:r>
          </a:p>
          <a:p>
            <a:pPr lvl="1"/>
            <a:r>
              <a:rPr lang="en-US" dirty="0" smtClean="0">
                <a:latin typeface="Times New Roman" pitchFamily="18" charset="0"/>
                <a:cs typeface="Times New Roman" pitchFamily="18" charset="0"/>
              </a:rPr>
              <a:t>Proposed rules designed to be more flexible for smaller sources to allow development, but still protect air quality</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Current Area Designations</a:t>
            </a:r>
            <a:endParaRPr lang="en-US" sz="36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8" name="Bent Arrow 17"/>
          <p:cNvSpPr/>
          <p:nvPr/>
        </p:nvSpPr>
        <p:spPr>
          <a:xfrm rot="5400000">
            <a:off x="4610102" y="-114297"/>
            <a:ext cx="990597" cy="5334002"/>
          </a:xfrm>
          <a:prstGeom prst="bentArrow">
            <a:avLst>
              <a:gd name="adj1" fmla="val 25000"/>
              <a:gd name="adj2" fmla="val 25000"/>
              <a:gd name="adj3" fmla="val 25000"/>
              <a:gd name="adj4" fmla="val 415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ent Arrow 23"/>
          <p:cNvSpPr/>
          <p:nvPr/>
        </p:nvSpPr>
        <p:spPr>
          <a:xfrm rot="10800000">
            <a:off x="2895600" y="4419600"/>
            <a:ext cx="48006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Up Arrow 25"/>
          <p:cNvSpPr/>
          <p:nvPr/>
        </p:nvSpPr>
        <p:spPr>
          <a:xfrm>
            <a:off x="1295400" y="2971800"/>
            <a:ext cx="4572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Areas in transition</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7/15/2014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New Area Designations</a:t>
            </a:r>
            <a:endParaRPr lang="en-US" sz="3600"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6" name="Rounded Rectangle 15"/>
          <p:cNvSpPr/>
          <p:nvPr/>
        </p:nvSpPr>
        <p:spPr>
          <a:xfrm>
            <a:off x="3505200" y="2438400"/>
            <a:ext cx="2286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Sustainment</a:t>
            </a:r>
            <a:endParaRPr lang="en-US" sz="2800" u="sng" dirty="0"/>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rved Left Arrow 26"/>
          <p:cNvSpPr/>
          <p:nvPr/>
        </p:nvSpPr>
        <p:spPr>
          <a:xfrm rot="5400000">
            <a:off x="2476500" y="2476500"/>
            <a:ext cx="1066800" cy="2362200"/>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16"/>
          <p:cNvSpPr/>
          <p:nvPr/>
        </p:nvSpPr>
        <p:spPr>
          <a:xfrm>
            <a:off x="3810000" y="5562600"/>
            <a:ext cx="2362200" cy="762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Reattainment</a:t>
            </a:r>
            <a:endParaRPr lang="en-US" sz="2800" u="sng"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Changes to Improve Air Quality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“Priority sources” are primarily responsible for poor air quality (e.g., woodstoves in some communities)</a:t>
            </a:r>
          </a:p>
          <a:p>
            <a:r>
              <a:rPr lang="en-US" dirty="0" smtClean="0">
                <a:latin typeface="Times New Roman" pitchFamily="18" charset="0"/>
                <a:cs typeface="Times New Roman" pitchFamily="18" charset="0"/>
              </a:rPr>
              <a:t>Provide incentives for reducing priority source emissions</a:t>
            </a:r>
          </a:p>
          <a:p>
            <a:pPr lvl="1"/>
            <a:r>
              <a:rPr lang="en-US" dirty="0" smtClean="0">
                <a:latin typeface="Times New Roman" pitchFamily="18" charset="0"/>
                <a:cs typeface="Times New Roman" pitchFamily="18" charset="0"/>
              </a:rPr>
              <a:t>More credit for emission reductions from priority sources</a:t>
            </a:r>
          </a:p>
          <a:p>
            <a:r>
              <a:rPr lang="en-US" dirty="0" smtClean="0">
                <a:latin typeface="Times New Roman" pitchFamily="18" charset="0"/>
                <a:cs typeface="Times New Roman" pitchFamily="18" charset="0"/>
              </a:rPr>
              <a:t>EQC can specify Priority Sources</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Major NSR, some ratios higher than current (</a:t>
            </a:r>
            <a:r>
              <a:rPr lang="en-US" b="1" dirty="0" smtClean="0">
                <a:latin typeface="Times New Roman" pitchFamily="18" charset="0"/>
                <a:cs typeface="Times New Roman" pitchFamily="18" charset="0"/>
              </a:rPr>
              <a:t>1.2:1</a:t>
            </a:r>
            <a:r>
              <a:rPr lang="en-US" dirty="0" smtClean="0">
                <a:latin typeface="Times New Roman" pitchFamily="18" charset="0"/>
                <a:cs typeface="Times New Roman" pitchFamily="18" charset="0"/>
              </a:rPr>
              <a:t>)</a:t>
            </a:r>
          </a:p>
          <a:p>
            <a:pPr>
              <a:spcAft>
                <a:spcPts val="600"/>
              </a:spcAft>
              <a:buClr>
                <a:srgbClr val="00B0F0"/>
              </a:buClr>
            </a:pPr>
            <a:r>
              <a:rPr lang="en-US" dirty="0" smtClean="0">
                <a:latin typeface="Times New Roman" pitchFamily="18" charset="0"/>
                <a:cs typeface="Times New Roman" pitchFamily="18" charset="0"/>
              </a:rPr>
              <a:t>Minor NSR, ratios lower than major NSR</a:t>
            </a:r>
          </a:p>
          <a:p>
            <a:pPr>
              <a:spcAft>
                <a:spcPts val="600"/>
              </a:spcAft>
              <a:buClr>
                <a:srgbClr val="00B0F0"/>
              </a:buClr>
            </a:pPr>
            <a:r>
              <a:rPr lang="en-US" dirty="0" smtClean="0">
                <a:latin typeface="Times New Roman" pitchFamily="18" charset="0"/>
                <a:cs typeface="Times New Roman" pitchFamily="18" charset="0"/>
              </a:rPr>
              <a:t>Ratios area-specific</a:t>
            </a:r>
          </a:p>
          <a:p>
            <a:pPr>
              <a:spcAft>
                <a:spcPts val="600"/>
              </a:spcAft>
              <a:buClr>
                <a:srgbClr val="00B0F0"/>
              </a:buClr>
            </a:pPr>
            <a:r>
              <a:rPr lang="en-US" dirty="0" smtClean="0">
                <a:latin typeface="Times New Roman" pitchFamily="18" charset="0"/>
                <a:cs typeface="Times New Roman" pitchFamily="18" charset="0"/>
              </a:rPr>
              <a:t>Ratios reducible for priority source offsets</a:t>
            </a:r>
          </a:p>
          <a:p>
            <a:pPr lvl="1">
              <a:spcAft>
                <a:spcPts val="600"/>
              </a:spcAft>
              <a:buClr>
                <a:srgbClr val="00B0F0"/>
              </a:buClr>
            </a:pPr>
            <a:r>
              <a:rPr lang="en-US" dirty="0" smtClean="0">
                <a:latin typeface="Times New Roman" pitchFamily="18" charset="0"/>
                <a:cs typeface="Times New Roman" pitchFamily="18" charset="0"/>
              </a:rPr>
              <a:t>e.g. </a:t>
            </a:r>
            <a:r>
              <a:rPr lang="en-US" b="1" dirty="0" smtClean="0">
                <a:latin typeface="Times New Roman" pitchFamily="18" charset="0"/>
                <a:cs typeface="Times New Roman" pitchFamily="18" charset="0"/>
              </a:rPr>
              <a:t>1.2:1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1:1</a:t>
            </a:r>
            <a:endParaRPr lang="en-US" dirty="0" smtClean="0">
              <a:latin typeface="Times New Roman" pitchFamily="18" charset="0"/>
              <a:cs typeface="Times New Roman" pitchFamily="18" charset="0"/>
            </a:endParaRPr>
          </a:p>
          <a:p>
            <a:pPr>
              <a:spcAft>
                <a:spcPts val="600"/>
              </a:spcAft>
              <a:buClr>
                <a:srgbClr val="00B0F0"/>
              </a:buClr>
            </a:pPr>
            <a:r>
              <a:rPr lang="en-US" b="1" i="1" dirty="0" smtClean="0">
                <a:latin typeface="Times New Roman" pitchFamily="18" charset="0"/>
                <a:cs typeface="Times New Roman" pitchFamily="18" charset="0"/>
              </a:rPr>
              <a:t>No changes to ozone offset requirements</a:t>
            </a:r>
            <a:endParaRPr lang="en-US" b="1" i="1"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46</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noProof="0" dirty="0" smtClean="0">
                <a:solidFill>
                  <a:srgbClr val="000000"/>
                </a:solidFill>
                <a:latin typeface="Times New Roman"/>
                <a:cs typeface="Times New Roman"/>
              </a:rPr>
              <a:t>Offset Change</a:t>
            </a:r>
            <a:r>
              <a:rPr lang="en-US" sz="3600" kern="0" dirty="0" smtClean="0">
                <a:solidFill>
                  <a:srgbClr val="000000"/>
                </a:solidFill>
                <a:latin typeface="Times New Roman"/>
                <a:cs typeface="Times New Roman"/>
              </a:rPr>
              <a:t>s</a:t>
            </a:r>
            <a:endParaRPr kumimoji="0" lang="en-US" sz="360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lstStyle/>
          <a:p>
            <a:r>
              <a:rPr lang="en-US" sz="3600" b="1" dirty="0" smtClean="0">
                <a:latin typeface="Times New Roman" pitchFamily="18" charset="0"/>
                <a:cs typeface="Times New Roman" pitchFamily="18" charset="0"/>
              </a:rPr>
              <a:t>Net Air Quality Benefit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Current NAQB criteria nearly impossible</a:t>
            </a:r>
          </a:p>
          <a:p>
            <a:r>
              <a:rPr lang="en-US" dirty="0" smtClean="0">
                <a:latin typeface="Times New Roman" pitchFamily="18" charset="0"/>
                <a:cs typeface="Times New Roman" pitchFamily="18" charset="0"/>
              </a:rPr>
              <a:t>Revise NAQB criteria </a:t>
            </a:r>
          </a:p>
          <a:p>
            <a:pPr lvl="1"/>
            <a:r>
              <a:rPr lang="en-US" dirty="0" smtClean="0">
                <a:latin typeface="Times New Roman" pitchFamily="18" charset="0"/>
                <a:cs typeface="Times New Roman" pitchFamily="18" charset="0"/>
              </a:rPr>
              <a:t>Protect air quality:</a:t>
            </a:r>
          </a:p>
          <a:p>
            <a:pPr lvl="2"/>
            <a:r>
              <a:rPr lang="en-US" dirty="0" smtClean="0">
                <a:latin typeface="Times New Roman" pitchFamily="18" charset="0"/>
                <a:cs typeface="Times New Roman" pitchFamily="18" charset="0"/>
              </a:rPr>
              <a:t>Focus on areas with worst air quality, and</a:t>
            </a:r>
          </a:p>
          <a:p>
            <a:pPr lvl="2"/>
            <a:r>
              <a:rPr lang="en-US" dirty="0" smtClean="0">
                <a:latin typeface="Times New Roman" pitchFamily="18" charset="0"/>
                <a:cs typeface="Times New Roman" pitchFamily="18" charset="0"/>
              </a:rPr>
              <a:t>Prevent further degradation</a:t>
            </a:r>
          </a:p>
          <a:p>
            <a:pPr lvl="1"/>
            <a:r>
              <a:rPr lang="en-US" dirty="0" smtClean="0">
                <a:latin typeface="Times New Roman" pitchFamily="18" charset="0"/>
                <a:cs typeface="Times New Roman" pitchFamily="18" charset="0"/>
              </a:rPr>
              <a:t>Reduce emphasis on industrial emission offsets where area sources are the main contributors </a:t>
            </a:r>
          </a:p>
          <a:p>
            <a:pPr lvl="1"/>
            <a:r>
              <a:rPr lang="en-US" dirty="0" smtClean="0">
                <a:latin typeface="Times New Roman" pitchFamily="18" charset="0"/>
                <a:cs typeface="Times New Roman" pitchFamily="18" charset="0"/>
              </a:rPr>
              <a:t>Eliminate impossible criteria</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Summary of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Raise Major NSR threshold to 100 tpy in nonattainment and maintenance areas</a:t>
            </a:r>
          </a:p>
          <a:p>
            <a:r>
              <a:rPr lang="en-US" dirty="0" smtClean="0">
                <a:latin typeface="Times New Roman" pitchFamily="18" charset="0"/>
                <a:cs typeface="Times New Roman" pitchFamily="18" charset="0"/>
              </a:rPr>
              <a:t>Create two new area designations: sustainment and reattainment</a:t>
            </a:r>
          </a:p>
          <a:p>
            <a:r>
              <a:rPr lang="en-US" dirty="0" smtClean="0">
                <a:latin typeface="Times New Roman" pitchFamily="18" charset="0"/>
                <a:cs typeface="Times New Roman" pitchFamily="18" charset="0"/>
              </a:rPr>
              <a:t>Indentify Priority Sources</a:t>
            </a:r>
          </a:p>
          <a:p>
            <a:r>
              <a:rPr lang="en-US" dirty="0" smtClean="0">
                <a:latin typeface="Times New Roman" pitchFamily="18" charset="0"/>
                <a:cs typeface="Times New Roman" pitchFamily="18" charset="0"/>
              </a:rPr>
              <a:t>Revise offset requirements</a:t>
            </a:r>
          </a:p>
          <a:p>
            <a:r>
              <a:rPr lang="en-US" dirty="0" smtClean="0">
                <a:latin typeface="Times New Roman" pitchFamily="18" charset="0"/>
                <a:cs typeface="Times New Roman" pitchFamily="18" charset="0"/>
              </a:rPr>
              <a:t>Revise Net Air Quality Benefit requirements</a:t>
            </a:r>
          </a:p>
          <a:p>
            <a:r>
              <a:rPr lang="en-US" dirty="0" smtClean="0">
                <a:latin typeface="Times New Roman" pitchFamily="18" charset="0"/>
                <a:cs typeface="Times New Roman" pitchFamily="18" charset="0"/>
              </a:rPr>
              <a:t>Add State NSR to Division 224</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644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50</a:t>
            </a:fld>
            <a:endParaRPr lang="en-US" dirty="0"/>
          </a:p>
        </p:txBody>
      </p:sp>
      <p:sp>
        <p:nvSpPr>
          <p:cNvPr id="11" name="Rectangle 10"/>
          <p:cNvSpPr/>
          <p:nvPr/>
        </p:nvSpPr>
        <p:spPr>
          <a:xfrm>
            <a:off x="381000" y="2133600"/>
            <a:ext cx="8229600" cy="3016210"/>
          </a:xfrm>
          <a:prstGeom prst="rect">
            <a:avLst/>
          </a:prstGeom>
        </p:spPr>
        <p:txBody>
          <a:bodyPr wrap="square">
            <a:spAutoFit/>
          </a:bodyPr>
          <a:lstStyle/>
          <a:p>
            <a:pPr marL="225425" indent="-225425">
              <a:spcAft>
                <a:spcPts val="1200"/>
              </a:spcAft>
              <a:buClr>
                <a:srgbClr val="00B0F0"/>
              </a:buClr>
              <a:buFont typeface="Arial" pitchFamily="34" charset="0"/>
              <a:buChar char="•"/>
            </a:pPr>
            <a:r>
              <a:rPr lang="en-US" sz="3200" dirty="0" smtClean="0">
                <a:latin typeface="Times New Roman" pitchFamily="18" charset="0"/>
                <a:cs typeface="Times New Roman" pitchFamily="18" charset="0"/>
              </a:rPr>
              <a:t>Add provisions for two 18-month extensions – no additional extensions</a:t>
            </a:r>
          </a:p>
          <a:p>
            <a:pPr marL="225425" indent="-225425">
              <a:spcAft>
                <a:spcPts val="1200"/>
              </a:spcAft>
              <a:buClr>
                <a:srgbClr val="00B0F0"/>
              </a:buClr>
              <a:buFont typeface="Arial" pitchFamily="34" charset="0"/>
              <a:buChar char="•"/>
            </a:pPr>
            <a:r>
              <a:rPr lang="en-US" sz="3200" dirty="0" smtClean="0">
                <a:latin typeface="Times New Roman" pitchFamily="18" charset="0"/>
                <a:cs typeface="Times New Roman" pitchFamily="18" charset="0"/>
              </a:rPr>
              <a:t>Add criteria for approving extensions</a:t>
            </a:r>
          </a:p>
          <a:p>
            <a:pPr marL="225425" indent="-225425">
              <a:spcAft>
                <a:spcPts val="1200"/>
              </a:spcAft>
              <a:buClr>
                <a:srgbClr val="00B0F0"/>
              </a:buClr>
              <a:buFont typeface="Arial" pitchFamily="34" charset="0"/>
              <a:buChar char="•"/>
            </a:pPr>
            <a:r>
              <a:rPr lang="en-US" sz="3200" dirty="0" smtClean="0">
                <a:latin typeface="Times New Roman" pitchFamily="18" charset="0"/>
                <a:cs typeface="Times New Roman" pitchFamily="18" charset="0"/>
              </a:rPr>
              <a:t>Add procedures for requesting extensions</a:t>
            </a:r>
          </a:p>
          <a:p>
            <a:pPr marL="225425" indent="-225425">
              <a:spcAft>
                <a:spcPts val="1200"/>
              </a:spcAft>
              <a:buClr>
                <a:srgbClr val="00B0F0"/>
              </a:buClr>
              <a:buFont typeface="Arial" pitchFamily="34" charset="0"/>
              <a:buChar char="•"/>
            </a:pPr>
            <a:r>
              <a:rPr lang="en-US" sz="3200" dirty="0" smtClean="0">
                <a:latin typeface="Times New Roman" pitchFamily="18" charset="0"/>
                <a:cs typeface="Times New Roman" pitchFamily="18" charset="0"/>
              </a:rPr>
              <a:t>Add procedures for approving extensions</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Proposed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51</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1600200"/>
            <a:ext cx="3505200" cy="4608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UARG v EPA (GHG PSD)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400"/>
          </a:xfrm>
        </p:spPr>
        <p:txBody>
          <a:bodyPr/>
          <a:lstStyle/>
          <a:p>
            <a:r>
              <a:rPr lang="en-US" dirty="0" smtClean="0">
                <a:latin typeface="Times New Roman" pitchFamily="18" charset="0"/>
                <a:cs typeface="Times New Roman" pitchFamily="18" charset="0"/>
              </a:rPr>
              <a:t>In June, Supreme Court invalidated portions of EPA’s so-called Tailoring Rule.</a:t>
            </a:r>
          </a:p>
          <a:p>
            <a:r>
              <a:rPr lang="en-US" dirty="0" smtClean="0">
                <a:latin typeface="Times New Roman" pitchFamily="18" charset="0"/>
                <a:cs typeface="Times New Roman" pitchFamily="18" charset="0"/>
              </a:rPr>
              <a:t>Sources cannot trigger PSD for greenhouse gases alone, but</a:t>
            </a:r>
          </a:p>
          <a:p>
            <a:pPr lvl="1"/>
            <a:r>
              <a:rPr lang="en-US" dirty="0" smtClean="0">
                <a:latin typeface="Times New Roman" pitchFamily="18" charset="0"/>
                <a:cs typeface="Times New Roman" pitchFamily="18" charset="0"/>
              </a:rPr>
              <a:t>Sources subject to PSD for other pollutants could be required to perform a BACT analysis for greenhouse gases. </a:t>
            </a:r>
          </a:p>
          <a:p>
            <a:r>
              <a:rPr lang="en-US" dirty="0" smtClean="0">
                <a:latin typeface="Times New Roman" pitchFamily="18" charset="0"/>
                <a:cs typeface="Times New Roman" pitchFamily="18" charset="0"/>
              </a:rPr>
              <a:t>Sources could not be subject to Title V for greenhouse gases alone.</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b="1" dirty="0" smtClean="0">
                <a:latin typeface="Times New Roman" pitchFamily="18" charset="0"/>
                <a:cs typeface="Times New Roman" pitchFamily="18" charset="0"/>
              </a:rPr>
              <a:t>UARG v EPA (GHG PSD)</a:t>
            </a:r>
            <a:endParaRPr lang="en-US" sz="3200" dirty="0"/>
          </a:p>
        </p:txBody>
      </p:sp>
      <p:sp>
        <p:nvSpPr>
          <p:cNvPr id="3" name="Content Placeholder 2"/>
          <p:cNvSpPr>
            <a:spLocks noGrp="1"/>
          </p:cNvSpPr>
          <p:nvPr>
            <p:ph idx="1"/>
          </p:nvPr>
        </p:nvSpPr>
        <p:spPr/>
        <p:txBody>
          <a:bodyPr/>
          <a:lstStyle/>
          <a:p>
            <a:pPr>
              <a:spcBef>
                <a:spcPts val="0"/>
              </a:spcBef>
              <a:spcAft>
                <a:spcPts val="1200"/>
              </a:spcAft>
            </a:pPr>
            <a:r>
              <a:rPr lang="en-US" dirty="0" smtClean="0">
                <a:latin typeface="Times New Roman" pitchFamily="18" charset="0"/>
                <a:cs typeface="Times New Roman" pitchFamily="18" charset="0"/>
              </a:rPr>
              <a:t>EQC adopted rules in 2011 that implemented the Tailoring Rule in Oregon. </a:t>
            </a:r>
          </a:p>
          <a:p>
            <a:pPr>
              <a:spcBef>
                <a:spcPts val="0"/>
              </a:spcBef>
              <a:spcAft>
                <a:spcPts val="1200"/>
              </a:spcAft>
            </a:pPr>
            <a:r>
              <a:rPr lang="en-US" dirty="0" smtClean="0">
                <a:latin typeface="Times New Roman" pitchFamily="18" charset="0"/>
                <a:cs typeface="Times New Roman" pitchFamily="18" charset="0"/>
              </a:rPr>
              <a:t>The court’s action does not invalidate any part of Oregon’s rules; those rules remain in effect.</a:t>
            </a:r>
          </a:p>
          <a:p>
            <a:pPr>
              <a:spcBef>
                <a:spcPts val="0"/>
              </a:spcBef>
              <a:spcAft>
                <a:spcPts val="1200"/>
              </a:spcAft>
            </a:pPr>
            <a:r>
              <a:rPr lang="en-US" dirty="0" smtClean="0">
                <a:latin typeface="Times New Roman" pitchFamily="18" charset="0"/>
                <a:cs typeface="Times New Roman" pitchFamily="18" charset="0"/>
              </a:rPr>
              <a:t>DEQ is proposing revisions to air quality permitting rules at this time; the rules are on public notice until  August 14 .</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b="1" dirty="0" smtClean="0">
                <a:latin typeface="Times New Roman" pitchFamily="18" charset="0"/>
                <a:cs typeface="Times New Roman" pitchFamily="18" charset="0"/>
              </a:rPr>
              <a:t>UARG v EPA (GHG PSD)</a:t>
            </a:r>
            <a:endParaRPr lang="en-US" sz="32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invites comments</a:t>
            </a:r>
          </a:p>
          <a:p>
            <a:endParaRPr lang="en-US" sz="20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Should Oregon’s rules regarding greenhouse gases and PSD and Title V applicability be:</a:t>
            </a:r>
          </a:p>
          <a:p>
            <a:pPr lvl="1"/>
            <a:r>
              <a:rPr lang="en-US" dirty="0" smtClean="0">
                <a:latin typeface="Times New Roman" pitchFamily="18" charset="0"/>
                <a:cs typeface="Times New Roman" pitchFamily="18" charset="0"/>
              </a:rPr>
              <a:t>Retained as they are?</a:t>
            </a:r>
          </a:p>
          <a:p>
            <a:pPr lvl="1"/>
            <a:r>
              <a:rPr lang="en-US" dirty="0" smtClean="0">
                <a:latin typeface="Times New Roman" pitchFamily="18" charset="0"/>
                <a:cs typeface="Times New Roman" pitchFamily="18" charset="0"/>
              </a:rPr>
              <a:t>Revised to agree with the court’s ruling?</a:t>
            </a:r>
          </a:p>
          <a:p>
            <a:pPr lvl="1"/>
            <a:r>
              <a:rPr lang="en-US" dirty="0" smtClean="0">
                <a:latin typeface="Times New Roman" pitchFamily="18" charset="0"/>
                <a:cs typeface="Times New Roman" pitchFamily="18" charset="0"/>
              </a:rPr>
              <a:t>Changed in other ways?</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55</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t>UARG v EPA (GHG PSD)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8" name="Picture 4" descr="http://betanews.com/wp-content/uploads/2011/10/why-question-mark-600x600.jpg"/>
          <p:cNvPicPr>
            <a:picLocks noChangeAspect="1" noChangeArrowheads="1"/>
          </p:cNvPicPr>
          <p:nvPr/>
        </p:nvPicPr>
        <p:blipFill>
          <a:blip r:embed="rId3" cstate="print"/>
          <a:srcRect/>
          <a:stretch>
            <a:fillRect/>
          </a:stretch>
        </p:blipFill>
        <p:spPr bwMode="auto">
          <a:xfrm>
            <a:off x="2819400" y="1981200"/>
            <a:ext cx="4038600" cy="4038600"/>
          </a:xfrm>
          <a:prstGeom prst="rect">
            <a:avLst/>
          </a:prstGeom>
          <a:noFill/>
        </p:spPr>
      </p:pic>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7"/>
            <a:ext cx="8229600" cy="2773363"/>
          </a:xfrm>
        </p:spPr>
        <p:txBody>
          <a:bodyPr/>
          <a:lstStyle/>
          <a:p>
            <a:pPr>
              <a:buNone/>
            </a:pPr>
            <a:r>
              <a:rPr lang="en-US" sz="3600" dirty="0" smtClean="0">
                <a:latin typeface="Times New Roman" pitchFamily="18" charset="0"/>
                <a:cs typeface="Times New Roman" pitchFamily="18" charset="0"/>
              </a:rPr>
              <a:t>For further questions:</a:t>
            </a:r>
          </a:p>
          <a:p>
            <a:pPr lvl="1">
              <a:buNone/>
            </a:pPr>
            <a:r>
              <a:rPr lang="en-US" sz="3600" dirty="0" smtClean="0">
                <a:latin typeface="Times New Roman" pitchFamily="18" charset="0"/>
                <a:cs typeface="Times New Roman" pitchFamily="18" charset="0"/>
              </a:rPr>
              <a:t>Jill Inahara</a:t>
            </a:r>
          </a:p>
          <a:p>
            <a:pPr lvl="1">
              <a:buNone/>
            </a:pPr>
            <a:r>
              <a:rPr lang="en-US" sz="3600" dirty="0" smtClean="0">
                <a:latin typeface="Times New Roman" pitchFamily="18" charset="0"/>
                <a:cs typeface="Times New Roman" pitchFamily="18" charset="0"/>
                <a:hlinkClick r:id="rId2"/>
              </a:rPr>
              <a:t>inahara.jill@deq.state.or.us</a:t>
            </a:r>
            <a:endParaRPr lang="en-US" sz="3600" dirty="0" smtClean="0">
              <a:latin typeface="Times New Roman" pitchFamily="18" charset="0"/>
              <a:cs typeface="Times New Roman" pitchFamily="18" charset="0"/>
            </a:endParaRPr>
          </a:p>
          <a:p>
            <a:pPr lvl="1">
              <a:buNone/>
            </a:pPr>
            <a:r>
              <a:rPr lang="en-US" sz="3600" dirty="0" smtClean="0">
                <a:latin typeface="Times New Roman" pitchFamily="18" charset="0"/>
                <a:cs typeface="Times New Roman" pitchFamily="18" charset="0"/>
              </a:rPr>
              <a:t>503-229-5001</a:t>
            </a:r>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sp>
        <p:nvSpPr>
          <p:cNvPr id="6" name="TextBox 5"/>
          <p:cNvSpPr txBox="1"/>
          <p:nvPr/>
        </p:nvSpPr>
        <p:spPr>
          <a:xfrm>
            <a:off x="609600" y="685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Paint VOC limits replaced by EPA rules (19% vs. 15%)</a:t>
            </a:r>
          </a:p>
          <a:p>
            <a:pPr marL="1033272" lvl="2" indent="-576072">
              <a:lnSpc>
                <a:spcPct val="95000"/>
              </a:lnSpc>
              <a:spcBef>
                <a:spcPts val="0"/>
              </a:spcBef>
              <a:buClr>
                <a:srgbClr val="00B0F0"/>
              </a:buClr>
              <a:buFont typeface="Arial" pitchFamily="34" charset="0"/>
              <a:buChar char="•"/>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replaced by direct control of PGE Boardman</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749808" indent="-576072">
              <a:lnSpc>
                <a:spcPct val="95000"/>
              </a:lnSpc>
              <a:spcBef>
                <a:spcPts val="0"/>
              </a:spcBef>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more stringent federal requirements for new sources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8</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838200" y="1828800"/>
            <a:ext cx="8229600" cy="3429000"/>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Proposed changes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Regulatory considerations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F3AE50-1B84-4193-A18E-F29C95A836E2}" type="slidenum">
              <a:rPr lang="en-US" smtClean="0"/>
              <a:pPr/>
              <a:t>9</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a:bodyPr>
          <a:lstStyle/>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sz="3000" dirty="0" smtClean="0">
                <a:latin typeface="Times New Roman" pitchFamily="18" charset="0"/>
                <a:cs typeface="Times New Roman" pitchFamily="18" charset="0"/>
              </a:rPr>
              <a:t>Janitorial activities</a:t>
            </a:r>
          </a:p>
          <a:p>
            <a:pPr lvl="2"/>
            <a:r>
              <a:rPr lang="en-US" sz="3000" dirty="0" smtClean="0">
                <a:latin typeface="Times New Roman" pitchFamily="18" charset="0"/>
                <a:cs typeface="Times New Roman" pitchFamily="18" charset="0"/>
              </a:rPr>
              <a:t>Groundskeeping activities</a:t>
            </a:r>
          </a:p>
          <a:p>
            <a:pPr lvl="2"/>
            <a:r>
              <a:rPr lang="en-US" sz="3000" dirty="0" smtClean="0">
                <a:latin typeface="Times New Roman" pitchFamily="18" charset="0"/>
                <a:cs typeface="Times New Roman" pitchFamily="18" charset="0"/>
              </a:rPr>
              <a:t>Instrument calibration</a:t>
            </a:r>
          </a:p>
          <a:p>
            <a:pPr lvl="2"/>
            <a:r>
              <a:rPr lang="en-US" sz="3000" dirty="0" smtClean="0">
                <a:latin typeface="Times New Roman" pitchFamily="18" charset="0"/>
                <a:cs typeface="Times New Roman" pitchFamily="18" charset="0"/>
              </a:rPr>
              <a:t>Maintenance and repair shop activities</a:t>
            </a:r>
          </a:p>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previously considered insignificant are not insignificant when aggregated</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9731</TotalTime>
  <Words>3159</Words>
  <Application>Microsoft Office PowerPoint</Application>
  <PresentationFormat>On-screen Show (4:3)</PresentationFormat>
  <Paragraphs>573</Paragraphs>
  <Slides>56</Slides>
  <Notes>37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Rulemaking Goals</vt:lpstr>
      <vt:lpstr>Rulemaking Schedule</vt:lpstr>
      <vt:lpstr>Slide 4</vt:lpstr>
      <vt:lpstr>Rule Clean-Up</vt:lpstr>
      <vt:lpstr>Rule Clean-Up</vt:lpstr>
      <vt:lpstr>Rule Clean-Up</vt:lpstr>
      <vt:lpstr>Categorically Insignificant Activities</vt:lpstr>
      <vt:lpstr>Categorically Insignificant Activities - Background</vt:lpstr>
      <vt:lpstr>Categorically Insignificant Activities - Background</vt:lpstr>
      <vt:lpstr>Slide 11</vt:lpstr>
      <vt:lpstr>Small fuel burning equipment </vt:lpstr>
      <vt:lpstr>Regulatory Considerations</vt:lpstr>
      <vt:lpstr>Regulatory Considerations</vt:lpstr>
      <vt:lpstr>Categorically Insignificant Activities</vt:lpstr>
      <vt:lpstr>Rule Clean-Up</vt:lpstr>
      <vt:lpstr>Rule Clean-Up</vt:lpstr>
      <vt:lpstr>Rule Clean-Up</vt:lpstr>
      <vt:lpstr>PM and Opacity Standards  - Topics</vt:lpstr>
      <vt:lpstr>PM and Opacity Standards  - Background</vt:lpstr>
      <vt:lpstr>Opacity Standard – proposed changes</vt:lpstr>
      <vt:lpstr>Opacity Standard – proposed changes</vt:lpstr>
      <vt:lpstr>Opacity Standard – proposed changes</vt:lpstr>
      <vt:lpstr>Fugitive Emissions – proposed changes</vt:lpstr>
      <vt:lpstr>Grain Loading Standard – proposed changes</vt:lpstr>
      <vt:lpstr>PM Grain loading standards – proposed changes</vt:lpstr>
      <vt:lpstr>PM Grain loading standards – proposed changes</vt:lpstr>
      <vt:lpstr>Slide 28</vt:lpstr>
      <vt:lpstr>Slide 29</vt:lpstr>
      <vt:lpstr>PM Standards</vt:lpstr>
      <vt:lpstr>Combining/Splitting Sources</vt:lpstr>
      <vt:lpstr>Combining/Splitting Businesses</vt:lpstr>
      <vt:lpstr>New Source Review (NSR)</vt:lpstr>
      <vt:lpstr>Things unique to DEQ’s program</vt:lpstr>
      <vt:lpstr>Things unique to DEQ’s program, cont.</vt:lpstr>
      <vt:lpstr>Why make changes?</vt:lpstr>
      <vt:lpstr>How will the changes improve the program? </vt:lpstr>
      <vt:lpstr>What are the changes? </vt:lpstr>
      <vt:lpstr>Major / Minor NSR – current/proposed  With construction or change in method of operation (Major Modification)</vt:lpstr>
      <vt:lpstr>Major / Minor NSR – current/proposed  With construction or change in method of operation (Major Modification)</vt:lpstr>
      <vt:lpstr>Two New Area Designations</vt:lpstr>
      <vt:lpstr>Current Area Designations</vt:lpstr>
      <vt:lpstr>Areas in transition</vt:lpstr>
      <vt:lpstr>New Area Designations</vt:lpstr>
      <vt:lpstr>Changes to Improve Air Quality</vt:lpstr>
      <vt:lpstr>Offset Changes</vt:lpstr>
      <vt:lpstr>Net Air Quality Benefit Changes</vt:lpstr>
      <vt:lpstr>Summary of Proposed Changes</vt:lpstr>
      <vt:lpstr>New Source Review (NSR)</vt:lpstr>
      <vt:lpstr>Extensions for NSR/PSD permits – Proposed Rule Changes</vt:lpstr>
      <vt:lpstr>Extensions for NSR/PSD permits</vt:lpstr>
      <vt:lpstr>UARG v EPA (GHG PSD)</vt:lpstr>
      <vt:lpstr>UARG v EPA (GHG PSD)</vt:lpstr>
      <vt:lpstr>UARG v EPA (GHG PSD)</vt:lpstr>
      <vt:lpstr>UARG v EPA (GHG PSD)</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1006</cp:revision>
  <dcterms:created xsi:type="dcterms:W3CDTF">2013-06-02T20:44:18Z</dcterms:created>
  <dcterms:modified xsi:type="dcterms:W3CDTF">2014-07-15T17:49:30Z</dcterms:modified>
</cp:coreProperties>
</file>