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8"/>
  </p:notesMasterIdLst>
  <p:sldIdLst>
    <p:sldId id="449" r:id="rId2"/>
    <p:sldId id="531" r:id="rId3"/>
    <p:sldId id="501" r:id="rId4"/>
    <p:sldId id="533" r:id="rId5"/>
    <p:sldId id="534" r:id="rId6"/>
    <p:sldId id="535" r:id="rId7"/>
    <p:sldId id="536" r:id="rId8"/>
    <p:sldId id="657" r:id="rId9"/>
    <p:sldId id="658" r:id="rId10"/>
    <p:sldId id="659" r:id="rId11"/>
    <p:sldId id="660" r:id="rId12"/>
    <p:sldId id="661" r:id="rId13"/>
    <p:sldId id="662" r:id="rId14"/>
    <p:sldId id="663" r:id="rId15"/>
    <p:sldId id="664" r:id="rId16"/>
    <p:sldId id="699" r:id="rId17"/>
    <p:sldId id="701" r:id="rId18"/>
    <p:sldId id="590" r:id="rId19"/>
    <p:sldId id="644" r:id="rId20"/>
    <p:sldId id="645" r:id="rId21"/>
    <p:sldId id="646" r:id="rId22"/>
    <p:sldId id="647" r:id="rId23"/>
    <p:sldId id="648" r:id="rId24"/>
    <p:sldId id="698" r:id="rId25"/>
    <p:sldId id="649" r:id="rId26"/>
    <p:sldId id="650" r:id="rId27"/>
    <p:sldId id="653" r:id="rId28"/>
    <p:sldId id="654" r:id="rId29"/>
    <p:sldId id="655" r:id="rId30"/>
    <p:sldId id="656" r:id="rId31"/>
    <p:sldId id="674" r:id="rId32"/>
    <p:sldId id="623" r:id="rId33"/>
    <p:sldId id="679" r:id="rId34"/>
    <p:sldId id="680" r:id="rId35"/>
    <p:sldId id="681" r:id="rId36"/>
    <p:sldId id="682" r:id="rId37"/>
    <p:sldId id="683" r:id="rId38"/>
    <p:sldId id="684" r:id="rId39"/>
    <p:sldId id="704" r:id="rId40"/>
    <p:sldId id="705" r:id="rId41"/>
    <p:sldId id="688" r:id="rId42"/>
    <p:sldId id="689" r:id="rId43"/>
    <p:sldId id="690" r:id="rId44"/>
    <p:sldId id="691" r:id="rId45"/>
    <p:sldId id="692" r:id="rId46"/>
    <p:sldId id="693" r:id="rId47"/>
    <p:sldId id="694" r:id="rId48"/>
    <p:sldId id="696" r:id="rId49"/>
    <p:sldId id="527" r:id="rId50"/>
    <p:sldId id="667" r:id="rId51"/>
    <p:sldId id="673" r:id="rId52"/>
    <p:sldId id="706" r:id="rId53"/>
    <p:sldId id="707" r:id="rId54"/>
    <p:sldId id="708" r:id="rId55"/>
    <p:sldId id="709" r:id="rId56"/>
    <p:sldId id="697"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2" clrIdx="0"/>
  <p:cmAuthor id="1" name="jinahar" initials="j" lastIdx="1" clrIdx="1"/>
  <p:cmAuthor id="2" name="Mark" initials="M"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8964" autoAdjust="0"/>
  </p:normalViewPr>
  <p:slideViewPr>
    <p:cSldViewPr>
      <p:cViewPr>
        <p:scale>
          <a:sx n="90" d="100"/>
          <a:sy n="90" d="100"/>
        </p:scale>
        <p:origin x="67" y="154"/>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816" y="195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7/16/2014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 xmlns:p14="http://schemas.microsoft.com/office/powerpoint/2010/main"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92500" lnSpcReduction="20000"/>
          </a:bodyPr>
          <a:lstStyle/>
          <a:p>
            <a:pPr>
              <a:buFont typeface="Arial" pitchFamily="34" charset="0"/>
              <a:buChar char="•"/>
            </a:pPr>
            <a:r>
              <a:rPr lang="en-US" sz="2300" dirty="0" smtClean="0">
                <a:latin typeface="Times New Roman" pitchFamily="18" charset="0"/>
                <a:cs typeface="Times New Roman" pitchFamily="18" charset="0"/>
              </a:rPr>
              <a:t>Good evening! Thank you for taking the time to come today to this DEQ informational meeting and hearing. </a:t>
            </a:r>
            <a:r>
              <a:rPr lang="en-US" sz="2300" dirty="0">
                <a:solidFill>
                  <a:prstClr val="black"/>
                </a:solidFill>
                <a:latin typeface="Times New Roman" pitchFamily="18" charset="0"/>
                <a:cs typeface="Times New Roman" pitchFamily="18" charset="0"/>
              </a:rPr>
              <a:t>I’m Jill Inahara and I work in our HQ office as a rule writer. </a:t>
            </a:r>
            <a:r>
              <a:rPr lang="en-US" sz="2300" dirty="0" smtClean="0">
                <a:solidFill>
                  <a:prstClr val="black"/>
                </a:solidFill>
                <a:latin typeface="Times New Roman" pitchFamily="18" charset="0"/>
                <a:cs typeface="Times New Roman" pitchFamily="18" charset="0"/>
              </a:rPr>
              <a:t>I’d like to introduce our other presenter today....George Davis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The reason we are here today is to tell you about proposed rules changes. </a:t>
            </a:r>
            <a:endParaRPr lang="en-US" sz="2300" dirty="0" smtClean="0">
              <a:latin typeface="Times New Roman" pitchFamily="18" charset="0"/>
              <a:cs typeface="Times New Roman" pitchFamily="18" charset="0"/>
            </a:endParaRP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r>
              <a:rPr lang="en-US" sz="2300" dirty="0" smtClean="0">
                <a:latin typeface="Times New Roman" pitchFamily="18" charset="0"/>
                <a:cs typeface="Times New Roman" pitchFamily="18" charset="0"/>
              </a:rPr>
              <a:t>Originally this proposed rulemaking started out as a rule clean-up but it expanded when we looked at our rules thought about all the fixes we need to do. The nickname for it is the Kitchen Sink because it includes so many things and also includes some minor changes to our woodstove program and gasoline dispensing requirements, which will not be discussed today. </a:t>
            </a: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648200" cy="3486150"/>
          </a:xfrm>
        </p:spPr>
      </p:sp>
      <p:sp>
        <p:nvSpPr>
          <p:cNvPr id="3" name="Notes Placeholder 2"/>
          <p:cNvSpPr>
            <a:spLocks noGrp="1"/>
          </p:cNvSpPr>
          <p:nvPr>
            <p:ph type="body" idx="1"/>
          </p:nvPr>
        </p:nvSpPr>
        <p:spPr/>
        <p:txBody>
          <a:bodyPr>
            <a:normAutofit/>
          </a:bodyPr>
          <a:lstStyle/>
          <a:p>
            <a:r>
              <a:rPr lang="en-US" sz="1800" dirty="0" smtClean="0">
                <a:latin typeface="Times New Roman" pitchFamily="18" charset="0"/>
                <a:cs typeface="Times New Roman" pitchFamily="18" charset="0"/>
              </a:rPr>
              <a:t>We found one facility that had about 20 small fuel burning equipment and the aggregate NOx emissions were about 14 tons. </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construction approval or a permit (data centers) </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CA4C2"/>
              </a:buClr>
            </a:pPr>
            <a:endParaRPr lang="en-US" sz="3800" dirty="0" smtClean="0">
              <a:latin typeface="Times New Roman" pitchFamily="18" charset="0"/>
              <a:cs typeface="Times New Roman" pitchFamily="18" charset="0"/>
            </a:endParaRP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16</a:t>
            </a:fld>
            <a:endParaRPr lang="en-US" dirty="0"/>
          </a:p>
        </p:txBody>
      </p:sp>
      <p:sp>
        <p:nvSpPr>
          <p:cNvPr id="6" name="Notes Placeholder 2"/>
          <p:cNvSpPr txBox="1">
            <a:spLocks/>
          </p:cNvSpPr>
          <p:nvPr/>
        </p:nvSpPr>
        <p:spPr>
          <a:xfrm>
            <a:off x="685800" y="4343400"/>
            <a:ext cx="5608320" cy="4183380"/>
          </a:xfrm>
          <a:prstGeom prst="rect">
            <a:avLst/>
          </a:prstGeom>
        </p:spPr>
        <p:txBody>
          <a:bodyPr vert="horz" lIns="93177" tIns="46589" rIns="93177" bIns="46589" rtlCol="0">
            <a:normAutofit fontScale="85000" lnSpcReduction="20000"/>
          </a:bodyPr>
          <a:lstStyle/>
          <a:p>
            <a:pPr marL="0" marR="0" lvl="0" indent="0" algn="l" defTabSz="914400" rtl="0" eaLnBrk="1" fontAlgn="auto" latinLnBrk="0" hangingPunct="1">
              <a:lnSpc>
                <a:spcPct val="115000"/>
              </a:lnSpc>
              <a:spcBef>
                <a:spcPts val="0"/>
              </a:spcBef>
              <a:spcAft>
                <a:spcPts val="1000"/>
              </a:spcAft>
              <a:buClr>
                <a:srgbClr val="00B0F0"/>
              </a:buClr>
              <a:buSzTx/>
              <a:buFontTx/>
              <a:buNone/>
              <a:tabLst/>
              <a:defRPr/>
            </a:pP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Non-emergency engine subject to 40 CFR Part 60, Subpart JJJJ, </a:t>
            </a:r>
            <a:r>
              <a:rPr kumimoji="0" lang="en-US" sz="1900" b="0" i="0" u="sng" strike="noStrike" kern="1200" cap="none" spc="0" normalizeH="0" baseline="0" noProof="0" dirty="0" smtClean="0">
                <a:ln>
                  <a:noFill/>
                </a:ln>
                <a:solidFill>
                  <a:schemeClr val="tx1"/>
                </a:solidFill>
                <a:effectLst/>
                <a:uLnTx/>
                <a:uFillTx/>
                <a:latin typeface="Times New Roman"/>
                <a:ea typeface="Calibri"/>
                <a:cs typeface="+mn-cs"/>
              </a:rPr>
              <a:t>&gt;</a:t>
            </a: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500 horsepower</a:t>
            </a:r>
            <a:endParaRPr kumimoji="0" lang="en-US" sz="1900" b="0" i="0" u="none" strike="noStrike" kern="1200" cap="none" spc="0" normalizeH="0" baseline="0" noProof="0" dirty="0" smtClean="0">
              <a:ln>
                <a:noFill/>
              </a:ln>
              <a:solidFill>
                <a:sysClr val="windowText" lastClr="000000"/>
              </a:solidFill>
              <a:effectLst/>
              <a:uLnTx/>
              <a:uFillTx/>
              <a:latin typeface="Times New Roman"/>
              <a:ea typeface="+mn-ea"/>
              <a:cs typeface="+mn-cs"/>
            </a:endParaRPr>
          </a:p>
          <a:p>
            <a:pPr marL="0" marR="0" lvl="0" indent="0" algn="l" defTabSz="914400" rtl="0" eaLnBrk="1" fontAlgn="auto" latinLnBrk="0" hangingPunct="1">
              <a:lnSpc>
                <a:spcPct val="115000"/>
              </a:lnSpc>
              <a:spcBef>
                <a:spcPts val="0"/>
              </a:spcBef>
              <a:spcAft>
                <a:spcPts val="1000"/>
              </a:spcAft>
              <a:buClr>
                <a:srgbClr val="00B0F0"/>
              </a:buClr>
              <a:buSzTx/>
              <a:buFontTx/>
              <a:buNone/>
              <a:tabLst/>
              <a:defRPr/>
            </a:pP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Non-emergency or non-fire pump engine subject to 40 CFR Part 63, Subpart ZZZZ, </a:t>
            </a:r>
            <a:r>
              <a:rPr kumimoji="0" lang="en-US" sz="1900" b="0" i="0" u="sng" strike="noStrike" kern="1200" cap="none" spc="0" normalizeH="0" baseline="0" noProof="0" dirty="0" smtClean="0">
                <a:ln>
                  <a:noFill/>
                </a:ln>
                <a:solidFill>
                  <a:schemeClr val="tx1"/>
                </a:solidFill>
                <a:effectLst/>
                <a:uLnTx/>
                <a:uFillTx/>
                <a:latin typeface="Times New Roman"/>
                <a:ea typeface="Calibri"/>
                <a:cs typeface="+mn-cs"/>
              </a:rPr>
              <a:t>&gt;</a:t>
            </a: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500 horsepower, excluding two stroke lean burn engines, engines burning exclusively landfill or digester gas, and four stroke engines located in remote areas</a:t>
            </a:r>
            <a:endParaRPr kumimoji="0" lang="en-US" sz="19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endParaRPr>
          </a:p>
          <a:p>
            <a:pPr marL="0" marR="0" lvl="0" indent="0" algn="l" defTabSz="914400" rtl="0" eaLnBrk="1" fontAlgn="auto" latinLnBrk="0" hangingPunct="1">
              <a:lnSpc>
                <a:spcPct val="115000"/>
              </a:lnSpc>
              <a:spcBef>
                <a:spcPts val="0"/>
              </a:spcBef>
              <a:spcAft>
                <a:spcPts val="1000"/>
              </a:spcAft>
              <a:buClr>
                <a:srgbClr val="00B0F0"/>
              </a:buClr>
              <a:buSzTx/>
              <a:buFontTx/>
              <a:buNone/>
              <a:tabLst/>
              <a:defRPr/>
            </a:pP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Non-emergency engine subject to 40 CFR Part 60, Subpart IIII and:</a:t>
            </a:r>
          </a:p>
          <a:p>
            <a:pPr marL="605790" marR="0" lvl="2" indent="-285750" algn="l" defTabSz="914400" rtl="0" eaLnBrk="1" fontAlgn="auto" latinLnBrk="0" hangingPunct="1">
              <a:lnSpc>
                <a:spcPct val="115000"/>
              </a:lnSpc>
              <a:spcBef>
                <a:spcPts val="0"/>
              </a:spcBef>
              <a:spcAft>
                <a:spcPts val="1000"/>
              </a:spcAft>
              <a:buClr>
                <a:srgbClr val="00B0F0"/>
              </a:buClr>
              <a:buSzTx/>
              <a:buFont typeface="Wingdings" panose="05000000000000000000" pitchFamily="2" charset="2"/>
              <a:buChar char="§"/>
              <a:tabLst/>
              <a:defRPr/>
            </a:pP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With displacement of 30 liters or more per cylinder; or</a:t>
            </a:r>
          </a:p>
          <a:p>
            <a:pPr marL="605790" marR="0" lvl="2" indent="-285750" algn="l" defTabSz="914400" rtl="0" eaLnBrk="1" fontAlgn="auto" latinLnBrk="0" hangingPunct="1">
              <a:lnSpc>
                <a:spcPct val="115000"/>
              </a:lnSpc>
              <a:spcBef>
                <a:spcPts val="0"/>
              </a:spcBef>
              <a:spcAft>
                <a:spcPts val="1000"/>
              </a:spcAft>
              <a:buClr>
                <a:srgbClr val="00B0F0"/>
              </a:buClr>
              <a:buSzTx/>
              <a:buFont typeface="Wingdings" panose="05000000000000000000" pitchFamily="2" charset="2"/>
              <a:buChar char="§"/>
              <a:tabLst/>
              <a:defRPr/>
            </a:pP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With displacement of less than 30 liters per cylinder, is rated at </a:t>
            </a:r>
            <a:r>
              <a:rPr kumimoji="0" lang="en-US" sz="1900" b="0" i="0" u="sng" strike="noStrike" kern="1200" cap="none" spc="0" normalizeH="0" baseline="0" noProof="0" dirty="0" smtClean="0">
                <a:ln>
                  <a:noFill/>
                </a:ln>
                <a:solidFill>
                  <a:schemeClr val="tx1"/>
                </a:solidFill>
                <a:effectLst/>
                <a:uLnTx/>
                <a:uFillTx/>
                <a:latin typeface="Times New Roman"/>
                <a:ea typeface="Calibri"/>
                <a:cs typeface="+mn-cs"/>
              </a:rPr>
              <a:t>&gt;</a:t>
            </a: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500 horsepower; or</a:t>
            </a:r>
          </a:p>
          <a:p>
            <a:pPr marL="368046" marR="0" lvl="1" indent="-285750" algn="l" defTabSz="914400" rtl="0" eaLnBrk="1" fontAlgn="auto" latinLnBrk="0" hangingPunct="1">
              <a:lnSpc>
                <a:spcPct val="115000"/>
              </a:lnSpc>
              <a:spcBef>
                <a:spcPts val="0"/>
              </a:spcBef>
              <a:spcAft>
                <a:spcPts val="1000"/>
              </a:spcAft>
              <a:buClr>
                <a:srgbClr val="00B0F0"/>
              </a:buClr>
              <a:buSzTx/>
              <a:buFont typeface="Arial" pitchFamily="34" charset="0"/>
              <a:buChar char="•"/>
              <a:tabLst/>
              <a:defRPr/>
            </a:pP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Emergency generators and firewater pumps, aggregate emissions &gt;10 tons for any pollutant based on 100 hours or other hours of operation specified in a permit</a:t>
            </a:r>
          </a:p>
          <a:p>
            <a:pPr marL="0" marR="0" lvl="0" indent="0" algn="l" defTabSz="914400" rtl="0" eaLnBrk="1" fontAlgn="auto" latinLnBrk="0" hangingPunct="1">
              <a:lnSpc>
                <a:spcPct val="115000"/>
              </a:lnSpc>
              <a:spcBef>
                <a:spcPts val="0"/>
              </a:spcBef>
              <a:spcAft>
                <a:spcPts val="0"/>
              </a:spcAft>
              <a:buClr>
                <a:srgbClr val="F07F09"/>
              </a:buClr>
              <a:buSzPct val="80000"/>
              <a:buFontTx/>
              <a:buNone/>
              <a:tabLst/>
              <a:defRPr/>
            </a:pPr>
            <a:endParaRPr kumimoji="0" lang="en-US" sz="16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endParaRPr>
          </a:p>
          <a:p>
            <a:pPr marL="0" marR="0" lvl="0" indent="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endParaRPr kumimoji="0" lang="en-US" sz="2900" b="0" i="0" u="none" strike="noStrike" kern="1200" cap="none" spc="0" normalizeH="0" baseline="0" noProof="0" dirty="0" smtClean="0">
              <a:ln>
                <a:noFill/>
              </a:ln>
              <a:solidFill>
                <a:sysClr val="windowText" lastClr="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endParaRPr kumimoji="0" lang="en-US" sz="2900" b="0" i="0" u="none" strike="noStrike" kern="1200" cap="none" spc="0" normalizeH="0" baseline="0" noProof="0" dirty="0" smtClean="0">
              <a:ln>
                <a:noFill/>
              </a:ln>
              <a:solidFill>
                <a:sysClr val="windowText" lastClr="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
                <a:srgbClr val="00B0F0"/>
              </a:buClr>
              <a:buSzPct val="100000"/>
              <a:buFontTx/>
              <a:buNone/>
              <a:tabLst/>
              <a:defRPr/>
            </a:pPr>
            <a:endParaRPr kumimoji="0" lang="en-US" sz="2900" b="0" i="0" u="none" strike="noStrike" kern="1200" cap="none" spc="0" normalizeH="0" baseline="0" noProof="0" dirty="0" smtClean="0">
              <a:ln>
                <a:noFill/>
              </a:ln>
              <a:solidFill>
                <a:sysClr val="windowText" lastClr="000000"/>
              </a:solidFill>
              <a:effectLst/>
              <a:uLnTx/>
              <a:uFillTx/>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F07F09"/>
              </a:buClr>
              <a:buSzPct val="80000"/>
              <a:buFontTx/>
              <a:buNone/>
              <a:tabLst/>
              <a:defRPr/>
            </a:pPr>
            <a:endParaRPr kumimoji="0" lang="en-US" sz="2900" b="0" i="0" u="none" strike="noStrike" kern="1200" cap="none" spc="0" normalizeH="0" baseline="0" noProof="0" dirty="0" smtClean="0">
              <a:ln>
                <a:noFill/>
              </a:ln>
              <a:solidFill>
                <a:sysClr val="windowText" lastClr="000000"/>
              </a:solidFill>
              <a:effectLst/>
              <a:uLnTx/>
              <a:uFillTx/>
              <a:latin typeface="+mn-lt"/>
              <a:ea typeface="Calibri"/>
              <a:cs typeface="Times New Roman"/>
            </a:endParaRPr>
          </a:p>
          <a:p>
            <a:pPr marL="457200" marR="0" lvl="1" indent="0" algn="l" defTabSz="914400" rtl="0" eaLnBrk="1" fontAlgn="auto" latinLnBrk="0" hangingPunct="1">
              <a:lnSpc>
                <a:spcPct val="100000"/>
              </a:lnSpc>
              <a:spcBef>
                <a:spcPts val="0"/>
              </a:spcBef>
              <a:spcAft>
                <a:spcPts val="0"/>
              </a:spcAft>
              <a:buClr>
                <a:srgbClr val="00B0F0"/>
              </a:buClr>
              <a:buSzTx/>
              <a:buFont typeface="Arial" pitchFamily="34" charset="0"/>
              <a:buChar char="•"/>
              <a:tabLst/>
              <a:defRPr/>
            </a:pPr>
            <a:endParaRPr kumimoji="0" lang="en-US" sz="2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800" dirty="0" smtClean="0">
                <a:solidFill>
                  <a:sysClr val="windowText" lastClr="000000"/>
                </a:solidFill>
                <a:latin typeface="Times New Roman"/>
                <a:ea typeface="Calibri"/>
                <a:cs typeface="Times New Roman"/>
              </a:rPr>
              <a:t>Catch-all category for portable sources</a:t>
            </a:r>
          </a:p>
          <a:p>
            <a:pPr lvl="0">
              <a:lnSpc>
                <a:spcPct val="115000"/>
              </a:lnSpc>
              <a:buClr>
                <a:srgbClr val="F07F09"/>
              </a:buClr>
              <a:buSzPct val="80000"/>
              <a:defRPr/>
            </a:pPr>
            <a:endParaRPr lang="en-US" sz="18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800" dirty="0" smtClean="0">
                <a:solidFill>
                  <a:sysClr val="windowText" lastClr="000000"/>
                </a:solidFill>
                <a:latin typeface="Times New Roman"/>
                <a:ea typeface="Calibri"/>
                <a:cs typeface="Times New Roman"/>
              </a:rPr>
              <a:t>Proposed  changes to include: </a:t>
            </a:r>
          </a:p>
          <a:p>
            <a:pPr lvl="0">
              <a:lnSpc>
                <a:spcPct val="115000"/>
              </a:lnSpc>
              <a:buClr>
                <a:srgbClr val="F07F09"/>
              </a:buClr>
              <a:buSzPct val="80000"/>
              <a:buFont typeface="Arial" pitchFamily="34" charset="0"/>
              <a:buChar char="•"/>
              <a:defRPr/>
            </a:pPr>
            <a:r>
              <a:rPr lang="en-US" sz="1800" dirty="0" smtClean="0">
                <a:solidFill>
                  <a:sysClr val="windowText" lastClr="000000"/>
                </a:solidFill>
                <a:latin typeface="Times New Roman"/>
                <a:ea typeface="Calibri"/>
                <a:cs typeface="Times New Roman"/>
              </a:rPr>
              <a:t>Asphalt concrete paving plants (already)</a:t>
            </a:r>
          </a:p>
          <a:p>
            <a:pPr lvl="0">
              <a:lnSpc>
                <a:spcPct val="115000"/>
              </a:lnSpc>
              <a:buClr>
                <a:srgbClr val="F07F09"/>
              </a:buClr>
              <a:buSzPct val="80000"/>
              <a:buFont typeface="Arial" pitchFamily="34" charset="0"/>
              <a:buChar char="•"/>
              <a:defRPr/>
            </a:pPr>
            <a:r>
              <a:rPr lang="en-US" sz="1800" dirty="0" smtClean="0">
                <a:solidFill>
                  <a:sysClr val="windowText" lastClr="000000"/>
                </a:solidFill>
                <a:latin typeface="Times New Roman"/>
                <a:ea typeface="Calibri"/>
                <a:cs typeface="Times New Roman"/>
              </a:rPr>
              <a:t> Concrete manufacturing, including redimix and CTB (add both)</a:t>
            </a:r>
          </a:p>
          <a:p>
            <a:pPr lvl="0">
              <a:lnSpc>
                <a:spcPct val="115000"/>
              </a:lnSpc>
              <a:buClr>
                <a:srgbClr val="F07F09"/>
              </a:buClr>
              <a:buSzPct val="80000"/>
              <a:buFont typeface="Arial" pitchFamily="34" charset="0"/>
              <a:buChar char="•"/>
              <a:defRPr/>
            </a:pPr>
            <a:r>
              <a:rPr lang="en-US" sz="1800" dirty="0" smtClean="0">
                <a:solidFill>
                  <a:sysClr val="windowText" lastClr="000000"/>
                </a:solidFill>
                <a:latin typeface="Times New Roman"/>
                <a:ea typeface="Calibri"/>
                <a:cs typeface="Times New Roman"/>
              </a:rPr>
              <a:t> Rock, concrete or asphalt crushing (include “stationary”)</a:t>
            </a:r>
          </a:p>
          <a:p>
            <a:pPr lvl="0">
              <a:lnSpc>
                <a:spcPct val="115000"/>
              </a:lnSpc>
              <a:buClr>
                <a:srgbClr val="F07F09"/>
              </a:buClr>
              <a:buSzPct val="80000"/>
              <a:buFont typeface="Arial" pitchFamily="34" charset="0"/>
              <a:buChar char="•"/>
              <a:defRPr/>
            </a:pPr>
            <a:r>
              <a:rPr lang="en-US" sz="1800" dirty="0" smtClean="0">
                <a:solidFill>
                  <a:sysClr val="windowText" lastClr="000000"/>
                </a:solidFill>
                <a:latin typeface="Times New Roman"/>
                <a:ea typeface="Calibri"/>
                <a:cs typeface="Times New Roman"/>
              </a:rPr>
              <a:t>Soil remediation facilities (include “stationary”)</a:t>
            </a:r>
          </a:p>
          <a:p>
            <a:pPr lvl="0">
              <a:lnSpc>
                <a:spcPct val="115000"/>
              </a:lnSpc>
              <a:buClr>
                <a:srgbClr val="F07F09"/>
              </a:buClr>
              <a:buSzPct val="80000"/>
              <a:buFont typeface="Arial" pitchFamily="34" charset="0"/>
              <a:buChar char="•"/>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buFont typeface="Arial" pitchFamily="34" charset="0"/>
              <a:buChar char="•"/>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18</a:t>
            </a:fld>
            <a:endParaRPr lang="en-US" dirty="0">
              <a:solidFill>
                <a:prstClr val="black"/>
              </a:solidFill>
            </a:endParaRPr>
          </a:p>
        </p:txBody>
      </p:sp>
      <p:sp>
        <p:nvSpPr>
          <p:cNvPr id="3" name="Notes Placeholder 2"/>
          <p:cNvSpPr>
            <a:spLocks noGrp="1"/>
          </p:cNvSpPr>
          <p:nvPr>
            <p:ph type="body" sz="quarter" idx="11"/>
          </p:nvPr>
        </p:nvSpPr>
        <p:spPr/>
        <p:txBody>
          <a:bodyPr/>
          <a:lstStyle/>
          <a:p>
            <a:r>
              <a:rPr lang="en-US" sz="1600" dirty="0" smtClean="0">
                <a:latin typeface="Times New Roman" pitchFamily="18" charset="0"/>
                <a:cs typeface="Times New Roman" pitchFamily="18" charset="0"/>
              </a:rPr>
              <a:t>Do you have any questions before we move on to the next topic?</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8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 xmlns:p14="http://schemas.microsoft.com/office/powerpoint/2010/main"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
        <p:nvSpPr>
          <p:cNvPr id="5" name="Rectangle 4"/>
          <p:cNvSpPr/>
          <p:nvPr/>
        </p:nvSpPr>
        <p:spPr>
          <a:xfrm>
            <a:off x="1143000" y="4267200"/>
            <a:ext cx="4648200" cy="2308324"/>
          </a:xfrm>
          <a:prstGeom prst="rect">
            <a:avLst/>
          </a:prstGeom>
        </p:spPr>
        <p:txBody>
          <a:bodyPr wrap="square">
            <a:spAutoFit/>
          </a:bodyPr>
          <a:lstStyle/>
          <a:p>
            <a:pPr marL="114300" lvl="1" indent="-114300">
              <a:buClr>
                <a:srgbClr val="00B0F0"/>
              </a:buClr>
              <a:buFont typeface="Arial" pitchFamily="34" charset="0"/>
              <a:buChar char="•"/>
            </a:pPr>
            <a:r>
              <a:rPr lang="en-US" dirty="0" smtClean="0">
                <a:latin typeface="Times New Roman" pitchFamily="18" charset="0"/>
                <a:cs typeface="Times New Roman" pitchFamily="18" charset="0"/>
              </a:rPr>
              <a:t>SIP required  by Clean Air Act to maintain or attain compliance with National Ambient Air Quality Standards (NAAQS)</a:t>
            </a:r>
          </a:p>
          <a:p>
            <a:pPr marL="114300" lvl="1" indent="-114300">
              <a:buClr>
                <a:srgbClr val="00B0F0"/>
              </a:buClr>
              <a:buFont typeface="Arial" pitchFamily="34" charset="0"/>
              <a:buChar char="•"/>
            </a:pPr>
            <a:endParaRPr lang="en-US" dirty="0" smtClean="0">
              <a:latin typeface="Times New Roman" pitchFamily="18" charset="0"/>
              <a:cs typeface="Times New Roman" pitchFamily="18" charset="0"/>
            </a:endParaRPr>
          </a:p>
          <a:p>
            <a:pPr marL="114300" lvl="1" indent="-114300">
              <a:buClr>
                <a:srgbClr val="00B0F0"/>
              </a:buClr>
              <a:buFont typeface="Arial" pitchFamily="34" charset="0"/>
              <a:buChar char="•"/>
            </a:pPr>
            <a:r>
              <a:rPr lang="en-US" dirty="0" smtClean="0">
                <a:latin typeface="Times New Roman" pitchFamily="18" charset="0"/>
                <a:cs typeface="Times New Roman" pitchFamily="18" charset="0"/>
              </a:rPr>
              <a:t>NAAQS for particulate matter was based on total particulate matter and was much less stringent (260 ug/m3) than today’s standards (35 ug/m3).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21</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990600" y="4225158"/>
            <a:ext cx="5282193" cy="4690242"/>
          </a:xfrm>
          <a:prstGeom prst="rect">
            <a:avLst/>
          </a:prstGeom>
          <a:noFill/>
          <a:ln w="9525">
            <a:noFill/>
            <a:miter lim="800000"/>
            <a:headEnd/>
            <a:tailEnd/>
          </a:ln>
        </p:spPr>
      </p:pic>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 going from 40% down to 20%, we are making standard the same as for post-1970 units.  </a:t>
            </a:r>
          </a:p>
          <a:p>
            <a:pPr>
              <a:buFont typeface="Arial" pitchFamily="34" charset="0"/>
              <a:buChar char="•"/>
            </a:pPr>
            <a:endParaRPr lang="en-US" sz="2000" dirty="0" smtClean="0">
              <a:latin typeface="Times New Roman" pitchFamily="18" charset="0"/>
              <a:cs typeface="Times New Roman" pitchFamily="18" charset="0"/>
            </a:endParaRPr>
          </a:p>
          <a:p>
            <a:pPr>
              <a:buFont typeface="Arial" pitchFamily="34" charset="0"/>
              <a:buChar char="•"/>
            </a:pPr>
            <a:r>
              <a:rPr lang="en-US" sz="2000" dirty="0" smtClean="0">
                <a:latin typeface="Times New Roman" pitchFamily="18" charset="0"/>
                <a:cs typeface="Times New Roman" pitchFamily="18" charset="0"/>
              </a:rPr>
              <a:t>  Required operation and maintenance plans will ensure emissions are minimized and limit the amount of time for grate cleaning</a:t>
            </a:r>
          </a:p>
          <a:p>
            <a:pPr>
              <a:buFont typeface="Arial" pitchFamily="34" charset="0"/>
              <a:buChar char="•"/>
            </a:pPr>
            <a:endParaRPr lang="en-US" sz="2000" dirty="0" smtClean="0">
              <a:latin typeface="Times New Roman" pitchFamily="18" charset="0"/>
              <a:cs typeface="Times New Roman" pitchFamily="18" charset="0"/>
            </a:endParaRPr>
          </a:p>
          <a:p>
            <a:pPr>
              <a:buFont typeface="Arial" pitchFamily="34" charset="0"/>
              <a:buChar char="•"/>
            </a:pP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
        <p:nvSpPr>
          <p:cNvPr id="5" name="Notes Placeholder 4"/>
          <p:cNvSpPr>
            <a:spLocks noGrp="1"/>
          </p:cNvSpPr>
          <p:nvPr>
            <p:ph type="body" sz="quarter" idx="11"/>
          </p:nvPr>
        </p:nvSpPr>
        <p:spPr/>
        <p:txBody>
          <a:bodyPr>
            <a:normAutofit/>
          </a:bodyPr>
          <a:lstStyle/>
          <a:p>
            <a:r>
              <a:rPr lang="en-US" sz="2000" dirty="0" smtClean="0">
                <a:latin typeface="Times New Roman" pitchFamily="18" charset="0"/>
                <a:cs typeface="Times New Roman" pitchFamily="18" charset="0"/>
              </a:rPr>
              <a:t>We are changing the way we regulate fugitive emissions. It is very difficult to read opacity from fugitive emission sources. Instead DEQ will require businesses to abate fugitive escaping from an air contaminant source through work practice standards rather than trying to determine if they are a nuisance or trying to comply with a 20% opacity limit. </a:t>
            </a:r>
          </a:p>
          <a:p>
            <a:endParaRPr lang="en-US" sz="2000" dirty="0" smtClean="0">
              <a:latin typeface="Times New Roman" pitchFamily="18" charset="0"/>
              <a:cs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
        <p:nvSpPr>
          <p:cNvPr id="5" name="Notes Placeholder 4"/>
          <p:cNvSpPr>
            <a:spLocks noGrp="1"/>
          </p:cNvSpPr>
          <p:nvPr>
            <p:ph type="body" sz="quarter" idx="11"/>
          </p:nvPr>
        </p:nvSpPr>
        <p:spPr>
          <a:xfrm>
            <a:off x="838200" y="4343400"/>
            <a:ext cx="5257800" cy="3505200"/>
          </a:xfrm>
        </p:spPr>
        <p:txBody>
          <a:bodyPr/>
          <a:lstStyle/>
          <a:p>
            <a:pPr>
              <a:buClr>
                <a:srgbClr val="00B0F0"/>
              </a:buClr>
            </a:pPr>
            <a:r>
              <a:rPr lang="en-US" sz="2000" dirty="0" smtClean="0">
                <a:latin typeface="Times New Roman" pitchFamily="18" charset="0"/>
                <a:cs typeface="Times New Roman" pitchFamily="18" charset="0"/>
              </a:rPr>
              <a:t>Even though violations of are due to woodstoves because exceedances are measured during the winter at </a:t>
            </a:r>
            <a:r>
              <a:rPr lang="en-US" sz="2000" dirty="0" smtClean="0">
                <a:latin typeface="Times New Roman" pitchFamily="18" charset="0"/>
                <a:cs typeface="Times New Roman" pitchFamily="18" charset="0"/>
              </a:rPr>
              <a:t>night, we did an analysis </a:t>
            </a:r>
            <a:r>
              <a:rPr lang="en-US" sz="2000" dirty="0" smtClean="0">
                <a:latin typeface="Times New Roman" pitchFamily="18" charset="0"/>
                <a:cs typeface="Times New Roman" pitchFamily="18" charset="0"/>
              </a:rPr>
              <a:t>of a typical source </a:t>
            </a:r>
            <a:r>
              <a:rPr lang="en-US" sz="2000" dirty="0" smtClean="0">
                <a:latin typeface="Times New Roman" pitchFamily="18" charset="0"/>
                <a:cs typeface="Times New Roman" pitchFamily="18" charset="0"/>
              </a:rPr>
              <a:t>located </a:t>
            </a:r>
            <a:r>
              <a:rPr lang="en-US" sz="2000" dirty="0" smtClean="0">
                <a:latin typeface="Times New Roman" pitchFamily="18" charset="0"/>
                <a:cs typeface="Times New Roman" pitchFamily="18" charset="0"/>
              </a:rPr>
              <a:t>in Klamath Falls PM</a:t>
            </a:r>
            <a:r>
              <a:rPr lang="en-US" sz="2000" baseline="-25000" dirty="0" smtClean="0">
                <a:latin typeface="Times New Roman" pitchFamily="18" charset="0"/>
                <a:cs typeface="Times New Roman" pitchFamily="18" charset="0"/>
              </a:rPr>
              <a:t>2.5</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NAA with </a:t>
            </a:r>
            <a:r>
              <a:rPr lang="en-US" sz="2000" dirty="0" smtClean="0">
                <a:latin typeface="Times New Roman" pitchFamily="18" charset="0"/>
                <a:cs typeface="Times New Roman" pitchFamily="18" charset="0"/>
              </a:rPr>
              <a:t>40% opacity and 0.2 gr/dscf </a:t>
            </a:r>
            <a:endParaRPr lang="en-US" sz="2000" dirty="0" smtClean="0">
              <a:latin typeface="Times New Roman" pitchFamily="18" charset="0"/>
              <a:cs typeface="Times New Roman" pitchFamily="18" charset="0"/>
            </a:endParaRPr>
          </a:p>
          <a:p>
            <a:pPr>
              <a:buClr>
                <a:srgbClr val="00B0F0"/>
              </a:buClr>
            </a:pPr>
            <a:endParaRPr lang="en-US" sz="2000" dirty="0" smtClean="0">
              <a:latin typeface="Times New Roman" pitchFamily="18" charset="0"/>
              <a:cs typeface="Times New Roman" pitchFamily="18" charset="0"/>
            </a:endParaRPr>
          </a:p>
          <a:p>
            <a:pPr>
              <a:buClr>
                <a:srgbClr val="00B0F0"/>
              </a:buClr>
            </a:pPr>
            <a:r>
              <a:rPr lang="en-US" sz="2000" dirty="0" smtClean="0">
                <a:latin typeface="Times New Roman" pitchFamily="18" charset="0"/>
                <a:cs typeface="Times New Roman" pitchFamily="18" charset="0"/>
              </a:rPr>
              <a:t>The analysis showed </a:t>
            </a:r>
            <a:r>
              <a:rPr lang="en-US" sz="2000" dirty="0" smtClean="0">
                <a:latin typeface="Times New Roman" pitchFamily="18" charset="0"/>
                <a:cs typeface="Times New Roman" pitchFamily="18" charset="0"/>
              </a:rPr>
              <a:t>that </a:t>
            </a:r>
            <a:r>
              <a:rPr lang="en-US" sz="2000" dirty="0" smtClean="0">
                <a:latin typeface="Times New Roman" pitchFamily="18" charset="0"/>
                <a:cs typeface="Times New Roman" pitchFamily="18" charset="0"/>
              </a:rPr>
              <a:t>impacts from that one source alone would be 70% of </a:t>
            </a:r>
            <a:r>
              <a:rPr lang="en-US" sz="2000" dirty="0" smtClean="0">
                <a:latin typeface="Times New Roman" pitchFamily="18" charset="0"/>
                <a:cs typeface="Times New Roman" pitchFamily="18" charset="0"/>
              </a:rPr>
              <a:t>the PM2.5 NAAQS </a:t>
            </a:r>
            <a:endParaRPr lang="en-US" sz="2000" dirty="0" smtClean="0">
              <a:latin typeface="Times New Roman" pitchFamily="18" charset="0"/>
              <a:cs typeface="Times New Roman" pitchFamily="18" charset="0"/>
            </a:endParaRPr>
          </a:p>
          <a:p>
            <a:pPr>
              <a:buClr>
                <a:srgbClr val="00B0F0"/>
              </a:buClr>
            </a:pPr>
            <a:endParaRPr lang="en-US" sz="2000" dirty="0" smtClean="0">
              <a:latin typeface="Times New Roman" pitchFamily="18" charset="0"/>
              <a:cs typeface="Times New Roman" pitchFamily="18" charset="0"/>
            </a:endParaRPr>
          </a:p>
          <a:p>
            <a:endParaRPr lang="en-US" dirty="0" smtClean="0"/>
          </a:p>
          <a:p>
            <a:endParaRPr lang="en-US" dirty="0"/>
          </a:p>
        </p:txBody>
      </p:sp>
      <p:pic>
        <p:nvPicPr>
          <p:cNvPr id="1027" name="Picture 3"/>
          <p:cNvPicPr>
            <a:picLocks noChangeAspect="1" noChangeArrowheads="1"/>
          </p:cNvPicPr>
          <p:nvPr/>
        </p:nvPicPr>
        <p:blipFill>
          <a:blip r:embed="rId3"/>
          <a:srcRect/>
          <a:stretch>
            <a:fillRect/>
          </a:stretch>
        </p:blipFill>
        <p:spPr bwMode="auto">
          <a:xfrm>
            <a:off x="762000" y="7391400"/>
            <a:ext cx="5108299" cy="1290866"/>
          </a:xfrm>
          <a:prstGeom prst="rect">
            <a:avLst/>
          </a:prstGeom>
          <a:noFill/>
          <a:ln w="9525">
            <a:noFill/>
            <a:miter lim="800000"/>
            <a:headEnd/>
            <a:tailEnd/>
          </a:ln>
          <a:effectLst/>
        </p:spPr>
      </p:pic>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This is an overview of the proposed changes to the  grain loading standards.</a:t>
            </a:r>
          </a:p>
          <a:p>
            <a:pPr>
              <a:buFont typeface="Arial" pitchFamily="34" charset="0"/>
              <a:buChar char="•"/>
            </a:pPr>
            <a:endParaRPr lang="en-US" sz="1800" dirty="0" smtClean="0">
              <a:latin typeface="Times New Roman" pitchFamily="18" charset="0"/>
              <a:cs typeface="Times New Roman" pitchFamily="18" charset="0"/>
            </a:endParaRP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that were built before 1970</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19600"/>
            <a:ext cx="5608320" cy="4183380"/>
          </a:xfrm>
        </p:spPr>
        <p:txBody>
          <a:bodyPr>
            <a:normAutofit/>
          </a:bodyPr>
          <a:lstStyle/>
          <a:p>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a:t>
            </a:fld>
            <a:endParaRPr lang="en-US" dirty="0"/>
          </a:p>
        </p:txBody>
      </p:sp>
    </p:spTree>
    <p:extLst>
      <p:ext uri="{BB962C8B-B14F-4D97-AF65-F5344CB8AC3E}">
        <p14:creationId xmlns="" xmlns:p14="http://schemas.microsoft.com/office/powerpoint/2010/main" val="1486335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30</a:t>
            </a:fld>
            <a:endParaRPr lang="en-US" dirty="0">
              <a:solidFill>
                <a:prstClr val="black"/>
              </a:solidFill>
            </a:endParaRPr>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PM2.5 standard  35 ug/m3</a:t>
            </a:r>
          </a:p>
          <a:p>
            <a:r>
              <a:rPr lang="en-US" sz="2000" dirty="0" smtClean="0"/>
              <a:t>PM10 standard  260 ug/m3</a:t>
            </a:r>
            <a:endParaRPr lang="en-US" sz="2000"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46</a:t>
            </a:fld>
            <a:endParaRPr lang="en-US" dirty="0"/>
          </a:p>
        </p:txBody>
      </p:sp>
    </p:spTree>
    <p:extLst>
      <p:ext uri="{BB962C8B-B14F-4D97-AF65-F5344CB8AC3E}">
        <p14:creationId xmlns="" xmlns:p14="http://schemas.microsoft.com/office/powerpoint/2010/main" val="3122729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50</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51</a:t>
            </a:fld>
            <a:endParaRPr lang="en-US" dirty="0"/>
          </a:p>
        </p:txBody>
      </p:sp>
    </p:spTree>
    <p:extLst>
      <p:ext uri="{BB962C8B-B14F-4D97-AF65-F5344CB8AC3E}">
        <p14:creationId xmlns="" xmlns:p14="http://schemas.microsoft.com/office/powerpoint/2010/main" val="1765508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55</a:t>
            </a:fld>
            <a:endParaRPr lang="en-US" dirty="0"/>
          </a:p>
        </p:txBody>
      </p:sp>
    </p:spTree>
    <p:extLst>
      <p:ext uri="{BB962C8B-B14F-4D97-AF65-F5344CB8AC3E}">
        <p14:creationId xmlns="" xmlns:p14="http://schemas.microsoft.com/office/powerpoint/2010/main" val="176550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Here is an overview of the topics we are going to cover today:  </a:t>
            </a:r>
          </a:p>
          <a:p>
            <a:pPr marL="1033272" lvl="0" indent="-576072" fontAlgn="base">
              <a:lnSpc>
                <a:spcPct val="95000"/>
              </a:lnSpc>
              <a:spcAft>
                <a:spcPct val="0"/>
              </a:spcAft>
              <a:buClr>
                <a:srgbClr val="00B0F0"/>
              </a:buClr>
              <a:buFontTx/>
              <a:buChar char="•"/>
              <a:defRPr/>
            </a:pPr>
            <a:r>
              <a:rPr lang="en-US" sz="1600" kern="0" dirty="0" smtClean="0">
                <a:solidFill>
                  <a:srgbClr val="000000"/>
                </a:solidFill>
                <a:latin typeface="Times New Roman"/>
                <a:ea typeface="Calibri"/>
                <a:cs typeface="Times New Roman"/>
              </a:rPr>
              <a:t>Rule </a:t>
            </a:r>
            <a:r>
              <a:rPr lang="en-US" sz="1600" kern="0" dirty="0" smtClean="0">
                <a:latin typeface="Times New Roman"/>
                <a:ea typeface="Calibri"/>
                <a:cs typeface="Times New Roman"/>
              </a:rPr>
              <a:t>clean-up </a:t>
            </a:r>
            <a:endParaRPr lang="en-US" sz="1600" kern="0" dirty="0" smtClean="0">
              <a:ea typeface="Calibri"/>
              <a:cs typeface="Times New Roman"/>
            </a:endParaRPr>
          </a:p>
          <a:p>
            <a:pPr marL="1033272"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We have a defined term:  Categorically Insignificant Activities</a:t>
            </a: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Update statewide grain loading and opacity standards</a:t>
            </a:r>
            <a:endParaRPr lang="en-US" sz="1600" kern="0" dirty="0" smtClean="0">
              <a:ea typeface="Calibri"/>
              <a:cs typeface="Times New Roman"/>
            </a:endParaRPr>
          </a:p>
          <a:p>
            <a:pPr marL="1033272" lvl="0"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How emissions are divided when a business splits into two or more businesses </a:t>
            </a: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Our pre-construction program called New Source Review (NSR) </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If construction is delayed, how a business an get an extensions for their NSR permit</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Another defined term:  Net air quality benefit</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Recent Supreme Court decision on GHG PSD</a:t>
            </a:r>
          </a:p>
          <a:p>
            <a:pPr>
              <a:lnSpc>
                <a:spcPct val="115000"/>
              </a:lnSpc>
              <a:spcBef>
                <a:spcPts val="0"/>
              </a:spcBef>
              <a:buClr>
                <a:srgbClr val="00B0F0"/>
              </a:buClr>
              <a:defRPr/>
            </a:pPr>
            <a:endParaRPr lang="en-US" sz="1600" kern="0" dirty="0" smtClean="0">
              <a:latin typeface="Times New Roman"/>
              <a:ea typeface="Calibri"/>
              <a:cs typeface="Times New Roman"/>
            </a:endParaRPr>
          </a:p>
          <a:p>
            <a:r>
              <a:rPr lang="en-US" sz="1600" dirty="0" smtClean="0">
                <a:latin typeface="Times New Roman" pitchFamily="18" charset="0"/>
                <a:cs typeface="Times New Roman" pitchFamily="18" charset="0"/>
              </a:rPr>
              <a:t>All of these topics will be explained in more detail later in this presentation. </a:t>
            </a:r>
          </a:p>
        </p:txBody>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
        <p:nvSpPr>
          <p:cNvPr id="5" name="Notes Placeholder 2"/>
          <p:cNvSpPr>
            <a:spLocks noGrp="1"/>
          </p:cNvSpPr>
          <p:nvPr>
            <p:ph type="body" idx="1"/>
          </p:nvPr>
        </p:nvSpPr>
        <p:spPr/>
        <p:txBody>
          <a:bodyPr>
            <a:normAutofit/>
          </a:bodyPr>
          <a:lstStyle/>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As part of the clean up, we want to repeal some rules</a:t>
            </a:r>
          </a:p>
          <a:p>
            <a:pPr lvl="0">
              <a:lnSpc>
                <a:spcPct val="115000"/>
              </a:lnSpc>
              <a:buSzPct val="80000"/>
              <a:defRPr/>
            </a:pPr>
            <a:r>
              <a:rPr lang="en-US" sz="1600" dirty="0" smtClean="0">
                <a:solidFill>
                  <a:sysClr val="windowText" lastClr="000000"/>
                </a:solidFill>
                <a:latin typeface="Times New Roman"/>
                <a:ea typeface="Calibri"/>
                <a:cs typeface="Times New Roman"/>
              </a:rPr>
              <a:t>  </a:t>
            </a:r>
          </a:p>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Spray paint rules were part of plan to reduce ozone from consumer products.  EPA adopted national rules that apply to manufacturers and so we don’t state rules any more.</a:t>
            </a:r>
          </a:p>
          <a:p>
            <a:pPr lvl="0">
              <a:lnSpc>
                <a:spcPct val="115000"/>
              </a:lnSpc>
              <a:buSzPct val="80000"/>
              <a:buFont typeface="Arial" pitchFamily="34" charset="0"/>
              <a:buChar char="•"/>
              <a:defRPr/>
            </a:pPr>
            <a:endParaRPr lang="en-US" sz="1600" dirty="0" smtClean="0">
              <a:solidFill>
                <a:sysClr val="windowText" lastClr="000000"/>
              </a:solidFill>
              <a:latin typeface="Times New Roman"/>
              <a:cs typeface="Times New Roman"/>
            </a:endParaRPr>
          </a:p>
          <a:p>
            <a:pPr lvl="0">
              <a:lnSpc>
                <a:spcPct val="115000"/>
              </a:lnSpc>
              <a:buSzPct val="80000"/>
              <a:buFont typeface="Arial" pitchFamily="34" charset="0"/>
              <a:buChar char="•"/>
              <a:defRPr/>
            </a:pPr>
            <a:r>
              <a:rPr lang="en-US" sz="1600" dirty="0" smtClean="0">
                <a:solidFill>
                  <a:sysClr val="windowText" lastClr="000000"/>
                </a:solidFill>
                <a:latin typeface="Times New Roman"/>
                <a:cs typeface="Times New Roman"/>
              </a:rPr>
              <a:t>  DEQ worked with the western states on a SO</a:t>
            </a:r>
            <a:r>
              <a:rPr lang="en-US" sz="1600" baseline="-25000" dirty="0" smtClean="0">
                <a:solidFill>
                  <a:sysClr val="windowText" lastClr="000000"/>
                </a:solidFill>
                <a:latin typeface="Times New Roman"/>
                <a:cs typeface="Times New Roman"/>
              </a:rPr>
              <a:t>2</a:t>
            </a:r>
            <a:r>
              <a:rPr lang="en-US" sz="1600" dirty="0" smtClean="0">
                <a:solidFill>
                  <a:sysClr val="windowText" lastClr="000000"/>
                </a:solidFill>
                <a:latin typeface="Times New Roman"/>
                <a:cs typeface="Times New Roman"/>
              </a:rPr>
              <a:t> trading program but dropped out because it wasn’t cost effective. There are now specific rules but PGE is not involved in trading so we don’t need the state rules. </a:t>
            </a:r>
            <a:endParaRPr lang="en-US" sz="1600" dirty="0" smtClean="0">
              <a:solidFill>
                <a:sysClr val="windowText" lastClr="000000"/>
              </a:solidFill>
              <a:latin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800" dirty="0" smtClean="0">
                <a:latin typeface="Times New Roman" pitchFamily="18" charset="0"/>
                <a:cs typeface="Times New Roman" pitchFamily="18" charset="0"/>
              </a:rPr>
              <a:t>Back when the Title V program was developed, businesses were required to account for ALL of their emissions.  We didn’t care about emissions from things like janitorial activities and grounds keeping activities so we developed a list of categorically insignificant activities. If an activity was on the list, a business just had to tell us whether they had that activity onsite and not quantify emissions from that activity.  </a:t>
            </a:r>
          </a:p>
          <a:p>
            <a:pPr>
              <a:buFont typeface="Arial" pitchFamily="34" charset="0"/>
              <a:buChar char="•"/>
            </a:pPr>
            <a:endParaRPr lang="en-US" sz="1800" dirty="0" smtClean="0">
              <a:latin typeface="Times New Roman" pitchFamily="18" charset="0"/>
              <a:cs typeface="Times New Roman" pitchFamily="18" charset="0"/>
            </a:endParaRPr>
          </a:p>
          <a:p>
            <a:pPr>
              <a:buFont typeface="Arial" pitchFamily="34" charset="0"/>
              <a:buChar char="•"/>
            </a:pPr>
            <a:r>
              <a:rPr lang="en-US" sz="1800" dirty="0" smtClean="0">
                <a:latin typeface="Times New Roman" pitchFamily="18" charset="0"/>
                <a:cs typeface="Times New Roman" pitchFamily="18" charset="0"/>
              </a:rPr>
              <a:t>We found that some activities we had on the list should not be considered insignificant. </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t>07/16/2014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 xmlns:p14="http://schemas.microsoft.com/office/powerpoint/2010/main"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07/16/14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7/16/2014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7/16/2014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7/16/2014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07/16/2014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inahara.jill@deq.state.or.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07/16/14</a:t>
            </a:r>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5642570"/>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a:t>
            </a:r>
          </a:p>
          <a:p>
            <a:pPr algn="ctr"/>
            <a:endParaRPr lang="en-US" sz="4400" b="1" dirty="0" smtClean="0">
              <a:latin typeface="Times New Roman" pitchFamily="18" charset="0"/>
              <a:cs typeface="Times New Roman" pitchFamily="18" charset="0"/>
            </a:endParaRPr>
          </a:p>
          <a:p>
            <a:pPr algn="ctr"/>
            <a:r>
              <a:rPr lang="en-US" sz="2800" b="1" dirty="0" smtClean="0">
                <a:latin typeface="Times New Roman" pitchFamily="18" charset="0"/>
                <a:cs typeface="Times New Roman" pitchFamily="18" charset="0"/>
              </a:rPr>
              <a:t>Informational Meeting</a:t>
            </a:r>
          </a:p>
          <a:p>
            <a:pPr algn="ctr"/>
            <a:r>
              <a:rPr lang="en-US" sz="2800" b="1" dirty="0" smtClean="0">
                <a:latin typeface="Times New Roman" pitchFamily="18" charset="0"/>
                <a:cs typeface="Times New Roman" pitchFamily="18" charset="0"/>
              </a:rPr>
              <a:t>July 16, 2014</a:t>
            </a:r>
            <a:r>
              <a:rPr lang="en-US" sz="4400" b="1" dirty="0" smtClean="0">
                <a:latin typeface="Times New Roman" pitchFamily="18" charset="0"/>
                <a:cs typeface="Times New Roman" pitchFamily="18" charset="0"/>
              </a:rPr>
              <a:t>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smtClean="0"/>
              <a:pPr/>
              <a:t>10</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2103437"/>
            <a:ext cx="8229600" cy="3611563"/>
          </a:xfrm>
        </p:spPr>
        <p:txBody>
          <a:bodyPr>
            <a:norm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Some of these activities are subject to new standards issued by EPA</a:t>
            </a:r>
          </a:p>
          <a:p>
            <a:pPr marL="63322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from these activities were not considered when:</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Determining what permits are necessary</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Establishing Plant Site Emissions Limits</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7/16/2014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11</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685800" y="2667000"/>
            <a:ext cx="7772400" cy="3581400"/>
          </a:xfrm>
          <a:prstGeom prst="rect">
            <a:avLst/>
          </a:prstGeom>
        </p:spPr>
        <p:txBody>
          <a:bodyPr vert="horz" lIns="182880" tIns="91440">
            <a:normAutofit fontScale="70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4600" dirty="0" smtClean="0">
                <a:solidFill>
                  <a:prstClr val="black"/>
                </a:solidFill>
                <a:latin typeface="Times New Roman"/>
                <a:ea typeface="Calibri"/>
              </a:rPr>
              <a:t>Change categorically insignificant to:</a:t>
            </a:r>
          </a:p>
          <a:p>
            <a:pPr marL="1033272" lvl="1" indent="-576072">
              <a:lnSpc>
                <a:spcPct val="115000"/>
              </a:lnSpc>
              <a:spcBef>
                <a:spcPts val="0"/>
              </a:spcBef>
              <a:buClr>
                <a:srgbClr val="00B0F0"/>
              </a:buClr>
              <a:buFont typeface="Arial" pitchFamily="34" charset="0"/>
              <a:buChar char="–"/>
            </a:pPr>
            <a:r>
              <a:rPr lang="en-US" sz="4600" dirty="0" smtClean="0">
                <a:latin typeface="Times New Roman" pitchFamily="18" charset="0"/>
                <a:cs typeface="Times New Roman" pitchFamily="18" charset="0"/>
              </a:rPr>
              <a:t>Any individual engine rated at less than 500 horsepower (375 kW); and</a:t>
            </a:r>
          </a:p>
          <a:p>
            <a:pPr marL="1033272" lvl="1" indent="-576072">
              <a:lnSpc>
                <a:spcPct val="115000"/>
              </a:lnSpc>
              <a:spcBef>
                <a:spcPts val="0"/>
              </a:spcBef>
              <a:buClr>
                <a:srgbClr val="00B0F0"/>
              </a:buClr>
              <a:buFont typeface="Arial" pitchFamily="34" charset="0"/>
              <a:buChar char="–"/>
            </a:pPr>
            <a:r>
              <a:rPr lang="en-US" sz="4600" dirty="0" smtClean="0">
                <a:latin typeface="Times New Roman" pitchFamily="18" charset="0"/>
                <a:cs typeface="Times New Roman" pitchFamily="18" charset="0"/>
              </a:rPr>
              <a:t>Emissions </a:t>
            </a:r>
            <a:r>
              <a:rPr lang="en-US" sz="4600" dirty="0">
                <a:latin typeface="Times New Roman" pitchFamily="18" charset="0"/>
                <a:cs typeface="Times New Roman" pitchFamily="18" charset="0"/>
              </a:rPr>
              <a:t>in aggregate </a:t>
            </a:r>
            <a:r>
              <a:rPr lang="en-US" sz="4600" dirty="0" smtClean="0">
                <a:latin typeface="Times New Roman" pitchFamily="18" charset="0"/>
                <a:cs typeface="Times New Roman" pitchFamily="18" charset="0"/>
              </a:rPr>
              <a:t>less </a:t>
            </a:r>
            <a:r>
              <a:rPr lang="en-US" sz="4600" dirty="0">
                <a:latin typeface="Times New Roman" pitchFamily="18" charset="0"/>
                <a:cs typeface="Times New Roman" pitchFamily="18" charset="0"/>
              </a:rPr>
              <a:t>than </a:t>
            </a:r>
            <a:r>
              <a:rPr lang="en-US" sz="4600" dirty="0" smtClean="0">
                <a:latin typeface="Times New Roman" pitchFamily="18" charset="0"/>
                <a:cs typeface="Times New Roman" pitchFamily="18" charset="0"/>
              </a:rPr>
              <a:t>de minimis levels of 1 ton/year (2,756 tons/yr for GHG) based </a:t>
            </a:r>
            <a:r>
              <a:rPr lang="en-US" sz="4600" dirty="0">
                <a:latin typeface="Times New Roman" pitchFamily="18" charset="0"/>
                <a:cs typeface="Times New Roman" pitchFamily="18" charset="0"/>
              </a:rPr>
              <a:t>on </a:t>
            </a:r>
            <a:r>
              <a:rPr lang="en-US" sz="4600" dirty="0" smtClean="0">
                <a:latin typeface="Times New Roman" pitchFamily="18" charset="0"/>
                <a:cs typeface="Times New Roman" pitchFamily="18" charset="0"/>
              </a:rPr>
              <a:t>100 hours </a:t>
            </a:r>
            <a:r>
              <a:rPr lang="en-US" sz="4600" dirty="0">
                <a:latin typeface="Times New Roman" pitchFamily="18" charset="0"/>
                <a:cs typeface="Times New Roman" pitchFamily="18" charset="0"/>
              </a:rPr>
              <a:t>readiness and </a:t>
            </a:r>
            <a:r>
              <a:rPr lang="en-US" sz="4600" dirty="0" smtClean="0">
                <a:latin typeface="Times New Roman" pitchFamily="18" charset="0"/>
                <a:cs typeface="Times New Roman" pitchFamily="18" charset="0"/>
              </a:rPr>
              <a:t>maintenance testing.</a:t>
            </a:r>
          </a:p>
          <a:p>
            <a:pPr>
              <a:buClr>
                <a:srgbClr val="00B0F0"/>
              </a:buClr>
              <a:buSzPct val="100000"/>
              <a:buFont typeface="Arial" pitchFamily="34" charset="0"/>
              <a:buChar char="•"/>
            </a:pPr>
            <a:endParaRPr lang="en-US" sz="46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Emergency generators and pumps</a:t>
            </a:r>
          </a:p>
        </p:txBody>
      </p:sp>
      <p:sp>
        <p:nvSpPr>
          <p:cNvPr id="11" name="Content Placeholder 2"/>
          <p:cNvSpPr txBox="1">
            <a:spLocks/>
          </p:cNvSpPr>
          <p:nvPr/>
        </p:nvSpPr>
        <p:spPr>
          <a:xfrm>
            <a:off x="685800" y="1524000"/>
            <a:ext cx="7543800" cy="13716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considered insignificant no matter how large or how many at site</a:t>
            </a: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 xmlns:p14="http://schemas.microsoft.com/office/powerpoint/2010/main" val="1925980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762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3581400"/>
            <a:ext cx="8229600" cy="2819400"/>
          </a:xfrm>
        </p:spPr>
        <p:txBody>
          <a:bodyPr>
            <a:noAutofit/>
          </a:bodyPr>
          <a:lstStyle/>
          <a:p>
            <a:pPr>
              <a:buClr>
                <a:srgbClr val="00B0F0"/>
              </a:buClr>
            </a:pPr>
            <a:r>
              <a:rPr lang="en-US" dirty="0" smtClean="0">
                <a:solidFill>
                  <a:prstClr val="black"/>
                </a:solidFill>
                <a:latin typeface="Times New Roman"/>
                <a:ea typeface="Calibri"/>
              </a:rPr>
              <a:t>Change categorically insignificant to:</a:t>
            </a:r>
          </a:p>
          <a:p>
            <a:pPr lvl="1">
              <a:buClr>
                <a:srgbClr val="00B0F0"/>
              </a:buClr>
            </a:pPr>
            <a:r>
              <a:rPr lang="en-US" dirty="0" smtClean="0">
                <a:solidFill>
                  <a:prstClr val="black"/>
                </a:solidFill>
                <a:latin typeface="Times New Roman"/>
                <a:ea typeface="Calibri"/>
              </a:rPr>
              <a:t>Retain current size threshold for individual units (0.4 MMBtu/hr oil; 2 MMBtu/hr gas); and add</a:t>
            </a:r>
          </a:p>
          <a:p>
            <a:pPr lvl="1">
              <a:lnSpc>
                <a:spcPct val="120000"/>
              </a:lnSpc>
              <a:spcBef>
                <a:spcPts val="0"/>
              </a:spcBef>
              <a:buClr>
                <a:srgbClr val="00B0F0"/>
              </a:buClr>
            </a:pPr>
            <a:r>
              <a:rPr lang="en-US" dirty="0" smtClean="0">
                <a:solidFill>
                  <a:prstClr val="black"/>
                </a:solidFill>
                <a:latin typeface="Times New Roman"/>
                <a:ea typeface="Calibri"/>
              </a:rPr>
              <a:t>Emissions in aggregate are less than de minimis levels of 1 ton/year (2756 tons/yr for GHG)</a:t>
            </a:r>
          </a:p>
        </p:txBody>
      </p:sp>
      <p:sp>
        <p:nvSpPr>
          <p:cNvPr id="5" name="Slide Number Placeholder 4"/>
          <p:cNvSpPr>
            <a:spLocks noGrp="1"/>
          </p:cNvSpPr>
          <p:nvPr>
            <p:ph type="sldNum" sz="quarter" idx="12"/>
          </p:nvPr>
        </p:nvSpPr>
        <p:spPr/>
        <p:txBody>
          <a:bodyPr/>
          <a:lstStyle/>
          <a:p>
            <a:fld id="{B4F3AE50-1B84-4193-A18E-F29C95A836E2}" type="slidenum">
              <a:rPr lang="en-US" smtClean="0"/>
              <a:pPr/>
              <a:t>12</a:t>
            </a:fld>
            <a:endParaRPr lang="en-US" dirty="0"/>
          </a:p>
        </p:txBody>
      </p:sp>
      <p:sp>
        <p:nvSpPr>
          <p:cNvPr id="9" name="TextBox 8"/>
          <p:cNvSpPr txBox="1"/>
          <p:nvPr/>
        </p:nvSpPr>
        <p:spPr>
          <a:xfrm>
            <a:off x="533400" y="1828800"/>
            <a:ext cx="7467600" cy="1569660"/>
          </a:xfrm>
          <a:prstGeom prst="rect">
            <a:avLst/>
          </a:prstGeom>
          <a:noFill/>
        </p:spPr>
        <p:txBody>
          <a:bodyPr wrap="square" rtlCol="0">
            <a:spAutoFit/>
          </a:bodyPr>
          <a:lstStyle/>
          <a:p>
            <a:pPr marL="342900" indent="-342900">
              <a:spcBef>
                <a:spcPct val="20000"/>
              </a:spcBef>
              <a:buClr>
                <a:srgbClr val="00B0F0"/>
              </a:buClr>
              <a:buFont typeface="Arial" pitchFamily="34" charset="0"/>
              <a:buChar char="•"/>
            </a:pPr>
            <a:r>
              <a:rPr lang="en-US" sz="3200" dirty="0" smtClean="0">
                <a:solidFill>
                  <a:prstClr val="black"/>
                </a:solidFill>
                <a:latin typeface="Times New Roman"/>
                <a:ea typeface="Calibri"/>
              </a:rPr>
              <a:t>Currently considered categorically insignificant no matter how many at a source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smtClean="0"/>
              <a:pPr/>
              <a:t>13</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4419600"/>
          </a:xfrm>
        </p:spPr>
        <p:txBody>
          <a:bodyPr>
            <a:noAutofit/>
          </a:bodyPr>
          <a:lstStyle/>
          <a:p>
            <a:pPr>
              <a:buClr>
                <a:srgbClr val="00B0F0"/>
              </a:buClr>
            </a:pPr>
            <a:r>
              <a:rPr lang="en-US" dirty="0" smtClean="0">
                <a:latin typeface="Times New Roman" pitchFamily="18" charset="0"/>
                <a:cs typeface="Times New Roman" pitchFamily="18" charset="0"/>
              </a:rPr>
              <a:t>Notice of intent to construct (NC) may apply to small sources not otherwise required to have permits</a:t>
            </a:r>
          </a:p>
          <a:p>
            <a:pPr>
              <a:buClr>
                <a:srgbClr val="00B0F0"/>
              </a:buClr>
            </a:pPr>
            <a:r>
              <a:rPr lang="en-US" dirty="0" smtClean="0">
                <a:latin typeface="Times New Roman" pitchFamily="18" charset="0"/>
                <a:cs typeface="Times New Roman" pitchFamily="18" charset="0"/>
              </a:rPr>
              <a:t>Air Contaminant Discharge Permits (ACDP) may be required for some sources – e.g., data centers with numerous emergency generators</a:t>
            </a:r>
          </a:p>
          <a:p>
            <a:pPr>
              <a:buClr>
                <a:srgbClr val="00B0F0"/>
              </a:buClr>
            </a:pPr>
            <a:r>
              <a:rPr lang="en-US" dirty="0" smtClean="0">
                <a:latin typeface="Times New Roman" pitchFamily="18" charset="0"/>
                <a:cs typeface="Times New Roman" pitchFamily="18" charset="0"/>
              </a:rPr>
              <a:t>Plant Site Emission Limit changes for non-categorically insignificant activities</a:t>
            </a: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7/16/2014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14</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752600"/>
            <a:ext cx="8229600" cy="4267200"/>
          </a:xfrm>
        </p:spPr>
        <p:txBody>
          <a:bodyPr>
            <a:noAutofit/>
          </a:bodyPr>
          <a:lstStyle/>
          <a:p>
            <a:pPr marL="339725" indent="-282575">
              <a:lnSpc>
                <a:spcPct val="95000"/>
              </a:lnSpc>
              <a:spcBef>
                <a:spcPts val="0"/>
              </a:spcBef>
              <a:buClr>
                <a:srgbClr val="00B0F0"/>
              </a:buClr>
            </a:pPr>
            <a:r>
              <a:rPr lang="en-US" dirty="0" smtClean="0">
                <a:latin typeface="Times New Roman" pitchFamily="18" charset="0"/>
                <a:cs typeface="Times New Roman" pitchFamily="18" charset="0"/>
              </a:rPr>
              <a:t>Adding emissions to PSELs for existing sources will not trigger other requirements solely as a result of this rule change</a:t>
            </a:r>
          </a:p>
          <a:p>
            <a:pPr marL="339725" indent="-282575">
              <a:lnSpc>
                <a:spcPct val="95000"/>
              </a:lnSpc>
              <a:spcBef>
                <a:spcPts val="0"/>
              </a:spcBef>
              <a:buClr>
                <a:srgbClr val="00B0F0"/>
              </a:buClr>
            </a:pPr>
            <a:endParaRPr lang="en-US" dirty="0" smtClean="0">
              <a:latin typeface="Times New Roman" pitchFamily="18" charset="0"/>
              <a:cs typeface="Times New Roman" pitchFamily="18" charset="0"/>
            </a:endParaRPr>
          </a:p>
          <a:p>
            <a:pPr marL="339725" indent="-282575">
              <a:lnSpc>
                <a:spcPct val="95000"/>
              </a:lnSpc>
              <a:spcBef>
                <a:spcPts val="0"/>
              </a:spcBef>
              <a:buClr>
                <a:srgbClr val="00B0F0"/>
              </a:buClr>
            </a:pPr>
            <a:r>
              <a:rPr lang="en-US" dirty="0" smtClean="0">
                <a:latin typeface="Times New Roman" pitchFamily="18" charset="0"/>
                <a:cs typeface="Times New Roman" pitchFamily="18" charset="0"/>
              </a:rPr>
              <a:t>PSELs will be revised at next permit renewal after rule adoption</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7/16/2014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15</a:t>
            </a:fld>
            <a:endParaRPr lang="en-US" dirty="0">
              <a:solidFill>
                <a:prstClr val="black">
                  <a:tint val="75000"/>
                </a:prstClr>
              </a:solidFill>
            </a:endParaRPr>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3074" name="Picture 2" descr="http://www.pickthebrain.com/blog/wp-content/uploads/2010/12/Ask-Better-Question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6400" y="1905000"/>
            <a:ext cx="5872163" cy="38963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8784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7/16/2014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16</a:t>
            </a:fld>
            <a:endParaRPr lang="en-US" dirty="0">
              <a:solidFill>
                <a:prstClr val="black">
                  <a:tint val="75000"/>
                </a:prstClr>
              </a:solidFill>
            </a:endParaRPr>
          </a:p>
        </p:txBody>
      </p:sp>
      <p:sp>
        <p:nvSpPr>
          <p:cNvPr id="6" name="Content Placeholder 2"/>
          <p:cNvSpPr txBox="1">
            <a:spLocks/>
          </p:cNvSpPr>
          <p:nvPr/>
        </p:nvSpPr>
        <p:spPr>
          <a:xfrm>
            <a:off x="762000" y="1143000"/>
            <a:ext cx="8183880" cy="51816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Division 216 Table changes:</a:t>
            </a:r>
            <a:r>
              <a:rPr kumimoji="0" lang="en-US" sz="3200" b="1" i="0" u="none" strike="noStrike" kern="1200" cap="none" spc="0" normalizeH="0" noProof="0" dirty="0" smtClean="0">
                <a:ln>
                  <a:noFill/>
                </a:ln>
                <a:solidFill>
                  <a:sysClr val="windowText" lastClr="000000"/>
                </a:solidFill>
                <a:effectLst/>
                <a:uLnTx/>
                <a:uFillTx/>
                <a:latin typeface="Times New Roman"/>
                <a:ea typeface="Calibri"/>
                <a:cs typeface="Times New Roman"/>
              </a:rPr>
              <a:t> </a:t>
            </a:r>
            <a:r>
              <a:rPr lang="en-US" b="1" dirty="0" smtClean="0">
                <a:solidFill>
                  <a:prstClr val="black"/>
                </a:solidFill>
                <a:latin typeface="Times New Roman"/>
                <a:ea typeface="Calibri"/>
              </a:rPr>
              <a:t>New Categories:</a:t>
            </a:r>
          </a:p>
          <a:p>
            <a:pPr marL="0" marR="0">
              <a:lnSpc>
                <a:spcPct val="115000"/>
              </a:lnSpc>
              <a:spcBef>
                <a:spcPts val="0"/>
              </a:spcBef>
              <a:spcAft>
                <a:spcPts val="1000"/>
              </a:spcAft>
              <a:buClr>
                <a:srgbClr val="00B0F0"/>
              </a:buClr>
            </a:pPr>
            <a:r>
              <a:rPr lang="en-US" dirty="0" smtClean="0">
                <a:latin typeface="Times New Roman"/>
                <a:ea typeface="Calibri"/>
              </a:rPr>
              <a:t>Deleted grain terminal elevators (use </a:t>
            </a:r>
            <a:r>
              <a:rPr lang="en-US" dirty="0">
                <a:latin typeface="Times New Roman"/>
                <a:ea typeface="Calibri"/>
              </a:rPr>
              <a:t>Grain elevators </a:t>
            </a:r>
            <a:r>
              <a:rPr lang="en-US" dirty="0" smtClean="0">
                <a:latin typeface="Times New Roman"/>
                <a:ea typeface="Calibri"/>
              </a:rPr>
              <a:t>instead)</a:t>
            </a:r>
          </a:p>
          <a:p>
            <a:pPr marL="0" marR="0">
              <a:lnSpc>
                <a:spcPct val="115000"/>
              </a:lnSpc>
              <a:spcBef>
                <a:spcPts val="0"/>
              </a:spcBef>
              <a:spcAft>
                <a:spcPts val="1000"/>
              </a:spcAft>
              <a:buClr>
                <a:srgbClr val="00B0F0"/>
              </a:buClr>
            </a:pPr>
            <a:r>
              <a:rPr lang="en-US" dirty="0" smtClean="0">
                <a:latin typeface="Times New Roman"/>
                <a:ea typeface="Calibri"/>
              </a:rPr>
              <a:t>Added </a:t>
            </a:r>
            <a:r>
              <a:rPr lang="en-US" dirty="0">
                <a:latin typeface="Times New Roman"/>
                <a:ea typeface="Calibri"/>
              </a:rPr>
              <a:t>recreational vehicle </a:t>
            </a:r>
            <a:r>
              <a:rPr lang="en-US" dirty="0" smtClean="0">
                <a:latin typeface="Times New Roman"/>
                <a:ea typeface="Calibri"/>
              </a:rPr>
              <a:t>manufacturing to manufactured </a:t>
            </a:r>
            <a:r>
              <a:rPr lang="en-US" dirty="0">
                <a:latin typeface="Times New Roman"/>
                <a:ea typeface="Calibri"/>
              </a:rPr>
              <a:t>home, mobile home </a:t>
            </a:r>
            <a:r>
              <a:rPr lang="en-US" dirty="0" smtClean="0">
                <a:latin typeface="Times New Roman"/>
                <a:ea typeface="Calibri"/>
              </a:rPr>
              <a:t>manufacturing </a:t>
            </a:r>
          </a:p>
          <a:p>
            <a:pPr marL="0" marR="0">
              <a:lnSpc>
                <a:spcPct val="115000"/>
              </a:lnSpc>
              <a:spcBef>
                <a:spcPts val="0"/>
              </a:spcBef>
              <a:spcAft>
                <a:spcPts val="1000"/>
              </a:spcAft>
              <a:buClr>
                <a:srgbClr val="00B0F0"/>
              </a:buClr>
            </a:pPr>
            <a:r>
              <a:rPr lang="en-US" dirty="0" smtClean="0">
                <a:latin typeface="Times New Roman"/>
                <a:ea typeface="Calibri"/>
              </a:rPr>
              <a:t>Separated pathological waste incinerators from crematory incinerators</a:t>
            </a:r>
          </a:p>
          <a:p>
            <a:pPr marL="0" marR="0">
              <a:lnSpc>
                <a:spcPct val="115000"/>
              </a:lnSpc>
              <a:spcBef>
                <a:spcPts val="0"/>
              </a:spcBef>
              <a:spcAft>
                <a:spcPts val="1000"/>
              </a:spcAft>
              <a:buClr>
                <a:srgbClr val="00B0F0"/>
              </a:buClr>
            </a:pPr>
            <a:r>
              <a:rPr lang="en-US" dirty="0" smtClean="0">
                <a:latin typeface="Times New Roman"/>
                <a:ea typeface="Calibri"/>
              </a:rPr>
              <a:t>Stationary internal combustion engines only if  criteria are met</a:t>
            </a: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2502165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17</a:t>
            </a:fld>
            <a:endParaRPr lang="en-US" dirty="0">
              <a:solidFill>
                <a:prstClr val="black">
                  <a:tint val="75000"/>
                </a:prstClr>
              </a:solidFill>
            </a:endParaRPr>
          </a:p>
        </p:txBody>
      </p:sp>
      <p:sp>
        <p:nvSpPr>
          <p:cNvPr id="6" name="Content Placeholder 2"/>
          <p:cNvSpPr txBox="1">
            <a:spLocks/>
          </p:cNvSpPr>
          <p:nvPr/>
        </p:nvSpPr>
        <p:spPr>
          <a:xfrm>
            <a:off x="762000" y="1143000"/>
            <a:ext cx="8183880" cy="51816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Division 216 Table changes:</a:t>
            </a:r>
            <a:r>
              <a:rPr kumimoji="0" lang="en-US" sz="3200" b="1" i="0" u="none" strike="noStrike" kern="1200" cap="none" spc="0" normalizeH="0" noProof="0" dirty="0" smtClean="0">
                <a:ln>
                  <a:noFill/>
                </a:ln>
                <a:solidFill>
                  <a:sysClr val="windowText" lastClr="000000"/>
                </a:solidFill>
                <a:effectLst/>
                <a:uLnTx/>
                <a:uFillTx/>
                <a:latin typeface="Times New Roman"/>
                <a:ea typeface="Calibri"/>
                <a:cs typeface="Times New Roman"/>
              </a:rPr>
              <a:t> </a:t>
            </a:r>
            <a:r>
              <a:rPr lang="en-US" b="1" dirty="0" smtClean="0">
                <a:solidFill>
                  <a:prstClr val="black"/>
                </a:solidFill>
                <a:latin typeface="Times New Roman"/>
                <a:ea typeface="Calibri"/>
              </a:rPr>
              <a:t>New Source Categories:</a:t>
            </a:r>
          </a:p>
          <a:p>
            <a:pPr marL="0" marR="0" indent="0">
              <a:lnSpc>
                <a:spcPct val="115000"/>
              </a:lnSpc>
              <a:spcBef>
                <a:spcPts val="0"/>
              </a:spcBef>
              <a:spcAft>
                <a:spcPts val="1000"/>
              </a:spcAft>
              <a:buNone/>
            </a:pPr>
            <a:r>
              <a:rPr lang="en-US" sz="2400" dirty="0">
                <a:latin typeface="Times New Roman"/>
                <a:ea typeface="Calibri"/>
              </a:rPr>
              <a:t>All other portable sources not listed </a:t>
            </a:r>
            <a:r>
              <a:rPr lang="en-US" sz="2400" dirty="0" smtClean="0">
                <a:latin typeface="Times New Roman"/>
                <a:ea typeface="Calibri"/>
              </a:rPr>
              <a:t>for </a:t>
            </a:r>
            <a:r>
              <a:rPr lang="en-US" sz="2400" dirty="0">
                <a:latin typeface="Times New Roman"/>
                <a:ea typeface="Calibri"/>
              </a:rPr>
              <a:t>which DEQ determines that:</a:t>
            </a:r>
          </a:p>
          <a:p>
            <a:pPr marL="0" marR="0">
              <a:lnSpc>
                <a:spcPct val="115000"/>
              </a:lnSpc>
              <a:spcBef>
                <a:spcPts val="0"/>
              </a:spcBef>
              <a:spcAft>
                <a:spcPts val="1000"/>
              </a:spcAft>
              <a:buClr>
                <a:srgbClr val="0CA4C2"/>
              </a:buClr>
            </a:pPr>
            <a:r>
              <a:rPr lang="en-US" sz="2400" dirty="0" smtClean="0">
                <a:latin typeface="Times New Roman"/>
                <a:ea typeface="Calibri"/>
              </a:rPr>
              <a:t>An </a:t>
            </a:r>
            <a:r>
              <a:rPr lang="en-US" sz="2400" dirty="0">
                <a:latin typeface="Times New Roman"/>
                <a:ea typeface="Calibri"/>
              </a:rPr>
              <a:t>air quality concern exists;</a:t>
            </a:r>
          </a:p>
          <a:p>
            <a:pPr marL="0" marR="0">
              <a:lnSpc>
                <a:spcPct val="115000"/>
              </a:lnSpc>
              <a:spcBef>
                <a:spcPts val="0"/>
              </a:spcBef>
              <a:spcAft>
                <a:spcPts val="1000"/>
              </a:spcAft>
              <a:buClr>
                <a:srgbClr val="0CA4C2"/>
              </a:buClr>
            </a:pPr>
            <a:r>
              <a:rPr lang="en-US" sz="2400" dirty="0" smtClean="0">
                <a:latin typeface="Times New Roman"/>
                <a:ea typeface="Calibri"/>
              </a:rPr>
              <a:t>Source </a:t>
            </a:r>
            <a:r>
              <a:rPr lang="en-US" sz="2400" dirty="0">
                <a:latin typeface="Times New Roman"/>
                <a:ea typeface="Calibri"/>
              </a:rPr>
              <a:t>would emit significant malodorous emissions; or</a:t>
            </a:r>
          </a:p>
          <a:p>
            <a:pPr marL="0" marR="0">
              <a:spcBef>
                <a:spcPts val="0"/>
              </a:spcBef>
              <a:spcAft>
                <a:spcPts val="1000"/>
              </a:spcAft>
              <a:buClr>
                <a:srgbClr val="0CA4C2"/>
              </a:buClr>
            </a:pPr>
            <a:r>
              <a:rPr lang="en-US" sz="2400" dirty="0" smtClean="0">
                <a:latin typeface="Times New Roman"/>
                <a:ea typeface="Calibri"/>
              </a:rPr>
              <a:t>Source </a:t>
            </a:r>
            <a:r>
              <a:rPr lang="en-US" sz="2400" dirty="0">
                <a:latin typeface="Times New Roman"/>
                <a:ea typeface="Calibri"/>
              </a:rPr>
              <a:t>would have </a:t>
            </a:r>
            <a:r>
              <a:rPr lang="en-US" sz="2400" dirty="0" smtClean="0">
                <a:latin typeface="Times New Roman"/>
                <a:ea typeface="Calibri"/>
              </a:rPr>
              <a:t>uncontrolled actual emissions of </a:t>
            </a:r>
            <a:r>
              <a:rPr lang="en-US" sz="2400" u="sng" dirty="0" smtClean="0">
                <a:latin typeface="Times New Roman"/>
                <a:ea typeface="Calibri"/>
              </a:rPr>
              <a:t>&gt; </a:t>
            </a:r>
            <a:r>
              <a:rPr lang="en-US" sz="2400" dirty="0" smtClean="0">
                <a:latin typeface="Times New Roman"/>
                <a:ea typeface="Calibri"/>
              </a:rPr>
              <a:t>5 tpy </a:t>
            </a:r>
            <a:r>
              <a:rPr lang="en-US" sz="2400" dirty="0">
                <a:latin typeface="Times New Roman"/>
                <a:ea typeface="Calibri"/>
              </a:rPr>
              <a:t>of direct PM2.5 or PM10 if located in a PM2.5 or PM10 </a:t>
            </a:r>
            <a:r>
              <a:rPr lang="en-US" sz="2400" dirty="0" smtClean="0">
                <a:latin typeface="Times New Roman"/>
                <a:ea typeface="Calibri"/>
              </a:rPr>
              <a:t>nonattainment </a:t>
            </a:r>
            <a:r>
              <a:rPr lang="en-US" sz="2400" dirty="0">
                <a:latin typeface="Times New Roman"/>
                <a:ea typeface="Calibri"/>
              </a:rPr>
              <a:t>or maintenance area, or </a:t>
            </a:r>
            <a:r>
              <a:rPr lang="en-US" sz="2400" u="sng" dirty="0" smtClean="0">
                <a:latin typeface="Times New Roman"/>
                <a:ea typeface="Calibri"/>
              </a:rPr>
              <a:t>&gt;</a:t>
            </a:r>
            <a:r>
              <a:rPr lang="en-US" sz="2400" dirty="0" smtClean="0">
                <a:latin typeface="Times New Roman"/>
                <a:ea typeface="Calibri"/>
              </a:rPr>
              <a:t>10 tpy </a:t>
            </a:r>
            <a:r>
              <a:rPr lang="en-US" sz="2400" dirty="0">
                <a:latin typeface="Times New Roman"/>
                <a:ea typeface="Calibri"/>
              </a:rPr>
              <a:t>of any single criteria pollutant </a:t>
            </a:r>
            <a:r>
              <a:rPr lang="en-US" sz="2400" dirty="0" smtClean="0">
                <a:latin typeface="Times New Roman"/>
                <a:ea typeface="Calibri"/>
              </a:rPr>
              <a:t>elsewhere.</a:t>
            </a:r>
            <a:r>
              <a:rPr lang="en-US" sz="1200" dirty="0">
                <a:latin typeface="Times New Roman"/>
                <a:ea typeface="Calibri"/>
              </a:rPr>
              <a:t> </a:t>
            </a:r>
            <a:endParaRPr lang="en-US" sz="1600" dirty="0">
              <a:solidFill>
                <a:srgbClr val="FF0000"/>
              </a:solidFill>
              <a:latin typeface="Times New Roman"/>
              <a:ea typeface="Calibri"/>
            </a:endParaRPr>
          </a:p>
          <a:p>
            <a:pPr>
              <a:lnSpc>
                <a:spcPct val="115000"/>
              </a:lnSpc>
              <a:spcBef>
                <a:spcPts val="0"/>
              </a:spcBef>
              <a:buClr>
                <a:srgbClr val="00B0F0"/>
              </a:buClr>
              <a:buSzTx/>
            </a:pPr>
            <a:endParaRPr lang="en-US" sz="2400" dirty="0" smtClean="0">
              <a:solidFill>
                <a:prstClr val="black"/>
              </a:solidFill>
              <a:latin typeface="Times New Roman"/>
              <a:ea typeface="Calibri"/>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619007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18</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nSpc>
                <a:spcPct val="115000"/>
              </a:lnSpc>
              <a:spcBef>
                <a:spcPts val="0"/>
              </a:spcBef>
              <a:buClr>
                <a:srgbClr val="F07F09"/>
              </a:buClr>
              <a:buFont typeface="Wingdings 2"/>
              <a:buNone/>
              <a:defRPr/>
            </a:pPr>
            <a:endParaRPr lang="en-US" sz="3200" dirty="0">
              <a:solidFill>
                <a:sysClr val="windowText" lastClr="000000"/>
              </a:solidFill>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026" name="Picture 2" descr="http://www.holisticsquid.com/holistickidwordpress/wp-content/uploads/2012/08/Questions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1524000"/>
            <a:ext cx="6496050" cy="42862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352800" y="2438400"/>
            <a:ext cx="2010487" cy="658642"/>
          </a:xfrm>
          <a:prstGeom prst="rect">
            <a:avLst/>
          </a:prstGeom>
        </p:spPr>
        <p:txBody>
          <a:bodyPr wrap="none">
            <a:spAutoFit/>
          </a:bodyPr>
          <a:lstStyle/>
          <a:p>
            <a:pPr lvl="0">
              <a:lnSpc>
                <a:spcPct val="115000"/>
              </a:lnSpc>
              <a:buClr>
                <a:srgbClr val="F07F09"/>
              </a:buClr>
              <a:defRPr/>
            </a:pPr>
            <a:r>
              <a:rPr lang="en-US" sz="3200" dirty="0">
                <a:solidFill>
                  <a:sysClr val="windowText" lastClr="000000"/>
                </a:solidFill>
                <a:latin typeface="Times New Roman"/>
                <a:ea typeface="Calibri"/>
                <a:cs typeface="Times New Roman"/>
              </a:rPr>
              <a:t>Questions?</a:t>
            </a:r>
            <a:endParaRPr lang="en-US" sz="3200" dirty="0">
              <a:solidFill>
                <a:sysClr val="windowText" lastClr="000000"/>
              </a:solidFill>
              <a:ea typeface="Calibri"/>
              <a:cs typeface="Times New Roman"/>
            </a:endParaRPr>
          </a:p>
        </p:txBody>
      </p:sp>
    </p:spTree>
    <p:extLst>
      <p:ext uri="{BB962C8B-B14F-4D97-AF65-F5344CB8AC3E}">
        <p14:creationId xmlns="" xmlns:p14="http://schemas.microsoft.com/office/powerpoint/2010/main" val="627914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5486400" cy="1143000"/>
          </a:xfrm>
        </p:spPr>
        <p:txBody>
          <a:bodyPr/>
          <a:lstStyle/>
          <a:p>
            <a:r>
              <a:rPr lang="en-US" sz="3600" b="1" dirty="0" smtClean="0">
                <a:latin typeface="Times New Roman" pitchFamily="18" charset="0"/>
                <a:cs typeface="Times New Roman" pitchFamily="18" charset="0"/>
              </a:rPr>
              <a:t>PM and Opacity Standards  - Topics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362200"/>
            <a:ext cx="7315200" cy="3810000"/>
          </a:xfrm>
        </p:spPr>
        <p:txBody>
          <a:bodyPr>
            <a:normAutofit/>
          </a:bodyPr>
          <a:lstStyle/>
          <a:p>
            <a:pPr lvl="0">
              <a:buClr>
                <a:srgbClr val="00B0F0"/>
              </a:buClr>
            </a:pPr>
            <a:r>
              <a:rPr lang="en-US" dirty="0" smtClean="0">
                <a:latin typeface="Times New Roman" pitchFamily="18" charset="0"/>
                <a:cs typeface="Times New Roman" pitchFamily="18" charset="0"/>
              </a:rPr>
              <a:t>Background</a:t>
            </a:r>
          </a:p>
          <a:p>
            <a:pPr lvl="0">
              <a:buClr>
                <a:srgbClr val="00B0F0"/>
              </a:buClr>
            </a:pPr>
            <a:r>
              <a:rPr lang="en-US" dirty="0" smtClean="0">
                <a:latin typeface="Times New Roman" pitchFamily="18" charset="0"/>
                <a:cs typeface="Times New Roman" pitchFamily="18" charset="0"/>
              </a:rPr>
              <a:t>Proposed changes</a:t>
            </a:r>
          </a:p>
          <a:p>
            <a:pPr lvl="0">
              <a:buClr>
                <a:srgbClr val="00B0F0"/>
              </a:buClr>
            </a:pPr>
            <a:r>
              <a:rPr lang="en-US" dirty="0" smtClean="0">
                <a:latin typeface="Times New Roman" pitchFamily="18" charset="0"/>
                <a:cs typeface="Times New Roman" pitchFamily="18" charset="0"/>
              </a:rPr>
              <a:t>Implementation schedule</a:t>
            </a:r>
          </a:p>
          <a:p>
            <a:pPr lvl="0">
              <a:buClr>
                <a:srgbClr val="00B0F0"/>
              </a:buClr>
            </a:pPr>
            <a:r>
              <a:rPr lang="en-US" dirty="0" smtClean="0">
                <a:latin typeface="Times New Roman" pitchFamily="18" charset="0"/>
                <a:cs typeface="Times New Roman" pitchFamily="18" charset="0"/>
              </a:rPr>
              <a:t>Affected sources</a:t>
            </a:r>
          </a:p>
          <a:p>
            <a:pPr lvl="0">
              <a:buClr>
                <a:srgbClr val="00B0F0"/>
              </a:buClr>
            </a:pPr>
            <a:r>
              <a:rPr lang="en-US" dirty="0" smtClean="0">
                <a:latin typeface="Times New Roman" pitchFamily="18" charset="0"/>
                <a:cs typeface="Times New Roman" pitchFamily="18" charset="0"/>
              </a:rPr>
              <a:t>Compliance issues</a:t>
            </a:r>
          </a:p>
        </p:txBody>
      </p:sp>
      <p:sp>
        <p:nvSpPr>
          <p:cNvPr id="4" name="Slide Number Placeholder 3"/>
          <p:cNvSpPr>
            <a:spLocks noGrp="1"/>
          </p:cNvSpPr>
          <p:nvPr>
            <p:ph type="sldNum" sz="quarter" idx="12"/>
          </p:nvPr>
        </p:nvSpPr>
        <p:spPr/>
        <p:txBody>
          <a:bodyPr/>
          <a:lstStyle/>
          <a:p>
            <a:fld id="{5054A28A-D49E-49FA-AA6C-AAFB5BCB984B}" type="slidenum">
              <a:rPr lang="en-US" smtClean="0"/>
              <a:pPr/>
              <a:t>19</a:t>
            </a:fld>
            <a:endParaRPr lang="en-US" dirty="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525963"/>
          </a:xfrm>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5438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133600"/>
            <a:ext cx="7315200" cy="4191000"/>
          </a:xfrm>
        </p:spPr>
        <p:txBody>
          <a:bodyPr>
            <a:normAutofit fontScale="92500"/>
          </a:bodyPr>
          <a:lstStyle/>
          <a:p>
            <a:pPr lvl="0">
              <a:buClr>
                <a:srgbClr val="00B0F0"/>
              </a:buClr>
            </a:pPr>
            <a:r>
              <a:rPr lang="en-US" dirty="0" smtClean="0">
                <a:latin typeface="Times New Roman" pitchFamily="18" charset="0"/>
                <a:cs typeface="Times New Roman" pitchFamily="18" charset="0"/>
              </a:rPr>
              <a:t>Standards adopted in early 1970’s as part of initial State Implementation Plan (SIP)</a:t>
            </a:r>
          </a:p>
          <a:p>
            <a:pPr lvl="0">
              <a:buClr>
                <a:srgbClr val="00B0F0"/>
              </a:buClr>
            </a:pPr>
            <a:r>
              <a:rPr lang="en-US" dirty="0" smtClean="0">
                <a:latin typeface="Times New Roman" pitchFamily="18" charset="0"/>
                <a:cs typeface="Times New Roman" pitchFamily="18" charset="0"/>
              </a:rPr>
              <a:t>Different standards for pre and post 1970 sources - grandfathering provision</a:t>
            </a:r>
          </a:p>
          <a:p>
            <a:pPr lvl="1">
              <a:buClr>
                <a:srgbClr val="00B0F0"/>
              </a:buClr>
            </a:pPr>
            <a:r>
              <a:rPr lang="en-US" dirty="0" smtClean="0">
                <a:latin typeface="Times New Roman" pitchFamily="18" charset="0"/>
                <a:cs typeface="Times New Roman" pitchFamily="18" charset="0"/>
              </a:rPr>
              <a:t>Pre-1970: 40% opacity and 0.2 gr/dscf</a:t>
            </a:r>
          </a:p>
          <a:p>
            <a:pPr lvl="1">
              <a:buClr>
                <a:srgbClr val="00B0F0"/>
              </a:buClr>
            </a:pPr>
            <a:r>
              <a:rPr lang="en-US" dirty="0" smtClean="0">
                <a:latin typeface="Times New Roman" pitchFamily="18" charset="0"/>
                <a:cs typeface="Times New Roman" pitchFamily="18" charset="0"/>
              </a:rPr>
              <a:t>Post 1970: 20% opacity and 0.1 gr/dscf</a:t>
            </a:r>
          </a:p>
          <a:p>
            <a:pPr>
              <a:buClr>
                <a:srgbClr val="00B0F0"/>
              </a:buClr>
            </a:pPr>
            <a:r>
              <a:rPr lang="en-US" dirty="0" smtClean="0">
                <a:latin typeface="Times New Roman" pitchFamily="18" charset="0"/>
                <a:cs typeface="Times New Roman" pitchFamily="18" charset="0"/>
              </a:rPr>
              <a:t>PM standard inconsistent with current EPA policy for significant figures/compliance</a:t>
            </a:r>
          </a:p>
        </p:txBody>
      </p:sp>
      <p:sp>
        <p:nvSpPr>
          <p:cNvPr id="4" name="Slide Number Placeholder 3"/>
          <p:cNvSpPr>
            <a:spLocks noGrp="1"/>
          </p:cNvSpPr>
          <p:nvPr>
            <p:ph type="sldNum" sz="quarter" idx="12"/>
          </p:nvPr>
        </p:nvSpPr>
        <p:spPr/>
        <p:txBody>
          <a:bodyPr/>
          <a:lstStyle/>
          <a:p>
            <a:fld id="{5054A28A-D49E-49FA-AA6C-AAFB5BCB984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proposed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828800"/>
            <a:ext cx="7315200" cy="3657600"/>
          </a:xfrm>
        </p:spPr>
        <p:txBody>
          <a:bodyPr>
            <a:normAutofit/>
          </a:bodyPr>
          <a:lstStyle/>
          <a:p>
            <a:pPr lvl="0">
              <a:buClr>
                <a:srgbClr val="00B0F0"/>
              </a:buClr>
            </a:pPr>
            <a:r>
              <a:rPr lang="en-US" dirty="0" smtClean="0">
                <a:latin typeface="Times New Roman" pitchFamily="18" charset="0"/>
                <a:cs typeface="Times New Roman" pitchFamily="18" charset="0"/>
              </a:rPr>
              <a:t>Change all opacity standards </a:t>
            </a:r>
            <a:r>
              <a:rPr lang="en-US" sz="2400" dirty="0" smtClean="0">
                <a:latin typeface="Times New Roman" pitchFamily="18" charset="0"/>
                <a:cs typeface="Times New Roman" pitchFamily="18" charset="0"/>
              </a:rPr>
              <a:t>(except recovery furnaces)</a:t>
            </a:r>
            <a:r>
              <a:rPr lang="en-US" dirty="0" smtClean="0">
                <a:latin typeface="Times New Roman" pitchFamily="18" charset="0"/>
                <a:cs typeface="Times New Roman" pitchFamily="18" charset="0"/>
              </a:rPr>
              <a:t> to 6-minute block average</a:t>
            </a:r>
          </a:p>
          <a:p>
            <a:pPr lvl="1">
              <a:spcAft>
                <a:spcPts val="600"/>
              </a:spcAft>
              <a:buClr>
                <a:srgbClr val="00B0F0"/>
              </a:buClr>
            </a:pPr>
            <a:r>
              <a:rPr lang="en-US" dirty="0" smtClean="0">
                <a:latin typeface="Times New Roman" pitchFamily="18" charset="0"/>
                <a:cs typeface="Times New Roman" pitchFamily="18" charset="0"/>
              </a:rPr>
              <a:t>Replaces 3-minute aggregate in 60 minutes</a:t>
            </a:r>
          </a:p>
          <a:p>
            <a:pPr lvl="1">
              <a:spcAft>
                <a:spcPts val="600"/>
              </a:spcAft>
              <a:buClr>
                <a:srgbClr val="00B0F0"/>
              </a:buClr>
            </a:pPr>
            <a:r>
              <a:rPr lang="en-US" dirty="0" smtClean="0">
                <a:latin typeface="Times New Roman" pitchFamily="18" charset="0"/>
                <a:cs typeface="Times New Roman" pitchFamily="18" charset="0"/>
              </a:rPr>
              <a:t>Compliance based on EPA Method 9</a:t>
            </a:r>
          </a:p>
          <a:p>
            <a:pPr lvl="1">
              <a:spcAft>
                <a:spcPts val="600"/>
              </a:spcAft>
              <a:buClr>
                <a:srgbClr val="00B0F0"/>
              </a:buClr>
            </a:pPr>
            <a:r>
              <a:rPr lang="en-US" dirty="0" smtClean="0">
                <a:latin typeface="Times New Roman" pitchFamily="18" charset="0"/>
                <a:cs typeface="Times New Roman" pitchFamily="18" charset="0"/>
              </a:rPr>
              <a:t>Change is consistent with other states</a:t>
            </a:r>
          </a:p>
          <a:p>
            <a:pPr lvl="1">
              <a:spcAft>
                <a:spcPts val="600"/>
              </a:spcAft>
              <a:buClr>
                <a:srgbClr val="00B0F0"/>
              </a:buClr>
            </a:pPr>
            <a:r>
              <a:rPr lang="en-US" dirty="0" smtClean="0">
                <a:latin typeface="Times New Roman" pitchFamily="18" charset="0"/>
                <a:cs typeface="Times New Roman" pitchFamily="18" charset="0"/>
              </a:rPr>
              <a:t>No change in stringency</a:t>
            </a:r>
            <a:endParaRPr lang="en-US" strike="sngStrike"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proposed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057400"/>
            <a:ext cx="7315200" cy="5257800"/>
          </a:xfrm>
        </p:spPr>
        <p:txBody>
          <a:bodyPr>
            <a:normAutofit/>
          </a:bodyPr>
          <a:lstStyle/>
          <a:p>
            <a:pPr lvl="0">
              <a:buClr>
                <a:srgbClr val="00B0F0"/>
              </a:buClr>
            </a:pPr>
            <a:r>
              <a:rPr lang="en-US" dirty="0" smtClean="0">
                <a:latin typeface="Times New Roman" pitchFamily="18" charset="0"/>
                <a:cs typeface="Times New Roman" pitchFamily="18" charset="0"/>
              </a:rPr>
              <a:t>Repeal Portland 4-county standard</a:t>
            </a:r>
          </a:p>
          <a:p>
            <a:pPr lvl="1">
              <a:buClr>
                <a:srgbClr val="00B0F0"/>
              </a:buClr>
            </a:pPr>
            <a:r>
              <a:rPr lang="en-US" dirty="0" smtClean="0">
                <a:latin typeface="Times New Roman" pitchFamily="18" charset="0"/>
                <a:cs typeface="Times New Roman" pitchFamily="18" charset="0"/>
              </a:rPr>
              <a:t>20% opacity for 30 seconds for non-fuel burning equipment</a:t>
            </a:r>
          </a:p>
          <a:p>
            <a:pPr lvl="1">
              <a:buClr>
                <a:srgbClr val="00B0F0"/>
              </a:buClr>
            </a:pPr>
            <a:r>
              <a:rPr lang="en-US" dirty="0" smtClean="0">
                <a:latin typeface="Times New Roman" pitchFamily="18" charset="0"/>
                <a:cs typeface="Times New Roman" pitchFamily="18" charset="0"/>
              </a:rPr>
              <a:t>No uniform procedures for determining compliance</a:t>
            </a:r>
          </a:p>
          <a:p>
            <a:pPr lvl="1">
              <a:buClr>
                <a:srgbClr val="00B0F0"/>
              </a:buClr>
            </a:pPr>
            <a:r>
              <a:rPr lang="en-US" dirty="0" smtClean="0">
                <a:latin typeface="Times New Roman" pitchFamily="18" charset="0"/>
                <a:cs typeface="Times New Roman" pitchFamily="18" charset="0"/>
              </a:rPr>
              <a:t>Not a SIP provision</a:t>
            </a:r>
          </a:p>
          <a:p>
            <a:pPr lvl="1">
              <a:buClr>
                <a:srgbClr val="00B0F0"/>
              </a:buClr>
            </a:pPr>
            <a:r>
              <a:rPr lang="en-US" dirty="0" smtClean="0">
                <a:latin typeface="Times New Roman" pitchFamily="18" charset="0"/>
                <a:cs typeface="Times New Roman" pitchFamily="18" charset="0"/>
              </a:rPr>
              <a:t>Still covered by statewide standards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726680" cy="42672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Change opacity limit for pre-1970 equipment from 40% to </a:t>
            </a:r>
            <a:r>
              <a:rPr lang="en-US" sz="3200" dirty="0" smtClean="0">
                <a:latin typeface="Times New Roman" pitchFamily="18" charset="0"/>
                <a:cs typeface="Times New Roman" pitchFamily="18" charset="0"/>
              </a:rPr>
              <a:t>20% </a:t>
            </a:r>
          </a:p>
          <a:p>
            <a:pPr>
              <a:buClr>
                <a:srgbClr val="00B0F0"/>
              </a:buClr>
            </a:pPr>
            <a:r>
              <a:rPr lang="en-US" dirty="0" smtClean="0">
                <a:latin typeface="Times New Roman" pitchFamily="18" charset="0"/>
                <a:cs typeface="Times New Roman" pitchFamily="18" charset="0"/>
              </a:rPr>
              <a:t>Retain 40% limit for grate cleaning operations if:</a:t>
            </a:r>
          </a:p>
          <a:p>
            <a:pPr lvl="1">
              <a:buClr>
                <a:srgbClr val="00B0F0"/>
              </a:buClr>
            </a:pPr>
            <a:r>
              <a:rPr lang="en-US" dirty="0" smtClean="0">
                <a:latin typeface="Times New Roman" pitchFamily="18" charset="0"/>
                <a:cs typeface="Times New Roman" pitchFamily="18" charset="0"/>
              </a:rPr>
              <a:t>Following grate plan; and</a:t>
            </a:r>
          </a:p>
          <a:p>
            <a:pPr lvl="1">
              <a:buClr>
                <a:srgbClr val="00B0F0"/>
              </a:buClr>
            </a:pPr>
            <a:r>
              <a:rPr lang="en-US" dirty="0" smtClean="0">
                <a:latin typeface="Times New Roman" pitchFamily="18" charset="0"/>
                <a:cs typeface="Times New Roman" pitchFamily="18" charset="0"/>
              </a:rPr>
              <a:t>Plan to minimize emissions approved by DEQ</a:t>
            </a:r>
          </a:p>
          <a:p>
            <a:pPr>
              <a:buClr>
                <a:srgbClr val="00B0F0"/>
              </a:buClr>
            </a:pPr>
            <a:r>
              <a:rPr lang="en-US" dirty="0" smtClean="0">
                <a:latin typeface="Times New Roman" pitchFamily="18" charset="0"/>
                <a:cs typeface="Times New Roman" pitchFamily="18" charset="0"/>
              </a:rPr>
              <a:t>Defer compliance until January 1, 2020 for businesses not located in sensitive air quality areas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23</a:t>
            </a:fld>
            <a:endParaRPr lang="en-US" dirty="0"/>
          </a:p>
        </p:txBody>
      </p:sp>
      <p:sp>
        <p:nvSpPr>
          <p:cNvPr id="5" name="Title 1"/>
          <p:cNvSpPr>
            <a:spLocks noGrp="1"/>
          </p:cNvSpPr>
          <p:nvPr>
            <p:ph type="title"/>
          </p:nvPr>
        </p:nvSpPr>
        <p:spPr>
          <a:xfrm>
            <a:off x="990600" y="838200"/>
            <a:ext cx="7772400" cy="685800"/>
          </a:xfrm>
        </p:spPr>
        <p:txBody>
          <a:bodyPr/>
          <a:lstStyle/>
          <a:p>
            <a:r>
              <a:rPr lang="en-US" sz="3600" b="1" dirty="0" smtClean="0">
                <a:latin typeface="Times New Roman" pitchFamily="18" charset="0"/>
                <a:cs typeface="Times New Roman" pitchFamily="18" charset="0"/>
              </a:rPr>
              <a:t>Opacity Standard – proposed changes</a:t>
            </a:r>
            <a:endParaRPr lang="en-US" sz="3600" b="1" dirty="0">
              <a:latin typeface="Times New Roman" pitchFamily="18" charset="0"/>
              <a:cs typeface="Times New Roman" pitchFamily="18" charset="0"/>
            </a:endParaRPr>
          </a:p>
        </p:txBody>
      </p:sp>
      <p:sp>
        <p:nvSpPr>
          <p:cNvPr id="6" name="Rectangle 1"/>
          <p:cNvSpPr>
            <a:spLocks noChangeArrowheads="1"/>
          </p:cNvSpPr>
          <p:nvPr/>
        </p:nvSpPr>
        <p:spPr bwMode="auto">
          <a:xfrm>
            <a:off x="609600" y="5867400"/>
            <a:ext cx="7848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imes New Roman" pitchFamily="18" charset="0"/>
                <a:ea typeface="Calibri" pitchFamily="34" charset="0"/>
                <a:cs typeface="Times New Roman" pitchFamily="18" charset="0"/>
              </a:rPr>
              <a:t>“sensitive area” = nonattainment and maintenance areas; and proposed sustainment and reattainment areas (to be covered later in presentation)</a:t>
            </a:r>
            <a:endParaRPr lang="en-US" sz="20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26680" cy="4953000"/>
          </a:xfrm>
        </p:spPr>
        <p:txBody>
          <a:bodyPr>
            <a:normAutofit/>
          </a:bodyPr>
          <a:lstStyle/>
          <a:p>
            <a:pPr marL="0" indent="0">
              <a:lnSpc>
                <a:spcPct val="115000"/>
              </a:lnSpc>
              <a:spcBef>
                <a:spcPts val="0"/>
              </a:spcBef>
              <a:buNone/>
            </a:pPr>
            <a:r>
              <a:rPr lang="en-US" sz="2400" dirty="0">
                <a:latin typeface="Times New Roman" panose="02020603050405020304" pitchFamily="18" charset="0"/>
                <a:cs typeface="Times New Roman" panose="02020603050405020304" pitchFamily="18" charset="0"/>
              </a:rPr>
              <a:t>Fugitive </a:t>
            </a:r>
            <a:r>
              <a:rPr lang="en-US" sz="2400" dirty="0" smtClean="0">
                <a:latin typeface="Times New Roman" panose="02020603050405020304" pitchFamily="18" charset="0"/>
                <a:cs typeface="Times New Roman" panose="02020603050405020304" pitchFamily="18" charset="0"/>
              </a:rPr>
              <a:t>emissions: visible </a:t>
            </a:r>
            <a:r>
              <a:rPr lang="en-US" sz="2400" dirty="0">
                <a:latin typeface="Times New Roman" panose="02020603050405020304" pitchFamily="18" charset="0"/>
                <a:cs typeface="Times New Roman" panose="02020603050405020304" pitchFamily="18" charset="0"/>
              </a:rPr>
              <a:t>emissions that leave the property </a:t>
            </a:r>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more than 18 seconds in a </a:t>
            </a:r>
            <a:r>
              <a:rPr lang="en-US" sz="2400" dirty="0" smtClean="0">
                <a:latin typeface="Times New Roman" panose="02020603050405020304" pitchFamily="18" charset="0"/>
                <a:cs typeface="Times New Roman" panose="02020603050405020304" pitchFamily="18" charset="0"/>
              </a:rPr>
              <a:t>6-minute period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determined by EPA Method 22</a:t>
            </a:r>
          </a:p>
          <a:p>
            <a:pPr marL="0" indent="0">
              <a:lnSpc>
                <a:spcPct val="115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15000"/>
              </a:lnSpc>
              <a:spcBef>
                <a:spcPts val="0"/>
              </a:spcBef>
              <a:buNone/>
            </a:pPr>
            <a:r>
              <a:rPr lang="en-US" sz="2400" dirty="0" smtClean="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rPr>
              <a:t>fugitive emissions escape from </a:t>
            </a:r>
            <a:r>
              <a:rPr lang="en-US" sz="2400" dirty="0" smtClean="0">
                <a:latin typeface="Times New Roman" panose="02020603050405020304" pitchFamily="18" charset="0"/>
                <a:cs typeface="Times New Roman" panose="02020603050405020304" pitchFamily="18" charset="0"/>
              </a:rPr>
              <a:t>a source</a:t>
            </a:r>
            <a:r>
              <a:rPr lang="en-US" sz="2400" dirty="0">
                <a:latin typeface="Times New Roman" panose="02020603050405020304" pitchFamily="18" charset="0"/>
                <a:cs typeface="Times New Roman" panose="02020603050405020304" pitchFamily="18" charset="0"/>
              </a:rPr>
              <a:t>, DEQ may order </a:t>
            </a:r>
            <a:r>
              <a:rPr lang="en-US" sz="2400" dirty="0" smtClean="0">
                <a:latin typeface="Times New Roman" panose="02020603050405020304" pitchFamily="18" charset="0"/>
                <a:cs typeface="Times New Roman" panose="02020603050405020304" pitchFamily="18" charset="0"/>
              </a:rPr>
              <a:t>the owner/operator to:</a:t>
            </a:r>
          </a:p>
          <a:p>
            <a:pPr lvl="1">
              <a:lnSpc>
                <a:spcPct val="115000"/>
              </a:lnSpc>
              <a:buClr>
                <a:srgbClr val="00B0F0"/>
              </a:buClr>
            </a:pPr>
            <a:r>
              <a:rPr lang="en-US" sz="2400" dirty="0">
                <a:latin typeface="Times New Roman" pitchFamily="18" charset="0"/>
                <a:cs typeface="Times New Roman" pitchFamily="18" charset="0"/>
              </a:rPr>
              <a:t>Abate the emissions</a:t>
            </a:r>
          </a:p>
          <a:p>
            <a:pPr lvl="1">
              <a:lnSpc>
                <a:spcPct val="115000"/>
              </a:lnSpc>
              <a:buClr>
                <a:srgbClr val="00B0F0"/>
              </a:buClr>
            </a:pPr>
            <a:r>
              <a:rPr lang="en-US" sz="2400" dirty="0">
                <a:latin typeface="Times New Roman" pitchFamily="18" charset="0"/>
                <a:cs typeface="Times New Roman" pitchFamily="18" charset="0"/>
              </a:rPr>
              <a:t>Tightly close and ventilate a building or equipment </a:t>
            </a:r>
          </a:p>
          <a:p>
            <a:pPr lvl="1">
              <a:lnSpc>
                <a:spcPct val="115000"/>
              </a:lnSpc>
              <a:buClr>
                <a:srgbClr val="00B0F0"/>
              </a:buClr>
            </a:pPr>
            <a:r>
              <a:rPr lang="en-US" sz="2400" dirty="0">
                <a:latin typeface="Times New Roman" pitchFamily="18" charset="0"/>
                <a:cs typeface="Times New Roman" pitchFamily="18" charset="0"/>
              </a:rPr>
              <a:t>Develop a fugitive emission control plan to prevent visible emissions from leaving the </a:t>
            </a:r>
            <a:r>
              <a:rPr lang="en-US" sz="2400" dirty="0" smtClean="0">
                <a:latin typeface="Times New Roman" panose="02020603050405020304" pitchFamily="18" charset="0"/>
                <a:cs typeface="Times New Roman" panose="02020603050405020304" pitchFamily="18" charset="0"/>
              </a:rPr>
              <a:t>property</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24</a:t>
            </a:fld>
            <a:endParaRPr lang="en-US" dirty="0"/>
          </a:p>
        </p:txBody>
      </p:sp>
      <p:sp>
        <p:nvSpPr>
          <p:cNvPr id="5" name="Title 1"/>
          <p:cNvSpPr>
            <a:spLocks noGrp="1"/>
          </p:cNvSpPr>
          <p:nvPr>
            <p:ph type="title"/>
          </p:nvPr>
        </p:nvSpPr>
        <p:spPr>
          <a:xfrm>
            <a:off x="990600" y="838200"/>
            <a:ext cx="7772400" cy="685800"/>
          </a:xfrm>
        </p:spPr>
        <p:txBody>
          <a:bodyPr/>
          <a:lstStyle/>
          <a:p>
            <a:r>
              <a:rPr lang="en-US" sz="3600" b="1" dirty="0" smtClean="0">
                <a:latin typeface="Times New Roman" pitchFamily="18" charset="0"/>
                <a:cs typeface="Times New Roman" pitchFamily="18" charset="0"/>
              </a:rPr>
              <a:t>Fugitive Emissions – proposed changes</a:t>
            </a:r>
            <a:endParaRPr lang="en-US" sz="3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304251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726680" cy="4495800"/>
          </a:xfrm>
        </p:spPr>
        <p:txBody>
          <a:bodyPr>
            <a:normAutofit/>
          </a:bodyPr>
          <a:lstStyle/>
          <a:p>
            <a:pPr>
              <a:buClr>
                <a:srgbClr val="00B0F0"/>
              </a:buClr>
            </a:pPr>
            <a:r>
              <a:rPr lang="en-US" dirty="0" smtClean="0">
                <a:latin typeface="Times New Roman" pitchFamily="18" charset="0"/>
                <a:cs typeface="Times New Roman" pitchFamily="18" charset="0"/>
              </a:rPr>
              <a:t>Add significant digit to standards consistent with EPA policy</a:t>
            </a:r>
          </a:p>
          <a:p>
            <a:pPr lvl="1">
              <a:buClr>
                <a:srgbClr val="00B0F0"/>
              </a:buClr>
            </a:pPr>
            <a:r>
              <a:rPr lang="en-US" sz="2800" dirty="0" smtClean="0">
                <a:latin typeface="Times New Roman" pitchFamily="18" charset="0"/>
                <a:cs typeface="Times New Roman" pitchFamily="18" charset="0"/>
              </a:rPr>
              <a:t>0.1 » 0.10</a:t>
            </a:r>
          </a:p>
          <a:p>
            <a:pPr lvl="1">
              <a:buClr>
                <a:srgbClr val="00B0F0"/>
              </a:buClr>
            </a:pPr>
            <a:r>
              <a:rPr lang="en-US" dirty="0" smtClean="0">
                <a:latin typeface="Times New Roman" pitchFamily="18" charset="0"/>
                <a:cs typeface="Times New Roman" pitchFamily="18" charset="0"/>
              </a:rPr>
              <a:t>0.2 » 0.20</a:t>
            </a:r>
          </a:p>
          <a:p>
            <a:pPr lvl="1">
              <a:buClr>
                <a:srgbClr val="00B0F0"/>
              </a:buClr>
            </a:pPr>
            <a:endParaRPr lang="en-US" sz="2800"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Phase out 0.2 standard for older sources to help address newer/tighter ambient air quality standards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25</a:t>
            </a:fld>
            <a:endParaRPr lang="en-US" dirty="0"/>
          </a:p>
        </p:txBody>
      </p:sp>
      <p:sp>
        <p:nvSpPr>
          <p:cNvPr id="5" name="Title 1"/>
          <p:cNvSpPr>
            <a:spLocks noGrp="1"/>
          </p:cNvSpPr>
          <p:nvPr>
            <p:ph type="title"/>
          </p:nvPr>
        </p:nvSpPr>
        <p:spPr>
          <a:xfrm>
            <a:off x="1600200" y="762000"/>
            <a:ext cx="7010400" cy="685800"/>
          </a:xfrm>
        </p:spPr>
        <p:txBody>
          <a:bodyPr/>
          <a:lstStyle/>
          <a:p>
            <a:r>
              <a:rPr lang="en-US" sz="3600" b="1" dirty="0" smtClean="0">
                <a:latin typeface="Times New Roman" pitchFamily="18" charset="0"/>
                <a:cs typeface="Times New Roman" pitchFamily="18" charset="0"/>
              </a:rPr>
              <a:t>Grain Loading Standard – proposed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26</a:t>
            </a:fld>
            <a:endParaRPr lang="en-US" dirty="0">
              <a:solidFill>
                <a:srgbClr val="E3DED1">
                  <a:shade val="50000"/>
                </a:srgbClr>
              </a:solidFill>
            </a:endParaRPr>
          </a:p>
        </p:txBody>
      </p:sp>
      <p:sp>
        <p:nvSpPr>
          <p:cNvPr id="5"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 – proposed changes</a:t>
            </a:r>
            <a:endParaRPr lang="en-US" sz="3600" b="1"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2833372312"/>
              </p:ext>
            </p:extLst>
          </p:nvPr>
        </p:nvGraphicFramePr>
        <p:xfrm>
          <a:off x="762000" y="2026920"/>
          <a:ext cx="7848600" cy="3230880"/>
        </p:xfrm>
        <a:graphic>
          <a:graphicData uri="http://schemas.openxmlformats.org/drawingml/2006/table">
            <a:tbl>
              <a:tblPr firstRow="1" bandRow="1">
                <a:tableStyleId>{7DF18680-E054-41AD-8BC1-D1AEF772440D}</a:tableStyleId>
              </a:tblPr>
              <a:tblGrid>
                <a:gridCol w="2895600"/>
                <a:gridCol w="1524000"/>
                <a:gridCol w="2057400"/>
                <a:gridCol w="1371600"/>
              </a:tblGrid>
              <a:tr h="318686">
                <a:tc>
                  <a:txBody>
                    <a:bodyPr/>
                    <a:lstStyle/>
                    <a:p>
                      <a:pPr algn="ctr"/>
                      <a:r>
                        <a:rPr lang="en-US" dirty="0" smtClean="0">
                          <a:latin typeface="Times New Roman" panose="02020603050405020304" pitchFamily="18" charset="0"/>
                          <a:cs typeface="Times New Roman" panose="02020603050405020304" pitchFamily="18" charset="0"/>
                        </a:rPr>
                        <a:t>Source</a:t>
                      </a:r>
                      <a:endParaRPr lang="en-US" dirty="0">
                        <a:latin typeface="Times New Roman" panose="02020603050405020304" pitchFamily="18" charset="0"/>
                        <a:cs typeface="Times New Roman" panose="02020603050405020304" pitchFamily="18" charset="0"/>
                      </a:endParaRPr>
                    </a:p>
                  </a:txBody>
                  <a:tcPr/>
                </a:tc>
                <a:tc gridSpan="3">
                  <a:txBody>
                    <a:bodyPr/>
                    <a:lstStyle/>
                    <a:p>
                      <a:pPr algn="ctr"/>
                      <a:r>
                        <a:rPr lang="en-US" dirty="0" smtClean="0">
                          <a:latin typeface="Times New Roman" panose="02020603050405020304" pitchFamily="18" charset="0"/>
                          <a:cs typeface="Times New Roman" panose="02020603050405020304" pitchFamily="18" charset="0"/>
                        </a:rPr>
                        <a:t>Grain Loading</a:t>
                      </a:r>
                      <a:r>
                        <a:rPr lang="en-US" baseline="0" dirty="0" smtClean="0">
                          <a:latin typeface="Times New Roman" panose="02020603050405020304" pitchFamily="18" charset="0"/>
                          <a:cs typeface="Times New Roman" panose="02020603050405020304" pitchFamily="18" charset="0"/>
                        </a:rPr>
                        <a:t> Standards (gr/dscf)</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r>
              <a:tr h="557700">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Current Limit</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Effective upon Rule</a:t>
                      </a:r>
                      <a:r>
                        <a:rPr lang="en-US" baseline="0" dirty="0" smtClean="0">
                          <a:latin typeface="Times New Roman" panose="02020603050405020304" pitchFamily="18" charset="0"/>
                          <a:cs typeface="Times New Roman" panose="02020603050405020304" pitchFamily="18" charset="0"/>
                        </a:rPr>
                        <a:t> Adoption</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2020</a:t>
                      </a:r>
                      <a:endParaRPr lang="en-US" dirty="0">
                        <a:latin typeface="Times New Roman" panose="02020603050405020304" pitchFamily="18" charset="0"/>
                        <a:cs typeface="Times New Roman" panose="02020603050405020304" pitchFamily="18" charset="0"/>
                      </a:endParaRPr>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Sourc</a:t>
                      </a:r>
                      <a:r>
                        <a:rPr lang="en-US" baseline="0" dirty="0" smtClean="0">
                          <a:latin typeface="Times New Roman" panose="02020603050405020304" pitchFamily="18" charset="0"/>
                          <a:cs typeface="Times New Roman" panose="02020603050405020304" pitchFamily="18" charset="0"/>
                        </a:rPr>
                        <a:t>e test data &lt; 0.080 gr/dscf</a:t>
                      </a:r>
                      <a:endParaRPr lang="en-US" dirty="0" smtClean="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0.2</a:t>
                      </a:r>
                      <a:r>
                        <a:rPr lang="en-US" baseline="0" dirty="0" smtClean="0">
                          <a:latin typeface="Times New Roman" panose="02020603050405020304" pitchFamily="18" charset="0"/>
                          <a:cs typeface="Times New Roman" panose="02020603050405020304" pitchFamily="18" charset="0"/>
                        </a:rPr>
                        <a:t> or </a:t>
                      </a:r>
                      <a:r>
                        <a:rPr lang="en-US" dirty="0" smtClean="0">
                          <a:latin typeface="Times New Roman" panose="02020603050405020304" pitchFamily="18" charset="0"/>
                          <a:cs typeface="Times New Roman" panose="02020603050405020304" pitchFamily="18" charset="0"/>
                        </a:rPr>
                        <a:t>0.1</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0.10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0.10</a:t>
                      </a:r>
                      <a:endParaRPr lang="en-US" dirty="0">
                        <a:latin typeface="Times New Roman" panose="02020603050405020304" pitchFamily="18" charset="0"/>
                        <a:cs typeface="Times New Roman" panose="02020603050405020304" pitchFamily="18" charset="0"/>
                      </a:endParaRPr>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Built before 06/01/70</a:t>
                      </a:r>
                    </a:p>
                  </a:txBody>
                  <a:tcPr/>
                </a:tc>
                <a:tc>
                  <a:txBody>
                    <a:bodyPr/>
                    <a:lstStyle/>
                    <a:p>
                      <a:pPr algn="ctr"/>
                      <a:r>
                        <a:rPr lang="en-US" dirty="0" smtClean="0">
                          <a:latin typeface="Times New Roman" panose="02020603050405020304" pitchFamily="18" charset="0"/>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0.2 </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0.15*</a:t>
                      </a:r>
                      <a:endParaRPr lang="en-US" dirty="0">
                        <a:latin typeface="Times New Roman" panose="02020603050405020304" pitchFamily="18" charset="0"/>
                        <a:cs typeface="Times New Roman" panose="02020603050405020304" pitchFamily="18" charset="0"/>
                      </a:endParaRPr>
                    </a:p>
                  </a:txBody>
                  <a:tcPr/>
                </a:tc>
              </a:tr>
              <a:tr h="433655">
                <a:tc>
                  <a:txBody>
                    <a:bodyPr/>
                    <a:lstStyle/>
                    <a:p>
                      <a:pPr algn="l"/>
                      <a:r>
                        <a:rPr lang="en-US" dirty="0" smtClean="0">
                          <a:latin typeface="Times New Roman" panose="02020603050405020304" pitchFamily="18" charset="0"/>
                          <a:cs typeface="Times New Roman" panose="02020603050405020304" pitchFamily="18" charset="0"/>
                        </a:rPr>
                        <a:t>Built</a:t>
                      </a:r>
                      <a:r>
                        <a:rPr lang="en-US" baseline="0" dirty="0" smtClean="0">
                          <a:latin typeface="Times New Roman" panose="02020603050405020304" pitchFamily="18" charset="0"/>
                          <a:cs typeface="Times New Roman" panose="02020603050405020304" pitchFamily="18" charset="0"/>
                        </a:rPr>
                        <a:t> a</a:t>
                      </a:r>
                      <a:r>
                        <a:rPr lang="en-US" dirty="0" smtClean="0">
                          <a:latin typeface="Times New Roman" panose="02020603050405020304" pitchFamily="18" charset="0"/>
                          <a:cs typeface="Times New Roman" panose="02020603050405020304" pitchFamily="18" charset="0"/>
                        </a:rPr>
                        <a:t>fter 06/01/70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0.1</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0.1</a:t>
                      </a:r>
                    </a:p>
                  </a:txBody>
                  <a:tcPr/>
                </a:tc>
                <a:tc>
                  <a:txBody>
                    <a:bodyPr/>
                    <a:lstStyle/>
                    <a:p>
                      <a:pPr algn="ctr"/>
                      <a:r>
                        <a:rPr lang="en-US" dirty="0" smtClean="0">
                          <a:latin typeface="Times New Roman" panose="02020603050405020304" pitchFamily="18" charset="0"/>
                          <a:cs typeface="Times New Roman" panose="02020603050405020304" pitchFamily="18" charset="0"/>
                        </a:rPr>
                        <a:t>0.14</a:t>
                      </a:r>
                      <a:endParaRPr lang="en-US" dirty="0">
                        <a:latin typeface="Times New Roman" panose="02020603050405020304" pitchFamily="18" charset="0"/>
                        <a:cs typeface="Times New Roman" panose="02020603050405020304" pitchFamily="18" charset="0"/>
                      </a:endParaRPr>
                    </a:p>
                  </a:txBody>
                  <a:tcPr/>
                </a:tc>
              </a:tr>
              <a:tr h="449665">
                <a:tc>
                  <a:txBody>
                    <a:bodyPr/>
                    <a:lstStyle/>
                    <a:p>
                      <a:pPr algn="l"/>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equipment/mode of operation used &lt;876 hours </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0.2</a:t>
                      </a:r>
                    </a:p>
                  </a:txBody>
                  <a:tcPr/>
                </a:tc>
                <a:tc>
                  <a:txBody>
                    <a:bodyPr/>
                    <a:lstStyle/>
                    <a:p>
                      <a:pPr algn="ctr"/>
                      <a:r>
                        <a:rPr lang="en-US" dirty="0" smtClean="0">
                          <a:latin typeface="Times New Roman" panose="02020603050405020304" pitchFamily="18" charset="0"/>
                          <a:cs typeface="Times New Roman" panose="02020603050405020304" pitchFamily="18" charset="0"/>
                        </a:rPr>
                        <a:t>0.20</a:t>
                      </a:r>
                      <a:endParaRPr lang="en-US" dirty="0">
                        <a:latin typeface="Times New Roman" panose="02020603050405020304" pitchFamily="18" charset="0"/>
                        <a:cs typeface="Times New Roman" panose="02020603050405020304" pitchFamily="18" charset="0"/>
                      </a:endParaRPr>
                    </a:p>
                  </a:txBody>
                  <a:tcPr/>
                </a:tc>
              </a:tr>
            </a:tbl>
          </a:graphicData>
        </a:graphic>
      </p:graphicFrame>
      <p:sp>
        <p:nvSpPr>
          <p:cNvPr id="2" name="TextBox 1"/>
          <p:cNvSpPr txBox="1"/>
          <p:nvPr/>
        </p:nvSpPr>
        <p:spPr>
          <a:xfrm>
            <a:off x="838200" y="5525869"/>
            <a:ext cx="7481777"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*source </a:t>
            </a:r>
            <a:r>
              <a:rPr lang="en-US" dirty="0">
                <a:latin typeface="Times New Roman" panose="02020603050405020304" pitchFamily="18" charset="0"/>
                <a:cs typeface="Times New Roman" panose="02020603050405020304" pitchFamily="18" charset="0"/>
              </a:rPr>
              <a:t>specific limit of 0.17 grains per dry standard cubic </a:t>
            </a:r>
            <a:r>
              <a:rPr lang="en-US" dirty="0" smtClean="0">
                <a:latin typeface="Times New Roman" panose="02020603050405020304" pitchFamily="18" charset="0"/>
                <a:cs typeface="Times New Roman" panose="02020603050405020304" pitchFamily="18" charset="0"/>
              </a:rPr>
              <a:t>foot with report by registered </a:t>
            </a:r>
            <a:r>
              <a:rPr lang="en-US" dirty="0">
                <a:latin typeface="Times New Roman" panose="02020603050405020304" pitchFamily="18" charset="0"/>
                <a:cs typeface="Times New Roman" panose="02020603050405020304" pitchFamily="18" charset="0"/>
              </a:rPr>
              <a:t>professional engineer </a:t>
            </a:r>
          </a:p>
        </p:txBody>
      </p:sp>
    </p:spTree>
    <p:extLst>
      <p:ext uri="{BB962C8B-B14F-4D97-AF65-F5344CB8AC3E}">
        <p14:creationId xmlns="" xmlns:p14="http://schemas.microsoft.com/office/powerpoint/2010/main" val="670167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133600"/>
            <a:ext cx="7315200" cy="4191000"/>
          </a:xfrm>
        </p:spPr>
        <p:txBody>
          <a:bodyPr>
            <a:normAutofit/>
          </a:bodyPr>
          <a:lstStyle/>
          <a:p>
            <a:pPr lvl="0">
              <a:buClr>
                <a:srgbClr val="00B0F0"/>
              </a:buClr>
            </a:pPr>
            <a:r>
              <a:rPr lang="en-US" dirty="0" smtClean="0">
                <a:latin typeface="Times New Roman" pitchFamily="18" charset="0"/>
                <a:cs typeface="Times New Roman" pitchFamily="18" charset="0"/>
              </a:rPr>
              <a:t>Changes are </a:t>
            </a:r>
            <a:r>
              <a:rPr lang="en-US" u="sng" dirty="0" smtClean="0">
                <a:latin typeface="Times New Roman" pitchFamily="18" charset="0"/>
                <a:cs typeface="Times New Roman" pitchFamily="18" charset="0"/>
              </a:rPr>
              <a:t>proactive</a:t>
            </a:r>
            <a:r>
              <a:rPr lang="en-US" dirty="0" smtClean="0">
                <a:latin typeface="Times New Roman" pitchFamily="18" charset="0"/>
                <a:cs typeface="Times New Roman" pitchFamily="18" charset="0"/>
              </a:rPr>
              <a:t> measures for helping to prevent violations of current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standards and potentially more stringent standards in the future</a:t>
            </a:r>
          </a:p>
          <a:p>
            <a:pPr lvl="0">
              <a:buClr>
                <a:srgbClr val="00B0F0"/>
              </a:buClr>
            </a:pPr>
            <a:endParaRPr lang="en-US" sz="2000" dirty="0" smtClean="0">
              <a:latin typeface="Times New Roman" pitchFamily="18" charset="0"/>
              <a:cs typeface="Times New Roman" pitchFamily="18" charset="0"/>
            </a:endParaRPr>
          </a:p>
          <a:p>
            <a:pPr lvl="0">
              <a:buClr>
                <a:srgbClr val="00B0F0"/>
              </a:buClr>
            </a:pPr>
            <a:r>
              <a:rPr lang="en-US" dirty="0" smtClean="0">
                <a:latin typeface="Times New Roman" pitchFamily="18" charset="0"/>
                <a:cs typeface="Times New Roman" pitchFamily="18" charset="0"/>
              </a:rPr>
              <a:t>Changes are similar to more stringent changes adopted for  PM</a:t>
            </a:r>
            <a:r>
              <a:rPr lang="en-US" baseline="-25000" dirty="0" smtClean="0">
                <a:latin typeface="Times New Roman" pitchFamily="18" charset="0"/>
                <a:cs typeface="Times New Roman" pitchFamily="18" charset="0"/>
              </a:rPr>
              <a:t>10</a:t>
            </a:r>
            <a:r>
              <a:rPr lang="en-US" dirty="0" smtClean="0">
                <a:latin typeface="Times New Roman" pitchFamily="18" charset="0"/>
                <a:cs typeface="Times New Roman" pitchFamily="18" charset="0"/>
              </a:rPr>
              <a:t> nonattainment areas as </a:t>
            </a:r>
            <a:r>
              <a:rPr lang="en-US" u="sng" dirty="0" smtClean="0">
                <a:latin typeface="Times New Roman" pitchFamily="18" charset="0"/>
                <a:cs typeface="Times New Roman" pitchFamily="18" charset="0"/>
              </a:rPr>
              <a:t>reactive</a:t>
            </a:r>
            <a:r>
              <a:rPr lang="en-US" dirty="0" smtClean="0">
                <a:latin typeface="Times New Roman" pitchFamily="18" charset="0"/>
                <a:cs typeface="Times New Roman" pitchFamily="18" charset="0"/>
              </a:rPr>
              <a:t> measures </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27</a:t>
            </a:fld>
            <a:endParaRPr lang="en-US" dirty="0"/>
          </a:p>
        </p:txBody>
      </p:sp>
      <p:sp>
        <p:nvSpPr>
          <p:cNvPr id="6"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 – proposed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28</a:t>
            </a:fld>
            <a:endParaRPr lang="en-US" dirty="0">
              <a:solidFill>
                <a:srgbClr val="E3DED1">
                  <a:shade val="50000"/>
                </a:srgbClr>
              </a:solidFill>
            </a:endParaRPr>
          </a:p>
        </p:txBody>
      </p:sp>
      <p:sp>
        <p:nvSpPr>
          <p:cNvPr id="2" name="TextBox 1"/>
          <p:cNvSpPr txBox="1"/>
          <p:nvPr/>
        </p:nvSpPr>
        <p:spPr>
          <a:xfrm>
            <a:off x="990600" y="1879461"/>
            <a:ext cx="7315200" cy="4216539"/>
          </a:xfrm>
          <a:prstGeom prst="rect">
            <a:avLst/>
          </a:prstGeom>
          <a:noFill/>
        </p:spPr>
        <p:txBody>
          <a:bodyPr wrap="square" rtlCol="0">
            <a:spAutoFit/>
          </a:bodyPr>
          <a:lstStyle/>
          <a:p>
            <a:pPr marL="285750" lvl="1" indent="-285750">
              <a:spcAft>
                <a:spcPts val="600"/>
              </a:spcAft>
              <a:buClr>
                <a:srgbClr val="00B0F0"/>
              </a:buClr>
              <a:buFont typeface="Arial" pitchFamily="34" charset="0"/>
              <a:buChar char="•"/>
            </a:pPr>
            <a:r>
              <a:rPr lang="en-US" sz="3200" dirty="0" smtClean="0">
                <a:latin typeface="Times New Roman" pitchFamily="18" charset="0"/>
                <a:cs typeface="Times New Roman" pitchFamily="18" charset="0"/>
              </a:rPr>
              <a:t>Approximately 11 wood-fired boilers</a:t>
            </a:r>
          </a:p>
          <a:p>
            <a:pPr marL="285750" indent="-285750">
              <a:spcAft>
                <a:spcPts val="600"/>
              </a:spcAft>
              <a:buClr>
                <a:srgbClr val="00B0F0"/>
              </a:buClr>
              <a:buFont typeface="Arial" pitchFamily="34" charset="0"/>
              <a:buChar char="•"/>
            </a:pPr>
            <a:r>
              <a:rPr lang="en-US" sz="3200" dirty="0" smtClean="0">
                <a:latin typeface="Times New Roman" pitchFamily="18" charset="0"/>
                <a:cs typeface="Times New Roman" pitchFamily="18" charset="0"/>
              </a:rPr>
              <a:t>Many units comply but not all the time</a:t>
            </a:r>
          </a:p>
          <a:p>
            <a:pPr marL="285750" lvl="1" indent="-285750">
              <a:spcAft>
                <a:spcPts val="600"/>
              </a:spcAft>
              <a:buClr>
                <a:srgbClr val="00B0F0"/>
              </a:buClr>
              <a:buFont typeface="Arial" pitchFamily="34" charset="0"/>
              <a:buChar char="•"/>
            </a:pPr>
            <a:r>
              <a:rPr lang="en-US" sz="3200" dirty="0" smtClean="0">
                <a:latin typeface="Times New Roman" pitchFamily="18" charset="0"/>
                <a:cs typeface="Times New Roman" pitchFamily="18" charset="0"/>
              </a:rPr>
              <a:t>Test results range from 0.06 to 0.21 gr/dscf</a:t>
            </a:r>
          </a:p>
          <a:p>
            <a:pPr marL="285750" lvl="1" indent="-285750">
              <a:spcAft>
                <a:spcPts val="600"/>
              </a:spcAft>
              <a:buClr>
                <a:srgbClr val="00B0F0"/>
              </a:buClr>
              <a:buFont typeface="Arial" pitchFamily="34" charset="0"/>
              <a:buChar char="•"/>
            </a:pPr>
            <a:r>
              <a:rPr lang="en-US" sz="3200" dirty="0" smtClean="0">
                <a:latin typeface="Times New Roman" pitchFamily="18" charset="0"/>
                <a:cs typeface="Times New Roman" pitchFamily="18" charset="0"/>
              </a:rPr>
              <a:t>Individual outreach to these businesses after August 2013 stakeholder meetings</a:t>
            </a:r>
          </a:p>
          <a:p>
            <a:pPr marL="285750" indent="-285750">
              <a:buFont typeface="Arial" pitchFamily="34" charset="0"/>
              <a:buChar char="•"/>
            </a:pP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2400" dirty="0">
              <a:latin typeface="Times New Roman" pitchFamily="18" charset="0"/>
              <a:cs typeface="Times New Roman" pitchFamily="18" charset="0"/>
            </a:endParaRPr>
          </a:p>
        </p:txBody>
      </p:sp>
      <p:sp>
        <p:nvSpPr>
          <p:cNvPr id="5" name="TextBox 4"/>
          <p:cNvSpPr txBox="1"/>
          <p:nvPr/>
        </p:nvSpPr>
        <p:spPr>
          <a:xfrm>
            <a:off x="1219200" y="914400"/>
            <a:ext cx="6477000" cy="646331"/>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Affected Businesses</a:t>
            </a:r>
            <a:endParaRPr lang="en-US" sz="3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106806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438400"/>
            <a:ext cx="8229600" cy="3581400"/>
          </a:xfrm>
        </p:spPr>
        <p:txBody>
          <a:bodyPr>
            <a:noAutofit/>
          </a:bodyPr>
          <a:lstStyle/>
          <a:p>
            <a:pPr>
              <a:spcBef>
                <a:spcPts val="0"/>
              </a:spcBef>
              <a:spcAft>
                <a:spcPts val="1200"/>
              </a:spcAft>
              <a:buClr>
                <a:srgbClr val="00B0F0"/>
              </a:buClr>
            </a:pPr>
            <a:r>
              <a:rPr lang="en-US" dirty="0" smtClean="0">
                <a:latin typeface="Times New Roman" pitchFamily="18" charset="0"/>
                <a:cs typeface="Times New Roman" pitchFamily="18" charset="0"/>
              </a:rPr>
              <a:t>Conduct more frequent tuning/maintenance</a:t>
            </a:r>
          </a:p>
          <a:p>
            <a:pPr>
              <a:spcBef>
                <a:spcPts val="0"/>
              </a:spcBef>
              <a:spcAft>
                <a:spcPts val="1200"/>
              </a:spcAft>
              <a:buClr>
                <a:srgbClr val="00B0F0"/>
              </a:buClr>
            </a:pPr>
            <a:r>
              <a:rPr lang="en-US" dirty="0" smtClean="0">
                <a:latin typeface="Times New Roman" pitchFamily="18" charset="0"/>
                <a:cs typeface="Times New Roman" pitchFamily="18" charset="0"/>
              </a:rPr>
              <a:t>Conduct more frequent inspection/maintenance of  control equipment</a:t>
            </a:r>
          </a:p>
          <a:p>
            <a:pPr>
              <a:spcBef>
                <a:spcPts val="0"/>
              </a:spcBef>
              <a:spcAft>
                <a:spcPts val="1200"/>
              </a:spcAft>
              <a:buClr>
                <a:srgbClr val="00B0F0"/>
              </a:buClr>
            </a:pPr>
            <a:r>
              <a:rPr lang="en-US" dirty="0" smtClean="0">
                <a:latin typeface="Times New Roman" pitchFamily="18" charset="0"/>
                <a:cs typeface="Times New Roman" pitchFamily="18" charset="0"/>
              </a:rPr>
              <a:t>Maintain consistent/high quality fuel</a:t>
            </a:r>
          </a:p>
          <a:p>
            <a:pPr>
              <a:spcBef>
                <a:spcPts val="0"/>
              </a:spcBef>
              <a:spcAft>
                <a:spcPts val="1200"/>
              </a:spcAft>
              <a:buClr>
                <a:srgbClr val="00B0F0"/>
              </a:buClr>
            </a:pPr>
            <a:r>
              <a:rPr lang="en-US" dirty="0" smtClean="0">
                <a:latin typeface="Times New Roman" pitchFamily="18" charset="0"/>
                <a:cs typeface="Times New Roman" pitchFamily="18" charset="0"/>
              </a:rPr>
              <a:t>Improve combustion controls </a:t>
            </a:r>
          </a:p>
          <a:p>
            <a:pPr>
              <a:buClr>
                <a:srgbClr val="00B0F0"/>
              </a:buClr>
            </a:pP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pPr/>
              <a:t>29</a:t>
            </a:fld>
            <a:endParaRPr lang="en-US" dirty="0"/>
          </a:p>
        </p:txBody>
      </p:sp>
      <p:sp>
        <p:nvSpPr>
          <p:cNvPr id="6" name="TextBox 5"/>
          <p:cNvSpPr txBox="1"/>
          <p:nvPr/>
        </p:nvSpPr>
        <p:spPr>
          <a:xfrm>
            <a:off x="914400" y="914400"/>
            <a:ext cx="7772400" cy="1200329"/>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What might be necessary to comply with proposed standards: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31838"/>
          </a:xfrm>
        </p:spPr>
        <p:txBody>
          <a:bodyPr/>
          <a:lstStyle/>
          <a:p>
            <a:r>
              <a:rPr lang="en-US" sz="3600" b="1" dirty="0" smtClean="0">
                <a:latin typeface="Times New Roman" pitchFamily="18" charset="0"/>
                <a:cs typeface="Times New Roman" pitchFamily="18" charset="0"/>
              </a:rPr>
              <a:t>Rulemaking Schedule</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Public Notice: June - </a:t>
            </a:r>
            <a:r>
              <a:rPr lang="en-US" b="1" u="sng" dirty="0" smtClean="0">
                <a:latin typeface="Times New Roman" pitchFamily="18" charset="0"/>
                <a:cs typeface="Times New Roman" pitchFamily="18" charset="0"/>
              </a:rPr>
              <a:t>August</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Hearing:  July 16, 2014</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Proposed  EQC Rule Adoption:  Jan. 2015</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SIP Submittal to EPA for Approval:~Feb. 2015</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30</a:t>
            </a:fld>
            <a:endParaRPr lang="en-US" dirty="0">
              <a:solidFill>
                <a:prstClr val="black">
                  <a:tint val="75000"/>
                </a:prstClr>
              </a:solidFill>
            </a:endParaRPr>
          </a:p>
        </p:txBody>
      </p:sp>
      <p:sp>
        <p:nvSpPr>
          <p:cNvPr id="5" name="Title 1"/>
          <p:cNvSpPr>
            <a:spLocks noGrp="1"/>
          </p:cNvSpPr>
          <p:nvPr>
            <p:ph type="title"/>
          </p:nvPr>
        </p:nvSpPr>
        <p:spPr>
          <a:xfrm>
            <a:off x="1371600" y="914400"/>
            <a:ext cx="7239000" cy="685800"/>
          </a:xfrm>
        </p:spPr>
        <p:txBody>
          <a:bodyPr/>
          <a:lstStyle/>
          <a:p>
            <a:r>
              <a:rPr lang="en-US" sz="3600" b="1" dirty="0" smtClean="0">
                <a:latin typeface="Times New Roman" pitchFamily="18" charset="0"/>
                <a:cs typeface="Times New Roman" pitchFamily="18" charset="0"/>
              </a:rPr>
              <a:t>PM Standards</a:t>
            </a:r>
            <a:endParaRPr lang="en-US" sz="3600" b="1" dirty="0">
              <a:latin typeface="Times New Roman" pitchFamily="18" charset="0"/>
              <a:cs typeface="Times New Roman" pitchFamily="18" charset="0"/>
            </a:endParaRPr>
          </a:p>
        </p:txBody>
      </p:sp>
      <p:pic>
        <p:nvPicPr>
          <p:cNvPr id="2050" name="Picture 2" descr="http://assets.kingletas.com/wp-content/uploads/2013/04/Question-Peopl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09800" y="1828800"/>
            <a:ext cx="5067300" cy="4724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7292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smtClean="0"/>
              <a:pPr/>
              <a:t>31</a:t>
            </a:fld>
            <a:endParaRPr lang="en-US" dirty="0"/>
          </a:p>
        </p:txBody>
      </p:sp>
      <p:sp>
        <p:nvSpPr>
          <p:cNvPr id="8" name="Title 1"/>
          <p:cNvSpPr txBox="1">
            <a:spLocks noGrp="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Combining/Splitting </a:t>
            </a:r>
            <a:r>
              <a:rPr lang="en-US" sz="3600" kern="0" dirty="0" smtClean="0">
                <a:solidFill>
                  <a:srgbClr val="000000"/>
                </a:solidFill>
                <a:latin typeface="Times New Roman"/>
                <a:ea typeface="Calibri"/>
                <a:cs typeface="Times New Roman"/>
              </a:rPr>
              <a:t>Sources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981200"/>
            <a:ext cx="8229600" cy="43434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Address how Netting Basis is handled when sources combine or split</a:t>
            </a:r>
          </a:p>
          <a:p>
            <a:pPr marL="225425" indent="-225425">
              <a:lnSpc>
                <a:spcPct val="95000"/>
              </a:lnSpc>
              <a:spcBef>
                <a:spcPts val="0"/>
              </a:spcBef>
              <a:buClr>
                <a:srgbClr val="00B0F0"/>
              </a:buClr>
            </a:pPr>
            <a:endParaRPr lang="en-US" dirty="0" smtClean="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DEQ proposes clarifications:</a:t>
            </a:r>
          </a:p>
          <a:p>
            <a:pPr marL="625475" lvl="1" indent="-225425">
              <a:lnSpc>
                <a:spcPct val="95000"/>
              </a:lnSpc>
              <a:spcBef>
                <a:spcPts val="0"/>
              </a:spcBef>
              <a:buClr>
                <a:srgbClr val="00B0F0"/>
              </a:buClr>
            </a:pPr>
            <a:r>
              <a:rPr lang="en-US" dirty="0" smtClean="0">
                <a:latin typeface="Times New Roman" pitchFamily="18" charset="0"/>
                <a:cs typeface="Times New Roman" pitchFamily="18" charset="0"/>
              </a:rPr>
              <a:t>The original source or sources and the resulting source or sources must have common primary or secondary 2-digit SIC codes</a:t>
            </a:r>
          </a:p>
          <a:p>
            <a:pPr marL="625475" lvl="1" indent="-225425">
              <a:lnSpc>
                <a:spcPct val="95000"/>
              </a:lnSpc>
              <a:spcBef>
                <a:spcPts val="0"/>
              </a:spcBef>
              <a:buClr>
                <a:srgbClr val="00B0F0"/>
              </a:buClr>
            </a:pPr>
            <a:r>
              <a:rPr lang="en-US" dirty="0" smtClean="0">
                <a:latin typeface="Times New Roman" pitchFamily="18" charset="0"/>
                <a:cs typeface="Times New Roman" pitchFamily="18" charset="0"/>
              </a:rPr>
              <a:t>In a split, NB assigned to resulting sources cannot exceed PTE of devices or emissions units involved</a:t>
            </a: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32</a:t>
            </a:fld>
            <a:endParaRPr lang="en-US" dirty="0">
              <a:solidFill>
                <a:prstClr val="black">
                  <a:tint val="75000"/>
                </a:prstClr>
              </a:solidFill>
            </a:endParaRPr>
          </a:p>
        </p:txBody>
      </p:sp>
      <p:sp>
        <p:nvSpPr>
          <p:cNvPr id="8" name="Title 1"/>
          <p:cNvSpPr txBox="1">
            <a:spLocks noGrp="1"/>
          </p:cNvSpPr>
          <p:nvPr>
            <p:ph type="title"/>
          </p:nvPr>
        </p:nvSpPr>
        <p:spPr bwMode="auto">
          <a:xfrm>
            <a:off x="3810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Combining/Splitting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5122" name="Picture 2" descr="http://www.timothy-carter.com/wp-content/uploads/2013/01/questio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6400" y="1676400"/>
            <a:ext cx="5949913" cy="39479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8718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sz="half" idx="1"/>
          </p:nvPr>
        </p:nvSpPr>
        <p:spPr>
          <a:xfrm>
            <a:off x="457200" y="1600200"/>
            <a:ext cx="7848600" cy="5257800"/>
          </a:xfrm>
        </p:spPr>
        <p:txBody>
          <a:bodyPr/>
          <a:lstStyle/>
          <a:p>
            <a:r>
              <a:rPr lang="en-US" dirty="0" smtClean="0">
                <a:latin typeface="Times New Roman" pitchFamily="18" charset="0"/>
                <a:cs typeface="Times New Roman" pitchFamily="18" charset="0"/>
              </a:rPr>
              <a:t>Pre-construction permitting program mandated by Clean Air Act</a:t>
            </a:r>
          </a:p>
          <a:p>
            <a:pPr lvl="1"/>
            <a:r>
              <a:rPr lang="en-US" dirty="0" smtClean="0">
                <a:latin typeface="Times New Roman" pitchFamily="18" charset="0"/>
                <a:cs typeface="Times New Roman" pitchFamily="18" charset="0"/>
              </a:rPr>
              <a:t>Maintain and protect air quality</a:t>
            </a:r>
          </a:p>
          <a:p>
            <a:pPr lvl="1"/>
            <a:r>
              <a:rPr lang="en-US" dirty="0" smtClean="0">
                <a:latin typeface="Times New Roman" pitchFamily="18" charset="0"/>
                <a:cs typeface="Times New Roman" pitchFamily="18" charset="0"/>
              </a:rPr>
              <a:t>Requires pollution control devices where appropriate</a:t>
            </a:r>
          </a:p>
          <a:p>
            <a:r>
              <a:rPr lang="en-US" dirty="0" smtClean="0">
                <a:latin typeface="Times New Roman" pitchFamily="18" charset="0"/>
                <a:cs typeface="Times New Roman" pitchFamily="18" charset="0"/>
              </a:rPr>
              <a:t>Three distinct programs</a:t>
            </a:r>
          </a:p>
          <a:p>
            <a:pPr lvl="1"/>
            <a:r>
              <a:rPr lang="en-US" dirty="0" smtClean="0">
                <a:latin typeface="Times New Roman" pitchFamily="18" charset="0"/>
                <a:cs typeface="Times New Roman" pitchFamily="18" charset="0"/>
              </a:rPr>
              <a:t>Prevention of Significant Deterioration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(PSD) in attainment areas</a:t>
            </a:r>
          </a:p>
          <a:p>
            <a:pPr lvl="1"/>
            <a:r>
              <a:rPr lang="en-US" dirty="0" smtClean="0">
                <a:latin typeface="Times New Roman" pitchFamily="18" charset="0"/>
                <a:cs typeface="Times New Roman" pitchFamily="18" charset="0"/>
              </a:rPr>
              <a:t>Nonattainment NSR </a:t>
            </a:r>
          </a:p>
          <a:p>
            <a:pPr lvl="1"/>
            <a:r>
              <a:rPr lang="en-US" dirty="0" smtClean="0">
                <a:latin typeface="Times New Roman" pitchFamily="18" charset="0"/>
                <a:cs typeface="Times New Roman" pitchFamily="18" charset="0"/>
              </a:rPr>
              <a:t>Minor NSR</a:t>
            </a:r>
          </a:p>
          <a:p>
            <a:endParaRPr lang="en-US" dirty="0"/>
          </a:p>
        </p:txBody>
      </p:sp>
      <p:sp>
        <p:nvSpPr>
          <p:cNvPr id="4" name="Content Placeholder 3"/>
          <p:cNvSpPr>
            <a:spLocks noGrp="1"/>
          </p:cNvSpPr>
          <p:nvPr>
            <p:ph sz="half" idx="2"/>
          </p:nvPr>
        </p:nvSpPr>
        <p:spPr>
          <a:xfrm>
            <a:off x="6705600" y="4038600"/>
            <a:ext cx="1295400" cy="1066800"/>
          </a:xfrm>
          <a:solidFill>
            <a:schemeClr val="bg1"/>
          </a:solidFill>
        </p:spPr>
        <p:txBody>
          <a:bodyPr anchor="ctr"/>
          <a:lstStyle/>
          <a:p>
            <a:pPr>
              <a:buNone/>
            </a:pPr>
            <a:r>
              <a:rPr lang="en-US" b="1" i="1" dirty="0" smtClean="0">
                <a:solidFill>
                  <a:srgbClr val="00B050"/>
                </a:solidFill>
              </a:rPr>
              <a:t>Major</a:t>
            </a:r>
          </a:p>
          <a:p>
            <a:pPr>
              <a:buNone/>
            </a:pPr>
            <a:r>
              <a:rPr lang="en-US" b="1" i="1" dirty="0" smtClean="0">
                <a:solidFill>
                  <a:srgbClr val="00B050"/>
                </a:solidFill>
              </a:rPr>
              <a:t>NSR</a:t>
            </a:r>
            <a:endParaRPr lang="en-US" b="1" i="1" dirty="0">
              <a:solidFill>
                <a:srgbClr val="00B050"/>
              </a:solidFill>
            </a:endParaRPr>
          </a:p>
        </p:txBody>
      </p:sp>
      <p:sp>
        <p:nvSpPr>
          <p:cNvPr id="6" name="Slide Number Placeholder 5"/>
          <p:cNvSpPr>
            <a:spLocks noGrp="1"/>
          </p:cNvSpPr>
          <p:nvPr>
            <p:ph type="sldNum" sz="quarter" idx="12"/>
          </p:nvPr>
        </p:nvSpPr>
        <p:spPr/>
        <p:txBody>
          <a:bodyPr/>
          <a:lstStyle/>
          <a:p>
            <a:fld id="{B4F3AE50-1B84-4193-A18E-F29C95A836E2}" type="slidenum">
              <a:rPr lang="en-US" smtClean="0"/>
              <a:pPr/>
              <a:t>33</a:t>
            </a:fld>
            <a:endParaRPr lang="en-US" dirty="0"/>
          </a:p>
        </p:txBody>
      </p:sp>
      <p:sp>
        <p:nvSpPr>
          <p:cNvPr id="7" name="TextBox 6"/>
          <p:cNvSpPr txBox="1"/>
          <p:nvPr/>
        </p:nvSpPr>
        <p:spPr>
          <a:xfrm>
            <a:off x="6172200" y="3733800"/>
            <a:ext cx="838200" cy="1569660"/>
          </a:xfrm>
          <a:prstGeom prst="rect">
            <a:avLst/>
          </a:prstGeom>
          <a:noFill/>
        </p:spPr>
        <p:txBody>
          <a:bodyPr wrap="square" rtlCol="0">
            <a:spAutoFit/>
          </a:bodyPr>
          <a:lstStyle/>
          <a:p>
            <a:r>
              <a:rPr lang="en-US" sz="9600" dirty="0" smtClean="0">
                <a:solidFill>
                  <a:srgbClr val="00B050"/>
                </a:solidFill>
              </a:rPr>
              <a:t>}</a:t>
            </a:r>
            <a:endParaRPr lang="en-US" sz="9600" dirty="0">
              <a:solidFill>
                <a:srgbClr val="00B05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smtClean="0">
                <a:latin typeface="Times New Roman" pitchFamily="18" charset="0"/>
                <a:cs typeface="Times New Roman" pitchFamily="18" charset="0"/>
              </a:rPr>
              <a:t>Things unique to DEQ’s program</a:t>
            </a: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Major source definition in nonattainment and maintenance areas</a:t>
            </a:r>
          </a:p>
          <a:p>
            <a:pPr lvl="1"/>
            <a:r>
              <a:rPr lang="en-US" dirty="0" smtClean="0">
                <a:latin typeface="Times New Roman" pitchFamily="18" charset="0"/>
                <a:cs typeface="Times New Roman" pitchFamily="18" charset="0"/>
              </a:rPr>
              <a:t>Lower threshold than EPA definition</a:t>
            </a:r>
          </a:p>
          <a:p>
            <a:pPr lvl="1"/>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Offsets and Net Air Quality Benefit</a:t>
            </a:r>
          </a:p>
          <a:p>
            <a:pPr lvl="1"/>
            <a:r>
              <a:rPr lang="en-US" dirty="0" smtClean="0">
                <a:latin typeface="Times New Roman" pitchFamily="18" charset="0"/>
                <a:cs typeface="Times New Roman" pitchFamily="18" charset="0"/>
              </a:rPr>
              <a:t>NAQB requires air dispersion modeling</a:t>
            </a:r>
          </a:p>
          <a:p>
            <a:pPr lvl="1"/>
            <a:r>
              <a:rPr lang="en-US" dirty="0" smtClean="0">
                <a:latin typeface="Times New Roman" pitchFamily="18" charset="0"/>
                <a:cs typeface="Times New Roman" pitchFamily="18" charset="0"/>
              </a:rPr>
              <a:t>EPA program only requires offsets</a:t>
            </a:r>
          </a:p>
          <a:p>
            <a:pPr lvl="1"/>
            <a:endParaRPr lang="en-US" dirty="0" smtClean="0"/>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808038"/>
          </a:xfrm>
        </p:spPr>
        <p:txBody>
          <a:bodyPr/>
          <a:lstStyle/>
          <a:p>
            <a:r>
              <a:rPr lang="en-US" sz="3600" b="1" dirty="0" smtClean="0">
                <a:latin typeface="Times New Roman" pitchFamily="18" charset="0"/>
                <a:cs typeface="Times New Roman" pitchFamily="18" charset="0"/>
              </a:rPr>
              <a:t>Things unique to DEQ’s program, cont.</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DEQ program requires air quality impact analysis for minor sources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Maintenance areas</a:t>
            </a:r>
          </a:p>
          <a:p>
            <a:pPr lvl="1"/>
            <a:r>
              <a:rPr lang="en-US" dirty="0" smtClean="0">
                <a:latin typeface="Times New Roman" pitchFamily="18" charset="0"/>
                <a:cs typeface="Times New Roman" pitchFamily="18" charset="0"/>
              </a:rPr>
              <a:t>Former nonattainment areas</a:t>
            </a:r>
          </a:p>
          <a:p>
            <a:pPr lvl="1"/>
            <a:r>
              <a:rPr lang="en-US" dirty="0" smtClean="0">
                <a:latin typeface="Times New Roman" pitchFamily="18" charset="0"/>
                <a:cs typeface="Times New Roman" pitchFamily="18" charset="0"/>
              </a:rPr>
              <a:t>DEQ program has more stringent requirements than federal program</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3600" b="1" dirty="0" smtClean="0">
                <a:latin typeface="Times New Roman" pitchFamily="18" charset="0"/>
                <a:cs typeface="Times New Roman" pitchFamily="18" charset="0"/>
              </a:rPr>
              <a:t>Why make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029200"/>
          </a:xfrm>
        </p:spPr>
        <p:txBody>
          <a:bodyPr/>
          <a:lstStyle/>
          <a:p>
            <a:r>
              <a:rPr lang="en-US" dirty="0" smtClean="0">
                <a:latin typeface="Times New Roman" pitchFamily="18" charset="0"/>
                <a:cs typeface="Times New Roman" pitchFamily="18" charset="0"/>
              </a:rPr>
              <a:t>Areas of the state are close to or are exceeding the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National Ambient AQ Standards</a:t>
            </a:r>
          </a:p>
          <a:p>
            <a:pPr lvl="1"/>
            <a:r>
              <a:rPr lang="en-US" dirty="0" smtClean="0">
                <a:latin typeface="Times New Roman" pitchFamily="18" charset="0"/>
                <a:cs typeface="Times New Roman" pitchFamily="18" charset="0"/>
              </a:rPr>
              <a:t>New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standards adopted in 2007 – much lower than PM</a:t>
            </a:r>
            <a:r>
              <a:rPr lang="en-US" baseline="-25000" dirty="0" smtClean="0">
                <a:latin typeface="Times New Roman" pitchFamily="18" charset="0"/>
                <a:cs typeface="Times New Roman" pitchFamily="18" charset="0"/>
              </a:rPr>
              <a:t>10</a:t>
            </a:r>
            <a:r>
              <a:rPr lang="en-US" dirty="0" smtClean="0">
                <a:latin typeface="Times New Roman" pitchFamily="18" charset="0"/>
                <a:cs typeface="Times New Roman" pitchFamily="18" charset="0"/>
              </a:rPr>
              <a:t> standards</a:t>
            </a:r>
          </a:p>
          <a:p>
            <a:pPr lvl="1">
              <a:buNone/>
            </a:pPr>
            <a:r>
              <a:rPr lang="en-US" dirty="0" smtClean="0">
                <a:latin typeface="Times New Roman" pitchFamily="18" charset="0"/>
                <a:cs typeface="Times New Roman" pitchFamily="18" charset="0"/>
              </a:rPr>
              <a:t>AQ problems mainly due to area sources, not industrial sources</a:t>
            </a:r>
          </a:p>
          <a:p>
            <a:r>
              <a:rPr lang="en-US" dirty="0" smtClean="0">
                <a:latin typeface="Times New Roman" pitchFamily="18" charset="0"/>
                <a:cs typeface="Times New Roman" pitchFamily="18" charset="0"/>
              </a:rPr>
              <a:t>Current rule structure</a:t>
            </a:r>
          </a:p>
          <a:p>
            <a:pPr lvl="1"/>
            <a:r>
              <a:rPr lang="en-US" dirty="0" smtClean="0">
                <a:latin typeface="Times New Roman" pitchFamily="18" charset="0"/>
                <a:cs typeface="Times New Roman" pitchFamily="18" charset="0"/>
              </a:rPr>
              <a:t>does not adequately address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ambient air quality problems</a:t>
            </a:r>
          </a:p>
          <a:p>
            <a:pPr lvl="1"/>
            <a:r>
              <a:rPr lang="en-US" dirty="0" smtClean="0">
                <a:latin typeface="Times New Roman" pitchFamily="18" charset="0"/>
                <a:cs typeface="Times New Roman" pitchFamily="18" charset="0"/>
              </a:rPr>
              <a:t>prohibits development</a:t>
            </a:r>
          </a:p>
          <a:p>
            <a:pPr lvl="1"/>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447800"/>
          </a:xfrm>
        </p:spPr>
        <p:txBody>
          <a:bodyPr/>
          <a:lstStyle/>
          <a:p>
            <a:r>
              <a:rPr lang="en-US" sz="3600" b="1" dirty="0" smtClean="0">
                <a:latin typeface="Times New Roman" pitchFamily="18" charset="0"/>
                <a:cs typeface="Times New Roman" pitchFamily="18" charset="0"/>
              </a:rPr>
              <a:t>How will the changes improve the program?</a:t>
            </a: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457200" y="2103437"/>
            <a:ext cx="8229600" cy="4221163"/>
          </a:xfrm>
        </p:spPr>
        <p:txBody>
          <a:bodyPr/>
          <a:lstStyle/>
          <a:p>
            <a:r>
              <a:rPr lang="en-US" dirty="0" smtClean="0">
                <a:latin typeface="Times New Roman" pitchFamily="18" charset="0"/>
                <a:cs typeface="Times New Roman" pitchFamily="18" charset="0"/>
              </a:rPr>
              <a:t>New or modified sources can help address ambient air quality problems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Allows for development while improving or maintaining air quality</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lstStyle/>
          <a:p>
            <a:r>
              <a:rPr lang="en-US" sz="3600" b="1" dirty="0" smtClean="0">
                <a:latin typeface="Times New Roman" pitchFamily="18" charset="0"/>
                <a:cs typeface="Times New Roman" pitchFamily="18" charset="0"/>
              </a:rPr>
              <a:t>What are the changes?</a:t>
            </a:r>
            <a:br>
              <a:rPr lang="en-US" sz="3600" b="1" dirty="0" smtClean="0">
                <a:latin typeface="Times New Roman" pitchFamily="18" charset="0"/>
                <a:cs typeface="Times New Roman" pitchFamily="18" charset="0"/>
              </a:rPr>
            </a:b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Align definition of major source with EPA’s definition</a:t>
            </a:r>
          </a:p>
          <a:p>
            <a:pPr lvl="1"/>
            <a:r>
              <a:rPr lang="en-US" dirty="0" smtClean="0">
                <a:latin typeface="Times New Roman" pitchFamily="18" charset="0"/>
                <a:cs typeface="Times New Roman" pitchFamily="18" charset="0"/>
              </a:rPr>
              <a:t>Different requirements for small and large sources</a:t>
            </a:r>
          </a:p>
          <a:p>
            <a:r>
              <a:rPr lang="en-US" dirty="0" smtClean="0">
                <a:latin typeface="Times New Roman" pitchFamily="18" charset="0"/>
                <a:cs typeface="Times New Roman" pitchFamily="18" charset="0"/>
              </a:rPr>
              <a:t>Create 2 new area designations</a:t>
            </a:r>
          </a:p>
          <a:p>
            <a:pPr lvl="1"/>
            <a:r>
              <a:rPr lang="en-US" dirty="0" smtClean="0">
                <a:latin typeface="Times New Roman" pitchFamily="18" charset="0"/>
                <a:cs typeface="Times New Roman" pitchFamily="18" charset="0"/>
              </a:rPr>
              <a:t>Help prevent nonattainment</a:t>
            </a:r>
          </a:p>
          <a:p>
            <a:pPr lvl="1"/>
            <a:r>
              <a:rPr lang="en-US" dirty="0" smtClean="0">
                <a:latin typeface="Times New Roman" pitchFamily="18" charset="0"/>
                <a:cs typeface="Times New Roman" pitchFamily="18" charset="0"/>
              </a:rPr>
              <a:t>Eliminate permitting roadblock</a:t>
            </a:r>
          </a:p>
          <a:p>
            <a:pPr lvl="1"/>
            <a:r>
              <a:rPr lang="en-US" dirty="0" smtClean="0">
                <a:latin typeface="Times New Roman" pitchFamily="18" charset="0"/>
                <a:cs typeface="Times New Roman" pitchFamily="18" charset="0"/>
              </a:rPr>
              <a:t>Get to maintenance faster</a:t>
            </a:r>
          </a:p>
          <a:p>
            <a:r>
              <a:rPr lang="en-US" i="1" dirty="0" smtClean="0">
                <a:latin typeface="Times New Roman" pitchFamily="18" charset="0"/>
                <a:cs typeface="Times New Roman" pitchFamily="18" charset="0"/>
              </a:rPr>
              <a:t>Primarily affect </a:t>
            </a:r>
            <a:r>
              <a:rPr lang="en-US" b="1" i="1" dirty="0" smtClean="0">
                <a:latin typeface="Times New Roman" pitchFamily="18" charset="0"/>
                <a:cs typeface="Times New Roman" pitchFamily="18" charset="0"/>
              </a:rPr>
              <a:t>Minor</a:t>
            </a:r>
            <a:r>
              <a:rPr lang="en-US" i="1" dirty="0" smtClean="0">
                <a:latin typeface="Times New Roman" pitchFamily="18" charset="0"/>
                <a:cs typeface="Times New Roman" pitchFamily="18" charset="0"/>
              </a:rPr>
              <a:t> New Source Review</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sz="3600" b="1" dirty="0" smtClean="0">
                <a:latin typeface="Times New Roman" panose="02020603050405020304" pitchFamily="18" charset="0"/>
                <a:cs typeface="Times New Roman" panose="02020603050405020304" pitchFamily="18" charset="0"/>
              </a:rPr>
              <a:t>Major / Minor NSR – current/proposed</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With construction or change in method of operation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(Major Modification)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5943600"/>
            <a:ext cx="8229600" cy="533400"/>
          </a:xfrm>
        </p:spPr>
        <p:txBody>
          <a:bodyPr/>
          <a:lstStyle/>
          <a:p>
            <a:pPr marL="0" lvl="1" indent="0">
              <a:buNone/>
            </a:pPr>
            <a:r>
              <a:rPr lang="en-US" sz="2000" i="1" dirty="0" smtClean="0">
                <a:latin typeface="Times New Roman" panose="02020603050405020304" pitchFamily="18" charset="0"/>
                <a:cs typeface="Times New Roman" panose="02020603050405020304" pitchFamily="18" charset="0"/>
              </a:rPr>
              <a:t>Overall stringency remains the same</a:t>
            </a:r>
            <a:endParaRPr lang="en-US" sz="2000" i="1"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pPr>
              <a:buNone/>
            </a:pPr>
            <a:endParaRPr lang="en-US" dirty="0"/>
          </a:p>
        </p:txBody>
      </p:sp>
      <p:graphicFrame>
        <p:nvGraphicFramePr>
          <p:cNvPr id="7" name="Table 6"/>
          <p:cNvGraphicFramePr>
            <a:graphicFrameLocks noGrp="1"/>
          </p:cNvGraphicFramePr>
          <p:nvPr>
            <p:extLst>
              <p:ext uri="{D42A27DB-BD31-4B8C-83A1-F6EECF244321}">
                <p14:modId xmlns="" xmlns:p14="http://schemas.microsoft.com/office/powerpoint/2010/main" val="4001688762"/>
              </p:ext>
            </p:extLst>
          </p:nvPr>
        </p:nvGraphicFramePr>
        <p:xfrm>
          <a:off x="381000" y="2286000"/>
          <a:ext cx="8382000" cy="1600201"/>
        </p:xfrm>
        <a:graphic>
          <a:graphicData uri="http://schemas.openxmlformats.org/drawingml/2006/table">
            <a:tbl>
              <a:tblPr firstRow="1" bandRow="1">
                <a:tableStyleId>{5C22544A-7EE6-4342-B048-85BDC9FD1C3A}</a:tableStyleId>
              </a:tblPr>
              <a:tblGrid>
                <a:gridCol w="4648200"/>
                <a:gridCol w="2590800"/>
                <a:gridCol w="1143000"/>
              </a:tblGrid>
              <a:tr h="673185">
                <a:tc>
                  <a:txBody>
                    <a:bodyPr/>
                    <a:lstStyle/>
                    <a:p>
                      <a:pPr algn="r"/>
                      <a:r>
                        <a:rPr lang="en-US" dirty="0" smtClean="0"/>
                        <a:t>Current                                      Emission Rate&gt;</a:t>
                      </a:r>
                    </a:p>
                    <a:p>
                      <a:r>
                        <a:rPr lang="en-US" dirty="0" smtClean="0"/>
                        <a:t>Area designation, major mod?</a:t>
                      </a:r>
                      <a:endParaRPr lang="en-US" dirty="0"/>
                    </a:p>
                  </a:txBody>
                  <a:tcPr/>
                </a:tc>
                <a:tc>
                  <a:txBody>
                    <a:bodyPr/>
                    <a:lstStyle/>
                    <a:p>
                      <a:pPr algn="ctr"/>
                      <a:r>
                        <a:rPr lang="en-US" dirty="0" smtClean="0"/>
                        <a:t>SER or</a:t>
                      </a:r>
                      <a:r>
                        <a:rPr lang="en-US" baseline="0" dirty="0" smtClean="0"/>
                        <a:t> more</a:t>
                      </a:r>
                      <a:endParaRPr lang="en-US" dirty="0"/>
                    </a:p>
                  </a:txBody>
                  <a:tcPr/>
                </a:tc>
                <a:tc>
                  <a:txBody>
                    <a:bodyPr/>
                    <a:lstStyle/>
                    <a:p>
                      <a:pPr algn="ctr"/>
                      <a:r>
                        <a:rPr lang="en-US" dirty="0" smtClean="0"/>
                        <a:t>Less than SER</a:t>
                      </a:r>
                      <a:endParaRPr lang="en-US" dirty="0"/>
                    </a:p>
                  </a:txBody>
                  <a:tcPr/>
                </a:tc>
              </a:tr>
              <a:tr h="469816">
                <a:tc>
                  <a:txBody>
                    <a:bodyPr/>
                    <a:lstStyle/>
                    <a:p>
                      <a:r>
                        <a:rPr lang="en-US" sz="2400" b="1" dirty="0" smtClean="0">
                          <a:latin typeface="Times New Roman" panose="02020603050405020304" pitchFamily="18" charset="0"/>
                          <a:cs typeface="Times New Roman" panose="02020603050405020304" pitchFamily="18" charset="0"/>
                        </a:rPr>
                        <a:t>Nonattainment</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r h="398597">
                <a:tc>
                  <a:txBody>
                    <a:bodyPr/>
                    <a:lstStyle/>
                    <a:p>
                      <a:r>
                        <a:rPr lang="en-US" sz="2400" b="1" dirty="0" smtClean="0">
                          <a:latin typeface="Times New Roman" panose="02020603050405020304" pitchFamily="18" charset="0"/>
                          <a:cs typeface="Times New Roman" panose="02020603050405020304" pitchFamily="18" charset="0"/>
                        </a:rPr>
                        <a:t>Maintenance</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4001688762"/>
              </p:ext>
            </p:extLst>
          </p:nvPr>
        </p:nvGraphicFramePr>
        <p:xfrm>
          <a:off x="381000" y="4190999"/>
          <a:ext cx="8382000" cy="1600201"/>
        </p:xfrm>
        <a:graphic>
          <a:graphicData uri="http://schemas.openxmlformats.org/drawingml/2006/table">
            <a:tbl>
              <a:tblPr firstRow="1" bandRow="1">
                <a:tableStyleId>{5C22544A-7EE6-4342-B048-85BDC9FD1C3A}</a:tableStyleId>
              </a:tblPr>
              <a:tblGrid>
                <a:gridCol w="4648200"/>
                <a:gridCol w="1447800"/>
                <a:gridCol w="1143000"/>
                <a:gridCol w="1143000"/>
              </a:tblGrid>
              <a:tr h="673185">
                <a:tc>
                  <a:txBody>
                    <a:bodyPr/>
                    <a:lstStyle/>
                    <a:p>
                      <a:pPr algn="r"/>
                      <a:r>
                        <a:rPr lang="en-US" dirty="0" smtClean="0"/>
                        <a:t>Proposed                                  Emission Rate&gt;</a:t>
                      </a:r>
                    </a:p>
                    <a:p>
                      <a:r>
                        <a:rPr lang="en-US" dirty="0" smtClean="0"/>
                        <a:t>Area designation, major mod?</a:t>
                      </a:r>
                      <a:endParaRPr lang="en-US" dirty="0"/>
                    </a:p>
                  </a:txBody>
                  <a:tcPr/>
                </a:tc>
                <a:tc>
                  <a:txBody>
                    <a:bodyPr/>
                    <a:lstStyle/>
                    <a:p>
                      <a:pPr algn="ctr"/>
                      <a:r>
                        <a:rPr lang="en-US" dirty="0" smtClean="0"/>
                        <a:t>100</a:t>
                      </a:r>
                      <a:r>
                        <a:rPr lang="en-US" baseline="0" dirty="0" smtClean="0"/>
                        <a:t> </a:t>
                      </a:r>
                      <a:r>
                        <a:rPr lang="en-US" dirty="0" smtClean="0"/>
                        <a:t>tpy</a:t>
                      </a:r>
                      <a:r>
                        <a:rPr lang="en-US" baseline="0" dirty="0" smtClean="0"/>
                        <a:t> or more</a:t>
                      </a:r>
                      <a:endParaRPr lang="en-US" dirty="0"/>
                    </a:p>
                  </a:txBody>
                  <a:tcPr/>
                </a:tc>
                <a:tc>
                  <a:txBody>
                    <a:bodyPr/>
                    <a:lstStyle/>
                    <a:p>
                      <a:pPr algn="ctr"/>
                      <a:r>
                        <a:rPr lang="en-US" dirty="0" smtClean="0"/>
                        <a:t>SER to</a:t>
                      </a:r>
                      <a:r>
                        <a:rPr lang="en-US" baseline="0" dirty="0" smtClean="0"/>
                        <a:t> 99</a:t>
                      </a:r>
                      <a:endParaRPr lang="en-US" dirty="0"/>
                    </a:p>
                  </a:txBody>
                  <a:tcPr/>
                </a:tc>
                <a:tc>
                  <a:txBody>
                    <a:bodyPr/>
                    <a:lstStyle/>
                    <a:p>
                      <a:pPr algn="ctr"/>
                      <a:r>
                        <a:rPr lang="en-US" dirty="0" smtClean="0"/>
                        <a:t>Less than SER</a:t>
                      </a:r>
                      <a:endParaRPr lang="en-US" dirty="0"/>
                    </a:p>
                  </a:txBody>
                  <a:tcPr/>
                </a:tc>
              </a:tr>
              <a:tr h="469816">
                <a:tc>
                  <a:txBody>
                    <a:bodyPr/>
                    <a:lstStyle/>
                    <a:p>
                      <a:r>
                        <a:rPr lang="en-US" sz="2400" b="1" dirty="0" smtClean="0">
                          <a:latin typeface="Times New Roman" panose="02020603050405020304" pitchFamily="18" charset="0"/>
                          <a:cs typeface="Times New Roman" panose="02020603050405020304" pitchFamily="18" charset="0"/>
                        </a:rPr>
                        <a:t>Nonattainment</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r h="398597">
                <a:tc>
                  <a:txBody>
                    <a:bodyPr/>
                    <a:lstStyle/>
                    <a:p>
                      <a:r>
                        <a:rPr lang="en-US" sz="2400" b="1" dirty="0" smtClean="0">
                          <a:latin typeface="Times New Roman" panose="02020603050405020304" pitchFamily="18" charset="0"/>
                          <a:cs typeface="Times New Roman" panose="02020603050405020304" pitchFamily="18" charset="0"/>
                        </a:rPr>
                        <a:t>Maintenance</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spTree>
    <p:extLst>
      <p:ext uri="{BB962C8B-B14F-4D97-AF65-F5344CB8AC3E}">
        <p14:creationId xmlns="" xmlns:p14="http://schemas.microsoft.com/office/powerpoint/2010/main" val="1334637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6" name="Title 1"/>
          <p:cNvSpPr txBox="1">
            <a:spLocks/>
          </p:cNvSpPr>
          <p:nvPr/>
        </p:nvSpPr>
        <p:spPr bwMode="auto">
          <a:xfrm>
            <a:off x="1219200" y="6858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1371600"/>
            <a:ext cx="83058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1033272" indent="-576072">
              <a:lnSpc>
                <a:spcPct val="95000"/>
              </a:lnSpc>
              <a:spcBef>
                <a:spcPts val="0"/>
              </a:spcBef>
              <a:spcAft>
                <a:spcPts val="1200"/>
              </a:spcAft>
              <a:buClr>
                <a:srgbClr val="00B0F0"/>
              </a:buClr>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a:t>
            </a:r>
          </a:p>
          <a:p>
            <a:pPr marL="1033272" indent="-576072">
              <a:lnSpc>
                <a:spcPct val="95000"/>
              </a:lnSpc>
              <a:spcBef>
                <a:spcPts val="0"/>
              </a:spcBef>
              <a:spcAft>
                <a:spcPts val="1200"/>
              </a:spcAft>
              <a:buClr>
                <a:srgbClr val="00B0F0"/>
              </a:buClr>
              <a:defRPr/>
            </a:pPr>
            <a:r>
              <a:rPr lang="en-US" sz="3200" kern="0" dirty="0" smtClean="0">
                <a:latin typeface="Times New Roman"/>
                <a:ea typeface="Calibri"/>
                <a:cs typeface="Times New Roman"/>
              </a:rPr>
              <a:t>Categorically Insignificant Activities</a:t>
            </a:r>
          </a:p>
          <a:p>
            <a:pPr marL="1033272" marR="0" lvl="0" indent="-576072" algn="l" defTabSz="914400" rtl="0" eaLnBrk="1" fontAlgn="base" latinLnBrk="0" hangingPunct="1">
              <a:lnSpc>
                <a:spcPct val="95000"/>
              </a:lnSpc>
              <a:spcBef>
                <a:spcPts val="0"/>
              </a:spcBef>
              <a:spcAft>
                <a:spcPts val="120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a:t>
            </a:r>
          </a:p>
          <a:p>
            <a:pPr marL="1033272" marR="0" lvl="0" indent="-576072" algn="l" defTabSz="914400" rtl="0" eaLnBrk="1" fontAlgn="base" latinLnBrk="0" hangingPunct="1">
              <a:lnSpc>
                <a:spcPct val="95000"/>
              </a:lnSpc>
              <a:spcBef>
                <a:spcPts val="0"/>
              </a:spcBef>
              <a:spcAft>
                <a:spcPts val="1200"/>
              </a:spcAft>
              <a:buClr>
                <a:srgbClr val="00B0F0"/>
              </a:buClr>
              <a:buSzTx/>
              <a:buFontTx/>
              <a:buChar char="•"/>
              <a:tabLst/>
              <a:defRPr/>
            </a:pPr>
            <a:r>
              <a:rPr lang="en-US" sz="3200" kern="0" dirty="0" smtClean="0">
                <a:latin typeface="Times New Roman"/>
                <a:ea typeface="Calibri"/>
                <a:cs typeface="Times New Roman"/>
              </a:rPr>
              <a:t>Splitting businesses</a:t>
            </a:r>
            <a:r>
              <a:rPr kumimoji="0" lang="en-US" sz="3200" b="0" i="0" u="none" strike="noStrike" kern="0" cap="none" spc="0" normalizeH="0" baseline="0" noProof="0" dirty="0" smtClean="0">
                <a:ln>
                  <a:noFill/>
                </a:ln>
                <a:effectLst/>
                <a:uLnTx/>
                <a:uFillTx/>
                <a:latin typeface="Times New Roman"/>
                <a:ea typeface="Calibri"/>
                <a:cs typeface="Times New Roman"/>
              </a:rPr>
              <a:t>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ts val="1200"/>
              </a:spcAft>
              <a:buClr>
                <a:srgbClr val="00B0F0"/>
              </a:buClr>
              <a:buSzTx/>
              <a:buFontTx/>
              <a:buChar char="•"/>
              <a:tabLst/>
              <a:defRPr/>
            </a:pPr>
            <a:r>
              <a:rPr lang="en-US" sz="3200" kern="0" dirty="0" smtClean="0">
                <a:latin typeface="Times New Roman"/>
                <a:ea typeface="Calibri"/>
                <a:cs typeface="Times New Roman"/>
              </a:rPr>
              <a:t>New Source Review (NSR) </a:t>
            </a:r>
          </a:p>
          <a:p>
            <a:pPr marL="1033272" indent="-576072">
              <a:lnSpc>
                <a:spcPct val="95000"/>
              </a:lnSpc>
              <a:spcBef>
                <a:spcPts val="0"/>
              </a:spcBef>
              <a:spcAft>
                <a:spcPts val="1200"/>
              </a:spcAft>
              <a:buClr>
                <a:srgbClr val="00B0F0"/>
              </a:buClr>
              <a:defRPr/>
            </a:pPr>
            <a:r>
              <a:rPr lang="en-US" sz="3200" kern="0" dirty="0" smtClean="0">
                <a:latin typeface="Times New Roman"/>
                <a:ea typeface="Calibri"/>
                <a:cs typeface="Times New Roman"/>
              </a:rPr>
              <a:t>Extensions for NSR permits </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marL="1033272" indent="-576072">
              <a:lnSpc>
                <a:spcPct val="95000"/>
              </a:lnSpc>
              <a:spcBef>
                <a:spcPts val="0"/>
              </a:spcBef>
              <a:spcAft>
                <a:spcPts val="1200"/>
              </a:spcAft>
              <a:buClr>
                <a:srgbClr val="00B0F0"/>
              </a:buClr>
              <a:defRPr/>
            </a:pPr>
            <a:r>
              <a:rPr lang="en-US" sz="3200" kern="0" dirty="0" smtClean="0">
                <a:latin typeface="Times New Roman"/>
                <a:ea typeface="Calibri"/>
                <a:cs typeface="Times New Roman"/>
              </a:rPr>
              <a:t>Net air quality benefit for sensitive areas</a:t>
            </a:r>
          </a:p>
          <a:p>
            <a:pPr marL="1033272" indent="-576072">
              <a:lnSpc>
                <a:spcPct val="95000"/>
              </a:lnSpc>
              <a:spcBef>
                <a:spcPts val="0"/>
              </a:spcBef>
              <a:spcAft>
                <a:spcPts val="1200"/>
              </a:spcAft>
              <a:buClr>
                <a:srgbClr val="00B0F0"/>
              </a:buClr>
              <a:defRPr/>
            </a:pPr>
            <a:r>
              <a:rPr lang="en-US" sz="3200" dirty="0" smtClean="0"/>
              <a:t>UARG v EPA (GHG PSD)</a:t>
            </a:r>
            <a:endParaRPr lang="en-US" sz="3200" kern="0" dirty="0" smtClean="0">
              <a:latin typeface="Times New Roman"/>
              <a:ea typeface="Calibri"/>
              <a:cs typeface="Times New Roman"/>
            </a:endParaRPr>
          </a:p>
          <a:p>
            <a:pPr marL="1033272" indent="-576072">
              <a:lnSpc>
                <a:spcPct val="95000"/>
              </a:lnSpc>
              <a:spcBef>
                <a:spcPts val="0"/>
              </a:spcBef>
              <a:spcAft>
                <a:spcPts val="1200"/>
              </a:spcAft>
              <a:buClr>
                <a:srgbClr val="00B0F0"/>
              </a:buClr>
              <a:defRPr/>
            </a:pPr>
            <a:endParaRPr lang="en-US" sz="3200" kern="0" dirty="0" smtClean="0">
              <a:latin typeface="Times New Roman"/>
              <a:ea typeface="Calibri"/>
              <a:cs typeface="Times New Roman"/>
            </a:endParaRPr>
          </a:p>
          <a:p>
            <a:pPr>
              <a:lnSpc>
                <a:spcPct val="115000"/>
              </a:lnSpc>
              <a:spcBef>
                <a:spcPts val="0"/>
              </a:spcBef>
              <a:spcAft>
                <a:spcPts val="1200"/>
              </a:spcAft>
              <a:buClr>
                <a:srgbClr val="00B0F0"/>
              </a:buClr>
              <a:defRPr/>
            </a:pP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14264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lstStyle/>
          <a:p>
            <a:r>
              <a:rPr lang="en-US" sz="3600" b="1" dirty="0" smtClean="0">
                <a:latin typeface="Times New Roman" panose="02020603050405020304" pitchFamily="18" charset="0"/>
                <a:cs typeface="Times New Roman" panose="02020603050405020304" pitchFamily="18" charset="0"/>
              </a:rPr>
              <a:t>Major / Minor NSR – current/proposed</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With construction or change in method of operation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(Major Modification)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5562601"/>
            <a:ext cx="8229600" cy="533400"/>
          </a:xfrm>
        </p:spPr>
        <p:txBody>
          <a:bodyPr/>
          <a:lstStyle/>
          <a:p>
            <a:pPr marL="0" lvl="1" indent="0">
              <a:buNone/>
            </a:pPr>
            <a:endParaRPr lang="en-US" sz="2400"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9" name="Table 8"/>
          <p:cNvGraphicFramePr>
            <a:graphicFrameLocks noGrp="1"/>
          </p:cNvGraphicFramePr>
          <p:nvPr>
            <p:extLst>
              <p:ext uri="{D42A27DB-BD31-4B8C-83A1-F6EECF244321}">
                <p14:modId xmlns="" xmlns:p14="http://schemas.microsoft.com/office/powerpoint/2010/main" val="2589662863"/>
              </p:ext>
            </p:extLst>
          </p:nvPr>
        </p:nvGraphicFramePr>
        <p:xfrm>
          <a:off x="304800" y="2473836"/>
          <a:ext cx="8382000" cy="1107564"/>
        </p:xfrm>
        <a:graphic>
          <a:graphicData uri="http://schemas.openxmlformats.org/drawingml/2006/table">
            <a:tbl>
              <a:tblPr firstRow="1" bandRow="1">
                <a:tableStyleId>{5C22544A-7EE6-4342-B048-85BDC9FD1C3A}</a:tableStyleId>
              </a:tblPr>
              <a:tblGrid>
                <a:gridCol w="4648200"/>
                <a:gridCol w="1447800"/>
                <a:gridCol w="1143000"/>
                <a:gridCol w="1143000"/>
              </a:tblGrid>
              <a:tr h="589031">
                <a:tc>
                  <a:txBody>
                    <a:bodyPr/>
                    <a:lstStyle/>
                    <a:p>
                      <a:pPr algn="r"/>
                      <a:r>
                        <a:rPr lang="en-US" dirty="0" smtClean="0"/>
                        <a:t>Current                                    Emission Rate&gt;</a:t>
                      </a:r>
                    </a:p>
                    <a:p>
                      <a:r>
                        <a:rPr lang="en-US" dirty="0" smtClean="0"/>
                        <a:t>Area designation, major mod?</a:t>
                      </a:r>
                      <a:endParaRPr lang="en-US" dirty="0"/>
                    </a:p>
                  </a:txBody>
                  <a:tcPr/>
                </a:tc>
                <a:tc>
                  <a:txBody>
                    <a:bodyPr/>
                    <a:lstStyle/>
                    <a:p>
                      <a:pPr algn="ctr"/>
                      <a:r>
                        <a:rPr lang="en-US" dirty="0" smtClean="0"/>
                        <a:t>100*/250 tpy</a:t>
                      </a:r>
                      <a:r>
                        <a:rPr lang="en-US" baseline="0" dirty="0" smtClean="0"/>
                        <a:t> or more</a:t>
                      </a:r>
                      <a:endParaRPr lang="en-US" dirty="0"/>
                    </a:p>
                  </a:txBody>
                  <a:tcPr/>
                </a:tc>
                <a:tc>
                  <a:txBody>
                    <a:bodyPr/>
                    <a:lstStyle/>
                    <a:p>
                      <a:pPr algn="ctr"/>
                      <a:r>
                        <a:rPr lang="en-US" dirty="0" smtClean="0"/>
                        <a:t>SER to 99*/249</a:t>
                      </a:r>
                      <a:endParaRPr lang="en-US" dirty="0"/>
                    </a:p>
                  </a:txBody>
                  <a:tcPr/>
                </a:tc>
                <a:tc>
                  <a:txBody>
                    <a:bodyPr/>
                    <a:lstStyle/>
                    <a:p>
                      <a:pPr algn="ctr"/>
                      <a:r>
                        <a:rPr lang="en-US" dirty="0" smtClean="0"/>
                        <a:t>Less than SER</a:t>
                      </a:r>
                      <a:endParaRPr lang="en-US" dirty="0"/>
                    </a:p>
                  </a:txBody>
                  <a:tcPr/>
                </a:tc>
              </a:tr>
              <a:tr h="467484">
                <a:tc>
                  <a:txBody>
                    <a:bodyPr/>
                    <a:lstStyle/>
                    <a:p>
                      <a:r>
                        <a:rPr lang="en-US" sz="2400" b="1" dirty="0" smtClean="0">
                          <a:latin typeface="Times New Roman" panose="02020603050405020304" pitchFamily="18" charset="0"/>
                          <a:cs typeface="Times New Roman" panose="02020603050405020304" pitchFamily="18" charset="0"/>
                        </a:rPr>
                        <a:t>Attainment</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sp>
        <p:nvSpPr>
          <p:cNvPr id="11" name="TextBox 10"/>
          <p:cNvSpPr txBox="1"/>
          <p:nvPr/>
        </p:nvSpPr>
        <p:spPr>
          <a:xfrm>
            <a:off x="381000" y="3769007"/>
            <a:ext cx="7848600" cy="1717393"/>
          </a:xfrm>
          <a:prstGeom prst="rect">
            <a:avLst/>
          </a:prstGeom>
          <a:noFill/>
        </p:spPr>
        <p:txBody>
          <a:bodyPr wrap="square" rtlCol="0">
            <a:spAutoFit/>
          </a:bodyPr>
          <a:lstStyle/>
          <a:p>
            <a:pPr marL="0" lvl="1" indent="-914400">
              <a:spcBef>
                <a:spcPct val="20000"/>
              </a:spcBef>
              <a:defRPr/>
            </a:pPr>
            <a:r>
              <a:rPr lang="en-US" sz="2400" b="1" dirty="0" smtClean="0">
                <a:latin typeface="Times New Roman" panose="02020603050405020304" pitchFamily="18" charset="0"/>
                <a:cs typeface="Times New Roman" panose="02020603050405020304" pitchFamily="18" charset="0"/>
              </a:rPr>
              <a:t>No change for attainment areas</a:t>
            </a:r>
          </a:p>
          <a:p>
            <a:pPr marL="0" lvl="1" indent="-914400">
              <a:spcBef>
                <a:spcPct val="20000"/>
              </a:spcBef>
              <a:defRPr/>
            </a:pPr>
            <a:endParaRPr lang="en-US" sz="2400" b="1" dirty="0" smtClean="0">
              <a:latin typeface="Times New Roman" panose="02020603050405020304" pitchFamily="18" charset="0"/>
              <a:cs typeface="Times New Roman" panose="02020603050405020304" pitchFamily="18" charset="0"/>
            </a:endParaRPr>
          </a:p>
          <a:p>
            <a:pPr marL="0" lvl="1" indent="-914400">
              <a:spcBef>
                <a:spcPct val="20000"/>
              </a:spcBef>
              <a:defRPr/>
            </a:pP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Applies to 28 source categories listed in rule (e.g. pulp and paper mills, iron and steel mills, chemical process plants)</a:t>
            </a:r>
          </a:p>
        </p:txBody>
      </p:sp>
    </p:spTree>
    <p:extLst>
      <p:ext uri="{BB962C8B-B14F-4D97-AF65-F5344CB8AC3E}">
        <p14:creationId xmlns="" xmlns:p14="http://schemas.microsoft.com/office/powerpoint/2010/main" val="1334637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Two New Area Designations</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Sustainment area</a:t>
            </a:r>
          </a:p>
          <a:p>
            <a:pPr lvl="1"/>
            <a:r>
              <a:rPr lang="en-US" dirty="0" smtClean="0">
                <a:latin typeface="Times New Roman" pitchFamily="18" charset="0"/>
                <a:cs typeface="Times New Roman" pitchFamily="18" charset="0"/>
              </a:rPr>
              <a:t>Proposed rules designed to help keep area from becoming nonattainment</a:t>
            </a:r>
          </a:p>
          <a:p>
            <a:pPr lvl="1"/>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Reattainment area</a:t>
            </a:r>
          </a:p>
          <a:p>
            <a:pPr lvl="1"/>
            <a:r>
              <a:rPr lang="en-US" dirty="0" smtClean="0">
                <a:latin typeface="Times New Roman" pitchFamily="18" charset="0"/>
                <a:cs typeface="Times New Roman" pitchFamily="18" charset="0"/>
              </a:rPr>
              <a:t>Proposed rules designed to be more flexible for smaller sources to allow development, but still protect air quality</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Current Area Designations</a:t>
            </a:r>
            <a:endParaRPr lang="en-US" sz="3600" b="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pPr/>
              <a:t>42</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18" name="Bent Arrow 17"/>
          <p:cNvSpPr/>
          <p:nvPr/>
        </p:nvSpPr>
        <p:spPr>
          <a:xfrm rot="5400000">
            <a:off x="4610102" y="-114297"/>
            <a:ext cx="990597" cy="5334002"/>
          </a:xfrm>
          <a:prstGeom prst="bentArrow">
            <a:avLst>
              <a:gd name="adj1" fmla="val 25000"/>
              <a:gd name="adj2" fmla="val 25000"/>
              <a:gd name="adj3" fmla="val 25000"/>
              <a:gd name="adj4" fmla="val 4150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ent Arrow 23"/>
          <p:cNvSpPr/>
          <p:nvPr/>
        </p:nvSpPr>
        <p:spPr>
          <a:xfrm rot="10800000">
            <a:off x="2895600" y="4419600"/>
            <a:ext cx="48006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Up Arrow 25"/>
          <p:cNvSpPr/>
          <p:nvPr/>
        </p:nvSpPr>
        <p:spPr>
          <a:xfrm>
            <a:off x="1295400" y="2971800"/>
            <a:ext cx="4572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673630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81400" y="4572000"/>
            <a:ext cx="2895600" cy="1447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Nonattainment</a:t>
            </a:r>
          </a:p>
          <a:p>
            <a:pPr algn="ctr"/>
            <a:r>
              <a:rPr lang="en-US" sz="2400" b="1" dirty="0" smtClean="0"/>
              <a:t>(AQ </a:t>
            </a:r>
            <a:r>
              <a:rPr lang="en-US" sz="2800" b="1" i="1" dirty="0" smtClean="0">
                <a:solidFill>
                  <a:srgbClr val="FF0000"/>
                </a:solidFill>
              </a:rPr>
              <a:t>below</a:t>
            </a:r>
            <a:r>
              <a:rPr lang="en-US" sz="2400" b="1" dirty="0" smtClean="0"/>
              <a:t> NAAQS)</a:t>
            </a:r>
            <a:endParaRPr lang="en-US" sz="2400" b="1" dirty="0"/>
          </a:p>
        </p:txBody>
      </p:sp>
      <p:sp>
        <p:nvSpPr>
          <p:cNvPr id="20" name="Rectangle 19"/>
          <p:cNvSpPr/>
          <p:nvPr/>
        </p:nvSpPr>
        <p:spPr>
          <a:xfrm>
            <a:off x="3352800" y="1219200"/>
            <a:ext cx="2667000" cy="1752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Attainment</a:t>
            </a:r>
          </a:p>
          <a:p>
            <a:pPr algn="ctr"/>
            <a:r>
              <a:rPr lang="en-US" sz="2400" b="1" dirty="0" smtClean="0"/>
              <a:t>(AQ </a:t>
            </a:r>
            <a:r>
              <a:rPr lang="en-US" sz="2800" b="1" i="1" dirty="0" smtClean="0">
                <a:solidFill>
                  <a:srgbClr val="FF0000"/>
                </a:solidFill>
              </a:rPr>
              <a:t>at/over</a:t>
            </a:r>
            <a:r>
              <a:rPr lang="en-US" sz="2400" b="1" dirty="0" smtClean="0">
                <a:solidFill>
                  <a:schemeClr val="tx1"/>
                </a:solidFill>
              </a:rPr>
              <a:t> </a:t>
            </a:r>
            <a:r>
              <a:rPr lang="en-US" sz="2400" b="1" dirty="0" smtClean="0"/>
              <a:t>NAAQS)</a:t>
            </a:r>
            <a:endParaRPr lang="en-US" sz="2400" b="1" dirty="0"/>
          </a:p>
        </p:txBody>
      </p:sp>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Areas in transition</a:t>
            </a:r>
            <a:endParaRPr lang="en-US" sz="36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7/16/2014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43</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24" name="Bent Arrow 23"/>
          <p:cNvSpPr/>
          <p:nvPr/>
        </p:nvSpPr>
        <p:spPr>
          <a:xfrm rot="10800000">
            <a:off x="6477000" y="4419600"/>
            <a:ext cx="12192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Left Arrow 24"/>
          <p:cNvSpPr/>
          <p:nvPr/>
        </p:nvSpPr>
        <p:spPr>
          <a:xfrm>
            <a:off x="2895600" y="5029200"/>
            <a:ext cx="685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 Arrow 25"/>
          <p:cNvSpPr/>
          <p:nvPr/>
        </p:nvSpPr>
        <p:spPr>
          <a:xfrm>
            <a:off x="1066800" y="2971800"/>
            <a:ext cx="5334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438400" y="1981200"/>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Bent Arrow 17"/>
          <p:cNvSpPr/>
          <p:nvPr/>
        </p:nvSpPr>
        <p:spPr>
          <a:xfrm rot="5400000">
            <a:off x="6324601" y="1752603"/>
            <a:ext cx="990598" cy="16002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 xmlns:p14="http://schemas.microsoft.com/office/powerpoint/2010/main" val="267363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81400" y="4572000"/>
            <a:ext cx="2895600" cy="1447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Nonattainment</a:t>
            </a:r>
          </a:p>
          <a:p>
            <a:pPr algn="ctr"/>
            <a:r>
              <a:rPr lang="en-US" sz="2400" b="1" dirty="0" smtClean="0"/>
              <a:t>(AQ </a:t>
            </a:r>
            <a:r>
              <a:rPr lang="en-US" sz="2800" b="1" i="1" dirty="0" smtClean="0">
                <a:solidFill>
                  <a:srgbClr val="FF0000"/>
                </a:solidFill>
              </a:rPr>
              <a:t>below</a:t>
            </a:r>
            <a:r>
              <a:rPr lang="en-US" sz="2400" b="1" dirty="0" smtClean="0"/>
              <a:t> NAAQS)</a:t>
            </a:r>
            <a:endParaRPr lang="en-US" sz="2400" b="1" dirty="0"/>
          </a:p>
        </p:txBody>
      </p:sp>
      <p:sp>
        <p:nvSpPr>
          <p:cNvPr id="20" name="Rectangle 19"/>
          <p:cNvSpPr/>
          <p:nvPr/>
        </p:nvSpPr>
        <p:spPr>
          <a:xfrm>
            <a:off x="3352800" y="1219200"/>
            <a:ext cx="2667000" cy="1752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Attainment</a:t>
            </a:r>
          </a:p>
          <a:p>
            <a:pPr algn="ctr"/>
            <a:r>
              <a:rPr lang="en-US" sz="2400" b="1" dirty="0" smtClean="0"/>
              <a:t>(AQ </a:t>
            </a:r>
            <a:r>
              <a:rPr lang="en-US" sz="2800" b="1" i="1" dirty="0" smtClean="0">
                <a:solidFill>
                  <a:srgbClr val="FF0000"/>
                </a:solidFill>
              </a:rPr>
              <a:t>at/over</a:t>
            </a:r>
            <a:r>
              <a:rPr lang="en-US" sz="2400" b="1" dirty="0" smtClean="0">
                <a:solidFill>
                  <a:schemeClr val="tx1"/>
                </a:solidFill>
              </a:rPr>
              <a:t> </a:t>
            </a:r>
            <a:r>
              <a:rPr lang="en-US" sz="2400" b="1" dirty="0" smtClean="0"/>
              <a:t>NAAQS)</a:t>
            </a:r>
            <a:endParaRPr lang="en-US" sz="2400" b="1" dirty="0"/>
          </a:p>
        </p:txBody>
      </p:sp>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New Area Designations</a:t>
            </a:r>
            <a:endParaRPr lang="en-US" sz="3600" b="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pPr/>
              <a:t>44</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16" name="Rounded Rectangle 15"/>
          <p:cNvSpPr/>
          <p:nvPr/>
        </p:nvSpPr>
        <p:spPr>
          <a:xfrm>
            <a:off x="3505200" y="2438400"/>
            <a:ext cx="2286000"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t>Sustainment</a:t>
            </a:r>
            <a:endParaRPr lang="en-US" sz="2800" u="sng" dirty="0"/>
          </a:p>
        </p:txBody>
      </p:sp>
      <p:sp>
        <p:nvSpPr>
          <p:cNvPr id="24" name="Bent Arrow 23"/>
          <p:cNvSpPr/>
          <p:nvPr/>
        </p:nvSpPr>
        <p:spPr>
          <a:xfrm rot="10800000">
            <a:off x="6477000" y="4419600"/>
            <a:ext cx="12192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Left Arrow 24"/>
          <p:cNvSpPr/>
          <p:nvPr/>
        </p:nvSpPr>
        <p:spPr>
          <a:xfrm>
            <a:off x="2895600" y="5029200"/>
            <a:ext cx="685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 Arrow 25"/>
          <p:cNvSpPr/>
          <p:nvPr/>
        </p:nvSpPr>
        <p:spPr>
          <a:xfrm>
            <a:off x="1066800" y="2971800"/>
            <a:ext cx="5334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438400" y="1981200"/>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urved Left Arrow 26"/>
          <p:cNvSpPr/>
          <p:nvPr/>
        </p:nvSpPr>
        <p:spPr>
          <a:xfrm rot="5400000">
            <a:off x="2476500" y="2476500"/>
            <a:ext cx="1066800" cy="2362200"/>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16"/>
          <p:cNvSpPr/>
          <p:nvPr/>
        </p:nvSpPr>
        <p:spPr>
          <a:xfrm>
            <a:off x="3810000" y="5562600"/>
            <a:ext cx="2362200" cy="762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t>Reattainment</a:t>
            </a:r>
            <a:endParaRPr lang="en-US" sz="2800" u="sng" dirty="0"/>
          </a:p>
        </p:txBody>
      </p:sp>
      <p:sp>
        <p:nvSpPr>
          <p:cNvPr id="18" name="Bent Arrow 17"/>
          <p:cNvSpPr/>
          <p:nvPr/>
        </p:nvSpPr>
        <p:spPr>
          <a:xfrm rot="5400000">
            <a:off x="6324601" y="1752603"/>
            <a:ext cx="990598" cy="16002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 xmlns:p14="http://schemas.microsoft.com/office/powerpoint/2010/main" val="2673630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Changes to Improve Air Quality</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“Priority sources” are primarily responsible for poor air quality (e.g., woodstoves in some communities)</a:t>
            </a:r>
          </a:p>
          <a:p>
            <a:r>
              <a:rPr lang="en-US" dirty="0" smtClean="0">
                <a:latin typeface="Times New Roman" pitchFamily="18" charset="0"/>
                <a:cs typeface="Times New Roman" pitchFamily="18" charset="0"/>
              </a:rPr>
              <a:t>Provide incentives for reducing priority source emissions</a:t>
            </a:r>
          </a:p>
          <a:p>
            <a:pPr lvl="1"/>
            <a:r>
              <a:rPr lang="en-US" dirty="0" smtClean="0">
                <a:latin typeface="Times New Roman" pitchFamily="18" charset="0"/>
                <a:cs typeface="Times New Roman" pitchFamily="18" charset="0"/>
              </a:rPr>
              <a:t>More credit for emission reductions from priority sources</a:t>
            </a:r>
          </a:p>
          <a:p>
            <a:r>
              <a:rPr lang="en-US" dirty="0" smtClean="0">
                <a:latin typeface="Times New Roman" pitchFamily="18" charset="0"/>
                <a:cs typeface="Times New Roman" pitchFamily="18" charset="0"/>
              </a:rPr>
              <a:t>EQC can specify Priority Sources</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Major NSR, some ratios higher than current (</a:t>
            </a:r>
            <a:r>
              <a:rPr lang="en-US" b="1" dirty="0" smtClean="0">
                <a:latin typeface="Times New Roman" pitchFamily="18" charset="0"/>
                <a:cs typeface="Times New Roman" pitchFamily="18" charset="0"/>
              </a:rPr>
              <a:t>1.2:1</a:t>
            </a:r>
            <a:r>
              <a:rPr lang="en-US" dirty="0" smtClean="0">
                <a:latin typeface="Times New Roman" pitchFamily="18" charset="0"/>
                <a:cs typeface="Times New Roman" pitchFamily="18" charset="0"/>
              </a:rPr>
              <a:t>)</a:t>
            </a:r>
          </a:p>
          <a:p>
            <a:pPr>
              <a:spcAft>
                <a:spcPts val="600"/>
              </a:spcAft>
              <a:buClr>
                <a:srgbClr val="00B0F0"/>
              </a:buClr>
            </a:pPr>
            <a:r>
              <a:rPr lang="en-US" dirty="0" smtClean="0">
                <a:latin typeface="Times New Roman" pitchFamily="18" charset="0"/>
                <a:cs typeface="Times New Roman" pitchFamily="18" charset="0"/>
              </a:rPr>
              <a:t>Minor NSR, ratios lower than major NSR</a:t>
            </a:r>
          </a:p>
          <a:p>
            <a:pPr>
              <a:spcAft>
                <a:spcPts val="600"/>
              </a:spcAft>
              <a:buClr>
                <a:srgbClr val="00B0F0"/>
              </a:buClr>
            </a:pPr>
            <a:r>
              <a:rPr lang="en-US" dirty="0" smtClean="0">
                <a:latin typeface="Times New Roman" pitchFamily="18" charset="0"/>
                <a:cs typeface="Times New Roman" pitchFamily="18" charset="0"/>
              </a:rPr>
              <a:t>Ratios area-specific</a:t>
            </a:r>
          </a:p>
          <a:p>
            <a:pPr>
              <a:spcAft>
                <a:spcPts val="600"/>
              </a:spcAft>
              <a:buClr>
                <a:srgbClr val="00B0F0"/>
              </a:buClr>
            </a:pPr>
            <a:r>
              <a:rPr lang="en-US" dirty="0" smtClean="0">
                <a:latin typeface="Times New Roman" pitchFamily="18" charset="0"/>
                <a:cs typeface="Times New Roman" pitchFamily="18" charset="0"/>
              </a:rPr>
              <a:t>Ratios reducible for priority source offsets</a:t>
            </a:r>
          </a:p>
          <a:p>
            <a:pPr lvl="1">
              <a:spcAft>
                <a:spcPts val="600"/>
              </a:spcAft>
              <a:buClr>
                <a:srgbClr val="00B0F0"/>
              </a:buClr>
            </a:pPr>
            <a:r>
              <a:rPr lang="en-US" dirty="0" smtClean="0">
                <a:latin typeface="Times New Roman" pitchFamily="18" charset="0"/>
                <a:cs typeface="Times New Roman" pitchFamily="18" charset="0"/>
              </a:rPr>
              <a:t>e.g. </a:t>
            </a:r>
            <a:r>
              <a:rPr lang="en-US" b="1" dirty="0" smtClean="0">
                <a:latin typeface="Times New Roman" pitchFamily="18" charset="0"/>
                <a:cs typeface="Times New Roman" pitchFamily="18" charset="0"/>
              </a:rPr>
              <a:t>1.2:1  </a:t>
            </a:r>
            <a:r>
              <a:rPr lang="en-US" b="1" dirty="0" smtClean="0">
                <a:latin typeface="Times New Roman" pitchFamily="18" charset="0"/>
                <a:cs typeface="Times New Roman" pitchFamily="18" charset="0"/>
                <a:sym typeface="Wingdings" pitchFamily="2" charset="2"/>
              </a:rPr>
              <a:t>  </a:t>
            </a:r>
            <a:r>
              <a:rPr lang="en-US" b="1" dirty="0" smtClean="0">
                <a:latin typeface="Times New Roman" pitchFamily="18" charset="0"/>
                <a:cs typeface="Times New Roman" pitchFamily="18" charset="0"/>
              </a:rPr>
              <a:t>1:1</a:t>
            </a:r>
            <a:endParaRPr lang="en-US" dirty="0" smtClean="0">
              <a:latin typeface="Times New Roman" pitchFamily="18" charset="0"/>
              <a:cs typeface="Times New Roman" pitchFamily="18" charset="0"/>
            </a:endParaRPr>
          </a:p>
          <a:p>
            <a:pPr>
              <a:spcAft>
                <a:spcPts val="600"/>
              </a:spcAft>
              <a:buClr>
                <a:srgbClr val="00B0F0"/>
              </a:buClr>
            </a:pPr>
            <a:r>
              <a:rPr lang="en-US" b="1" i="1" dirty="0" smtClean="0">
                <a:latin typeface="Times New Roman" pitchFamily="18" charset="0"/>
                <a:cs typeface="Times New Roman" pitchFamily="18" charset="0"/>
              </a:rPr>
              <a:t>No changes to ozone offset requirements</a:t>
            </a:r>
            <a:endParaRPr lang="en-US" b="1" i="1"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46</a:t>
            </a:fld>
            <a:endParaRPr lang="en-US" dirty="0"/>
          </a:p>
        </p:txBody>
      </p:sp>
      <p:sp>
        <p:nvSpPr>
          <p:cNvPr id="7" name="Title 1"/>
          <p:cNvSpPr txBox="1">
            <a:spLocks noGrp="1"/>
          </p:cNvSpPr>
          <p:nvPr>
            <p:ph type="title"/>
          </p:nvPr>
        </p:nvSpPr>
        <p:spPr bwMode="auto">
          <a:xfrm>
            <a:off x="609600" y="457200"/>
            <a:ext cx="82296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noProof="0" dirty="0" smtClean="0">
                <a:solidFill>
                  <a:srgbClr val="000000"/>
                </a:solidFill>
                <a:latin typeface="Times New Roman"/>
                <a:cs typeface="Times New Roman"/>
              </a:rPr>
              <a:t>Offset Change</a:t>
            </a:r>
            <a:r>
              <a:rPr lang="en-US" sz="3600" kern="0" dirty="0" smtClean="0">
                <a:solidFill>
                  <a:srgbClr val="000000"/>
                </a:solidFill>
                <a:latin typeface="Times New Roman"/>
                <a:cs typeface="Times New Roman"/>
              </a:rPr>
              <a:t>s</a:t>
            </a:r>
            <a:endParaRPr kumimoji="0" lang="en-US" sz="360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838200"/>
          </a:xfrm>
        </p:spPr>
        <p:txBody>
          <a:bodyPr/>
          <a:lstStyle/>
          <a:p>
            <a:r>
              <a:rPr lang="en-US" sz="3600" b="1" dirty="0" smtClean="0">
                <a:latin typeface="Times New Roman" pitchFamily="18" charset="0"/>
                <a:cs typeface="Times New Roman" pitchFamily="18" charset="0"/>
              </a:rPr>
              <a:t>Net Air Quality Benefit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Current NAQB criteria nearly impossible</a:t>
            </a:r>
          </a:p>
          <a:p>
            <a:r>
              <a:rPr lang="en-US" dirty="0" smtClean="0">
                <a:latin typeface="Times New Roman" pitchFamily="18" charset="0"/>
                <a:cs typeface="Times New Roman" pitchFamily="18" charset="0"/>
              </a:rPr>
              <a:t>Revise NAQB criteria </a:t>
            </a:r>
          </a:p>
          <a:p>
            <a:pPr lvl="1"/>
            <a:r>
              <a:rPr lang="en-US" dirty="0" smtClean="0">
                <a:latin typeface="Times New Roman" pitchFamily="18" charset="0"/>
                <a:cs typeface="Times New Roman" pitchFamily="18" charset="0"/>
              </a:rPr>
              <a:t>Protect air quality:</a:t>
            </a:r>
          </a:p>
          <a:p>
            <a:pPr lvl="2"/>
            <a:r>
              <a:rPr lang="en-US" dirty="0" smtClean="0">
                <a:latin typeface="Times New Roman" pitchFamily="18" charset="0"/>
                <a:cs typeface="Times New Roman" pitchFamily="18" charset="0"/>
              </a:rPr>
              <a:t>Focus on areas with worst air quality, and</a:t>
            </a:r>
          </a:p>
          <a:p>
            <a:pPr lvl="2"/>
            <a:r>
              <a:rPr lang="en-US" dirty="0" smtClean="0">
                <a:latin typeface="Times New Roman" pitchFamily="18" charset="0"/>
                <a:cs typeface="Times New Roman" pitchFamily="18" charset="0"/>
              </a:rPr>
              <a:t>Prevent further degradation</a:t>
            </a:r>
          </a:p>
          <a:p>
            <a:pPr lvl="1"/>
            <a:r>
              <a:rPr lang="en-US" dirty="0" smtClean="0">
                <a:latin typeface="Times New Roman" pitchFamily="18" charset="0"/>
                <a:cs typeface="Times New Roman" pitchFamily="18" charset="0"/>
              </a:rPr>
              <a:t>Reduce emphasis on industrial emission offsets where area sources are the main contributors </a:t>
            </a:r>
          </a:p>
          <a:p>
            <a:pPr lvl="1"/>
            <a:r>
              <a:rPr lang="en-US" dirty="0" smtClean="0">
                <a:latin typeface="Times New Roman" pitchFamily="18" charset="0"/>
                <a:cs typeface="Times New Roman" pitchFamily="18" charset="0"/>
              </a:rPr>
              <a:t>Eliminate impossible criteria</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smtClean="0">
                <a:latin typeface="Times New Roman" pitchFamily="18" charset="0"/>
                <a:cs typeface="Times New Roman" pitchFamily="18" charset="0"/>
              </a:rPr>
              <a:t>Summary of Proposed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Raise Major NSR threshold to 100 tpy in nonattainment and maintenance areas</a:t>
            </a:r>
          </a:p>
          <a:p>
            <a:r>
              <a:rPr lang="en-US" dirty="0" smtClean="0">
                <a:latin typeface="Times New Roman" pitchFamily="18" charset="0"/>
                <a:cs typeface="Times New Roman" pitchFamily="18" charset="0"/>
              </a:rPr>
              <a:t>Create two new area designations: sustainment and reattainment</a:t>
            </a:r>
          </a:p>
          <a:p>
            <a:r>
              <a:rPr lang="en-US" dirty="0" smtClean="0">
                <a:latin typeface="Times New Roman" pitchFamily="18" charset="0"/>
                <a:cs typeface="Times New Roman" pitchFamily="18" charset="0"/>
              </a:rPr>
              <a:t>Indentify Priority Sources</a:t>
            </a:r>
          </a:p>
          <a:p>
            <a:r>
              <a:rPr lang="en-US" dirty="0" smtClean="0">
                <a:latin typeface="Times New Roman" pitchFamily="18" charset="0"/>
                <a:cs typeface="Times New Roman" pitchFamily="18" charset="0"/>
              </a:rPr>
              <a:t>Revise offset requirements</a:t>
            </a:r>
          </a:p>
          <a:p>
            <a:r>
              <a:rPr lang="en-US" dirty="0" smtClean="0">
                <a:latin typeface="Times New Roman" pitchFamily="18" charset="0"/>
                <a:cs typeface="Times New Roman" pitchFamily="18" charset="0"/>
              </a:rPr>
              <a:t>Revise Net Air Quality Benefit requirements</a:t>
            </a:r>
          </a:p>
          <a:p>
            <a:r>
              <a:rPr lang="en-US" dirty="0" smtClean="0">
                <a:latin typeface="Times New Roman" pitchFamily="18" charset="0"/>
                <a:cs typeface="Times New Roman" pitchFamily="18" charset="0"/>
              </a:rPr>
              <a:t>Add State NSR to Division 224</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49</a:t>
            </a:fld>
            <a:endParaRPr lang="en-US" dirty="0"/>
          </a:p>
        </p:txBody>
      </p:sp>
      <p:pic>
        <p:nvPicPr>
          <p:cNvPr id="7170" name="Picture 2" descr="http://www.avoiceformen.com/portal/wp-content/uploads/2013/01/Question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3999" y="1832766"/>
            <a:ext cx="6479151" cy="42632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6441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762000" y="914400"/>
            <a:ext cx="8183880" cy="51054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lvl="0">
              <a:buClr>
                <a:srgbClr val="00B0F0"/>
              </a:buClr>
              <a:buNone/>
            </a:pPr>
            <a:r>
              <a:rPr lang="en-US" sz="3800" dirty="0" smtClean="0">
                <a:latin typeface="Times New Roman" pitchFamily="18" charset="0"/>
                <a:cs typeface="Times New Roman" pitchFamily="18" charset="0"/>
              </a:rPr>
              <a:t>Unclear rules, not organized well</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Reorganize by moving procedures out of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Provide clarification when needed, especially regarding compliance requirements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cs typeface="Times New Roman" pitchFamily="18" charset="0"/>
              </a:rPr>
              <a:t>Delete unused/redundant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Correct errors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Maintain overall stringency</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50</a:t>
            </a:fld>
            <a:endParaRPr lang="en-US" dirty="0"/>
          </a:p>
        </p:txBody>
      </p:sp>
      <p:sp>
        <p:nvSpPr>
          <p:cNvPr id="11" name="Rectangle 10"/>
          <p:cNvSpPr/>
          <p:nvPr/>
        </p:nvSpPr>
        <p:spPr>
          <a:xfrm>
            <a:off x="381000" y="2133600"/>
            <a:ext cx="8229600" cy="3016210"/>
          </a:xfrm>
          <a:prstGeom prst="rect">
            <a:avLst/>
          </a:prstGeom>
        </p:spPr>
        <p:txBody>
          <a:bodyPr wrap="square">
            <a:spAutoFit/>
          </a:bodyPr>
          <a:lstStyle/>
          <a:p>
            <a:pPr marL="225425" indent="-225425">
              <a:spcAft>
                <a:spcPts val="1200"/>
              </a:spcAft>
              <a:buClr>
                <a:srgbClr val="00B0F0"/>
              </a:buClr>
              <a:buFont typeface="Arial" pitchFamily="34" charset="0"/>
              <a:buChar char="•"/>
            </a:pPr>
            <a:r>
              <a:rPr lang="en-US" sz="3200" dirty="0" smtClean="0">
                <a:latin typeface="Times New Roman" pitchFamily="18" charset="0"/>
                <a:cs typeface="Times New Roman" pitchFamily="18" charset="0"/>
              </a:rPr>
              <a:t>Add provisions for two 18-month extensions – no additional extensions</a:t>
            </a:r>
          </a:p>
          <a:p>
            <a:pPr marL="225425" indent="-225425">
              <a:spcAft>
                <a:spcPts val="1200"/>
              </a:spcAft>
              <a:buClr>
                <a:srgbClr val="00B0F0"/>
              </a:buClr>
              <a:buFont typeface="Arial" pitchFamily="34" charset="0"/>
              <a:buChar char="•"/>
            </a:pPr>
            <a:r>
              <a:rPr lang="en-US" sz="3200" dirty="0" smtClean="0">
                <a:latin typeface="Times New Roman" pitchFamily="18" charset="0"/>
                <a:cs typeface="Times New Roman" pitchFamily="18" charset="0"/>
              </a:rPr>
              <a:t>Add criteria for approving extensions</a:t>
            </a:r>
          </a:p>
          <a:p>
            <a:pPr marL="225425" indent="-225425">
              <a:spcAft>
                <a:spcPts val="1200"/>
              </a:spcAft>
              <a:buClr>
                <a:srgbClr val="00B0F0"/>
              </a:buClr>
              <a:buFont typeface="Arial" pitchFamily="34" charset="0"/>
              <a:buChar char="•"/>
            </a:pPr>
            <a:r>
              <a:rPr lang="en-US" sz="3200" dirty="0" smtClean="0">
                <a:latin typeface="Times New Roman" pitchFamily="18" charset="0"/>
                <a:cs typeface="Times New Roman" pitchFamily="18" charset="0"/>
              </a:rPr>
              <a:t>Add procedures for requesting extensions</a:t>
            </a:r>
          </a:p>
          <a:p>
            <a:pPr marL="225425" indent="-225425">
              <a:spcAft>
                <a:spcPts val="1200"/>
              </a:spcAft>
              <a:buClr>
                <a:srgbClr val="00B0F0"/>
              </a:buClr>
              <a:buFont typeface="Arial" pitchFamily="34" charset="0"/>
              <a:buChar char="•"/>
            </a:pPr>
            <a:r>
              <a:rPr lang="en-US" sz="3200" dirty="0" smtClean="0">
                <a:latin typeface="Times New Roman" pitchFamily="18" charset="0"/>
                <a:cs typeface="Times New Roman" pitchFamily="18" charset="0"/>
              </a:rPr>
              <a:t>Add procedures for approving extensions</a:t>
            </a: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Proposed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51</a:t>
            </a:fld>
            <a:endParaRPr lang="en-US" dirty="0">
              <a:solidFill>
                <a:srgbClr val="E3DED1">
                  <a:shade val="50000"/>
                </a:srgbClr>
              </a:solidFill>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4098" name="Picture 2" descr="http://atlantaladylitwits.files.wordpress.com/2013/05/question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3200" y="1600200"/>
            <a:ext cx="3505200" cy="46089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smtClean="0">
                <a:latin typeface="Times New Roman" pitchFamily="18" charset="0"/>
                <a:cs typeface="Times New Roman" pitchFamily="18" charset="0"/>
              </a:rPr>
              <a:t>UARG v EPA (GHG PSD)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724400"/>
          </a:xfrm>
        </p:spPr>
        <p:txBody>
          <a:bodyPr/>
          <a:lstStyle/>
          <a:p>
            <a:r>
              <a:rPr lang="en-US" dirty="0" smtClean="0">
                <a:latin typeface="Times New Roman" pitchFamily="18" charset="0"/>
                <a:cs typeface="Times New Roman" pitchFamily="18" charset="0"/>
              </a:rPr>
              <a:t>In June, Supreme Court invalidated portions of EPA’s so-called Tailoring Rule.</a:t>
            </a:r>
          </a:p>
          <a:p>
            <a:r>
              <a:rPr lang="en-US" dirty="0" smtClean="0">
                <a:latin typeface="Times New Roman" pitchFamily="18" charset="0"/>
                <a:cs typeface="Times New Roman" pitchFamily="18" charset="0"/>
              </a:rPr>
              <a:t>Sources cannot trigger PSD for greenhouse gases alone, but</a:t>
            </a:r>
          </a:p>
          <a:p>
            <a:pPr lvl="1"/>
            <a:r>
              <a:rPr lang="en-US" dirty="0" smtClean="0">
                <a:latin typeface="Times New Roman" pitchFamily="18" charset="0"/>
                <a:cs typeface="Times New Roman" pitchFamily="18" charset="0"/>
              </a:rPr>
              <a:t>Sources subject to PSD for other pollutants could be required to perform a BACT analysis for greenhouse gases. </a:t>
            </a:r>
          </a:p>
          <a:p>
            <a:r>
              <a:rPr lang="en-US" dirty="0" smtClean="0">
                <a:latin typeface="Times New Roman" pitchFamily="18" charset="0"/>
                <a:cs typeface="Times New Roman" pitchFamily="18" charset="0"/>
              </a:rPr>
              <a:t>Sources could not be subject to Title V for greenhouse gases alone.</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200" b="1" dirty="0" smtClean="0">
                <a:latin typeface="Times New Roman" pitchFamily="18" charset="0"/>
                <a:cs typeface="Times New Roman" pitchFamily="18" charset="0"/>
              </a:rPr>
              <a:t>UARG v EPA (GHG PSD)</a:t>
            </a:r>
            <a:endParaRPr lang="en-US" sz="3200" dirty="0"/>
          </a:p>
        </p:txBody>
      </p:sp>
      <p:sp>
        <p:nvSpPr>
          <p:cNvPr id="3" name="Content Placeholder 2"/>
          <p:cNvSpPr>
            <a:spLocks noGrp="1"/>
          </p:cNvSpPr>
          <p:nvPr>
            <p:ph idx="1"/>
          </p:nvPr>
        </p:nvSpPr>
        <p:spPr/>
        <p:txBody>
          <a:bodyPr/>
          <a:lstStyle/>
          <a:p>
            <a:pPr>
              <a:spcBef>
                <a:spcPts val="0"/>
              </a:spcBef>
              <a:spcAft>
                <a:spcPts val="1200"/>
              </a:spcAft>
            </a:pPr>
            <a:r>
              <a:rPr lang="en-US" dirty="0" smtClean="0">
                <a:latin typeface="Times New Roman" pitchFamily="18" charset="0"/>
                <a:cs typeface="Times New Roman" pitchFamily="18" charset="0"/>
              </a:rPr>
              <a:t>EQC adopted rules in 2011 that implemented the Tailoring Rule in Oregon. </a:t>
            </a:r>
          </a:p>
          <a:p>
            <a:pPr>
              <a:spcBef>
                <a:spcPts val="0"/>
              </a:spcBef>
              <a:spcAft>
                <a:spcPts val="1200"/>
              </a:spcAft>
            </a:pPr>
            <a:r>
              <a:rPr lang="en-US" dirty="0" smtClean="0">
                <a:latin typeface="Times New Roman" pitchFamily="18" charset="0"/>
                <a:cs typeface="Times New Roman" pitchFamily="18" charset="0"/>
              </a:rPr>
              <a:t>The court’s action does not invalidate any part of Oregon’s rules; those rules remain in effect.</a:t>
            </a:r>
          </a:p>
          <a:p>
            <a:pPr>
              <a:spcBef>
                <a:spcPts val="0"/>
              </a:spcBef>
              <a:spcAft>
                <a:spcPts val="1200"/>
              </a:spcAft>
            </a:pPr>
            <a:r>
              <a:rPr lang="en-US" dirty="0" smtClean="0">
                <a:latin typeface="Times New Roman" pitchFamily="18" charset="0"/>
                <a:cs typeface="Times New Roman" pitchFamily="18" charset="0"/>
              </a:rPr>
              <a:t>DEQ is proposing revisions to air quality permitting rules at this time; the rules are on public notice until  August 14 .</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200" b="1" dirty="0" smtClean="0">
                <a:latin typeface="Times New Roman" pitchFamily="18" charset="0"/>
                <a:cs typeface="Times New Roman" pitchFamily="18" charset="0"/>
              </a:rPr>
              <a:t>UARG v EPA (GHG PSD)</a:t>
            </a:r>
            <a:endParaRPr lang="en-US" sz="3200"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DEQ invites comments</a:t>
            </a:r>
          </a:p>
          <a:p>
            <a:endParaRPr lang="en-US" sz="20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Should Oregon’s rules regarding greenhouse gases and PSD and Title V applicability be:</a:t>
            </a:r>
          </a:p>
          <a:p>
            <a:pPr lvl="1"/>
            <a:r>
              <a:rPr lang="en-US" dirty="0" smtClean="0">
                <a:latin typeface="Times New Roman" pitchFamily="18" charset="0"/>
                <a:cs typeface="Times New Roman" pitchFamily="18" charset="0"/>
              </a:rPr>
              <a:t>Retained as they are?</a:t>
            </a:r>
          </a:p>
          <a:p>
            <a:pPr lvl="1"/>
            <a:r>
              <a:rPr lang="en-US" dirty="0" smtClean="0">
                <a:latin typeface="Times New Roman" pitchFamily="18" charset="0"/>
                <a:cs typeface="Times New Roman" pitchFamily="18" charset="0"/>
              </a:rPr>
              <a:t>Revised to agree with the court’s ruling?</a:t>
            </a:r>
          </a:p>
          <a:p>
            <a:pPr lvl="1"/>
            <a:r>
              <a:rPr lang="en-US" dirty="0" smtClean="0">
                <a:latin typeface="Times New Roman" pitchFamily="18" charset="0"/>
                <a:cs typeface="Times New Roman" pitchFamily="18" charset="0"/>
              </a:rPr>
              <a:t>Changed in other ways?</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55</a:t>
            </a:fld>
            <a:endParaRPr lang="en-US" dirty="0">
              <a:solidFill>
                <a:srgbClr val="E3DED1">
                  <a:shade val="50000"/>
                </a:srgbClr>
              </a:solidFill>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t>UARG v EPA (GHG PSD)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028" name="Picture 4" descr="http://betanews.com/wp-content/uploads/2011/10/why-question-mark-600x600.jpg"/>
          <p:cNvPicPr>
            <a:picLocks noChangeAspect="1" noChangeArrowheads="1"/>
          </p:cNvPicPr>
          <p:nvPr/>
        </p:nvPicPr>
        <p:blipFill>
          <a:blip r:embed="rId3" cstate="print"/>
          <a:srcRect/>
          <a:stretch>
            <a:fillRect/>
          </a:stretch>
        </p:blipFill>
        <p:spPr bwMode="auto">
          <a:xfrm>
            <a:off x="2819400" y="1981200"/>
            <a:ext cx="4038600" cy="4038600"/>
          </a:xfrm>
          <a:prstGeom prst="rect">
            <a:avLst/>
          </a:prstGeom>
          <a:noFill/>
        </p:spPr>
      </p:pic>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32037"/>
            <a:ext cx="8229600" cy="2773363"/>
          </a:xfrm>
        </p:spPr>
        <p:txBody>
          <a:bodyPr/>
          <a:lstStyle/>
          <a:p>
            <a:pPr>
              <a:buNone/>
            </a:pPr>
            <a:r>
              <a:rPr lang="en-US" sz="3600" dirty="0" smtClean="0">
                <a:latin typeface="Times New Roman" pitchFamily="18" charset="0"/>
                <a:cs typeface="Times New Roman" pitchFamily="18" charset="0"/>
              </a:rPr>
              <a:t>For further questions:</a:t>
            </a:r>
          </a:p>
          <a:p>
            <a:pPr lvl="1">
              <a:buNone/>
            </a:pPr>
            <a:r>
              <a:rPr lang="en-US" sz="3600" dirty="0" smtClean="0">
                <a:latin typeface="Times New Roman" pitchFamily="18" charset="0"/>
                <a:cs typeface="Times New Roman" pitchFamily="18" charset="0"/>
              </a:rPr>
              <a:t>Jill Inahara</a:t>
            </a:r>
          </a:p>
          <a:p>
            <a:pPr lvl="1">
              <a:buNone/>
            </a:pPr>
            <a:r>
              <a:rPr lang="en-US" sz="3600" dirty="0" smtClean="0">
                <a:latin typeface="Times New Roman" pitchFamily="18" charset="0"/>
                <a:cs typeface="Times New Roman" pitchFamily="18" charset="0"/>
                <a:hlinkClick r:id="rId2"/>
              </a:rPr>
              <a:t>inahara.jill@deq.state.or.us</a:t>
            </a:r>
            <a:endParaRPr lang="en-US" sz="3600" dirty="0" smtClean="0">
              <a:latin typeface="Times New Roman" pitchFamily="18" charset="0"/>
              <a:cs typeface="Times New Roman" pitchFamily="18" charset="0"/>
            </a:endParaRPr>
          </a:p>
          <a:p>
            <a:pPr lvl="1">
              <a:buNone/>
            </a:pPr>
            <a:r>
              <a:rPr lang="en-US" sz="3600" dirty="0" smtClean="0">
                <a:latin typeface="Times New Roman" pitchFamily="18" charset="0"/>
                <a:cs typeface="Times New Roman" pitchFamily="18" charset="0"/>
              </a:rPr>
              <a:t>503-229-5001</a:t>
            </a:r>
            <a:endParaRPr lang="en-US" sz="36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pPr/>
              <a:t>56</a:t>
            </a:fld>
            <a:endParaRPr lang="en-US" dirty="0"/>
          </a:p>
        </p:txBody>
      </p:sp>
      <p:sp>
        <p:nvSpPr>
          <p:cNvPr id="6" name="TextBox 5"/>
          <p:cNvSpPr txBox="1"/>
          <p:nvPr/>
        </p:nvSpPr>
        <p:spPr>
          <a:xfrm>
            <a:off x="609600" y="685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762000" y="1524000"/>
            <a:ext cx="8183880" cy="46482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33272" indent="-850392">
              <a:lnSpc>
                <a:spcPct val="95000"/>
              </a:lnSpc>
              <a:spcBef>
                <a:spcPts val="0"/>
              </a:spcBef>
              <a:buClr>
                <a:srgbClr val="00B0F0"/>
              </a:buClr>
              <a:buNone/>
              <a:defRPr/>
            </a:pPr>
            <a:r>
              <a:rPr lang="en-US" sz="3200" dirty="0" smtClean="0">
                <a:latin typeface="Times New Roman" pitchFamily="18" charset="0"/>
                <a:cs typeface="Times New Roman" pitchFamily="18" charset="0"/>
              </a:rPr>
              <a:t>Outdated rules repealed:</a:t>
            </a:r>
          </a:p>
          <a:p>
            <a:pPr marL="1033272" indent="-850392">
              <a:lnSpc>
                <a:spcPct val="95000"/>
              </a:lnSpc>
              <a:spcBef>
                <a:spcPts val="0"/>
              </a:spcBef>
              <a:buClr>
                <a:srgbClr val="00B0F0"/>
              </a:buClr>
              <a:buNone/>
              <a:defRPr/>
            </a:pP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Consumer Spray Paint VOC limits replaced by EPA rules (19% vs. 15%)</a:t>
            </a:r>
          </a:p>
          <a:p>
            <a:pPr marL="1033272" lvl="2" indent="-576072">
              <a:lnSpc>
                <a:spcPct val="95000"/>
              </a:lnSpc>
              <a:spcBef>
                <a:spcPts val="0"/>
              </a:spcBef>
              <a:buClr>
                <a:srgbClr val="00B0F0"/>
              </a:buClr>
              <a:buFont typeface="Arial" pitchFamily="34" charset="0"/>
              <a:buChar char="•"/>
              <a:defRPr/>
            </a:pP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Western Backstop SO2 Federal Trading Program – replaced by direct control of PGE Boardman</a:t>
            </a:r>
          </a:p>
          <a:p>
            <a:pPr>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 for sources that no longer exist in Oregon:</a:t>
            </a: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a:t>
            </a:r>
          </a:p>
          <a:p>
            <a:pPr marL="749808" indent="-576072">
              <a:lnSpc>
                <a:spcPct val="95000"/>
              </a:lnSpc>
              <a:spcBef>
                <a:spcPts val="0"/>
              </a:spcBef>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endParaRPr>
          </a:p>
          <a:p>
            <a:pPr marL="749808" indent="-576072">
              <a:lnSpc>
                <a:spcPct val="95000"/>
              </a:lnSpc>
              <a:spcBef>
                <a:spcPts val="0"/>
              </a:spcBef>
              <a:buClr>
                <a:srgbClr val="00B0F0"/>
              </a:buClr>
              <a:buNone/>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New sources must comply</a:t>
            </a:r>
            <a:r>
              <a:rPr kumimoji="0" lang="en-US" sz="3200" b="0" i="0" u="none" strike="noStrike" kern="1200" cap="none" spc="0" normalizeH="0" noProof="0" dirty="0" smtClean="0">
                <a:ln>
                  <a:noFill/>
                </a:ln>
                <a:solidFill>
                  <a:sysClr val="windowText" lastClr="000000"/>
                </a:solidFill>
                <a:effectLst/>
                <a:uLnTx/>
                <a:uFillTx/>
                <a:latin typeface="Times New Roman"/>
                <a:ea typeface="Calibri"/>
                <a:cs typeface="Times New Roman"/>
              </a:rPr>
              <a:t> with more stringent federal requirements for new sources</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smtClean="0"/>
              <a:pPr/>
              <a:t>8</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838200" y="1828800"/>
            <a:ext cx="8229600" cy="3429000"/>
          </a:xfrm>
        </p:spPr>
        <p:txBody>
          <a:bodyPr>
            <a:normAutofit/>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Background</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Proposed changes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Regulatory considerations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smtClean="0"/>
              <a:pPr/>
              <a:t>9</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1752600"/>
            <a:ext cx="8229600" cy="4525963"/>
          </a:xfrm>
        </p:spPr>
        <p:txBody>
          <a:bodyPr>
            <a:normAutofit fontScale="92500"/>
          </a:bodyPr>
          <a:lstStyle/>
          <a:p>
            <a:pPr marL="457200" indent="-400050">
              <a:lnSpc>
                <a:spcPct val="95000"/>
              </a:lnSpc>
              <a:spcBef>
                <a:spcPts val="0"/>
              </a:spcBef>
              <a:buClr>
                <a:srgbClr val="00B0F0"/>
              </a:buClr>
            </a:pPr>
            <a:r>
              <a:rPr lang="en-US" sz="3500" dirty="0" smtClean="0">
                <a:latin typeface="Times New Roman" pitchFamily="18" charset="0"/>
                <a:cs typeface="Times New Roman" pitchFamily="18" charset="0"/>
              </a:rPr>
              <a:t>Categorically insignificant activities identified in mid 90’s for Title V program – examples:</a:t>
            </a:r>
          </a:p>
          <a:p>
            <a:pPr lvl="2"/>
            <a:r>
              <a:rPr lang="en-US" sz="3000" dirty="0" smtClean="0">
                <a:latin typeface="Times New Roman" pitchFamily="18" charset="0"/>
                <a:cs typeface="Times New Roman" pitchFamily="18" charset="0"/>
              </a:rPr>
              <a:t>Janitorial activities</a:t>
            </a:r>
          </a:p>
          <a:p>
            <a:pPr lvl="2"/>
            <a:r>
              <a:rPr lang="en-US" sz="3000" dirty="0" smtClean="0">
                <a:latin typeface="Times New Roman" pitchFamily="18" charset="0"/>
                <a:cs typeface="Times New Roman" pitchFamily="18" charset="0"/>
              </a:rPr>
              <a:t>Groundskeeping activities</a:t>
            </a:r>
          </a:p>
          <a:p>
            <a:pPr lvl="2"/>
            <a:r>
              <a:rPr lang="en-US" sz="3000" dirty="0" smtClean="0">
                <a:latin typeface="Times New Roman" pitchFamily="18" charset="0"/>
                <a:cs typeface="Times New Roman" pitchFamily="18" charset="0"/>
              </a:rPr>
              <a:t>Instrument calibration</a:t>
            </a:r>
          </a:p>
          <a:p>
            <a:pPr lvl="2"/>
            <a:r>
              <a:rPr lang="en-US" sz="3000" dirty="0" smtClean="0">
                <a:latin typeface="Times New Roman" pitchFamily="18" charset="0"/>
                <a:cs typeface="Times New Roman" pitchFamily="18" charset="0"/>
              </a:rPr>
              <a:t>Maintenance and repair shop activities</a:t>
            </a:r>
          </a:p>
          <a:p>
            <a:pPr marL="457200" indent="-400050">
              <a:lnSpc>
                <a:spcPct val="95000"/>
              </a:lnSpc>
              <a:spcBef>
                <a:spcPts val="0"/>
              </a:spcBef>
              <a:buClr>
                <a:srgbClr val="00B0F0"/>
              </a:buClr>
            </a:pPr>
            <a:r>
              <a:rPr lang="en-US" sz="3500" dirty="0" smtClean="0">
                <a:latin typeface="Times New Roman" pitchFamily="18" charset="0"/>
                <a:cs typeface="Times New Roman" pitchFamily="18" charset="0"/>
              </a:rPr>
              <a:t>Some activities at facilities previously considered insignificant are not insignificant when aggregated</a:t>
            </a:r>
          </a:p>
          <a:p>
            <a:pPr marL="633222" indent="-576072">
              <a:lnSpc>
                <a:spcPct val="95000"/>
              </a:lnSpc>
              <a:spcBef>
                <a:spcPts val="0"/>
              </a:spcBef>
              <a:buClr>
                <a:srgbClr val="00B0F0"/>
              </a:buClr>
            </a:pP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10348</TotalTime>
  <Words>3337</Words>
  <Application>Microsoft Office PowerPoint</Application>
  <PresentationFormat>On-screen Show (4:3)</PresentationFormat>
  <Paragraphs>585</Paragraphs>
  <Slides>56</Slides>
  <Notes>37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Slide 1</vt:lpstr>
      <vt:lpstr>Rulemaking Goals</vt:lpstr>
      <vt:lpstr>Rulemaking Schedule</vt:lpstr>
      <vt:lpstr>Slide 4</vt:lpstr>
      <vt:lpstr>Rule Clean-Up</vt:lpstr>
      <vt:lpstr>Rule Clean-Up</vt:lpstr>
      <vt:lpstr>Rule Clean-Up</vt:lpstr>
      <vt:lpstr>Categorically Insignificant Activities</vt:lpstr>
      <vt:lpstr>Categorically Insignificant Activities - Background</vt:lpstr>
      <vt:lpstr>Categorically Insignificant Activities - Background</vt:lpstr>
      <vt:lpstr>Slide 11</vt:lpstr>
      <vt:lpstr>Small fuel burning equipment </vt:lpstr>
      <vt:lpstr>Regulatory Considerations</vt:lpstr>
      <vt:lpstr>Regulatory Considerations</vt:lpstr>
      <vt:lpstr>Categorically Insignificant Activities</vt:lpstr>
      <vt:lpstr>Rule Clean-Up</vt:lpstr>
      <vt:lpstr>Rule Clean-Up</vt:lpstr>
      <vt:lpstr>Rule Clean-Up</vt:lpstr>
      <vt:lpstr>PM and Opacity Standards  - Topics</vt:lpstr>
      <vt:lpstr>PM and Opacity Standards  - Background</vt:lpstr>
      <vt:lpstr>Opacity Standard – proposed changes</vt:lpstr>
      <vt:lpstr>Opacity Standard – proposed changes</vt:lpstr>
      <vt:lpstr>Opacity Standard – proposed changes</vt:lpstr>
      <vt:lpstr>Fugitive Emissions – proposed changes</vt:lpstr>
      <vt:lpstr>Grain Loading Standard – proposed changes</vt:lpstr>
      <vt:lpstr>PM Grain loading standards – proposed changes</vt:lpstr>
      <vt:lpstr>PM Grain loading standards – proposed changes</vt:lpstr>
      <vt:lpstr>Slide 28</vt:lpstr>
      <vt:lpstr>Slide 29</vt:lpstr>
      <vt:lpstr>PM Standards</vt:lpstr>
      <vt:lpstr>Combining/Splitting Sources</vt:lpstr>
      <vt:lpstr>Combining/Splitting Businesses</vt:lpstr>
      <vt:lpstr>New Source Review (NSR)</vt:lpstr>
      <vt:lpstr>Things unique to DEQ’s program</vt:lpstr>
      <vt:lpstr>Things unique to DEQ’s program, cont.</vt:lpstr>
      <vt:lpstr>Why make changes?</vt:lpstr>
      <vt:lpstr>How will the changes improve the program? </vt:lpstr>
      <vt:lpstr>What are the changes? </vt:lpstr>
      <vt:lpstr>Major / Minor NSR – current/proposed  With construction or change in method of operation (Major Modification)</vt:lpstr>
      <vt:lpstr>Major / Minor NSR – current/proposed  With construction or change in method of operation (Major Modification)</vt:lpstr>
      <vt:lpstr>Two New Area Designations</vt:lpstr>
      <vt:lpstr>Current Area Designations</vt:lpstr>
      <vt:lpstr>Areas in transition</vt:lpstr>
      <vt:lpstr>New Area Designations</vt:lpstr>
      <vt:lpstr>Changes to Improve Air Quality</vt:lpstr>
      <vt:lpstr>Offset Changes</vt:lpstr>
      <vt:lpstr>Net Air Quality Benefit Changes</vt:lpstr>
      <vt:lpstr>Summary of Proposed Changes</vt:lpstr>
      <vt:lpstr>New Source Review (NSR)</vt:lpstr>
      <vt:lpstr>Extensions for NSR/PSD permits – Proposed Rule Changes</vt:lpstr>
      <vt:lpstr>Extensions for NSR/PSD permits</vt:lpstr>
      <vt:lpstr>UARG v EPA (GHG PSD)</vt:lpstr>
      <vt:lpstr>UARG v EPA (GHG PSD)</vt:lpstr>
      <vt:lpstr>UARG v EPA (GHG PSD)</vt:lpstr>
      <vt:lpstr>UARG v EPA (GHG PSD)</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1026</cp:revision>
  <dcterms:created xsi:type="dcterms:W3CDTF">2013-06-02T20:44:18Z</dcterms:created>
  <dcterms:modified xsi:type="dcterms:W3CDTF">2014-07-16T17:18:57Z</dcterms:modified>
</cp:coreProperties>
</file>