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notesSlides/notesSlide63.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Default Extension="gif" ContentType="image/gif"/>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Layouts/slideLayout15.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Default Extension="jpeg" ContentType="image/jpeg"/>
  <Override PartName="/ppt/notesSlides/notesSlide37.xml" ContentType="application/vnd.openxmlformats-officedocument.presentationml.notesSlide+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61" r:id="rId2"/>
  </p:sldMasterIdLst>
  <p:notesMasterIdLst>
    <p:notesMasterId r:id="rId102"/>
  </p:notesMasterIdLst>
  <p:sldIdLst>
    <p:sldId id="449" r:id="rId3"/>
    <p:sldId id="531" r:id="rId4"/>
    <p:sldId id="533" r:id="rId5"/>
    <p:sldId id="501" r:id="rId6"/>
    <p:sldId id="534" r:id="rId7"/>
    <p:sldId id="704" r:id="rId8"/>
    <p:sldId id="714" r:id="rId9"/>
    <p:sldId id="723" r:id="rId10"/>
    <p:sldId id="716" r:id="rId11"/>
    <p:sldId id="718" r:id="rId12"/>
    <p:sldId id="535" r:id="rId13"/>
    <p:sldId id="536" r:id="rId14"/>
    <p:sldId id="705" r:id="rId15"/>
    <p:sldId id="715" r:id="rId16"/>
    <p:sldId id="708" r:id="rId17"/>
    <p:sldId id="706" r:id="rId18"/>
    <p:sldId id="736" r:id="rId19"/>
    <p:sldId id="720" r:id="rId20"/>
    <p:sldId id="710" r:id="rId21"/>
    <p:sldId id="712" r:id="rId22"/>
    <p:sldId id="721" r:id="rId23"/>
    <p:sldId id="711" r:id="rId24"/>
    <p:sldId id="709" r:id="rId25"/>
    <p:sldId id="732" r:id="rId26"/>
    <p:sldId id="717" r:id="rId27"/>
    <p:sldId id="734" r:id="rId28"/>
    <p:sldId id="733" r:id="rId29"/>
    <p:sldId id="731" r:id="rId30"/>
    <p:sldId id="590" r:id="rId31"/>
    <p:sldId id="657" r:id="rId32"/>
    <p:sldId id="658" r:id="rId33"/>
    <p:sldId id="659" r:id="rId34"/>
    <p:sldId id="660" r:id="rId35"/>
    <p:sldId id="661" r:id="rId36"/>
    <p:sldId id="729" r:id="rId37"/>
    <p:sldId id="662" r:id="rId38"/>
    <p:sldId id="663" r:id="rId39"/>
    <p:sldId id="722" r:id="rId40"/>
    <p:sldId id="664" r:id="rId41"/>
    <p:sldId id="644" r:id="rId42"/>
    <p:sldId id="645" r:id="rId43"/>
    <p:sldId id="646" r:id="rId44"/>
    <p:sldId id="647" r:id="rId45"/>
    <p:sldId id="698" r:id="rId46"/>
    <p:sldId id="699" r:id="rId47"/>
    <p:sldId id="700" r:id="rId48"/>
    <p:sldId id="701" r:id="rId49"/>
    <p:sldId id="730" r:id="rId50"/>
    <p:sldId id="649" r:id="rId51"/>
    <p:sldId id="648" r:id="rId52"/>
    <p:sldId id="650" r:id="rId53"/>
    <p:sldId id="702" r:id="rId54"/>
    <p:sldId id="703" r:id="rId55"/>
    <p:sldId id="713" r:id="rId56"/>
    <p:sldId id="655" r:id="rId57"/>
    <p:sldId id="656" r:id="rId58"/>
    <p:sldId id="674" r:id="rId59"/>
    <p:sldId id="675" r:id="rId60"/>
    <p:sldId id="676" r:id="rId61"/>
    <p:sldId id="677" r:id="rId62"/>
    <p:sldId id="623" r:id="rId63"/>
    <p:sldId id="559" r:id="rId64"/>
    <p:sldId id="678" r:id="rId65"/>
    <p:sldId id="679" r:id="rId66"/>
    <p:sldId id="680" r:id="rId67"/>
    <p:sldId id="681" r:id="rId68"/>
    <p:sldId id="682" r:id="rId69"/>
    <p:sldId id="683" r:id="rId70"/>
    <p:sldId id="684" r:id="rId71"/>
    <p:sldId id="728" r:id="rId72"/>
    <p:sldId id="685" r:id="rId73"/>
    <p:sldId id="686" r:id="rId74"/>
    <p:sldId id="687" r:id="rId75"/>
    <p:sldId id="688" r:id="rId76"/>
    <p:sldId id="689" r:id="rId77"/>
    <p:sldId id="690" r:id="rId78"/>
    <p:sldId id="691" r:id="rId79"/>
    <p:sldId id="692" r:id="rId80"/>
    <p:sldId id="693" r:id="rId81"/>
    <p:sldId id="694" r:id="rId82"/>
    <p:sldId id="695" r:id="rId83"/>
    <p:sldId id="696" r:id="rId84"/>
    <p:sldId id="527" r:id="rId85"/>
    <p:sldId id="665" r:id="rId86"/>
    <p:sldId id="666" r:id="rId87"/>
    <p:sldId id="667" r:id="rId88"/>
    <p:sldId id="668" r:id="rId89"/>
    <p:sldId id="669" r:id="rId90"/>
    <p:sldId id="670" r:id="rId91"/>
    <p:sldId id="671" r:id="rId92"/>
    <p:sldId id="672" r:id="rId93"/>
    <p:sldId id="673" r:id="rId94"/>
    <p:sldId id="724" r:id="rId95"/>
    <p:sldId id="725" r:id="rId96"/>
    <p:sldId id="726" r:id="rId97"/>
    <p:sldId id="727" r:id="rId98"/>
    <p:sldId id="719" r:id="rId99"/>
    <p:sldId id="735" r:id="rId100"/>
    <p:sldId id="697" r:id="rId10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fisher" initials="mf" lastIdx="32" clrIdx="0"/>
  <p:cmAuthor id="1" name="jinahar" initials="j" lastIdx="1"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3BA0BB"/>
    <a:srgbClr val="3898B2"/>
    <a:srgbClr val="745A94"/>
    <a:srgbClr val="6E558D"/>
    <a:srgbClr val="9D6EFC"/>
    <a:srgbClr val="AD7DED"/>
    <a:srgbClr val="0CA4C2"/>
    <a:srgbClr val="8D8E84"/>
    <a:srgbClr val="E5E12D"/>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79751" autoAdjust="0"/>
  </p:normalViewPr>
  <p:slideViewPr>
    <p:cSldViewPr>
      <p:cViewPr>
        <p:scale>
          <a:sx n="80" d="100"/>
          <a:sy n="80" d="100"/>
        </p:scale>
        <p:origin x="-226" y="-235"/>
      </p:cViewPr>
      <p:guideLst>
        <p:guide orient="horz" pos="2160"/>
        <p:guide pos="2880"/>
      </p:guideLst>
    </p:cSldViewPr>
  </p:slideViewPr>
  <p:notesTextViewPr>
    <p:cViewPr>
      <p:scale>
        <a:sx n="1" d="1"/>
        <a:sy n="1" d="1"/>
      </p:scale>
      <p:origin x="0" y="0"/>
    </p:cViewPr>
  </p:notesTextViewPr>
  <p:sorterViewPr>
    <p:cViewPr>
      <p:scale>
        <a:sx n="66" d="100"/>
        <a:sy n="66" d="100"/>
      </p:scale>
      <p:origin x="0" y="864"/>
    </p:cViewPr>
  </p:sorterViewPr>
  <p:notesViewPr>
    <p:cSldViewPr>
      <p:cViewPr>
        <p:scale>
          <a:sx n="100" d="100"/>
          <a:sy n="100" d="100"/>
        </p:scale>
        <p:origin x="-816" y="1954"/>
      </p:cViewPr>
      <p:guideLst>
        <p:guide orient="horz" pos="2928"/>
        <p:guide pos="2208"/>
      </p:guideLst>
    </p:cSldViewPr>
  </p:notes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07" Type="http://schemas.openxmlformats.org/officeDocument/2006/relationships/tableStyles" Target="tableStyles.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slide" Target="slides/slide85.xml"/><Relationship Id="rId102" Type="http://schemas.openxmlformats.org/officeDocument/2006/relationships/notesMaster" Target="notesMasters/notesMaster1.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slide" Target="slides/slide88.xml"/><Relationship Id="rId95" Type="http://schemas.openxmlformats.org/officeDocument/2006/relationships/slide" Target="slides/slide9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slide" Target="slides/slide83.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103" Type="http://schemas.openxmlformats.org/officeDocument/2006/relationships/commentAuthors" Target="commentAuthor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slide" Target="slides/slide86.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2D3319AF-AD5F-415B-8121-FC7285CC284F}" type="datetimeFigureOut">
              <a:rPr lang="en-US" smtClean="0"/>
              <a:pPr/>
              <a:t>8/1/2014</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922073-0507-4909-86FD-51FAF8B9186E}" type="slidenum">
              <a:rPr lang="en-US" smtClean="0"/>
              <a:pPr/>
              <a:t>‹#›</a:t>
            </a:fld>
            <a:endParaRPr lang="en-US" dirty="0"/>
          </a:p>
        </p:txBody>
      </p:sp>
    </p:spTree>
    <p:extLst>
      <p:ext uri="{BB962C8B-B14F-4D97-AF65-F5344CB8AC3E}">
        <p14:creationId xmlns:p14="http://schemas.microsoft.com/office/powerpoint/2010/main" xmlns="" val="40125851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0"/>
            <a:ext cx="5608320" cy="4575810"/>
          </a:xfrm>
        </p:spPr>
        <p:txBody>
          <a:bodyPr>
            <a:normAutofit fontScale="62500" lnSpcReduction="20000"/>
          </a:bodyPr>
          <a:lstStyle/>
          <a:p>
            <a:pPr>
              <a:buFont typeface="Arial" pitchFamily="34" charset="0"/>
              <a:buChar char="•"/>
            </a:pPr>
            <a:r>
              <a:rPr lang="en-US" sz="2300" dirty="0" smtClean="0">
                <a:latin typeface="Times New Roman" pitchFamily="18" charset="0"/>
                <a:cs typeface="Times New Roman" pitchFamily="18" charset="0"/>
              </a:rPr>
              <a:t>Good morning! Thank you for taking the time to come today to this DEQ stakeholder meeting. </a:t>
            </a:r>
            <a:r>
              <a:rPr lang="en-US" sz="2300" dirty="0">
                <a:solidFill>
                  <a:prstClr val="black"/>
                </a:solidFill>
                <a:latin typeface="Times New Roman" pitchFamily="18" charset="0"/>
                <a:cs typeface="Times New Roman" pitchFamily="18" charset="0"/>
              </a:rPr>
              <a:t>I’m Jill Inahara and I work in our HQ office as a rule writer. </a:t>
            </a:r>
            <a:r>
              <a:rPr lang="en-US" sz="2300" dirty="0" smtClean="0">
                <a:solidFill>
                  <a:prstClr val="black"/>
                </a:solidFill>
                <a:latin typeface="Times New Roman" pitchFamily="18" charset="0"/>
                <a:cs typeface="Times New Roman" pitchFamily="18" charset="0"/>
              </a:rPr>
              <a:t>I’d like to introduce our other presenters today....Mark and George. </a:t>
            </a:r>
          </a:p>
          <a:p>
            <a:pPr>
              <a:buFont typeface="Arial" pitchFamily="34" charset="0"/>
              <a:buChar char="•"/>
            </a:pPr>
            <a:endParaRPr lang="en-US" sz="2300" dirty="0" smtClean="0">
              <a:solidFill>
                <a:prstClr val="black"/>
              </a:solidFill>
              <a:latin typeface="Times New Roman" pitchFamily="18" charset="0"/>
              <a:cs typeface="Times New Roman" pitchFamily="18" charset="0"/>
            </a:endParaRPr>
          </a:p>
          <a:p>
            <a:pPr>
              <a:buFont typeface="Arial" pitchFamily="34" charset="0"/>
              <a:buChar char="•"/>
            </a:pPr>
            <a:r>
              <a:rPr lang="en-US" sz="2300" dirty="0" smtClean="0">
                <a:solidFill>
                  <a:prstClr val="black"/>
                </a:solidFill>
                <a:latin typeface="Times New Roman" pitchFamily="18" charset="0"/>
                <a:cs typeface="Times New Roman" pitchFamily="18" charset="0"/>
              </a:rPr>
              <a:t>In the notice for this meeting, you probably saw that the meeting will last from 10-12 and 1-2 if needed.  We were planning to cover the New Source Review materials after lunch but may do so earlier if time allows. </a:t>
            </a:r>
          </a:p>
          <a:p>
            <a:pPr>
              <a:buFont typeface="Arial" pitchFamily="34" charset="0"/>
              <a:buChar char="•"/>
            </a:pPr>
            <a:endParaRPr lang="en-US" sz="2300" dirty="0" smtClean="0">
              <a:solidFill>
                <a:prstClr val="black"/>
              </a:solidFill>
              <a:latin typeface="Times New Roman" pitchFamily="18" charset="0"/>
              <a:cs typeface="Times New Roman" pitchFamily="18" charset="0"/>
            </a:endParaRPr>
          </a:p>
          <a:p>
            <a:pPr>
              <a:buFont typeface="Arial" pitchFamily="34" charset="0"/>
              <a:buChar char="•"/>
            </a:pPr>
            <a:r>
              <a:rPr lang="en-US" sz="2300" dirty="0" smtClean="0">
                <a:solidFill>
                  <a:prstClr val="black"/>
                </a:solidFill>
                <a:latin typeface="Times New Roman" pitchFamily="18" charset="0"/>
                <a:cs typeface="Times New Roman" pitchFamily="18" charset="0"/>
              </a:rPr>
              <a:t>You will notice that there are also a lot of DEQ staff people here today.  We invited them here today so they can learn about the potential rule changes too.  </a:t>
            </a:r>
          </a:p>
          <a:p>
            <a:pPr>
              <a:buFont typeface="Arial" pitchFamily="34" charset="0"/>
              <a:buChar char="•"/>
            </a:pPr>
            <a:endParaRPr lang="en-US" sz="2300" dirty="0" smtClean="0">
              <a:solidFill>
                <a:prstClr val="black"/>
              </a:solidFill>
              <a:latin typeface="Times New Roman" pitchFamily="18" charset="0"/>
              <a:cs typeface="Times New Roman" pitchFamily="18" charset="0"/>
            </a:endParaRPr>
          </a:p>
          <a:p>
            <a:pPr>
              <a:buFont typeface="Arial" pitchFamily="34" charset="0"/>
              <a:buChar char="•"/>
            </a:pPr>
            <a:r>
              <a:rPr lang="en-US" sz="2300" dirty="0" smtClean="0">
                <a:solidFill>
                  <a:prstClr val="black"/>
                </a:solidFill>
                <a:latin typeface="Times New Roman" pitchFamily="18" charset="0"/>
                <a:cs typeface="Times New Roman" pitchFamily="18" charset="0"/>
              </a:rPr>
              <a:t>The reason we are here today is to inform you and get input on some ideas on how we plan to change our rules. Of course you’ll be able to comment formally when the rules are proposed but we wanted to have an informal conversation with you first. </a:t>
            </a:r>
            <a:endParaRPr lang="en-US" sz="2300" dirty="0" smtClean="0">
              <a:latin typeface="Times New Roman" pitchFamily="18" charset="0"/>
              <a:cs typeface="Times New Roman" pitchFamily="18" charset="0"/>
            </a:endParaRPr>
          </a:p>
          <a:p>
            <a:pPr>
              <a:buFont typeface="Arial" pitchFamily="34" charset="0"/>
              <a:buChar char="•"/>
            </a:pPr>
            <a:endParaRPr lang="en-US" sz="2300" dirty="0" smtClean="0">
              <a:latin typeface="Times New Roman" pitchFamily="18" charset="0"/>
              <a:cs typeface="Times New Roman" pitchFamily="18" charset="0"/>
            </a:endParaRPr>
          </a:p>
          <a:p>
            <a:pPr>
              <a:buFont typeface="Arial" pitchFamily="34" charset="0"/>
              <a:buChar char="•"/>
            </a:pPr>
            <a:r>
              <a:rPr lang="en-US" sz="2300" dirty="0" smtClean="0">
                <a:latin typeface="Times New Roman" pitchFamily="18" charset="0"/>
                <a:cs typeface="Times New Roman" pitchFamily="18" charset="0"/>
              </a:rPr>
              <a:t>Originally this proposed rulemaking started out as a rule clean-up but it expanded when we looked at our rules thought about all the fixes we need to do. The nickname for it is the Kitchen Sink because it includes so many things and may also include some changes to our diesel program and the woodstove program, which will not be discussed today. </a:t>
            </a:r>
          </a:p>
          <a:p>
            <a:pPr>
              <a:buFont typeface="Arial" pitchFamily="34" charset="0"/>
              <a:buChar char="•"/>
            </a:pPr>
            <a:endParaRPr lang="en-US" sz="2300" dirty="0" smtClean="0">
              <a:latin typeface="Times New Roman" pitchFamily="18" charset="0"/>
              <a:cs typeface="Times New Roman" pitchFamily="18" charset="0"/>
            </a:endParaRPr>
          </a:p>
          <a:p>
            <a:pPr>
              <a:buFont typeface="Arial" pitchFamily="34" charset="0"/>
              <a:buChar char="•"/>
            </a:pP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10</a:t>
            </a:fld>
            <a:endParaRPr lang="en-US" dirty="0"/>
          </a:p>
        </p:txBody>
      </p:sp>
      <p:sp>
        <p:nvSpPr>
          <p:cNvPr id="6" name="Notes Placeholder 5"/>
          <p:cNvSpPr>
            <a:spLocks noGrp="1"/>
          </p:cNvSpPr>
          <p:nvPr>
            <p:ph type="body" sz="quarter" idx="11"/>
          </p:nvPr>
        </p:nvSpPr>
        <p:spPr/>
        <p:txBody>
          <a:bodyPr>
            <a:normAutofit fontScale="92500" lnSpcReduction="10000"/>
          </a:bodyPr>
          <a:lstStyle/>
          <a:p>
            <a:r>
              <a:rPr lang="en-US" sz="1600" dirty="0" smtClean="0">
                <a:latin typeface="Times New Roman" pitchFamily="18" charset="0"/>
                <a:cs typeface="Times New Roman" pitchFamily="18" charset="0"/>
              </a:rPr>
              <a:t>The first part of this presentation covers rule clean-up.  </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Some of our rules are out of order so we want to move them to the right place.  There are procedures in definitions like major modification, actual emissions and netting basis that need to be moved.</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Some of our rules are missing important details so we worked on clarifying them.  (compliance methods)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want a clean set of definitions. Throughout all of our divisions there are multiple definitions of the same term – 5 definitions of the word person! Make sure the definitions agree and get rid of the redundant ones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found cross-referencing errors and typos that need to be fixed.  </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None of these clean-up changes  will affect stringency.  We are just clarifying things. </a:t>
            </a:r>
          </a:p>
          <a:p>
            <a:endParaRPr lang="en-US" sz="1600" dirty="0" smtClean="0">
              <a:latin typeface="Times New Roman" pitchFamily="18" charset="0"/>
              <a:cs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11</a:t>
            </a:fld>
            <a:endParaRPr lang="en-US" dirty="0"/>
          </a:p>
        </p:txBody>
      </p:sp>
      <p:sp>
        <p:nvSpPr>
          <p:cNvPr id="5" name="Notes Placeholder 2"/>
          <p:cNvSpPr>
            <a:spLocks noGrp="1"/>
          </p:cNvSpPr>
          <p:nvPr>
            <p:ph type="body" idx="1"/>
          </p:nvPr>
        </p:nvSpPr>
        <p:spPr/>
        <p:txBody>
          <a:bodyPr>
            <a:normAutofit/>
          </a:bodyPr>
          <a:lstStyle/>
          <a:p>
            <a:pPr lvl="0">
              <a:lnSpc>
                <a:spcPct val="115000"/>
              </a:lnSpc>
              <a:buSzPct val="80000"/>
              <a:buFont typeface="Arial" pitchFamily="34" charset="0"/>
              <a:buChar char="•"/>
              <a:defRPr/>
            </a:pPr>
            <a:r>
              <a:rPr lang="en-US" sz="1600" dirty="0" smtClean="0">
                <a:solidFill>
                  <a:sysClr val="windowText" lastClr="000000"/>
                </a:solidFill>
                <a:latin typeface="Times New Roman"/>
                <a:ea typeface="Calibri"/>
                <a:cs typeface="Times New Roman"/>
              </a:rPr>
              <a:t>As part of the clean up, we want to repeal some rules</a:t>
            </a:r>
          </a:p>
          <a:p>
            <a:pPr lvl="0">
              <a:lnSpc>
                <a:spcPct val="115000"/>
              </a:lnSpc>
              <a:buSzPct val="80000"/>
              <a:defRPr/>
            </a:pPr>
            <a:r>
              <a:rPr lang="en-US" sz="1600" dirty="0" smtClean="0">
                <a:solidFill>
                  <a:sysClr val="windowText" lastClr="000000"/>
                </a:solidFill>
                <a:latin typeface="Times New Roman"/>
                <a:ea typeface="Calibri"/>
                <a:cs typeface="Times New Roman"/>
              </a:rPr>
              <a:t>  </a:t>
            </a:r>
          </a:p>
          <a:p>
            <a:pPr lvl="0">
              <a:lnSpc>
                <a:spcPct val="115000"/>
              </a:lnSpc>
              <a:buSzPct val="80000"/>
              <a:buFont typeface="Arial" pitchFamily="34" charset="0"/>
              <a:buChar char="•"/>
              <a:defRPr/>
            </a:pPr>
            <a:r>
              <a:rPr lang="en-US" sz="1600" dirty="0" smtClean="0">
                <a:solidFill>
                  <a:sysClr val="windowText" lastClr="000000"/>
                </a:solidFill>
                <a:latin typeface="Times New Roman"/>
                <a:ea typeface="Calibri"/>
                <a:cs typeface="Times New Roman"/>
              </a:rPr>
              <a:t>Spray paint rules were part of plan to reduce ozone from consumer products.  EPA adopted national rules that apply to manufacturers and so we don’t state rules any more.</a:t>
            </a:r>
          </a:p>
          <a:p>
            <a:pPr lvl="0">
              <a:lnSpc>
                <a:spcPct val="115000"/>
              </a:lnSpc>
              <a:buSzPct val="80000"/>
              <a:buFont typeface="Arial" pitchFamily="34" charset="0"/>
              <a:buChar char="•"/>
              <a:defRPr/>
            </a:pPr>
            <a:endParaRPr lang="en-US" sz="1600" dirty="0" smtClean="0">
              <a:solidFill>
                <a:sysClr val="windowText" lastClr="000000"/>
              </a:solidFill>
              <a:latin typeface="Times New Roman"/>
              <a:cs typeface="Times New Roman"/>
            </a:endParaRPr>
          </a:p>
          <a:p>
            <a:pPr lvl="0">
              <a:lnSpc>
                <a:spcPct val="115000"/>
              </a:lnSpc>
              <a:buSzPct val="80000"/>
              <a:buFont typeface="Arial" pitchFamily="34" charset="0"/>
              <a:buChar char="•"/>
              <a:defRPr/>
            </a:pPr>
            <a:r>
              <a:rPr lang="en-US" sz="1600" dirty="0" smtClean="0">
                <a:solidFill>
                  <a:sysClr val="windowText" lastClr="000000"/>
                </a:solidFill>
                <a:latin typeface="Times New Roman"/>
                <a:cs typeface="Times New Roman"/>
              </a:rPr>
              <a:t>  DEQ worked with the western states on a SO</a:t>
            </a:r>
            <a:r>
              <a:rPr lang="en-US" sz="1600" baseline="-25000" dirty="0" smtClean="0">
                <a:solidFill>
                  <a:sysClr val="windowText" lastClr="000000"/>
                </a:solidFill>
                <a:latin typeface="Times New Roman"/>
                <a:cs typeface="Times New Roman"/>
              </a:rPr>
              <a:t>2</a:t>
            </a:r>
            <a:r>
              <a:rPr lang="en-US" sz="1600" dirty="0" smtClean="0">
                <a:solidFill>
                  <a:sysClr val="windowText" lastClr="000000"/>
                </a:solidFill>
                <a:latin typeface="Times New Roman"/>
                <a:cs typeface="Times New Roman"/>
              </a:rPr>
              <a:t> trading program but dropped out because it wasn’t cost effective. There are now specific rules but PGE is not involved in trading so we don’t need the state rules. </a:t>
            </a:r>
            <a:endParaRPr lang="en-US" sz="1600" dirty="0" smtClean="0">
              <a:solidFill>
                <a:sysClr val="windowText" lastClr="000000"/>
              </a:solidFill>
              <a:latin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12</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Unfortunately many businesses have shut down in Oregon so we plan to repeal those industry specific rules.  </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All other industry rules are staying the same, including Kraft Pulp Mills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If one of those sources wants to locate in Oregon, they would have to comply with current federal rules which are more stringent than our existing state rules.  (New Source Review, New Source Performance Standards, National Emission Standards for HAPs)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defRPr/>
            </a:pPr>
            <a:endParaRPr lang="en-US" sz="2900" dirty="0" smtClean="0">
              <a:solidFill>
                <a:sysClr val="windowText" lastClr="000000"/>
              </a:solidFill>
              <a:ea typeface="Calibri"/>
              <a:cs typeface="Times New Roman"/>
            </a:endParaRPr>
          </a:p>
          <a:p>
            <a:pPr lvl="0">
              <a:lnSpc>
                <a:spcPct val="115000"/>
              </a:lnSpc>
              <a:buClr>
                <a:srgbClr val="F07F09"/>
              </a:buClr>
              <a:buSzPct val="80000"/>
              <a:defRPr/>
            </a:pPr>
            <a:endParaRPr lang="en-US" sz="2900" dirty="0" smtClean="0">
              <a:solidFill>
                <a:sysClr val="windowText" lastClr="000000"/>
              </a:solidFill>
              <a:ea typeface="Calibri"/>
              <a:cs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13</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Unfortunately many businesses have shut down in Oregon so we plan to repeal those industry specific rules.  </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All other industry rules are staying the same, including Kraft Pulp Mills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If one of those sources wants to locate in Oregon, they would have to comply with current federal rules which are more stringent than our existing state rules.  (New Source Review, New Source Performance Standards, National Emission Standards for HAPs)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defRPr/>
            </a:pPr>
            <a:endParaRPr lang="en-US" sz="2900" dirty="0" smtClean="0">
              <a:solidFill>
                <a:sysClr val="windowText" lastClr="000000"/>
              </a:solidFill>
              <a:ea typeface="Calibri"/>
              <a:cs typeface="Times New Roman"/>
            </a:endParaRPr>
          </a:p>
          <a:p>
            <a:pPr lvl="0">
              <a:lnSpc>
                <a:spcPct val="115000"/>
              </a:lnSpc>
              <a:buClr>
                <a:srgbClr val="F07F09"/>
              </a:buClr>
              <a:buSzPct val="80000"/>
              <a:defRPr/>
            </a:pPr>
            <a:endParaRPr lang="en-US" sz="2900" dirty="0" smtClean="0">
              <a:solidFill>
                <a:sysClr val="windowText" lastClr="000000"/>
              </a:solidFill>
              <a:ea typeface="Calibri"/>
              <a:cs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14</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Unfortunately many businesses have shut down in Oregon so we plan to repeal those industry specific rules.  </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All other industry rules are staying the same, including Kraft Pulp Mills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If one of those sources wants to locate in Oregon, they would have to comply with current federal rules which are more stringent than our existing state rules.  (New Source Review, New Source Performance Standards, National Emission Standards for HAPs)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defRPr/>
            </a:pPr>
            <a:endParaRPr lang="en-US" sz="2900" dirty="0" smtClean="0">
              <a:solidFill>
                <a:sysClr val="windowText" lastClr="000000"/>
              </a:solidFill>
              <a:ea typeface="Calibri"/>
              <a:cs typeface="Times New Roman"/>
            </a:endParaRPr>
          </a:p>
          <a:p>
            <a:pPr lvl="0">
              <a:lnSpc>
                <a:spcPct val="115000"/>
              </a:lnSpc>
              <a:buClr>
                <a:srgbClr val="F07F09"/>
              </a:buClr>
              <a:buSzPct val="80000"/>
              <a:defRPr/>
            </a:pPr>
            <a:endParaRPr lang="en-US" sz="2900" dirty="0" smtClean="0">
              <a:solidFill>
                <a:sysClr val="windowText" lastClr="000000"/>
              </a:solidFill>
              <a:ea typeface="Calibri"/>
              <a:cs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15</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Unfortunately many businesses have shut down in Oregon so we plan to repeal those industry specific rules.  </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All other industry rules are staying the same, including Kraft Pulp Mills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If one of those sources wants to locate in Oregon, they would have to comply with current federal rules which are more stringent than our existing state rules.  (New Source Review, New Source Performance Standards, National Emission Standards for HAPs)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defRPr/>
            </a:pPr>
            <a:endParaRPr lang="en-US" sz="2900" dirty="0" smtClean="0">
              <a:solidFill>
                <a:sysClr val="windowText" lastClr="000000"/>
              </a:solidFill>
              <a:ea typeface="Calibri"/>
              <a:cs typeface="Times New Roman"/>
            </a:endParaRPr>
          </a:p>
          <a:p>
            <a:pPr lvl="0">
              <a:lnSpc>
                <a:spcPct val="115000"/>
              </a:lnSpc>
              <a:buClr>
                <a:srgbClr val="F07F09"/>
              </a:buClr>
              <a:buSzPct val="80000"/>
              <a:defRPr/>
            </a:pPr>
            <a:endParaRPr lang="en-US" sz="2900" dirty="0" smtClean="0">
              <a:solidFill>
                <a:sysClr val="windowText" lastClr="000000"/>
              </a:solidFill>
              <a:ea typeface="Calibri"/>
              <a:cs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16</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Unfortunately many businesses have shut down in Oregon so we plan to repeal those industry specific rules.  </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All other industry rules are staying the same, including Kraft Pulp Mills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If one of those sources wants to locate in Oregon, they would have to comply with current federal rules which are more stringent than our existing state rules.  (New Source Review, New Source Performance Standards, National Emission Standards for HAPs)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defRPr/>
            </a:pPr>
            <a:endParaRPr lang="en-US" sz="2900" dirty="0" smtClean="0">
              <a:solidFill>
                <a:sysClr val="windowText" lastClr="000000"/>
              </a:solidFill>
              <a:ea typeface="Calibri"/>
              <a:cs typeface="Times New Roman"/>
            </a:endParaRPr>
          </a:p>
          <a:p>
            <a:pPr lvl="0">
              <a:lnSpc>
                <a:spcPct val="115000"/>
              </a:lnSpc>
              <a:buClr>
                <a:srgbClr val="F07F09"/>
              </a:buClr>
              <a:buSzPct val="80000"/>
              <a:defRPr/>
            </a:pPr>
            <a:endParaRPr lang="en-US" sz="2900" dirty="0" smtClean="0">
              <a:solidFill>
                <a:sysClr val="windowText" lastClr="000000"/>
              </a:solidFill>
              <a:ea typeface="Calibri"/>
              <a:cs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17</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Unfortunately many businesses have shut down in Oregon so we plan to repeal those industry specific rules.  </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All other industry rules are staying the same, including Kraft Pulp Mills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If one of those sources wants to locate in Oregon, they would have to comply with current federal rules which are more stringent than our existing state rules.  (New Source Review, New Source Performance Standards, National Emission Standards for HAPs)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defRPr/>
            </a:pPr>
            <a:endParaRPr lang="en-US" sz="2900" dirty="0" smtClean="0">
              <a:solidFill>
                <a:sysClr val="windowText" lastClr="000000"/>
              </a:solidFill>
              <a:ea typeface="Calibri"/>
              <a:cs typeface="Times New Roman"/>
            </a:endParaRPr>
          </a:p>
          <a:p>
            <a:pPr lvl="0">
              <a:lnSpc>
                <a:spcPct val="115000"/>
              </a:lnSpc>
              <a:buClr>
                <a:srgbClr val="F07F09"/>
              </a:buClr>
              <a:buSzPct val="80000"/>
              <a:defRPr/>
            </a:pPr>
            <a:endParaRPr lang="en-US" sz="2900" dirty="0" smtClean="0">
              <a:solidFill>
                <a:sysClr val="windowText" lastClr="000000"/>
              </a:solidFill>
              <a:ea typeface="Calibri"/>
              <a:cs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18</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Unfortunately many businesses have shut down in Oregon so we plan to repeal those industry specific rules.  </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All other industry rules are staying the same, including Kraft Pulp Mills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If one of those sources wants to locate in Oregon, they would have to comply with current federal rules which are more stringent than our existing state rules.  (New Source Review, New Source Performance Standards, National Emission Standards for HAPs)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defRPr/>
            </a:pPr>
            <a:endParaRPr lang="en-US" sz="2900" dirty="0" smtClean="0">
              <a:solidFill>
                <a:sysClr val="windowText" lastClr="000000"/>
              </a:solidFill>
              <a:ea typeface="Calibri"/>
              <a:cs typeface="Times New Roman"/>
            </a:endParaRPr>
          </a:p>
          <a:p>
            <a:pPr lvl="0">
              <a:lnSpc>
                <a:spcPct val="115000"/>
              </a:lnSpc>
              <a:buClr>
                <a:srgbClr val="F07F09"/>
              </a:buClr>
              <a:buSzPct val="80000"/>
              <a:defRPr/>
            </a:pPr>
            <a:endParaRPr lang="en-US" sz="2900" dirty="0" smtClean="0">
              <a:solidFill>
                <a:sysClr val="windowText" lastClr="000000"/>
              </a:solidFill>
              <a:ea typeface="Calibri"/>
              <a:cs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19</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Unfortunately many businesses have shut down in Oregon so we plan to repeal those industry specific rules.  </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All other industry rules are staying the same, including Kraft Pulp Mills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If one of those sources wants to locate in Oregon, they would have to comply with current federal rules which are more stringent than our existing state rules.  (New Source Review, New Source Performance Standards, National Emission Standards for HAPs)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defRPr/>
            </a:pPr>
            <a:endParaRPr lang="en-US" sz="2900" dirty="0" smtClean="0">
              <a:solidFill>
                <a:sysClr val="windowText" lastClr="000000"/>
              </a:solidFill>
              <a:ea typeface="Calibri"/>
              <a:cs typeface="Times New Roman"/>
            </a:endParaRPr>
          </a:p>
          <a:p>
            <a:pPr lvl="0">
              <a:lnSpc>
                <a:spcPct val="115000"/>
              </a:lnSpc>
              <a:buClr>
                <a:srgbClr val="F07F09"/>
              </a:buClr>
              <a:buSzPct val="80000"/>
              <a:defRPr/>
            </a:pPr>
            <a:endParaRPr lang="en-US" sz="2900" dirty="0" smtClean="0">
              <a:solidFill>
                <a:sysClr val="windowText" lastClr="000000"/>
              </a:solidFill>
              <a:ea typeface="Calibri"/>
              <a:cs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itchFamily="34" charset="0"/>
              <a:buChar char="•"/>
            </a:pPr>
            <a:r>
              <a:rPr lang="en-US" sz="1600" dirty="0" smtClean="0">
                <a:latin typeface="Times New Roman" pitchFamily="18" charset="0"/>
                <a:cs typeface="Times New Roman" pitchFamily="18" charset="0"/>
              </a:rPr>
              <a:t>The goals of this rulemaking are to make sure our rules are clear, up to date and that they address air quality problems.  </a:t>
            </a:r>
          </a:p>
          <a:p>
            <a:pPr marL="285750" indent="-285750">
              <a:buFont typeface="Arial" pitchFamily="34" charset="0"/>
              <a:buChar char="•"/>
            </a:pPr>
            <a:endParaRPr lang="en-US" sz="1600" dirty="0" smtClean="0">
              <a:latin typeface="Times New Roman" pitchFamily="18" charset="0"/>
              <a:cs typeface="Times New Roman" pitchFamily="18" charset="0"/>
            </a:endParaRPr>
          </a:p>
          <a:p>
            <a:pPr marL="285750" indent="-285750">
              <a:buFont typeface="Arial" pitchFamily="34" charset="0"/>
              <a:buChar char="•"/>
            </a:pPr>
            <a:r>
              <a:rPr lang="en-US" sz="1600" dirty="0" smtClean="0">
                <a:latin typeface="Times New Roman" pitchFamily="18" charset="0"/>
                <a:cs typeface="Times New Roman" pitchFamily="18" charset="0"/>
              </a:rPr>
              <a:t>When addressing AQ problems, we want to make sure we are targeting our resources at the right place.  We want to provide incentives to reduce emissions where needed and provide companies flexibility as long as it will improve air quality.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2</a:t>
            </a:fld>
            <a:endParaRPr lang="en-US" dirty="0"/>
          </a:p>
        </p:txBody>
      </p:sp>
    </p:spTree>
    <p:extLst>
      <p:ext uri="{BB962C8B-B14F-4D97-AF65-F5344CB8AC3E}">
        <p14:creationId xmlns:p14="http://schemas.microsoft.com/office/powerpoint/2010/main" xmlns="" val="2203217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20</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Unfortunately many businesses have shut down in Oregon so we plan to repeal those industry specific rules.  </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All other industry rules are staying the same, including Kraft Pulp Mills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If one of those sources wants to locate in Oregon, they would have to comply with current federal rules which are more stringent than our existing state rules.  (New Source Review, New Source Performance Standards, National Emission Standards for HAPs)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defRPr/>
            </a:pPr>
            <a:endParaRPr lang="en-US" sz="2900" dirty="0" smtClean="0">
              <a:solidFill>
                <a:sysClr val="windowText" lastClr="000000"/>
              </a:solidFill>
              <a:ea typeface="Calibri"/>
              <a:cs typeface="Times New Roman"/>
            </a:endParaRPr>
          </a:p>
          <a:p>
            <a:pPr lvl="0">
              <a:lnSpc>
                <a:spcPct val="115000"/>
              </a:lnSpc>
              <a:buClr>
                <a:srgbClr val="F07F09"/>
              </a:buClr>
              <a:buSzPct val="80000"/>
              <a:defRPr/>
            </a:pPr>
            <a:endParaRPr lang="en-US" sz="2900" dirty="0" smtClean="0">
              <a:solidFill>
                <a:sysClr val="windowText" lastClr="000000"/>
              </a:solidFill>
              <a:ea typeface="Calibri"/>
              <a:cs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21</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Unfortunately many businesses have shut down in Oregon so we plan to repeal those industry specific rules.  </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All other industry rules are staying the same, including Kraft Pulp Mills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If one of those sources wants to locate in Oregon, they would have to comply with current federal rules which are more stringent than our existing state rules.  (New Source Review, New Source Performance Standards, National Emission Standards for HAPs)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defRPr/>
            </a:pPr>
            <a:endParaRPr lang="en-US" sz="2900" dirty="0" smtClean="0">
              <a:solidFill>
                <a:sysClr val="windowText" lastClr="000000"/>
              </a:solidFill>
              <a:ea typeface="Calibri"/>
              <a:cs typeface="Times New Roman"/>
            </a:endParaRPr>
          </a:p>
          <a:p>
            <a:pPr lvl="0">
              <a:lnSpc>
                <a:spcPct val="115000"/>
              </a:lnSpc>
              <a:buClr>
                <a:srgbClr val="F07F09"/>
              </a:buClr>
              <a:buSzPct val="80000"/>
              <a:defRPr/>
            </a:pPr>
            <a:endParaRPr lang="en-US" sz="2900" dirty="0" smtClean="0">
              <a:solidFill>
                <a:sysClr val="windowText" lastClr="000000"/>
              </a:solidFill>
              <a:ea typeface="Calibri"/>
              <a:cs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22</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Unfortunately many businesses have shut down in Oregon so we plan to repeal those industry specific rules.  </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All other industry rules are staying the same, including Kraft Pulp Mills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If one of those sources wants to locate in Oregon, they would have to comply with current federal rules which are more stringent than our existing state rules.  (New Source Review, New Source Performance Standards, National Emission Standards for HAPs)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defRPr/>
            </a:pPr>
            <a:endParaRPr lang="en-US" sz="2900" dirty="0" smtClean="0">
              <a:solidFill>
                <a:sysClr val="windowText" lastClr="000000"/>
              </a:solidFill>
              <a:ea typeface="Calibri"/>
              <a:cs typeface="Times New Roman"/>
            </a:endParaRPr>
          </a:p>
          <a:p>
            <a:pPr lvl="0">
              <a:lnSpc>
                <a:spcPct val="115000"/>
              </a:lnSpc>
              <a:buClr>
                <a:srgbClr val="F07F09"/>
              </a:buClr>
              <a:buSzPct val="80000"/>
              <a:defRPr/>
            </a:pPr>
            <a:endParaRPr lang="en-US" sz="2900" dirty="0" smtClean="0">
              <a:solidFill>
                <a:sysClr val="windowText" lastClr="000000"/>
              </a:solidFill>
              <a:ea typeface="Calibri"/>
              <a:cs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23</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Unfortunately many businesses have shut down in Oregon so we plan to repeal those industry specific rules.  </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All other industry rules are staying the same, including Kraft Pulp Mills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If one of those sources wants to locate in Oregon, they would have to comply with current federal rules which are more stringent than our existing state rules.  (New Source Review, New Source Performance Standards, National Emission Standards for HAPs)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defRPr/>
            </a:pPr>
            <a:endParaRPr lang="en-US" sz="2900" dirty="0" smtClean="0">
              <a:solidFill>
                <a:sysClr val="windowText" lastClr="000000"/>
              </a:solidFill>
              <a:ea typeface="Calibri"/>
              <a:cs typeface="Times New Roman"/>
            </a:endParaRPr>
          </a:p>
          <a:p>
            <a:pPr lvl="0">
              <a:lnSpc>
                <a:spcPct val="115000"/>
              </a:lnSpc>
              <a:buClr>
                <a:srgbClr val="F07F09"/>
              </a:buClr>
              <a:buSzPct val="80000"/>
              <a:defRPr/>
            </a:pPr>
            <a:endParaRPr lang="en-US" sz="2900" dirty="0" smtClean="0">
              <a:solidFill>
                <a:sysClr val="windowText" lastClr="000000"/>
              </a:solidFill>
              <a:ea typeface="Calibri"/>
              <a:cs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24</a:t>
            </a:fld>
            <a:endParaRPr lang="en-US" dirty="0"/>
          </a:p>
        </p:txBody>
      </p:sp>
      <p:sp>
        <p:nvSpPr>
          <p:cNvPr id="5" name="Notes Placeholder 2"/>
          <p:cNvSpPr>
            <a:spLocks noGrp="1"/>
          </p:cNvSpPr>
          <p:nvPr>
            <p:ph type="body" idx="1"/>
          </p:nvPr>
        </p:nvSpPr>
        <p:spPr/>
        <p:txBody>
          <a:bodyPr>
            <a:normAutofit/>
          </a:bodyPr>
          <a:lstStyle/>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Unfortunately many businesses have shut down in Oregon so we plan to repeal those industry specific rules.  </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All other industry rules are staying the same, including Kraft Pulp Mills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lnSpc>
                <a:spcPct val="115000"/>
              </a:lnSpc>
              <a:buClr>
                <a:srgbClr val="F07F09"/>
              </a:buClr>
              <a:buSzPct val="80000"/>
              <a:defRPr/>
            </a:pPr>
            <a:r>
              <a:rPr lang="en-US" sz="1600" dirty="0" smtClean="0">
                <a:solidFill>
                  <a:sysClr val="windowText" lastClr="000000"/>
                </a:solidFill>
                <a:latin typeface="Times New Roman"/>
                <a:ea typeface="Calibri"/>
                <a:cs typeface="Times New Roman"/>
              </a:rPr>
              <a:t>If one of those sources wants to locate in Oregon, they would have to comply with current federal rules which are more stringent than our existing state rules.  (New Source Review, New Source Performance Standards, National Emission Standards for HAPs)</a:t>
            </a:r>
          </a:p>
          <a:p>
            <a:pPr lvl="0">
              <a:lnSpc>
                <a:spcPct val="115000"/>
              </a:lnSpc>
              <a:buClr>
                <a:srgbClr val="F07F09"/>
              </a:buClr>
              <a:buSzPct val="80000"/>
              <a:defRPr/>
            </a:pPr>
            <a:endParaRPr lang="en-US" sz="1600" dirty="0" smtClean="0">
              <a:solidFill>
                <a:sysClr val="windowText" lastClr="000000"/>
              </a:solidFill>
              <a:latin typeface="Times New Roman"/>
              <a:ea typeface="Calibri"/>
              <a:cs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buFont typeface="Arial" pitchFamily="34" charset="0"/>
              <a:buChar char="•"/>
              <a:defRPr/>
            </a:pPr>
            <a:endParaRPr lang="en-US" sz="2900" dirty="0" smtClean="0">
              <a:solidFill>
                <a:sysClr val="windowText" lastClr="000000"/>
              </a:solidFill>
              <a:latin typeface="Times New Roman"/>
            </a:endParaRPr>
          </a:p>
          <a:p>
            <a:pPr lvl="0">
              <a:buClr>
                <a:srgbClr val="00B0F0"/>
              </a:buClr>
              <a:buSzPct val="100000"/>
              <a:defRPr/>
            </a:pPr>
            <a:endParaRPr lang="en-US" sz="2900" dirty="0" smtClean="0">
              <a:solidFill>
                <a:sysClr val="windowText" lastClr="000000"/>
              </a:solidFill>
              <a:ea typeface="Calibri"/>
              <a:cs typeface="Times New Roman"/>
            </a:endParaRPr>
          </a:p>
          <a:p>
            <a:pPr lvl="0">
              <a:lnSpc>
                <a:spcPct val="115000"/>
              </a:lnSpc>
              <a:buClr>
                <a:srgbClr val="F07F09"/>
              </a:buClr>
              <a:buSzPct val="80000"/>
              <a:defRPr/>
            </a:pPr>
            <a:endParaRPr lang="en-US" sz="2900" dirty="0" smtClean="0">
              <a:solidFill>
                <a:sysClr val="windowText" lastClr="000000"/>
              </a:solidFill>
              <a:ea typeface="Calibri"/>
              <a:cs typeface="Times New Roman"/>
            </a:endParaRPr>
          </a:p>
          <a:p>
            <a:pPr lvl="1">
              <a:spcBef>
                <a:spcPts val="0"/>
              </a:spcBef>
              <a:buClr>
                <a:srgbClr val="00B0F0"/>
              </a:buClr>
              <a:buFont typeface="Arial" pitchFamily="34" charset="0"/>
              <a:buChar char="•"/>
              <a:defRPr/>
            </a:pPr>
            <a:endParaRPr lang="en-US" sz="2900" dirty="0" smtClean="0">
              <a:latin typeface="Times New Roman" pitchFamily="18" charset="0"/>
              <a:cs typeface="Times New Roman" pitchFamily="18" charset="0"/>
            </a:endParaRPr>
          </a:p>
          <a:p>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25</a:t>
            </a:fld>
            <a:endParaRPr lang="en-US" dirty="0"/>
          </a:p>
        </p:txBody>
      </p:sp>
      <p:sp>
        <p:nvSpPr>
          <p:cNvPr id="6" name="Notes Placeholder 5"/>
          <p:cNvSpPr>
            <a:spLocks noGrp="1"/>
          </p:cNvSpPr>
          <p:nvPr>
            <p:ph type="body" sz="quarter" idx="11"/>
          </p:nvPr>
        </p:nvSpPr>
        <p:spPr/>
        <p:txBody>
          <a:bodyPr>
            <a:normAutofit fontScale="92500" lnSpcReduction="10000"/>
          </a:bodyPr>
          <a:lstStyle/>
          <a:p>
            <a:r>
              <a:rPr lang="en-US" sz="1600" dirty="0" smtClean="0">
                <a:latin typeface="Times New Roman" pitchFamily="18" charset="0"/>
                <a:cs typeface="Times New Roman" pitchFamily="18" charset="0"/>
              </a:rPr>
              <a:t>The first part of this presentation covers rule clean-up.  </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Some of our rules are out of order so we want to move them to the right place.  There are procedures in definitions like major modification, actual emissions and netting basis that need to be moved.</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Some of our rules are missing important details so we worked on clarifying them.  (compliance methods)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want a clean set of definitions. Throughout all of our divisions there are multiple definitions of the same term – 5 definitions of the word person! Make sure the definitions agree and get rid of the redundant ones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found cross-referencing errors and typos that need to be fixed.  </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None of these clean-up changes  will affect stringency.  We are just clarifying things. </a:t>
            </a:r>
          </a:p>
          <a:p>
            <a:endParaRPr lang="en-US" sz="1600" dirty="0" smtClean="0">
              <a:latin typeface="Times New Roman" pitchFamily="18" charset="0"/>
              <a:cs typeface="Times New Roman"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26</a:t>
            </a:fld>
            <a:endParaRPr lang="en-US" dirty="0"/>
          </a:p>
        </p:txBody>
      </p:sp>
      <p:sp>
        <p:nvSpPr>
          <p:cNvPr id="6" name="Notes Placeholder 5"/>
          <p:cNvSpPr>
            <a:spLocks noGrp="1"/>
          </p:cNvSpPr>
          <p:nvPr>
            <p:ph type="body" sz="quarter" idx="11"/>
          </p:nvPr>
        </p:nvSpPr>
        <p:spPr/>
        <p:txBody>
          <a:bodyPr>
            <a:normAutofit fontScale="92500" lnSpcReduction="10000"/>
          </a:bodyPr>
          <a:lstStyle/>
          <a:p>
            <a:r>
              <a:rPr lang="en-US" sz="1600" dirty="0" smtClean="0">
                <a:latin typeface="Times New Roman" pitchFamily="18" charset="0"/>
                <a:cs typeface="Times New Roman" pitchFamily="18" charset="0"/>
              </a:rPr>
              <a:t>The first part of this presentation covers rule clean-up.  </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Some of our rules are out of order so we want to move them to the right place.  There are procedures in definitions like major modification, actual emissions and netting basis that need to be moved.</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Some of our rules are missing important details so we worked on clarifying them.  (compliance methods)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want a clean set of definitions. Throughout all of our divisions there are multiple definitions of the same term – 5 definitions of the word person! Make sure the definitions agree and get rid of the redundant ones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found cross-referencing errors and typos that need to be fixed.  </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None of these clean-up changes  will affect stringency.  We are just clarifying things. </a:t>
            </a:r>
          </a:p>
          <a:p>
            <a:endParaRPr lang="en-US" sz="1600" dirty="0" smtClean="0">
              <a:latin typeface="Times New Roman" pitchFamily="18" charset="0"/>
              <a:cs typeface="Times New Roman"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27</a:t>
            </a:fld>
            <a:endParaRPr lang="en-US" dirty="0"/>
          </a:p>
        </p:txBody>
      </p:sp>
      <p:sp>
        <p:nvSpPr>
          <p:cNvPr id="6" name="Notes Placeholder 5"/>
          <p:cNvSpPr>
            <a:spLocks noGrp="1"/>
          </p:cNvSpPr>
          <p:nvPr>
            <p:ph type="body" sz="quarter" idx="11"/>
          </p:nvPr>
        </p:nvSpPr>
        <p:spPr/>
        <p:txBody>
          <a:bodyPr>
            <a:normAutofit fontScale="92500" lnSpcReduction="10000"/>
          </a:bodyPr>
          <a:lstStyle/>
          <a:p>
            <a:r>
              <a:rPr lang="en-US" sz="1600" dirty="0" smtClean="0">
                <a:latin typeface="Times New Roman" pitchFamily="18" charset="0"/>
                <a:cs typeface="Times New Roman" pitchFamily="18" charset="0"/>
              </a:rPr>
              <a:t>The first part of this presentation covers rule clean-up.  </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Some of our rules are out of order so we want to move them to the right place.  There are procedures in definitions like major modification, actual emissions and netting basis that need to be moved.</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Some of our rules are missing important details so we worked on clarifying them.  (compliance methods)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want a clean set of definitions. Throughout all of our divisions there are multiple definitions of the same term – 5 definitions of the word person! Make sure the definitions agree and get rid of the redundant ones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found cross-referencing errors and typos that need to be fixed.  </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None of these clean-up changes  will affect stringency.  We are just clarifying things. </a:t>
            </a:r>
          </a:p>
          <a:p>
            <a:endParaRPr lang="en-US" sz="1600" dirty="0" smtClean="0">
              <a:latin typeface="Times New Roman" pitchFamily="18" charset="0"/>
              <a:cs typeface="Times New Roman"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28</a:t>
            </a:fld>
            <a:endParaRPr lang="en-US" dirty="0"/>
          </a:p>
        </p:txBody>
      </p:sp>
      <p:sp>
        <p:nvSpPr>
          <p:cNvPr id="6" name="Notes Placeholder 5"/>
          <p:cNvSpPr>
            <a:spLocks noGrp="1"/>
          </p:cNvSpPr>
          <p:nvPr>
            <p:ph type="body" sz="quarter" idx="11"/>
          </p:nvPr>
        </p:nvSpPr>
        <p:spPr/>
        <p:txBody>
          <a:bodyPr>
            <a:normAutofit fontScale="92500" lnSpcReduction="10000"/>
          </a:bodyPr>
          <a:lstStyle/>
          <a:p>
            <a:r>
              <a:rPr lang="en-US" sz="1600" dirty="0" smtClean="0">
                <a:latin typeface="Times New Roman" pitchFamily="18" charset="0"/>
                <a:cs typeface="Times New Roman" pitchFamily="18" charset="0"/>
              </a:rPr>
              <a:t>The first part of this presentation covers rule clean-up.  </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Some of our rules are out of order so we want to move them to the right place.  There are procedures in definitions like major modification, actual emissions and netting basis that need to be moved.</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Some of our rules are missing important details so we worked on clarifying them.  (compliance methods)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want a clean set of definitions. Throughout all of our divisions there are multiple definitions of the same term – 5 definitions of the word person! Make sure the definitions agree and get rid of the redundant ones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found cross-referencing errors and typos that need to be fixed.  </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None of these clean-up changes  will affect stringency.  We are just clarifying things. </a:t>
            </a:r>
          </a:p>
          <a:p>
            <a:endParaRPr lang="en-US" sz="1600" dirty="0" smtClean="0">
              <a:latin typeface="Times New Roman" pitchFamily="18" charset="0"/>
              <a:cs typeface="Times New Roman"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29</a:t>
            </a:fld>
            <a:endParaRPr lang="en-US" dirty="0">
              <a:solidFill>
                <a:prstClr val="black"/>
              </a:solidFill>
            </a:endParaRPr>
          </a:p>
        </p:txBody>
      </p:sp>
      <p:sp>
        <p:nvSpPr>
          <p:cNvPr id="3" name="Notes Placeholder 2"/>
          <p:cNvSpPr>
            <a:spLocks noGrp="1"/>
          </p:cNvSpPr>
          <p:nvPr>
            <p:ph type="body" sz="quarter" idx="11"/>
          </p:nvPr>
        </p:nvSpPr>
        <p:spPr/>
        <p:txBody>
          <a:bodyPr/>
          <a:lstStyle/>
          <a:p>
            <a:r>
              <a:rPr lang="en-US" sz="1600" dirty="0" smtClean="0">
                <a:latin typeface="Times New Roman" pitchFamily="18" charset="0"/>
                <a:cs typeface="Times New Roman" pitchFamily="18" charset="0"/>
              </a:rPr>
              <a:t>Do you have any questions before we move on to the next topic?</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Our next presenter is Mark Fisher.</a:t>
            </a:r>
            <a:endParaRPr lang="en-US" sz="1600" dirty="0">
              <a:latin typeface="Times New Roman" pitchFamily="18" charset="0"/>
              <a:cs typeface="Times New Roman"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Here is an overview of the topics we are going to cover today:  </a:t>
            </a:r>
          </a:p>
          <a:p>
            <a:pPr marL="1033272" lvl="0" indent="-576072" fontAlgn="base">
              <a:lnSpc>
                <a:spcPct val="95000"/>
              </a:lnSpc>
              <a:spcAft>
                <a:spcPct val="0"/>
              </a:spcAft>
              <a:buClr>
                <a:srgbClr val="00B0F0"/>
              </a:buClr>
              <a:buFontTx/>
              <a:buChar char="•"/>
              <a:defRPr/>
            </a:pPr>
            <a:r>
              <a:rPr lang="en-US" sz="1600" kern="0" dirty="0" smtClean="0">
                <a:solidFill>
                  <a:srgbClr val="000000"/>
                </a:solidFill>
                <a:latin typeface="Times New Roman"/>
                <a:ea typeface="Calibri"/>
                <a:cs typeface="Times New Roman"/>
              </a:rPr>
              <a:t>Rule </a:t>
            </a:r>
            <a:r>
              <a:rPr lang="en-US" sz="1600" kern="0" dirty="0" smtClean="0">
                <a:latin typeface="Times New Roman"/>
                <a:ea typeface="Calibri"/>
                <a:cs typeface="Times New Roman"/>
              </a:rPr>
              <a:t>clean-up </a:t>
            </a:r>
            <a:endParaRPr lang="en-US" sz="1600" kern="0" dirty="0" smtClean="0">
              <a:ea typeface="Calibri"/>
              <a:cs typeface="Times New Roman"/>
            </a:endParaRP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Update statewide grain loading and opacity standards</a:t>
            </a:r>
            <a:endParaRPr lang="en-US" sz="1600" kern="0" dirty="0" smtClean="0">
              <a:ea typeface="Calibri"/>
              <a:cs typeface="Times New Roman"/>
            </a:endParaRP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We have a defined term:  Categorically Insignificant Activities</a:t>
            </a:r>
          </a:p>
          <a:p>
            <a:pPr marL="1033272" lvl="0"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How emissions are divided when a business splits into two or more businesses </a:t>
            </a:r>
          </a:p>
          <a:p>
            <a:pPr marL="1033272" lvl="0" indent="-576072" fontAlgn="base">
              <a:lnSpc>
                <a:spcPct val="95000"/>
              </a:lnSpc>
              <a:spcAft>
                <a:spcPct val="0"/>
              </a:spcAft>
              <a:buClr>
                <a:srgbClr val="00B0F0"/>
              </a:buClr>
              <a:buFontTx/>
              <a:buChar char="•"/>
              <a:defRPr/>
            </a:pPr>
            <a:r>
              <a:rPr lang="en-US" sz="1600" kern="0" dirty="0" smtClean="0">
                <a:latin typeface="Times New Roman"/>
                <a:ea typeface="Calibri"/>
                <a:cs typeface="Times New Roman"/>
              </a:rPr>
              <a:t>Our pre-construction program called New Source Review (NSR) </a:t>
            </a:r>
          </a:p>
          <a:p>
            <a:pPr marL="1033272"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If construction is delayed, how a business an get an extensions for their NSR permit</a:t>
            </a:r>
          </a:p>
          <a:p>
            <a:pPr marL="1033272" indent="-576072">
              <a:lnSpc>
                <a:spcPct val="95000"/>
              </a:lnSpc>
              <a:spcBef>
                <a:spcPts val="0"/>
              </a:spcBef>
              <a:buClr>
                <a:srgbClr val="00B0F0"/>
              </a:buClr>
              <a:buFont typeface="Arial" pitchFamily="34" charset="0"/>
              <a:buChar char="•"/>
              <a:defRPr/>
            </a:pPr>
            <a:r>
              <a:rPr lang="en-US" sz="1600" kern="0" dirty="0" smtClean="0">
                <a:latin typeface="Times New Roman"/>
                <a:ea typeface="Calibri"/>
                <a:cs typeface="Times New Roman"/>
              </a:rPr>
              <a:t>Another defined term:  Net air quality benefit</a:t>
            </a:r>
          </a:p>
          <a:p>
            <a:pPr>
              <a:lnSpc>
                <a:spcPct val="115000"/>
              </a:lnSpc>
              <a:spcBef>
                <a:spcPts val="0"/>
              </a:spcBef>
              <a:buClr>
                <a:srgbClr val="00B0F0"/>
              </a:buClr>
              <a:defRPr/>
            </a:pPr>
            <a:endParaRPr lang="en-US" sz="1600" kern="0" dirty="0" smtClean="0">
              <a:latin typeface="Times New Roman"/>
              <a:ea typeface="Calibri"/>
              <a:cs typeface="Times New Roman"/>
            </a:endParaRPr>
          </a:p>
          <a:p>
            <a:r>
              <a:rPr lang="en-US" sz="1600" dirty="0" smtClean="0">
                <a:latin typeface="Times New Roman" pitchFamily="18" charset="0"/>
                <a:cs typeface="Times New Roman" pitchFamily="18" charset="0"/>
              </a:rPr>
              <a:t>All of these topics will be explained in more detail later in this presentation. </a:t>
            </a:r>
          </a:p>
        </p:txBody>
      </p:sp>
      <p:sp>
        <p:nvSpPr>
          <p:cNvPr id="4" name="Slide Number Placeholder 3"/>
          <p:cNvSpPr>
            <a:spLocks noGrp="1"/>
          </p:cNvSpPr>
          <p:nvPr>
            <p:ph type="sldNum" sz="quarter" idx="10"/>
          </p:nvPr>
        </p:nvSpPr>
        <p:spPr/>
        <p:txBody>
          <a:bodyPr/>
          <a:lstStyle/>
          <a:p>
            <a:fld id="{F6922073-0507-4909-86FD-51FAF8B9186E}"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Units no longer considered insignificant.  More stringent or have to get a permit?  Not more stringent.</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Units no longer considered insignificant.  More stringent or have to get a permit?  Not more stringent.</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Clr>
                <a:srgbClr val="0CA4C2"/>
              </a:buClr>
            </a:pPr>
            <a:r>
              <a:rPr lang="en-US" sz="3800" dirty="0" smtClean="0">
                <a:latin typeface="Times New Roman" pitchFamily="18" charset="0"/>
                <a:cs typeface="Times New Roman" pitchFamily="18" charset="0"/>
              </a:rPr>
              <a:t>Impacts on Business</a:t>
            </a:r>
          </a:p>
          <a:p>
            <a:pPr marL="1314450" lvl="2" indent="-514350">
              <a:buClr>
                <a:srgbClr val="0CA4C2"/>
              </a:buClr>
            </a:pPr>
            <a:r>
              <a:rPr lang="en-US" sz="3800" dirty="0" smtClean="0">
                <a:latin typeface="Times New Roman" pitchFamily="18" charset="0"/>
                <a:cs typeface="Times New Roman" pitchFamily="18" charset="0"/>
              </a:rPr>
              <a:t>Will need to provide emissions information for these small sources</a:t>
            </a:r>
          </a:p>
          <a:p>
            <a:pPr marL="1314450" lvl="2" indent="-514350">
              <a:buClr>
                <a:srgbClr val="0CA4C2"/>
              </a:buClr>
            </a:pPr>
            <a:r>
              <a:rPr lang="en-US" sz="3800" dirty="0" smtClean="0">
                <a:latin typeface="Times New Roman" pitchFamily="18" charset="0"/>
                <a:cs typeface="Times New Roman" pitchFamily="18" charset="0"/>
              </a:rPr>
              <a:t>A few businesses will need to get permits (data centers) and construction approval required for all</a:t>
            </a:r>
          </a:p>
          <a:p>
            <a:pPr marL="1314450" lvl="2" indent="-514350">
              <a:buClr>
                <a:srgbClr val="0CA4C2"/>
              </a:buClr>
            </a:pPr>
            <a:r>
              <a:rPr lang="en-US" sz="3800" dirty="0" smtClean="0">
                <a:latin typeface="Times New Roman" pitchFamily="18" charset="0"/>
                <a:cs typeface="Times New Roman" pitchFamily="18" charset="0"/>
              </a:rPr>
              <a:t>Small future emission increases may trigger other regulatory requirements for larger businesses</a:t>
            </a:r>
          </a:p>
          <a:p>
            <a:pPr>
              <a:buClr>
                <a:srgbClr val="0CA4C2"/>
              </a:buClr>
            </a:pPr>
            <a:r>
              <a:rPr lang="en-US" sz="3800" dirty="0" smtClean="0">
                <a:latin typeface="Times New Roman" pitchFamily="18" charset="0"/>
                <a:cs typeface="Times New Roman" pitchFamily="18" charset="0"/>
              </a:rPr>
              <a:t>Impacts on Environment</a:t>
            </a:r>
          </a:p>
          <a:p>
            <a:pPr marL="1314450" lvl="2" indent="-514350">
              <a:buClr>
                <a:srgbClr val="0CA4C2"/>
              </a:buClr>
            </a:pPr>
            <a:r>
              <a:rPr lang="en-US" sz="3800" dirty="0" smtClean="0">
                <a:latin typeface="Times New Roman" pitchFamily="18" charset="0"/>
                <a:cs typeface="Times New Roman" pitchFamily="18" charset="0"/>
              </a:rPr>
              <a:t>Better accounting of emissions</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Clr>
                <a:srgbClr val="0CA4C2"/>
              </a:buClr>
            </a:pPr>
            <a:r>
              <a:rPr lang="en-US" sz="3800" dirty="0" smtClean="0">
                <a:latin typeface="Times New Roman" pitchFamily="18" charset="0"/>
                <a:cs typeface="Times New Roman" pitchFamily="18" charset="0"/>
              </a:rPr>
              <a:t>Impacts on Business</a:t>
            </a:r>
          </a:p>
          <a:p>
            <a:pPr marL="1314450" lvl="2" indent="-514350">
              <a:buClr>
                <a:srgbClr val="0CA4C2"/>
              </a:buClr>
            </a:pPr>
            <a:r>
              <a:rPr lang="en-US" sz="3800" dirty="0" smtClean="0">
                <a:latin typeface="Times New Roman" pitchFamily="18" charset="0"/>
                <a:cs typeface="Times New Roman" pitchFamily="18" charset="0"/>
              </a:rPr>
              <a:t>Will need to provide emissions information for these small sources</a:t>
            </a:r>
          </a:p>
          <a:p>
            <a:pPr marL="1314450" lvl="2" indent="-514350">
              <a:buClr>
                <a:srgbClr val="0CA4C2"/>
              </a:buClr>
            </a:pPr>
            <a:r>
              <a:rPr lang="en-US" sz="3800" dirty="0" smtClean="0">
                <a:latin typeface="Times New Roman" pitchFamily="18" charset="0"/>
                <a:cs typeface="Times New Roman" pitchFamily="18" charset="0"/>
              </a:rPr>
              <a:t>A few businesses will need to get permits (data centers) and construction approval required for all</a:t>
            </a:r>
          </a:p>
          <a:p>
            <a:pPr marL="1314450" lvl="2" indent="-514350">
              <a:buClr>
                <a:srgbClr val="0CA4C2"/>
              </a:buClr>
            </a:pPr>
            <a:r>
              <a:rPr lang="en-US" sz="3800" dirty="0" smtClean="0">
                <a:latin typeface="Times New Roman" pitchFamily="18" charset="0"/>
                <a:cs typeface="Times New Roman" pitchFamily="18" charset="0"/>
              </a:rPr>
              <a:t>Small future emission increases may trigger other regulatory requirements for larger businesses</a:t>
            </a:r>
          </a:p>
          <a:p>
            <a:pPr>
              <a:buClr>
                <a:srgbClr val="0CA4C2"/>
              </a:buClr>
            </a:pPr>
            <a:r>
              <a:rPr lang="en-US" sz="3800" dirty="0" smtClean="0">
                <a:latin typeface="Times New Roman" pitchFamily="18" charset="0"/>
                <a:cs typeface="Times New Roman" pitchFamily="18" charset="0"/>
              </a:rPr>
              <a:t>Impacts on Environment</a:t>
            </a:r>
          </a:p>
          <a:p>
            <a:pPr marL="1314450" lvl="2" indent="-514350">
              <a:buClr>
                <a:srgbClr val="0CA4C2"/>
              </a:buClr>
            </a:pPr>
            <a:r>
              <a:rPr lang="en-US" sz="3800" dirty="0" smtClean="0">
                <a:latin typeface="Times New Roman" pitchFamily="18" charset="0"/>
                <a:cs typeface="Times New Roman" pitchFamily="18" charset="0"/>
              </a:rPr>
              <a:t>Better accounting of emissions</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buClr>
                <a:srgbClr val="0CA4C2"/>
              </a:buClr>
            </a:pPr>
            <a:r>
              <a:rPr lang="en-US" sz="3800" dirty="0" smtClean="0">
                <a:latin typeface="Times New Roman" pitchFamily="18" charset="0"/>
                <a:cs typeface="Times New Roman" pitchFamily="18" charset="0"/>
              </a:rPr>
              <a:t>Impacts on Business</a:t>
            </a:r>
          </a:p>
          <a:p>
            <a:pPr marL="1314450" lvl="2" indent="-514350">
              <a:buClr>
                <a:srgbClr val="0CA4C2"/>
              </a:buClr>
            </a:pPr>
            <a:r>
              <a:rPr lang="en-US" sz="3800" dirty="0" smtClean="0">
                <a:latin typeface="Times New Roman" pitchFamily="18" charset="0"/>
                <a:cs typeface="Times New Roman" pitchFamily="18" charset="0"/>
              </a:rPr>
              <a:t>Will need to provide emissions information for these small sources</a:t>
            </a:r>
          </a:p>
          <a:p>
            <a:pPr marL="1314450" lvl="2" indent="-514350">
              <a:buClr>
                <a:srgbClr val="0CA4C2"/>
              </a:buClr>
            </a:pPr>
            <a:r>
              <a:rPr lang="en-US" sz="3800" dirty="0" smtClean="0">
                <a:latin typeface="Times New Roman" pitchFamily="18" charset="0"/>
                <a:cs typeface="Times New Roman" pitchFamily="18" charset="0"/>
              </a:rPr>
              <a:t>A few businesses will need to get permits (data centers) and construction approval required for all</a:t>
            </a:r>
          </a:p>
          <a:p>
            <a:pPr marL="1314450" lvl="2" indent="-514350">
              <a:buClr>
                <a:srgbClr val="0CA4C2"/>
              </a:buClr>
            </a:pPr>
            <a:r>
              <a:rPr lang="en-US" sz="3800" dirty="0" smtClean="0">
                <a:latin typeface="Times New Roman" pitchFamily="18" charset="0"/>
                <a:cs typeface="Times New Roman" pitchFamily="18" charset="0"/>
              </a:rPr>
              <a:t>Small future emission increases may trigger other regulatory requirements for larger businesses</a:t>
            </a:r>
          </a:p>
          <a:p>
            <a:pPr>
              <a:buClr>
                <a:srgbClr val="0CA4C2"/>
              </a:buClr>
            </a:pPr>
            <a:r>
              <a:rPr lang="en-US" sz="3800" dirty="0" smtClean="0">
                <a:latin typeface="Times New Roman" pitchFamily="18" charset="0"/>
                <a:cs typeface="Times New Roman" pitchFamily="18" charset="0"/>
              </a:rPr>
              <a:t>Impacts on Environment</a:t>
            </a:r>
          </a:p>
          <a:p>
            <a:pPr marL="1314450" lvl="2" indent="-514350">
              <a:buClr>
                <a:srgbClr val="0CA4C2"/>
              </a:buClr>
            </a:pPr>
            <a:r>
              <a:rPr lang="en-US" sz="3800" dirty="0" smtClean="0">
                <a:latin typeface="Times New Roman" pitchFamily="18" charset="0"/>
                <a:cs typeface="Times New Roman" pitchFamily="18" charset="0"/>
              </a:rPr>
              <a:t>Better accounting of emissions</a:t>
            </a:r>
          </a:p>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39</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4</a:t>
            </a:fld>
            <a:endParaRPr lang="en-US" dirty="0"/>
          </a:p>
        </p:txBody>
      </p:sp>
    </p:spTree>
    <p:extLst>
      <p:ext uri="{BB962C8B-B14F-4D97-AF65-F5344CB8AC3E}">
        <p14:creationId xmlns:p14="http://schemas.microsoft.com/office/powerpoint/2010/main" xmlns="" val="14863352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8200" cy="3486150"/>
          </a:xfrm>
        </p:spPr>
      </p:sp>
      <p:sp>
        <p:nvSpPr>
          <p:cNvPr id="4" name="Slide Number Placeholder 3"/>
          <p:cNvSpPr>
            <a:spLocks noGrp="1"/>
          </p:cNvSpPr>
          <p:nvPr>
            <p:ph type="sldNum" sz="quarter" idx="10"/>
          </p:nvPr>
        </p:nvSpPr>
        <p:spPr/>
        <p:txBody>
          <a:bodyPr/>
          <a:lstStyle/>
          <a:p>
            <a:fld id="{F6922073-0507-4909-86FD-51FAF8B9186E}" type="slidenum">
              <a:rPr lang="en-US" smtClean="0"/>
              <a:pPr/>
              <a:t>41</a:t>
            </a:fld>
            <a:endParaRPr lang="en-US" dirty="0"/>
          </a:p>
        </p:txBody>
      </p:sp>
      <p:sp>
        <p:nvSpPr>
          <p:cNvPr id="5" name="Rectangle 4"/>
          <p:cNvSpPr/>
          <p:nvPr/>
        </p:nvSpPr>
        <p:spPr>
          <a:xfrm>
            <a:off x="1143000" y="4267200"/>
            <a:ext cx="4648200" cy="830997"/>
          </a:xfrm>
          <a:prstGeom prst="rect">
            <a:avLst/>
          </a:prstGeom>
        </p:spPr>
        <p:txBody>
          <a:bodyPr wrap="square">
            <a:spAutoFit/>
          </a:bodyPr>
          <a:lstStyle/>
          <a:p>
            <a:pPr marL="114300" lvl="1" indent="-114300">
              <a:buClr>
                <a:srgbClr val="00B0F0"/>
              </a:buClr>
              <a:buFont typeface="Arial" pitchFamily="34" charset="0"/>
              <a:buChar char="•"/>
            </a:pPr>
            <a:r>
              <a:rPr lang="en-US" sz="1200" dirty="0" smtClean="0">
                <a:latin typeface="Times New Roman" pitchFamily="18" charset="0"/>
                <a:cs typeface="Times New Roman" pitchFamily="18" charset="0"/>
              </a:rPr>
              <a:t>SIP required  by Clean Air Act to maintain or attain compliance with National Ambient Air Quality Standards (NAAQS)</a:t>
            </a:r>
          </a:p>
          <a:p>
            <a:pPr marL="114300" lvl="1" indent="-114300">
              <a:buClr>
                <a:srgbClr val="00B0F0"/>
              </a:buClr>
              <a:buFont typeface="Arial" pitchFamily="34" charset="0"/>
              <a:buChar char="•"/>
            </a:pPr>
            <a:r>
              <a:rPr lang="en-US" sz="1200" dirty="0" smtClean="0">
                <a:latin typeface="Times New Roman" pitchFamily="18" charset="0"/>
                <a:cs typeface="Times New Roman" pitchFamily="18" charset="0"/>
              </a:rPr>
              <a:t>NAAQS for particulate matter was based on total particulate matter and was much less stringent than today’s standards.</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42</a:t>
            </a:fld>
            <a:endParaRPr lang="en-US" dirty="0"/>
          </a:p>
        </p:txBody>
      </p:sp>
      <p:pic>
        <p:nvPicPr>
          <p:cNvPr id="4097" name="Picture 1"/>
          <p:cNvPicPr>
            <a:picLocks noChangeAspect="1" noChangeArrowheads="1"/>
          </p:cNvPicPr>
          <p:nvPr/>
        </p:nvPicPr>
        <p:blipFill>
          <a:blip r:embed="rId3"/>
          <a:srcRect t="18750" r="66562" b="7031"/>
          <a:stretch>
            <a:fillRect/>
          </a:stretch>
        </p:blipFill>
        <p:spPr bwMode="auto">
          <a:xfrm>
            <a:off x="1295400" y="4495800"/>
            <a:ext cx="4977393" cy="4419600"/>
          </a:xfrm>
          <a:prstGeom prst="rect">
            <a:avLst/>
          </a:prstGeom>
          <a:noFill/>
          <a:ln w="9525">
            <a:noFill/>
            <a:miter lim="800000"/>
            <a:headEnd/>
            <a:tailEnd/>
          </a:ln>
        </p:spPr>
      </p:pic>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43</a:t>
            </a:fld>
            <a:endParaRPr lang="en-US" dirty="0"/>
          </a:p>
        </p:txBody>
      </p:sp>
      <p:pic>
        <p:nvPicPr>
          <p:cNvPr id="4097" name="Picture 1"/>
          <p:cNvPicPr>
            <a:picLocks noChangeAspect="1" noChangeArrowheads="1"/>
          </p:cNvPicPr>
          <p:nvPr/>
        </p:nvPicPr>
        <p:blipFill>
          <a:blip r:embed="rId3"/>
          <a:srcRect t="18750" r="66562" b="7031"/>
          <a:stretch>
            <a:fillRect/>
          </a:stretch>
        </p:blipFill>
        <p:spPr bwMode="auto">
          <a:xfrm>
            <a:off x="1295400" y="4495800"/>
            <a:ext cx="4977393" cy="4419600"/>
          </a:xfrm>
          <a:prstGeom prst="rect">
            <a:avLst/>
          </a:prstGeom>
          <a:noFill/>
          <a:ln w="9525">
            <a:noFill/>
            <a:miter lim="800000"/>
            <a:headEnd/>
            <a:tailEnd/>
          </a:ln>
        </p:spPr>
      </p:pic>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49</a:t>
            </a:fld>
            <a:endParaRPr lang="en-US" dirty="0"/>
          </a:p>
        </p:txBody>
      </p:sp>
      <p:sp>
        <p:nvSpPr>
          <p:cNvPr id="5" name="Notes Placeholder 4"/>
          <p:cNvSpPr>
            <a:spLocks noGrp="1"/>
          </p:cNvSpPr>
          <p:nvPr>
            <p:ph type="body" sz="quarter" idx="11"/>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In going from 40% down to 20%, we are making standard the same as for post-1970 units.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Required operation and maintenance plans will ensure emissions are minimized and limit the amount of time for grate cleaning or soot blowing</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50</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This is an overview of the proposed changes to the  grain loading standards.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“Sensitive  areas” are designated because of air quality problems</a:t>
            </a:r>
          </a:p>
          <a:p>
            <a:pPr>
              <a:buFont typeface="Arial" pitchFamily="34" charset="0"/>
              <a:buChar char="•"/>
            </a:pPr>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51</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This is an overview of the proposed changes to the  grain loading standards.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“Sensitive  areas” are designated because of air quality problems</a:t>
            </a:r>
          </a:p>
          <a:p>
            <a:pPr>
              <a:buFont typeface="Arial" pitchFamily="34" charset="0"/>
              <a:buChar char="•"/>
            </a:pPr>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52</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This is an overview of the proposed changes to the  grain loading standards.</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“Sensitive  areas” are designated because of air quality problems</a:t>
            </a:r>
          </a:p>
          <a:p>
            <a:pPr>
              <a:buFont typeface="Arial" pitchFamily="34" charset="0"/>
              <a:buChar char="•"/>
            </a:pPr>
            <a:endParaRPr lang="en-US" sz="1600" dirty="0" smtClean="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53</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648200" cy="3486150"/>
          </a:xfrm>
        </p:spPr>
      </p:sp>
      <p:sp>
        <p:nvSpPr>
          <p:cNvPr id="4" name="Slide Number Placeholder 3"/>
          <p:cNvSpPr>
            <a:spLocks noGrp="1"/>
          </p:cNvSpPr>
          <p:nvPr>
            <p:ph type="sldNum" sz="quarter" idx="10"/>
          </p:nvPr>
        </p:nvSpPr>
        <p:spPr/>
        <p:txBody>
          <a:bodyPr/>
          <a:lstStyle/>
          <a:p>
            <a:fld id="{F6922073-0507-4909-86FD-51FAF8B9186E}" type="slidenum">
              <a:rPr lang="en-US" smtClean="0"/>
              <a:pPr/>
              <a:t>54</a:t>
            </a:fld>
            <a:endParaRPr lang="en-US" dirty="0"/>
          </a:p>
        </p:txBody>
      </p:sp>
      <p:sp>
        <p:nvSpPr>
          <p:cNvPr id="5" name="Rectangle 4"/>
          <p:cNvSpPr/>
          <p:nvPr/>
        </p:nvSpPr>
        <p:spPr>
          <a:xfrm>
            <a:off x="1143000" y="4267200"/>
            <a:ext cx="4648200" cy="830997"/>
          </a:xfrm>
          <a:prstGeom prst="rect">
            <a:avLst/>
          </a:prstGeom>
        </p:spPr>
        <p:txBody>
          <a:bodyPr wrap="square">
            <a:spAutoFit/>
          </a:bodyPr>
          <a:lstStyle/>
          <a:p>
            <a:pPr marL="114300" lvl="1" indent="-114300">
              <a:buClr>
                <a:srgbClr val="00B0F0"/>
              </a:buClr>
              <a:buFont typeface="Arial" pitchFamily="34" charset="0"/>
              <a:buChar char="•"/>
            </a:pPr>
            <a:r>
              <a:rPr lang="en-US" sz="1200" dirty="0" smtClean="0">
                <a:latin typeface="Times New Roman" pitchFamily="18" charset="0"/>
                <a:cs typeface="Times New Roman" pitchFamily="18" charset="0"/>
              </a:rPr>
              <a:t>SIP required  by Clean Air Act to maintain or attain compliance with National Ambient Air Quality Standards (NAAQS)</a:t>
            </a:r>
          </a:p>
          <a:p>
            <a:pPr marL="114300" lvl="1" indent="-114300">
              <a:buClr>
                <a:srgbClr val="00B0F0"/>
              </a:buClr>
              <a:buFont typeface="Arial" pitchFamily="34" charset="0"/>
              <a:buChar char="•"/>
            </a:pPr>
            <a:r>
              <a:rPr lang="en-US" sz="1200" dirty="0" smtClean="0">
                <a:latin typeface="Times New Roman" pitchFamily="18" charset="0"/>
                <a:cs typeface="Times New Roman" pitchFamily="18" charset="0"/>
              </a:rPr>
              <a:t>NAAQS for particulate matter was based on total particulate matter and was much less stringent than today’s standards.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5</a:t>
            </a:fld>
            <a:endParaRPr lang="en-US" dirty="0"/>
          </a:p>
        </p:txBody>
      </p:sp>
      <p:sp>
        <p:nvSpPr>
          <p:cNvPr id="6" name="Notes Placeholder 5"/>
          <p:cNvSpPr>
            <a:spLocks noGrp="1"/>
          </p:cNvSpPr>
          <p:nvPr>
            <p:ph type="body" sz="quarter" idx="11"/>
          </p:nvPr>
        </p:nvSpPr>
        <p:spPr/>
        <p:txBody>
          <a:bodyPr>
            <a:normAutofit fontScale="92500" lnSpcReduction="10000"/>
          </a:bodyPr>
          <a:lstStyle/>
          <a:p>
            <a:r>
              <a:rPr lang="en-US" sz="1600" dirty="0" smtClean="0">
                <a:latin typeface="Times New Roman" pitchFamily="18" charset="0"/>
                <a:cs typeface="Times New Roman" pitchFamily="18" charset="0"/>
              </a:rPr>
              <a:t>The first part of this presentation covers rule clean-up.  </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Some of our rules are out of order so we want to move them to the right place.  There are procedures in definitions like major modification, actual emissions and netting basis that need to be moved.</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Some of our rules are missing important details so we worked on clarifying them.  (compliance methods)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want a clean set of definitions. Throughout all of our divisions there are multiple definitions of the same term – 5 definitions of the word person! Make sure the definitions agree and get rid of the redundant ones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found cross-referencing errors and typos that need to be fixed.  </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None of these clean-up changes  will affect stringency.  We are just clarifying things. </a:t>
            </a:r>
          </a:p>
          <a:p>
            <a:endParaRPr lang="en-US" sz="1600" dirty="0" smtClean="0">
              <a:latin typeface="Times New Roman" pitchFamily="18" charset="0"/>
              <a:cs typeface="Times New Roman" pitchFamily="18"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55</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sz="1600" dirty="0" smtClean="0">
                <a:latin typeface="Times New Roman" pitchFamily="18" charset="0"/>
                <a:cs typeface="Times New Roman" pitchFamily="18" charset="0"/>
              </a:rPr>
              <a:t>  In going from 40% down to 20%, we are making standard the same as for post-1970 units.  </a:t>
            </a:r>
          </a:p>
          <a:p>
            <a:pPr>
              <a:buFont typeface="Arial" pitchFamily="34" charset="0"/>
              <a:buChar char="•"/>
            </a:pPr>
            <a:endParaRPr lang="en-US" sz="1600" dirty="0" smtClean="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  Required operation and maintenance plans will ensure emissions are minimized and limit the amount of time for grate cleaning or soot blowing</a:t>
            </a: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56</a:t>
            </a:fld>
            <a:endParaRPr lang="en-US" dirty="0">
              <a:solidFill>
                <a:prstClr val="black"/>
              </a:solidFill>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57</a:t>
            </a:fld>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58</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59</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pPr/>
              <a:t>60</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endParaRPr lang="en-US" sz="1600" dirty="0">
              <a:latin typeface="Times New Roman" pitchFamily="18" charset="0"/>
              <a:cs typeface="Times New Roman" pitchFamily="18" charset="0"/>
            </a:endParaRPr>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61</a:t>
            </a:fld>
            <a:endParaRPr lang="en-US" dirty="0">
              <a:solidFill>
                <a:prstClr val="black"/>
              </a:solidFill>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79</a:t>
            </a:fld>
            <a:endParaRPr lang="en-US" dirty="0"/>
          </a:p>
        </p:txBody>
      </p:sp>
    </p:spTree>
    <p:extLst>
      <p:ext uri="{BB962C8B-B14F-4D97-AF65-F5344CB8AC3E}">
        <p14:creationId xmlns:p14="http://schemas.microsoft.com/office/powerpoint/2010/main" xmlns="" val="3122729102"/>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84</a:t>
            </a:fld>
            <a:endParaRPr lang="en-US" dirty="0"/>
          </a:p>
        </p:txBody>
      </p:sp>
    </p:spTree>
    <p:extLst>
      <p:ext uri="{BB962C8B-B14F-4D97-AF65-F5344CB8AC3E}">
        <p14:creationId xmlns:p14="http://schemas.microsoft.com/office/powerpoint/2010/main" xmlns="" val="270925926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85</a:t>
            </a:fld>
            <a:endParaRPr lang="en-US" dirty="0"/>
          </a:p>
        </p:txBody>
      </p:sp>
    </p:spTree>
    <p:extLst>
      <p:ext uri="{BB962C8B-B14F-4D97-AF65-F5344CB8AC3E}">
        <p14:creationId xmlns:p14="http://schemas.microsoft.com/office/powerpoint/2010/main" xmlns="" val="27092592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6</a:t>
            </a:fld>
            <a:endParaRPr lang="en-US" dirty="0"/>
          </a:p>
        </p:txBody>
      </p:sp>
      <p:sp>
        <p:nvSpPr>
          <p:cNvPr id="6" name="Notes Placeholder 5"/>
          <p:cNvSpPr>
            <a:spLocks noGrp="1"/>
          </p:cNvSpPr>
          <p:nvPr>
            <p:ph type="body" sz="quarter" idx="11"/>
          </p:nvPr>
        </p:nvSpPr>
        <p:spPr/>
        <p:txBody>
          <a:bodyPr>
            <a:normAutofit fontScale="92500" lnSpcReduction="10000"/>
          </a:bodyPr>
          <a:lstStyle/>
          <a:p>
            <a:r>
              <a:rPr lang="en-US" sz="1600" dirty="0" smtClean="0">
                <a:latin typeface="Times New Roman" pitchFamily="18" charset="0"/>
                <a:cs typeface="Times New Roman" pitchFamily="18" charset="0"/>
              </a:rPr>
              <a:t>The first part of this presentation covers rule clean-up.  </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Some of our rules are out of order so we want to move them to the right place.  There are procedures in definitions like major modification, actual emissions and netting basis that need to be moved.</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Some of our rules are missing important details so we worked on clarifying them.  (compliance methods)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want a clean set of definitions. Throughout all of our divisions there are multiple definitions of the same term – 5 definitions of the word person! Make sure the definitions agree and get rid of the redundant ones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found cross-referencing errors and typos that need to be fixed.  </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None of these clean-up changes  will affect stringency.  We are just clarifying things. </a:t>
            </a:r>
          </a:p>
          <a:p>
            <a:endParaRPr lang="en-US" sz="1600" dirty="0" smtClean="0">
              <a:latin typeface="Times New Roman" pitchFamily="18" charset="0"/>
              <a:cs typeface="Times New Roman" pitchFamily="18"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86</a:t>
            </a:fld>
            <a:endParaRPr lang="en-US" dirty="0"/>
          </a:p>
        </p:txBody>
      </p:sp>
    </p:spTree>
    <p:extLst>
      <p:ext uri="{BB962C8B-B14F-4D97-AF65-F5344CB8AC3E}">
        <p14:creationId xmlns:p14="http://schemas.microsoft.com/office/powerpoint/2010/main" xmlns="" val="27092592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87</a:t>
            </a:fld>
            <a:endParaRPr lang="en-US" dirty="0"/>
          </a:p>
        </p:txBody>
      </p:sp>
    </p:spTree>
    <p:extLst>
      <p:ext uri="{BB962C8B-B14F-4D97-AF65-F5344CB8AC3E}">
        <p14:creationId xmlns:p14="http://schemas.microsoft.com/office/powerpoint/2010/main" xmlns="" val="27092592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88</a:t>
            </a:fld>
            <a:endParaRPr lang="en-US" dirty="0"/>
          </a:p>
        </p:txBody>
      </p:sp>
    </p:spTree>
    <p:extLst>
      <p:ext uri="{BB962C8B-B14F-4D97-AF65-F5344CB8AC3E}">
        <p14:creationId xmlns:p14="http://schemas.microsoft.com/office/powerpoint/2010/main" xmlns="" val="195557367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89</a:t>
            </a:fld>
            <a:endParaRPr lang="en-US" dirty="0"/>
          </a:p>
        </p:txBody>
      </p:sp>
    </p:spTree>
    <p:extLst>
      <p:ext uri="{BB962C8B-B14F-4D97-AF65-F5344CB8AC3E}">
        <p14:creationId xmlns:p14="http://schemas.microsoft.com/office/powerpoint/2010/main" xmlns="" val="410749449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90</a:t>
            </a:fld>
            <a:endParaRPr lang="en-US" dirty="0">
              <a:solidFill>
                <a:prstClr val="black"/>
              </a:solidFill>
            </a:endParaRPr>
          </a:p>
        </p:txBody>
      </p:sp>
    </p:spTree>
    <p:extLst>
      <p:ext uri="{BB962C8B-B14F-4D97-AF65-F5344CB8AC3E}">
        <p14:creationId xmlns:p14="http://schemas.microsoft.com/office/powerpoint/2010/main" xmlns="" val="176550875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91</a:t>
            </a:fld>
            <a:endParaRPr lang="en-US" dirty="0">
              <a:solidFill>
                <a:prstClr val="black"/>
              </a:solidFill>
            </a:endParaRPr>
          </a:p>
        </p:txBody>
      </p:sp>
    </p:spTree>
    <p:extLst>
      <p:ext uri="{BB962C8B-B14F-4D97-AF65-F5344CB8AC3E}">
        <p14:creationId xmlns:p14="http://schemas.microsoft.com/office/powerpoint/2010/main" xmlns="" val="1765508759"/>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pPr/>
              <a:t>92</a:t>
            </a:fld>
            <a:endParaRPr lang="en-US" dirty="0"/>
          </a:p>
        </p:txBody>
      </p:sp>
    </p:spTree>
    <p:extLst>
      <p:ext uri="{BB962C8B-B14F-4D97-AF65-F5344CB8AC3E}">
        <p14:creationId xmlns:p14="http://schemas.microsoft.com/office/powerpoint/2010/main" xmlns="" val="176550875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922073-0507-4909-86FD-51FAF8B9186E}" type="slidenum">
              <a:rPr lang="en-US" smtClean="0">
                <a:solidFill>
                  <a:prstClr val="black"/>
                </a:solidFill>
              </a:rPr>
              <a:pPr/>
              <a:t>96</a:t>
            </a:fld>
            <a:endParaRPr lang="en-US" dirty="0">
              <a:solidFill>
                <a:prstClr val="black"/>
              </a:solidFill>
            </a:endParaRPr>
          </a:p>
        </p:txBody>
      </p:sp>
    </p:spTree>
    <p:extLst>
      <p:ext uri="{BB962C8B-B14F-4D97-AF65-F5344CB8AC3E}">
        <p14:creationId xmlns:p14="http://schemas.microsoft.com/office/powerpoint/2010/main" xmlns="" val="17655087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7</a:t>
            </a:fld>
            <a:endParaRPr lang="en-US" dirty="0"/>
          </a:p>
        </p:txBody>
      </p:sp>
      <p:sp>
        <p:nvSpPr>
          <p:cNvPr id="6" name="Notes Placeholder 5"/>
          <p:cNvSpPr>
            <a:spLocks noGrp="1"/>
          </p:cNvSpPr>
          <p:nvPr>
            <p:ph type="body" sz="quarter" idx="11"/>
          </p:nvPr>
        </p:nvSpPr>
        <p:spPr/>
        <p:txBody>
          <a:bodyPr>
            <a:normAutofit fontScale="92500" lnSpcReduction="10000"/>
          </a:bodyPr>
          <a:lstStyle/>
          <a:p>
            <a:r>
              <a:rPr lang="en-US" sz="1600" dirty="0" smtClean="0">
                <a:latin typeface="Times New Roman" pitchFamily="18" charset="0"/>
                <a:cs typeface="Times New Roman" pitchFamily="18" charset="0"/>
              </a:rPr>
              <a:t>The first part of this presentation covers rule clean-up.  </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Some of our rules are out of order so we want to move them to the right place.  There are procedures in definitions like major modification, actual emissions and netting basis that need to be moved.</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Some of our rules are missing important details so we worked on clarifying them.  (compliance methods)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want a clean set of definitions. Throughout all of our divisions there are multiple definitions of the same term – 5 definitions of the word person! Make sure the definitions agree and get rid of the redundant ones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found cross-referencing errors and typos that need to be fixed.  </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None of these clean-up changes  will affect stringency.  We are just clarifying things. </a:t>
            </a:r>
          </a:p>
          <a:p>
            <a:endParaRPr lang="en-US" sz="1600" dirty="0" smtClean="0">
              <a:latin typeface="Times New Roman" pitchFamily="18" charset="0"/>
              <a:cs typeface="Times New Roman"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8</a:t>
            </a:fld>
            <a:endParaRPr lang="en-US" dirty="0"/>
          </a:p>
        </p:txBody>
      </p:sp>
      <p:sp>
        <p:nvSpPr>
          <p:cNvPr id="6" name="Notes Placeholder 5"/>
          <p:cNvSpPr>
            <a:spLocks noGrp="1"/>
          </p:cNvSpPr>
          <p:nvPr>
            <p:ph type="body" sz="quarter" idx="11"/>
          </p:nvPr>
        </p:nvSpPr>
        <p:spPr/>
        <p:txBody>
          <a:bodyPr>
            <a:normAutofit fontScale="92500" lnSpcReduction="10000"/>
          </a:bodyPr>
          <a:lstStyle/>
          <a:p>
            <a:r>
              <a:rPr lang="en-US" sz="1600" dirty="0" smtClean="0">
                <a:latin typeface="Times New Roman" pitchFamily="18" charset="0"/>
                <a:cs typeface="Times New Roman" pitchFamily="18" charset="0"/>
              </a:rPr>
              <a:t>The first part of this presentation covers rule clean-up.  </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Some of our rules are out of order so we want to move them to the right place.  There are procedures in definitions like major modification, actual emissions and netting basis that need to be moved.</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Some of our rules are missing important details so we worked on clarifying them.  (compliance methods)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want a clean set of definitions. Throughout all of our divisions there are multiple definitions of the same term – 5 definitions of the word person! Make sure the definitions agree and get rid of the redundant ones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found cross-referencing errors and typos that need to be fixed.  </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None of these clean-up changes  will affect stringency.  We are just clarifying things. </a:t>
            </a:r>
          </a:p>
          <a:p>
            <a:endParaRPr lang="en-US" sz="1600" dirty="0" smtClean="0">
              <a:latin typeface="Times New Roman" pitchFamily="18" charset="0"/>
              <a:cs typeface="Times New Roman"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F6922073-0507-4909-86FD-51FAF8B9186E}" type="slidenum">
              <a:rPr lang="en-US" smtClean="0"/>
              <a:pPr/>
              <a:t>9</a:t>
            </a:fld>
            <a:endParaRPr lang="en-US" dirty="0"/>
          </a:p>
        </p:txBody>
      </p:sp>
      <p:sp>
        <p:nvSpPr>
          <p:cNvPr id="6" name="Notes Placeholder 5"/>
          <p:cNvSpPr>
            <a:spLocks noGrp="1"/>
          </p:cNvSpPr>
          <p:nvPr>
            <p:ph type="body" sz="quarter" idx="11"/>
          </p:nvPr>
        </p:nvSpPr>
        <p:spPr/>
        <p:txBody>
          <a:bodyPr>
            <a:normAutofit fontScale="92500" lnSpcReduction="10000"/>
          </a:bodyPr>
          <a:lstStyle/>
          <a:p>
            <a:r>
              <a:rPr lang="en-US" sz="1600" dirty="0" smtClean="0">
                <a:latin typeface="Times New Roman" pitchFamily="18" charset="0"/>
                <a:cs typeface="Times New Roman" pitchFamily="18" charset="0"/>
              </a:rPr>
              <a:t>The first part of this presentation covers rule clean-up.  </a:t>
            </a:r>
          </a:p>
          <a:p>
            <a:endParaRPr lang="en-US" sz="1600" dirty="0" smtClean="0">
              <a:latin typeface="Times New Roman" pitchFamily="18" charset="0"/>
              <a:cs typeface="Times New Roman" pitchFamily="18" charset="0"/>
            </a:endParaRPr>
          </a:p>
          <a:p>
            <a:r>
              <a:rPr lang="en-US" sz="1600" dirty="0" smtClean="0">
                <a:latin typeface="Times New Roman" pitchFamily="18" charset="0"/>
                <a:cs typeface="Times New Roman" pitchFamily="18" charset="0"/>
              </a:rPr>
              <a:t>Some of our rules are out of order so we want to move them to the right place.  There are procedures in definitions like major modification, actual emissions and netting basis that need to be moved.</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Some of our rules are missing important details so we worked on clarifying them.  (compliance methods)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want a clean set of definitions. Throughout all of our divisions there are multiple definitions of the same term – 5 definitions of the word person! Make sure the definitions agree and get rid of the redundant ones</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We found cross-referencing errors and typos that need to be fixed.  </a:t>
            </a:r>
          </a:p>
          <a:p>
            <a:pPr>
              <a:buFont typeface="Arial" pitchFamily="34" charset="0"/>
              <a:buChar char="•"/>
            </a:pPr>
            <a:endParaRPr lang="en-US" sz="1600" dirty="0">
              <a:latin typeface="Times New Roman" pitchFamily="18" charset="0"/>
              <a:cs typeface="Times New Roman" pitchFamily="18" charset="0"/>
            </a:endParaRPr>
          </a:p>
          <a:p>
            <a:pPr>
              <a:buFont typeface="Arial" pitchFamily="34" charset="0"/>
              <a:buChar char="•"/>
            </a:pPr>
            <a:r>
              <a:rPr lang="en-US" sz="1600" dirty="0" smtClean="0">
                <a:latin typeface="Times New Roman" pitchFamily="18" charset="0"/>
                <a:cs typeface="Times New Roman" pitchFamily="18" charset="0"/>
              </a:rPr>
              <a:t>None of these clean-up changes  will affect stringency.  We are just clarifying things. </a:t>
            </a:r>
          </a:p>
          <a:p>
            <a:endParaRPr lang="en-US" sz="1600" dirty="0" smtClean="0">
              <a:latin typeface="Times New Roman" pitchFamily="18" charset="0"/>
              <a:cs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C898374-7D0B-457B-9414-3880E2F42172}" type="datetime1">
              <a:rPr lang="en-US" smtClean="0"/>
              <a:pPr/>
              <a:t>8/1/2014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
        <p:nvSpPr>
          <p:cNvPr id="8" name="Text Box 24"/>
          <p:cNvSpPr txBox="1">
            <a:spLocks noChangeArrowheads="1"/>
          </p:cNvSpPr>
          <p:nvPr userDrawn="1"/>
        </p:nvSpPr>
        <p:spPr bwMode="auto">
          <a:xfrm>
            <a:off x="1600200" y="1447800"/>
            <a:ext cx="7391400" cy="52322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pPr>
            <a:r>
              <a:rPr lang="en-US" sz="2400" dirty="0">
                <a:solidFill>
                  <a:srgbClr val="FFFFFF"/>
                </a:solidFill>
                <a:latin typeface="Times New Roman" pitchFamily="18" charset="0"/>
              </a:rPr>
              <a:t>Air Quality </a:t>
            </a:r>
            <a:r>
              <a:rPr lang="en-US" sz="2800" dirty="0">
                <a:solidFill>
                  <a:srgbClr val="FFFFFF"/>
                </a:solidFill>
                <a:latin typeface="Times New Roman" pitchFamily="18" charset="0"/>
              </a:rPr>
              <a:t>PERMITTING PROGRAM UPDATES</a:t>
            </a:r>
          </a:p>
        </p:txBody>
      </p:sp>
    </p:spTree>
    <p:extLst>
      <p:ext uri="{BB962C8B-B14F-4D97-AF65-F5344CB8AC3E}">
        <p14:creationId xmlns:p14="http://schemas.microsoft.com/office/powerpoint/2010/main" xmlns="" val="2875772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FEA04-713F-43B4-8302-19D4BEB4A59E}" type="datetime1">
              <a:rPr lang="en-US" smtClean="0"/>
              <a:pPr/>
              <a:t>8/1/2014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17157193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F2BCA-CEB8-4164-903D-0148D91CA359}" type="datetime1">
              <a:rPr lang="en-US" smtClean="0"/>
              <a:pPr/>
              <a:t>8/1/2014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18515441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FE52D-4555-4FDB-B898-DDA0225E33A9}" type="datetime1">
              <a:rPr lang="en-US" smtClean="0"/>
              <a:pPr/>
              <a:t>8/1/2014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31388214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r>
              <a:rPr lang="en-US" dirty="0" smtClean="0">
                <a:solidFill>
                  <a:prstClr val="black">
                    <a:tint val="75000"/>
                  </a:prstClr>
                </a:solidFill>
              </a:rPr>
              <a:t>07/16/2014</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4F3AE50-1B84-4193-A18E-F29C95A836E2}" type="slidenum">
              <a:rPr lang="en-US" smtClean="0">
                <a:solidFill>
                  <a:prstClr val="black">
                    <a:tint val="75000"/>
                  </a:prstClr>
                </a:solidFill>
              </a:rPr>
              <a:pPr/>
              <a:t>‹#›</a:t>
            </a:fld>
            <a:endParaRPr lang="en-US" dirty="0">
              <a:solidFill>
                <a:prstClr val="black">
                  <a:tint val="75000"/>
                </a:prstClr>
              </a:solidFill>
            </a:endParaRPr>
          </a:p>
        </p:txBody>
      </p:sp>
      <p:sp>
        <p:nvSpPr>
          <p:cNvPr id="8" name="Text Box 24"/>
          <p:cNvSpPr txBox="1">
            <a:spLocks noChangeArrowheads="1"/>
          </p:cNvSpPr>
          <p:nvPr userDrawn="1"/>
        </p:nvSpPr>
        <p:spPr bwMode="auto">
          <a:xfrm>
            <a:off x="1600200" y="1447800"/>
            <a:ext cx="7391400" cy="523220"/>
          </a:xfrm>
          <a:prstGeom prst="rect">
            <a:avLst/>
          </a:prstGeom>
          <a:noFill/>
          <a:ln w="9525">
            <a:noFill/>
            <a:miter lim="800000"/>
            <a:headEnd/>
            <a:tailEnd/>
          </a:ln>
          <a:effectLst/>
        </p:spPr>
        <p:txBody>
          <a:bodyPr wrap="square">
            <a:spAutoFit/>
          </a:bodyPr>
          <a:lstStyle/>
          <a:p>
            <a:pPr eaLnBrk="0" fontAlgn="base" hangingPunct="0">
              <a:spcBef>
                <a:spcPct val="50000"/>
              </a:spcBef>
              <a:spcAft>
                <a:spcPct val="0"/>
              </a:spcAft>
            </a:pPr>
            <a:r>
              <a:rPr lang="en-US" sz="2400" dirty="0">
                <a:solidFill>
                  <a:srgbClr val="FFFFFF"/>
                </a:solidFill>
                <a:latin typeface="Times New Roman" pitchFamily="18" charset="0"/>
              </a:rPr>
              <a:t>Air Quality </a:t>
            </a:r>
            <a:r>
              <a:rPr lang="en-US" sz="2800" dirty="0">
                <a:solidFill>
                  <a:srgbClr val="FFFFFF"/>
                </a:solidFill>
                <a:latin typeface="Times New Roman" pitchFamily="18" charset="0"/>
              </a:rPr>
              <a:t>PERMITTING PROGRAM UPDATES</a:t>
            </a:r>
          </a:p>
        </p:txBody>
      </p:sp>
    </p:spTree>
    <p:extLst>
      <p:ext uri="{BB962C8B-B14F-4D97-AF65-F5344CB8AC3E}">
        <p14:creationId xmlns:p14="http://schemas.microsoft.com/office/powerpoint/2010/main" xmlns="" val="11050888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r>
              <a:rPr lang="en-US" dirty="0" smtClean="0">
                <a:solidFill>
                  <a:prstClr val="black">
                    <a:tint val="75000"/>
                  </a:prstClr>
                </a:solidFill>
              </a:rPr>
              <a:t>07/16/14</a:t>
            </a:r>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4F3AE50-1B84-4193-A18E-F29C95A836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930727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1344CF-F51D-444C-88A2-9930AE2F7BC9}" type="datetime1">
              <a:rPr lang="en-US" smtClean="0">
                <a:solidFill>
                  <a:prstClr val="black">
                    <a:tint val="75000"/>
                  </a:prstClr>
                </a:solidFill>
              </a:rPr>
              <a:pPr/>
              <a:t>8/1/2014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4F3AE50-1B84-4193-A18E-F29C95A836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026550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5C242C-EA3B-425E-9AAC-339BAFE8360B}" type="datetime1">
              <a:rPr lang="en-US" smtClean="0">
                <a:solidFill>
                  <a:prstClr val="black">
                    <a:tint val="75000"/>
                  </a:prstClr>
                </a:solidFill>
              </a:rPr>
              <a:pPr/>
              <a:t>8/1/2014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4F3AE50-1B84-4193-A18E-F29C95A836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1902056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6C4617-DCC5-41B4-9539-72B03EDC8E45}" type="datetime1">
              <a:rPr lang="en-US" smtClean="0">
                <a:solidFill>
                  <a:prstClr val="black">
                    <a:tint val="75000"/>
                  </a:prstClr>
                </a:solidFill>
              </a:rPr>
              <a:pPr/>
              <a:t>8/1/2014</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B4F3AE50-1B84-4193-A18E-F29C95A836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1855350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4A9A10-81CD-447A-967E-D16120B1949C}" type="datetime1">
              <a:rPr lang="en-US" smtClean="0">
                <a:solidFill>
                  <a:prstClr val="black">
                    <a:tint val="75000"/>
                  </a:prstClr>
                </a:solidFill>
              </a:rPr>
              <a:pPr/>
              <a:t>8/1/2014</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42906658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1275A-3884-499B-B90E-F3A854270A2D}" type="datetime1">
              <a:rPr lang="en-US" smtClean="0">
                <a:solidFill>
                  <a:prstClr val="black">
                    <a:tint val="75000"/>
                  </a:prstClr>
                </a:solidFill>
              </a:rPr>
              <a:pPr/>
              <a:t>8/1/2014</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B4F3AE50-1B84-4193-A18E-F29C95A836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26541931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B92171-57B3-4672-8AA5-A3D6FE71C1F2}" type="datetime1">
              <a:rPr lang="en-US" smtClean="0"/>
              <a:pPr/>
              <a:t>8/1/2014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40215493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53D53-950D-4219-BEB5-6131431D0569}" type="datetime1">
              <a:rPr lang="en-US" smtClean="0">
                <a:solidFill>
                  <a:prstClr val="black">
                    <a:tint val="75000"/>
                  </a:prstClr>
                </a:solidFill>
              </a:rPr>
              <a:pPr/>
              <a:t>8/1/2014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4F3AE50-1B84-4193-A18E-F29C95A836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909893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8AFEA04-713F-43B4-8302-19D4BEB4A59E}" type="datetime1">
              <a:rPr lang="en-US" smtClean="0">
                <a:solidFill>
                  <a:prstClr val="black">
                    <a:tint val="75000"/>
                  </a:prstClr>
                </a:solidFill>
              </a:rPr>
              <a:pPr/>
              <a:t>8/1/2014</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B4F3AE50-1B84-4193-A18E-F29C95A836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0384919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2F2BCA-CEB8-4164-903D-0148D91CA359}" type="datetime1">
              <a:rPr lang="en-US" smtClean="0">
                <a:solidFill>
                  <a:prstClr val="black">
                    <a:tint val="75000"/>
                  </a:prstClr>
                </a:solidFill>
              </a:rPr>
              <a:pPr/>
              <a:t>8/1/2014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4F3AE50-1B84-4193-A18E-F29C95A836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154913590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B4FE52D-4555-4FDB-B898-DDA0225E33A9}" type="datetime1">
              <a:rPr lang="en-US" smtClean="0">
                <a:solidFill>
                  <a:prstClr val="black">
                    <a:tint val="75000"/>
                  </a:prstClr>
                </a:solidFill>
              </a:rPr>
              <a:pPr/>
              <a:t>8/1/2014</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B4F3AE50-1B84-4193-A18E-F29C95A836E2}"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xmlns="" val="3080372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4423640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61344CF-F51D-444C-88A2-9930AE2F7BC9}" type="datetime1">
              <a:rPr lang="en-US" smtClean="0"/>
              <a:pPr/>
              <a:t>8/1/2014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98669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65C242C-EA3B-425E-9AAC-339BAFE8360B}" type="datetime1">
              <a:rPr lang="en-US" smtClean="0"/>
              <a:pPr/>
              <a:t>8/1/2014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32874778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6C4617-DCC5-41B4-9539-72B03EDC8E45}" type="datetime1">
              <a:rPr lang="en-US" smtClean="0"/>
              <a:pPr/>
              <a:t>8/1/2014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41039270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94A9A10-81CD-447A-967E-D16120B1949C}" type="datetime1">
              <a:rPr lang="en-US" smtClean="0"/>
              <a:pPr/>
              <a:t>8/1/2014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206051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A1275A-3884-499B-B90E-F3A854270A2D}" type="datetime1">
              <a:rPr lang="en-US" smtClean="0"/>
              <a:pPr/>
              <a:t>8/1/2014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2653103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553D53-950D-4219-BEB5-6131431D0569}" type="datetime1">
              <a:rPr lang="en-US" smtClean="0"/>
              <a:pPr/>
              <a:t>8/1/2014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F3AE50-1B84-4193-A18E-F29C95A836E2}" type="slidenum">
              <a:rPr lang="en-US" smtClean="0"/>
              <a:pPr/>
              <a:t>‹#›</a:t>
            </a:fld>
            <a:endParaRPr lang="en-US" dirty="0"/>
          </a:p>
        </p:txBody>
      </p:sp>
    </p:spTree>
    <p:extLst>
      <p:ext uri="{BB962C8B-B14F-4D97-AF65-F5344CB8AC3E}">
        <p14:creationId xmlns:p14="http://schemas.microsoft.com/office/powerpoint/2010/main" xmlns="" val="17408558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B92171-57B3-4672-8AA5-A3D6FE71C1F2}" type="datetime1">
              <a:rPr lang="en-US" smtClean="0"/>
              <a:pPr/>
              <a:t>8/1/2014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3AE50-1B84-4193-A18E-F29C95A836E2}" type="slidenum">
              <a:rPr lang="en-US" smtClean="0"/>
              <a:pPr/>
              <a:t>‹#›</a:t>
            </a:fld>
            <a:endParaRPr lang="en-US" dirty="0"/>
          </a:p>
        </p:txBody>
      </p:sp>
      <p:pic>
        <p:nvPicPr>
          <p:cNvPr id="1026" name="Picture 2"/>
          <p:cNvPicPr>
            <a:picLocks noChangeAspect="1" noChangeArrowheads="1"/>
          </p:cNvPicPr>
          <p:nvPr/>
        </p:nvPicPr>
        <p:blipFill>
          <a:blip r:embed="rId14" cstate="print">
            <a:extLst>
              <a:ext uri="{28A0092B-C50C-407E-A947-70E740481C1C}">
                <a14:useLocalDpi xmlns:a14="http://schemas.microsoft.com/office/drawing/2010/main" xmlns="" val="0"/>
              </a:ext>
            </a:extLst>
          </a:blip>
          <a:srcRect/>
          <a:stretch>
            <a:fillRect/>
          </a:stretch>
        </p:blipFill>
        <p:spPr bwMode="auto">
          <a:xfrm>
            <a:off x="914401" y="0"/>
            <a:ext cx="82296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p:nvSpPr>
        <p:spPr>
          <a:xfrm>
            <a:off x="1066800" y="25569"/>
            <a:ext cx="8305799" cy="507831"/>
          </a:xfrm>
          <a:prstGeom prst="rect">
            <a:avLst/>
          </a:prstGeom>
        </p:spPr>
        <p:txBody>
          <a:bodyPr wrap="square">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2700" b="0" i="0" u="none" strike="noStrike" kern="1200" cap="none" spc="0" normalizeH="0" baseline="0" noProof="0" dirty="0" smtClean="0">
                <a:ln>
                  <a:noFill/>
                </a:ln>
                <a:solidFill>
                  <a:srgbClr val="FFFFFF"/>
                </a:solidFill>
                <a:effectLst/>
                <a:uLnTx/>
                <a:uFillTx/>
                <a:latin typeface="Times New Roman" pitchFamily="18" charset="0"/>
                <a:ea typeface="+mn-ea"/>
                <a:cs typeface="+mn-cs"/>
              </a:rPr>
              <a:t>PERMITTING PROGRAM UPDATES RULEMAKING</a:t>
            </a:r>
            <a:endParaRPr kumimoji="0" lang="en-US" sz="2700" b="0" i="0" u="none" strike="noStrike" kern="1200" cap="none" spc="0" normalizeH="0" baseline="0" noProof="0" dirty="0">
              <a:ln>
                <a:noFill/>
              </a:ln>
              <a:solidFill>
                <a:srgbClr val="FFFFFF"/>
              </a:solidFill>
              <a:effectLst/>
              <a:uLnTx/>
              <a:uFillTx/>
              <a:latin typeface="Times New Roman" pitchFamily="18" charset="0"/>
              <a:ea typeface="+mn-ea"/>
              <a:cs typeface="+mn-cs"/>
            </a:endParaRPr>
          </a:p>
        </p:txBody>
      </p:sp>
      <p:pic>
        <p:nvPicPr>
          <p:cNvPr id="1028" name="Picture 4"/>
          <p:cNvPicPr>
            <a:picLocks noChangeAspect="1" noChangeArrowheads="1"/>
          </p:cNvPicPr>
          <p:nvPr/>
        </p:nvPicPr>
        <p:blipFill>
          <a:blip r:embed="rId15" cstate="print">
            <a:extLst>
              <a:ext uri="{28A0092B-C50C-407E-A947-70E740481C1C}">
                <a14:useLocalDpi xmlns:a14="http://schemas.microsoft.com/office/drawing/2010/main" xmlns="" val="0"/>
              </a:ext>
            </a:extLst>
          </a:blip>
          <a:srcRect/>
          <a:stretch>
            <a:fillRect/>
          </a:stretch>
        </p:blipFill>
        <p:spPr bwMode="auto">
          <a:xfrm>
            <a:off x="152400" y="0"/>
            <a:ext cx="560387" cy="1292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138798579"/>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smtClean="0">
                <a:solidFill>
                  <a:prstClr val="black">
                    <a:tint val="75000"/>
                  </a:prstClr>
                </a:solidFill>
              </a:rPr>
              <a:t>07/16/2014</a:t>
            </a:r>
            <a:endParaRPr lang="en-US"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4F3AE50-1B84-4193-A18E-F29C95A836E2}" type="slidenum">
              <a:rPr lang="en-US" smtClean="0">
                <a:solidFill>
                  <a:prstClr val="black">
                    <a:tint val="75000"/>
                  </a:prstClr>
                </a:solidFill>
              </a:rPr>
              <a:pPr/>
              <a:t>‹#›</a:t>
            </a:fld>
            <a:endParaRPr lang="en-US" dirty="0">
              <a:solidFill>
                <a:prstClr val="black">
                  <a:tint val="75000"/>
                </a:prstClr>
              </a:solidFill>
            </a:endParaRPr>
          </a:p>
        </p:txBody>
      </p:sp>
      <p:pic>
        <p:nvPicPr>
          <p:cNvPr id="1026" name="Picture 2"/>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914401" y="0"/>
            <a:ext cx="8229600" cy="6096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9" name="Rectangle 8"/>
          <p:cNvSpPr/>
          <p:nvPr userDrawn="1"/>
        </p:nvSpPr>
        <p:spPr>
          <a:xfrm>
            <a:off x="1066800" y="25569"/>
            <a:ext cx="8305799" cy="507831"/>
          </a:xfrm>
          <a:prstGeom prst="rect">
            <a:avLst/>
          </a:prstGeom>
        </p:spPr>
        <p:txBody>
          <a:bodyPr wrap="square">
            <a:spAutoFit/>
          </a:bodyPr>
          <a:lstStyle/>
          <a:p>
            <a:pPr eaLnBrk="0" fontAlgn="base" hangingPunct="0">
              <a:spcBef>
                <a:spcPct val="50000"/>
              </a:spcBef>
              <a:spcAft>
                <a:spcPct val="0"/>
              </a:spcAft>
              <a:defRPr/>
            </a:pPr>
            <a:r>
              <a:rPr lang="en-US" sz="2700" dirty="0" smtClean="0">
                <a:solidFill>
                  <a:srgbClr val="FFFFFF"/>
                </a:solidFill>
                <a:latin typeface="Times New Roman" pitchFamily="18" charset="0"/>
              </a:rPr>
              <a:t>PERMITTING PROGRAM UPDATES RULEMAKING</a:t>
            </a:r>
            <a:endParaRPr lang="en-US" sz="2700" dirty="0">
              <a:solidFill>
                <a:srgbClr val="FFFFFF"/>
              </a:solidFill>
              <a:latin typeface="Times New Roman" pitchFamily="18" charset="0"/>
            </a:endParaRPr>
          </a:p>
        </p:txBody>
      </p:sp>
      <p:pic>
        <p:nvPicPr>
          <p:cNvPr id="1028" name="Picture 4"/>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152400" y="0"/>
            <a:ext cx="560387" cy="129222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2336183451"/>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hdr="0" ft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www.google.com/url?sa=i&amp;rct=j&amp;q=&amp;esrc=s&amp;frm=1&amp;source=images&amp;cd=&amp;cad=rja&amp;uact=8&amp;docid=O04hcRxe0gPVYM&amp;tbnid=XvKpAGjn8SdvMM:&amp;ved=0CAUQjRw&amp;url=http://en.wikipedia.org/wiki/Furnace&amp;ei=a2N-U_eGDcyTyASCtYLwBw&amp;bvm=bv.67720277,d.aWw&amp;psig=AFQjCNEWS-Tiq9nE0pp7HShNoQzyV7NmXQ&amp;ust=1400878306030467" TargetMode="External"/><Relationship Id="rId1" Type="http://schemas.openxmlformats.org/officeDocument/2006/relationships/slideLayout" Target="../slideLayouts/slideLayout3.xml"/><Relationship Id="rId4" Type="http://schemas.openxmlformats.org/officeDocument/2006/relationships/image" Target="../media/image19.jpeg"/></Relationships>
</file>

<file path=ppt/slides/_rels/slide4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3.xml"/><Relationship Id="rId4" Type="http://schemas.openxmlformats.org/officeDocument/2006/relationships/image" Target="../media/image26.pn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Rs-XmwhsXdCF6M&amp;tbnid=M-HmER0vX_iWJM:&amp;ved=0CAUQjRw&amp;url=http%3A%2F%2Fwww.lawson-taylor.ca%2Faircleaning.htm&amp;ei=YdnbU4qtDqLIiwKOi4CYDg&amp;bvm=bv.72197243,d.cGE&amp;psig=AFQjCNGjaC4W1K62AVc1CEwzg-wL2j1OXg&amp;ust=1407003346719729" TargetMode="External"/><Relationship Id="rId2" Type="http://schemas.openxmlformats.org/officeDocument/2006/relationships/notesSlide" Target="../notesSlides/notesSlide50.xml"/><Relationship Id="rId1" Type="http://schemas.openxmlformats.org/officeDocument/2006/relationships/slideLayout" Target="../slideLayouts/slideLayout3.xml"/><Relationship Id="rId4" Type="http://schemas.openxmlformats.org/officeDocument/2006/relationships/image" Target="../media/image27.jpeg"/></Relationships>
</file>

<file path=ppt/slides/_rels/slide5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66.xml"/><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67.xml"/><Relationship Id="rId1" Type="http://schemas.openxmlformats.org/officeDocument/2006/relationships/slideLayout" Target="../slideLayouts/slideLayout14.xml"/></Relationships>
</file>

<file path=ppt/slides/_rels/slide9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3.xml"/><Relationship Id="rId5" Type="http://schemas.openxmlformats.org/officeDocument/2006/relationships/image" Target="../media/image37.jpeg"/><Relationship Id="rId4" Type="http://schemas.openxmlformats.org/officeDocument/2006/relationships/image" Target="../media/image36.jpeg"/></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hyperlink" Target="mailto:inahara.jill@deq.state.or.us" TargetMode="Externa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0B8F002-1152-4665-953B-2769C182A9A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1</a:t>
            </a:fld>
            <a:endParaRPr lang="en-US" dirty="0"/>
          </a:p>
        </p:txBody>
      </p:sp>
      <p:sp>
        <p:nvSpPr>
          <p:cNvPr id="6" name="TextBox 5"/>
          <p:cNvSpPr txBox="1"/>
          <p:nvPr/>
        </p:nvSpPr>
        <p:spPr>
          <a:xfrm>
            <a:off x="762000" y="1828800"/>
            <a:ext cx="7848600" cy="5888792"/>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Air Quality </a:t>
            </a:r>
          </a:p>
          <a:p>
            <a:pPr algn="ctr"/>
            <a:r>
              <a:rPr lang="en-US" sz="4400" b="1" dirty="0" smtClean="0">
                <a:latin typeface="Times New Roman" pitchFamily="18" charset="0"/>
                <a:cs typeface="Times New Roman" pitchFamily="18" charset="0"/>
              </a:rPr>
              <a:t>Rule Changes and Updates</a:t>
            </a:r>
          </a:p>
          <a:p>
            <a:pPr algn="ctr"/>
            <a:endParaRPr lang="en-US" sz="4400" b="1" dirty="0">
              <a:latin typeface="Times New Roman" pitchFamily="18" charset="0"/>
              <a:cs typeface="Times New Roman" pitchFamily="18" charset="0"/>
            </a:endParaRPr>
          </a:p>
          <a:p>
            <a:pPr algn="ctr"/>
            <a:r>
              <a:rPr lang="en-US" sz="4400" b="1" dirty="0" smtClean="0">
                <a:latin typeface="Times New Roman" pitchFamily="18" charset="0"/>
                <a:cs typeface="Times New Roman" pitchFamily="18" charset="0"/>
              </a:rPr>
              <a:t>Inspectors’ Forum</a:t>
            </a:r>
          </a:p>
          <a:p>
            <a:pPr algn="ctr"/>
            <a:r>
              <a:rPr lang="en-US" sz="4400" b="1" dirty="0" smtClean="0">
                <a:latin typeface="Times New Roman" pitchFamily="18" charset="0"/>
                <a:cs typeface="Times New Roman" pitchFamily="18" charset="0"/>
              </a:rPr>
              <a:t>November 2014 </a:t>
            </a:r>
          </a:p>
          <a:p>
            <a:pPr algn="ctr"/>
            <a:endParaRPr lang="en-US" sz="4400" b="1" baseline="30000" dirty="0" smtClean="0">
              <a:latin typeface="Times New Roman" pitchFamily="18" charset="0"/>
              <a:cs typeface="Times New Roman" pitchFamily="18" charset="0"/>
            </a:endParaRPr>
          </a:p>
          <a:p>
            <a:pPr algn="ctr"/>
            <a:endParaRPr lang="en-US" sz="4400" b="1" baseline="30000" dirty="0" smtClean="0">
              <a:latin typeface="Times New Roman" pitchFamily="18" charset="0"/>
              <a:cs typeface="Times New Roman" pitchFamily="18" charset="0"/>
            </a:endParaRPr>
          </a:p>
          <a:p>
            <a:pPr algn="ctr"/>
            <a:endParaRPr lang="en-US" sz="4400" dirty="0" smtClean="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spTree>
    <p:extLst>
      <p:ext uri="{BB962C8B-B14F-4D97-AF65-F5344CB8AC3E}">
        <p14:creationId xmlns:p14="http://schemas.microsoft.com/office/powerpoint/2010/main" xmlns="" val="7104935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10</a:t>
            </a:fld>
            <a:endParaRPr lang="en-US" dirty="0">
              <a:solidFill>
                <a:prstClr val="black">
                  <a:tint val="75000"/>
                </a:prstClr>
              </a:solidFill>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6" name="Content Placeholder 2"/>
          <p:cNvSpPr txBox="1">
            <a:spLocks/>
          </p:cNvSpPr>
          <p:nvPr/>
        </p:nvSpPr>
        <p:spPr>
          <a:xfrm>
            <a:off x="304800" y="1447800"/>
            <a:ext cx="7086600" cy="4951228"/>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1028700" lvl="1" indent="-571500">
              <a:lnSpc>
                <a:spcPct val="115000"/>
              </a:lnSpc>
              <a:spcBef>
                <a:spcPts val="0"/>
              </a:spcBef>
              <a:buClr>
                <a:srgbClr val="00B0F0"/>
              </a:buClr>
              <a:buFont typeface="Arial" panose="020B0604020202020204" pitchFamily="34" charset="0"/>
              <a:buChar char="•"/>
            </a:pPr>
            <a:r>
              <a:rPr lang="en-US" sz="3600" dirty="0" smtClean="0">
                <a:latin typeface="Times New Roman" pitchFamily="18" charset="0"/>
                <a:ea typeface="Calibri"/>
                <a:cs typeface="Times New Roman" pitchFamily="18" charset="0"/>
              </a:rPr>
              <a:t>Move </a:t>
            </a:r>
            <a:r>
              <a:rPr kumimoji="0" lang="en-US" sz="36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PSD</a:t>
            </a:r>
            <a:r>
              <a:rPr kumimoji="0" lang="en-US" sz="3600" b="0" i="0" u="none" strike="noStrike" kern="1200" cap="none" spc="0" normalizeH="0" noProof="0" dirty="0" smtClean="0">
                <a:ln>
                  <a:noFill/>
                </a:ln>
                <a:solidFill>
                  <a:sysClr val="windowText" lastClr="000000"/>
                </a:solidFill>
                <a:effectLst/>
                <a:uLnTx/>
                <a:uFillTx/>
                <a:latin typeface="Times New Roman" pitchFamily="18" charset="0"/>
                <a:cs typeface="Times New Roman" pitchFamily="18" charset="0"/>
              </a:rPr>
              <a:t> increment table moved to Division 202</a:t>
            </a:r>
          </a:p>
          <a:p>
            <a:pPr marL="1028700" lvl="1" indent="-571500">
              <a:lnSpc>
                <a:spcPct val="115000"/>
              </a:lnSpc>
              <a:spcBef>
                <a:spcPts val="0"/>
              </a:spcBef>
              <a:buClr>
                <a:srgbClr val="00B0F0"/>
              </a:buClr>
              <a:buFont typeface="Arial" panose="020B0604020202020204" pitchFamily="34" charset="0"/>
              <a:buChar char="•"/>
            </a:pPr>
            <a:endParaRPr kumimoji="0" lang="en-US" sz="3600" b="0" i="0" u="none" strike="noStrike" kern="1200" cap="none" spc="0" normalizeH="0" noProof="0" dirty="0" smtClean="0">
              <a:ln>
                <a:noFill/>
              </a:ln>
              <a:solidFill>
                <a:sysClr val="windowText" lastClr="000000"/>
              </a:solidFill>
              <a:effectLst/>
              <a:uLnTx/>
              <a:uFillTx/>
              <a:latin typeface="Times New Roman" pitchFamily="18" charset="0"/>
              <a:cs typeface="Times New Roman" pitchFamily="18" charset="0"/>
            </a:endParaRPr>
          </a:p>
          <a:p>
            <a:pPr marL="1028700" lvl="1" indent="-571500">
              <a:lnSpc>
                <a:spcPct val="115000"/>
              </a:lnSpc>
              <a:spcBef>
                <a:spcPts val="0"/>
              </a:spcBef>
              <a:buClr>
                <a:srgbClr val="00B0F0"/>
              </a:buClr>
              <a:buFont typeface="Arial" panose="020B0604020202020204" pitchFamily="34" charset="0"/>
              <a:buChar char="•"/>
            </a:pPr>
            <a:r>
              <a:rPr lang="en-US" sz="3600" baseline="0" dirty="0" smtClean="0">
                <a:solidFill>
                  <a:sysClr val="windowText" lastClr="000000"/>
                </a:solidFill>
                <a:latin typeface="Times New Roman" pitchFamily="18" charset="0"/>
                <a:cs typeface="Times New Roman" pitchFamily="18" charset="0"/>
              </a:rPr>
              <a:t>Move </a:t>
            </a:r>
            <a:r>
              <a:rPr lang="en-US" sz="3600" dirty="0">
                <a:latin typeface="Times New Roman"/>
                <a:ea typeface="Calibri"/>
              </a:rPr>
              <a:t>Ambient Air Quality Limits for Maintenance </a:t>
            </a:r>
            <a:r>
              <a:rPr lang="en-US" sz="3600" dirty="0" smtClean="0">
                <a:latin typeface="Times New Roman"/>
                <a:ea typeface="Calibri"/>
              </a:rPr>
              <a:t>Areas to Division 202</a:t>
            </a:r>
            <a:endParaRPr kumimoji="0" lang="en-US" sz="360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457200" marR="0" lvl="1" indent="0" algn="l" defTabSz="914400" rtl="0" eaLnBrk="1" fontAlgn="auto" latinLnBrk="0" hangingPunct="1">
              <a:lnSpc>
                <a:spcPct val="115000"/>
              </a:lnSpc>
              <a:spcBef>
                <a:spcPts val="0"/>
              </a:spcBef>
              <a:spcAft>
                <a:spcPts val="0"/>
              </a:spcAft>
              <a:buClr>
                <a:srgbClr val="F07F09"/>
              </a:buClr>
              <a:buSzPct val="100000"/>
              <a:buFont typeface="Verdana"/>
              <a:buNone/>
              <a:tabLst/>
              <a:defRPr/>
            </a:pPr>
            <a:endParaRPr kumimoji="0" lang="en-US" sz="360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pic>
        <p:nvPicPr>
          <p:cNvPr id="8"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400800" y="4114800"/>
            <a:ext cx="2381250" cy="238125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827791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247819" y="1524000"/>
            <a:ext cx="1896181" cy="184308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11</a:t>
            </a:fld>
            <a:endParaRPr lang="en-US" dirty="0">
              <a:solidFill>
                <a:prstClr val="black">
                  <a:tint val="75000"/>
                </a:prstClr>
              </a:solidFill>
            </a:endParaRPr>
          </a:p>
        </p:txBody>
      </p:sp>
      <p:sp>
        <p:nvSpPr>
          <p:cNvPr id="6" name="Content Placeholder 2"/>
          <p:cNvSpPr txBox="1">
            <a:spLocks/>
          </p:cNvSpPr>
          <p:nvPr/>
        </p:nvSpPr>
        <p:spPr>
          <a:xfrm>
            <a:off x="533400" y="1524000"/>
            <a:ext cx="8183880" cy="4648200"/>
          </a:xfrm>
          <a:prstGeom prst="rect">
            <a:avLst/>
          </a:prstGeom>
        </p:spPr>
        <p:txBody>
          <a:bodyPr vert="horz" lIns="182880" tIns="91440">
            <a:normAutofit lnSpcReduction="1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1033272" indent="-850392">
              <a:lnSpc>
                <a:spcPct val="95000"/>
              </a:lnSpc>
              <a:spcBef>
                <a:spcPts val="0"/>
              </a:spcBef>
              <a:buClr>
                <a:srgbClr val="00B0F0"/>
              </a:buClr>
              <a:buNone/>
              <a:defRPr/>
            </a:pPr>
            <a:r>
              <a:rPr lang="en-US" sz="3600" dirty="0" smtClean="0">
                <a:latin typeface="Times New Roman" pitchFamily="18" charset="0"/>
                <a:cs typeface="Times New Roman" pitchFamily="18" charset="0"/>
              </a:rPr>
              <a:t>Outdated rules repealed:</a:t>
            </a:r>
          </a:p>
          <a:p>
            <a:pPr marL="1033272" indent="-850392">
              <a:lnSpc>
                <a:spcPct val="95000"/>
              </a:lnSpc>
              <a:spcBef>
                <a:spcPts val="0"/>
              </a:spcBef>
              <a:buClr>
                <a:srgbClr val="00B0F0"/>
              </a:buClr>
              <a:buNone/>
              <a:defRPr/>
            </a:pPr>
            <a:endParaRPr lang="en-US" sz="3600" dirty="0" smtClean="0">
              <a:latin typeface="Times New Roman" pitchFamily="18" charset="0"/>
              <a:cs typeface="Times New Roman" pitchFamily="18" charset="0"/>
            </a:endParaRPr>
          </a:p>
          <a:p>
            <a:pPr marL="1033272" lvl="2" indent="-576072">
              <a:lnSpc>
                <a:spcPct val="95000"/>
              </a:lnSpc>
              <a:spcBef>
                <a:spcPts val="0"/>
              </a:spcBef>
              <a:buClr>
                <a:srgbClr val="00B0F0"/>
              </a:buClr>
              <a:buFont typeface="Arial" pitchFamily="34" charset="0"/>
              <a:buChar char="•"/>
              <a:defRPr/>
            </a:pPr>
            <a:r>
              <a:rPr lang="en-US" sz="3600" dirty="0" smtClean="0">
                <a:latin typeface="Times New Roman" pitchFamily="18" charset="0"/>
                <a:cs typeface="Times New Roman" pitchFamily="18" charset="0"/>
              </a:rPr>
              <a:t>Consumer Spray Paint VOC limits replaced by EPA rules (19% vs. 15%)</a:t>
            </a:r>
          </a:p>
          <a:p>
            <a:pPr marL="1033272" lvl="2" indent="-576072">
              <a:lnSpc>
                <a:spcPct val="95000"/>
              </a:lnSpc>
              <a:spcBef>
                <a:spcPts val="0"/>
              </a:spcBef>
              <a:buClr>
                <a:srgbClr val="00B0F0"/>
              </a:buClr>
              <a:buFont typeface="Arial" pitchFamily="34" charset="0"/>
              <a:buChar char="•"/>
              <a:defRPr/>
            </a:pPr>
            <a:endParaRPr lang="en-US" sz="3600" dirty="0" smtClean="0">
              <a:latin typeface="Times New Roman" pitchFamily="18" charset="0"/>
              <a:cs typeface="Times New Roman" pitchFamily="18" charset="0"/>
            </a:endParaRPr>
          </a:p>
          <a:p>
            <a:pPr marL="1033272" lvl="2" indent="-576072">
              <a:lnSpc>
                <a:spcPct val="95000"/>
              </a:lnSpc>
              <a:spcBef>
                <a:spcPts val="0"/>
              </a:spcBef>
              <a:buClr>
                <a:srgbClr val="00B0F0"/>
              </a:buClr>
              <a:buFont typeface="Arial" pitchFamily="34" charset="0"/>
              <a:buChar char="•"/>
              <a:defRPr/>
            </a:pPr>
            <a:r>
              <a:rPr lang="en-US" sz="3600" dirty="0" smtClean="0">
                <a:latin typeface="Times New Roman" pitchFamily="18" charset="0"/>
                <a:cs typeface="Times New Roman" pitchFamily="18" charset="0"/>
              </a:rPr>
              <a:t>Western Backstop SO2 Federal Trading Program – replaced by direct control of PGE Boardman</a:t>
            </a:r>
          </a:p>
          <a:p>
            <a:pPr>
              <a:buClr>
                <a:srgbClr val="00B0F0"/>
              </a:buClr>
              <a:buNone/>
              <a:defRPr/>
            </a:pPr>
            <a:endParaRPr kumimoji="0" lang="en-US" sz="3200" b="0" i="0" u="none" strike="noStrike" kern="1200" cap="none" spc="0" normalizeH="0" baseline="0" noProof="0" dirty="0" smtClean="0">
              <a:ln>
                <a:noFill/>
              </a:ln>
              <a:solidFill>
                <a:sysClr val="windowText" lastClr="000000"/>
              </a:solidFill>
              <a:effectLst/>
              <a:uLnTx/>
              <a:uFillTx/>
              <a:latin typeface="Verdana"/>
              <a:ea typeface="+mn-ea"/>
              <a:cs typeface="+mn-cs"/>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9425451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12</a:t>
            </a:fld>
            <a:endParaRPr lang="en-US" dirty="0">
              <a:solidFill>
                <a:prstClr val="black">
                  <a:tint val="75000"/>
                </a:prstClr>
              </a:solidFill>
            </a:endParaRPr>
          </a:p>
        </p:txBody>
      </p:sp>
      <p:sp>
        <p:nvSpPr>
          <p:cNvPr id="6" name="Content Placeholder 2"/>
          <p:cNvSpPr txBox="1">
            <a:spLocks/>
          </p:cNvSpPr>
          <p:nvPr/>
        </p:nvSpPr>
        <p:spPr>
          <a:xfrm>
            <a:off x="762000" y="1524000"/>
            <a:ext cx="8183880" cy="50292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Repeal rules for sources that no longer exist in Oregon:</a:t>
            </a:r>
          </a:p>
          <a:p>
            <a:pPr marL="1033272" lvl="1" indent="-576072">
              <a:lnSpc>
                <a:spcPct val="95000"/>
              </a:lnSpc>
              <a:spcBef>
                <a:spcPts val="0"/>
              </a:spcBef>
              <a:buClr>
                <a:srgbClr val="00B0F0"/>
              </a:buClr>
              <a:buFont typeface="Arial" pitchFamily="34" charset="0"/>
              <a:buChar char="•"/>
              <a:defRPr/>
            </a:pPr>
            <a:r>
              <a:rPr lang="en-US" sz="3200" dirty="0" smtClean="0">
                <a:solidFill>
                  <a:sysClr val="windowText" lastClr="000000"/>
                </a:solidFill>
                <a:latin typeface="Times New Roman"/>
              </a:rPr>
              <a:t>Neutral Sulfite Semi-Chemical Pulp Mills</a:t>
            </a:r>
            <a:endParaRPr lang="en-US" sz="3200" dirty="0" smtClean="0">
              <a:solidFill>
                <a:sysClr val="windowText" lastClr="000000"/>
              </a:solidFill>
              <a:latin typeface="Verdana"/>
            </a:endParaRPr>
          </a:p>
          <a:p>
            <a:pPr marL="1033272" lvl="1" indent="-576072">
              <a:lnSpc>
                <a:spcPct val="95000"/>
              </a:lnSpc>
              <a:spcBef>
                <a:spcPts val="0"/>
              </a:spcBef>
              <a:buClr>
                <a:srgbClr val="00B0F0"/>
              </a:buClr>
              <a:buFont typeface="Arial" pitchFamily="34" charset="0"/>
              <a:buChar char="•"/>
              <a:defRPr/>
            </a:pPr>
            <a:r>
              <a:rPr lang="en-US" sz="3200" dirty="0" smtClean="0">
                <a:solidFill>
                  <a:sysClr val="windowText" lastClr="000000"/>
                </a:solidFill>
                <a:latin typeface="Times New Roman"/>
              </a:rPr>
              <a:t>Sulfite Pulp Mills</a:t>
            </a:r>
            <a:endParaRPr lang="en-US" sz="3200" dirty="0" smtClean="0">
              <a:solidFill>
                <a:sysClr val="windowText" lastClr="000000"/>
              </a:solidFill>
              <a:latin typeface="Verdana"/>
            </a:endParaRPr>
          </a:p>
          <a:p>
            <a:pPr marL="1033272" lvl="1" indent="-576072">
              <a:lnSpc>
                <a:spcPct val="95000"/>
              </a:lnSpc>
              <a:spcBef>
                <a:spcPts val="0"/>
              </a:spcBef>
              <a:buClr>
                <a:srgbClr val="00B0F0"/>
              </a:buClr>
              <a:buFont typeface="Arial" pitchFamily="34" charset="0"/>
              <a:buChar char="•"/>
              <a:defRPr/>
            </a:pPr>
            <a:r>
              <a:rPr lang="en-US" sz="3200" dirty="0" smtClean="0">
                <a:solidFill>
                  <a:sysClr val="windowText" lastClr="000000"/>
                </a:solidFill>
                <a:latin typeface="Times New Roman"/>
              </a:rPr>
              <a:t>Primary Aluminum Standards</a:t>
            </a:r>
            <a:endParaRPr lang="en-US" sz="3200" dirty="0" smtClean="0">
              <a:solidFill>
                <a:sysClr val="windowText" lastClr="000000"/>
              </a:solidFill>
              <a:latin typeface="Verdana"/>
            </a:endParaRPr>
          </a:p>
          <a:p>
            <a:pPr marL="1033272" lvl="1" indent="-576072">
              <a:lnSpc>
                <a:spcPct val="95000"/>
              </a:lnSpc>
              <a:spcBef>
                <a:spcPts val="0"/>
              </a:spcBef>
              <a:buClr>
                <a:srgbClr val="00B0F0"/>
              </a:buClr>
              <a:buFont typeface="Arial" pitchFamily="34" charset="0"/>
              <a:buChar char="•"/>
              <a:defRPr/>
            </a:pPr>
            <a:r>
              <a:rPr lang="en-US" sz="3200" dirty="0" smtClean="0">
                <a:solidFill>
                  <a:sysClr val="windowText" lastClr="000000"/>
                </a:solidFill>
                <a:latin typeface="Times New Roman"/>
              </a:rPr>
              <a:t>Laterite Ore Production of Ferronickel</a:t>
            </a:r>
            <a:endParaRPr lang="en-US" sz="3200" dirty="0" smtClean="0">
              <a:solidFill>
                <a:sysClr val="windowText" lastClr="000000"/>
              </a:solidFill>
              <a:latin typeface="Verdana"/>
            </a:endParaRPr>
          </a:p>
          <a:p>
            <a:pPr marL="1033272" lvl="1" indent="-576072">
              <a:lnSpc>
                <a:spcPct val="95000"/>
              </a:lnSpc>
              <a:spcBef>
                <a:spcPts val="0"/>
              </a:spcBef>
              <a:buClr>
                <a:srgbClr val="00B0F0"/>
              </a:buClr>
              <a:buFont typeface="Arial" pitchFamily="34" charset="0"/>
              <a:buChar char="•"/>
              <a:defRPr/>
            </a:pPr>
            <a:r>
              <a:rPr lang="en-US" sz="3200" dirty="0" smtClean="0">
                <a:solidFill>
                  <a:sysClr val="windowText" lastClr="000000"/>
                </a:solidFill>
                <a:latin typeface="Times New Roman"/>
              </a:rPr>
              <a:t>Charcoal Producing Plants</a:t>
            </a:r>
          </a:p>
          <a:p>
            <a:pPr marL="1033272" lvl="1" indent="-576072">
              <a:lnSpc>
                <a:spcPct val="95000"/>
              </a:lnSpc>
              <a:spcBef>
                <a:spcPts val="0"/>
              </a:spcBef>
              <a:buClr>
                <a:srgbClr val="00B0F0"/>
              </a:buClr>
              <a:buFont typeface="Arial" pitchFamily="34" charset="0"/>
              <a:buChar char="•"/>
              <a:defRPr/>
            </a:pPr>
            <a:endParaRPr lang="en-US" sz="1200" dirty="0" smtClean="0">
              <a:solidFill>
                <a:sysClr val="windowText" lastClr="000000"/>
              </a:solidFill>
              <a:latin typeface="Times New Roman"/>
            </a:endParaRPr>
          </a:p>
          <a:p>
            <a:pPr marL="0" indent="0">
              <a:lnSpc>
                <a:spcPct val="115000"/>
              </a:lnSpc>
              <a:spcBef>
                <a:spcPts val="0"/>
              </a:spcBef>
              <a:buClr>
                <a:srgbClr val="F07F09"/>
              </a:buClr>
              <a:buNone/>
              <a:defRPr/>
            </a:pPr>
            <a:r>
              <a:rPr lang="en-US" sz="3200" dirty="0" smtClean="0">
                <a:solidFill>
                  <a:sysClr val="windowText" lastClr="000000"/>
                </a:solidFill>
                <a:latin typeface="Times New Roman"/>
                <a:ea typeface="Calibri"/>
                <a:cs typeface="Times New Roman"/>
              </a:rPr>
              <a:t>New sources must comply with more stringent federal requirements for new sources</a:t>
            </a:r>
            <a:endParaRPr lang="en-US" sz="3200" dirty="0" smtClean="0">
              <a:solidFill>
                <a:sysClr val="windowText" lastClr="000000"/>
              </a:solidFill>
              <a:ea typeface="Calibri"/>
              <a:cs typeface="Times New Roman"/>
            </a:endParaRPr>
          </a:p>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endParaRPr kumimoji="0" lang="en-US" sz="3200" i="0" u="none" strike="noStrike" kern="1200" cap="none" spc="0" normalizeH="0" baseline="0" noProof="0" dirty="0" smtClean="0">
              <a:ln>
                <a:noFill/>
              </a:ln>
              <a:solidFill>
                <a:sysClr val="windowText" lastClr="000000"/>
              </a:solidFill>
              <a:effectLst/>
              <a:uLnTx/>
              <a:uFillTx/>
              <a:latin typeface="Times New Roman"/>
              <a:ea typeface="Calibri"/>
              <a:cs typeface="Times New Roman"/>
            </a:endParaRPr>
          </a:p>
          <a:p>
            <a:pPr marL="1033272" lvl="1" indent="-576072">
              <a:lnSpc>
                <a:spcPct val="95000"/>
              </a:lnSpc>
              <a:spcBef>
                <a:spcPts val="0"/>
              </a:spcBef>
              <a:buClr>
                <a:srgbClr val="00B0F0"/>
              </a:buClr>
              <a:buNone/>
              <a:defRPr/>
            </a:pPr>
            <a:endParaRPr lang="en-US" sz="3200" dirty="0" smtClean="0">
              <a:solidFill>
                <a:sysClr val="windowText" lastClr="000000"/>
              </a:solidFill>
              <a:latin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9425451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13</a:t>
            </a:fld>
            <a:endParaRPr lang="en-US" dirty="0">
              <a:solidFill>
                <a:prstClr val="black">
                  <a:tint val="75000"/>
                </a:prstClr>
              </a:solidFill>
            </a:endParaRPr>
          </a:p>
        </p:txBody>
      </p:sp>
      <p:sp>
        <p:nvSpPr>
          <p:cNvPr id="6" name="Content Placeholder 2"/>
          <p:cNvSpPr txBox="1">
            <a:spLocks/>
          </p:cNvSpPr>
          <p:nvPr/>
        </p:nvSpPr>
        <p:spPr>
          <a:xfrm>
            <a:off x="762000" y="1524000"/>
            <a:ext cx="8183880" cy="50292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b="1"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Division 216 changes:</a:t>
            </a:r>
          </a:p>
          <a:p>
            <a:pPr>
              <a:lnSpc>
                <a:spcPct val="115000"/>
              </a:lnSpc>
              <a:spcBef>
                <a:spcPts val="0"/>
              </a:spcBef>
              <a:buClr>
                <a:srgbClr val="00B0F0"/>
              </a:buClr>
              <a:buFont typeface="Arial" panose="020B0604020202020204" pitchFamily="34" charset="0"/>
              <a:buChar char="•"/>
              <a:defRPr/>
            </a:pPr>
            <a:r>
              <a:rPr lang="en-US" sz="3200" dirty="0">
                <a:solidFill>
                  <a:sysClr val="windowText" lastClr="000000"/>
                </a:solidFill>
                <a:latin typeface="Times New Roman"/>
                <a:cs typeface="Times New Roman"/>
              </a:rPr>
              <a:t>If more than one </a:t>
            </a:r>
            <a:r>
              <a:rPr lang="en-US" sz="3200" dirty="0" smtClean="0">
                <a:solidFill>
                  <a:sysClr val="windowText" lastClr="000000"/>
                </a:solidFill>
                <a:latin typeface="Times New Roman"/>
                <a:cs typeface="Times New Roman"/>
              </a:rPr>
              <a:t>source category </a:t>
            </a:r>
            <a:r>
              <a:rPr lang="en-US" sz="3200" dirty="0">
                <a:solidFill>
                  <a:sysClr val="windowText" lastClr="000000"/>
                </a:solidFill>
                <a:latin typeface="Times New Roman"/>
                <a:cs typeface="Times New Roman"/>
              </a:rPr>
              <a:t>applies and not eligible for </a:t>
            </a:r>
            <a:r>
              <a:rPr lang="en-US" sz="3200" dirty="0" smtClean="0">
                <a:solidFill>
                  <a:sysClr val="windowText" lastClr="000000"/>
                </a:solidFill>
                <a:latin typeface="Times New Roman"/>
                <a:cs typeface="Times New Roman"/>
              </a:rPr>
              <a:t>Basic </a:t>
            </a:r>
            <a:r>
              <a:rPr lang="en-US" sz="3200" dirty="0">
                <a:solidFill>
                  <a:sysClr val="windowText" lastClr="000000"/>
                </a:solidFill>
                <a:latin typeface="Times New Roman"/>
                <a:cs typeface="Times New Roman"/>
              </a:rPr>
              <a:t>or </a:t>
            </a:r>
            <a:r>
              <a:rPr lang="en-US" sz="3200" dirty="0" smtClean="0">
                <a:solidFill>
                  <a:sysClr val="windowText" lastClr="000000"/>
                </a:solidFill>
                <a:latin typeface="Times New Roman"/>
                <a:cs typeface="Times New Roman"/>
              </a:rPr>
              <a:t>General</a:t>
            </a:r>
            <a:r>
              <a:rPr lang="en-US" sz="3200" dirty="0">
                <a:solidFill>
                  <a:sysClr val="windowText" lastClr="000000"/>
                </a:solidFill>
                <a:latin typeface="Times New Roman"/>
                <a:cs typeface="Times New Roman"/>
              </a:rPr>
              <a:t>, then Simple or Standard ACDP</a:t>
            </a:r>
          </a:p>
          <a:p>
            <a:pPr marR="0">
              <a:lnSpc>
                <a:spcPct val="115000"/>
              </a:lnSpc>
              <a:spcBef>
                <a:spcPts val="0"/>
              </a:spcBef>
              <a:spcAft>
                <a:spcPts val="1000"/>
              </a:spcAft>
              <a:buClr>
                <a:srgbClr val="00B0F0"/>
              </a:buClr>
              <a:buFont typeface="Arial" panose="020B0604020202020204" pitchFamily="34" charset="0"/>
              <a:buChar char="•"/>
              <a:defRPr/>
            </a:pPr>
            <a:r>
              <a:rPr lang="en-US" sz="3200" dirty="0" smtClean="0">
                <a:solidFill>
                  <a:sysClr val="windowText" lastClr="000000"/>
                </a:solidFill>
                <a:latin typeface="Times New Roman"/>
                <a:cs typeface="Times New Roman"/>
              </a:rPr>
              <a:t>Prorate </a:t>
            </a:r>
            <a:r>
              <a:rPr lang="en-US" sz="3200" dirty="0">
                <a:solidFill>
                  <a:sysClr val="windowText" lastClr="000000"/>
                </a:solidFill>
                <a:latin typeface="Times New Roman"/>
                <a:cs typeface="Times New Roman"/>
              </a:rPr>
              <a:t>annual fees for temporary closure based on </a:t>
            </a:r>
            <a:r>
              <a:rPr lang="en-US" sz="3200" dirty="0" smtClean="0">
                <a:solidFill>
                  <a:sysClr val="windowText" lastClr="000000"/>
                </a:solidFill>
                <a:latin typeface="Times New Roman"/>
                <a:cs typeface="Times New Roman"/>
              </a:rPr>
              <a:t>length </a:t>
            </a:r>
            <a:r>
              <a:rPr lang="en-US" sz="3200" dirty="0">
                <a:solidFill>
                  <a:sysClr val="windowText" lastClr="000000"/>
                </a:solidFill>
                <a:latin typeface="Times New Roman"/>
                <a:cs typeface="Times New Roman"/>
              </a:rPr>
              <a:t>of </a:t>
            </a:r>
            <a:r>
              <a:rPr lang="en-US" sz="3200" dirty="0" smtClean="0">
                <a:solidFill>
                  <a:sysClr val="windowText" lastClr="000000"/>
                </a:solidFill>
                <a:latin typeface="Times New Roman"/>
                <a:cs typeface="Times New Roman"/>
              </a:rPr>
              <a:t>closure </a:t>
            </a:r>
            <a:r>
              <a:rPr lang="en-US" sz="3200" dirty="0">
                <a:solidFill>
                  <a:sysClr val="windowText" lastClr="000000"/>
                </a:solidFill>
                <a:latin typeface="Times New Roman"/>
                <a:cs typeface="Times New Roman"/>
              </a:rPr>
              <a:t>in a calendar year, but will not be less than </a:t>
            </a:r>
            <a:r>
              <a:rPr lang="en-US" sz="3200" dirty="0" smtClean="0">
                <a:solidFill>
                  <a:sysClr val="windowText" lastClr="000000"/>
                </a:solidFill>
                <a:latin typeface="Times New Roman"/>
                <a:cs typeface="Times New Roman"/>
              </a:rPr>
              <a:t>½ of regular </a:t>
            </a:r>
            <a:r>
              <a:rPr lang="en-US" sz="3200" dirty="0">
                <a:solidFill>
                  <a:sysClr val="windowText" lastClr="000000"/>
                </a:solidFill>
                <a:latin typeface="Times New Roman"/>
                <a:cs typeface="Times New Roman"/>
              </a:rPr>
              <a:t>annual </a:t>
            </a:r>
            <a:r>
              <a:rPr lang="en-US" sz="3200" dirty="0" smtClean="0">
                <a:solidFill>
                  <a:sysClr val="windowText" lastClr="000000"/>
                </a:solidFill>
                <a:latin typeface="Times New Roman"/>
                <a:cs typeface="Times New Roman"/>
              </a:rPr>
              <a:t>fee</a:t>
            </a:r>
            <a:endParaRPr lang="en-US" sz="3200" dirty="0">
              <a:solidFill>
                <a:sysClr val="windowText" lastClr="000000"/>
              </a:solidFill>
              <a:latin typeface="Times New Roman"/>
              <a:cs typeface="Times New Roman"/>
            </a:endParaRPr>
          </a:p>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endParaRPr lang="en-US" sz="3200" dirty="0" smtClean="0">
              <a:solidFill>
                <a:sysClr val="windowText" lastClr="000000"/>
              </a:solidFill>
              <a:latin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5194020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14</a:t>
            </a:fld>
            <a:endParaRPr lang="en-US" dirty="0">
              <a:solidFill>
                <a:prstClr val="black">
                  <a:tint val="75000"/>
                </a:prstClr>
              </a:solidFill>
            </a:endParaRPr>
          </a:p>
        </p:txBody>
      </p:sp>
      <p:sp>
        <p:nvSpPr>
          <p:cNvPr id="6" name="Content Placeholder 2"/>
          <p:cNvSpPr txBox="1">
            <a:spLocks/>
          </p:cNvSpPr>
          <p:nvPr/>
        </p:nvSpPr>
        <p:spPr>
          <a:xfrm>
            <a:off x="762000" y="1524000"/>
            <a:ext cx="8183880" cy="50292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b="1"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Division 216 changes:</a:t>
            </a:r>
          </a:p>
          <a:p>
            <a:pPr marL="0" marR="0" indent="0">
              <a:lnSpc>
                <a:spcPct val="115000"/>
              </a:lnSpc>
              <a:spcBef>
                <a:spcPts val="0"/>
              </a:spcBef>
              <a:spcAft>
                <a:spcPts val="1000"/>
              </a:spcAft>
              <a:buNone/>
            </a:pPr>
            <a:r>
              <a:rPr lang="en-US" sz="3200" dirty="0" smtClean="0">
                <a:latin typeface="Times New Roman"/>
                <a:ea typeface="Calibri"/>
              </a:rPr>
              <a:t>Reinstatement </a:t>
            </a:r>
            <a:r>
              <a:rPr lang="en-US" sz="3200" dirty="0">
                <a:latin typeface="Times New Roman"/>
                <a:ea typeface="Calibri"/>
              </a:rPr>
              <a:t>of Terminated Permit: automatically terminated </a:t>
            </a:r>
            <a:r>
              <a:rPr lang="en-US" sz="3200" dirty="0" smtClean="0">
                <a:latin typeface="Times New Roman"/>
                <a:ea typeface="Calibri"/>
              </a:rPr>
              <a:t> </a:t>
            </a:r>
            <a:r>
              <a:rPr lang="en-US" sz="3200" dirty="0">
                <a:latin typeface="Times New Roman"/>
                <a:ea typeface="Calibri"/>
              </a:rPr>
              <a:t>permit </a:t>
            </a:r>
            <a:r>
              <a:rPr lang="en-US" sz="3200" dirty="0" smtClean="0">
                <a:latin typeface="Times New Roman"/>
                <a:ea typeface="Calibri"/>
              </a:rPr>
              <a:t>only reinstated by:</a:t>
            </a:r>
          </a:p>
          <a:p>
            <a:pPr marR="0">
              <a:lnSpc>
                <a:spcPct val="115000"/>
              </a:lnSpc>
              <a:spcBef>
                <a:spcPts val="0"/>
              </a:spcBef>
              <a:spcAft>
                <a:spcPts val="1000"/>
              </a:spcAft>
              <a:buClr>
                <a:srgbClr val="00B0F0"/>
              </a:buClr>
              <a:buFont typeface="Arial" panose="020B0604020202020204" pitchFamily="34" charset="0"/>
              <a:buChar char="•"/>
              <a:defRPr/>
            </a:pPr>
            <a:r>
              <a:rPr lang="en-US" sz="3200" dirty="0">
                <a:solidFill>
                  <a:sysClr val="windowText" lastClr="000000"/>
                </a:solidFill>
                <a:latin typeface="Times New Roman"/>
                <a:cs typeface="Times New Roman"/>
              </a:rPr>
              <a:t>Application for a new </a:t>
            </a:r>
            <a:r>
              <a:rPr lang="en-US" sz="3200" dirty="0" smtClean="0">
                <a:solidFill>
                  <a:sysClr val="windowText" lastClr="000000"/>
                </a:solidFill>
                <a:latin typeface="Times New Roman"/>
                <a:cs typeface="Times New Roman"/>
              </a:rPr>
              <a:t>permit </a:t>
            </a:r>
            <a:endParaRPr lang="en-US" sz="3200" dirty="0">
              <a:solidFill>
                <a:sysClr val="windowText" lastClr="000000"/>
              </a:solidFill>
              <a:latin typeface="Times New Roman"/>
              <a:cs typeface="Times New Roman"/>
            </a:endParaRPr>
          </a:p>
          <a:p>
            <a:pPr marR="0">
              <a:lnSpc>
                <a:spcPct val="115000"/>
              </a:lnSpc>
              <a:spcBef>
                <a:spcPts val="0"/>
              </a:spcBef>
              <a:spcAft>
                <a:spcPts val="1000"/>
              </a:spcAft>
              <a:buClr>
                <a:srgbClr val="00B0F0"/>
              </a:buClr>
              <a:buFont typeface="Arial" panose="020B0604020202020204" pitchFamily="34" charset="0"/>
              <a:buChar char="•"/>
              <a:defRPr/>
            </a:pPr>
            <a:r>
              <a:rPr lang="en-US" sz="3200" dirty="0">
                <a:solidFill>
                  <a:sysClr val="windowText" lastClr="000000"/>
                </a:solidFill>
                <a:latin typeface="Times New Roman"/>
                <a:cs typeface="Times New Roman"/>
              </a:rPr>
              <a:t>Pay new source permit application fees, </a:t>
            </a:r>
            <a:r>
              <a:rPr lang="en-US" sz="3200" b="1" dirty="0">
                <a:solidFill>
                  <a:srgbClr val="FF0000"/>
                </a:solidFill>
                <a:latin typeface="Times New Roman"/>
                <a:cs typeface="Times New Roman"/>
              </a:rPr>
              <a:t>unless renewal application submitted within three months of </a:t>
            </a:r>
            <a:r>
              <a:rPr lang="en-US" sz="3200" b="1" dirty="0" smtClean="0">
                <a:solidFill>
                  <a:srgbClr val="FF0000"/>
                </a:solidFill>
                <a:latin typeface="Times New Roman"/>
                <a:cs typeface="Times New Roman"/>
              </a:rPr>
              <a:t>expiration date</a:t>
            </a:r>
            <a:endParaRPr lang="en-US" sz="3200" b="1" dirty="0">
              <a:solidFill>
                <a:srgbClr val="FF0000"/>
              </a:solidFill>
              <a:latin typeface="Times New Roman"/>
              <a:cs typeface="Times New Roman"/>
            </a:endParaRPr>
          </a:p>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endParaRPr lang="en-US" sz="3200" dirty="0">
              <a:solidFill>
                <a:sysClr val="windowText" lastClr="000000"/>
              </a:solidFill>
              <a:latin typeface="Times New Roman"/>
              <a:cs typeface="Times New Roman"/>
            </a:endParaRPr>
          </a:p>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endParaRPr lang="en-US" sz="3200" dirty="0" smtClean="0">
              <a:solidFill>
                <a:sysClr val="windowText" lastClr="000000"/>
              </a:solidFill>
              <a:latin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178209320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15</a:t>
            </a:fld>
            <a:endParaRPr lang="en-US" dirty="0">
              <a:solidFill>
                <a:prstClr val="black">
                  <a:tint val="75000"/>
                </a:prstClr>
              </a:solidFill>
            </a:endParaRPr>
          </a:p>
        </p:txBody>
      </p:sp>
      <p:sp>
        <p:nvSpPr>
          <p:cNvPr id="6" name="Content Placeholder 2"/>
          <p:cNvSpPr txBox="1">
            <a:spLocks/>
          </p:cNvSpPr>
          <p:nvPr/>
        </p:nvSpPr>
        <p:spPr>
          <a:xfrm>
            <a:off x="762000" y="1524000"/>
            <a:ext cx="8183880" cy="50292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b="1"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Division 216 changes:</a:t>
            </a:r>
          </a:p>
          <a:p>
            <a:pPr>
              <a:lnSpc>
                <a:spcPct val="115000"/>
              </a:lnSpc>
              <a:spcBef>
                <a:spcPts val="0"/>
              </a:spcBef>
              <a:buClr>
                <a:srgbClr val="00B0F0"/>
              </a:buClr>
              <a:buFont typeface="Arial" panose="020B0604020202020204" pitchFamily="34" charset="0"/>
              <a:buChar char="•"/>
              <a:defRPr/>
            </a:pPr>
            <a:r>
              <a:rPr lang="en-US" sz="3200" dirty="0">
                <a:solidFill>
                  <a:sysClr val="windowText" lastClr="000000"/>
                </a:solidFill>
                <a:latin typeface="Times New Roman"/>
                <a:cs typeface="Times New Roman"/>
              </a:rPr>
              <a:t>Applications for new permits - submitted at least </a:t>
            </a:r>
            <a:r>
              <a:rPr lang="en-US" sz="3200" b="1" u="sng" dirty="0">
                <a:solidFill>
                  <a:sysClr val="windowText" lastClr="000000"/>
                </a:solidFill>
                <a:latin typeface="Times New Roman"/>
                <a:cs typeface="Times New Roman"/>
              </a:rPr>
              <a:t>60 days</a:t>
            </a:r>
            <a:r>
              <a:rPr lang="en-US" sz="3200" b="1" dirty="0">
                <a:solidFill>
                  <a:sysClr val="windowText" lastClr="000000"/>
                </a:solidFill>
                <a:latin typeface="Times New Roman"/>
                <a:cs typeface="Times New Roman"/>
              </a:rPr>
              <a:t> </a:t>
            </a:r>
            <a:r>
              <a:rPr lang="en-US" sz="3200" dirty="0">
                <a:solidFill>
                  <a:sysClr val="windowText" lastClr="000000"/>
                </a:solidFill>
                <a:latin typeface="Times New Roman"/>
                <a:cs typeface="Times New Roman"/>
              </a:rPr>
              <a:t>prior to when a permit is needed.</a:t>
            </a:r>
          </a:p>
          <a:p>
            <a:pPr>
              <a:lnSpc>
                <a:spcPct val="115000"/>
              </a:lnSpc>
              <a:spcBef>
                <a:spcPts val="0"/>
              </a:spcBef>
              <a:buClr>
                <a:srgbClr val="00B0F0"/>
              </a:buClr>
              <a:buFont typeface="Arial" panose="020B0604020202020204" pitchFamily="34" charset="0"/>
              <a:buChar char="•"/>
              <a:defRPr/>
            </a:pPr>
            <a:r>
              <a:rPr lang="en-US" sz="3200" dirty="0">
                <a:solidFill>
                  <a:sysClr val="windowText" lastClr="000000"/>
                </a:solidFill>
                <a:latin typeface="Times New Roman"/>
                <a:cs typeface="Times New Roman"/>
              </a:rPr>
              <a:t>Consider the renewal timelines (mods too):</a:t>
            </a: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xmlns="" val="3858843512"/>
              </p:ext>
            </p:extLst>
          </p:nvPr>
        </p:nvGraphicFramePr>
        <p:xfrm>
          <a:off x="1295400" y="4072270"/>
          <a:ext cx="6096000" cy="2286000"/>
        </p:xfrm>
        <a:graphic>
          <a:graphicData uri="http://schemas.openxmlformats.org/drawingml/2006/table">
            <a:tbl>
              <a:tblPr firstRow="1" bandRow="1">
                <a:tableStyleId>{7DF18680-E054-41AD-8BC1-D1AEF772440D}</a:tableStyleId>
              </a:tblPr>
              <a:tblGrid>
                <a:gridCol w="3048000"/>
                <a:gridCol w="3048000"/>
              </a:tblGrid>
              <a:tr h="350521">
                <a:tc>
                  <a:txBody>
                    <a:bodyPr/>
                    <a:lstStyle/>
                    <a:p>
                      <a:pPr algn="ctr"/>
                      <a:r>
                        <a:rPr lang="en-US" sz="2400" b="0" dirty="0" smtClean="0">
                          <a:latin typeface="Times New Roman" panose="02020603050405020304" pitchFamily="18" charset="0"/>
                          <a:cs typeface="Times New Roman" panose="02020603050405020304" pitchFamily="18" charset="0"/>
                        </a:rPr>
                        <a:t>Permit Type</a:t>
                      </a:r>
                      <a:endParaRPr lang="en-US" sz="2400" b="0" dirty="0">
                        <a:latin typeface="Times New Roman" panose="02020603050405020304" pitchFamily="18" charset="0"/>
                        <a:cs typeface="Times New Roman" panose="02020603050405020304" pitchFamily="18" charset="0"/>
                      </a:endParaRPr>
                    </a:p>
                  </a:txBody>
                  <a:tcPr/>
                </a:tc>
                <a:tc>
                  <a:txBody>
                    <a:bodyPr/>
                    <a:lstStyle/>
                    <a:p>
                      <a:pPr algn="ctr"/>
                      <a:r>
                        <a:rPr lang="en-US" sz="2400" b="0" dirty="0" smtClean="0">
                          <a:latin typeface="Times New Roman" panose="02020603050405020304" pitchFamily="18" charset="0"/>
                          <a:cs typeface="Times New Roman" panose="02020603050405020304" pitchFamily="18" charset="0"/>
                        </a:rPr>
                        <a:t>Renewal</a:t>
                      </a:r>
                      <a:r>
                        <a:rPr lang="en-US" sz="2400" b="0" baseline="0" dirty="0" smtClean="0">
                          <a:latin typeface="Times New Roman" panose="02020603050405020304" pitchFamily="18" charset="0"/>
                          <a:cs typeface="Times New Roman" panose="02020603050405020304" pitchFamily="18" charset="0"/>
                        </a:rPr>
                        <a:t> Submittal</a:t>
                      </a:r>
                      <a:endParaRPr lang="en-US" sz="2400" b="0" dirty="0">
                        <a:latin typeface="Times New Roman" panose="02020603050405020304" pitchFamily="18" charset="0"/>
                        <a:cs typeface="Times New Roman" panose="02020603050405020304" pitchFamily="18" charset="0"/>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General</a:t>
                      </a:r>
                      <a:r>
                        <a:rPr lang="en-US" sz="2400" baseline="0" dirty="0" smtClean="0">
                          <a:latin typeface="Times New Roman" panose="02020603050405020304" pitchFamily="18" charset="0"/>
                          <a:cs typeface="Times New Roman" panose="02020603050405020304" pitchFamily="18" charset="0"/>
                        </a:rPr>
                        <a:t> + Attachments</a:t>
                      </a:r>
                      <a:endParaRPr lang="en-US" sz="2400" dirty="0" smtClean="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30 days</a:t>
                      </a:r>
                      <a:endParaRPr lang="en-US" sz="2400" dirty="0">
                        <a:latin typeface="Times New Roman" panose="02020603050405020304" pitchFamily="18" charset="0"/>
                        <a:cs typeface="Times New Roman" panose="02020603050405020304" pitchFamily="18" charset="0"/>
                      </a:endParaRPr>
                    </a:p>
                  </a:txBody>
                  <a:tcPr/>
                </a:tc>
              </a:tr>
              <a:tr h="370840">
                <a:tc>
                  <a:txBody>
                    <a:bodyPr/>
                    <a:lstStyle/>
                    <a:p>
                      <a:r>
                        <a:rPr lang="en-US" sz="2400" dirty="0" smtClean="0">
                          <a:latin typeface="Times New Roman" panose="02020603050405020304" pitchFamily="18" charset="0"/>
                          <a:cs typeface="Times New Roman" panose="02020603050405020304" pitchFamily="18" charset="0"/>
                        </a:rPr>
                        <a:t>Basic</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30 days</a:t>
                      </a:r>
                      <a:endParaRPr lang="en-US" sz="2400" dirty="0">
                        <a:latin typeface="Times New Roman" panose="02020603050405020304" pitchFamily="18" charset="0"/>
                        <a:cs typeface="Times New Roman" panose="02020603050405020304" pitchFamily="18" charset="0"/>
                      </a:endParaRPr>
                    </a:p>
                  </a:txBody>
                  <a:tcPr/>
                </a:tc>
              </a:tr>
              <a:tr h="370840">
                <a:tc>
                  <a:txBody>
                    <a:bodyPr/>
                    <a:lstStyle/>
                    <a:p>
                      <a:r>
                        <a:rPr lang="en-US" sz="2400" dirty="0" smtClean="0">
                          <a:latin typeface="Times New Roman" panose="02020603050405020304" pitchFamily="18" charset="0"/>
                          <a:cs typeface="Times New Roman" panose="02020603050405020304" pitchFamily="18" charset="0"/>
                        </a:rPr>
                        <a:t>Simple</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120 days</a:t>
                      </a:r>
                      <a:endParaRPr lang="en-US" sz="2400" dirty="0">
                        <a:latin typeface="Times New Roman" panose="02020603050405020304" pitchFamily="18" charset="0"/>
                        <a:cs typeface="Times New Roman" panose="02020603050405020304" pitchFamily="18" charset="0"/>
                      </a:endParaRPr>
                    </a:p>
                  </a:txBody>
                  <a:tcPr/>
                </a:tc>
              </a:tr>
              <a:tr h="269240">
                <a:tc>
                  <a:txBody>
                    <a:bodyPr/>
                    <a:lstStyle/>
                    <a:p>
                      <a:r>
                        <a:rPr lang="en-US" sz="2400" dirty="0" smtClean="0">
                          <a:latin typeface="Times New Roman" panose="02020603050405020304" pitchFamily="18" charset="0"/>
                          <a:cs typeface="Times New Roman" panose="02020603050405020304" pitchFamily="18" charset="0"/>
                        </a:rPr>
                        <a:t>Standard</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180</a:t>
                      </a:r>
                      <a:r>
                        <a:rPr lang="en-US" sz="2400" baseline="0" dirty="0" smtClean="0">
                          <a:latin typeface="Times New Roman" panose="02020603050405020304" pitchFamily="18" charset="0"/>
                          <a:cs typeface="Times New Roman" panose="02020603050405020304" pitchFamily="18" charset="0"/>
                        </a:rPr>
                        <a:t> days</a:t>
                      </a:r>
                      <a:endParaRPr lang="en-US" sz="2400" dirty="0">
                        <a:latin typeface="Times New Roman" panose="02020603050405020304" pitchFamily="18" charset="0"/>
                        <a:cs typeface="Times New Roman" panose="02020603050405020304" pitchFamily="18" charset="0"/>
                      </a:endParaRPr>
                    </a:p>
                  </a:txBody>
                  <a:tcPr/>
                </a:tc>
              </a:tr>
            </a:tbl>
          </a:graphicData>
        </a:graphic>
      </p:graphicFrame>
    </p:spTree>
    <p:extLst>
      <p:ext uri="{BB962C8B-B14F-4D97-AF65-F5344CB8AC3E}">
        <p14:creationId xmlns:p14="http://schemas.microsoft.com/office/powerpoint/2010/main" xmlns="" val="13224928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16</a:t>
            </a:fld>
            <a:endParaRPr lang="en-US" dirty="0">
              <a:solidFill>
                <a:prstClr val="black">
                  <a:tint val="75000"/>
                </a:prstClr>
              </a:solidFill>
            </a:endParaRPr>
          </a:p>
        </p:txBody>
      </p:sp>
      <p:sp>
        <p:nvSpPr>
          <p:cNvPr id="6" name="Content Placeholder 2"/>
          <p:cNvSpPr txBox="1">
            <a:spLocks/>
          </p:cNvSpPr>
          <p:nvPr/>
        </p:nvSpPr>
        <p:spPr>
          <a:xfrm>
            <a:off x="762000" y="1295400"/>
            <a:ext cx="8183880" cy="51054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a:lnSpc>
                <a:spcPct val="115000"/>
              </a:lnSpc>
              <a:spcBef>
                <a:spcPts val="0"/>
              </a:spcBef>
              <a:spcAft>
                <a:spcPts val="1000"/>
              </a:spcAft>
              <a:buNone/>
            </a:pPr>
            <a:r>
              <a:rPr lang="en-US" sz="3600" b="1" dirty="0" smtClean="0">
                <a:latin typeface="Times New Roman"/>
                <a:ea typeface="Calibri"/>
              </a:rPr>
              <a:t>340-216-0064</a:t>
            </a:r>
            <a:r>
              <a:rPr lang="en-US" sz="3600" dirty="0" smtClean="0">
                <a:latin typeface="Times New Roman"/>
                <a:ea typeface="Calibri"/>
              </a:rPr>
              <a:t>  </a:t>
            </a:r>
            <a:r>
              <a:rPr lang="en-US" sz="3600" b="1" dirty="0" smtClean="0">
                <a:latin typeface="Times New Roman"/>
                <a:ea typeface="Calibri"/>
              </a:rPr>
              <a:t>Simple ACDPs</a:t>
            </a:r>
          </a:p>
          <a:p>
            <a:pPr marL="0" lvl="0" indent="0" fontAlgn="base">
              <a:spcBef>
                <a:spcPct val="0"/>
              </a:spcBef>
              <a:spcAft>
                <a:spcPct val="0"/>
              </a:spcAft>
              <a:buClrTx/>
              <a:buSzTx/>
              <a:buNone/>
            </a:pPr>
            <a:r>
              <a:rPr lang="en-US" sz="1100" dirty="0" smtClean="0">
                <a:latin typeface="Times New Roman" pitchFamily="18" charset="0"/>
                <a:ea typeface="Calibri" pitchFamily="34" charset="0"/>
                <a:cs typeface="Times New Roman" pitchFamily="18" charset="0"/>
              </a:rPr>
              <a:t>(2) Fees. Applicants for a new or modified Simple ACDP must pay the fees set forth in OAR 340-216-8020. Applicants for a new Simple ACDP must initially pay the High Annual Fee. Once the initial permit is issued, annual fees for Simple ACDPs will be assessed based on the following:</a:t>
            </a:r>
            <a:endParaRPr lang="en-US" sz="11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n-US" sz="1100" dirty="0" smtClean="0">
                <a:latin typeface="Times New Roman" pitchFamily="18" charset="0"/>
                <a:ea typeface="Calibri" pitchFamily="34" charset="0"/>
                <a:cs typeface="Times New Roman" pitchFamily="18" charset="0"/>
              </a:rPr>
              <a:t>(a) Low Fee — A source may qualify for the low fee if:</a:t>
            </a:r>
            <a:endParaRPr lang="en-US" sz="11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n-US" sz="1100" dirty="0" smtClean="0">
                <a:latin typeface="Times New Roman" pitchFamily="18" charset="0"/>
                <a:ea typeface="Calibri" pitchFamily="34" charset="0"/>
                <a:cs typeface="Times New Roman" pitchFamily="18" charset="0"/>
              </a:rPr>
              <a:t>(A) The source is, or will be, permitted under only one of the following categories from OAR 340-216-8010 Part B:</a:t>
            </a:r>
            <a:endParaRPr lang="en-US" sz="11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n-US" sz="1100" dirty="0" smtClean="0">
                <a:latin typeface="Times New Roman" pitchFamily="18" charset="0"/>
                <a:ea typeface="Calibri" pitchFamily="34" charset="0"/>
                <a:cs typeface="Times New Roman" pitchFamily="18" charset="0"/>
              </a:rPr>
              <a:t>(</a:t>
            </a:r>
            <a:r>
              <a:rPr lang="en-US" sz="1100" dirty="0" err="1" smtClean="0">
                <a:latin typeface="Times New Roman" pitchFamily="18" charset="0"/>
                <a:ea typeface="Calibri" pitchFamily="34" charset="0"/>
                <a:cs typeface="Times New Roman" pitchFamily="18" charset="0"/>
              </a:rPr>
              <a:t>i</a:t>
            </a:r>
            <a:r>
              <a:rPr lang="en-US" sz="1100" dirty="0" smtClean="0">
                <a:latin typeface="Times New Roman" pitchFamily="18" charset="0"/>
                <a:ea typeface="Calibri" pitchFamily="34" charset="0"/>
                <a:cs typeface="Times New Roman" pitchFamily="18" charset="0"/>
              </a:rPr>
              <a:t>) Category 7. Asphalt felt and coatings;</a:t>
            </a:r>
            <a:endParaRPr lang="en-US" sz="11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n-US" sz="1100" dirty="0" smtClean="0">
                <a:latin typeface="Times New Roman" pitchFamily="18" charset="0"/>
                <a:ea typeface="Calibri" pitchFamily="34" charset="0"/>
                <a:cs typeface="Times New Roman" pitchFamily="18" charset="0"/>
              </a:rPr>
              <a:t>(ii) Category 13. Boilers and other fuel burning equipment (can be combined with category 27. Electric power generation);</a:t>
            </a:r>
            <a:endParaRPr lang="en-US" sz="11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n-US" sz="1100" dirty="0" smtClean="0">
                <a:latin typeface="Times New Roman" pitchFamily="18" charset="0"/>
                <a:ea typeface="Calibri" pitchFamily="34" charset="0"/>
                <a:cs typeface="Times New Roman" pitchFamily="18" charset="0"/>
              </a:rPr>
              <a:t>(iii) Category 27. Electric power generation;</a:t>
            </a:r>
            <a:endParaRPr lang="en-US" sz="11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n-US" sz="1100" dirty="0" smtClean="0">
                <a:latin typeface="Times New Roman" pitchFamily="18" charset="0"/>
                <a:ea typeface="Calibri" pitchFamily="34" charset="0"/>
                <a:cs typeface="Times New Roman" pitchFamily="18" charset="0"/>
              </a:rPr>
              <a:t>(iv) Category 33. Galvanizing &amp; pipe coating;</a:t>
            </a:r>
            <a:endParaRPr lang="en-US" sz="11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n-US" sz="1100" dirty="0" smtClean="0">
                <a:latin typeface="Times New Roman" pitchFamily="18" charset="0"/>
                <a:ea typeface="Calibri" pitchFamily="34" charset="0"/>
                <a:cs typeface="Times New Roman" pitchFamily="18" charset="0"/>
              </a:rPr>
              <a:t>(v) Category 39. Gray iron and steel foundries, malleable iron foundries, steel investment foundries, steel foundries 100 or more tons/yr. metal charged (not elsewhere identified);</a:t>
            </a:r>
            <a:endParaRPr lang="en-US" sz="11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n-US" sz="1100" dirty="0" smtClean="0">
                <a:latin typeface="Times New Roman" pitchFamily="18" charset="0"/>
                <a:ea typeface="Calibri" pitchFamily="34" charset="0"/>
                <a:cs typeface="Times New Roman" pitchFamily="18" charset="0"/>
              </a:rPr>
              <a:t>(vi) Category 40. Gypsum products;</a:t>
            </a:r>
            <a:endParaRPr lang="en-US" sz="11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n-US" sz="1100" dirty="0" smtClean="0">
                <a:latin typeface="Times New Roman" pitchFamily="18" charset="0"/>
                <a:ea typeface="Calibri" pitchFamily="34" charset="0"/>
                <a:cs typeface="Times New Roman" pitchFamily="18" charset="0"/>
              </a:rPr>
              <a:t>(vii) Category 45. Liquid storage tanks subject to OAR 340 division 232;</a:t>
            </a:r>
            <a:endParaRPr lang="en-US" sz="11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n-US" sz="1100" dirty="0" smtClean="0">
                <a:latin typeface="Times New Roman" pitchFamily="18" charset="0"/>
                <a:ea typeface="Calibri" pitchFamily="34" charset="0"/>
                <a:cs typeface="Times New Roman" pitchFamily="18" charset="0"/>
              </a:rPr>
              <a:t>(viii) Category 56. Non-ferrous metal foundries 100 or more tons/year of metal charged;</a:t>
            </a:r>
            <a:endParaRPr lang="en-US" sz="11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n-US" sz="1100" dirty="0" smtClean="0">
                <a:latin typeface="Times New Roman" pitchFamily="18" charset="0"/>
                <a:ea typeface="Calibri" pitchFamily="34" charset="0"/>
                <a:cs typeface="Times New Roman" pitchFamily="18" charset="0"/>
              </a:rPr>
              <a:t>(ix) Category 57. Organic or inorganic industrial chemical manufacturing;</a:t>
            </a:r>
            <a:endParaRPr lang="en-US" sz="11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n-US" sz="1100" dirty="0" smtClean="0">
                <a:latin typeface="Times New Roman" pitchFamily="18" charset="0"/>
                <a:ea typeface="Calibri" pitchFamily="34" charset="0"/>
                <a:cs typeface="Times New Roman" pitchFamily="18" charset="0"/>
              </a:rPr>
              <a:t>(x) Category 62. Perchloroethylene dry cleaning;</a:t>
            </a:r>
            <a:endParaRPr lang="en-US" sz="11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n-US" sz="1100" dirty="0" smtClean="0">
                <a:latin typeface="Times New Roman" pitchFamily="18" charset="0"/>
                <a:ea typeface="Calibri" pitchFamily="34" charset="0"/>
                <a:cs typeface="Times New Roman" pitchFamily="18" charset="0"/>
              </a:rPr>
              <a:t>(xi) Category 73. Secondary smelting and/or refining of ferrous and non-ferrous metals; or</a:t>
            </a:r>
            <a:endParaRPr lang="en-US" sz="11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n-US" sz="1100" dirty="0" smtClean="0">
                <a:latin typeface="Times New Roman" pitchFamily="18" charset="0"/>
                <a:ea typeface="Calibri" pitchFamily="34" charset="0"/>
                <a:cs typeface="Times New Roman" pitchFamily="18" charset="0"/>
              </a:rPr>
              <a:t>(xii) Category 85. All other sources not listed in OAR 340-216-8010 (can be combined with category 27. Electric Power Generation); and</a:t>
            </a:r>
            <a:endParaRPr lang="en-US" sz="11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n-US" sz="1100" dirty="0" smtClean="0">
                <a:latin typeface="Times New Roman" pitchFamily="18" charset="0"/>
                <a:ea typeface="Calibri" pitchFamily="34" charset="0"/>
                <a:cs typeface="Times New Roman" pitchFamily="18" charset="0"/>
              </a:rPr>
              <a:t>(B) The actual emissions from the calendar year immediately preceding the invoice date are less than five tons/year of PM10 in a PM10 nonattainment or maintenance area or PM2.5 in a PM2.5 nonattainment or maintenance area, and less than 10 tons/year for each criteria pollutant; and</a:t>
            </a:r>
            <a:endParaRPr lang="en-US" sz="11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n-US" sz="1100" dirty="0" smtClean="0">
                <a:latin typeface="Times New Roman" pitchFamily="18" charset="0"/>
                <a:ea typeface="Calibri" pitchFamily="34" charset="0"/>
                <a:cs typeface="Times New Roman" pitchFamily="18" charset="0"/>
              </a:rPr>
              <a:t>(C) The source is not creating a nuisance under OAR 340-208-0310 or 340-208-0450.</a:t>
            </a:r>
            <a:endParaRPr lang="en-US" sz="1100" dirty="0" smtClean="0">
              <a:latin typeface="Arial" pitchFamily="34" charset="0"/>
              <a:cs typeface="Arial" pitchFamily="34" charset="0"/>
            </a:endParaRPr>
          </a:p>
          <a:p>
            <a:pPr marL="0" lvl="0" indent="0" eaLnBrk="0" fontAlgn="base" hangingPunct="0">
              <a:spcBef>
                <a:spcPct val="0"/>
              </a:spcBef>
              <a:spcAft>
                <a:spcPct val="0"/>
              </a:spcAft>
              <a:buClrTx/>
              <a:buSzTx/>
              <a:buNone/>
            </a:pPr>
            <a:r>
              <a:rPr lang="en-US" sz="1100" dirty="0" smtClean="0">
                <a:latin typeface="Times New Roman" pitchFamily="18" charset="0"/>
                <a:ea typeface="Calibri" pitchFamily="34" charset="0"/>
                <a:cs typeface="Times New Roman" pitchFamily="18" charset="0"/>
              </a:rPr>
              <a:t>(b) High Fee — Any source required to have a Simple ACDP (OAR 340-216-8010 Part B) that does not qualify for the low fee under subsection (2)(a) will be assessed the high fee.</a:t>
            </a:r>
            <a:endParaRPr lang="en-US" sz="1100" dirty="0" smtClean="0">
              <a:latin typeface="Arial" pitchFamily="34" charset="0"/>
              <a:cs typeface="Arial" pitchFamily="34" charset="0"/>
            </a:endParaRPr>
          </a:p>
          <a:p>
            <a:pPr marL="0" marR="0">
              <a:lnSpc>
                <a:spcPct val="115000"/>
              </a:lnSpc>
              <a:spcBef>
                <a:spcPts val="0"/>
              </a:spcBef>
              <a:spcAft>
                <a:spcPts val="1000"/>
              </a:spcAft>
              <a:buNone/>
            </a:pPr>
            <a:endParaRPr lang="en-US" sz="1100" b="1" dirty="0" smtClean="0">
              <a:latin typeface="Times New Roman"/>
              <a:ea typeface="Calibri"/>
            </a:endParaRPr>
          </a:p>
          <a:p>
            <a:pPr marL="0" marR="0">
              <a:lnSpc>
                <a:spcPct val="115000"/>
              </a:lnSpc>
              <a:spcBef>
                <a:spcPts val="0"/>
              </a:spcBef>
              <a:spcAft>
                <a:spcPts val="1000"/>
              </a:spcAft>
              <a:buNone/>
            </a:pPr>
            <a:endParaRPr lang="en-US" sz="800" dirty="0">
              <a:latin typeface="Times New Roman"/>
              <a:ea typeface="Calibri"/>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2304287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17</a:t>
            </a:fld>
            <a:endParaRPr lang="en-US" dirty="0">
              <a:solidFill>
                <a:prstClr val="black">
                  <a:tint val="75000"/>
                </a:prstClr>
              </a:solidFill>
            </a:endParaRPr>
          </a:p>
        </p:txBody>
      </p:sp>
      <p:sp>
        <p:nvSpPr>
          <p:cNvPr id="6" name="Content Placeholder 2"/>
          <p:cNvSpPr txBox="1">
            <a:spLocks/>
          </p:cNvSpPr>
          <p:nvPr/>
        </p:nvSpPr>
        <p:spPr>
          <a:xfrm>
            <a:off x="762000" y="1524000"/>
            <a:ext cx="8183880" cy="46482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b="1"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Division 216 Table changes:</a:t>
            </a:r>
          </a:p>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endParaRPr kumimoji="0" lang="en-US" sz="3200" b="1" i="0" u="none" strike="noStrike" kern="1200" cap="none" spc="0" normalizeH="0" baseline="0" noProof="0" dirty="0" smtClean="0">
              <a:ln>
                <a:noFill/>
              </a:ln>
              <a:solidFill>
                <a:sysClr val="windowText" lastClr="000000"/>
              </a:solidFill>
              <a:effectLst/>
              <a:uLnTx/>
              <a:uFillTx/>
              <a:latin typeface="Times New Roman"/>
              <a:ea typeface="Calibri"/>
              <a:cs typeface="Times New Roman"/>
            </a:endParaRPr>
          </a:p>
          <a:p>
            <a:pPr marR="0" lvl="0" algn="l" defTabSz="914400" rtl="0" eaLnBrk="1" fontAlgn="auto" latinLnBrk="0" hangingPunct="1">
              <a:lnSpc>
                <a:spcPct val="115000"/>
              </a:lnSpc>
              <a:spcBef>
                <a:spcPts val="0"/>
              </a:spcBef>
              <a:spcAft>
                <a:spcPts val="0"/>
              </a:spcAft>
              <a:buClr>
                <a:srgbClr val="00B0F0"/>
              </a:buClr>
              <a:buSzPct val="80000"/>
              <a:buFont typeface="Arial" panose="020B0604020202020204" pitchFamily="34" charset="0"/>
              <a:buChar char="•"/>
              <a:tabLst/>
              <a:defRPr/>
            </a:pPr>
            <a:r>
              <a:rPr lang="en-US" sz="3200" dirty="0" smtClean="0">
                <a:solidFill>
                  <a:sysClr val="windowText" lastClr="000000"/>
                </a:solidFill>
                <a:latin typeface="Times New Roman"/>
                <a:cs typeface="Times New Roman"/>
              </a:rPr>
              <a:t>New rule number for Table 1 – 340-216-8010</a:t>
            </a:r>
          </a:p>
          <a:p>
            <a:pPr marR="0" lvl="0" algn="l" defTabSz="914400" rtl="0" eaLnBrk="1" fontAlgn="auto" latinLnBrk="0" hangingPunct="1">
              <a:lnSpc>
                <a:spcPct val="115000"/>
              </a:lnSpc>
              <a:spcBef>
                <a:spcPts val="0"/>
              </a:spcBef>
              <a:spcAft>
                <a:spcPts val="0"/>
              </a:spcAft>
              <a:buClr>
                <a:srgbClr val="00B0F0"/>
              </a:buClr>
              <a:buSzPct val="80000"/>
              <a:buFont typeface="Arial" panose="020B0604020202020204" pitchFamily="34" charset="0"/>
              <a:buChar char="•"/>
              <a:tabLst/>
              <a:defRPr/>
            </a:pPr>
            <a:endParaRPr lang="en-US" sz="2000" dirty="0" smtClean="0">
              <a:solidFill>
                <a:sysClr val="windowText" lastClr="000000"/>
              </a:solidFill>
              <a:latin typeface="Times New Roman"/>
              <a:cs typeface="Times New Roman"/>
            </a:endParaRPr>
          </a:p>
          <a:p>
            <a:pPr>
              <a:lnSpc>
                <a:spcPct val="115000"/>
              </a:lnSpc>
              <a:spcBef>
                <a:spcPts val="0"/>
              </a:spcBef>
              <a:buClr>
                <a:srgbClr val="00B0F0"/>
              </a:buClr>
              <a:buFont typeface="Arial" panose="020B0604020202020204" pitchFamily="34" charset="0"/>
              <a:buChar char="•"/>
              <a:defRPr/>
            </a:pPr>
            <a:r>
              <a:rPr lang="en-US" sz="3200" dirty="0">
                <a:solidFill>
                  <a:sysClr val="windowText" lastClr="000000"/>
                </a:solidFill>
                <a:latin typeface="Times New Roman"/>
                <a:cs typeface="Times New Roman"/>
              </a:rPr>
              <a:t>New rule number for Table </a:t>
            </a:r>
            <a:r>
              <a:rPr lang="en-US" sz="3200" dirty="0" smtClean="0">
                <a:solidFill>
                  <a:sysClr val="windowText" lastClr="000000"/>
                </a:solidFill>
                <a:latin typeface="Times New Roman"/>
                <a:cs typeface="Times New Roman"/>
              </a:rPr>
              <a:t>2 </a:t>
            </a:r>
            <a:r>
              <a:rPr lang="en-US" sz="3200" dirty="0">
                <a:solidFill>
                  <a:sysClr val="windowText" lastClr="000000"/>
                </a:solidFill>
                <a:latin typeface="Times New Roman"/>
                <a:cs typeface="Times New Roman"/>
              </a:rPr>
              <a:t>– </a:t>
            </a:r>
            <a:r>
              <a:rPr lang="en-US" sz="3200" dirty="0" smtClean="0">
                <a:solidFill>
                  <a:sysClr val="windowText" lastClr="000000"/>
                </a:solidFill>
                <a:latin typeface="Times New Roman"/>
                <a:cs typeface="Times New Roman"/>
              </a:rPr>
              <a:t>340-216-8020</a:t>
            </a:r>
          </a:p>
          <a:p>
            <a:pPr>
              <a:lnSpc>
                <a:spcPct val="115000"/>
              </a:lnSpc>
              <a:spcBef>
                <a:spcPts val="0"/>
              </a:spcBef>
              <a:buClr>
                <a:srgbClr val="00B0F0"/>
              </a:buClr>
              <a:buFont typeface="Arial" panose="020B0604020202020204" pitchFamily="34" charset="0"/>
              <a:buChar char="•"/>
              <a:defRPr/>
            </a:pPr>
            <a:endParaRPr lang="en-US" sz="2000" dirty="0" smtClean="0">
              <a:solidFill>
                <a:sysClr val="windowText" lastClr="000000"/>
              </a:solidFill>
              <a:latin typeface="Times New Roman"/>
              <a:cs typeface="Times New Roman"/>
            </a:endParaRPr>
          </a:p>
          <a:p>
            <a:pPr marR="0" lvl="0" algn="l" defTabSz="914400" rtl="0" eaLnBrk="1" fontAlgn="auto" latinLnBrk="0" hangingPunct="1">
              <a:lnSpc>
                <a:spcPct val="115000"/>
              </a:lnSpc>
              <a:spcBef>
                <a:spcPts val="0"/>
              </a:spcBef>
              <a:spcAft>
                <a:spcPts val="0"/>
              </a:spcAft>
              <a:buClr>
                <a:srgbClr val="00B0F0"/>
              </a:buClr>
              <a:buSzPct val="80000"/>
              <a:buFont typeface="Arial" panose="020B0604020202020204" pitchFamily="34" charset="0"/>
              <a:buChar char="•"/>
              <a:tabLst/>
              <a:defRPr/>
            </a:pPr>
            <a:r>
              <a:rPr lang="en-US" sz="3200" dirty="0" smtClean="0">
                <a:solidFill>
                  <a:sysClr val="windowText" lastClr="000000"/>
                </a:solidFill>
                <a:latin typeface="Times New Roman"/>
                <a:cs typeface="Times New Roman"/>
              </a:rPr>
              <a:t>Language in table moved to 340-216-0020 Applicability</a:t>
            </a:r>
          </a:p>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endParaRPr lang="en-US" sz="3200" dirty="0" smtClean="0">
              <a:solidFill>
                <a:sysClr val="windowText" lastClr="000000"/>
              </a:solidFill>
              <a:latin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230428730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18</a:t>
            </a:fld>
            <a:endParaRPr lang="en-US" dirty="0">
              <a:solidFill>
                <a:prstClr val="black">
                  <a:tint val="75000"/>
                </a:prstClr>
              </a:solidFill>
            </a:endParaRPr>
          </a:p>
        </p:txBody>
      </p:sp>
      <p:sp>
        <p:nvSpPr>
          <p:cNvPr id="6" name="Content Placeholder 2"/>
          <p:cNvSpPr txBox="1">
            <a:spLocks/>
          </p:cNvSpPr>
          <p:nvPr/>
        </p:nvSpPr>
        <p:spPr>
          <a:xfrm>
            <a:off x="762000" y="1524000"/>
            <a:ext cx="8183880" cy="50292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b="1"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Division 216 Table changes:</a:t>
            </a:r>
          </a:p>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endParaRPr kumimoji="0" lang="en-US" sz="3200" b="1" i="0" u="none" strike="noStrike" kern="1200" cap="none" spc="0" normalizeH="0" baseline="0" noProof="0" dirty="0" smtClean="0">
              <a:ln>
                <a:noFill/>
              </a:ln>
              <a:solidFill>
                <a:sysClr val="windowText" lastClr="000000"/>
              </a:solidFill>
              <a:effectLst/>
              <a:uLnTx/>
              <a:uFillTx/>
              <a:latin typeface="Times New Roman"/>
              <a:ea typeface="Calibri"/>
              <a:cs typeface="Times New Roman"/>
            </a:endParaRPr>
          </a:p>
          <a:p>
            <a:pPr marR="0" lvl="0" algn="l" defTabSz="914400" rtl="0" eaLnBrk="1" fontAlgn="auto" latinLnBrk="0" hangingPunct="1">
              <a:lnSpc>
                <a:spcPct val="115000"/>
              </a:lnSpc>
              <a:spcBef>
                <a:spcPts val="0"/>
              </a:spcBef>
              <a:spcAft>
                <a:spcPts val="0"/>
              </a:spcAft>
              <a:buClr>
                <a:srgbClr val="00B0F0"/>
              </a:buClr>
              <a:buSzPct val="80000"/>
              <a:buFont typeface="Arial" panose="020B0604020202020204" pitchFamily="34" charset="0"/>
              <a:buChar char="•"/>
              <a:tabLst/>
              <a:defRPr/>
            </a:pPr>
            <a:r>
              <a:rPr lang="en-US" sz="3200" dirty="0" smtClean="0">
                <a:solidFill>
                  <a:sysClr val="windowText" lastClr="000000"/>
                </a:solidFill>
                <a:latin typeface="Times New Roman"/>
                <a:cs typeface="Times New Roman"/>
              </a:rPr>
              <a:t>List no longer alphabetical (new sources added to end)</a:t>
            </a:r>
          </a:p>
          <a:p>
            <a:pPr marR="0" lvl="0" algn="l" defTabSz="914400" rtl="0" eaLnBrk="1" fontAlgn="auto" latinLnBrk="0" hangingPunct="1">
              <a:lnSpc>
                <a:spcPct val="115000"/>
              </a:lnSpc>
              <a:spcBef>
                <a:spcPts val="0"/>
              </a:spcBef>
              <a:spcAft>
                <a:spcPts val="0"/>
              </a:spcAft>
              <a:buClr>
                <a:srgbClr val="00B0F0"/>
              </a:buClr>
              <a:buSzPct val="80000"/>
              <a:buFont typeface="Arial" panose="020B0604020202020204" pitchFamily="34" charset="0"/>
              <a:buChar char="•"/>
              <a:tabLst/>
              <a:defRPr/>
            </a:pPr>
            <a:endParaRPr lang="en-US" sz="2000" dirty="0" smtClean="0">
              <a:solidFill>
                <a:sysClr val="windowText" lastClr="000000"/>
              </a:solidFill>
              <a:latin typeface="Times New Roman"/>
              <a:cs typeface="Times New Roman"/>
            </a:endParaRPr>
          </a:p>
          <a:p>
            <a:pPr lvl="0">
              <a:lnSpc>
                <a:spcPct val="115000"/>
              </a:lnSpc>
              <a:spcBef>
                <a:spcPts val="0"/>
              </a:spcBef>
              <a:buClr>
                <a:srgbClr val="00B0F0"/>
              </a:buClr>
              <a:buFont typeface="Arial" panose="020B0604020202020204" pitchFamily="34" charset="0"/>
              <a:buChar char="•"/>
              <a:defRPr/>
            </a:pPr>
            <a:r>
              <a:rPr lang="en-US" sz="3200" dirty="0" smtClean="0">
                <a:solidFill>
                  <a:sysClr val="windowText" lastClr="000000"/>
                </a:solidFill>
                <a:latin typeface="Times New Roman"/>
                <a:cs typeface="Times New Roman"/>
              </a:rPr>
              <a:t>Modification types in footnotes moved to division 216 definitions</a:t>
            </a:r>
            <a:endParaRPr lang="en-US" sz="3200" dirty="0">
              <a:solidFill>
                <a:sysClr val="windowText" lastClr="000000"/>
              </a:solidFill>
              <a:latin typeface="Times New Roman"/>
              <a:cs typeface="Times New Roman"/>
            </a:endParaRPr>
          </a:p>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endParaRPr lang="en-US" sz="3200" dirty="0" smtClean="0">
              <a:solidFill>
                <a:sysClr val="windowText" lastClr="000000"/>
              </a:solidFill>
              <a:latin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170981325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19</a:t>
            </a:fld>
            <a:endParaRPr lang="en-US" dirty="0">
              <a:solidFill>
                <a:prstClr val="black">
                  <a:tint val="75000"/>
                </a:prstClr>
              </a:solidFill>
            </a:endParaRPr>
          </a:p>
        </p:txBody>
      </p:sp>
      <p:sp>
        <p:nvSpPr>
          <p:cNvPr id="6" name="Content Placeholder 2"/>
          <p:cNvSpPr txBox="1">
            <a:spLocks/>
          </p:cNvSpPr>
          <p:nvPr/>
        </p:nvSpPr>
        <p:spPr>
          <a:xfrm>
            <a:off x="762000" y="1143000"/>
            <a:ext cx="8183880" cy="54864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b="1"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Division 216 Table changes:</a:t>
            </a:r>
          </a:p>
          <a:p>
            <a:pPr marL="0" lvl="0" indent="0">
              <a:lnSpc>
                <a:spcPct val="115000"/>
              </a:lnSpc>
              <a:spcBef>
                <a:spcPts val="0"/>
              </a:spcBef>
              <a:buClrTx/>
              <a:buSzTx/>
              <a:buNone/>
            </a:pPr>
            <a:r>
              <a:rPr lang="en-US" sz="3200" b="1" dirty="0" smtClean="0">
                <a:solidFill>
                  <a:prstClr val="black"/>
                </a:solidFill>
                <a:latin typeface="Times New Roman"/>
                <a:ea typeface="Calibri"/>
              </a:rPr>
              <a:t>New Source Categories:</a:t>
            </a:r>
          </a:p>
          <a:p>
            <a:pPr marL="0" marR="0">
              <a:lnSpc>
                <a:spcPct val="115000"/>
              </a:lnSpc>
              <a:spcBef>
                <a:spcPts val="0"/>
              </a:spcBef>
              <a:spcAft>
                <a:spcPts val="1000"/>
              </a:spcAft>
              <a:buClr>
                <a:srgbClr val="00B0F0"/>
              </a:buClr>
            </a:pPr>
            <a:r>
              <a:rPr lang="en-US" sz="3200" dirty="0" smtClean="0">
                <a:latin typeface="Times New Roman"/>
                <a:ea typeface="Calibri"/>
              </a:rPr>
              <a:t>Deleted grain terminal elevators #38 (use </a:t>
            </a:r>
            <a:r>
              <a:rPr lang="en-US" sz="3200" dirty="0">
                <a:latin typeface="Times New Roman"/>
                <a:ea typeface="Calibri"/>
              </a:rPr>
              <a:t>g</a:t>
            </a:r>
            <a:r>
              <a:rPr lang="en-US" sz="3200" dirty="0" smtClean="0">
                <a:latin typeface="Times New Roman"/>
                <a:ea typeface="Calibri"/>
              </a:rPr>
              <a:t>rain </a:t>
            </a:r>
            <a:r>
              <a:rPr lang="en-US" sz="3200" dirty="0">
                <a:latin typeface="Times New Roman"/>
                <a:ea typeface="Calibri"/>
              </a:rPr>
              <a:t>elevators </a:t>
            </a:r>
            <a:r>
              <a:rPr lang="en-US" sz="3200" dirty="0" smtClean="0">
                <a:latin typeface="Times New Roman"/>
                <a:ea typeface="Calibri"/>
              </a:rPr>
              <a:t>#37 instead)</a:t>
            </a:r>
          </a:p>
          <a:p>
            <a:pPr marL="0" marR="0">
              <a:lnSpc>
                <a:spcPct val="115000"/>
              </a:lnSpc>
              <a:spcBef>
                <a:spcPts val="0"/>
              </a:spcBef>
              <a:spcAft>
                <a:spcPts val="1000"/>
              </a:spcAft>
              <a:buClr>
                <a:srgbClr val="00B0F0"/>
              </a:buClr>
            </a:pPr>
            <a:r>
              <a:rPr lang="en-US" sz="3200" dirty="0" smtClean="0">
                <a:latin typeface="Times New Roman"/>
                <a:ea typeface="Calibri"/>
              </a:rPr>
              <a:t>Added </a:t>
            </a:r>
            <a:r>
              <a:rPr lang="en-US" sz="3200" dirty="0">
                <a:latin typeface="Times New Roman"/>
                <a:ea typeface="Calibri"/>
              </a:rPr>
              <a:t>recreational vehicle </a:t>
            </a:r>
            <a:r>
              <a:rPr lang="en-US" sz="3200" dirty="0" smtClean="0">
                <a:latin typeface="Times New Roman"/>
                <a:ea typeface="Calibri"/>
              </a:rPr>
              <a:t>manufacturing to manufactured </a:t>
            </a:r>
            <a:r>
              <a:rPr lang="en-US" sz="3200" dirty="0">
                <a:latin typeface="Times New Roman"/>
                <a:ea typeface="Calibri"/>
              </a:rPr>
              <a:t>home, mobile home </a:t>
            </a:r>
            <a:r>
              <a:rPr lang="en-US" sz="3200" dirty="0" smtClean="0">
                <a:latin typeface="Times New Roman"/>
                <a:ea typeface="Calibri"/>
              </a:rPr>
              <a:t>manufacturing #47</a:t>
            </a:r>
          </a:p>
          <a:p>
            <a:pPr marL="0" marR="0">
              <a:lnSpc>
                <a:spcPct val="115000"/>
              </a:lnSpc>
              <a:spcBef>
                <a:spcPts val="0"/>
              </a:spcBef>
              <a:spcAft>
                <a:spcPts val="1000"/>
              </a:spcAft>
              <a:buClr>
                <a:srgbClr val="00B0F0"/>
              </a:buClr>
            </a:pPr>
            <a:r>
              <a:rPr lang="en-US" sz="3200" dirty="0" smtClean="0">
                <a:latin typeface="Times New Roman"/>
                <a:ea typeface="Calibri"/>
              </a:rPr>
              <a:t>Separated pathological waste incinerators #90 from crematory incinerators #25</a:t>
            </a: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2502165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31838"/>
            <a:ext cx="8229600" cy="792162"/>
          </a:xfrm>
        </p:spPr>
        <p:txBody>
          <a:bodyPr/>
          <a:lstStyle/>
          <a:p>
            <a:r>
              <a:rPr lang="en-US" sz="3600" b="1" dirty="0" smtClean="0">
                <a:latin typeface="Times New Roman" pitchFamily="18" charset="0"/>
                <a:cs typeface="Times New Roman" pitchFamily="18" charset="0"/>
              </a:rPr>
              <a:t>Rulemaking Goals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828800"/>
            <a:ext cx="8229600" cy="4525963"/>
          </a:xfrm>
        </p:spPr>
        <p:txBody>
          <a:bodyPr/>
          <a:lstStyle/>
          <a:p>
            <a:pPr marL="1033272" indent="-576072">
              <a:lnSpc>
                <a:spcPct val="95000"/>
              </a:lnSpc>
              <a:spcBef>
                <a:spcPts val="0"/>
              </a:spcBef>
              <a:buClr>
                <a:srgbClr val="00B0F0"/>
              </a:buClr>
            </a:pPr>
            <a:r>
              <a:rPr lang="en-US" dirty="0" smtClean="0">
                <a:latin typeface="Times New Roman" pitchFamily="18" charset="0"/>
                <a:cs typeface="Times New Roman" pitchFamily="18" charset="0"/>
              </a:rPr>
              <a:t>Make rules clearer</a:t>
            </a:r>
          </a:p>
          <a:p>
            <a:pPr marL="1033272" indent="-576072">
              <a:lnSpc>
                <a:spcPct val="95000"/>
              </a:lnSpc>
              <a:spcBef>
                <a:spcPts val="0"/>
              </a:spcBef>
              <a:buClr>
                <a:srgbClr val="00B0F0"/>
              </a:buClr>
            </a:pPr>
            <a:endParaRPr lang="en-US" dirty="0" smtClean="0">
              <a:latin typeface="Times New Roman" pitchFamily="18" charset="0"/>
              <a:cs typeface="Times New Roman" pitchFamily="18" charset="0"/>
            </a:endParaRP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Update rules</a:t>
            </a:r>
          </a:p>
          <a:p>
            <a:pPr marL="1033272" indent="-576072">
              <a:lnSpc>
                <a:spcPct val="95000"/>
              </a:lnSpc>
              <a:spcBef>
                <a:spcPts val="0"/>
              </a:spcBef>
              <a:buClr>
                <a:srgbClr val="00B0F0"/>
              </a:buClr>
            </a:pPr>
            <a:endParaRPr lang="en-US" dirty="0" smtClean="0">
              <a:latin typeface="Times New Roman" pitchFamily="18" charset="0"/>
              <a:cs typeface="Times New Roman" pitchFamily="18" charset="0"/>
            </a:endParaRPr>
          </a:p>
          <a:p>
            <a:pPr marL="1033272" indent="-576072">
              <a:lnSpc>
                <a:spcPct val="95000"/>
              </a:lnSpc>
              <a:spcBef>
                <a:spcPts val="0"/>
              </a:spcBef>
              <a:buClr>
                <a:srgbClr val="00B0F0"/>
              </a:buClr>
            </a:pPr>
            <a:r>
              <a:rPr lang="en-US" dirty="0" smtClean="0">
                <a:latin typeface="Times New Roman" pitchFamily="18" charset="0"/>
                <a:cs typeface="Times New Roman" pitchFamily="18" charset="0"/>
              </a:rPr>
              <a:t>Address air quality problems </a:t>
            </a:r>
          </a:p>
          <a:p>
            <a:endParaRPr lang="en-US" dirty="0" smtClean="0">
              <a:latin typeface="Times New Roman" pitchFamily="18" charset="0"/>
              <a:cs typeface="Times New Roman" pitchFamily="18" charset="0"/>
            </a:endParaRPr>
          </a:p>
          <a:p>
            <a:endParaRPr lang="en-US"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2</a:t>
            </a:fld>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20</a:t>
            </a:fld>
            <a:endParaRPr lang="en-US" dirty="0">
              <a:solidFill>
                <a:prstClr val="black">
                  <a:tint val="75000"/>
                </a:prstClr>
              </a:solidFill>
            </a:endParaRPr>
          </a:p>
        </p:txBody>
      </p:sp>
      <p:sp>
        <p:nvSpPr>
          <p:cNvPr id="6" name="Content Placeholder 2"/>
          <p:cNvSpPr txBox="1">
            <a:spLocks/>
          </p:cNvSpPr>
          <p:nvPr/>
        </p:nvSpPr>
        <p:spPr>
          <a:xfrm>
            <a:off x="762000" y="1143000"/>
            <a:ext cx="8183880" cy="51816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b="1"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Division 216 Table changes:</a:t>
            </a:r>
          </a:p>
          <a:p>
            <a:pPr marL="0" lvl="0" indent="0">
              <a:lnSpc>
                <a:spcPct val="115000"/>
              </a:lnSpc>
              <a:spcBef>
                <a:spcPts val="0"/>
              </a:spcBef>
              <a:buClrTx/>
              <a:buSzTx/>
              <a:buNone/>
            </a:pPr>
            <a:r>
              <a:rPr lang="en-US" b="1" dirty="0" smtClean="0">
                <a:solidFill>
                  <a:prstClr val="black"/>
                </a:solidFill>
                <a:latin typeface="Times New Roman"/>
                <a:ea typeface="Calibri"/>
              </a:rPr>
              <a:t>New Source Categories:</a:t>
            </a:r>
          </a:p>
          <a:p>
            <a:pPr marL="0" marR="0" indent="0">
              <a:lnSpc>
                <a:spcPct val="115000"/>
              </a:lnSpc>
              <a:spcBef>
                <a:spcPts val="0"/>
              </a:spcBef>
              <a:spcAft>
                <a:spcPts val="1000"/>
              </a:spcAft>
              <a:buNone/>
            </a:pPr>
            <a:r>
              <a:rPr lang="en-US" dirty="0">
                <a:latin typeface="Times New Roman"/>
                <a:ea typeface="Calibri"/>
              </a:rPr>
              <a:t>Stationary internal combustion engines </a:t>
            </a:r>
            <a:r>
              <a:rPr lang="en-US" dirty="0" smtClean="0">
                <a:latin typeface="Times New Roman"/>
                <a:ea typeface="Calibri"/>
              </a:rPr>
              <a:t>#87 only </a:t>
            </a:r>
            <a:r>
              <a:rPr lang="en-US" dirty="0">
                <a:latin typeface="Times New Roman"/>
                <a:ea typeface="Calibri"/>
              </a:rPr>
              <a:t>if:</a:t>
            </a:r>
          </a:p>
          <a:p>
            <a:pPr marL="0" marR="0">
              <a:lnSpc>
                <a:spcPct val="115000"/>
              </a:lnSpc>
              <a:spcBef>
                <a:spcPts val="0"/>
              </a:spcBef>
              <a:spcAft>
                <a:spcPts val="1000"/>
              </a:spcAft>
              <a:buClr>
                <a:srgbClr val="00B0F0"/>
              </a:buClr>
            </a:pPr>
            <a:r>
              <a:rPr lang="en-US" sz="2400" dirty="0" smtClean="0">
                <a:latin typeface="Times New Roman"/>
                <a:ea typeface="Calibri"/>
              </a:rPr>
              <a:t>Emergency generators/firewater </a:t>
            </a:r>
            <a:r>
              <a:rPr lang="en-US" sz="2400" dirty="0">
                <a:latin typeface="Times New Roman"/>
                <a:ea typeface="Calibri"/>
              </a:rPr>
              <a:t>pumps, </a:t>
            </a:r>
            <a:r>
              <a:rPr lang="en-US" sz="2400" dirty="0" smtClean="0">
                <a:latin typeface="Times New Roman"/>
                <a:ea typeface="Calibri"/>
              </a:rPr>
              <a:t>aggregate emissions &gt;10 </a:t>
            </a:r>
            <a:r>
              <a:rPr lang="en-US" sz="2400" dirty="0">
                <a:latin typeface="Times New Roman"/>
                <a:ea typeface="Calibri"/>
              </a:rPr>
              <a:t>tons for any regulated pollutant </a:t>
            </a:r>
            <a:r>
              <a:rPr lang="en-US" sz="2400" dirty="0" smtClean="0">
                <a:latin typeface="Times New Roman"/>
                <a:ea typeface="Calibri"/>
              </a:rPr>
              <a:t>for 100 </a:t>
            </a:r>
            <a:r>
              <a:rPr lang="en-US" sz="2400" dirty="0">
                <a:latin typeface="Times New Roman"/>
                <a:ea typeface="Calibri"/>
              </a:rPr>
              <a:t>hours of operation or </a:t>
            </a:r>
            <a:r>
              <a:rPr lang="en-US" sz="2400" dirty="0" smtClean="0">
                <a:latin typeface="Times New Roman"/>
                <a:ea typeface="Calibri"/>
              </a:rPr>
              <a:t>other </a:t>
            </a:r>
            <a:r>
              <a:rPr lang="en-US" sz="2400" dirty="0">
                <a:latin typeface="Times New Roman"/>
                <a:ea typeface="Calibri"/>
              </a:rPr>
              <a:t>hours </a:t>
            </a:r>
            <a:r>
              <a:rPr lang="en-US" sz="2400" dirty="0" smtClean="0">
                <a:latin typeface="Times New Roman"/>
                <a:ea typeface="Calibri"/>
              </a:rPr>
              <a:t>specified </a:t>
            </a:r>
            <a:r>
              <a:rPr lang="en-US" sz="2400" dirty="0">
                <a:latin typeface="Times New Roman"/>
                <a:ea typeface="Calibri"/>
              </a:rPr>
              <a:t>in </a:t>
            </a:r>
            <a:r>
              <a:rPr lang="en-US" sz="2400" dirty="0" smtClean="0">
                <a:latin typeface="Times New Roman"/>
                <a:ea typeface="Calibri"/>
              </a:rPr>
              <a:t>permit</a:t>
            </a:r>
            <a:r>
              <a:rPr lang="en-US" sz="2400" dirty="0">
                <a:latin typeface="Times New Roman"/>
                <a:ea typeface="Calibri"/>
              </a:rPr>
              <a:t>; or</a:t>
            </a:r>
          </a:p>
          <a:p>
            <a:pPr marL="0" marR="0">
              <a:lnSpc>
                <a:spcPct val="115000"/>
              </a:lnSpc>
              <a:spcBef>
                <a:spcPts val="0"/>
              </a:spcBef>
              <a:spcAft>
                <a:spcPts val="1000"/>
              </a:spcAft>
              <a:buClr>
                <a:srgbClr val="00B0F0"/>
              </a:buClr>
            </a:pPr>
            <a:r>
              <a:rPr lang="en-US" sz="2400" dirty="0">
                <a:latin typeface="Times New Roman"/>
                <a:ea typeface="Calibri"/>
              </a:rPr>
              <a:t>I</a:t>
            </a:r>
            <a:r>
              <a:rPr lang="en-US" sz="2400" dirty="0" smtClean="0">
                <a:latin typeface="Times New Roman"/>
                <a:ea typeface="Calibri"/>
              </a:rPr>
              <a:t>ndividual non-emergency/non-fire </a:t>
            </a:r>
            <a:r>
              <a:rPr lang="en-US" sz="2400" dirty="0">
                <a:latin typeface="Times New Roman"/>
                <a:ea typeface="Calibri"/>
              </a:rPr>
              <a:t>pump </a:t>
            </a:r>
            <a:r>
              <a:rPr lang="en-US" sz="2400" dirty="0" smtClean="0">
                <a:latin typeface="Times New Roman"/>
                <a:ea typeface="Calibri"/>
              </a:rPr>
              <a:t>engine </a:t>
            </a:r>
            <a:r>
              <a:rPr lang="en-US" sz="2400" dirty="0">
                <a:latin typeface="Times New Roman"/>
                <a:ea typeface="Calibri"/>
              </a:rPr>
              <a:t>subject to 40 CFR Part 63, Subpart </a:t>
            </a:r>
            <a:r>
              <a:rPr lang="en-US" sz="2400" dirty="0" smtClean="0">
                <a:latin typeface="Times New Roman"/>
                <a:ea typeface="Calibri"/>
              </a:rPr>
              <a:t>ZZZZ, </a:t>
            </a:r>
            <a:r>
              <a:rPr lang="en-US" sz="2400" u="sng" dirty="0" smtClean="0">
                <a:latin typeface="Times New Roman"/>
                <a:ea typeface="Calibri"/>
              </a:rPr>
              <a:t>&gt;</a:t>
            </a:r>
            <a:r>
              <a:rPr lang="en-US" sz="2400" dirty="0" smtClean="0">
                <a:latin typeface="Times New Roman"/>
                <a:ea typeface="Calibri"/>
              </a:rPr>
              <a:t>500 horsepower, </a:t>
            </a:r>
            <a:r>
              <a:rPr lang="en-US" sz="2400" dirty="0">
                <a:latin typeface="Times New Roman"/>
                <a:ea typeface="Calibri"/>
              </a:rPr>
              <a:t>excluding two stroke lean burn engines, engines burning </a:t>
            </a:r>
            <a:r>
              <a:rPr lang="en-US" sz="2400" dirty="0" smtClean="0">
                <a:latin typeface="Times New Roman"/>
                <a:ea typeface="Calibri"/>
              </a:rPr>
              <a:t>only </a:t>
            </a:r>
            <a:r>
              <a:rPr lang="en-US" sz="2400" dirty="0">
                <a:latin typeface="Times New Roman"/>
                <a:ea typeface="Calibri"/>
              </a:rPr>
              <a:t>landfill or digester gas, and four stroke engines </a:t>
            </a:r>
            <a:r>
              <a:rPr lang="en-US" sz="2400" dirty="0" smtClean="0">
                <a:latin typeface="Times New Roman"/>
                <a:ea typeface="Calibri"/>
              </a:rPr>
              <a:t>in </a:t>
            </a:r>
            <a:r>
              <a:rPr lang="en-US" sz="2400" dirty="0">
                <a:latin typeface="Times New Roman"/>
                <a:ea typeface="Calibri"/>
              </a:rPr>
              <a:t>remote areas; </a:t>
            </a:r>
            <a:r>
              <a:rPr lang="en-US" sz="2400" dirty="0" smtClean="0">
                <a:latin typeface="Times New Roman"/>
                <a:ea typeface="Calibri"/>
              </a:rPr>
              <a:t>or</a:t>
            </a:r>
            <a:endParaRPr lang="en-US" sz="2400" dirty="0">
              <a:latin typeface="Times New Roman"/>
              <a:ea typeface="Calibri"/>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8947128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21</a:t>
            </a:fld>
            <a:endParaRPr lang="en-US" dirty="0">
              <a:solidFill>
                <a:prstClr val="black">
                  <a:tint val="75000"/>
                </a:prstClr>
              </a:solidFill>
            </a:endParaRPr>
          </a:p>
        </p:txBody>
      </p:sp>
      <p:sp>
        <p:nvSpPr>
          <p:cNvPr id="6" name="Content Placeholder 2"/>
          <p:cNvSpPr txBox="1">
            <a:spLocks/>
          </p:cNvSpPr>
          <p:nvPr/>
        </p:nvSpPr>
        <p:spPr>
          <a:xfrm>
            <a:off x="762000" y="1143000"/>
            <a:ext cx="8183880" cy="51816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b="1"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Division 216 Table changes:</a:t>
            </a:r>
          </a:p>
          <a:p>
            <a:pPr marL="0" lvl="0" indent="0">
              <a:lnSpc>
                <a:spcPct val="115000"/>
              </a:lnSpc>
              <a:spcBef>
                <a:spcPts val="0"/>
              </a:spcBef>
              <a:buClrTx/>
              <a:buSzTx/>
              <a:buNone/>
            </a:pPr>
            <a:r>
              <a:rPr lang="en-US" b="1" dirty="0" smtClean="0">
                <a:solidFill>
                  <a:prstClr val="black"/>
                </a:solidFill>
                <a:latin typeface="Times New Roman"/>
                <a:ea typeface="Calibri"/>
              </a:rPr>
              <a:t>New Source Categories:</a:t>
            </a:r>
          </a:p>
          <a:p>
            <a:pPr marL="0" marR="0" indent="0">
              <a:lnSpc>
                <a:spcPct val="115000"/>
              </a:lnSpc>
              <a:spcBef>
                <a:spcPts val="0"/>
              </a:spcBef>
              <a:spcAft>
                <a:spcPts val="1000"/>
              </a:spcAft>
              <a:buNone/>
            </a:pPr>
            <a:r>
              <a:rPr lang="en-US" dirty="0">
                <a:latin typeface="Times New Roman"/>
                <a:ea typeface="Calibri"/>
              </a:rPr>
              <a:t>Stationary internal combustion engines </a:t>
            </a:r>
            <a:r>
              <a:rPr lang="en-US" dirty="0" smtClean="0">
                <a:latin typeface="Times New Roman"/>
                <a:ea typeface="Calibri"/>
              </a:rPr>
              <a:t>only if (cont.):</a:t>
            </a:r>
            <a:endParaRPr lang="en-US" dirty="0">
              <a:latin typeface="Times New Roman"/>
              <a:ea typeface="Calibri"/>
            </a:endParaRPr>
          </a:p>
          <a:p>
            <a:pPr marL="0" marR="0">
              <a:lnSpc>
                <a:spcPct val="115000"/>
              </a:lnSpc>
              <a:spcBef>
                <a:spcPts val="0"/>
              </a:spcBef>
              <a:spcAft>
                <a:spcPts val="1000"/>
              </a:spcAft>
              <a:buClr>
                <a:srgbClr val="00B0F0"/>
              </a:buClr>
            </a:pPr>
            <a:r>
              <a:rPr lang="en-US" sz="2400" dirty="0">
                <a:latin typeface="Times New Roman"/>
                <a:ea typeface="Calibri"/>
              </a:rPr>
              <a:t>I</a:t>
            </a:r>
            <a:r>
              <a:rPr lang="en-US" sz="2400" dirty="0" smtClean="0">
                <a:latin typeface="Times New Roman"/>
                <a:ea typeface="Calibri"/>
              </a:rPr>
              <a:t>ndividual </a:t>
            </a:r>
            <a:r>
              <a:rPr lang="en-US" sz="2400" dirty="0">
                <a:latin typeface="Times New Roman"/>
                <a:ea typeface="Calibri"/>
              </a:rPr>
              <a:t>non-emergency </a:t>
            </a:r>
            <a:r>
              <a:rPr lang="en-US" sz="2400" dirty="0" smtClean="0">
                <a:latin typeface="Times New Roman"/>
                <a:ea typeface="Calibri"/>
              </a:rPr>
              <a:t>engine subject </a:t>
            </a:r>
            <a:r>
              <a:rPr lang="en-US" sz="2400" dirty="0">
                <a:latin typeface="Times New Roman"/>
                <a:ea typeface="Calibri"/>
              </a:rPr>
              <a:t>to 40 CFR Part 60, Subpart IIII </a:t>
            </a:r>
            <a:r>
              <a:rPr lang="en-US" sz="2400" dirty="0" smtClean="0">
                <a:latin typeface="Times New Roman"/>
                <a:ea typeface="Calibri"/>
              </a:rPr>
              <a:t>with:</a:t>
            </a:r>
            <a:endParaRPr lang="en-US" sz="2400" dirty="0">
              <a:latin typeface="Times New Roman"/>
              <a:ea typeface="Calibri"/>
            </a:endParaRPr>
          </a:p>
          <a:p>
            <a:pPr marL="605790" lvl="2" indent="-285750">
              <a:lnSpc>
                <a:spcPct val="115000"/>
              </a:lnSpc>
              <a:spcBef>
                <a:spcPts val="0"/>
              </a:spcBef>
              <a:spcAft>
                <a:spcPts val="1000"/>
              </a:spcAft>
              <a:buClr>
                <a:srgbClr val="00B0F0"/>
              </a:buClr>
              <a:buFont typeface="Wingdings" panose="05000000000000000000" pitchFamily="2" charset="2"/>
              <a:buChar char="§"/>
            </a:pPr>
            <a:r>
              <a:rPr lang="en-US" sz="2400" dirty="0" smtClean="0">
                <a:latin typeface="Times New Roman"/>
                <a:ea typeface="Calibri"/>
              </a:rPr>
              <a:t>Displacement </a:t>
            </a:r>
            <a:r>
              <a:rPr lang="en-US" sz="2400" dirty="0">
                <a:latin typeface="Times New Roman"/>
                <a:ea typeface="Calibri"/>
              </a:rPr>
              <a:t>of 30 liters or more per cylinder; or</a:t>
            </a:r>
          </a:p>
          <a:p>
            <a:pPr marL="605790" lvl="2" indent="-285750">
              <a:lnSpc>
                <a:spcPct val="115000"/>
              </a:lnSpc>
              <a:spcBef>
                <a:spcPts val="0"/>
              </a:spcBef>
              <a:spcAft>
                <a:spcPts val="1000"/>
              </a:spcAft>
              <a:buClr>
                <a:srgbClr val="00B0F0"/>
              </a:buClr>
              <a:buFont typeface="Wingdings" panose="05000000000000000000" pitchFamily="2" charset="2"/>
              <a:buChar char="§"/>
            </a:pPr>
            <a:r>
              <a:rPr lang="en-US" sz="2400" dirty="0" smtClean="0">
                <a:latin typeface="Times New Roman"/>
                <a:ea typeface="Calibri"/>
              </a:rPr>
              <a:t>Displacement </a:t>
            </a:r>
            <a:r>
              <a:rPr lang="en-US" sz="2400" dirty="0">
                <a:latin typeface="Times New Roman"/>
                <a:ea typeface="Calibri"/>
              </a:rPr>
              <a:t>of less than 30 liters per cylinder</a:t>
            </a:r>
            <a:r>
              <a:rPr lang="en-US" sz="2400" dirty="0" smtClean="0">
                <a:latin typeface="Times New Roman"/>
                <a:ea typeface="Calibri"/>
              </a:rPr>
              <a:t>, </a:t>
            </a:r>
            <a:r>
              <a:rPr lang="en-US" sz="2400" u="sng" dirty="0" smtClean="0">
                <a:latin typeface="Times New Roman"/>
                <a:ea typeface="Calibri"/>
              </a:rPr>
              <a:t>&gt;</a:t>
            </a:r>
            <a:r>
              <a:rPr lang="en-US" sz="2400" dirty="0" smtClean="0">
                <a:latin typeface="Times New Roman"/>
                <a:ea typeface="Calibri"/>
              </a:rPr>
              <a:t>500 horsepower; </a:t>
            </a:r>
            <a:r>
              <a:rPr lang="en-US" sz="2400" dirty="0">
                <a:latin typeface="Times New Roman"/>
                <a:ea typeface="Calibri"/>
              </a:rPr>
              <a:t>or</a:t>
            </a:r>
          </a:p>
          <a:p>
            <a:pPr>
              <a:buClr>
                <a:srgbClr val="00B0F0"/>
              </a:buClr>
            </a:pPr>
            <a:r>
              <a:rPr lang="en-US" sz="2400" dirty="0" smtClean="0">
                <a:latin typeface="Times New Roman"/>
                <a:ea typeface="Calibri"/>
              </a:rPr>
              <a:t>Individual </a:t>
            </a:r>
            <a:r>
              <a:rPr lang="en-US" sz="2400" dirty="0">
                <a:latin typeface="Times New Roman"/>
                <a:ea typeface="Calibri"/>
              </a:rPr>
              <a:t>non-emergency </a:t>
            </a:r>
            <a:r>
              <a:rPr lang="en-US" sz="2400" dirty="0" smtClean="0">
                <a:latin typeface="Times New Roman"/>
                <a:ea typeface="Calibri"/>
              </a:rPr>
              <a:t>engine subject </a:t>
            </a:r>
            <a:r>
              <a:rPr lang="en-US" sz="2400" dirty="0">
                <a:latin typeface="Times New Roman"/>
                <a:ea typeface="Calibri"/>
              </a:rPr>
              <a:t>to 40 CFR Part 60, Subpart JJJJ, is rated at </a:t>
            </a:r>
            <a:r>
              <a:rPr lang="en-US" sz="2400" u="sng" dirty="0" smtClean="0">
                <a:latin typeface="Times New Roman"/>
                <a:ea typeface="Calibri"/>
              </a:rPr>
              <a:t>&gt;</a:t>
            </a:r>
            <a:r>
              <a:rPr lang="en-US" sz="2400" dirty="0" smtClean="0">
                <a:latin typeface="Times New Roman"/>
                <a:ea typeface="Calibri"/>
              </a:rPr>
              <a:t>500 horsepower</a:t>
            </a:r>
            <a:endParaRPr lang="en-US" sz="2400" dirty="0" smtClean="0">
              <a:solidFill>
                <a:sysClr val="windowText" lastClr="000000"/>
              </a:solidFill>
              <a:latin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422721604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22</a:t>
            </a:fld>
            <a:endParaRPr lang="en-US" dirty="0">
              <a:solidFill>
                <a:prstClr val="black">
                  <a:tint val="75000"/>
                </a:prstClr>
              </a:solidFill>
            </a:endParaRPr>
          </a:p>
        </p:txBody>
      </p:sp>
      <p:sp>
        <p:nvSpPr>
          <p:cNvPr id="6" name="Content Placeholder 2"/>
          <p:cNvSpPr txBox="1">
            <a:spLocks/>
          </p:cNvSpPr>
          <p:nvPr/>
        </p:nvSpPr>
        <p:spPr>
          <a:xfrm>
            <a:off x="762000" y="1143000"/>
            <a:ext cx="8183880" cy="51816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b="1"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Division 216 Table changes:</a:t>
            </a:r>
          </a:p>
          <a:p>
            <a:pPr marL="0" lvl="0" indent="0">
              <a:lnSpc>
                <a:spcPct val="115000"/>
              </a:lnSpc>
              <a:spcBef>
                <a:spcPts val="0"/>
              </a:spcBef>
              <a:buClrTx/>
              <a:buSzTx/>
              <a:buNone/>
            </a:pPr>
            <a:r>
              <a:rPr lang="en-US" b="1" dirty="0" smtClean="0">
                <a:solidFill>
                  <a:prstClr val="black"/>
                </a:solidFill>
                <a:latin typeface="Times New Roman"/>
                <a:ea typeface="Calibri"/>
              </a:rPr>
              <a:t>New Source Categories:</a:t>
            </a:r>
          </a:p>
          <a:p>
            <a:pPr marL="0" marR="0" indent="0">
              <a:lnSpc>
                <a:spcPct val="115000"/>
              </a:lnSpc>
              <a:spcBef>
                <a:spcPts val="0"/>
              </a:spcBef>
              <a:spcAft>
                <a:spcPts val="1000"/>
              </a:spcAft>
              <a:buNone/>
            </a:pPr>
            <a:r>
              <a:rPr lang="en-US" sz="2400" dirty="0">
                <a:latin typeface="Times New Roman"/>
                <a:ea typeface="Calibri"/>
              </a:rPr>
              <a:t>All other portable sources </a:t>
            </a:r>
            <a:r>
              <a:rPr lang="en-US" sz="2400" dirty="0" smtClean="0">
                <a:latin typeface="Times New Roman"/>
                <a:ea typeface="Calibri"/>
              </a:rPr>
              <a:t>(#89) </a:t>
            </a:r>
            <a:r>
              <a:rPr lang="en-US" sz="2400" dirty="0" smtClean="0">
                <a:latin typeface="Times New Roman"/>
                <a:ea typeface="Calibri"/>
              </a:rPr>
              <a:t>not </a:t>
            </a:r>
            <a:r>
              <a:rPr lang="en-US" sz="2400" dirty="0">
                <a:latin typeface="Times New Roman"/>
                <a:ea typeface="Calibri"/>
              </a:rPr>
              <a:t>listed herein for which DEQ determines that:</a:t>
            </a:r>
          </a:p>
          <a:p>
            <a:pPr marL="0" marR="0">
              <a:lnSpc>
                <a:spcPct val="115000"/>
              </a:lnSpc>
              <a:spcBef>
                <a:spcPts val="0"/>
              </a:spcBef>
              <a:spcAft>
                <a:spcPts val="1000"/>
              </a:spcAft>
              <a:buClr>
                <a:srgbClr val="0CA4C2"/>
              </a:buClr>
            </a:pPr>
            <a:r>
              <a:rPr lang="en-US" sz="2400" dirty="0" smtClean="0">
                <a:latin typeface="Times New Roman"/>
                <a:ea typeface="Calibri"/>
              </a:rPr>
              <a:t>An </a:t>
            </a:r>
            <a:r>
              <a:rPr lang="en-US" sz="2400" dirty="0">
                <a:latin typeface="Times New Roman"/>
                <a:ea typeface="Calibri"/>
              </a:rPr>
              <a:t>air quality concern exists;</a:t>
            </a:r>
          </a:p>
          <a:p>
            <a:pPr marL="0" marR="0">
              <a:lnSpc>
                <a:spcPct val="115000"/>
              </a:lnSpc>
              <a:spcBef>
                <a:spcPts val="0"/>
              </a:spcBef>
              <a:spcAft>
                <a:spcPts val="1000"/>
              </a:spcAft>
              <a:buClr>
                <a:srgbClr val="0CA4C2"/>
              </a:buClr>
            </a:pPr>
            <a:r>
              <a:rPr lang="en-US" sz="2400" dirty="0" smtClean="0">
                <a:latin typeface="Times New Roman"/>
                <a:ea typeface="Calibri"/>
              </a:rPr>
              <a:t>The </a:t>
            </a:r>
            <a:r>
              <a:rPr lang="en-US" sz="2400" dirty="0">
                <a:latin typeface="Times New Roman"/>
                <a:ea typeface="Calibri"/>
              </a:rPr>
              <a:t>source would emit significant malodorous emissions; or</a:t>
            </a:r>
          </a:p>
          <a:p>
            <a:pPr marL="0" marR="0">
              <a:spcBef>
                <a:spcPts val="0"/>
              </a:spcBef>
              <a:spcAft>
                <a:spcPts val="1000"/>
              </a:spcAft>
              <a:buClr>
                <a:srgbClr val="0CA4C2"/>
              </a:buClr>
            </a:pPr>
            <a:r>
              <a:rPr lang="en-US" sz="2400" dirty="0" smtClean="0">
                <a:latin typeface="Times New Roman"/>
                <a:ea typeface="Calibri"/>
              </a:rPr>
              <a:t>The </a:t>
            </a:r>
            <a:r>
              <a:rPr lang="en-US" sz="2400" dirty="0">
                <a:latin typeface="Times New Roman"/>
                <a:ea typeface="Calibri"/>
              </a:rPr>
              <a:t>source would have actual emissions, if the source were to operate uncontrolled, of 5 or more tons per year of direct PM2.5 or PM10 if located in a PM2.5 or PM10 non-attainment or maintenance area, or 10 or more tons per year of any single criteria pollutant if located in any part of the state.</a:t>
            </a:r>
            <a:r>
              <a:rPr lang="en-US" sz="1200" dirty="0">
                <a:latin typeface="Times New Roman"/>
                <a:ea typeface="Calibri"/>
              </a:rPr>
              <a:t> </a:t>
            </a:r>
            <a:r>
              <a:rPr lang="en-US" sz="2400" dirty="0"/>
              <a:t> </a:t>
            </a:r>
            <a:r>
              <a:rPr lang="en-US" sz="1200" dirty="0">
                <a:latin typeface="Times New Roman"/>
                <a:ea typeface="Calibri"/>
              </a:rPr>
              <a:t> </a:t>
            </a:r>
            <a:r>
              <a:rPr lang="en-US" sz="1600" dirty="0">
                <a:solidFill>
                  <a:srgbClr val="FF0000"/>
                </a:solidFill>
                <a:latin typeface="Times New Roman"/>
                <a:ea typeface="Calibri"/>
              </a:rPr>
              <a:t>Put PORTABLE in -0020?</a:t>
            </a:r>
          </a:p>
          <a:p>
            <a:pPr>
              <a:lnSpc>
                <a:spcPct val="115000"/>
              </a:lnSpc>
              <a:spcBef>
                <a:spcPts val="0"/>
              </a:spcBef>
              <a:buClr>
                <a:srgbClr val="00B0F0"/>
              </a:buClr>
              <a:buSzTx/>
            </a:pPr>
            <a:endParaRPr lang="en-US" sz="2400" dirty="0" smtClean="0">
              <a:solidFill>
                <a:prstClr val="black"/>
              </a:solidFill>
              <a:latin typeface="Times New Roman"/>
              <a:ea typeface="Calibri"/>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161900726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23</a:t>
            </a:fld>
            <a:endParaRPr lang="en-US" dirty="0">
              <a:solidFill>
                <a:prstClr val="black">
                  <a:tint val="75000"/>
                </a:prstClr>
              </a:solidFill>
            </a:endParaRPr>
          </a:p>
        </p:txBody>
      </p:sp>
      <p:sp>
        <p:nvSpPr>
          <p:cNvPr id="6" name="Content Placeholder 2"/>
          <p:cNvSpPr txBox="1">
            <a:spLocks/>
          </p:cNvSpPr>
          <p:nvPr/>
        </p:nvSpPr>
        <p:spPr>
          <a:xfrm>
            <a:off x="762000" y="1143000"/>
            <a:ext cx="8183880" cy="51816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r>
              <a:rPr kumimoji="0" lang="en-US" sz="3200" b="1" i="0" u="none" strike="noStrike" kern="1200" cap="none" spc="0" normalizeH="0" baseline="0" noProof="0" dirty="0" smtClean="0">
                <a:ln>
                  <a:noFill/>
                </a:ln>
                <a:solidFill>
                  <a:sysClr val="windowText" lastClr="000000"/>
                </a:solidFill>
                <a:effectLst/>
                <a:uLnTx/>
                <a:uFillTx/>
                <a:latin typeface="Times New Roman"/>
                <a:ea typeface="Calibri"/>
                <a:cs typeface="Times New Roman"/>
              </a:rPr>
              <a:t>Division 216 Table changes:</a:t>
            </a:r>
          </a:p>
          <a:p>
            <a:pPr marL="0" lvl="0" indent="0">
              <a:lnSpc>
                <a:spcPct val="115000"/>
              </a:lnSpc>
              <a:spcBef>
                <a:spcPts val="0"/>
              </a:spcBef>
              <a:buClrTx/>
              <a:buSzTx/>
              <a:buNone/>
            </a:pPr>
            <a:r>
              <a:rPr lang="en-US" b="1" dirty="0">
                <a:solidFill>
                  <a:prstClr val="black"/>
                </a:solidFill>
                <a:latin typeface="Times New Roman"/>
                <a:ea typeface="Calibri"/>
              </a:rPr>
              <a:t>Consolidate Part </a:t>
            </a:r>
            <a:r>
              <a:rPr lang="en-US" b="1" dirty="0" smtClean="0">
                <a:solidFill>
                  <a:prstClr val="black"/>
                </a:solidFill>
                <a:latin typeface="Times New Roman"/>
                <a:ea typeface="Calibri"/>
              </a:rPr>
              <a:t>C:</a:t>
            </a:r>
            <a:endParaRPr lang="en-US" b="1" dirty="0">
              <a:solidFill>
                <a:prstClr val="black"/>
              </a:solidFill>
              <a:latin typeface="Times New Roman"/>
              <a:ea typeface="Calibri"/>
            </a:endParaRPr>
          </a:p>
          <a:p>
            <a:pPr marL="171450" lvl="0" indent="-171450">
              <a:lnSpc>
                <a:spcPct val="115000"/>
              </a:lnSpc>
              <a:spcBef>
                <a:spcPts val="0"/>
              </a:spcBef>
              <a:buClr>
                <a:srgbClr val="00B0F0"/>
              </a:buClr>
              <a:buSzTx/>
              <a:buFont typeface="Arial" panose="020B0604020202020204" pitchFamily="34" charset="0"/>
              <a:buChar char="•"/>
            </a:pPr>
            <a:r>
              <a:rPr lang="en-US" sz="1800" dirty="0" smtClean="0">
                <a:solidFill>
                  <a:prstClr val="black"/>
                </a:solidFill>
                <a:latin typeface="Times New Roman"/>
                <a:ea typeface="Calibri"/>
              </a:rPr>
              <a:t>Remove duplicates already in Part B</a:t>
            </a:r>
          </a:p>
          <a:p>
            <a:pPr marL="171450" lvl="0" indent="-171450">
              <a:lnSpc>
                <a:spcPct val="115000"/>
              </a:lnSpc>
              <a:spcBef>
                <a:spcPts val="0"/>
              </a:spcBef>
              <a:buClr>
                <a:srgbClr val="00B0F0"/>
              </a:buClr>
              <a:buSzTx/>
              <a:buFont typeface="Arial" panose="020B0604020202020204" pitchFamily="34" charset="0"/>
              <a:buChar char="•"/>
            </a:pPr>
            <a:r>
              <a:rPr lang="en-US" sz="1800" dirty="0" smtClean="0">
                <a:solidFill>
                  <a:prstClr val="black"/>
                </a:solidFill>
                <a:latin typeface="Times New Roman"/>
                <a:ea typeface="Calibri"/>
              </a:rPr>
              <a:t>Move other categories to Part B:</a:t>
            </a:r>
          </a:p>
          <a:p>
            <a:pPr lvl="1">
              <a:lnSpc>
                <a:spcPct val="115000"/>
              </a:lnSpc>
              <a:spcBef>
                <a:spcPts val="0"/>
              </a:spcBef>
              <a:buClr>
                <a:srgbClr val="00B0F0"/>
              </a:buClr>
              <a:buSzTx/>
              <a:buFont typeface="Wingdings" panose="05000000000000000000" pitchFamily="2" charset="2"/>
              <a:buChar char="§"/>
            </a:pPr>
            <a:r>
              <a:rPr lang="en-US" sz="1800" dirty="0" smtClean="0">
                <a:solidFill>
                  <a:prstClr val="black"/>
                </a:solidFill>
                <a:latin typeface="Times New Roman"/>
                <a:ea typeface="Calibri"/>
              </a:rPr>
              <a:t>All Sources subject to a RACT, BACT, LAER, NESHAP adopted in OAR 340-244-0220, NSPS adopted in OAR 340-238-0060, State MACT, or other significant Air Quality regulation(s), except sources registered pursuant to OAR 340-210-0100(2).</a:t>
            </a:r>
          </a:p>
          <a:p>
            <a:pPr lvl="1">
              <a:lnSpc>
                <a:spcPct val="115000"/>
              </a:lnSpc>
              <a:spcBef>
                <a:spcPts val="0"/>
              </a:spcBef>
              <a:buClr>
                <a:srgbClr val="00B0F0"/>
              </a:buClr>
              <a:buSzTx/>
              <a:buFont typeface="Wingdings" panose="05000000000000000000" pitchFamily="2" charset="2"/>
              <a:buChar char="§"/>
            </a:pPr>
            <a:r>
              <a:rPr lang="en-US" sz="1800" dirty="0" smtClean="0">
                <a:solidFill>
                  <a:prstClr val="black"/>
                </a:solidFill>
                <a:latin typeface="Times New Roman"/>
                <a:ea typeface="Calibri"/>
              </a:rPr>
              <a:t>Sources with less than 10 tons/yr. actual emissions that are subject to RACT, NSPS adopted in OAR 340-238-0060 or a NESHAP adopted in OAR 340-244-0220 which qualify for a Simple ACDP. </a:t>
            </a:r>
          </a:p>
          <a:p>
            <a:pPr lvl="1">
              <a:lnSpc>
                <a:spcPct val="115000"/>
              </a:lnSpc>
              <a:spcBef>
                <a:spcPts val="0"/>
              </a:spcBef>
              <a:buClr>
                <a:srgbClr val="00B0F0"/>
              </a:buClr>
              <a:buSzTx/>
              <a:buFont typeface="Wingdings" panose="05000000000000000000" pitchFamily="2" charset="2"/>
              <a:buChar char="§"/>
            </a:pPr>
            <a:r>
              <a:rPr lang="en-US" sz="1800" dirty="0" smtClean="0">
                <a:solidFill>
                  <a:prstClr val="black"/>
                </a:solidFill>
                <a:latin typeface="Times New Roman"/>
                <a:ea typeface="Calibri"/>
              </a:rPr>
              <a:t>Chemical manufacturing facilities that do not transfer liquids containing organic HAP listed in Table 1 of 40 CFR part 63 subpart VVVVVV to tank trucks or railcars and are not subject to emission limits in Table 2, 3, 4, 5, 6, or 8 of 40 CFR part 63 subpart VVVVVV.</a:t>
            </a:r>
          </a:p>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endParaRPr lang="en-US" sz="3200" dirty="0" smtClean="0">
              <a:solidFill>
                <a:sysClr val="windowText" lastClr="000000"/>
              </a:solidFill>
              <a:latin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83208626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24</a:t>
            </a:fld>
            <a:endParaRPr lang="en-US" dirty="0">
              <a:solidFill>
                <a:prstClr val="black">
                  <a:tint val="75000"/>
                </a:prstClr>
              </a:solidFill>
            </a:endParaRPr>
          </a:p>
        </p:txBody>
      </p:sp>
      <p:sp>
        <p:nvSpPr>
          <p:cNvPr id="6" name="Content Placeholder 2"/>
          <p:cNvSpPr txBox="1">
            <a:spLocks/>
          </p:cNvSpPr>
          <p:nvPr/>
        </p:nvSpPr>
        <p:spPr>
          <a:xfrm>
            <a:off x="533400" y="1371600"/>
            <a:ext cx="5257800" cy="50292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indent="0">
              <a:lnSpc>
                <a:spcPct val="115000"/>
              </a:lnSpc>
              <a:spcBef>
                <a:spcPts val="0"/>
              </a:spcBef>
              <a:spcAft>
                <a:spcPts val="1000"/>
              </a:spcAft>
              <a:buNone/>
            </a:pPr>
            <a:r>
              <a:rPr lang="en-US" sz="3200" b="1" dirty="0" smtClean="0">
                <a:latin typeface="Times New Roman"/>
                <a:ea typeface="Calibri"/>
              </a:rPr>
              <a:t>340-214-0114</a:t>
            </a:r>
            <a:r>
              <a:rPr lang="en-US" sz="3200" dirty="0" smtClean="0">
                <a:latin typeface="Times New Roman"/>
                <a:ea typeface="Calibri"/>
              </a:rPr>
              <a:t> </a:t>
            </a:r>
            <a:r>
              <a:rPr lang="en-US" sz="3200" b="1" dirty="0" smtClean="0">
                <a:latin typeface="Times New Roman"/>
                <a:ea typeface="Calibri"/>
              </a:rPr>
              <a:t>Recordkeeping</a:t>
            </a:r>
            <a:endParaRPr lang="en-US" sz="3200" dirty="0">
              <a:latin typeface="Times New Roman"/>
              <a:ea typeface="Calibri"/>
            </a:endParaRPr>
          </a:p>
          <a:p>
            <a:pPr marL="0" marR="0">
              <a:lnSpc>
                <a:spcPct val="115000"/>
              </a:lnSpc>
              <a:spcBef>
                <a:spcPts val="0"/>
              </a:spcBef>
              <a:spcAft>
                <a:spcPts val="1000"/>
              </a:spcAft>
            </a:pPr>
            <a:r>
              <a:rPr lang="en-US" dirty="0" smtClean="0">
                <a:latin typeface="Times New Roman"/>
                <a:ea typeface="Calibri"/>
              </a:rPr>
              <a:t>ACDP sources must </a:t>
            </a:r>
            <a:r>
              <a:rPr lang="en-US" dirty="0">
                <a:latin typeface="Times New Roman"/>
                <a:ea typeface="Calibri"/>
              </a:rPr>
              <a:t>retain </a:t>
            </a:r>
            <a:r>
              <a:rPr lang="en-US" dirty="0" smtClean="0">
                <a:latin typeface="Times New Roman"/>
                <a:ea typeface="Calibri"/>
              </a:rPr>
              <a:t>all records for at </a:t>
            </a:r>
            <a:r>
              <a:rPr lang="en-US" dirty="0">
                <a:latin typeface="Times New Roman"/>
                <a:ea typeface="Calibri"/>
              </a:rPr>
              <a:t>least </a:t>
            </a:r>
            <a:r>
              <a:rPr lang="en-US" dirty="0" smtClean="0">
                <a:latin typeface="Times New Roman"/>
                <a:ea typeface="Calibri"/>
              </a:rPr>
              <a:t>five </a:t>
            </a:r>
            <a:r>
              <a:rPr lang="en-US" dirty="0">
                <a:latin typeface="Times New Roman"/>
                <a:ea typeface="Calibri"/>
              </a:rPr>
              <a:t>years from the date of the monitoring sample, measurement, report, or </a:t>
            </a:r>
            <a:r>
              <a:rPr lang="en-US" dirty="0" smtClean="0">
                <a:latin typeface="Times New Roman"/>
                <a:ea typeface="Calibri"/>
              </a:rPr>
              <a:t>application, </a:t>
            </a:r>
          </a:p>
          <a:p>
            <a:pPr marL="0" marR="0">
              <a:lnSpc>
                <a:spcPct val="115000"/>
              </a:lnSpc>
              <a:spcBef>
                <a:spcPts val="0"/>
              </a:spcBef>
              <a:spcAft>
                <a:spcPts val="1000"/>
              </a:spcAft>
            </a:pPr>
            <a:r>
              <a:rPr lang="en-US" dirty="0" smtClean="0">
                <a:latin typeface="Times New Roman"/>
                <a:ea typeface="Calibri"/>
              </a:rPr>
              <a:t>Beginning July </a:t>
            </a:r>
            <a:r>
              <a:rPr lang="en-US" dirty="0">
                <a:latin typeface="Times New Roman"/>
                <a:ea typeface="Calibri"/>
              </a:rPr>
              <a:t>1, 2015. </a:t>
            </a: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943600" y="1713614"/>
            <a:ext cx="2857500" cy="4181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7292307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25</a:t>
            </a:fld>
            <a:endParaRPr lang="en-US" dirty="0">
              <a:solidFill>
                <a:prstClr val="black">
                  <a:tint val="75000"/>
                </a:prstClr>
              </a:solidFill>
            </a:endParaRPr>
          </a:p>
        </p:txBody>
      </p:sp>
      <p:sp>
        <p:nvSpPr>
          <p:cNvPr id="6" name="Content Placeholder 2"/>
          <p:cNvSpPr txBox="1">
            <a:spLocks/>
          </p:cNvSpPr>
          <p:nvPr/>
        </p:nvSpPr>
        <p:spPr>
          <a:xfrm>
            <a:off x="381000" y="1449572"/>
            <a:ext cx="8610600" cy="4570228"/>
          </a:xfrm>
          <a:prstGeom prst="rect">
            <a:avLst/>
          </a:prstGeom>
        </p:spPr>
        <p:txBody>
          <a:bodyPr vert="horz" lIns="182880" tIns="91440">
            <a:normAutofit fontScale="9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indent="0">
              <a:lnSpc>
                <a:spcPct val="115000"/>
              </a:lnSpc>
              <a:spcBef>
                <a:spcPts val="0"/>
              </a:spcBef>
              <a:spcAft>
                <a:spcPts val="1000"/>
              </a:spcAft>
              <a:buNone/>
            </a:pPr>
            <a:r>
              <a:rPr lang="en-US" sz="3900" b="1" dirty="0">
                <a:latin typeface="Times New Roman"/>
                <a:ea typeface="Calibri"/>
              </a:rPr>
              <a:t>Emergency as an Affirmative Defense for Title V Permitted </a:t>
            </a:r>
            <a:r>
              <a:rPr lang="en-US" sz="3900" b="1" dirty="0" smtClean="0">
                <a:latin typeface="Times New Roman"/>
                <a:ea typeface="Calibri"/>
              </a:rPr>
              <a:t>Sources ONLY</a:t>
            </a:r>
          </a:p>
          <a:p>
            <a:pPr marL="0" marR="0" indent="0">
              <a:lnSpc>
                <a:spcPct val="115000"/>
              </a:lnSpc>
              <a:spcBef>
                <a:spcPts val="0"/>
              </a:spcBef>
              <a:spcAft>
                <a:spcPts val="1000"/>
              </a:spcAft>
              <a:buNone/>
            </a:pPr>
            <a:r>
              <a:rPr lang="en-US" sz="3500" dirty="0" smtClean="0">
                <a:latin typeface="Times New Roman"/>
                <a:ea typeface="Times New Roman"/>
              </a:rPr>
              <a:t>Affirmative </a:t>
            </a:r>
            <a:r>
              <a:rPr lang="en-US" sz="3500" dirty="0">
                <a:latin typeface="Times New Roman"/>
                <a:ea typeface="Times New Roman"/>
              </a:rPr>
              <a:t>defense is the ability to avoid civil penalties for violations. </a:t>
            </a:r>
            <a:r>
              <a:rPr lang="en-US" sz="3500" dirty="0" smtClean="0">
                <a:latin typeface="Times New Roman"/>
                <a:ea typeface="Times New Roman"/>
              </a:rPr>
              <a:t>Under </a:t>
            </a:r>
            <a:r>
              <a:rPr lang="en-US" sz="3500" dirty="0">
                <a:latin typeface="Times New Roman"/>
                <a:ea typeface="Times New Roman"/>
              </a:rPr>
              <a:t>EPA’s interpretation, DEQ’s excess emissions rules incorrectly allow all permitted sources to assert an affirmative </a:t>
            </a:r>
            <a:r>
              <a:rPr lang="en-US" sz="3500" dirty="0" smtClean="0">
                <a:latin typeface="Times New Roman"/>
                <a:ea typeface="Times New Roman"/>
              </a:rPr>
              <a:t>defense for emergencies, </a:t>
            </a:r>
            <a:r>
              <a:rPr lang="en-US" sz="3500" dirty="0">
                <a:latin typeface="Times New Roman"/>
                <a:ea typeface="Times New Roman"/>
              </a:rPr>
              <a:t>rather than just Title V sources.</a:t>
            </a:r>
            <a:endParaRPr lang="en-US" sz="3500" dirty="0">
              <a:latin typeface="Times New Roman"/>
              <a:ea typeface="Calibri"/>
            </a:endParaRPr>
          </a:p>
          <a:p>
            <a:pPr marL="457200" marR="0" lvl="1" indent="0" algn="l" defTabSz="914400" rtl="0" eaLnBrk="1" fontAlgn="auto" latinLnBrk="0" hangingPunct="1">
              <a:lnSpc>
                <a:spcPct val="115000"/>
              </a:lnSpc>
              <a:spcBef>
                <a:spcPts val="0"/>
              </a:spcBef>
              <a:spcAft>
                <a:spcPts val="0"/>
              </a:spcAft>
              <a:buClr>
                <a:srgbClr val="F07F09"/>
              </a:buClr>
              <a:buSzPct val="100000"/>
              <a:buFont typeface="Verdana"/>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117762" name="Picture 2" descr="http://www.mnn.com/sites/default/files/user/130154/lightning8.jpg"/>
          <p:cNvPicPr>
            <a:picLocks noChangeAspect="1" noChangeArrowheads="1"/>
          </p:cNvPicPr>
          <p:nvPr/>
        </p:nvPicPr>
        <p:blipFill>
          <a:blip r:embed="rId3" cstate="print"/>
          <a:srcRect t="40678"/>
          <a:stretch>
            <a:fillRect/>
          </a:stretch>
        </p:blipFill>
        <p:spPr bwMode="auto">
          <a:xfrm>
            <a:off x="4038600" y="5029200"/>
            <a:ext cx="4057650" cy="1607696"/>
          </a:xfrm>
          <a:prstGeom prst="rect">
            <a:avLst/>
          </a:prstGeom>
          <a:noFill/>
        </p:spPr>
      </p:pic>
    </p:spTree>
    <p:extLst>
      <p:ext uri="{BB962C8B-B14F-4D97-AF65-F5344CB8AC3E}">
        <p14:creationId xmlns:p14="http://schemas.microsoft.com/office/powerpoint/2010/main" xmlns="" val="418154260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26</a:t>
            </a:fld>
            <a:endParaRPr lang="en-US" dirty="0">
              <a:solidFill>
                <a:prstClr val="black">
                  <a:tint val="75000"/>
                </a:prstClr>
              </a:solidFill>
            </a:endParaRPr>
          </a:p>
        </p:txBody>
      </p:sp>
      <p:sp>
        <p:nvSpPr>
          <p:cNvPr id="6" name="Content Placeholder 2"/>
          <p:cNvSpPr txBox="1">
            <a:spLocks/>
          </p:cNvSpPr>
          <p:nvPr/>
        </p:nvSpPr>
        <p:spPr>
          <a:xfrm>
            <a:off x="381000" y="1449572"/>
            <a:ext cx="8610600" cy="4570228"/>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a:lnSpc>
                <a:spcPct val="115000"/>
              </a:lnSpc>
              <a:spcBef>
                <a:spcPts val="0"/>
              </a:spcBef>
              <a:spcAft>
                <a:spcPts val="1000"/>
              </a:spcAft>
              <a:buNone/>
            </a:pPr>
            <a:r>
              <a:rPr lang="en-US" sz="3600" b="1" dirty="0" smtClean="0">
                <a:latin typeface="Times New Roman"/>
                <a:ea typeface="Calibri"/>
              </a:rPr>
              <a:t>Enforcement </a:t>
            </a:r>
            <a:r>
              <a:rPr lang="en-US" sz="3600" b="1" dirty="0" smtClean="0">
                <a:latin typeface="Times New Roman"/>
                <a:ea typeface="Calibri"/>
              </a:rPr>
              <a:t>Action </a:t>
            </a:r>
            <a:r>
              <a:rPr lang="en-US" sz="3600" b="1" dirty="0" smtClean="0">
                <a:latin typeface="Times New Roman"/>
                <a:ea typeface="Calibri"/>
              </a:rPr>
              <a:t>Criteria for ACDP sources:</a:t>
            </a:r>
          </a:p>
          <a:p>
            <a:pPr marL="0">
              <a:lnSpc>
                <a:spcPct val="115000"/>
              </a:lnSpc>
              <a:spcBef>
                <a:spcPts val="0"/>
              </a:spcBef>
              <a:spcAft>
                <a:spcPts val="1000"/>
              </a:spcAft>
            </a:pPr>
            <a:r>
              <a:rPr lang="en-US" sz="3600" dirty="0" smtClean="0">
                <a:latin typeface="Times New Roman"/>
                <a:ea typeface="Calibri"/>
              </a:rPr>
              <a:t>Added “whether </a:t>
            </a:r>
            <a:r>
              <a:rPr lang="en-US" sz="3600" dirty="0" smtClean="0">
                <a:latin typeface="Times New Roman"/>
                <a:ea typeface="Calibri"/>
              </a:rPr>
              <a:t>the excess emissions event was due to an </a:t>
            </a:r>
            <a:r>
              <a:rPr lang="en-US" sz="3600" dirty="0" smtClean="0">
                <a:latin typeface="Times New Roman"/>
                <a:ea typeface="Calibri"/>
              </a:rPr>
              <a:t>emergency” to OAR 340-214-0350</a:t>
            </a:r>
            <a:endParaRPr lang="en-US" sz="3600" dirty="0" smtClean="0">
              <a:latin typeface="Times New Roman"/>
              <a:ea typeface="Calibri"/>
            </a:endParaRPr>
          </a:p>
          <a:p>
            <a:pPr marL="0" marR="0">
              <a:lnSpc>
                <a:spcPct val="115000"/>
              </a:lnSpc>
              <a:spcBef>
                <a:spcPts val="0"/>
              </a:spcBef>
              <a:spcAft>
                <a:spcPts val="1000"/>
              </a:spcAft>
            </a:pPr>
            <a:endParaRPr lang="en-US" sz="3600" dirty="0" smtClean="0">
              <a:latin typeface="Times New Roman"/>
              <a:ea typeface="Calibri"/>
            </a:endParaRPr>
          </a:p>
          <a:p>
            <a:pPr marL="0" marR="0">
              <a:lnSpc>
                <a:spcPct val="115000"/>
              </a:lnSpc>
              <a:spcBef>
                <a:spcPts val="0"/>
              </a:spcBef>
              <a:spcAft>
                <a:spcPts val="1000"/>
              </a:spcAft>
            </a:pPr>
            <a:endParaRPr lang="en-US" sz="3600" dirty="0" smtClean="0">
              <a:latin typeface="Times New Roman"/>
              <a:ea typeface="Calibri"/>
            </a:endParaRPr>
          </a:p>
          <a:p>
            <a:pPr marL="457200" marR="0" lvl="1" indent="0" algn="l" defTabSz="914400" rtl="0" eaLnBrk="1" fontAlgn="auto" latinLnBrk="0" hangingPunct="1">
              <a:lnSpc>
                <a:spcPct val="115000"/>
              </a:lnSpc>
              <a:spcBef>
                <a:spcPts val="0"/>
              </a:spcBef>
              <a:spcAft>
                <a:spcPts val="0"/>
              </a:spcAft>
              <a:buClr>
                <a:srgbClr val="F07F09"/>
              </a:buClr>
              <a:buSzPct val="100000"/>
              <a:buFont typeface="Verdana"/>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193541" name="Picture 5" descr="http://extras.mnginteractive.com/live/media/site568/2014/0311/20140311_072805_Screen%20Shot%202014-03-11%20at%205.44.21%20PM.jpg"/>
          <p:cNvPicPr>
            <a:picLocks noChangeAspect="1" noChangeArrowheads="1"/>
          </p:cNvPicPr>
          <p:nvPr/>
        </p:nvPicPr>
        <p:blipFill>
          <a:blip r:embed="rId3" cstate="print"/>
          <a:srcRect/>
          <a:stretch>
            <a:fillRect/>
          </a:stretch>
        </p:blipFill>
        <p:spPr bwMode="auto">
          <a:xfrm>
            <a:off x="2667000" y="4343400"/>
            <a:ext cx="4035425" cy="2252430"/>
          </a:xfrm>
          <a:prstGeom prst="rect">
            <a:avLst/>
          </a:prstGeom>
          <a:noFill/>
        </p:spPr>
      </p:pic>
    </p:spTree>
    <p:extLst>
      <p:ext uri="{BB962C8B-B14F-4D97-AF65-F5344CB8AC3E}">
        <p14:creationId xmlns:p14="http://schemas.microsoft.com/office/powerpoint/2010/main" xmlns="" val="418154260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27</a:t>
            </a:fld>
            <a:endParaRPr lang="en-US" dirty="0">
              <a:solidFill>
                <a:prstClr val="black">
                  <a:tint val="75000"/>
                </a:prstClr>
              </a:solidFill>
            </a:endParaRPr>
          </a:p>
        </p:txBody>
      </p:sp>
      <p:sp>
        <p:nvSpPr>
          <p:cNvPr id="6" name="Content Placeholder 2"/>
          <p:cNvSpPr txBox="1">
            <a:spLocks/>
          </p:cNvSpPr>
          <p:nvPr/>
        </p:nvSpPr>
        <p:spPr>
          <a:xfrm>
            <a:off x="381000" y="1449572"/>
            <a:ext cx="8610600" cy="4570228"/>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457200" lvl="1" indent="0">
              <a:lnSpc>
                <a:spcPct val="115000"/>
              </a:lnSpc>
              <a:spcBef>
                <a:spcPts val="0"/>
              </a:spcBef>
              <a:buClr>
                <a:srgbClr val="00B0F0"/>
              </a:buClr>
              <a:buNone/>
            </a:pPr>
            <a:r>
              <a:rPr lang="en-US" sz="3800" dirty="0" smtClean="0">
                <a:latin typeface="Times New Roman" pitchFamily="18" charset="0"/>
                <a:ea typeface="Calibri"/>
                <a:cs typeface="Times New Roman" pitchFamily="18" charset="0"/>
              </a:rPr>
              <a:t>Updates to:</a:t>
            </a:r>
          </a:p>
          <a:p>
            <a:pPr marL="1266444" lvl="2" indent="-571500">
              <a:lnSpc>
                <a:spcPct val="115000"/>
              </a:lnSpc>
              <a:spcBef>
                <a:spcPts val="0"/>
              </a:spcBef>
              <a:spcAft>
                <a:spcPts val="1200"/>
              </a:spcAft>
              <a:buClr>
                <a:srgbClr val="00B0F0"/>
              </a:buClr>
              <a:buFont typeface="Arial" pitchFamily="34" charset="0"/>
              <a:buChar char="•"/>
            </a:pPr>
            <a:r>
              <a:rPr lang="en-US" sz="3600" dirty="0" smtClean="0">
                <a:latin typeface="Times New Roman" pitchFamily="18" charset="0"/>
                <a:ea typeface="Calibri"/>
                <a:cs typeface="Times New Roman" pitchFamily="18" charset="0"/>
              </a:rPr>
              <a:t>Source Sampling Manual – Volume I</a:t>
            </a:r>
            <a:endParaRPr lang="en-US" sz="3600" dirty="0">
              <a:latin typeface="Times New Roman" pitchFamily="18" charset="0"/>
              <a:ea typeface="Calibri"/>
              <a:cs typeface="Times New Roman" pitchFamily="18" charset="0"/>
            </a:endParaRPr>
          </a:p>
          <a:p>
            <a:pPr marL="1266444" lvl="2" indent="-571500">
              <a:lnSpc>
                <a:spcPct val="115000"/>
              </a:lnSpc>
              <a:spcBef>
                <a:spcPts val="0"/>
              </a:spcBef>
              <a:spcAft>
                <a:spcPts val="1200"/>
              </a:spcAft>
              <a:buClr>
                <a:srgbClr val="00B0F0"/>
              </a:buClr>
              <a:buFont typeface="Arial" pitchFamily="34" charset="0"/>
              <a:buChar char="•"/>
            </a:pPr>
            <a:r>
              <a:rPr lang="en-US" sz="3600" dirty="0">
                <a:latin typeface="Times New Roman" pitchFamily="18" charset="0"/>
                <a:ea typeface="Calibri"/>
                <a:cs typeface="Times New Roman" pitchFamily="18" charset="0"/>
              </a:rPr>
              <a:t>Source Sampling Manual – Volume </a:t>
            </a:r>
            <a:r>
              <a:rPr lang="en-US" sz="3600" dirty="0" smtClean="0">
                <a:latin typeface="Times New Roman" pitchFamily="18" charset="0"/>
                <a:ea typeface="Calibri"/>
                <a:cs typeface="Times New Roman" pitchFamily="18" charset="0"/>
              </a:rPr>
              <a:t>II</a:t>
            </a:r>
            <a:endParaRPr lang="en-US" sz="3600" dirty="0">
              <a:latin typeface="Times New Roman" pitchFamily="18" charset="0"/>
              <a:ea typeface="Calibri"/>
              <a:cs typeface="Times New Roman" pitchFamily="18" charset="0"/>
            </a:endParaRPr>
          </a:p>
          <a:p>
            <a:pPr marL="1266444" lvl="2" indent="-571500">
              <a:lnSpc>
                <a:spcPct val="115000"/>
              </a:lnSpc>
              <a:spcBef>
                <a:spcPts val="0"/>
              </a:spcBef>
              <a:spcAft>
                <a:spcPts val="1200"/>
              </a:spcAft>
              <a:buClr>
                <a:srgbClr val="00B0F0"/>
              </a:buClr>
              <a:buFont typeface="Arial" pitchFamily="34" charset="0"/>
              <a:buChar char="•"/>
            </a:pPr>
            <a:r>
              <a:rPr lang="en-US" sz="3600" dirty="0" smtClean="0">
                <a:latin typeface="Times New Roman" pitchFamily="18" charset="0"/>
                <a:ea typeface="Calibri"/>
                <a:cs typeface="Times New Roman" pitchFamily="18" charset="0"/>
              </a:rPr>
              <a:t>Continuous Monitoring Manual</a:t>
            </a:r>
            <a:endParaRPr lang="en-US" sz="3600" dirty="0">
              <a:latin typeface="Times New Roman" pitchFamily="18" charset="0"/>
              <a:ea typeface="Calibri"/>
              <a:cs typeface="Times New Roman" pitchFamily="18" charset="0"/>
            </a:endParaRPr>
          </a:p>
          <a:p>
            <a:pPr>
              <a:spcBef>
                <a:spcPts val="0"/>
              </a:spcBef>
              <a:spcAft>
                <a:spcPts val="1200"/>
              </a:spcAft>
              <a:buClr>
                <a:srgbClr val="00B0F0"/>
              </a:buClr>
              <a:buNone/>
              <a:defRPr/>
            </a:pPr>
            <a:endParaRPr kumimoji="0" lang="en-US" sz="4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457200" marR="0" lvl="1" indent="0" algn="l" defTabSz="914400" rtl="0" eaLnBrk="1" fontAlgn="auto" latinLnBrk="0" hangingPunct="1">
              <a:lnSpc>
                <a:spcPct val="115000"/>
              </a:lnSpc>
              <a:spcBef>
                <a:spcPts val="0"/>
              </a:spcBef>
              <a:spcAft>
                <a:spcPts val="0"/>
              </a:spcAft>
              <a:buClr>
                <a:srgbClr val="F07F09"/>
              </a:buClr>
              <a:buSzPct val="100000"/>
              <a:buFont typeface="Verdana"/>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161519483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6035" b="7768"/>
          <a:stretch/>
        </p:blipFill>
        <p:spPr bwMode="auto">
          <a:xfrm>
            <a:off x="4343400" y="4876800"/>
            <a:ext cx="3362325" cy="179690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28</a:t>
            </a:fld>
            <a:endParaRPr lang="en-US" dirty="0">
              <a:solidFill>
                <a:prstClr val="black">
                  <a:tint val="75000"/>
                </a:prstClr>
              </a:solidFill>
            </a:endParaRPr>
          </a:p>
        </p:txBody>
      </p:sp>
      <p:sp>
        <p:nvSpPr>
          <p:cNvPr id="6" name="Content Placeholder 2"/>
          <p:cNvSpPr txBox="1">
            <a:spLocks/>
          </p:cNvSpPr>
          <p:nvPr/>
        </p:nvSpPr>
        <p:spPr>
          <a:xfrm>
            <a:off x="381000" y="1295400"/>
            <a:ext cx="8610600" cy="4570228"/>
          </a:xfrm>
          <a:prstGeom prst="rect">
            <a:avLst/>
          </a:prstGeom>
        </p:spPr>
        <p:txBody>
          <a:bodyPr vert="horz" lIns="182880" tIns="91440">
            <a:normAutofit fontScale="6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457200" lvl="1" indent="0">
              <a:lnSpc>
                <a:spcPct val="115000"/>
              </a:lnSpc>
              <a:spcBef>
                <a:spcPts val="0"/>
              </a:spcBef>
              <a:buClr>
                <a:srgbClr val="00B0F0"/>
              </a:buClr>
              <a:buNone/>
            </a:pPr>
            <a:r>
              <a:rPr lang="en-US" sz="5100" b="1" dirty="0" smtClean="0">
                <a:latin typeface="Times New Roman" pitchFamily="18" charset="0"/>
                <a:ea typeface="Calibri"/>
                <a:cs typeface="Times New Roman" pitchFamily="18" charset="0"/>
              </a:rPr>
              <a:t>Hearing and Meeting Procedures:</a:t>
            </a:r>
          </a:p>
          <a:p>
            <a:pPr marL="745236" indent="-571500">
              <a:lnSpc>
                <a:spcPct val="115000"/>
              </a:lnSpc>
              <a:spcBef>
                <a:spcPts val="0"/>
              </a:spcBef>
              <a:spcAft>
                <a:spcPts val="1200"/>
              </a:spcAft>
              <a:buClr>
                <a:srgbClr val="00B0F0"/>
              </a:buClr>
              <a:buFont typeface="Arial" pitchFamily="34" charset="0"/>
              <a:buChar char="•"/>
            </a:pPr>
            <a:endParaRPr lang="en-US" sz="1900" dirty="0" smtClean="0">
              <a:latin typeface="Times New Roman" pitchFamily="18" charset="0"/>
              <a:ea typeface="Calibri"/>
              <a:cs typeface="Times New Roman" pitchFamily="18" charset="0"/>
            </a:endParaRPr>
          </a:p>
          <a:p>
            <a:pPr marL="745236" indent="-571500">
              <a:lnSpc>
                <a:spcPct val="115000"/>
              </a:lnSpc>
              <a:spcBef>
                <a:spcPts val="0"/>
              </a:spcBef>
              <a:spcAft>
                <a:spcPts val="1200"/>
              </a:spcAft>
              <a:buClr>
                <a:srgbClr val="00B0F0"/>
              </a:buClr>
              <a:buFont typeface="Arial" pitchFamily="34" charset="0"/>
              <a:buChar char="•"/>
            </a:pPr>
            <a:r>
              <a:rPr lang="en-US" sz="4300" dirty="0" smtClean="0">
                <a:latin typeface="Times New Roman" pitchFamily="18" charset="0"/>
                <a:ea typeface="Calibri"/>
                <a:cs typeface="Times New Roman" pitchFamily="18" charset="0"/>
              </a:rPr>
              <a:t>Repeal </a:t>
            </a:r>
            <a:r>
              <a:rPr lang="en-US" sz="4300" dirty="0">
                <a:latin typeface="Times New Roman"/>
                <a:ea typeface="Times New Roman"/>
              </a:rPr>
              <a:t>prescriptive language </a:t>
            </a:r>
            <a:r>
              <a:rPr lang="en-US" sz="4300" dirty="0" smtClean="0">
                <a:latin typeface="Times New Roman" pitchFamily="18" charset="0"/>
                <a:ea typeface="Calibri"/>
                <a:cs typeface="Times New Roman" pitchFamily="18" charset="0"/>
              </a:rPr>
              <a:t>OAR 340-209-0070 to allow more flexibility in holding hearings/meetings </a:t>
            </a:r>
          </a:p>
          <a:p>
            <a:pPr marL="745236" indent="-571500">
              <a:lnSpc>
                <a:spcPct val="115000"/>
              </a:lnSpc>
              <a:spcBef>
                <a:spcPts val="0"/>
              </a:spcBef>
              <a:spcAft>
                <a:spcPts val="1200"/>
              </a:spcAft>
              <a:buClr>
                <a:srgbClr val="00B0F0"/>
              </a:buClr>
              <a:buFont typeface="Arial" pitchFamily="34" charset="0"/>
              <a:buChar char="•"/>
            </a:pPr>
            <a:r>
              <a:rPr lang="en-US" sz="4300" dirty="0" smtClean="0">
                <a:latin typeface="Times New Roman"/>
                <a:ea typeface="Times New Roman"/>
              </a:rPr>
              <a:t>With Internet-based </a:t>
            </a:r>
            <a:r>
              <a:rPr lang="en-US" sz="4300" dirty="0">
                <a:latin typeface="Times New Roman"/>
                <a:ea typeface="Times New Roman"/>
              </a:rPr>
              <a:t>virtual meetings, </a:t>
            </a:r>
            <a:r>
              <a:rPr lang="en-US" sz="4300" dirty="0" smtClean="0">
                <a:latin typeface="Times New Roman"/>
                <a:ea typeface="Times New Roman"/>
              </a:rPr>
              <a:t>more </a:t>
            </a:r>
            <a:r>
              <a:rPr lang="en-US" sz="4300" dirty="0">
                <a:latin typeface="Times New Roman"/>
                <a:ea typeface="Times New Roman"/>
              </a:rPr>
              <a:t>meetings across the state </a:t>
            </a:r>
            <a:r>
              <a:rPr lang="en-US" sz="4300" dirty="0" smtClean="0">
                <a:latin typeface="Times New Roman"/>
                <a:ea typeface="Times New Roman"/>
              </a:rPr>
              <a:t>with </a:t>
            </a:r>
            <a:r>
              <a:rPr lang="en-US" sz="4300" dirty="0">
                <a:latin typeface="Times New Roman"/>
                <a:ea typeface="Times New Roman"/>
              </a:rPr>
              <a:t>fewer resources. </a:t>
            </a:r>
            <a:endParaRPr lang="en-US" sz="4300" dirty="0" smtClean="0">
              <a:latin typeface="Times New Roman"/>
              <a:ea typeface="Times New Roman"/>
            </a:endParaRPr>
          </a:p>
          <a:p>
            <a:pPr marL="745236" indent="-571500">
              <a:lnSpc>
                <a:spcPct val="115000"/>
              </a:lnSpc>
              <a:spcBef>
                <a:spcPts val="0"/>
              </a:spcBef>
              <a:spcAft>
                <a:spcPts val="1200"/>
              </a:spcAft>
              <a:buClr>
                <a:srgbClr val="00B0F0"/>
              </a:buClr>
              <a:buFont typeface="Arial" pitchFamily="34" charset="0"/>
              <a:buChar char="•"/>
            </a:pPr>
            <a:r>
              <a:rPr lang="en-US" sz="4300" dirty="0" smtClean="0">
                <a:latin typeface="Times New Roman"/>
                <a:ea typeface="Times New Roman"/>
              </a:rPr>
              <a:t>After establishing necessary technology</a:t>
            </a:r>
            <a:r>
              <a:rPr lang="en-US" sz="4300" dirty="0">
                <a:latin typeface="Times New Roman"/>
                <a:ea typeface="Times New Roman"/>
              </a:rPr>
              <a:t>, </a:t>
            </a:r>
            <a:r>
              <a:rPr lang="en-US" sz="4300" dirty="0" smtClean="0">
                <a:latin typeface="Times New Roman"/>
                <a:ea typeface="Times New Roman"/>
              </a:rPr>
              <a:t>allow </a:t>
            </a:r>
            <a:r>
              <a:rPr lang="en-US" sz="4300" dirty="0">
                <a:latin typeface="Times New Roman"/>
                <a:ea typeface="Times New Roman"/>
              </a:rPr>
              <a:t>people to call in to </a:t>
            </a:r>
            <a:r>
              <a:rPr lang="en-US" sz="4300" dirty="0" smtClean="0">
                <a:latin typeface="Times New Roman"/>
                <a:ea typeface="Times New Roman"/>
              </a:rPr>
              <a:t>hearings/meetings </a:t>
            </a:r>
            <a:r>
              <a:rPr lang="en-US" sz="4300" dirty="0">
                <a:latin typeface="Times New Roman"/>
                <a:ea typeface="Times New Roman"/>
              </a:rPr>
              <a:t>from any location instead of </a:t>
            </a:r>
            <a:r>
              <a:rPr lang="en-US" sz="4300" dirty="0" smtClean="0">
                <a:latin typeface="Times New Roman"/>
                <a:ea typeface="Times New Roman"/>
              </a:rPr>
              <a:t>traveling.  </a:t>
            </a: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135397937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29</a:t>
            </a:fld>
            <a:endParaRPr lang="en-US" dirty="0">
              <a:solidFill>
                <a:prstClr val="black">
                  <a:tint val="75000"/>
                </a:prstClr>
              </a:solidFill>
            </a:endParaRPr>
          </a:p>
        </p:txBody>
      </p:sp>
      <p:sp>
        <p:nvSpPr>
          <p:cNvPr id="6" name="Content Placeholder 2"/>
          <p:cNvSpPr txBox="1">
            <a:spLocks/>
          </p:cNvSpPr>
          <p:nvPr/>
        </p:nvSpPr>
        <p:spPr>
          <a:xfrm>
            <a:off x="762000" y="1524000"/>
            <a:ext cx="8183880" cy="5029200"/>
          </a:xfrm>
          <a:prstGeom prst="rect">
            <a:avLst/>
          </a:prstGeom>
        </p:spPr>
        <p:txBody>
          <a:bodyPr vert="horz" lIns="182880" tIns="91440">
            <a:no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indent="0">
              <a:lnSpc>
                <a:spcPct val="115000"/>
              </a:lnSpc>
              <a:spcBef>
                <a:spcPts val="0"/>
              </a:spcBef>
              <a:buClr>
                <a:srgbClr val="F07F09"/>
              </a:buClr>
              <a:buFont typeface="Wingdings 2"/>
              <a:buNone/>
              <a:defRPr/>
            </a:pPr>
            <a:endParaRPr lang="en-US" sz="3200" dirty="0">
              <a:solidFill>
                <a:sysClr val="windowText" lastClr="000000"/>
              </a:solidFill>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1026" name="Picture 2" descr="http://www.holisticsquid.com/holistickidwordpress/wp-content/uploads/2012/08/Questions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219200" y="1524000"/>
            <a:ext cx="6496050" cy="4286250"/>
          </a:xfrm>
          <a:prstGeom prst="rect">
            <a:avLst/>
          </a:prstGeom>
          <a:noFill/>
          <a:extLst>
            <a:ext uri="{909E8E84-426E-40DD-AFC4-6F175D3DCCD1}">
              <a14:hiddenFill xmlns:a14="http://schemas.microsoft.com/office/drawing/2010/main" xmlns="">
                <a:solidFill>
                  <a:srgbClr val="FFFFFF"/>
                </a:solidFill>
              </a14:hiddenFill>
            </a:ext>
          </a:extLst>
        </p:spPr>
      </p:pic>
      <p:sp>
        <p:nvSpPr>
          <p:cNvPr id="2" name="Rectangle 1"/>
          <p:cNvSpPr/>
          <p:nvPr/>
        </p:nvSpPr>
        <p:spPr>
          <a:xfrm>
            <a:off x="3352800" y="2438400"/>
            <a:ext cx="2010487" cy="658642"/>
          </a:xfrm>
          <a:prstGeom prst="rect">
            <a:avLst/>
          </a:prstGeom>
        </p:spPr>
        <p:txBody>
          <a:bodyPr wrap="none">
            <a:spAutoFit/>
          </a:bodyPr>
          <a:lstStyle/>
          <a:p>
            <a:pPr lvl="0">
              <a:lnSpc>
                <a:spcPct val="115000"/>
              </a:lnSpc>
              <a:buClr>
                <a:srgbClr val="F07F09"/>
              </a:buClr>
              <a:defRPr/>
            </a:pPr>
            <a:r>
              <a:rPr lang="en-US" sz="3200" dirty="0">
                <a:solidFill>
                  <a:sysClr val="windowText" lastClr="000000"/>
                </a:solidFill>
                <a:latin typeface="Times New Roman"/>
                <a:ea typeface="Calibri"/>
                <a:cs typeface="Times New Roman"/>
              </a:rPr>
              <a:t>Questions?</a:t>
            </a:r>
            <a:endParaRPr lang="en-US" sz="3200" dirty="0">
              <a:solidFill>
                <a:sysClr val="windowText" lastClr="000000"/>
              </a:solidFill>
              <a:ea typeface="Calibri"/>
              <a:cs typeface="Times New Roman"/>
            </a:endParaRPr>
          </a:p>
        </p:txBody>
      </p:sp>
    </p:spTree>
    <p:extLst>
      <p:ext uri="{BB962C8B-B14F-4D97-AF65-F5344CB8AC3E}">
        <p14:creationId xmlns:p14="http://schemas.microsoft.com/office/powerpoint/2010/main" xmlns="" val="6279142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5EE0205-D3B1-47DD-ADE0-D6722F8F4EE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a:t>
            </a:fld>
            <a:endParaRPr lang="en-US" dirty="0"/>
          </a:p>
        </p:txBody>
      </p:sp>
      <p:sp>
        <p:nvSpPr>
          <p:cNvPr id="6" name="Title 1"/>
          <p:cNvSpPr txBox="1">
            <a:spLocks/>
          </p:cNvSpPr>
          <p:nvPr/>
        </p:nvSpPr>
        <p:spPr bwMode="auto">
          <a:xfrm>
            <a:off x="1219200" y="685800"/>
            <a:ext cx="6934200" cy="838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Overview</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2"/>
          <p:cNvSpPr txBox="1">
            <a:spLocks/>
          </p:cNvSpPr>
          <p:nvPr/>
        </p:nvSpPr>
        <p:spPr bwMode="auto">
          <a:xfrm>
            <a:off x="685800" y="1600200"/>
            <a:ext cx="83058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Char char="•"/>
              <a:defRPr sz="2800">
                <a:solidFill>
                  <a:schemeClr val="tx1"/>
                </a:solidFill>
                <a:latin typeface="Times New Roman" pitchFamily="18" charset="0"/>
                <a:ea typeface="+mn-ea"/>
                <a:cs typeface="Times New Roman" pitchFamily="18" charset="0"/>
              </a:defRPr>
            </a:lvl1pPr>
            <a:lvl2pPr marL="742950" indent="-285750" algn="l" rtl="0" eaLnBrk="1" fontAlgn="base" hangingPunct="1">
              <a:spcBef>
                <a:spcPct val="20000"/>
              </a:spcBef>
              <a:spcAft>
                <a:spcPct val="0"/>
              </a:spcAft>
              <a:buChar char="–"/>
              <a:defRPr sz="2200">
                <a:solidFill>
                  <a:schemeClr val="tx1"/>
                </a:solidFill>
                <a:latin typeface="Times New Roman" pitchFamily="18" charset="0"/>
                <a:cs typeface="Times New Roman" pitchFamily="18" charset="0"/>
              </a:defRPr>
            </a:lvl2pPr>
            <a:lvl3pPr marL="1143000" indent="-228600" algn="l" rtl="0" eaLnBrk="1" fontAlgn="base" hangingPunct="1">
              <a:spcBef>
                <a:spcPct val="20000"/>
              </a:spcBef>
              <a:spcAft>
                <a:spcPct val="0"/>
              </a:spcAft>
              <a:buChar char="•"/>
              <a:defRPr sz="2000">
                <a:solidFill>
                  <a:schemeClr val="tx1"/>
                </a:solidFill>
                <a:latin typeface="Times New Roman" pitchFamily="18" charset="0"/>
                <a:cs typeface="Times New Roman" pitchFamily="18" charset="0"/>
              </a:defRPr>
            </a:lvl3pPr>
            <a:lvl4pPr marL="1600200" indent="-228600" algn="l" rtl="0" eaLnBrk="1" fontAlgn="base" hangingPunct="1">
              <a:spcBef>
                <a:spcPct val="20000"/>
              </a:spcBef>
              <a:spcAft>
                <a:spcPct val="0"/>
              </a:spcAft>
              <a:buChar char="–"/>
              <a:defRPr>
                <a:solidFill>
                  <a:schemeClr val="tx1"/>
                </a:solidFill>
                <a:latin typeface="Times New Roman" pitchFamily="18" charset="0"/>
                <a:cs typeface="Times New Roman" pitchFamily="18" charset="0"/>
              </a:defRPr>
            </a:lvl4pPr>
            <a:lvl5pPr marL="2057400" indent="-228600" algn="l" rtl="0" eaLnBrk="1" fontAlgn="base" hangingPunct="1">
              <a:spcBef>
                <a:spcPct val="20000"/>
              </a:spcBef>
              <a:spcAft>
                <a:spcPct val="0"/>
              </a:spcAft>
              <a:buChar char="»"/>
              <a:defRPr sz="1600">
                <a:solidFill>
                  <a:schemeClr val="tx1"/>
                </a:solidFill>
                <a:latin typeface="+mn-lt"/>
              </a:defRPr>
            </a:lvl5pPr>
            <a:lvl6pPr marL="2514600" indent="-228600" algn="l" rtl="0" eaLnBrk="1" fontAlgn="base" hangingPunct="1">
              <a:spcBef>
                <a:spcPct val="20000"/>
              </a:spcBef>
              <a:spcAft>
                <a:spcPct val="0"/>
              </a:spcAft>
              <a:buChar char="»"/>
              <a:defRPr sz="1600">
                <a:solidFill>
                  <a:schemeClr val="tx1"/>
                </a:solidFill>
                <a:latin typeface="+mn-lt"/>
              </a:defRPr>
            </a:lvl6pPr>
            <a:lvl7pPr marL="2971800" indent="-228600" algn="l" rtl="0" eaLnBrk="1" fontAlgn="base" hangingPunct="1">
              <a:spcBef>
                <a:spcPct val="20000"/>
              </a:spcBef>
              <a:spcAft>
                <a:spcPct val="0"/>
              </a:spcAft>
              <a:buChar char="»"/>
              <a:defRPr sz="1600">
                <a:solidFill>
                  <a:schemeClr val="tx1"/>
                </a:solidFill>
                <a:latin typeface="+mn-lt"/>
              </a:defRPr>
            </a:lvl7pPr>
            <a:lvl8pPr marL="3429000" indent="-228600" algn="l" rtl="0" eaLnBrk="1" fontAlgn="base" hangingPunct="1">
              <a:spcBef>
                <a:spcPct val="20000"/>
              </a:spcBef>
              <a:spcAft>
                <a:spcPct val="0"/>
              </a:spcAft>
              <a:buChar char="»"/>
              <a:defRPr sz="1600">
                <a:solidFill>
                  <a:schemeClr val="tx1"/>
                </a:solidFill>
                <a:latin typeface="+mn-lt"/>
              </a:defRPr>
            </a:lvl8pPr>
            <a:lvl9pPr marL="3886200" indent="-228600" algn="l" rtl="0" eaLnBrk="1" fontAlgn="base" hangingPunct="1">
              <a:spcBef>
                <a:spcPct val="20000"/>
              </a:spcBef>
              <a:spcAft>
                <a:spcPct val="0"/>
              </a:spcAft>
              <a:buChar char="»"/>
              <a:defRPr sz="1600">
                <a:solidFill>
                  <a:schemeClr val="tx1"/>
                </a:solidFill>
                <a:latin typeface="+mn-lt"/>
              </a:defRPr>
            </a:lvl9pPr>
          </a:lstStyle>
          <a:p>
            <a:pPr marL="1033272" marR="0" lvl="0" indent="-576072" algn="l" defTabSz="914400" rtl="0" eaLnBrk="1" fontAlgn="base" latinLnBrk="0" hangingPunct="1">
              <a:lnSpc>
                <a:spcPct val="95000"/>
              </a:lnSpc>
              <a:spcBef>
                <a:spcPts val="1200"/>
              </a:spcBef>
              <a:spcAft>
                <a:spcPct val="0"/>
              </a:spcAft>
              <a:buClr>
                <a:srgbClr val="00B0F0"/>
              </a:buClr>
              <a:buSzTx/>
              <a:buFontTx/>
              <a:buChar char="•"/>
              <a:tabLst/>
              <a:defRPr/>
            </a:pPr>
            <a:r>
              <a:rPr kumimoji="0" lang="en-US" sz="3200" b="0" i="0" u="none" strike="noStrike" kern="0" cap="none" spc="0" normalizeH="0" baseline="0" noProof="0" dirty="0" smtClean="0">
                <a:ln>
                  <a:noFill/>
                </a:ln>
                <a:solidFill>
                  <a:srgbClr val="000000"/>
                </a:solidFill>
                <a:effectLst/>
                <a:uLnTx/>
                <a:uFillTx/>
                <a:latin typeface="Times New Roman"/>
                <a:ea typeface="Calibri"/>
                <a:cs typeface="Times New Roman"/>
              </a:rPr>
              <a:t>Rule </a:t>
            </a:r>
            <a:r>
              <a:rPr kumimoji="0" lang="en-US" sz="3200" b="0" i="0" u="none" strike="noStrike" kern="0" cap="none" spc="0" normalizeH="0" baseline="0" noProof="0" dirty="0" smtClean="0">
                <a:ln>
                  <a:noFill/>
                </a:ln>
                <a:effectLst/>
                <a:uLnTx/>
                <a:uFillTx/>
                <a:latin typeface="Times New Roman"/>
                <a:ea typeface="Calibri"/>
                <a:cs typeface="Times New Roman"/>
              </a:rPr>
              <a:t>clean-up </a:t>
            </a:r>
            <a:endParaRPr kumimoji="0" lang="en-US" sz="3200" b="0" i="0" u="none" strike="noStrike" kern="0" cap="none" spc="0" normalizeH="0" baseline="0" noProof="0" dirty="0" smtClean="0">
              <a:ln>
                <a:noFill/>
              </a:ln>
              <a:effectLst/>
              <a:uLnTx/>
              <a:uFillTx/>
              <a:latin typeface="Calibri"/>
              <a:ea typeface="Calibri"/>
              <a:cs typeface="Times New Roman"/>
            </a:endParaRPr>
          </a:p>
          <a:p>
            <a:pPr marL="1033272" marR="0" lvl="0" indent="-576072" algn="l" defTabSz="914400" rtl="0" eaLnBrk="1" fontAlgn="base" latinLnBrk="0" hangingPunct="1">
              <a:lnSpc>
                <a:spcPct val="95000"/>
              </a:lnSpc>
              <a:spcBef>
                <a:spcPts val="1200"/>
              </a:spcBef>
              <a:spcAft>
                <a:spcPct val="0"/>
              </a:spcAft>
              <a:buClr>
                <a:srgbClr val="00B0F0"/>
              </a:buClr>
              <a:buSzTx/>
              <a:buFontTx/>
              <a:buChar char="•"/>
              <a:tabLst/>
              <a:defRPr/>
            </a:pPr>
            <a:r>
              <a:rPr lang="en-US" sz="3200" kern="0" dirty="0" smtClean="0">
                <a:latin typeface="Times New Roman"/>
                <a:ea typeface="Calibri"/>
                <a:cs typeface="Times New Roman"/>
              </a:rPr>
              <a:t>Update particulate matter (PM) </a:t>
            </a:r>
            <a:r>
              <a:rPr kumimoji="0" lang="en-US" sz="3200" b="0" i="0" u="none" strike="noStrike" kern="0" cap="none" spc="0" normalizeH="0" baseline="0" noProof="0" dirty="0" smtClean="0">
                <a:ln>
                  <a:noFill/>
                </a:ln>
                <a:effectLst/>
                <a:uLnTx/>
                <a:uFillTx/>
                <a:latin typeface="Times New Roman"/>
                <a:ea typeface="Calibri"/>
                <a:cs typeface="Times New Roman"/>
              </a:rPr>
              <a:t>standards </a:t>
            </a:r>
            <a:endParaRPr kumimoji="0" lang="en-US" sz="3200" b="0" i="0" u="none" strike="noStrike" kern="0" cap="none" spc="0" normalizeH="0" baseline="0" noProof="0" dirty="0" smtClean="0">
              <a:ln>
                <a:noFill/>
              </a:ln>
              <a:effectLst/>
              <a:uLnTx/>
              <a:uFillTx/>
              <a:latin typeface="Calibri"/>
              <a:ea typeface="Calibri"/>
              <a:cs typeface="Times New Roman"/>
            </a:endParaRPr>
          </a:p>
          <a:p>
            <a:pPr marL="1033272" marR="0" lvl="0" indent="-576072" algn="l" defTabSz="914400" rtl="0" eaLnBrk="1" fontAlgn="base" latinLnBrk="0" hangingPunct="1">
              <a:lnSpc>
                <a:spcPct val="95000"/>
              </a:lnSpc>
              <a:spcBef>
                <a:spcPts val="1200"/>
              </a:spcBef>
              <a:spcAft>
                <a:spcPct val="0"/>
              </a:spcAft>
              <a:buClr>
                <a:srgbClr val="00B0F0"/>
              </a:buClr>
              <a:buSzTx/>
              <a:buFontTx/>
              <a:buChar char="•"/>
              <a:tabLst/>
              <a:defRPr/>
            </a:pPr>
            <a:r>
              <a:rPr kumimoji="0" lang="en-US" sz="3200" b="0" i="0" u="none" strike="noStrike" kern="0" cap="none" spc="0" normalizeH="0" baseline="0" noProof="0" dirty="0" smtClean="0">
                <a:ln>
                  <a:noFill/>
                </a:ln>
                <a:effectLst/>
                <a:uLnTx/>
                <a:uFillTx/>
                <a:latin typeface="Times New Roman"/>
                <a:ea typeface="Calibri"/>
                <a:cs typeface="Times New Roman"/>
              </a:rPr>
              <a:t>Categorically Insignificant Activities</a:t>
            </a:r>
            <a:endParaRPr kumimoji="0" lang="en-US" sz="3200" b="0" i="0" u="none" strike="noStrike" kern="0" cap="none" spc="0" normalizeH="0" noProof="0" dirty="0" smtClean="0">
              <a:ln>
                <a:noFill/>
              </a:ln>
              <a:effectLst/>
              <a:uLnTx/>
              <a:uFillTx/>
              <a:latin typeface="Times New Roman"/>
              <a:ea typeface="Calibri"/>
              <a:cs typeface="Times New Roman"/>
            </a:endParaRPr>
          </a:p>
          <a:p>
            <a:pPr marL="1033272" lvl="0" indent="-576072">
              <a:lnSpc>
                <a:spcPct val="95000"/>
              </a:lnSpc>
              <a:spcBef>
                <a:spcPts val="1200"/>
              </a:spcBef>
              <a:buClr>
                <a:srgbClr val="00B0F0"/>
              </a:buClr>
              <a:defRPr/>
            </a:pPr>
            <a:r>
              <a:rPr lang="en-US" sz="3200" kern="0" dirty="0" smtClean="0">
                <a:latin typeface="Times New Roman"/>
                <a:ea typeface="Calibri"/>
                <a:cs typeface="Times New Roman"/>
              </a:rPr>
              <a:t>Splitting businesses </a:t>
            </a:r>
          </a:p>
          <a:p>
            <a:pPr marL="1033272" marR="0" lvl="0" indent="-576072" algn="l" defTabSz="914400" rtl="0" eaLnBrk="1" fontAlgn="base" latinLnBrk="0" hangingPunct="1">
              <a:lnSpc>
                <a:spcPct val="95000"/>
              </a:lnSpc>
              <a:spcBef>
                <a:spcPts val="1200"/>
              </a:spcBef>
              <a:spcAft>
                <a:spcPct val="0"/>
              </a:spcAft>
              <a:buClr>
                <a:srgbClr val="00B0F0"/>
              </a:buClr>
              <a:buSzTx/>
              <a:buFontTx/>
              <a:buChar char="•"/>
              <a:tabLst/>
              <a:defRPr/>
            </a:pPr>
            <a:r>
              <a:rPr lang="en-US" sz="3200" kern="0" dirty="0" smtClean="0">
                <a:latin typeface="Times New Roman"/>
                <a:ea typeface="Calibri"/>
                <a:cs typeface="Times New Roman"/>
              </a:rPr>
              <a:t>New Source Review (NSR) </a:t>
            </a:r>
          </a:p>
          <a:p>
            <a:pPr marL="1033272" indent="-576072">
              <a:lnSpc>
                <a:spcPct val="95000"/>
              </a:lnSpc>
              <a:spcBef>
                <a:spcPts val="1200"/>
              </a:spcBef>
              <a:buClr>
                <a:srgbClr val="00B0F0"/>
              </a:buClr>
              <a:defRPr/>
            </a:pPr>
            <a:r>
              <a:rPr lang="en-US" sz="3200" kern="0" dirty="0" smtClean="0">
                <a:latin typeface="Times New Roman"/>
                <a:ea typeface="Calibri"/>
                <a:cs typeface="Times New Roman"/>
              </a:rPr>
              <a:t>Extensions for NSR permits </a:t>
            </a:r>
            <a:endParaRPr kumimoji="0" lang="en-US" sz="3200" b="0" i="0" u="none" strike="noStrike" kern="0" cap="none" spc="0" normalizeH="0" baseline="0" noProof="0" dirty="0" smtClean="0">
              <a:ln>
                <a:noFill/>
              </a:ln>
              <a:effectLst/>
              <a:uLnTx/>
              <a:uFillTx/>
              <a:latin typeface="Times New Roman"/>
              <a:ea typeface="Calibri"/>
              <a:cs typeface="Times New Roman"/>
            </a:endParaRPr>
          </a:p>
          <a:p>
            <a:pPr marL="1033272" indent="-576072">
              <a:lnSpc>
                <a:spcPct val="95000"/>
              </a:lnSpc>
              <a:spcBef>
                <a:spcPts val="1200"/>
              </a:spcBef>
              <a:buClr>
                <a:srgbClr val="00B0F0"/>
              </a:buClr>
              <a:defRPr/>
            </a:pPr>
            <a:r>
              <a:rPr lang="en-US" sz="3200" kern="0" dirty="0" smtClean="0">
                <a:latin typeface="Times New Roman"/>
                <a:ea typeface="Calibri"/>
                <a:cs typeface="Times New Roman"/>
              </a:rPr>
              <a:t>Net air quality benefit for sensitive areas</a:t>
            </a:r>
          </a:p>
          <a:p>
            <a:pPr>
              <a:lnSpc>
                <a:spcPct val="115000"/>
              </a:lnSpc>
              <a:spcBef>
                <a:spcPts val="0"/>
              </a:spcBef>
              <a:buClr>
                <a:srgbClr val="00B0F0"/>
              </a:buClr>
              <a:defRPr/>
            </a:pPr>
            <a:endParaRPr lang="en-US" sz="3200" kern="0" dirty="0" smtClean="0">
              <a:latin typeface="Times New Roman"/>
              <a:ea typeface="Calibri"/>
              <a:cs typeface="Times New Roman"/>
            </a:endParaRPr>
          </a:p>
          <a:p>
            <a:pPr>
              <a:lnSpc>
                <a:spcPct val="115000"/>
              </a:lnSpc>
              <a:spcBef>
                <a:spcPts val="0"/>
              </a:spcBef>
              <a:buClr>
                <a:srgbClr val="00B0F0"/>
              </a:buClr>
              <a:defRPr/>
            </a:pPr>
            <a:endParaRPr lang="en-US" sz="3200" kern="0" dirty="0" smtClean="0">
              <a:latin typeface="Times New Roman"/>
              <a:ea typeface="Calibri"/>
              <a:cs typeface="Times New Roman"/>
            </a:endParaRPr>
          </a:p>
          <a:p>
            <a:pPr marL="342900" marR="0" lvl="0" indent="-342900" algn="l" defTabSz="914400" rtl="0" eaLnBrk="1" fontAlgn="base" latinLnBrk="0" hangingPunct="1">
              <a:lnSpc>
                <a:spcPct val="115000"/>
              </a:lnSpc>
              <a:spcBef>
                <a:spcPts val="0"/>
              </a:spcBef>
              <a:spcAft>
                <a:spcPct val="0"/>
              </a:spcAft>
              <a:buClr>
                <a:srgbClr val="00B0F0"/>
              </a:buClr>
              <a:buSzTx/>
              <a:buNone/>
              <a:tabLst/>
              <a:defRPr/>
            </a:pPr>
            <a:endParaRPr kumimoji="0" lang="en-US" sz="3000" b="0" i="0" u="none" strike="noStrike" kern="0" cap="none" spc="0" normalizeH="0" baseline="0" noProof="0" dirty="0" smtClean="0">
              <a:ln>
                <a:noFill/>
              </a:ln>
              <a:solidFill>
                <a:srgbClr val="000000"/>
              </a:solidFill>
              <a:effectLst/>
              <a:uLnTx/>
              <a:uFillTx/>
              <a:latin typeface="Calibri"/>
              <a:ea typeface="Calibri"/>
              <a:cs typeface="Times New Roman"/>
            </a:endParaRPr>
          </a:p>
          <a:p>
            <a:pPr marL="342900" marR="0" lvl="0" indent="-342900" algn="l" defTabSz="914400" rtl="0" eaLnBrk="1" fontAlgn="base" latinLnBrk="0" hangingPunct="1">
              <a:lnSpc>
                <a:spcPct val="100000"/>
              </a:lnSpc>
              <a:spcBef>
                <a:spcPct val="20000"/>
              </a:spcBef>
              <a:spcAft>
                <a:spcPct val="0"/>
              </a:spcAft>
              <a:buClrTx/>
              <a:buSzTx/>
              <a:buFontTx/>
              <a:buChar char="•"/>
              <a:tabLst/>
              <a:defRPr/>
            </a:pPr>
            <a:endParaRPr kumimoji="0" lang="en-US" sz="2800" b="0" i="0" u="none" strike="noStrike" kern="0" cap="none" spc="0" normalizeH="0" baseline="0" noProof="0" dirty="0">
              <a:ln>
                <a:noFill/>
              </a:ln>
              <a:solidFill>
                <a:srgbClr val="0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xmlns="" val="14264672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30</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828800"/>
            <a:ext cx="8229600" cy="4191000"/>
          </a:xfrm>
        </p:spPr>
        <p:txBody>
          <a:bodyPr>
            <a:normAutofit/>
          </a:bodyPr>
          <a:lstStyle/>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Background</a:t>
            </a:r>
          </a:p>
          <a:p>
            <a:pPr marL="633222" indent="-576072">
              <a:lnSpc>
                <a:spcPct val="95000"/>
              </a:lnSpc>
              <a:spcBef>
                <a:spcPts val="0"/>
              </a:spcBef>
              <a:buClr>
                <a:srgbClr val="00B0F0"/>
              </a:buClr>
            </a:pPr>
            <a:endParaRPr lang="en-US" sz="3600" dirty="0" smtClean="0">
              <a:latin typeface="Times New Roman" pitchFamily="18" charset="0"/>
              <a:cs typeface="Times New Roman" pitchFamily="18" charset="0"/>
            </a:endParaRP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Suggested changes</a:t>
            </a:r>
          </a:p>
          <a:p>
            <a:pPr marL="633222" indent="-576072">
              <a:lnSpc>
                <a:spcPct val="95000"/>
              </a:lnSpc>
              <a:spcBef>
                <a:spcPts val="0"/>
              </a:spcBef>
              <a:buClr>
                <a:srgbClr val="00B0F0"/>
              </a:buClr>
            </a:pPr>
            <a:endParaRPr lang="en-US" sz="3600" dirty="0" smtClean="0">
              <a:latin typeface="Times New Roman" pitchFamily="18" charset="0"/>
              <a:cs typeface="Times New Roman" pitchFamily="18" charset="0"/>
            </a:endParaRP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Effect of changes in relation to other regulatory programs</a:t>
            </a:r>
          </a:p>
          <a:p>
            <a:pPr marL="633222" indent="-576072">
              <a:lnSpc>
                <a:spcPct val="95000"/>
              </a:lnSpc>
              <a:spcBef>
                <a:spcPts val="0"/>
              </a:spcBef>
              <a:buClr>
                <a:srgbClr val="00B0F0"/>
              </a:buClr>
            </a:pPr>
            <a:endParaRPr lang="en-US" sz="36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31</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381000" y="1752600"/>
            <a:ext cx="8229600" cy="4525963"/>
          </a:xfrm>
        </p:spPr>
        <p:txBody>
          <a:bodyPr>
            <a:normAutofit fontScale="92500" lnSpcReduction="10000"/>
          </a:bodyPr>
          <a:lstStyle/>
          <a:p>
            <a:pPr marL="457200" indent="-400050">
              <a:lnSpc>
                <a:spcPct val="95000"/>
              </a:lnSpc>
              <a:spcBef>
                <a:spcPts val="0"/>
              </a:spcBef>
              <a:buClr>
                <a:srgbClr val="00B0F0"/>
              </a:buClr>
            </a:pPr>
            <a:r>
              <a:rPr lang="en-US" sz="3500" dirty="0" smtClean="0">
                <a:latin typeface="Times New Roman" pitchFamily="18" charset="0"/>
                <a:cs typeface="Times New Roman" pitchFamily="18" charset="0"/>
              </a:rPr>
              <a:t>Categorically insignificant activities identified for Title V program – examples:</a:t>
            </a:r>
          </a:p>
          <a:p>
            <a:pPr lvl="2"/>
            <a:r>
              <a:rPr lang="en-US" sz="3000" dirty="0" smtClean="0">
                <a:latin typeface="Times New Roman" pitchFamily="18" charset="0"/>
                <a:cs typeface="Times New Roman" pitchFamily="18" charset="0"/>
              </a:rPr>
              <a:t>Janitorial activities</a:t>
            </a:r>
          </a:p>
          <a:p>
            <a:pPr lvl="2"/>
            <a:r>
              <a:rPr lang="en-US" sz="3000" dirty="0" smtClean="0">
                <a:latin typeface="Times New Roman" pitchFamily="18" charset="0"/>
                <a:cs typeface="Times New Roman" pitchFamily="18" charset="0"/>
              </a:rPr>
              <a:t>Groundskeeping activities</a:t>
            </a:r>
          </a:p>
          <a:p>
            <a:pPr lvl="2"/>
            <a:r>
              <a:rPr lang="en-US" sz="3000" dirty="0" smtClean="0">
                <a:latin typeface="Times New Roman" pitchFamily="18" charset="0"/>
                <a:cs typeface="Times New Roman" pitchFamily="18" charset="0"/>
              </a:rPr>
              <a:t>Instrument calibration</a:t>
            </a:r>
          </a:p>
          <a:p>
            <a:pPr lvl="2"/>
            <a:r>
              <a:rPr lang="en-US" sz="3000" dirty="0" smtClean="0">
                <a:latin typeface="Times New Roman" pitchFamily="18" charset="0"/>
                <a:cs typeface="Times New Roman" pitchFamily="18" charset="0"/>
              </a:rPr>
              <a:t>Maintenance and repair shop activities</a:t>
            </a:r>
          </a:p>
          <a:p>
            <a:pPr lvl="2"/>
            <a:endParaRPr lang="en-US" sz="1500" dirty="0" smtClean="0">
              <a:latin typeface="Times New Roman" pitchFamily="18" charset="0"/>
              <a:cs typeface="Times New Roman" pitchFamily="18" charset="0"/>
            </a:endParaRPr>
          </a:p>
          <a:p>
            <a:pPr marL="457200" indent="-400050">
              <a:lnSpc>
                <a:spcPct val="95000"/>
              </a:lnSpc>
              <a:spcBef>
                <a:spcPts val="0"/>
              </a:spcBef>
              <a:buClr>
                <a:srgbClr val="00B0F0"/>
              </a:buClr>
            </a:pPr>
            <a:r>
              <a:rPr lang="en-US" sz="3500" dirty="0" smtClean="0">
                <a:latin typeface="Times New Roman" pitchFamily="18" charset="0"/>
                <a:cs typeface="Times New Roman" pitchFamily="18" charset="0"/>
              </a:rPr>
              <a:t>Some activities previously considered insignificant are not actually insignificant when considered in aggregate</a:t>
            </a:r>
          </a:p>
          <a:p>
            <a:pPr marL="633222" indent="-576072">
              <a:lnSpc>
                <a:spcPct val="95000"/>
              </a:lnSpc>
              <a:spcBef>
                <a:spcPts val="0"/>
              </a:spcBef>
              <a:buClr>
                <a:srgbClr val="00B0F0"/>
              </a:buCl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32</a:t>
            </a:fld>
            <a:endParaRPr lang="en-US" dirty="0"/>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381000" y="2103437"/>
            <a:ext cx="8229600" cy="4525963"/>
          </a:xfrm>
        </p:spPr>
        <p:txBody>
          <a:bodyPr>
            <a:normAutofit/>
          </a:bodyPr>
          <a:lstStyle/>
          <a:p>
            <a:pPr marL="633222" indent="-576072">
              <a:lnSpc>
                <a:spcPct val="95000"/>
              </a:lnSpc>
              <a:spcBef>
                <a:spcPts val="0"/>
              </a:spcBef>
              <a:buClr>
                <a:srgbClr val="00B0F0"/>
              </a:buClr>
            </a:pPr>
            <a:r>
              <a:rPr lang="en-US" dirty="0" smtClean="0">
                <a:latin typeface="Times New Roman" pitchFamily="18" charset="0"/>
                <a:cs typeface="Times New Roman" pitchFamily="18" charset="0"/>
              </a:rPr>
              <a:t>Some of these activities are subject to new standards issued by EPA</a:t>
            </a:r>
          </a:p>
          <a:p>
            <a:pPr marL="633222" indent="-576072">
              <a:lnSpc>
                <a:spcPct val="95000"/>
              </a:lnSpc>
              <a:spcBef>
                <a:spcPts val="0"/>
              </a:spcBef>
              <a:buClr>
                <a:srgbClr val="00B0F0"/>
              </a:buClr>
            </a:pPr>
            <a:endParaRPr lang="en-US" dirty="0" smtClean="0">
              <a:latin typeface="Times New Roman" pitchFamily="18" charset="0"/>
              <a:cs typeface="Times New Roman" pitchFamily="18" charset="0"/>
            </a:endParaRPr>
          </a:p>
          <a:p>
            <a:pPr marL="633222" indent="-576072">
              <a:lnSpc>
                <a:spcPct val="95000"/>
              </a:lnSpc>
              <a:spcBef>
                <a:spcPts val="0"/>
              </a:spcBef>
              <a:buClr>
                <a:srgbClr val="00B0F0"/>
              </a:buClr>
            </a:pPr>
            <a:r>
              <a:rPr lang="en-US" dirty="0" smtClean="0">
                <a:latin typeface="Times New Roman" pitchFamily="18" charset="0"/>
                <a:cs typeface="Times New Roman" pitchFamily="18" charset="0"/>
              </a:rPr>
              <a:t>Emissions from these activities were not considered when:</a:t>
            </a:r>
          </a:p>
          <a:p>
            <a:pPr marL="1033272" lvl="1" indent="-576072">
              <a:lnSpc>
                <a:spcPct val="95000"/>
              </a:lnSpc>
              <a:spcBef>
                <a:spcPts val="0"/>
              </a:spcBef>
              <a:buClr>
                <a:srgbClr val="00B0F0"/>
              </a:buClr>
            </a:pPr>
            <a:r>
              <a:rPr lang="en-US" dirty="0" smtClean="0">
                <a:latin typeface="Times New Roman" pitchFamily="18" charset="0"/>
                <a:cs typeface="Times New Roman" pitchFamily="18" charset="0"/>
              </a:rPr>
              <a:t>Determining what permits are necessary</a:t>
            </a:r>
          </a:p>
          <a:p>
            <a:pPr marL="1033272" lvl="1" indent="-576072">
              <a:lnSpc>
                <a:spcPct val="95000"/>
              </a:lnSpc>
              <a:spcBef>
                <a:spcPts val="0"/>
              </a:spcBef>
              <a:buClr>
                <a:srgbClr val="00B0F0"/>
              </a:buClr>
            </a:pPr>
            <a:r>
              <a:rPr lang="en-US" dirty="0" smtClean="0">
                <a:latin typeface="Times New Roman" pitchFamily="18" charset="0"/>
                <a:cs typeface="Times New Roman" pitchFamily="18" charset="0"/>
              </a:rPr>
              <a:t>Establishing Plant Site Emissions Limits</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33</a:t>
            </a:fld>
            <a:endParaRPr lang="en-US" dirty="0"/>
          </a:p>
        </p:txBody>
      </p:sp>
      <p:sp>
        <p:nvSpPr>
          <p:cNvPr id="8" name="Content Placeholder 2"/>
          <p:cNvSpPr txBox="1">
            <a:spLocks/>
          </p:cNvSpPr>
          <p:nvPr/>
        </p:nvSpPr>
        <p:spPr>
          <a:xfrm>
            <a:off x="762000" y="1371600"/>
            <a:ext cx="5486400" cy="12954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a:buClr>
                <a:srgbClr val="00B0F0"/>
              </a:buClr>
            </a:pPr>
            <a:endParaRPr lang="en-US" sz="3000" dirty="0" smtClean="0">
              <a:solidFill>
                <a:prstClr val="black"/>
              </a:solidFill>
              <a:latin typeface="Verdana"/>
            </a:endParaRPr>
          </a:p>
        </p:txBody>
      </p:sp>
      <p:sp>
        <p:nvSpPr>
          <p:cNvPr id="9" name="Content Placeholder 2"/>
          <p:cNvSpPr txBox="1">
            <a:spLocks/>
          </p:cNvSpPr>
          <p:nvPr/>
        </p:nvSpPr>
        <p:spPr>
          <a:xfrm>
            <a:off x="609600" y="2667000"/>
            <a:ext cx="7772400" cy="3810000"/>
          </a:xfrm>
          <a:prstGeom prst="rect">
            <a:avLst/>
          </a:prstGeom>
        </p:spPr>
        <p:txBody>
          <a:bodyPr vert="horz" lIns="182880" tIns="91440">
            <a:normAutofit fontScale="70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lvl="1" indent="-265176">
              <a:buClr>
                <a:srgbClr val="00B0F0"/>
              </a:buClr>
              <a:buFont typeface="Arial" pitchFamily="34" charset="0"/>
              <a:buChar char="•"/>
            </a:pPr>
            <a:r>
              <a:rPr lang="en-US" sz="4600" dirty="0" smtClean="0">
                <a:solidFill>
                  <a:prstClr val="black"/>
                </a:solidFill>
                <a:latin typeface="Times New Roman"/>
                <a:ea typeface="Calibri"/>
              </a:rPr>
              <a:t>Change categorically insignificant to:</a:t>
            </a:r>
          </a:p>
          <a:p>
            <a:pPr marL="1033272" lvl="1" indent="-576072">
              <a:lnSpc>
                <a:spcPct val="115000"/>
              </a:lnSpc>
              <a:spcBef>
                <a:spcPts val="0"/>
              </a:spcBef>
              <a:buClr>
                <a:srgbClr val="00B0F0"/>
              </a:buClr>
              <a:buFont typeface="Arial" pitchFamily="34" charset="0"/>
              <a:buChar char="–"/>
            </a:pPr>
            <a:r>
              <a:rPr lang="en-US" sz="4500" dirty="0" smtClean="0">
                <a:latin typeface="Times New Roman" pitchFamily="18" charset="0"/>
                <a:cs typeface="Times New Roman" pitchFamily="18" charset="0"/>
              </a:rPr>
              <a:t>Any individual engine rated at less than 500 horsepower (375 kW); and</a:t>
            </a:r>
          </a:p>
          <a:p>
            <a:pPr marL="1033272" lvl="1" indent="-576072">
              <a:lnSpc>
                <a:spcPct val="115000"/>
              </a:lnSpc>
              <a:spcBef>
                <a:spcPts val="0"/>
              </a:spcBef>
              <a:buClr>
                <a:srgbClr val="00B0F0"/>
              </a:buClr>
              <a:buFont typeface="Arial" pitchFamily="34" charset="0"/>
              <a:buChar char="–"/>
            </a:pPr>
            <a:r>
              <a:rPr lang="en-US" sz="4500" dirty="0" smtClean="0">
                <a:latin typeface="Times New Roman" pitchFamily="18" charset="0"/>
                <a:cs typeface="Times New Roman" pitchFamily="18" charset="0"/>
              </a:rPr>
              <a:t>emissions </a:t>
            </a:r>
            <a:r>
              <a:rPr lang="en-US" sz="4500" dirty="0">
                <a:latin typeface="Times New Roman" pitchFamily="18" charset="0"/>
                <a:cs typeface="Times New Roman" pitchFamily="18" charset="0"/>
              </a:rPr>
              <a:t>in aggregate </a:t>
            </a:r>
            <a:r>
              <a:rPr lang="en-US" sz="4500" dirty="0" smtClean="0">
                <a:latin typeface="Times New Roman" pitchFamily="18" charset="0"/>
                <a:cs typeface="Times New Roman" pitchFamily="18" charset="0"/>
              </a:rPr>
              <a:t>less </a:t>
            </a:r>
            <a:r>
              <a:rPr lang="en-US" sz="4500" dirty="0">
                <a:latin typeface="Times New Roman" pitchFamily="18" charset="0"/>
                <a:cs typeface="Times New Roman" pitchFamily="18" charset="0"/>
              </a:rPr>
              <a:t>than </a:t>
            </a:r>
            <a:r>
              <a:rPr lang="en-US" sz="4500" dirty="0" smtClean="0">
                <a:latin typeface="Times New Roman" pitchFamily="18" charset="0"/>
                <a:cs typeface="Times New Roman" pitchFamily="18" charset="0"/>
              </a:rPr>
              <a:t>de minimis levels of 1 ton/year (2,756 tons/yr for GHG) based </a:t>
            </a:r>
            <a:r>
              <a:rPr lang="en-US" sz="4500" dirty="0">
                <a:latin typeface="Times New Roman" pitchFamily="18" charset="0"/>
                <a:cs typeface="Times New Roman" pitchFamily="18" charset="0"/>
              </a:rPr>
              <a:t>on r</a:t>
            </a:r>
            <a:r>
              <a:rPr lang="en-US" sz="4500" dirty="0" smtClean="0">
                <a:latin typeface="Times New Roman" pitchFamily="18" charset="0"/>
                <a:cs typeface="Times New Roman" pitchFamily="18" charset="0"/>
              </a:rPr>
              <a:t>eadiness/maintenance testing </a:t>
            </a:r>
            <a:r>
              <a:rPr lang="en-US" sz="4500" dirty="0">
                <a:latin typeface="Times New Roman" pitchFamily="18" charset="0"/>
                <a:cs typeface="Times New Roman" pitchFamily="18" charset="0"/>
              </a:rPr>
              <a:t>hours of </a:t>
            </a:r>
            <a:r>
              <a:rPr lang="en-US" sz="4500" dirty="0" smtClean="0">
                <a:latin typeface="Times New Roman" pitchFamily="18" charset="0"/>
                <a:cs typeface="Times New Roman" pitchFamily="18" charset="0"/>
              </a:rPr>
              <a:t>operation in regulations or permit.</a:t>
            </a:r>
          </a:p>
          <a:p>
            <a:pPr>
              <a:buClr>
                <a:srgbClr val="00B0F0"/>
              </a:buClr>
              <a:buSzPct val="100000"/>
              <a:buFont typeface="Arial" pitchFamily="34" charset="0"/>
              <a:buChar char="•"/>
            </a:pPr>
            <a:endParaRPr lang="en-US" sz="32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smtClean="0">
              <a:solidFill>
                <a:prstClr val="black"/>
              </a:solidFill>
              <a:latin typeface="Times New Roman"/>
              <a:ea typeface="Calibri"/>
            </a:endParaRP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
        <p:nvSpPr>
          <p:cNvPr id="12" name="Content Placeholder 2"/>
          <p:cNvSpPr txBox="1">
            <a:spLocks/>
          </p:cNvSpPr>
          <p:nvPr/>
        </p:nvSpPr>
        <p:spPr>
          <a:xfrm>
            <a:off x="762000" y="609600"/>
            <a:ext cx="8686800" cy="1066800"/>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R="0" lvl="0" algn="l" defTabSz="914400" rtl="0" eaLnBrk="1" fontAlgn="auto" latinLnBrk="0" hangingPunct="1">
              <a:lnSpc>
                <a:spcPct val="100000"/>
              </a:lnSpc>
              <a:spcBef>
                <a:spcPts val="250"/>
              </a:spcBef>
              <a:spcAft>
                <a:spcPts val="0"/>
              </a:spcAft>
              <a:buClr>
                <a:srgbClr val="00B0F0"/>
              </a:buClr>
              <a:buSzPct val="100000"/>
              <a:buNone/>
              <a:tabLst/>
              <a:defRPr/>
            </a:pPr>
            <a:r>
              <a:rPr kumimoji="0" lang="en-US" sz="3600" b="1"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rPr>
              <a:t>Emergency generators and pumps</a:t>
            </a:r>
          </a:p>
        </p:txBody>
      </p:sp>
      <p:pic>
        <p:nvPicPr>
          <p:cNvPr id="10"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l="8999" r="11999"/>
          <a:stretch>
            <a:fillRect/>
          </a:stretch>
        </p:blipFill>
        <p:spPr bwMode="auto">
          <a:xfrm>
            <a:off x="6553200" y="1317809"/>
            <a:ext cx="2407928" cy="14271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1" name="Content Placeholder 2"/>
          <p:cNvSpPr txBox="1">
            <a:spLocks/>
          </p:cNvSpPr>
          <p:nvPr/>
        </p:nvSpPr>
        <p:spPr>
          <a:xfrm>
            <a:off x="609600" y="1371600"/>
            <a:ext cx="5791200" cy="1371600"/>
          </a:xfrm>
          <a:prstGeom prst="rect">
            <a:avLst/>
          </a:prstGeom>
        </p:spPr>
        <p:txBody>
          <a:bodyPr vert="horz" lIns="182880" tIns="91440">
            <a:normAutofit fontScale="325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265176" lvl="1" indent="-265176">
              <a:buClr>
                <a:srgbClr val="00B0F0"/>
              </a:buClr>
              <a:buFont typeface="Arial" pitchFamily="34" charset="0"/>
              <a:buChar char="•"/>
            </a:pPr>
            <a:r>
              <a:rPr lang="en-US" sz="9800" dirty="0" smtClean="0">
                <a:solidFill>
                  <a:prstClr val="black"/>
                </a:solidFill>
                <a:latin typeface="Times New Roman"/>
                <a:ea typeface="Calibri"/>
              </a:rPr>
              <a:t>Currently considered insignificant no matter how large or how many at site</a:t>
            </a:r>
          </a:p>
          <a:p>
            <a:pPr>
              <a:buClr>
                <a:srgbClr val="00B0F0"/>
              </a:buClr>
              <a:buSzPct val="100000"/>
              <a:buFont typeface="Arial" pitchFamily="34" charset="0"/>
              <a:buChar char="•"/>
            </a:pPr>
            <a:endParaRPr lang="en-US" sz="3200" dirty="0">
              <a:solidFill>
                <a:prstClr val="black"/>
              </a:solidFill>
              <a:latin typeface="Times New Roman"/>
              <a:ea typeface="Calibri"/>
            </a:endParaRPr>
          </a:p>
        </p:txBody>
      </p:sp>
    </p:spTree>
    <p:extLst>
      <p:ext uri="{BB962C8B-B14F-4D97-AF65-F5344CB8AC3E}">
        <p14:creationId xmlns:p14="http://schemas.microsoft.com/office/powerpoint/2010/main" xmlns="" val="192598040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762000"/>
          </a:xfrm>
        </p:spPr>
        <p:txBody>
          <a:bodyPr/>
          <a:lstStyle/>
          <a:p>
            <a:pPr marL="457200" marR="0" lvl="1" indent="0" defTabSz="914400" rtl="0" eaLnBrk="1" fontAlgn="auto" latinLnBrk="0" hangingPunct="1">
              <a:lnSpc>
                <a:spcPct val="100000"/>
              </a:lnSpc>
              <a:spcBef>
                <a:spcPts val="0"/>
              </a:spcBef>
              <a:spcAft>
                <a:spcPts val="0"/>
              </a:spcAft>
              <a:tabLst/>
              <a:defRPr/>
            </a:pPr>
            <a:r>
              <a:rPr lang="en-US" sz="3600" b="1" kern="1200" dirty="0" smtClean="0">
                <a:solidFill>
                  <a:prstClr val="black"/>
                </a:solidFill>
                <a:latin typeface="Times New Roman" pitchFamily="18" charset="0"/>
                <a:ea typeface="+mn-ea"/>
                <a:cs typeface="Times New Roman" pitchFamily="18" charset="0"/>
              </a:rPr>
              <a:t>Small </a:t>
            </a:r>
            <a:r>
              <a:rPr lang="en-US" sz="3600" b="1" kern="1200" dirty="0">
                <a:solidFill>
                  <a:prstClr val="black"/>
                </a:solidFill>
                <a:latin typeface="Times New Roman" pitchFamily="18" charset="0"/>
                <a:ea typeface="+mn-ea"/>
                <a:cs typeface="Times New Roman" pitchFamily="18" charset="0"/>
              </a:rPr>
              <a:t>fuel burning equipment</a:t>
            </a:r>
            <a:r>
              <a:rPr lang="en-US" sz="3200" kern="1200" dirty="0">
                <a:solidFill>
                  <a:prstClr val="black"/>
                </a:solidFill>
                <a:latin typeface="Times New Roman" pitchFamily="18" charset="0"/>
                <a:ea typeface="+mn-ea"/>
                <a:cs typeface="Times New Roman" pitchFamily="18" charset="0"/>
              </a:rPr>
              <a:t/>
            </a:r>
            <a:br>
              <a:rPr lang="en-US" sz="3200" kern="1200" dirty="0">
                <a:solidFill>
                  <a:prstClr val="black"/>
                </a:solidFill>
                <a:latin typeface="Times New Roman" pitchFamily="18" charset="0"/>
                <a:ea typeface="+mn-ea"/>
                <a:cs typeface="Times New Roman" pitchFamily="18" charset="0"/>
              </a:rPr>
            </a:br>
            <a:endParaRPr lang="en-US" dirty="0"/>
          </a:p>
        </p:txBody>
      </p:sp>
      <p:sp>
        <p:nvSpPr>
          <p:cNvPr id="3" name="Content Placeholder 2"/>
          <p:cNvSpPr>
            <a:spLocks noGrp="1"/>
          </p:cNvSpPr>
          <p:nvPr>
            <p:ph idx="1"/>
          </p:nvPr>
        </p:nvSpPr>
        <p:spPr>
          <a:xfrm>
            <a:off x="533400" y="3581400"/>
            <a:ext cx="8229600" cy="2819400"/>
          </a:xfrm>
        </p:spPr>
        <p:txBody>
          <a:bodyPr>
            <a:noAutofit/>
          </a:bodyPr>
          <a:lstStyle/>
          <a:p>
            <a:pPr>
              <a:buClr>
                <a:srgbClr val="00B0F0"/>
              </a:buClr>
            </a:pPr>
            <a:r>
              <a:rPr lang="en-US" dirty="0" smtClean="0">
                <a:solidFill>
                  <a:prstClr val="black"/>
                </a:solidFill>
                <a:latin typeface="Times New Roman"/>
                <a:ea typeface="Calibri"/>
              </a:rPr>
              <a:t>Change categorically insignificant to:</a:t>
            </a:r>
          </a:p>
          <a:p>
            <a:pPr lvl="1">
              <a:buClr>
                <a:srgbClr val="00B0F0"/>
              </a:buClr>
            </a:pPr>
            <a:r>
              <a:rPr lang="en-US" dirty="0" smtClean="0">
                <a:solidFill>
                  <a:prstClr val="black"/>
                </a:solidFill>
                <a:latin typeface="Times New Roman"/>
                <a:ea typeface="Calibri"/>
              </a:rPr>
              <a:t>Retain current size threshold for individual units</a:t>
            </a:r>
            <a:r>
              <a:rPr lang="en-US" dirty="0">
                <a:solidFill>
                  <a:prstClr val="black"/>
                </a:solidFill>
                <a:latin typeface="Times New Roman"/>
                <a:ea typeface="Calibri"/>
              </a:rPr>
              <a:t> </a:t>
            </a:r>
            <a:r>
              <a:rPr lang="en-US" sz="2400" dirty="0" smtClean="0">
                <a:solidFill>
                  <a:prstClr val="black"/>
                </a:solidFill>
                <a:latin typeface="Times New Roman"/>
                <a:ea typeface="Calibri"/>
              </a:rPr>
              <a:t>(0.4 MMBtu/hr oil; 2 MMBtu/hr gas)</a:t>
            </a:r>
            <a:endParaRPr lang="en-US" dirty="0" smtClean="0">
              <a:solidFill>
                <a:prstClr val="black"/>
              </a:solidFill>
              <a:latin typeface="Times New Roman"/>
              <a:ea typeface="Calibri"/>
            </a:endParaRPr>
          </a:p>
          <a:p>
            <a:pPr lvl="1">
              <a:lnSpc>
                <a:spcPct val="120000"/>
              </a:lnSpc>
              <a:spcBef>
                <a:spcPts val="0"/>
              </a:spcBef>
              <a:buClr>
                <a:srgbClr val="00B0F0"/>
              </a:buClr>
            </a:pPr>
            <a:r>
              <a:rPr lang="en-US" dirty="0" smtClean="0">
                <a:solidFill>
                  <a:prstClr val="black"/>
                </a:solidFill>
                <a:latin typeface="Times New Roman"/>
                <a:ea typeface="Calibri"/>
              </a:rPr>
              <a:t>Add emissions in aggregate &lt; de minimis levels of 1 ton/year (2756 tons/yr for GHG)</a:t>
            </a:r>
          </a:p>
        </p:txBody>
      </p:sp>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34</a:t>
            </a:fld>
            <a:endParaRPr lang="en-US" dirty="0"/>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791200" y="1371600"/>
            <a:ext cx="3048000" cy="22864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TextBox 8"/>
          <p:cNvSpPr txBox="1"/>
          <p:nvPr/>
        </p:nvSpPr>
        <p:spPr>
          <a:xfrm>
            <a:off x="533400" y="1371600"/>
            <a:ext cx="5181600" cy="2062103"/>
          </a:xfrm>
          <a:prstGeom prst="rect">
            <a:avLst/>
          </a:prstGeom>
          <a:noFill/>
        </p:spPr>
        <p:txBody>
          <a:bodyPr wrap="square" rtlCol="0">
            <a:spAutoFit/>
          </a:bodyPr>
          <a:lstStyle/>
          <a:p>
            <a:pPr marL="342900" indent="-342900">
              <a:spcBef>
                <a:spcPct val="20000"/>
              </a:spcBef>
              <a:buClr>
                <a:srgbClr val="00B0F0"/>
              </a:buClr>
              <a:buFont typeface="Arial" pitchFamily="34" charset="0"/>
              <a:buChar char="•"/>
            </a:pPr>
            <a:r>
              <a:rPr lang="en-US" sz="3200" dirty="0" smtClean="0">
                <a:solidFill>
                  <a:prstClr val="black"/>
                </a:solidFill>
                <a:latin typeface="Times New Roman"/>
                <a:ea typeface="Calibri"/>
              </a:rPr>
              <a:t>Currently considered categorically insignificant no matter how many at a source</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85800"/>
            <a:ext cx="8382000" cy="762000"/>
          </a:xfrm>
        </p:spPr>
        <p:txBody>
          <a:bodyPr/>
          <a:lstStyle/>
          <a:p>
            <a:pPr marL="457200" marR="0" lvl="1" indent="0" defTabSz="914400" rtl="0" eaLnBrk="1" fontAlgn="auto" latinLnBrk="0" hangingPunct="1">
              <a:lnSpc>
                <a:spcPct val="100000"/>
              </a:lnSpc>
              <a:spcBef>
                <a:spcPts val="0"/>
              </a:spcBef>
              <a:spcAft>
                <a:spcPts val="0"/>
              </a:spcAft>
              <a:tabLst/>
              <a:defRPr/>
            </a:pPr>
            <a:r>
              <a:rPr lang="en-US" sz="3600" b="1" kern="1200" dirty="0" smtClean="0">
                <a:solidFill>
                  <a:prstClr val="black"/>
                </a:solidFill>
                <a:latin typeface="Times New Roman" pitchFamily="18" charset="0"/>
                <a:ea typeface="+mn-ea"/>
                <a:cs typeface="Times New Roman" pitchFamily="18" charset="0"/>
              </a:rPr>
              <a:t>Oil/Water separators</a:t>
            </a:r>
            <a:r>
              <a:rPr lang="en-US" sz="3200" kern="1200" dirty="0">
                <a:solidFill>
                  <a:prstClr val="black"/>
                </a:solidFill>
                <a:latin typeface="Times New Roman" pitchFamily="18" charset="0"/>
                <a:ea typeface="+mn-ea"/>
                <a:cs typeface="Times New Roman" pitchFamily="18" charset="0"/>
              </a:rPr>
              <a:t/>
            </a:r>
            <a:br>
              <a:rPr lang="en-US" sz="3200" kern="1200" dirty="0">
                <a:solidFill>
                  <a:prstClr val="black"/>
                </a:solidFill>
                <a:latin typeface="Times New Roman" pitchFamily="18" charset="0"/>
                <a:ea typeface="+mn-ea"/>
                <a:cs typeface="Times New Roman" pitchFamily="18" charset="0"/>
              </a:rPr>
            </a:br>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35</a:t>
            </a:fld>
            <a:endParaRPr lang="en-US" dirty="0"/>
          </a:p>
        </p:txBody>
      </p:sp>
      <p:sp>
        <p:nvSpPr>
          <p:cNvPr id="9" name="TextBox 8"/>
          <p:cNvSpPr txBox="1"/>
          <p:nvPr/>
        </p:nvSpPr>
        <p:spPr>
          <a:xfrm>
            <a:off x="499731" y="1524000"/>
            <a:ext cx="8001000" cy="2485809"/>
          </a:xfrm>
          <a:prstGeom prst="rect">
            <a:avLst/>
          </a:prstGeom>
          <a:noFill/>
        </p:spPr>
        <p:txBody>
          <a:bodyPr wrap="square" rtlCol="0">
            <a:spAutoFit/>
          </a:bodyPr>
          <a:lstStyle/>
          <a:p>
            <a:pPr>
              <a:lnSpc>
                <a:spcPct val="115000"/>
              </a:lnSpc>
              <a:spcAft>
                <a:spcPts val="1000"/>
              </a:spcAft>
            </a:pPr>
            <a:r>
              <a:rPr lang="en-US" sz="3200" dirty="0" smtClean="0">
                <a:solidFill>
                  <a:prstClr val="black"/>
                </a:solidFill>
                <a:latin typeface="Times New Roman"/>
                <a:ea typeface="Calibri"/>
              </a:rPr>
              <a:t>Change </a:t>
            </a:r>
            <a:r>
              <a:rPr lang="en-US" sz="3200" dirty="0">
                <a:solidFill>
                  <a:prstClr val="black"/>
                </a:solidFill>
                <a:latin typeface="Times New Roman"/>
                <a:ea typeface="Calibri"/>
              </a:rPr>
              <a:t>categorically insignificant to:</a:t>
            </a:r>
          </a:p>
          <a:p>
            <a:pPr>
              <a:lnSpc>
                <a:spcPct val="115000"/>
              </a:lnSpc>
              <a:spcAft>
                <a:spcPts val="1000"/>
              </a:spcAft>
            </a:pPr>
            <a:r>
              <a:rPr lang="en-US" sz="3200" dirty="0" smtClean="0">
                <a:latin typeface="Times New Roman"/>
                <a:ea typeface="Calibri"/>
              </a:rPr>
              <a:t>Uncontrolled </a:t>
            </a:r>
            <a:r>
              <a:rPr lang="en-US" sz="3200" dirty="0">
                <a:latin typeface="Times New Roman"/>
                <a:ea typeface="Calibri"/>
              </a:rPr>
              <a:t>oil/water separators in effluent treatment systems </a:t>
            </a:r>
            <a:r>
              <a:rPr lang="en-US" sz="3200" u="sng" dirty="0">
                <a:latin typeface="Times New Roman"/>
                <a:ea typeface="Calibri"/>
              </a:rPr>
              <a:t>with a throughput of less than 400,000 gallons per year</a:t>
            </a:r>
            <a:r>
              <a:rPr lang="en-US" sz="3200" dirty="0">
                <a:latin typeface="Times New Roman"/>
                <a:ea typeface="Calibri"/>
              </a:rPr>
              <a:t>; </a:t>
            </a:r>
            <a:endParaRPr lang="en-US" sz="3200" dirty="0">
              <a:effectLst/>
              <a:latin typeface="Times New Roman"/>
              <a:ea typeface="Calibri"/>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896761" y="4267200"/>
            <a:ext cx="5560541" cy="2057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20714935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36</a:t>
            </a:fld>
            <a:endParaRPr lang="en-US" dirty="0"/>
          </a:p>
        </p:txBody>
      </p:sp>
      <p:sp>
        <p:nvSpPr>
          <p:cNvPr id="8" name="Title 1"/>
          <p:cNvSpPr txBox="1">
            <a:spLocks noGrp="1"/>
          </p:cNvSpPr>
          <p:nvPr>
            <p:ph type="title"/>
          </p:nvPr>
        </p:nvSpPr>
        <p:spPr bwMode="auto">
          <a:xfrm>
            <a:off x="381000" y="609600"/>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Regulatory Considerations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600200"/>
            <a:ext cx="8229600" cy="4419600"/>
          </a:xfrm>
        </p:spPr>
        <p:txBody>
          <a:bodyPr>
            <a:noAutofit/>
          </a:bodyPr>
          <a:lstStyle/>
          <a:p>
            <a:pPr>
              <a:buClr>
                <a:srgbClr val="00B0F0"/>
              </a:buClr>
            </a:pPr>
            <a:r>
              <a:rPr lang="en-US" dirty="0" smtClean="0">
                <a:latin typeface="Times New Roman" pitchFamily="18" charset="0"/>
                <a:cs typeface="Times New Roman" pitchFamily="18" charset="0"/>
              </a:rPr>
              <a:t>The following regulatory programs may now apply to emergency generators and boilers:</a:t>
            </a:r>
          </a:p>
          <a:p>
            <a:pPr lvl="1">
              <a:buClr>
                <a:srgbClr val="00B0F0"/>
              </a:buClr>
            </a:pPr>
            <a:r>
              <a:rPr lang="en-US" dirty="0" smtClean="0">
                <a:latin typeface="Times New Roman" pitchFamily="18" charset="0"/>
                <a:cs typeface="Times New Roman" pitchFamily="18" charset="0"/>
              </a:rPr>
              <a:t>Notice of intent to construct (NC) may apply to small sources not otherwise required to have permits</a:t>
            </a:r>
          </a:p>
          <a:p>
            <a:pPr lvl="1">
              <a:buClr>
                <a:srgbClr val="00B0F0"/>
              </a:buClr>
            </a:pPr>
            <a:r>
              <a:rPr lang="en-US" dirty="0" smtClean="0">
                <a:latin typeface="Times New Roman" pitchFamily="18" charset="0"/>
                <a:cs typeface="Times New Roman" pitchFamily="18" charset="0"/>
              </a:rPr>
              <a:t>Air Contaminant Discharge Permits (ACDP) may be required for some sources – e.g., data centers with numerous emergency generators</a:t>
            </a:r>
          </a:p>
          <a:p>
            <a:pPr lvl="1">
              <a:buClr>
                <a:srgbClr val="00B0F0"/>
              </a:buClr>
            </a:pPr>
            <a:r>
              <a:rPr lang="en-US" dirty="0" smtClean="0">
                <a:latin typeface="Times New Roman" pitchFamily="18" charset="0"/>
                <a:cs typeface="Times New Roman" pitchFamily="18" charset="0"/>
              </a:rPr>
              <a:t>General Permit for emergency generators</a:t>
            </a: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37</a:t>
            </a:fld>
            <a:endParaRPr lang="en-US" dirty="0"/>
          </a:p>
        </p:txBody>
      </p:sp>
      <p:sp>
        <p:nvSpPr>
          <p:cNvPr id="8" name="Title 1"/>
          <p:cNvSpPr txBox="1">
            <a:spLocks noGrp="1"/>
          </p:cNvSpPr>
          <p:nvPr>
            <p:ph type="title"/>
          </p:nvPr>
        </p:nvSpPr>
        <p:spPr bwMode="auto">
          <a:xfrm>
            <a:off x="381000" y="609600"/>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Regulatory Considerations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752600"/>
            <a:ext cx="8229600" cy="4419600"/>
          </a:xfrm>
        </p:spPr>
        <p:txBody>
          <a:bodyPr>
            <a:noAutofit/>
          </a:bodyPr>
          <a:lstStyle/>
          <a:p>
            <a:pPr>
              <a:buClr>
                <a:srgbClr val="00B0F0"/>
              </a:buClr>
            </a:pPr>
            <a:r>
              <a:rPr lang="en-US" dirty="0" smtClean="0">
                <a:latin typeface="Times New Roman" pitchFamily="18" charset="0"/>
                <a:cs typeface="Times New Roman" pitchFamily="18" charset="0"/>
              </a:rPr>
              <a:t>Plant Site Emissions Limits (PSELs) for existing sources may need to be revised:</a:t>
            </a:r>
          </a:p>
          <a:p>
            <a:pPr>
              <a:buClr>
                <a:srgbClr val="00B0F0"/>
              </a:buClr>
            </a:pPr>
            <a:endParaRPr lang="en-US" dirty="0" smtClean="0">
              <a:latin typeface="Times New Roman" pitchFamily="18" charset="0"/>
              <a:cs typeface="Times New Roman" pitchFamily="18" charset="0"/>
            </a:endParaRPr>
          </a:p>
          <a:p>
            <a:pPr marL="739775" lvl="1" indent="-282575">
              <a:lnSpc>
                <a:spcPct val="95000"/>
              </a:lnSpc>
              <a:spcBef>
                <a:spcPts val="0"/>
              </a:spcBef>
              <a:buClr>
                <a:srgbClr val="00B0F0"/>
              </a:buClr>
            </a:pPr>
            <a:r>
              <a:rPr lang="en-US" dirty="0" smtClean="0">
                <a:latin typeface="Times New Roman" pitchFamily="18" charset="0"/>
                <a:cs typeface="Times New Roman" pitchFamily="18" charset="0"/>
              </a:rPr>
              <a:t>Adding emissions to PSELs for existing CIA sources will not trigger other requirements solely as a result of rule change</a:t>
            </a:r>
          </a:p>
          <a:p>
            <a:pPr marL="739775" lvl="1" indent="-282575">
              <a:lnSpc>
                <a:spcPct val="95000"/>
              </a:lnSpc>
              <a:spcBef>
                <a:spcPts val="0"/>
              </a:spcBef>
              <a:buClr>
                <a:srgbClr val="00B0F0"/>
              </a:buClr>
            </a:pPr>
            <a:endParaRPr lang="en-US" dirty="0" smtClean="0">
              <a:latin typeface="Times New Roman" pitchFamily="18" charset="0"/>
              <a:cs typeface="Times New Roman" pitchFamily="18" charset="0"/>
            </a:endParaRPr>
          </a:p>
          <a:p>
            <a:pPr marL="739775" lvl="1" indent="-282575">
              <a:lnSpc>
                <a:spcPct val="95000"/>
              </a:lnSpc>
              <a:spcBef>
                <a:spcPts val="0"/>
              </a:spcBef>
              <a:buClr>
                <a:srgbClr val="00B0F0"/>
              </a:buClr>
            </a:pPr>
            <a:r>
              <a:rPr lang="en-US" dirty="0" smtClean="0">
                <a:latin typeface="Times New Roman" pitchFamily="18" charset="0"/>
                <a:cs typeface="Times New Roman" pitchFamily="18" charset="0"/>
              </a:rPr>
              <a:t>PSELs and baselines will be revised at next permit renewal after rules are adopted</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38</a:t>
            </a:fld>
            <a:endParaRPr lang="en-US" dirty="0"/>
          </a:p>
        </p:txBody>
      </p:sp>
      <p:sp>
        <p:nvSpPr>
          <p:cNvPr id="8" name="Title 1"/>
          <p:cNvSpPr txBox="1">
            <a:spLocks noGrp="1"/>
          </p:cNvSpPr>
          <p:nvPr>
            <p:ph type="title"/>
          </p:nvPr>
        </p:nvSpPr>
        <p:spPr bwMode="auto">
          <a:xfrm>
            <a:off x="381000" y="609600"/>
            <a:ext cx="8229600" cy="8683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pitchFamily="18" charset="0"/>
                <a:ea typeface="+mj-ea"/>
                <a:cs typeface="Times New Roman" pitchFamily="18" charset="0"/>
              </a:rPr>
              <a:t>Regulatory Considerations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752600"/>
            <a:ext cx="8229600" cy="4419600"/>
          </a:xfrm>
        </p:spPr>
        <p:txBody>
          <a:bodyPr>
            <a:noAutofit/>
          </a:bodyPr>
          <a:lstStyle/>
          <a:p>
            <a:pPr>
              <a:buClr>
                <a:srgbClr val="00B0F0"/>
              </a:buClr>
            </a:pPr>
            <a:r>
              <a:rPr lang="en-US" dirty="0" smtClean="0">
                <a:latin typeface="Times New Roman" pitchFamily="18" charset="0"/>
                <a:cs typeface="Times New Roman" pitchFamily="18" charset="0"/>
              </a:rPr>
              <a:t>Revise PSELs for existing sources to include emergency generators and small fuel burning equipment no longer CIA:</a:t>
            </a:r>
          </a:p>
          <a:p>
            <a:pPr>
              <a:buClr>
                <a:srgbClr val="00B0F0"/>
              </a:buClr>
            </a:pPr>
            <a:endParaRPr lang="en-US" dirty="0" smtClean="0">
              <a:latin typeface="Times New Roman" pitchFamily="18" charset="0"/>
              <a:cs typeface="Times New Roman" pitchFamily="18" charset="0"/>
            </a:endParaRPr>
          </a:p>
          <a:p>
            <a:pPr marL="739775" lvl="1" indent="-282575">
              <a:lnSpc>
                <a:spcPct val="95000"/>
              </a:lnSpc>
              <a:spcBef>
                <a:spcPts val="0"/>
              </a:spcBef>
              <a:buClr>
                <a:srgbClr val="00B0F0"/>
              </a:buClr>
            </a:pPr>
            <a:r>
              <a:rPr lang="en-US" dirty="0" smtClean="0">
                <a:latin typeface="Times New Roman" pitchFamily="18" charset="0"/>
                <a:cs typeface="Times New Roman" pitchFamily="18" charset="0"/>
              </a:rPr>
              <a:t>Probably no records for CIA during baseline year</a:t>
            </a:r>
          </a:p>
          <a:p>
            <a:pPr marL="739775" lvl="1" indent="-282575">
              <a:lnSpc>
                <a:spcPct val="95000"/>
              </a:lnSpc>
              <a:spcBef>
                <a:spcPts val="0"/>
              </a:spcBef>
              <a:buClr>
                <a:srgbClr val="00B0F0"/>
              </a:buClr>
            </a:pPr>
            <a:endParaRPr lang="en-US" dirty="0" smtClean="0">
              <a:latin typeface="Times New Roman" pitchFamily="18" charset="0"/>
              <a:cs typeface="Times New Roman" pitchFamily="18" charset="0"/>
            </a:endParaRPr>
          </a:p>
          <a:p>
            <a:pPr marL="739775" lvl="1" indent="-282575">
              <a:lnSpc>
                <a:spcPct val="95000"/>
              </a:lnSpc>
              <a:spcBef>
                <a:spcPts val="0"/>
              </a:spcBef>
              <a:buClr>
                <a:srgbClr val="00B0F0"/>
              </a:buClr>
            </a:pPr>
            <a:r>
              <a:rPr lang="en-US" b="1" dirty="0" smtClean="0">
                <a:solidFill>
                  <a:srgbClr val="FF0000"/>
                </a:solidFill>
                <a:latin typeface="Times New Roman" pitchFamily="18" charset="0"/>
                <a:cs typeface="Times New Roman" pitchFamily="18" charset="0"/>
              </a:rPr>
              <a:t>Add emissions to PSEL and baseline based on current usage</a:t>
            </a:r>
            <a:endParaRPr lang="en-US" b="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81534372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solidFill>
                  <a:prstClr val="black">
                    <a:tint val="75000"/>
                  </a:prstClr>
                </a:solidFill>
              </a:rPr>
              <a:pPr/>
              <a:t>8/1/2014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solidFill>
                  <a:prstClr val="black">
                    <a:tint val="75000"/>
                  </a:prstClr>
                </a:solidFill>
              </a:rPr>
              <a:pPr/>
              <a:t>39</a:t>
            </a:fld>
            <a:endParaRPr lang="en-US" dirty="0">
              <a:solidFill>
                <a:prstClr val="black">
                  <a:tint val="75000"/>
                </a:prstClr>
              </a:solidFill>
            </a:endParaRPr>
          </a:p>
        </p:txBody>
      </p:sp>
      <p:sp>
        <p:nvSpPr>
          <p:cNvPr id="8" name="Title 1"/>
          <p:cNvSpPr txBox="1">
            <a:spLocks noGrp="1"/>
          </p:cNvSpPr>
          <p:nvPr>
            <p:ph type="title"/>
          </p:nvPr>
        </p:nvSpPr>
        <p:spPr bwMode="auto">
          <a:xfrm>
            <a:off x="457200" y="533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Categorically Insignificant</a:t>
            </a:r>
            <a:r>
              <a:rPr kumimoji="0" lang="en-US" sz="3600" b="1" i="0" u="none" strike="noStrike" kern="0" cap="none" spc="0" normalizeH="0" noProof="0" dirty="0" smtClean="0">
                <a:ln>
                  <a:noFill/>
                </a:ln>
                <a:solidFill>
                  <a:srgbClr val="000000"/>
                </a:solidFill>
                <a:effectLst/>
                <a:uLnTx/>
                <a:uFillTx/>
                <a:latin typeface="Times New Roman"/>
                <a:ea typeface="Calibri"/>
                <a:cs typeface="Times New Roman"/>
              </a:rPr>
              <a:t> Activities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3074" name="Picture 2" descr="http://www.pickthebrain.com/blog/wp-content/uploads/2010/12/Ask-Better-Question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1905000"/>
            <a:ext cx="5872163" cy="389635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05878474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dirty="0" smtClean="0">
                <a:latin typeface="Times New Roman" pitchFamily="18" charset="0"/>
                <a:cs typeface="Times New Roman" pitchFamily="18" charset="0"/>
              </a:rPr>
              <a:t>Rulemaking Schedule</a:t>
            </a:r>
            <a:endParaRPr lang="en-US" sz="3600"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pPr>
              <a:buClr>
                <a:srgbClr val="00B0F0"/>
              </a:buClr>
            </a:pPr>
            <a:r>
              <a:rPr lang="en-US" dirty="0" smtClean="0">
                <a:latin typeface="Times New Roman" pitchFamily="18" charset="0"/>
                <a:cs typeface="Times New Roman" pitchFamily="18" charset="0"/>
              </a:rPr>
              <a:t>Public Notice: mid-June through August</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Public Hearing:  July</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Proposed  EQC Rule Adoption:  March  2015</a:t>
            </a:r>
          </a:p>
          <a:p>
            <a:pPr>
              <a:buClr>
                <a:srgbClr val="00B0F0"/>
              </a:buClr>
            </a:pPr>
            <a:endParaRPr lang="en-US"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SIP Submittal to EPA:  April 2015 </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a:t>
            </a:fld>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66800"/>
            <a:ext cx="5486400" cy="1143000"/>
          </a:xfrm>
        </p:spPr>
        <p:txBody>
          <a:bodyPr/>
          <a:lstStyle/>
          <a:p>
            <a:r>
              <a:rPr lang="en-US" sz="3600" b="1" dirty="0" smtClean="0">
                <a:latin typeface="Times New Roman" pitchFamily="18" charset="0"/>
                <a:cs typeface="Times New Roman" pitchFamily="18" charset="0"/>
              </a:rPr>
              <a:t>PM and Opacity Standards  - Topics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590800"/>
            <a:ext cx="7315200" cy="3810000"/>
          </a:xfrm>
        </p:spPr>
        <p:txBody>
          <a:bodyPr>
            <a:normAutofit/>
          </a:bodyPr>
          <a:lstStyle/>
          <a:p>
            <a:pPr lvl="0">
              <a:buClr>
                <a:srgbClr val="00B0F0"/>
              </a:buClr>
            </a:pPr>
            <a:r>
              <a:rPr lang="en-US" dirty="0" smtClean="0">
                <a:latin typeface="Times New Roman" pitchFamily="18" charset="0"/>
                <a:cs typeface="Times New Roman" pitchFamily="18" charset="0"/>
              </a:rPr>
              <a:t>Background</a:t>
            </a:r>
          </a:p>
          <a:p>
            <a:pPr lvl="0">
              <a:buClr>
                <a:srgbClr val="00B0F0"/>
              </a:buClr>
            </a:pPr>
            <a:r>
              <a:rPr lang="en-US" dirty="0" smtClean="0">
                <a:latin typeface="Times New Roman" pitchFamily="18" charset="0"/>
                <a:cs typeface="Times New Roman" pitchFamily="18" charset="0"/>
              </a:rPr>
              <a:t>Proposed changes</a:t>
            </a:r>
          </a:p>
          <a:p>
            <a:pPr lvl="0">
              <a:buClr>
                <a:srgbClr val="00B0F0"/>
              </a:buClr>
            </a:pPr>
            <a:r>
              <a:rPr lang="en-US" dirty="0" smtClean="0">
                <a:latin typeface="Times New Roman" pitchFamily="18" charset="0"/>
                <a:cs typeface="Times New Roman" pitchFamily="18" charset="0"/>
              </a:rPr>
              <a:t>Implementation schedule</a:t>
            </a:r>
          </a:p>
          <a:p>
            <a:pPr lvl="0">
              <a:buClr>
                <a:srgbClr val="00B0F0"/>
              </a:buClr>
            </a:pPr>
            <a:r>
              <a:rPr lang="en-US" dirty="0" smtClean="0">
                <a:latin typeface="Times New Roman" pitchFamily="18" charset="0"/>
                <a:cs typeface="Times New Roman" pitchFamily="18" charset="0"/>
              </a:rPr>
              <a:t>Affected sources</a:t>
            </a:r>
          </a:p>
          <a:p>
            <a:pPr lvl="0">
              <a:buClr>
                <a:srgbClr val="00B0F0"/>
              </a:buClr>
            </a:pPr>
            <a:r>
              <a:rPr lang="en-US" dirty="0" smtClean="0">
                <a:latin typeface="Times New Roman" pitchFamily="18" charset="0"/>
                <a:cs typeface="Times New Roman" pitchFamily="18" charset="0"/>
              </a:rPr>
              <a:t>Compliance issues</a:t>
            </a:r>
          </a:p>
        </p:txBody>
      </p:sp>
      <p:sp>
        <p:nvSpPr>
          <p:cNvPr id="4" name="Slide Number Placeholder 3"/>
          <p:cNvSpPr>
            <a:spLocks noGrp="1"/>
          </p:cNvSpPr>
          <p:nvPr>
            <p:ph type="sldNum" sz="quarter" idx="12"/>
          </p:nvPr>
        </p:nvSpPr>
        <p:spPr/>
        <p:txBody>
          <a:bodyPr/>
          <a:lstStyle/>
          <a:p>
            <a:fld id="{5054A28A-D49E-49FA-AA6C-AAFB5BCB984B}" type="slidenum">
              <a:rPr lang="en-US" smtClean="0"/>
              <a:pPr/>
              <a:t>40</a:t>
            </a:fld>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553200" y="685800"/>
            <a:ext cx="2479444" cy="16144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543800" cy="1143000"/>
          </a:xfrm>
        </p:spPr>
        <p:txBody>
          <a:bodyPr/>
          <a:lstStyle/>
          <a:p>
            <a:r>
              <a:rPr lang="en-US" sz="3600" b="1" dirty="0" smtClean="0">
                <a:latin typeface="Times New Roman" pitchFamily="18" charset="0"/>
                <a:cs typeface="Times New Roman" pitchFamily="18" charset="0"/>
              </a:rPr>
              <a:t>PM and Opacity Standards  - Background</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133600"/>
            <a:ext cx="7315200" cy="4191000"/>
          </a:xfrm>
        </p:spPr>
        <p:txBody>
          <a:bodyPr>
            <a:normAutofit fontScale="92500" lnSpcReduction="10000"/>
          </a:bodyPr>
          <a:lstStyle/>
          <a:p>
            <a:pPr lvl="0">
              <a:buClr>
                <a:srgbClr val="00B0F0"/>
              </a:buClr>
            </a:pPr>
            <a:r>
              <a:rPr lang="en-US" dirty="0" smtClean="0">
                <a:latin typeface="Times New Roman" pitchFamily="18" charset="0"/>
                <a:cs typeface="Times New Roman" pitchFamily="18" charset="0"/>
              </a:rPr>
              <a:t>Standards adopted in early 1970’s as part of initial State Implementation Plan (SIP)</a:t>
            </a:r>
          </a:p>
          <a:p>
            <a:pPr lvl="0">
              <a:buClr>
                <a:srgbClr val="00B0F0"/>
              </a:buClr>
            </a:pPr>
            <a:r>
              <a:rPr lang="en-US" dirty="0" smtClean="0">
                <a:latin typeface="Times New Roman" pitchFamily="18" charset="0"/>
                <a:cs typeface="Times New Roman" pitchFamily="18" charset="0"/>
              </a:rPr>
              <a:t>Rules include different standards for pre and post 1970 sources - grandfathering provision</a:t>
            </a:r>
          </a:p>
          <a:p>
            <a:pPr lvl="1">
              <a:buClr>
                <a:srgbClr val="00B0F0"/>
              </a:buClr>
            </a:pPr>
            <a:r>
              <a:rPr lang="en-US" dirty="0" smtClean="0">
                <a:latin typeface="Times New Roman" pitchFamily="18" charset="0"/>
                <a:cs typeface="Times New Roman" pitchFamily="18" charset="0"/>
              </a:rPr>
              <a:t>Pre-1970: 40% opacity and 0.2 gr/dscf</a:t>
            </a:r>
          </a:p>
          <a:p>
            <a:pPr lvl="1">
              <a:buClr>
                <a:srgbClr val="00B0F0"/>
              </a:buClr>
            </a:pPr>
            <a:r>
              <a:rPr lang="en-US" dirty="0" smtClean="0">
                <a:latin typeface="Times New Roman" pitchFamily="18" charset="0"/>
                <a:cs typeface="Times New Roman" pitchFamily="18" charset="0"/>
              </a:rPr>
              <a:t>Post 1970: 20% opacity and 0.1 gr/dscf</a:t>
            </a:r>
          </a:p>
          <a:p>
            <a:pPr>
              <a:buClr>
                <a:srgbClr val="00B0F0"/>
              </a:buClr>
            </a:pPr>
            <a:r>
              <a:rPr lang="en-US" dirty="0" smtClean="0">
                <a:latin typeface="Times New Roman" pitchFamily="18" charset="0"/>
                <a:cs typeface="Times New Roman" pitchFamily="18" charset="0"/>
              </a:rPr>
              <a:t>PM standard inconsistent with current EPA policy for significant figures/compliance</a:t>
            </a:r>
          </a:p>
        </p:txBody>
      </p:sp>
      <p:sp>
        <p:nvSpPr>
          <p:cNvPr id="4" name="Slide Number Placeholder 3"/>
          <p:cNvSpPr>
            <a:spLocks noGrp="1"/>
          </p:cNvSpPr>
          <p:nvPr>
            <p:ph type="sldNum" sz="quarter" idx="12"/>
          </p:nvPr>
        </p:nvSpPr>
        <p:spPr/>
        <p:txBody>
          <a:bodyPr/>
          <a:lstStyle/>
          <a:p>
            <a:fld id="{5054A28A-D49E-49FA-AA6C-AAFB5BCB984B}" type="slidenum">
              <a:rPr lang="en-US" smtClean="0"/>
              <a:pPr/>
              <a:t>41</a:t>
            </a:fld>
            <a:endParaRPr lang="en-US"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001000" cy="838200"/>
          </a:xfrm>
        </p:spPr>
        <p:txBody>
          <a:bodyPr/>
          <a:lstStyle/>
          <a:p>
            <a:pPr>
              <a:spcBef>
                <a:spcPts val="0"/>
              </a:spcBef>
            </a:pPr>
            <a:r>
              <a:rPr lang="en-US" sz="3600" b="1" dirty="0" smtClean="0">
                <a:latin typeface="Times New Roman" pitchFamily="18" charset="0"/>
                <a:cs typeface="Times New Roman" pitchFamily="18" charset="0"/>
              </a:rPr>
              <a:t>Opacity Standard – proposed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828800"/>
            <a:ext cx="7315200" cy="4495800"/>
          </a:xfrm>
        </p:spPr>
        <p:txBody>
          <a:bodyPr>
            <a:normAutofit lnSpcReduction="10000"/>
          </a:bodyPr>
          <a:lstStyle/>
          <a:p>
            <a:pPr lvl="0">
              <a:buClr>
                <a:srgbClr val="00B0F0"/>
              </a:buClr>
            </a:pPr>
            <a:r>
              <a:rPr lang="en-US" dirty="0" smtClean="0">
                <a:latin typeface="Times New Roman" pitchFamily="18" charset="0"/>
                <a:cs typeface="Times New Roman" pitchFamily="18" charset="0"/>
              </a:rPr>
              <a:t>Change all opacity standards </a:t>
            </a:r>
            <a:r>
              <a:rPr lang="en-US" dirty="0">
                <a:solidFill>
                  <a:prstClr val="black"/>
                </a:solidFill>
                <a:latin typeface="Times New Roman" pitchFamily="18" charset="0"/>
                <a:cs typeface="Times New Roman" pitchFamily="18" charset="0"/>
              </a:rPr>
              <a:t>(except recovery furnaces) </a:t>
            </a:r>
            <a:r>
              <a:rPr lang="en-US" dirty="0" smtClean="0">
                <a:latin typeface="Times New Roman" pitchFamily="18" charset="0"/>
                <a:cs typeface="Times New Roman" pitchFamily="18" charset="0"/>
              </a:rPr>
              <a:t>to 6-minute block average</a:t>
            </a:r>
          </a:p>
          <a:p>
            <a:pPr lvl="1">
              <a:buClr>
                <a:srgbClr val="00B0F0"/>
              </a:buClr>
            </a:pPr>
            <a:r>
              <a:rPr lang="en-US" sz="3000" dirty="0" smtClean="0">
                <a:latin typeface="Times New Roman" pitchFamily="18" charset="0"/>
                <a:cs typeface="Times New Roman" pitchFamily="18" charset="0"/>
              </a:rPr>
              <a:t>Replaces 3-minute aggregate in 60 minutes</a:t>
            </a:r>
          </a:p>
          <a:p>
            <a:pPr lvl="1">
              <a:buClr>
                <a:srgbClr val="00B0F0"/>
              </a:buClr>
            </a:pPr>
            <a:r>
              <a:rPr lang="en-US" sz="3000" dirty="0" smtClean="0">
                <a:latin typeface="Times New Roman" pitchFamily="18" charset="0"/>
                <a:cs typeface="Times New Roman" pitchFamily="18" charset="0"/>
              </a:rPr>
              <a:t>Compliance can be based on EPA Method 9</a:t>
            </a:r>
          </a:p>
          <a:p>
            <a:pPr lvl="1">
              <a:buClr>
                <a:srgbClr val="00B0F0"/>
              </a:buClr>
            </a:pPr>
            <a:r>
              <a:rPr lang="en-US" sz="3000" dirty="0" smtClean="0">
                <a:latin typeface="Times New Roman" pitchFamily="18" charset="0"/>
                <a:cs typeface="Times New Roman" pitchFamily="18" charset="0"/>
              </a:rPr>
              <a:t>Change is consistent with other states</a:t>
            </a:r>
          </a:p>
          <a:p>
            <a:pPr lvl="1">
              <a:buClr>
                <a:srgbClr val="00B0F0"/>
              </a:buClr>
            </a:pPr>
            <a:r>
              <a:rPr lang="en-US" sz="3000" dirty="0" smtClean="0">
                <a:latin typeface="Times New Roman" pitchFamily="18" charset="0"/>
                <a:cs typeface="Times New Roman" pitchFamily="18" charset="0"/>
              </a:rPr>
              <a:t>No change in stringency</a:t>
            </a:r>
            <a:endParaRPr lang="en-US" sz="3000" strike="sngStrike" dirty="0" smtClean="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42</a:t>
            </a:fld>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838200"/>
            <a:ext cx="8001000" cy="838200"/>
          </a:xfrm>
        </p:spPr>
        <p:txBody>
          <a:bodyPr/>
          <a:lstStyle/>
          <a:p>
            <a:pPr>
              <a:spcBef>
                <a:spcPts val="0"/>
              </a:spcBef>
            </a:pPr>
            <a:r>
              <a:rPr lang="en-US" sz="3600" b="1" dirty="0" smtClean="0">
                <a:latin typeface="Times New Roman" pitchFamily="18" charset="0"/>
                <a:cs typeface="Times New Roman" pitchFamily="18" charset="0"/>
              </a:rPr>
              <a:t>Opacity Standard – proposed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1942214"/>
            <a:ext cx="7315200" cy="4229986"/>
          </a:xfrm>
        </p:spPr>
        <p:txBody>
          <a:bodyPr>
            <a:normAutofit/>
          </a:bodyPr>
          <a:lstStyle/>
          <a:p>
            <a:pPr lvl="0">
              <a:buClr>
                <a:srgbClr val="00B0F0"/>
              </a:buClr>
            </a:pPr>
            <a:r>
              <a:rPr lang="en-US" dirty="0" smtClean="0">
                <a:latin typeface="Times New Roman" pitchFamily="18" charset="0"/>
                <a:cs typeface="Times New Roman" pitchFamily="18" charset="0"/>
              </a:rPr>
              <a:t>Repeal Portland 4-county standard</a:t>
            </a:r>
          </a:p>
          <a:p>
            <a:pPr lvl="1">
              <a:buClr>
                <a:srgbClr val="00B0F0"/>
              </a:buClr>
            </a:pPr>
            <a:r>
              <a:rPr lang="en-US" sz="3000" dirty="0" smtClean="0">
                <a:latin typeface="Times New Roman" pitchFamily="18" charset="0"/>
                <a:cs typeface="Times New Roman" pitchFamily="18" charset="0"/>
              </a:rPr>
              <a:t>20% opacity for 30 seconds for non-fuel burning equipment</a:t>
            </a:r>
          </a:p>
          <a:p>
            <a:pPr lvl="1">
              <a:buClr>
                <a:srgbClr val="00B0F0"/>
              </a:buClr>
            </a:pPr>
            <a:r>
              <a:rPr lang="en-US" sz="3000" dirty="0" smtClean="0">
                <a:latin typeface="Times New Roman" pitchFamily="18" charset="0"/>
                <a:cs typeface="Times New Roman" pitchFamily="18" charset="0"/>
              </a:rPr>
              <a:t>No uniform procedures for determining compliance</a:t>
            </a:r>
          </a:p>
          <a:p>
            <a:pPr lvl="1">
              <a:buClr>
                <a:srgbClr val="00B0F0"/>
              </a:buClr>
            </a:pPr>
            <a:r>
              <a:rPr lang="en-US" sz="3000" dirty="0" smtClean="0">
                <a:latin typeface="Times New Roman" pitchFamily="18" charset="0"/>
                <a:cs typeface="Times New Roman" pitchFamily="18" charset="0"/>
              </a:rPr>
              <a:t>Not a SIP provision</a:t>
            </a:r>
          </a:p>
          <a:p>
            <a:pPr lvl="1">
              <a:buClr>
                <a:srgbClr val="00B0F0"/>
              </a:buClr>
            </a:pPr>
            <a:r>
              <a:rPr lang="en-US" sz="3000" dirty="0" smtClean="0">
                <a:latin typeface="Times New Roman" pitchFamily="18" charset="0"/>
                <a:cs typeface="Times New Roman" pitchFamily="18" charset="0"/>
              </a:rPr>
              <a:t>Still covered by statewide standards</a:t>
            </a:r>
            <a:endParaRPr lang="en-US" sz="3000"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43</a:t>
            </a:fld>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44</a:t>
            </a:fld>
            <a:endParaRPr lang="en-US" dirty="0"/>
          </a:p>
        </p:txBody>
      </p:sp>
      <p:sp>
        <p:nvSpPr>
          <p:cNvPr id="6" name="Title 1"/>
          <p:cNvSpPr>
            <a:spLocks noGrp="1"/>
          </p:cNvSpPr>
          <p:nvPr>
            <p:ph type="title"/>
          </p:nvPr>
        </p:nvSpPr>
        <p:spPr>
          <a:xfrm>
            <a:off x="457200" y="609600"/>
            <a:ext cx="8229600" cy="792162"/>
          </a:xfrm>
        </p:spPr>
        <p:txBody>
          <a:bodyPr/>
          <a:lstStyle/>
          <a:p>
            <a:r>
              <a:rPr lang="en-US" sz="3600" b="1" dirty="0" smtClean="0">
                <a:latin typeface="Times New Roman" pitchFamily="18" charset="0"/>
                <a:cs typeface="Times New Roman" pitchFamily="18" charset="0"/>
              </a:rPr>
              <a:t>Opacity Standard – proposed changes</a:t>
            </a:r>
            <a:endParaRPr lang="en-US" sz="3600" b="1" dirty="0">
              <a:latin typeface="Times New Roman" pitchFamily="18" charset="0"/>
              <a:cs typeface="Times New Roman" pitchFamily="18" charset="0"/>
            </a:endParaRPr>
          </a:p>
        </p:txBody>
      </p:sp>
      <p:pic>
        <p:nvPicPr>
          <p:cNvPr id="1026" name="Picture 2" descr="Oregon"/>
          <p:cNvPicPr>
            <a:picLocks noChangeAspect="1" noChangeArrowheads="1"/>
          </p:cNvPicPr>
          <p:nvPr/>
        </p:nvPicPr>
        <p:blipFill>
          <a:blip r:embed="rId2" cstate="print"/>
          <a:srcRect/>
          <a:stretch>
            <a:fillRect/>
          </a:stretch>
        </p:blipFill>
        <p:spPr bwMode="auto">
          <a:xfrm>
            <a:off x="1905000" y="2281535"/>
            <a:ext cx="4814355" cy="3733800"/>
          </a:xfrm>
          <a:prstGeom prst="rect">
            <a:avLst/>
          </a:prstGeom>
          <a:noFill/>
        </p:spPr>
      </p:pic>
      <p:sp>
        <p:nvSpPr>
          <p:cNvPr id="8" name="TextBox 7"/>
          <p:cNvSpPr txBox="1"/>
          <p:nvPr/>
        </p:nvSpPr>
        <p:spPr>
          <a:xfrm>
            <a:off x="2851297" y="1295400"/>
            <a:ext cx="4983737"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Pre-1970 sources </a:t>
            </a:r>
            <a:r>
              <a:rPr lang="en-US" sz="2000" b="1" dirty="0" smtClean="0">
                <a:latin typeface="Times New Roman" pitchFamily="18" charset="0"/>
                <a:cs typeface="Times New Roman" pitchFamily="18" charset="0"/>
              </a:rPr>
              <a:t>(not HF Boilers)</a:t>
            </a:r>
            <a:endParaRPr lang="en-US" sz="2000" b="1" dirty="0">
              <a:latin typeface="Times New Roman" pitchFamily="18" charset="0"/>
              <a:cs typeface="Times New Roman" pitchFamily="18" charset="0"/>
            </a:endParaRPr>
          </a:p>
        </p:txBody>
      </p:sp>
      <p:sp>
        <p:nvSpPr>
          <p:cNvPr id="10" name="TextBox 9"/>
          <p:cNvSpPr txBox="1"/>
          <p:nvPr/>
        </p:nvSpPr>
        <p:spPr>
          <a:xfrm>
            <a:off x="44302" y="1819870"/>
            <a:ext cx="2013098" cy="1200329"/>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Inside special control areas: </a:t>
            </a:r>
          </a:p>
          <a:p>
            <a:pPr algn="ctr"/>
            <a:r>
              <a:rPr lang="en-US" sz="2400" dirty="0" smtClean="0">
                <a:latin typeface="Times New Roman" panose="02020603050405020304" pitchFamily="18" charset="0"/>
                <a:cs typeface="Times New Roman" panose="02020603050405020304" pitchFamily="18" charset="0"/>
              </a:rPr>
              <a:t>20% now</a:t>
            </a:r>
            <a:endParaRPr lang="en-US" sz="2400" dirty="0">
              <a:latin typeface="Times New Roman" panose="02020603050405020304" pitchFamily="18" charset="0"/>
              <a:cs typeface="Times New Roman" panose="02020603050405020304" pitchFamily="18" charset="0"/>
            </a:endParaRPr>
          </a:p>
        </p:txBody>
      </p:sp>
      <p:sp>
        <p:nvSpPr>
          <p:cNvPr id="12" name="Right Arrow 11"/>
          <p:cNvSpPr/>
          <p:nvPr/>
        </p:nvSpPr>
        <p:spPr>
          <a:xfrm rot="2079381" flipV="1">
            <a:off x="1949278" y="3063649"/>
            <a:ext cx="914400" cy="17302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533707" y="2896683"/>
            <a:ext cx="2590800" cy="1938992"/>
          </a:xfrm>
          <a:prstGeom prst="rect">
            <a:avLst/>
          </a:prstGeom>
          <a:noFill/>
        </p:spPr>
        <p:txBody>
          <a:bodyPr wrap="square" rtlCol="0">
            <a:spAutoFit/>
          </a:bodyPr>
          <a:lstStyle/>
          <a:p>
            <a:pPr algn="ctr"/>
            <a:r>
              <a:rPr lang="en-US" sz="2400" dirty="0" smtClean="0">
                <a:latin typeface="Times New Roman" panose="02020603050405020304" pitchFamily="18" charset="0"/>
                <a:cs typeface="Times New Roman" panose="02020603050405020304" pitchFamily="18" charset="0"/>
              </a:rPr>
              <a:t>Outside special control areas: </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40% now</a:t>
            </a:r>
          </a:p>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20% starting 01/01/20</a:t>
            </a:r>
            <a:endParaRPr lang="en-US" sz="2400" dirty="0">
              <a:latin typeface="Times New Roman" panose="02020603050405020304" pitchFamily="18" charset="0"/>
              <a:cs typeface="Times New Roman" panose="02020603050405020304" pitchFamily="18" charset="0"/>
            </a:endParaRPr>
          </a:p>
        </p:txBody>
      </p:sp>
      <p:sp>
        <p:nvSpPr>
          <p:cNvPr id="14" name="Right Arrow 13"/>
          <p:cNvSpPr/>
          <p:nvPr/>
        </p:nvSpPr>
        <p:spPr>
          <a:xfrm rot="8760965" flipV="1">
            <a:off x="5258959" y="4741068"/>
            <a:ext cx="1480704" cy="189215"/>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45</a:t>
            </a:fld>
            <a:endParaRPr lang="en-US" dirty="0"/>
          </a:p>
        </p:txBody>
      </p:sp>
      <p:sp>
        <p:nvSpPr>
          <p:cNvPr id="6" name="Title 1"/>
          <p:cNvSpPr>
            <a:spLocks noGrp="1"/>
          </p:cNvSpPr>
          <p:nvPr>
            <p:ph type="title"/>
          </p:nvPr>
        </p:nvSpPr>
        <p:spPr>
          <a:xfrm>
            <a:off x="457200" y="609600"/>
            <a:ext cx="8229600" cy="792162"/>
          </a:xfrm>
        </p:spPr>
        <p:txBody>
          <a:bodyPr/>
          <a:lstStyle/>
          <a:p>
            <a:r>
              <a:rPr lang="en-US" sz="3600" b="1" dirty="0" smtClean="0">
                <a:latin typeface="Times New Roman" pitchFamily="18" charset="0"/>
                <a:cs typeface="Times New Roman" pitchFamily="18" charset="0"/>
              </a:rPr>
              <a:t>Opacity Standard – proposed changes</a:t>
            </a:r>
            <a:endParaRPr lang="en-US" sz="3600" b="1" dirty="0">
              <a:latin typeface="Times New Roman" pitchFamily="18" charset="0"/>
              <a:cs typeface="Times New Roman" pitchFamily="18" charset="0"/>
            </a:endParaRPr>
          </a:p>
        </p:txBody>
      </p:sp>
      <p:sp>
        <p:nvSpPr>
          <p:cNvPr id="8" name="TextBox 7"/>
          <p:cNvSpPr txBox="1"/>
          <p:nvPr/>
        </p:nvSpPr>
        <p:spPr>
          <a:xfrm>
            <a:off x="3200400" y="1295400"/>
            <a:ext cx="3707810"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Pre-1970 HF Boilers</a:t>
            </a:r>
            <a:endParaRPr lang="en-US" sz="3200" b="1" dirty="0">
              <a:latin typeface="Times New Roman" pitchFamily="18" charset="0"/>
              <a:cs typeface="Times New Roman" pitchFamily="18" charset="0"/>
            </a:endParaRPr>
          </a:p>
        </p:txBody>
      </p:sp>
      <p:pic>
        <p:nvPicPr>
          <p:cNvPr id="126978" name="Picture 2" descr="http://upload.wikimedia.org/wikipedia/commons/f/f3/Piec_krepa.JPG">
            <a:hlinkClick r:id="rId2"/>
          </p:cNvPr>
          <p:cNvPicPr>
            <a:picLocks noChangeAspect="1" noChangeArrowheads="1"/>
          </p:cNvPicPr>
          <p:nvPr/>
        </p:nvPicPr>
        <p:blipFill>
          <a:blip r:embed="rId3" cstate="print"/>
          <a:srcRect t="6727" b="11532"/>
          <a:stretch>
            <a:fillRect/>
          </a:stretch>
        </p:blipFill>
        <p:spPr bwMode="auto">
          <a:xfrm>
            <a:off x="5562600" y="4111499"/>
            <a:ext cx="1981200" cy="1971660"/>
          </a:xfrm>
          <a:prstGeom prst="rect">
            <a:avLst/>
          </a:prstGeom>
          <a:noFill/>
        </p:spPr>
      </p:pic>
      <p:pic>
        <p:nvPicPr>
          <p:cNvPr id="126980" name="Picture 4" descr="https://img1.etsystatic.com/000/1/5745500/il_340x270.288941407.jpg"/>
          <p:cNvPicPr>
            <a:picLocks noChangeAspect="1" noChangeArrowheads="1"/>
          </p:cNvPicPr>
          <p:nvPr/>
        </p:nvPicPr>
        <p:blipFill>
          <a:blip r:embed="rId4" cstate="print"/>
          <a:srcRect/>
          <a:stretch>
            <a:fillRect/>
          </a:stretch>
        </p:blipFill>
        <p:spPr bwMode="auto">
          <a:xfrm>
            <a:off x="1371600" y="4146783"/>
            <a:ext cx="2438399" cy="1936376"/>
          </a:xfrm>
          <a:prstGeom prst="rect">
            <a:avLst/>
          </a:prstGeom>
          <a:noFill/>
        </p:spPr>
      </p:pic>
      <p:sp>
        <p:nvSpPr>
          <p:cNvPr id="15" name="TextBox 14"/>
          <p:cNvSpPr txBox="1"/>
          <p:nvPr/>
        </p:nvSpPr>
        <p:spPr>
          <a:xfrm>
            <a:off x="762000" y="6169223"/>
            <a:ext cx="3905250" cy="307777"/>
          </a:xfrm>
          <a:prstGeom prst="rect">
            <a:avLst/>
          </a:prstGeom>
          <a:noFill/>
        </p:spPr>
        <p:txBody>
          <a:bodyPr wrap="square" rtlCol="0">
            <a:spAutoFit/>
          </a:bodyPr>
          <a:lstStyle/>
          <a:p>
            <a:r>
              <a:rPr lang="en-US" sz="1400" baseline="30000" dirty="0" smtClean="0"/>
              <a:t>*</a:t>
            </a:r>
            <a:r>
              <a:rPr lang="en-US" sz="1400" dirty="0" smtClean="0"/>
              <a:t>55% = 3 minutes at 100% and 9 minutes at 40% </a:t>
            </a:r>
            <a:endParaRPr lang="en-US" sz="1400" dirty="0"/>
          </a:p>
        </p:txBody>
      </p:sp>
      <p:sp>
        <p:nvSpPr>
          <p:cNvPr id="16" name="TextBox 15"/>
          <p:cNvSpPr txBox="1"/>
          <p:nvPr/>
        </p:nvSpPr>
        <p:spPr>
          <a:xfrm>
            <a:off x="4844902" y="6128386"/>
            <a:ext cx="3918098" cy="307777"/>
          </a:xfrm>
          <a:prstGeom prst="rect">
            <a:avLst/>
          </a:prstGeom>
          <a:noFill/>
        </p:spPr>
        <p:txBody>
          <a:bodyPr wrap="square" rtlCol="0">
            <a:spAutoFit/>
          </a:bodyPr>
          <a:lstStyle/>
          <a:p>
            <a:r>
              <a:rPr lang="en-US" sz="1400" baseline="30000" dirty="0" smtClean="0"/>
              <a:t>**</a:t>
            </a:r>
            <a:r>
              <a:rPr lang="en-US" sz="1400" dirty="0" smtClean="0"/>
              <a:t>40% = 3 minutes at 100% and 9 minutes at 20%</a:t>
            </a:r>
            <a:endParaRPr lang="en-US" sz="1400" dirty="0"/>
          </a:p>
        </p:txBody>
      </p:sp>
      <p:grpSp>
        <p:nvGrpSpPr>
          <p:cNvPr id="2" name="Group 1"/>
          <p:cNvGrpSpPr/>
          <p:nvPr/>
        </p:nvGrpSpPr>
        <p:grpSpPr>
          <a:xfrm>
            <a:off x="381000" y="1905000"/>
            <a:ext cx="8610600" cy="2057400"/>
            <a:chOff x="381000" y="1905000"/>
            <a:chExt cx="8610600" cy="2057400"/>
          </a:xfrm>
        </p:grpSpPr>
        <p:sp>
          <p:nvSpPr>
            <p:cNvPr id="10" name="TextBox 9"/>
            <p:cNvSpPr txBox="1"/>
            <p:nvPr/>
          </p:nvSpPr>
          <p:spPr>
            <a:xfrm>
              <a:off x="381000" y="1905000"/>
              <a:ext cx="7467600" cy="461665"/>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40%  and 55%</a:t>
              </a:r>
              <a:r>
                <a:rPr lang="en-US" sz="2400" baseline="300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for 12 minutes thru 12/31/19</a:t>
              </a:r>
              <a:endParaRPr lang="en-US" sz="2400" dirty="0">
                <a:latin typeface="Times New Roman" panose="02020603050405020304" pitchFamily="18" charset="0"/>
                <a:cs typeface="Times New Roman" panose="02020603050405020304" pitchFamily="18" charset="0"/>
              </a:endParaRPr>
            </a:p>
          </p:txBody>
        </p:sp>
        <p:sp>
          <p:nvSpPr>
            <p:cNvPr id="13" name="TextBox 12"/>
            <p:cNvSpPr txBox="1"/>
            <p:nvPr/>
          </p:nvSpPr>
          <p:spPr>
            <a:xfrm>
              <a:off x="381000" y="2362200"/>
              <a:ext cx="8534400" cy="830997"/>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20%  except 40%</a:t>
              </a:r>
              <a:r>
                <a:rPr lang="en-US" sz="2400" baseline="300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for 12 minutes and 40% for grate cleaning starting 01/01/20</a:t>
              </a:r>
              <a:endParaRPr lang="en-US" sz="2400" dirty="0">
                <a:latin typeface="Times New Roman" panose="02020603050405020304" pitchFamily="18" charset="0"/>
                <a:cs typeface="Times New Roman" panose="02020603050405020304" pitchFamily="18" charset="0"/>
              </a:endParaRPr>
            </a:p>
          </p:txBody>
        </p:sp>
        <p:sp>
          <p:nvSpPr>
            <p:cNvPr id="17" name="TextBox 16"/>
            <p:cNvSpPr txBox="1"/>
            <p:nvPr/>
          </p:nvSpPr>
          <p:spPr>
            <a:xfrm>
              <a:off x="381000" y="3131403"/>
              <a:ext cx="8610600" cy="830997"/>
            </a:xfrm>
            <a:prstGeom prst="rect">
              <a:avLst/>
            </a:prstGeom>
            <a:noFill/>
          </p:spPr>
          <p:txBody>
            <a:bodyPr wrap="square" rtlCol="0">
              <a:spAutoFit/>
            </a:bodyPr>
            <a:lstStyle/>
            <a:p>
              <a:pPr marL="285750" indent="-285750">
                <a:buFont typeface="Arial" panose="020B0604020202020204" pitchFamily="34" charset="0"/>
                <a:buChar char="•"/>
              </a:pPr>
              <a:r>
                <a:rPr lang="en-US" sz="2400" b="1" dirty="0" smtClean="0">
                  <a:solidFill>
                    <a:srgbClr val="FF0000"/>
                  </a:solidFill>
                  <a:latin typeface="Times New Roman" panose="02020603050405020304" pitchFamily="18" charset="0"/>
                  <a:cs typeface="Times New Roman" panose="02020603050405020304" pitchFamily="18" charset="0"/>
                </a:rPr>
                <a:t>OR</a:t>
              </a:r>
              <a:r>
                <a:rPr lang="en-US" sz="2400" dirty="0" smtClean="0">
                  <a:latin typeface="Times New Roman" panose="02020603050405020304" pitchFamily="18" charset="0"/>
                  <a:cs typeface="Times New Roman" panose="02020603050405020304" pitchFamily="18" charset="0"/>
                </a:rPr>
                <a:t> source specific between 20% and 40% based on grain loading compliance test</a:t>
              </a:r>
              <a:endParaRPr lang="en-US" sz="2400" dirty="0">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46</a:t>
            </a:fld>
            <a:endParaRPr lang="en-US" dirty="0"/>
          </a:p>
        </p:txBody>
      </p:sp>
      <p:sp>
        <p:nvSpPr>
          <p:cNvPr id="6" name="Title 1"/>
          <p:cNvSpPr>
            <a:spLocks noGrp="1"/>
          </p:cNvSpPr>
          <p:nvPr>
            <p:ph type="title"/>
          </p:nvPr>
        </p:nvSpPr>
        <p:spPr>
          <a:xfrm>
            <a:off x="457200" y="609600"/>
            <a:ext cx="8229600" cy="792162"/>
          </a:xfrm>
        </p:spPr>
        <p:txBody>
          <a:bodyPr/>
          <a:lstStyle/>
          <a:p>
            <a:r>
              <a:rPr lang="en-US" sz="3600" b="1" dirty="0" smtClean="0">
                <a:latin typeface="Times New Roman" pitchFamily="18" charset="0"/>
                <a:cs typeface="Times New Roman" pitchFamily="18" charset="0"/>
              </a:rPr>
              <a:t>Opacity Standard – proposed changes</a:t>
            </a:r>
            <a:endParaRPr lang="en-US" sz="3600" b="1" dirty="0">
              <a:latin typeface="Times New Roman" pitchFamily="18" charset="0"/>
              <a:cs typeface="Times New Roman" pitchFamily="18" charset="0"/>
            </a:endParaRPr>
          </a:p>
        </p:txBody>
      </p:sp>
      <p:sp>
        <p:nvSpPr>
          <p:cNvPr id="8" name="TextBox 7"/>
          <p:cNvSpPr txBox="1"/>
          <p:nvPr/>
        </p:nvSpPr>
        <p:spPr>
          <a:xfrm>
            <a:off x="3200400" y="1295400"/>
            <a:ext cx="3851504"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Post-1970 HF Boilers</a:t>
            </a:r>
            <a:endParaRPr lang="en-US" sz="3200" b="1" dirty="0">
              <a:latin typeface="Times New Roman" pitchFamily="18" charset="0"/>
              <a:cs typeface="Times New Roman" pitchFamily="18" charset="0"/>
            </a:endParaRPr>
          </a:p>
        </p:txBody>
      </p:sp>
      <p:sp>
        <p:nvSpPr>
          <p:cNvPr id="13" name="TextBox 12"/>
          <p:cNvSpPr txBox="1"/>
          <p:nvPr/>
        </p:nvSpPr>
        <p:spPr>
          <a:xfrm>
            <a:off x="381000" y="2362200"/>
            <a:ext cx="8001000" cy="584775"/>
          </a:xfrm>
          <a:prstGeom prst="rect">
            <a:avLst/>
          </a:prstGeom>
          <a:noFill/>
        </p:spPr>
        <p:txBody>
          <a:bodyPr wrap="square" rtlCol="0">
            <a:spAutoFit/>
          </a:bodyPr>
          <a:lstStyle/>
          <a:p>
            <a:pPr algn="ctr"/>
            <a:r>
              <a:rPr lang="en-US" sz="3200" dirty="0" smtClean="0">
                <a:latin typeface="Times New Roman" panose="02020603050405020304" pitchFamily="18" charset="0"/>
                <a:cs typeface="Times New Roman" panose="02020603050405020304" pitchFamily="18" charset="0"/>
              </a:rPr>
              <a:t>20%  except 40%</a:t>
            </a:r>
            <a:r>
              <a:rPr lang="en-US" sz="3200" baseline="30000" dirty="0" smtClean="0">
                <a:latin typeface="Times New Roman" panose="02020603050405020304" pitchFamily="18" charset="0"/>
                <a:cs typeface="Times New Roman" panose="02020603050405020304" pitchFamily="18" charset="0"/>
              </a:rPr>
              <a:t>**</a:t>
            </a:r>
            <a:r>
              <a:rPr lang="en-US" sz="3200" dirty="0" smtClean="0">
                <a:latin typeface="Times New Roman" panose="02020603050405020304" pitchFamily="18" charset="0"/>
                <a:cs typeface="Times New Roman" panose="02020603050405020304" pitchFamily="18" charset="0"/>
              </a:rPr>
              <a:t> for 12 minutes </a:t>
            </a:r>
            <a:endParaRPr lang="en-US" sz="3200" dirty="0">
              <a:latin typeface="Times New Roman" panose="02020603050405020304" pitchFamily="18" charset="0"/>
              <a:cs typeface="Times New Roman" panose="02020603050405020304" pitchFamily="18" charset="0"/>
            </a:endParaRPr>
          </a:p>
        </p:txBody>
      </p:sp>
      <p:sp>
        <p:nvSpPr>
          <p:cNvPr id="16" name="TextBox 15"/>
          <p:cNvSpPr txBox="1"/>
          <p:nvPr/>
        </p:nvSpPr>
        <p:spPr>
          <a:xfrm>
            <a:off x="609600" y="6096000"/>
            <a:ext cx="4267200" cy="276999"/>
          </a:xfrm>
          <a:prstGeom prst="rect">
            <a:avLst/>
          </a:prstGeom>
          <a:noFill/>
        </p:spPr>
        <p:txBody>
          <a:bodyPr wrap="square" rtlCol="0">
            <a:spAutoFit/>
          </a:bodyPr>
          <a:lstStyle/>
          <a:p>
            <a:r>
              <a:rPr lang="en-US" sz="1200" dirty="0" smtClean="0"/>
              <a:t>(</a:t>
            </a:r>
            <a:r>
              <a:rPr lang="en-US" sz="1200" baseline="30000" dirty="0" smtClean="0"/>
              <a:t>**</a:t>
            </a:r>
            <a:r>
              <a:rPr lang="en-US" sz="1200" dirty="0" smtClean="0"/>
              <a:t>40% = 3 minutes at 100% and 9 minutes at 20%) </a:t>
            </a:r>
            <a:endParaRPr lang="en-US" sz="1200" dirty="0"/>
          </a:p>
        </p:txBody>
      </p:sp>
      <p:pic>
        <p:nvPicPr>
          <p:cNvPr id="128002" name="Picture 2" descr="Wood Fired Boiler"/>
          <p:cNvPicPr>
            <a:picLocks noChangeAspect="1" noChangeArrowheads="1"/>
          </p:cNvPicPr>
          <p:nvPr/>
        </p:nvPicPr>
        <p:blipFill>
          <a:blip r:embed="rId2" cstate="print"/>
          <a:srcRect/>
          <a:stretch>
            <a:fillRect/>
          </a:stretch>
        </p:blipFill>
        <p:spPr bwMode="auto">
          <a:xfrm>
            <a:off x="3048000" y="3429000"/>
            <a:ext cx="3276600" cy="2457451"/>
          </a:xfrm>
          <a:prstGeom prst="rect">
            <a:avLst/>
          </a:prstGeom>
          <a:noFill/>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47</a:t>
            </a:fld>
            <a:endParaRPr lang="en-US" dirty="0"/>
          </a:p>
        </p:txBody>
      </p:sp>
      <p:sp>
        <p:nvSpPr>
          <p:cNvPr id="6" name="Title 1"/>
          <p:cNvSpPr>
            <a:spLocks noGrp="1"/>
          </p:cNvSpPr>
          <p:nvPr>
            <p:ph type="title"/>
          </p:nvPr>
        </p:nvSpPr>
        <p:spPr>
          <a:xfrm>
            <a:off x="457200" y="609600"/>
            <a:ext cx="8229600" cy="792162"/>
          </a:xfrm>
        </p:spPr>
        <p:txBody>
          <a:bodyPr/>
          <a:lstStyle/>
          <a:p>
            <a:r>
              <a:rPr lang="en-US" sz="3600" b="1" dirty="0" smtClean="0">
                <a:latin typeface="Times New Roman" pitchFamily="18" charset="0"/>
                <a:cs typeface="Times New Roman" pitchFamily="18" charset="0"/>
              </a:rPr>
              <a:t>Opacity Standard – proposed changes</a:t>
            </a:r>
            <a:endParaRPr lang="en-US" sz="3600" b="1" dirty="0">
              <a:latin typeface="Times New Roman" pitchFamily="18" charset="0"/>
              <a:cs typeface="Times New Roman" pitchFamily="18" charset="0"/>
            </a:endParaRPr>
          </a:p>
        </p:txBody>
      </p:sp>
      <p:sp>
        <p:nvSpPr>
          <p:cNvPr id="8" name="TextBox 7"/>
          <p:cNvSpPr txBox="1"/>
          <p:nvPr/>
        </p:nvSpPr>
        <p:spPr>
          <a:xfrm>
            <a:off x="3200400" y="1295400"/>
            <a:ext cx="3478837" cy="584775"/>
          </a:xfrm>
          <a:prstGeom prst="rect">
            <a:avLst/>
          </a:prstGeom>
          <a:noFill/>
        </p:spPr>
        <p:txBody>
          <a:bodyPr wrap="none" rtlCol="0">
            <a:spAutoFit/>
          </a:bodyPr>
          <a:lstStyle/>
          <a:p>
            <a:r>
              <a:rPr lang="en-US" sz="3200" b="1" dirty="0" smtClean="0">
                <a:latin typeface="Times New Roman" pitchFamily="18" charset="0"/>
                <a:cs typeface="Times New Roman" pitchFamily="18" charset="0"/>
              </a:rPr>
              <a:t>Fugitive Emissions</a:t>
            </a:r>
            <a:endParaRPr lang="en-US" sz="3200" b="1" dirty="0">
              <a:latin typeface="Times New Roman" pitchFamily="18" charset="0"/>
              <a:cs typeface="Times New Roman" pitchFamily="18" charset="0"/>
            </a:endParaRPr>
          </a:p>
        </p:txBody>
      </p:sp>
      <p:sp>
        <p:nvSpPr>
          <p:cNvPr id="13" name="TextBox 12"/>
          <p:cNvSpPr txBox="1"/>
          <p:nvPr/>
        </p:nvSpPr>
        <p:spPr>
          <a:xfrm>
            <a:off x="375684" y="1923572"/>
            <a:ext cx="8539716" cy="1723549"/>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Fugitive emissions that leave property for more than 18 seconds in a 6-minute period must be abated</a:t>
            </a:r>
          </a:p>
          <a:p>
            <a:pPr marL="285750" indent="-285750">
              <a:spcAft>
                <a:spcPts val="600"/>
              </a:spcAf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DEQ may request fugitive emission control plan</a:t>
            </a:r>
          </a:p>
          <a:p>
            <a:pPr marL="285750" indent="-285750">
              <a:spcAft>
                <a:spcPts val="600"/>
              </a:spcAft>
              <a:buFont typeface="Arial" panose="020B0604020202020204" pitchFamily="34" charset="0"/>
              <a:buChar char="•"/>
            </a:pPr>
            <a:r>
              <a:rPr lang="en-US" sz="2400" dirty="0" smtClean="0">
                <a:latin typeface="Times New Roman" panose="02020603050405020304" pitchFamily="18" charset="0"/>
                <a:cs typeface="Times New Roman" panose="02020603050405020304" pitchFamily="18" charset="0"/>
              </a:rPr>
              <a:t>Use EPA Method 22 to read fugitive emissions</a:t>
            </a:r>
            <a:endParaRPr lang="en-US" sz="2400" dirty="0">
              <a:latin typeface="Times New Roman" panose="02020603050405020304" pitchFamily="18" charset="0"/>
              <a:cs typeface="Times New Roman" panose="02020603050405020304" pitchFamily="18" charset="0"/>
            </a:endParaRPr>
          </a:p>
        </p:txBody>
      </p:sp>
      <p:sp>
        <p:nvSpPr>
          <p:cNvPr id="129026" name="AutoShape 2" descr="data:image/jpeg;base64,/9j/4AAQSkZJRgABAQAAAQABAAD/2wCEAAkGBhQSERQUExQWFRQUFxQVGBUUGBUWFRUUFhUVFBUUFRQYGyYfFxkjGhQVHy8gJCcpLCwsFR8xNTAqNSYrLCkBCQoKDgwOGg8PGiwcHBwsLCkpKSksLCwpLCwpKSwsKSwsKSwpKSkpLCwsKSwsLCksLCwsKSwsLCwsLCwsLCwsLP/AABEIAMIBAwMBIgACEQEDEQH/xAAbAAABBQEBAAAAAAAAAAAAAAADAAECBAUGB//EAD4QAAEDAgMFBgUDAgUDBQAAAAEAAhEDIQQxQQUSUWFxBiKBkaGxEzLB0fAUQlJi4QcVcsLxFiOSM0NTorL/xAAZAQEBAQEBAQAAAAAAAAAAAAABAAIDBAX/xAAjEQEBAQACAgICAgMAAAAAAAAAARECEgMhMVETQQRhgbHR/9oADAMBAAIRAxEAPwD3FJJJSJJJJSJRKeVElMZqLmoD2oznIL3LpxcarvCA8KxUKA5d+LKu8ILwrD0F4W0ruQXhWHBCcFqBWeEJwVlwQXNXSAByE4Kw4IbgtpXcEJzVYcEMhaQDmqBCM5QcFIEhR+CSrFKjvGFqUsJujJc+fknEzjrn304Q3NW/isCCJhY1alCuHOcmrMVSFAhGcEOF0Aai4IhahvWSgQowpKCzUeEk0pKyn09tbiUSnWBWJRxSi+vBXym5yv7dCmKxaO2SLG/utHDY1rxY34aqb7DkpiUiokpc7UXILkUlCeunFgFyC9Fe5VK+PptMOewEaFwH1XaI7kJym2u1wlrgRxBB9lFwW9QDghOCsFhQnMSMV3BBcFZc1Cc1dJWVdwQ3NVksUHUytypVc1Qc1aH6B0ShuwaPycfs5We4IuG2eX3yCd1O8LYwYhgWfL5Lxnprjx0GhgWt5lWnsspBNXfZeDlyvK+3aTGZWdErExdyVr4gys+vTXr8Xpz5M5wQyFZc1DLV6tc1ctQnNVv4ag+kjSqEJkc01A00FDeSU/hpK2J3FHEoz68hYdLEq0MSvjtz2suxCiMWWmQVTrVkA10p0FLtE9vBw/qzHiPqqeI7QVST3yBwFo6LKGI00QKlZWnF2pj3/wA3eZQH7Rf/ADd/5H7qmayFUqJ2tSDVcSXZknqZ90IMJTYe5WphTkCFm8mpEG4IEfL4obcXiKRs4lvAw6BnaZW/haW/bIBXHbI3rxpZYnksOajsraxc0F7R7LQqVmFt7TyWQ6kQ3K4VUYndMknor8vIdY0q4aMiFA0FnO2eK7m78xMjRdLhNitDRPuV3n8rJ7Y/GpDDIooBPjKJp5SQq/8AmJ4BY/PrXTFsNELNxNRoNyApVcS52sIDdng3PVH5sPUOmGkzMq/ICVKk0aKNfOFnl5+XJThIZ1cRYhAJnVS/S3RmYeNFTynqy6oE3hVKlKclp4/ZoeIWNX2S6nG64gcJXXj/ACcF4aBVp3QixZO09uVKLoIDhzsfMfZWtl7bp1rfK7+J16HVe7h5+PKfLjy8di2GJzTR/h8Lpgt3lrOKT6aEWK88IJaickrhnJJWfhJ094MOKkIzMQs9uKkXvB8fNO197FfJld7Gi6sgOqoO+gPenRItOrKDqshV2EnJM+m4HJOtYRqKBrJ3YdxEwtnsv2XOKLi4lrWkCc5OcQjcaZuEJc4BuZXYbO2G4bpdw8inr9jCxzDTAhpGWZ4yuto4UNAELlbb8FnUNnwLDxWmynAhEASWM+0o1tmBxmyrYns8wj1WvKRKfUTHo7H3S3ktZoS3lJZmUquNpyFz7cIQ49V1D1n1MNcwjcTMNEC6Iyh3ZRn8IS0AVpAGEJuiUsPxVxuSRNkdjisWqFQqwYVOs66tRi1VMSwKxvqriKTjknQ5ntLsptRtswuZwux4MFd9icNIuqdLZgGi1ORYVHCubkSFWxGKqtce8fzquorbN4KhiNj8RPumeSz9jJ+2CzEvd+8+aLhcBVLp3nQeZRX7LAcN2V0+BwvdCr5L9iyMUbNd/J3mUl03wOSSu9+2XAYepmE7KybAwrFTA2kLpvtCUcQjth2iznt3TmtHZVLfMRdFSzgaEHJbbMHvNyRNm9n3kiPP6rdr4A028eaxeScri8OWN+U9V1XZKj8OhewcQ4E2zCNs+nviHCfomrYyjQbDqlNg+I4d8gxcmCCbWGfRWlqMxbCYDmki8AgmOgRt5eQYp9TDmrWw9aiXFz5dScHPDC42g2vINmmzZkRfQ7Fdt6vxWUq9QvY8boc+5Dv2y/Mg3F5OV1bkOPTi5M18oFS6rh7guXerGhvJioUnyiK3UAHQVPfTVW2Vam4nRY1LT32VR70So6BdUa1S6YksQ5QJS+JKFUcQkrlN4ASLpWYK5lJ2KKCt1nqhVrJYjEgC6BgatN7y0uaXATukid06xwVpXKNKVabRsp7OohtNrc90BsmCTu92SdTZFczgnUzq9EKsMOtOpRlDFBOhnvoKjiMOc4W78JJzQhObp7OkzdamDw8BWgwBTEKZqG6kpSknQ8yaAER2LueECPK6puq2UDUtPP6LsBn1JNgur7PYdpg5Oi65LDvLyA0SeC7Xsxs5zN59TUAtHD5gR7ItLuMA4boA0CJXp71lV2bWLhlZX3LBNSogTAzWN2i7MUsU0yA2rB3agmQTBvBG8LDPnC1zWhAr4kQrvkyLHimO2BXoy59J7QDG+Wv3c4jejI+qq4zDxD273w3EwSN2Hi5YDN4lpn+rIL1TbYFRm44AhxAIPWfovOKuFayq6lUhoJLd75tzvQHwDNovx52WOzb0fsN2hOJoAO/9Sl3HXkkCN19+N/Ec4XTggrw7YO1zhMS18y27XbsEOYbGDys4dB0XsWA2i17WuaZa4AgjIg5FZvpmtFtIBSKgK4Q3YoJ2AqlSBlKjSrILsSofFWQPinCFRCm+pIuqtWomEc1ABZVqrpQ/jKFfGNaCXEADMkwAq0oPaeKHVrNYCXGI1OnXgsLHdqmhzmsEkAnecSG5xYZu9BbVZFChXxb4qb1u8HHeDQCZAayIbk25v3RJustY2do7XmN0TImSYaOlpPosPBHEVcRLS5rt2JpM/YO8A6CJbbUnJdbgtgiAHu3iLE8TpB5DPy6b+Gw7abQ1ogDoJ4kwqNaBsepUDIqTYC5aGmSXE2B/08M1f/UhVqr1UfUVoXn4kIZqqi16K1OgZ1VCfWUCUN5VoOaiQeoBqRKNAvxEkGUk6seSnEToo/qBumeI9lQq4mTlHIffVM2pZekNbBbafSMstMTIBmOq67ZvbZhc34zoENmGmARMwB1XnO+oPfpxWeqe7N7Y4am+m1rmhr94ue525ukRHdcJdPp4q7X7YYSJGIpmBPzLx7FVoDZP8vcILcWOKxhx7b+v3mNd/JrTEzmAc9c80J1aQucwe2RuMHBrR5NAVmpj7TNvy6zSs4ms3eZfX6KjtDYLa7KjDZwe4sdwLwHweIl5HgFGntzCbzO/LxIJEkTHr4LVbhA4lwMhwB7rnASLHI8APJXVa8nrUXhxY+Q5hIvciCSRzuSur7H7cNP/ALDzcXZPCLt6RfpKtbf7Oid9vz3J13r53zK504UzIMObdpHLRX9B6VT2mN2SQOqDU26zifAFcPhcZJBcTzHBbFJgJsZCsZrUq9om8D+eKEO0ZMww+aVPZTSE1PZgaSfTRTK5S2sSLthKrjREqpiGGLZoLdnuIEnqstQDG7YP7PM/bVUqWAq12y473AmLCRk0WGQV2lsQueeHFdDhcKGCAFnGtcthuz7WGSN6dCAYv0z5rRZXIsLfQLafhwZVSrgwNEXWoNs1wj2HALRBWfhacK7vJhDxDlnVKiu1XKrVhFMRpXVhVqRhFdVRKqlKiVD4ii6orQJvIbnIL8QBckAc8kI41pyc09CE6yPvp1XNVJaTxRzk9KronsM0/wAUT8vsvWEW1eSLQjXjbyn7IXxvyyb9R4qS4/aTjMmzZzB1zHsgM2u/l6oRrch5D3Sz0VkTs9mbbHw++YhZO2O0zqncaYZw49fssb4x8EzieMLM4yXUvbPxME2voeC7/s3tn4TQHPBkyWyPuvMy7y90f9SR8tvdHL2se2V8e17QRouU2uWAy1zb5AEZ8hwXAis7UnK3rlOSZ9U/nP2ss9VjpMTibyInUWVzZG2A1wDiI5wuLOIdofops3nWHCegTjOPW/8AqPDtF6zAconVKl2lw9QwysxxtrGsawvJMVhjTcQSCbfK6RBuPSEJjrrPVY9vL2gSSAAJJJAAHMnJKtj6QaD8RkO+U7zYd/pMwfBeIOqnifNIHKZjj+Zo6HHttLaLIBD23iCHAzOUcZ5KFTtRh2GDVbvWsJJvrlEa9LryOg5wkMdMd4gAkGDYHiOnFWcG8OqPfG6ZMNOYv8otaBIsFiytR6YO2uGlzS8hzXPaWkGQWEjTjFuoWfi/8RMK3L4jraMjjHzEcPVeb4ihvOJYI1gQBwgD7qqWXkwJmxPeMax5K6tSPUX/AOImGZECo60mA0Ry7zh6cOiFW/xPoWinVN4uGDQ3HeM6efgvNNzWIH59fop3Igc4+uqusLvW/wCI4eSBRNpN3gWBzs08/us7F9ua0SAwZizTnnm4mLA+YPTlsJifmAjedEOJyADpbzzHkpuwT3AFxM/1OJM8hnpl0R1jTRb21xbS4F872Utb3f8ATA+6v0u2OIewMAbvme+IFvvbguabhd0wc+N48Dqp03hrjblkOV+qbxgadTFPaS57iXTG80xp3g0ggoOExbhUBaT3bNaw7vhoQDN1XxT7hokyM7eEWtmiUq7Wi+ZNuJ6nUqk9Kre0Novfck8NfdZP6h0y2fVWn12m5IA4eHJU3vBB3TAy+61xZrQp9oq4ECpYcyksEk8Ul06T6WGyufJNvHW39kN9UE8ff+ydvVbYTLJ/unmLQChuddPKUnkLpNreXFCDuJ/Pspb/ADUht6P+U7RNySB7oFCkXFWwwDnbp+ZoqOTrFhlAg8kRtORe0ceii4CYHkDHXikKp1sBa3RBEc0Z65a+yg+nxv4/VM3EZGwHDObjP848UA1bk6lUQtR0gfYWVp9eGgQYjh5nnkfWFUpm99OnH/lWK2J7u63KZMT3jpI5XUAdw3IFvz7qAP4OMK4GgtO7lYE8ctOuqrubeBz/ACygGB+cOqI2oTDecC2UnPoovYJgQMtb+PFFa+xBHCTfQ2d0zWSdlT4bjukOyG9exOonXSVtGuGMc6TmQHNaDA/kJFgTEXCxKDBvz+3M3zytfRbOFZvFm9MRZoBndHeJzz+mq582oq1hud2CZuS5oE2kFt7wR5+tFlK+8Z8c5EeWeeS0sfUeWtl4E33S7dEiZJbNjc5jUjSBkNed/hnfWNIOuY43VGlipU4gROeec6+B4oVaqG65zkALHTl+eMKtQAGMxAExaw+yrB5cQMza30ViFw1SDIGXHgBGn5ZblGoSwWz9LQJn+/2zTh4ZIIy84GnlrxRf1bg3dY03i9omNXTbVFm/Bhq73MdzkG8H8t42yQsezcqRJ7osXZ53I9Y/IWMrtmQM+cngev5zT4h2biLm5mSSSdMoEW+6ok6mTbZAcchfM85U96c5HrbkNc0FjhlrA1FzxHAZ+SdpuBoDd0C2vmmRlCrRysTYZ/dBqC1xrxv/AHV97bDXXuiwtnJ9uSquoAm3HIRf8hMAFv6fNJTNM8Pb6tTLp7WKe6Bl5qEJmvTE8FsCtf8A8qJqfgT4eg5+mWZ/NUQtAi3te3FQCjz9k7ac5ItCgXTBsIm1lqHCtpkNNiIn5SMpkxN+I6c1biUWU91s/UacFJlEnLr3vO3NGNam2e7vGbHeiBYAQLEa+GaBUxjnSBYaxrrfyCCk/DEXkccxl1KrmNcvIlNuga9Zt4eidzQDGXXNSKpWnpP5ok1tuEjj6RockwYJzHIcdOuibeE2MRkpDb2mZjw/M1fof9uxi8Sc90HiNdFl0zfTxy8Vq7NYS0ndl0hrIEw8mSQOQE+ARUukTf8AcDAEOAaAd2Y/aeuSqsw1yCIiTd0gkATMDnPgrjsO6mBLt7MBrr3zmxg9eXipUdmuIlxDWQSS7K3CcpyWNTKfQkbwggGO6byZ3T3unSI6oXxXMJvmIgTlOXDqL3W1hdmQQ5zHQGjvgtduuF4jUzbPOLWKWzez7i8y14aLwdTbM5HWQIR2hxjYSmd5pPH3uT0XS4amc+NptxsJRRsPdAhpJBktFMAu5B2TfrrbIj8C/cyIImGtlp/072lrTK5c+WmMytiWlwABIA3spyIDRJsMpP3Kxsce8SYuBYWBgXtOczPValWlUhxNGQYEd5xGptEiwNuBCbBbGqP3XPYd3MBwgDdN94mIFzqmZPbTIbhXvFvlGZsA0czpmPJWcJgA0b0tJORm0WkxE5+fmugdsYaOpic/lcGz/GBmONsvIdTYDf3VC7iS0iRGkxnzR3gxlPg3zzs2DPO2aqVabSSSPCDPpquoqbJc0QN6Ije3WgZkXG8fERZL/p+kHbzxPPfgRr8vBU5w44yu4zEn8AstChs8kCbHyEQLl0Z9Aupp4bD0Sd1tHi0nvug3M75E8vomxWNYQRAc4bpEEsytk0A5XzOar5P1FjmKWCtMFwtLsmg8Db3Tfo3D5osO7ew7wN4FxJK3qu0hJLd0GRHdgxz3i7XS3ilU2yf2u3RN4Aaf/qIV3oxzzaVUzDH/ANRAM3Nj6Rz9FZbsbEFoG4RJnvFmURnM6rTftgnNziOVj5yq9TaE5gnmSZHl4p736GKP+UV+J8HgDylJWDjZvn4pLXbknP08N5cTbwTljW53yNib+KsUqFSqCWMyPDj1vopnYNUwXFrRzP0F1237ZVaWMbcRa1pi3ldCfV3jy/PNaj9gM/mNZOWuV7ouG2bTbqDpcz9ArYlJlRwBDciIIGR6+eqmzCPN93mSbT1/staGj90D+kDT+oSon4RF9+1wd6+uStDPbs55/j4qL9nkDvVGAZRbe4/KL+K0D8HIU38t51vQk8EmCmLNptMmbw4wbXBbPqrUym4EGSHg53uLxkjN7P1CJaWGDAvnl+RnZbeExbWZUac5zu7zpyOYV47fIypUv/AD6QVm8qXIjYNcuLQwyLaDQuEzlIR6XZjEm/w3RneNM41J5eS6kdpKvIct1nX7eSg/tHV/lnybb0KO9WKGA7D1d7vAdAc7cwREngVr09hPGlNp3Td/fdMAX3sgeULNqbWqkg77um9b0VWpiHH+U8d50+6zbb8tY137MMh3xaTXxYta0kOvbgY8M9VSxGzCb1MTJO6Yk9Xd0ayTfkqRcTm4+JJnzN0OpT5RF7W5IWDP2ZRB71Vzr33RYjKDzy5WRmU6TbNrVhyBdEeBzv0zVFsAZ+cD3S3BNnCftwgItONbC1mAw3E1Yk2BM7hyzdG8Dyy9CU8XTmDUrujezfuyIkHWDOvSyyW2OZm9jvDnrySif+enBYsLT/zJkR3yYiXVXX5gMIggDQDqnfthmlNpMRLgXGAMt5yygy/Prb0U3PAzIH51RYV2r2gcf2gct1vrPgfBO/bVWOByBtbos1+JYP3X5anwH5KgzFAzAcYHB3tCOv8ASXP81qx8xjxQXYtxGflCDvnRsX1/5CRrkXy10A/PFOLRpJGv08024dfVC3yczxyJ6aD6pNpm5uZjQ/UpQopc45SnLQNfRN8M8OKcUHGLac1AmQZgk+QUQBwPiiHZ7uMR5KLsBxOnFISAHA+n3SSOzxxHmkjskXPf/MDxQHUpN3SpdJTSOfmu7mQoDmdeCkGD8J9pUd7kFMVDy8kbSk1o4D3RAeQ8kD4x4+gTb7uJ81JZB5egUgfDyCrR1SFMnRRWS/mPP7IZxAvJ8g4zyueXBMyifwKbKH5ZBMazf7wOPVQOLGg9vSyKaPE+yYUxOYUgP1eefnH0UHY2ZgHzMDWbG+WStii3iFKG8fQm6izv1Dv4N5Znl4FQbVfJIaPLlxm94GS0AxusnwRKbG/xOZQmaX1C3QfTn4X9Ezn1Ta+k9OhOa03WHyevlkk1h/8AjMePuUaWdRov/l6DTWQPcojqUZkmY5eNvstEU36MH1Ujhap4Dw90amZTwtsp88jaEVmCMRujyCtvwdbVw8CPeEQbLmxe718Vm0qTsE6MwB5fRRGzwLl0eP3Wg3ZrefiefNEbgWZiI9kdkzQ2mBnI5XUxuaNM+XKbrRFBojKOPHRE/TN5XFuGUyjUzmO4MHn6WUm7w0bachdaYoC826gQnDRpECJuPT28FambB06WEeak3DExn1WlUvGWeU2NrTZSAJNoMWyMX5TwR2Cg3AE55p/8uzsPz6K+BBJJHWwNuAiJzT/GG8QPaxgcSLi3JWsqQ2X0To7qAJm1+n3SWv8AK2OVbmiAWSSXovyzEgpP/PNJJERMF/NWYskklE/Xw+qAHHjx9ynSWYogXZp6aSS0TgZojPskkgiUx9Vp06Yg2GXBMks80PUYOA09lF7RHiEklz/baTmgNtaxy6IGIcZb1CSSKjz3/EpxkfzikkskKrl4fQoOKeQacEiSMrJJLXEDATUfN4YP/wBFG3Ya2LfMbcZKSSL/AM/0p8pboDrD8lDb/tSSRSdw+bw+irg59B9EklqMVP8A9s9T7FSb9WexSSTEiTJg5bgtpmUVnHWB/vSSWefwv2vAZdB7JJJLLpH/2Q=="/>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9028" name="AutoShape 4" descr="data:image/jpeg;base64,/9j/4AAQSkZJRgABAQAAAQABAAD/2wCEAAkGBhQSERQUExQWFRQUFxQVGBUUGBUWFRUUFhUVFBUUFRQYGyYfFxkjGhQVHy8gJCcpLCwsFR8xNTAqNSYrLCkBCQoKDgwOGg8PGiwcHBwsLCkpKSksLCwpLCwpKSwsKSwsKSwpKSkpLCwsKSwsLCksLCwsKSwsLCwsLCwsLCwsLP/AABEIAMIBAwMBIgACEQEDEQH/xAAbAAABBQEBAAAAAAAAAAAAAAADAAECBAUGB//EAD4QAAEDAgMFBgUDAgUDBQAAAAEAAhEDIQQxQQUSUWFxBiKBkaGxEzLB0fAUQlJi4QcVcsLxFiOSM0NTorL/xAAZAQEBAQEBAQAAAAAAAAAAAAABAAIDBAX/xAAjEQEBAQACAgICAgMAAAAAAAAAARECEgMhMVETQQRhgbHR/9oADAMBAAIRAxEAPwD3FJJJSJJJJSJRKeVElMZqLmoD2oznIL3LpxcarvCA8KxUKA5d+LKu8ILwrD0F4W0ruQXhWHBCcFqBWeEJwVlwQXNXSAByE4Kw4IbgtpXcEJzVYcEMhaQDmqBCM5QcFIEhR+CSrFKjvGFqUsJujJc+fknEzjrn304Q3NW/isCCJhY1alCuHOcmrMVSFAhGcEOF0Aai4IhahvWSgQowpKCzUeEk0pKyn09tbiUSnWBWJRxSi+vBXym5yv7dCmKxaO2SLG/utHDY1rxY34aqb7DkpiUiokpc7UXILkUlCeunFgFyC9Fe5VK+PptMOewEaFwH1XaI7kJym2u1wlrgRxBB9lFwW9QDghOCsFhQnMSMV3BBcFZc1Cc1dJWVdwQ3NVksUHUytypVc1Qc1aH6B0ShuwaPycfs5We4IuG2eX3yCd1O8LYwYhgWfL5Lxnprjx0GhgWt5lWnsspBNXfZeDlyvK+3aTGZWdErExdyVr4gys+vTXr8Xpz5M5wQyFZc1DLV6tc1ctQnNVv4ag+kjSqEJkc01A00FDeSU/hpK2J3FHEoz68hYdLEq0MSvjtz2suxCiMWWmQVTrVkA10p0FLtE9vBw/qzHiPqqeI7QVST3yBwFo6LKGI00QKlZWnF2pj3/wA3eZQH7Rf/ADd/5H7qmayFUqJ2tSDVcSXZknqZ90IMJTYe5WphTkCFm8mpEG4IEfL4obcXiKRs4lvAw6BnaZW/haW/bIBXHbI3rxpZYnksOajsraxc0F7R7LQqVmFt7TyWQ6kQ3K4VUYndMknor8vIdY0q4aMiFA0FnO2eK7m78xMjRdLhNitDRPuV3n8rJ7Y/GpDDIooBPjKJp5SQq/8AmJ4BY/PrXTFsNELNxNRoNyApVcS52sIDdng3PVH5sPUOmGkzMq/ICVKk0aKNfOFnl5+XJThIZ1cRYhAJnVS/S3RmYeNFTynqy6oE3hVKlKclp4/ZoeIWNX2S6nG64gcJXXj/ACcF4aBVp3QixZO09uVKLoIDhzsfMfZWtl7bp1rfK7+J16HVe7h5+PKfLjy8di2GJzTR/h8Lpgt3lrOKT6aEWK88IJaickrhnJJWfhJ094MOKkIzMQs9uKkXvB8fNO197FfJld7Gi6sgOqoO+gPenRItOrKDqshV2EnJM+m4HJOtYRqKBrJ3YdxEwtnsv2XOKLi4lrWkCc5OcQjcaZuEJc4BuZXYbO2G4bpdw8inr9jCxzDTAhpGWZ4yuto4UNAELlbb8FnUNnwLDxWmynAhEASWM+0o1tmBxmyrYns8wj1WvKRKfUTHo7H3S3ktZoS3lJZmUquNpyFz7cIQ49V1D1n1MNcwjcTMNEC6Iyh3ZRn8IS0AVpAGEJuiUsPxVxuSRNkdjisWqFQqwYVOs66tRi1VMSwKxvqriKTjknQ5ntLsptRtswuZwux4MFd9icNIuqdLZgGi1ORYVHCubkSFWxGKqtce8fzquorbN4KhiNj8RPumeSz9jJ+2CzEvd+8+aLhcBVLp3nQeZRX7LAcN2V0+BwvdCr5L9iyMUbNd/J3mUl03wOSSu9+2XAYepmE7KybAwrFTA2kLpvtCUcQjth2iznt3TmtHZVLfMRdFSzgaEHJbbMHvNyRNm9n3kiPP6rdr4A028eaxeScri8OWN+U9V1XZKj8OhewcQ4E2zCNs+nviHCfomrYyjQbDqlNg+I4d8gxcmCCbWGfRWlqMxbCYDmki8AgmOgRt5eQYp9TDmrWw9aiXFz5dScHPDC42g2vINmmzZkRfQ7Fdt6vxWUq9QvY8boc+5Dv2y/Mg3F5OV1bkOPTi5M18oFS6rh7guXerGhvJioUnyiK3UAHQVPfTVW2Vam4nRY1LT32VR70So6BdUa1S6YksQ5QJS+JKFUcQkrlN4ASLpWYK5lJ2KKCt1nqhVrJYjEgC6BgatN7y0uaXATukid06xwVpXKNKVabRsp7OohtNrc90BsmCTu92SdTZFczgnUzq9EKsMOtOpRlDFBOhnvoKjiMOc4W78JJzQhObp7OkzdamDw8BWgwBTEKZqG6kpSknQ8yaAER2LueECPK6puq2UDUtPP6LsBn1JNgur7PYdpg5Oi65LDvLyA0SeC7Xsxs5zN59TUAtHD5gR7ItLuMA4boA0CJXp71lV2bWLhlZX3LBNSogTAzWN2i7MUsU0yA2rB3agmQTBvBG8LDPnC1zWhAr4kQrvkyLHimO2BXoy59J7QDG+Wv3c4jejI+qq4zDxD273w3EwSN2Hi5YDN4lpn+rIL1TbYFRm44AhxAIPWfovOKuFayq6lUhoJLd75tzvQHwDNovx52WOzb0fsN2hOJoAO/9Sl3HXkkCN19+N/Ec4XTggrw7YO1zhMS18y27XbsEOYbGDys4dB0XsWA2i17WuaZa4AgjIg5FZvpmtFtIBSKgK4Q3YoJ2AqlSBlKjSrILsSofFWQPinCFRCm+pIuqtWomEc1ABZVqrpQ/jKFfGNaCXEADMkwAq0oPaeKHVrNYCXGI1OnXgsLHdqmhzmsEkAnecSG5xYZu9BbVZFChXxb4qb1u8HHeDQCZAayIbk25v3RJustY2do7XmN0TImSYaOlpPosPBHEVcRLS5rt2JpM/YO8A6CJbbUnJdbgtgiAHu3iLE8TpB5DPy6b+Gw7abQ1ogDoJ4kwqNaBsepUDIqTYC5aGmSXE2B/08M1f/UhVqr1UfUVoXn4kIZqqi16K1OgZ1VCfWUCUN5VoOaiQeoBqRKNAvxEkGUk6seSnEToo/qBumeI9lQq4mTlHIffVM2pZekNbBbafSMstMTIBmOq67ZvbZhc34zoENmGmARMwB1XnO+oPfpxWeqe7N7Y4am+m1rmhr94ue525ukRHdcJdPp4q7X7YYSJGIpmBPzLx7FVoDZP8vcILcWOKxhx7b+v3mNd/JrTEzmAc9c80J1aQucwe2RuMHBrR5NAVmpj7TNvy6zSs4ms3eZfX6KjtDYLa7KjDZwe4sdwLwHweIl5HgFGntzCbzO/LxIJEkTHr4LVbhA4lwMhwB7rnASLHI8APJXVa8nrUXhxY+Q5hIvciCSRzuSur7H7cNP/ALDzcXZPCLt6RfpKtbf7Oid9vz3J13r53zK504UzIMObdpHLRX9B6VT2mN2SQOqDU26zifAFcPhcZJBcTzHBbFJgJsZCsZrUq9om8D+eKEO0ZMww+aVPZTSE1PZgaSfTRTK5S2sSLthKrjREqpiGGLZoLdnuIEnqstQDG7YP7PM/bVUqWAq12y473AmLCRk0WGQV2lsQueeHFdDhcKGCAFnGtcthuz7WGSN6dCAYv0z5rRZXIsLfQLafhwZVSrgwNEXWoNs1wj2HALRBWfhacK7vJhDxDlnVKiu1XKrVhFMRpXVhVqRhFdVRKqlKiVD4ii6orQJvIbnIL8QBckAc8kI41pyc09CE6yPvp1XNVJaTxRzk9KronsM0/wAUT8vsvWEW1eSLQjXjbyn7IXxvyyb9R4qS4/aTjMmzZzB1zHsgM2u/l6oRrch5D3Sz0VkTs9mbbHw++YhZO2O0zqncaYZw49fssb4x8EzieMLM4yXUvbPxME2voeC7/s3tn4TQHPBkyWyPuvMy7y90f9SR8tvdHL2se2V8e17QRouU2uWAy1zb5AEZ8hwXAis7UnK3rlOSZ9U/nP2ss9VjpMTibyInUWVzZG2A1wDiI5wuLOIdofops3nWHCegTjOPW/8AqPDtF6zAconVKl2lw9QwysxxtrGsawvJMVhjTcQSCbfK6RBuPSEJjrrPVY9vL2gSSAAJJJAAHMnJKtj6QaD8RkO+U7zYd/pMwfBeIOqnifNIHKZjj+Zo6HHttLaLIBD23iCHAzOUcZ5KFTtRh2GDVbvWsJJvrlEa9LryOg5wkMdMd4gAkGDYHiOnFWcG8OqPfG6ZMNOYv8otaBIsFiytR6YO2uGlzS8hzXPaWkGQWEjTjFuoWfi/8RMK3L4jraMjjHzEcPVeb4ihvOJYI1gQBwgD7qqWXkwJmxPeMax5K6tSPUX/AOImGZECo60mA0Ry7zh6cOiFW/xPoWinVN4uGDQ3HeM6efgvNNzWIH59fop3Igc4+uqusLvW/wCI4eSBRNpN3gWBzs08/us7F9ua0SAwZizTnnm4mLA+YPTlsJifmAjedEOJyADpbzzHkpuwT3AFxM/1OJM8hnpl0R1jTRb21xbS4F872Utb3f8ATA+6v0u2OIewMAbvme+IFvvbguabhd0wc+N48Dqp03hrjblkOV+qbxgadTFPaS57iXTG80xp3g0ggoOExbhUBaT3bNaw7vhoQDN1XxT7hokyM7eEWtmiUq7Wi+ZNuJ6nUqk9Kre0Novfck8NfdZP6h0y2fVWn12m5IA4eHJU3vBB3TAy+61xZrQp9oq4ECpYcyksEk8Ul06T6WGyufJNvHW39kN9UE8ff+ydvVbYTLJ/unmLQChuddPKUnkLpNreXFCDuJ/Pspb/ADUht6P+U7RNySB7oFCkXFWwwDnbp+ZoqOTrFhlAg8kRtORe0ceii4CYHkDHXikKp1sBa3RBEc0Z65a+yg+nxv4/VM3EZGwHDObjP848UA1bk6lUQtR0gfYWVp9eGgQYjh5nnkfWFUpm99OnH/lWK2J7u63KZMT3jpI5XUAdw3IFvz7qAP4OMK4GgtO7lYE8ctOuqrubeBz/ACygGB+cOqI2oTDecC2UnPoovYJgQMtb+PFFa+xBHCTfQ2d0zWSdlT4bjukOyG9exOonXSVtGuGMc6TmQHNaDA/kJFgTEXCxKDBvz+3M3zytfRbOFZvFm9MRZoBndHeJzz+mq582oq1hud2CZuS5oE2kFt7wR5+tFlK+8Z8c5EeWeeS0sfUeWtl4E33S7dEiZJbNjc5jUjSBkNed/hnfWNIOuY43VGlipU4gROeec6+B4oVaqG65zkALHTl+eMKtQAGMxAExaw+yrB5cQMza30ViFw1SDIGXHgBGn5ZblGoSwWz9LQJn+/2zTh4ZIIy84GnlrxRf1bg3dY03i9omNXTbVFm/Bhq73MdzkG8H8t42yQsezcqRJ7osXZ53I9Y/IWMrtmQM+cngev5zT4h2biLm5mSSSdMoEW+6ok6mTbZAcchfM85U96c5HrbkNc0FjhlrA1FzxHAZ+SdpuBoDd0C2vmmRlCrRysTYZ/dBqC1xrxv/AHV97bDXXuiwtnJ9uSquoAm3HIRf8hMAFv6fNJTNM8Pb6tTLp7WKe6Bl5qEJmvTE8FsCtf8A8qJqfgT4eg5+mWZ/NUQtAi3te3FQCjz9k7ac5ItCgXTBsIm1lqHCtpkNNiIn5SMpkxN+I6c1biUWU91s/UacFJlEnLr3vO3NGNam2e7vGbHeiBYAQLEa+GaBUxjnSBYaxrrfyCCk/DEXkccxl1KrmNcvIlNuga9Zt4eidzQDGXXNSKpWnpP5ok1tuEjj6RockwYJzHIcdOuibeE2MRkpDb2mZjw/M1fof9uxi8Sc90HiNdFl0zfTxy8Vq7NYS0ndl0hrIEw8mSQOQE+ARUukTf8AcDAEOAaAd2Y/aeuSqsw1yCIiTd0gkATMDnPgrjsO6mBLt7MBrr3zmxg9eXipUdmuIlxDWQSS7K3CcpyWNTKfQkbwggGO6byZ3T3unSI6oXxXMJvmIgTlOXDqL3W1hdmQQ5zHQGjvgtduuF4jUzbPOLWKWzez7i8y14aLwdTbM5HWQIR2hxjYSmd5pPH3uT0XS4amc+NptxsJRRsPdAhpJBktFMAu5B2TfrrbIj8C/cyIImGtlp/072lrTK5c+WmMytiWlwABIA3spyIDRJsMpP3Kxsce8SYuBYWBgXtOczPValWlUhxNGQYEd5xGptEiwNuBCbBbGqP3XPYd3MBwgDdN94mIFzqmZPbTIbhXvFvlGZsA0czpmPJWcJgA0b0tJORm0WkxE5+fmugdsYaOpic/lcGz/GBmONsvIdTYDf3VC7iS0iRGkxnzR3gxlPg3zzs2DPO2aqVabSSSPCDPpquoqbJc0QN6Ije3WgZkXG8fERZL/p+kHbzxPPfgRr8vBU5w44yu4zEn8AstChs8kCbHyEQLl0Z9Aupp4bD0Sd1tHi0nvug3M75E8vomxWNYQRAc4bpEEsytk0A5XzOar5P1FjmKWCtMFwtLsmg8Db3Tfo3D5osO7ew7wN4FxJK3qu0hJLd0GRHdgxz3i7XS3ilU2yf2u3RN4Aaf/qIV3oxzzaVUzDH/ANRAM3Nj6Rz9FZbsbEFoG4RJnvFmURnM6rTftgnNziOVj5yq9TaE5gnmSZHl4p736GKP+UV+J8HgDylJWDjZvn4pLXbknP08N5cTbwTljW53yNib+KsUqFSqCWMyPDj1vopnYNUwXFrRzP0F1237ZVaWMbcRa1pi3ldCfV3jy/PNaj9gM/mNZOWuV7ouG2bTbqDpcz9ArYlJlRwBDciIIGR6+eqmzCPN93mSbT1/staGj90D+kDT+oSon4RF9+1wd6+uStDPbs55/j4qL9nkDvVGAZRbe4/KL+K0D8HIU38t51vQk8EmCmLNptMmbw4wbXBbPqrUym4EGSHg53uLxkjN7P1CJaWGDAvnl+RnZbeExbWZUac5zu7zpyOYV47fIypUv/AD6QVm8qXIjYNcuLQwyLaDQuEzlIR6XZjEm/w3RneNM41J5eS6kdpKvIct1nX7eSg/tHV/lnybb0KO9WKGA7D1d7vAdAc7cwREngVr09hPGlNp3Td/fdMAX3sgeULNqbWqkg77um9b0VWpiHH+U8d50+6zbb8tY137MMh3xaTXxYta0kOvbgY8M9VSxGzCb1MTJO6Yk9Xd0ayTfkqRcTm4+JJnzN0OpT5RF7W5IWDP2ZRB71Vzr33RYjKDzy5WRmU6TbNrVhyBdEeBzv0zVFsAZ+cD3S3BNnCftwgItONbC1mAw3E1Yk2BM7hyzdG8Dyy9CU8XTmDUrujezfuyIkHWDOvSyyW2OZm9jvDnrySif+enBYsLT/zJkR3yYiXVXX5gMIggDQDqnfthmlNpMRLgXGAMt5yygy/Prb0U3PAzIH51RYV2r2gcf2gct1vrPgfBO/bVWOByBtbos1+JYP3X5anwH5KgzFAzAcYHB3tCOv8ASXP81qx8xjxQXYtxGflCDvnRsX1/5CRrkXy10A/PFOLRpJGv08024dfVC3yczxyJ6aD6pNpm5uZjQ/UpQopc45SnLQNfRN8M8OKcUHGLac1AmQZgk+QUQBwPiiHZ7uMR5KLsBxOnFISAHA+n3SSOzxxHmkjskXPf/MDxQHUpN3SpdJTSOfmu7mQoDmdeCkGD8J9pUd7kFMVDy8kbSk1o4D3RAeQ8kD4x4+gTb7uJ81JZB5egUgfDyCrR1SFMnRRWS/mPP7IZxAvJ8g4zyueXBMyifwKbKH5ZBMazf7wOPVQOLGg9vSyKaPE+yYUxOYUgP1eefnH0UHY2ZgHzMDWbG+WStii3iFKG8fQm6izv1Dv4N5Znl4FQbVfJIaPLlxm94GS0AxusnwRKbG/xOZQmaX1C3QfTn4X9Ezn1Ta+k9OhOa03WHyevlkk1h/8AjMePuUaWdRov/l6DTWQPcojqUZkmY5eNvstEU36MH1Ujhap4Dw90amZTwtsp88jaEVmCMRujyCtvwdbVw8CPeEQbLmxe718Vm0qTsE6MwB5fRRGzwLl0eP3Wg3ZrefiefNEbgWZiI9kdkzQ2mBnI5XUxuaNM+XKbrRFBojKOPHRE/TN5XFuGUyjUzmO4MHn6WUm7w0bachdaYoC826gQnDRpECJuPT28FambB06WEeak3DExn1WlUvGWeU2NrTZSAJNoMWyMX5TwR2Cg3AE55p/8uzsPz6K+BBJJHWwNuAiJzT/GG8QPaxgcSLi3JWsqQ2X0To7qAJm1+n3SWv8AK2OVbmiAWSSXovyzEgpP/PNJJERMF/NWYskklE/Xw+qAHHjx9ynSWYogXZp6aSS0TgZojPskkgiUx9Vp06Yg2GXBMks80PUYOA09lF7RHiEklz/baTmgNtaxy6IGIcZb1CSSKjz3/EpxkfzikkskKrl4fQoOKeQacEiSMrJJLXEDATUfN4YP/wBFG3Ya2LfMbcZKSSL/AM/0p8pboDrD8lDb/tSSRSdw+bw+irg59B9EklqMVP8A9s9T7FSb9WexSSTEiTJg5bgtpmUVnHWB/vSSWefwv2vAZdB7JJJLLpH/2Q=="/>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29030" name="Picture 6" descr="http://www.jdultrasonics.co.uk/images/dust-cloud.JPG"/>
          <p:cNvPicPr>
            <a:picLocks noChangeAspect="1" noChangeArrowheads="1"/>
          </p:cNvPicPr>
          <p:nvPr/>
        </p:nvPicPr>
        <p:blipFill>
          <a:blip r:embed="rId2" cstate="print"/>
          <a:srcRect/>
          <a:stretch>
            <a:fillRect/>
          </a:stretch>
        </p:blipFill>
        <p:spPr bwMode="auto">
          <a:xfrm>
            <a:off x="2971800" y="3733800"/>
            <a:ext cx="3552357" cy="2667000"/>
          </a:xfrm>
          <a:prstGeom prst="rect">
            <a:avLst/>
          </a:prstGeom>
          <a:noFill/>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48</a:t>
            </a:fld>
            <a:endParaRPr lang="en-US" dirty="0"/>
          </a:p>
        </p:txBody>
      </p:sp>
      <p:sp>
        <p:nvSpPr>
          <p:cNvPr id="6" name="Title 1"/>
          <p:cNvSpPr>
            <a:spLocks noGrp="1"/>
          </p:cNvSpPr>
          <p:nvPr>
            <p:ph type="title"/>
          </p:nvPr>
        </p:nvSpPr>
        <p:spPr>
          <a:xfrm>
            <a:off x="457200" y="609600"/>
            <a:ext cx="8229600" cy="792162"/>
          </a:xfrm>
        </p:spPr>
        <p:txBody>
          <a:bodyPr/>
          <a:lstStyle/>
          <a:p>
            <a:r>
              <a:rPr lang="en-US" sz="3600" b="1" dirty="0" smtClean="0">
                <a:latin typeface="Times New Roman" pitchFamily="18" charset="0"/>
                <a:cs typeface="Times New Roman" pitchFamily="18" charset="0"/>
              </a:rPr>
              <a:t>Opacity Standard – proposed changes</a:t>
            </a:r>
            <a:endParaRPr lang="en-US" sz="3600" b="1" dirty="0">
              <a:latin typeface="Times New Roman" pitchFamily="18" charset="0"/>
              <a:cs typeface="Times New Roman" pitchFamily="18" charset="0"/>
            </a:endParaRPr>
          </a:p>
        </p:txBody>
      </p:sp>
      <p:sp>
        <p:nvSpPr>
          <p:cNvPr id="8" name="TextBox 7"/>
          <p:cNvSpPr txBox="1"/>
          <p:nvPr/>
        </p:nvSpPr>
        <p:spPr>
          <a:xfrm>
            <a:off x="3124200" y="1295400"/>
            <a:ext cx="3082895" cy="615553"/>
          </a:xfrm>
          <a:prstGeom prst="rect">
            <a:avLst/>
          </a:prstGeom>
          <a:noFill/>
        </p:spPr>
        <p:txBody>
          <a:bodyPr wrap="none" rtlCol="0">
            <a:spAutoFit/>
          </a:bodyPr>
          <a:lstStyle/>
          <a:p>
            <a:r>
              <a:rPr lang="en-US" sz="3400" b="1" dirty="0">
                <a:latin typeface="Times New Roman"/>
                <a:ea typeface="Calibri"/>
              </a:rPr>
              <a:t>Particle </a:t>
            </a:r>
            <a:r>
              <a:rPr lang="en-US" sz="3400" b="1" dirty="0" smtClean="0">
                <a:latin typeface="Times New Roman"/>
                <a:ea typeface="Calibri"/>
              </a:rPr>
              <a:t>Fallout</a:t>
            </a:r>
            <a:endParaRPr lang="en-US" sz="3400" b="1" dirty="0">
              <a:latin typeface="Times New Roman" pitchFamily="18" charset="0"/>
              <a:cs typeface="Times New Roman" pitchFamily="18" charset="0"/>
            </a:endParaRPr>
          </a:p>
        </p:txBody>
      </p:sp>
      <p:sp>
        <p:nvSpPr>
          <p:cNvPr id="13" name="TextBox 12"/>
          <p:cNvSpPr txBox="1"/>
          <p:nvPr/>
        </p:nvSpPr>
        <p:spPr>
          <a:xfrm>
            <a:off x="375684" y="1923572"/>
            <a:ext cx="8539716" cy="3945696"/>
          </a:xfrm>
          <a:prstGeom prst="rect">
            <a:avLst/>
          </a:prstGeom>
          <a:noFill/>
        </p:spPr>
        <p:txBody>
          <a:bodyPr wrap="square" rtlCol="0">
            <a:spAutoFit/>
          </a:bodyPr>
          <a:lstStyle/>
          <a:p>
            <a:pPr>
              <a:lnSpc>
                <a:spcPct val="115000"/>
              </a:lnSpc>
              <a:spcAft>
                <a:spcPts val="1000"/>
              </a:spcAft>
            </a:pPr>
            <a:r>
              <a:rPr lang="en-US" sz="2800" dirty="0" smtClean="0">
                <a:latin typeface="Times New Roman"/>
                <a:ea typeface="Calibri"/>
              </a:rPr>
              <a:t>No </a:t>
            </a:r>
            <a:r>
              <a:rPr lang="en-US" sz="2800" dirty="0">
                <a:latin typeface="Times New Roman"/>
                <a:ea typeface="Calibri"/>
              </a:rPr>
              <a:t>person may </a:t>
            </a:r>
            <a:r>
              <a:rPr lang="en-US" sz="2800" dirty="0" smtClean="0">
                <a:latin typeface="Times New Roman"/>
                <a:ea typeface="Calibri"/>
              </a:rPr>
              <a:t>cause or permit the deposition of particulate </a:t>
            </a:r>
            <a:r>
              <a:rPr lang="en-US" sz="2800" dirty="0">
                <a:latin typeface="Times New Roman"/>
                <a:ea typeface="Calibri"/>
              </a:rPr>
              <a:t>matter larger than 250 microns in size that creates an observable deposition upon the real property of another person.</a:t>
            </a:r>
          </a:p>
          <a:p>
            <a:pPr marL="342900" indent="-342900">
              <a:lnSpc>
                <a:spcPct val="115000"/>
              </a:lnSpc>
              <a:spcAft>
                <a:spcPts val="1000"/>
              </a:spcAft>
              <a:buFont typeface="Arial" panose="020B0604020202020204" pitchFamily="34" charset="0"/>
              <a:buChar char="•"/>
            </a:pPr>
            <a:r>
              <a:rPr lang="en-US" sz="2800" dirty="0" smtClean="0">
                <a:latin typeface="Times New Roman"/>
                <a:ea typeface="Times New Roman"/>
              </a:rPr>
              <a:t>Determine </a:t>
            </a:r>
            <a:r>
              <a:rPr lang="en-US" sz="2800" dirty="0">
                <a:latin typeface="Times New Roman"/>
                <a:ea typeface="Times New Roman"/>
              </a:rPr>
              <a:t>that deposition has </a:t>
            </a:r>
            <a:r>
              <a:rPr lang="en-US" sz="2800" dirty="0" smtClean="0">
                <a:latin typeface="Times New Roman"/>
                <a:ea typeface="Times New Roman"/>
              </a:rPr>
              <a:t>occurred</a:t>
            </a:r>
          </a:p>
          <a:p>
            <a:pPr marL="342900" indent="-342900">
              <a:lnSpc>
                <a:spcPct val="115000"/>
              </a:lnSpc>
              <a:spcAft>
                <a:spcPts val="1000"/>
              </a:spcAft>
              <a:buFont typeface="Arial" panose="020B0604020202020204" pitchFamily="34" charset="0"/>
              <a:buChar char="•"/>
            </a:pPr>
            <a:r>
              <a:rPr lang="en-US" sz="2800" dirty="0" smtClean="0">
                <a:latin typeface="Times New Roman"/>
                <a:ea typeface="Times New Roman"/>
              </a:rPr>
              <a:t>Notify source that </a:t>
            </a:r>
            <a:r>
              <a:rPr lang="en-US" sz="2800" dirty="0">
                <a:latin typeface="Times New Roman"/>
                <a:ea typeface="Times New Roman"/>
              </a:rPr>
              <a:t>they are in violation </a:t>
            </a:r>
            <a:endParaRPr lang="en-US" sz="2800" dirty="0" smtClean="0">
              <a:latin typeface="Times New Roman"/>
              <a:ea typeface="Times New Roman"/>
            </a:endParaRPr>
          </a:p>
          <a:p>
            <a:pPr marL="342900" indent="-342900">
              <a:lnSpc>
                <a:spcPct val="115000"/>
              </a:lnSpc>
              <a:spcAft>
                <a:spcPts val="1000"/>
              </a:spcAft>
              <a:buFont typeface="Arial" panose="020B0604020202020204" pitchFamily="34" charset="0"/>
              <a:buChar char="•"/>
            </a:pPr>
            <a:r>
              <a:rPr lang="en-US" sz="2800" dirty="0" smtClean="0">
                <a:latin typeface="Times New Roman"/>
                <a:ea typeface="Times New Roman"/>
              </a:rPr>
              <a:t>Resolve </a:t>
            </a:r>
            <a:r>
              <a:rPr lang="en-US" sz="2800" dirty="0">
                <a:latin typeface="Times New Roman"/>
                <a:ea typeface="Times New Roman"/>
              </a:rPr>
              <a:t>observed deposition </a:t>
            </a:r>
            <a:r>
              <a:rPr lang="en-US" sz="2800" dirty="0" smtClean="0">
                <a:latin typeface="Times New Roman"/>
                <a:ea typeface="Times New Roman"/>
              </a:rPr>
              <a:t>with enforcement </a:t>
            </a:r>
            <a:r>
              <a:rPr lang="en-US" sz="2800" dirty="0">
                <a:latin typeface="Times New Roman"/>
                <a:ea typeface="Times New Roman"/>
              </a:rPr>
              <a:t>policy </a:t>
            </a:r>
            <a:endParaRPr lang="en-US" sz="2800" dirty="0" smtClean="0">
              <a:latin typeface="Times New Roman"/>
              <a:ea typeface="Times New Roman"/>
            </a:endParaRPr>
          </a:p>
        </p:txBody>
      </p:sp>
      <p:sp>
        <p:nvSpPr>
          <p:cNvPr id="129026" name="AutoShape 2" descr="data:image/jpeg;base64,/9j/4AAQSkZJRgABAQAAAQABAAD/2wCEAAkGBhQSERQUExQWFRQUFxQVGBUUGBUWFRUUFhUVFBUUFRQYGyYfFxkjGhQVHy8gJCcpLCwsFR8xNTAqNSYrLCkBCQoKDgwOGg8PGiwcHBwsLCkpKSksLCwpLCwpKSwsKSwsKSwpKSkpLCwsKSwsLCksLCwsKSwsLCwsLCwsLCwsLP/AABEIAMIBAwMBIgACEQEDEQH/xAAbAAABBQEBAAAAAAAAAAAAAAADAAECBAUGB//EAD4QAAEDAgMFBgUDAgUDBQAAAAEAAhEDIQQxQQUSUWFxBiKBkaGxEzLB0fAUQlJi4QcVcsLxFiOSM0NTorL/xAAZAQEBAQEBAQAAAAAAAAAAAAABAAIDBAX/xAAjEQEBAQACAgICAgMAAAAAAAAAARECEgMhMVETQQRhgbHR/9oADAMBAAIRAxEAPwD3FJJJSJJJJSJRKeVElMZqLmoD2oznIL3LpxcarvCA8KxUKA5d+LKu8ILwrD0F4W0ruQXhWHBCcFqBWeEJwVlwQXNXSAByE4Kw4IbgtpXcEJzVYcEMhaQDmqBCM5QcFIEhR+CSrFKjvGFqUsJujJc+fknEzjrn304Q3NW/isCCJhY1alCuHOcmrMVSFAhGcEOF0Aai4IhahvWSgQowpKCzUeEk0pKyn09tbiUSnWBWJRxSi+vBXym5yv7dCmKxaO2SLG/utHDY1rxY34aqb7DkpiUiokpc7UXILkUlCeunFgFyC9Fe5VK+PptMOewEaFwH1XaI7kJym2u1wlrgRxBB9lFwW9QDghOCsFhQnMSMV3BBcFZc1Cc1dJWVdwQ3NVksUHUytypVc1Qc1aH6B0ShuwaPycfs5We4IuG2eX3yCd1O8LYwYhgWfL5Lxnprjx0GhgWt5lWnsspBNXfZeDlyvK+3aTGZWdErExdyVr4gys+vTXr8Xpz5M5wQyFZc1DLV6tc1ctQnNVv4ag+kjSqEJkc01A00FDeSU/hpK2J3FHEoz68hYdLEq0MSvjtz2suxCiMWWmQVTrVkA10p0FLtE9vBw/qzHiPqqeI7QVST3yBwFo6LKGI00QKlZWnF2pj3/wA3eZQH7Rf/ADd/5H7qmayFUqJ2tSDVcSXZknqZ90IMJTYe5WphTkCFm8mpEG4IEfL4obcXiKRs4lvAw6BnaZW/haW/bIBXHbI3rxpZYnksOajsraxc0F7R7LQqVmFt7TyWQ6kQ3K4VUYndMknor8vIdY0q4aMiFA0FnO2eK7m78xMjRdLhNitDRPuV3n8rJ7Y/GpDDIooBPjKJp5SQq/8AmJ4BY/PrXTFsNELNxNRoNyApVcS52sIDdng3PVH5sPUOmGkzMq/ICVKk0aKNfOFnl5+XJThIZ1cRYhAJnVS/S3RmYeNFTynqy6oE3hVKlKclp4/ZoeIWNX2S6nG64gcJXXj/ACcF4aBVp3QixZO09uVKLoIDhzsfMfZWtl7bp1rfK7+J16HVe7h5+PKfLjy8di2GJzTR/h8Lpgt3lrOKT6aEWK88IJaickrhnJJWfhJ094MOKkIzMQs9uKkXvB8fNO197FfJld7Gi6sgOqoO+gPenRItOrKDqshV2EnJM+m4HJOtYRqKBrJ3YdxEwtnsv2XOKLi4lrWkCc5OcQjcaZuEJc4BuZXYbO2G4bpdw8inr9jCxzDTAhpGWZ4yuto4UNAELlbb8FnUNnwLDxWmynAhEASWM+0o1tmBxmyrYns8wj1WvKRKfUTHo7H3S3ktZoS3lJZmUquNpyFz7cIQ49V1D1n1MNcwjcTMNEC6Iyh3ZRn8IS0AVpAGEJuiUsPxVxuSRNkdjisWqFQqwYVOs66tRi1VMSwKxvqriKTjknQ5ntLsptRtswuZwux4MFd9icNIuqdLZgGi1ORYVHCubkSFWxGKqtce8fzquorbN4KhiNj8RPumeSz9jJ+2CzEvd+8+aLhcBVLp3nQeZRX7LAcN2V0+BwvdCr5L9iyMUbNd/J3mUl03wOSSu9+2XAYepmE7KybAwrFTA2kLpvtCUcQjth2iznt3TmtHZVLfMRdFSzgaEHJbbMHvNyRNm9n3kiPP6rdr4A028eaxeScri8OWN+U9V1XZKj8OhewcQ4E2zCNs+nviHCfomrYyjQbDqlNg+I4d8gxcmCCbWGfRWlqMxbCYDmki8AgmOgRt5eQYp9TDmrWw9aiXFz5dScHPDC42g2vINmmzZkRfQ7Fdt6vxWUq9QvY8boc+5Dv2y/Mg3F5OV1bkOPTi5M18oFS6rh7guXerGhvJioUnyiK3UAHQVPfTVW2Vam4nRY1LT32VR70So6BdUa1S6YksQ5QJS+JKFUcQkrlN4ASLpWYK5lJ2KKCt1nqhVrJYjEgC6BgatN7y0uaXATukid06xwVpXKNKVabRsp7OohtNrc90BsmCTu92SdTZFczgnUzq9EKsMOtOpRlDFBOhnvoKjiMOc4W78JJzQhObp7OkzdamDw8BWgwBTEKZqG6kpSknQ8yaAER2LueECPK6puq2UDUtPP6LsBn1JNgur7PYdpg5Oi65LDvLyA0SeC7Xsxs5zN59TUAtHD5gR7ItLuMA4boA0CJXp71lV2bWLhlZX3LBNSogTAzWN2i7MUsU0yA2rB3agmQTBvBG8LDPnC1zWhAr4kQrvkyLHimO2BXoy59J7QDG+Wv3c4jejI+qq4zDxD273w3EwSN2Hi5YDN4lpn+rIL1TbYFRm44AhxAIPWfovOKuFayq6lUhoJLd75tzvQHwDNovx52WOzb0fsN2hOJoAO/9Sl3HXkkCN19+N/Ec4XTggrw7YO1zhMS18y27XbsEOYbGDys4dB0XsWA2i17WuaZa4AgjIg5FZvpmtFtIBSKgK4Q3YoJ2AqlSBlKjSrILsSofFWQPinCFRCm+pIuqtWomEc1ABZVqrpQ/jKFfGNaCXEADMkwAq0oPaeKHVrNYCXGI1OnXgsLHdqmhzmsEkAnecSG5xYZu9BbVZFChXxb4qb1u8HHeDQCZAayIbk25v3RJustY2do7XmN0TImSYaOlpPosPBHEVcRLS5rt2JpM/YO8A6CJbbUnJdbgtgiAHu3iLE8TpB5DPy6b+Gw7abQ1ogDoJ4kwqNaBsepUDIqTYC5aGmSXE2B/08M1f/UhVqr1UfUVoXn4kIZqqi16K1OgZ1VCfWUCUN5VoOaiQeoBqRKNAvxEkGUk6seSnEToo/qBumeI9lQq4mTlHIffVM2pZekNbBbafSMstMTIBmOq67ZvbZhc34zoENmGmARMwB1XnO+oPfpxWeqe7N7Y4am+m1rmhr94ue525ukRHdcJdPp4q7X7YYSJGIpmBPzLx7FVoDZP8vcILcWOKxhx7b+v3mNd/JrTEzmAc9c80J1aQucwe2RuMHBrR5NAVmpj7TNvy6zSs4ms3eZfX6KjtDYLa7KjDZwe4sdwLwHweIl5HgFGntzCbzO/LxIJEkTHr4LVbhA4lwMhwB7rnASLHI8APJXVa8nrUXhxY+Q5hIvciCSRzuSur7H7cNP/ALDzcXZPCLt6RfpKtbf7Oid9vz3J13r53zK504UzIMObdpHLRX9B6VT2mN2SQOqDU26zifAFcPhcZJBcTzHBbFJgJsZCsZrUq9om8D+eKEO0ZMww+aVPZTSE1PZgaSfTRTK5S2sSLthKrjREqpiGGLZoLdnuIEnqstQDG7YP7PM/bVUqWAq12y473AmLCRk0WGQV2lsQueeHFdDhcKGCAFnGtcthuz7WGSN6dCAYv0z5rRZXIsLfQLafhwZVSrgwNEXWoNs1wj2HALRBWfhacK7vJhDxDlnVKiu1XKrVhFMRpXVhVqRhFdVRKqlKiVD4ii6orQJvIbnIL8QBckAc8kI41pyc09CE6yPvp1XNVJaTxRzk9KronsM0/wAUT8vsvWEW1eSLQjXjbyn7IXxvyyb9R4qS4/aTjMmzZzB1zHsgM2u/l6oRrch5D3Sz0VkTs9mbbHw++YhZO2O0zqncaYZw49fssb4x8EzieMLM4yXUvbPxME2voeC7/s3tn4TQHPBkyWyPuvMy7y90f9SR8tvdHL2se2V8e17QRouU2uWAy1zb5AEZ8hwXAis7UnK3rlOSZ9U/nP2ss9VjpMTibyInUWVzZG2A1wDiI5wuLOIdofops3nWHCegTjOPW/8AqPDtF6zAconVKl2lw9QwysxxtrGsawvJMVhjTcQSCbfK6RBuPSEJjrrPVY9vL2gSSAAJJJAAHMnJKtj6QaD8RkO+U7zYd/pMwfBeIOqnifNIHKZjj+Zo6HHttLaLIBD23iCHAzOUcZ5KFTtRh2GDVbvWsJJvrlEa9LryOg5wkMdMd4gAkGDYHiOnFWcG8OqPfG6ZMNOYv8otaBIsFiytR6YO2uGlzS8hzXPaWkGQWEjTjFuoWfi/8RMK3L4jraMjjHzEcPVeb4ihvOJYI1gQBwgD7qqWXkwJmxPeMax5K6tSPUX/AOImGZECo60mA0Ry7zh6cOiFW/xPoWinVN4uGDQ3HeM6efgvNNzWIH59fop3Igc4+uqusLvW/wCI4eSBRNpN3gWBzs08/us7F9ua0SAwZizTnnm4mLA+YPTlsJifmAjedEOJyADpbzzHkpuwT3AFxM/1OJM8hnpl0R1jTRb21xbS4F872Utb3f8ATA+6v0u2OIewMAbvme+IFvvbguabhd0wc+N48Dqp03hrjblkOV+qbxgadTFPaS57iXTG80xp3g0ggoOExbhUBaT3bNaw7vhoQDN1XxT7hokyM7eEWtmiUq7Wi+ZNuJ6nUqk9Kre0Novfck8NfdZP6h0y2fVWn12m5IA4eHJU3vBB3TAy+61xZrQp9oq4ECpYcyksEk8Ul06T6WGyufJNvHW39kN9UE8ff+ydvVbYTLJ/unmLQChuddPKUnkLpNreXFCDuJ/Pspb/ADUht6P+U7RNySB7oFCkXFWwwDnbp+ZoqOTrFhlAg8kRtORe0ceii4CYHkDHXikKp1sBa3RBEc0Z65a+yg+nxv4/VM3EZGwHDObjP848UA1bk6lUQtR0gfYWVp9eGgQYjh5nnkfWFUpm99OnH/lWK2J7u63KZMT3jpI5XUAdw3IFvz7qAP4OMK4GgtO7lYE8ctOuqrubeBz/ACygGB+cOqI2oTDecC2UnPoovYJgQMtb+PFFa+xBHCTfQ2d0zWSdlT4bjukOyG9exOonXSVtGuGMc6TmQHNaDA/kJFgTEXCxKDBvz+3M3zytfRbOFZvFm9MRZoBndHeJzz+mq582oq1hud2CZuS5oE2kFt7wR5+tFlK+8Z8c5EeWeeS0sfUeWtl4E33S7dEiZJbNjc5jUjSBkNed/hnfWNIOuY43VGlipU4gROeec6+B4oVaqG65zkALHTl+eMKtQAGMxAExaw+yrB5cQMza30ViFw1SDIGXHgBGn5ZblGoSwWz9LQJn+/2zTh4ZIIy84GnlrxRf1bg3dY03i9omNXTbVFm/Bhq73MdzkG8H8t42yQsezcqRJ7osXZ53I9Y/IWMrtmQM+cngev5zT4h2biLm5mSSSdMoEW+6ok6mTbZAcchfM85U96c5HrbkNc0FjhlrA1FzxHAZ+SdpuBoDd0C2vmmRlCrRysTYZ/dBqC1xrxv/AHV97bDXXuiwtnJ9uSquoAm3HIRf8hMAFv6fNJTNM8Pb6tTLp7WKe6Bl5qEJmvTE8FsCtf8A8qJqfgT4eg5+mWZ/NUQtAi3te3FQCjz9k7ac5ItCgXTBsIm1lqHCtpkNNiIn5SMpkxN+I6c1biUWU91s/UacFJlEnLr3vO3NGNam2e7vGbHeiBYAQLEa+GaBUxjnSBYaxrrfyCCk/DEXkccxl1KrmNcvIlNuga9Zt4eidzQDGXXNSKpWnpP5ok1tuEjj6RockwYJzHIcdOuibeE2MRkpDb2mZjw/M1fof9uxi8Sc90HiNdFl0zfTxy8Vq7NYS0ndl0hrIEw8mSQOQE+ARUukTf8AcDAEOAaAd2Y/aeuSqsw1yCIiTd0gkATMDnPgrjsO6mBLt7MBrr3zmxg9eXipUdmuIlxDWQSS7K3CcpyWNTKfQkbwggGO6byZ3T3unSI6oXxXMJvmIgTlOXDqL3W1hdmQQ5zHQGjvgtduuF4jUzbPOLWKWzez7i8y14aLwdTbM5HWQIR2hxjYSmd5pPH3uT0XS4amc+NptxsJRRsPdAhpJBktFMAu5B2TfrrbIj8C/cyIImGtlp/072lrTK5c+WmMytiWlwABIA3spyIDRJsMpP3Kxsce8SYuBYWBgXtOczPValWlUhxNGQYEd5xGptEiwNuBCbBbGqP3XPYd3MBwgDdN94mIFzqmZPbTIbhXvFvlGZsA0czpmPJWcJgA0b0tJORm0WkxE5+fmugdsYaOpic/lcGz/GBmONsvIdTYDf3VC7iS0iRGkxnzR3gxlPg3zzs2DPO2aqVabSSSPCDPpquoqbJc0QN6Ije3WgZkXG8fERZL/p+kHbzxPPfgRr8vBU5w44yu4zEn8AstChs8kCbHyEQLl0Z9Aupp4bD0Sd1tHi0nvug3M75E8vomxWNYQRAc4bpEEsytk0A5XzOar5P1FjmKWCtMFwtLsmg8Db3Tfo3D5osO7ew7wN4FxJK3qu0hJLd0GRHdgxz3i7XS3ilU2yf2u3RN4Aaf/qIV3oxzzaVUzDH/ANRAM3Nj6Rz9FZbsbEFoG4RJnvFmURnM6rTftgnNziOVj5yq9TaE5gnmSZHl4p736GKP+UV+J8HgDylJWDjZvn4pLXbknP08N5cTbwTljW53yNib+KsUqFSqCWMyPDj1vopnYNUwXFrRzP0F1237ZVaWMbcRa1pi3ldCfV3jy/PNaj9gM/mNZOWuV7ouG2bTbqDpcz9ArYlJlRwBDciIIGR6+eqmzCPN93mSbT1/staGj90D+kDT+oSon4RF9+1wd6+uStDPbs55/j4qL9nkDvVGAZRbe4/KL+K0D8HIU38t51vQk8EmCmLNptMmbw4wbXBbPqrUym4EGSHg53uLxkjN7P1CJaWGDAvnl+RnZbeExbWZUac5zu7zpyOYV47fIypUv/AD6QVm8qXIjYNcuLQwyLaDQuEzlIR6XZjEm/w3RneNM41J5eS6kdpKvIct1nX7eSg/tHV/lnybb0KO9WKGA7D1d7vAdAc7cwREngVr09hPGlNp3Td/fdMAX3sgeULNqbWqkg77um9b0VWpiHH+U8d50+6zbb8tY137MMh3xaTXxYta0kOvbgY8M9VSxGzCb1MTJO6Yk9Xd0ayTfkqRcTm4+JJnzN0OpT5RF7W5IWDP2ZRB71Vzr33RYjKDzy5WRmU6TbNrVhyBdEeBzv0zVFsAZ+cD3S3BNnCftwgItONbC1mAw3E1Yk2BM7hyzdG8Dyy9CU8XTmDUrujezfuyIkHWDOvSyyW2OZm9jvDnrySif+enBYsLT/zJkR3yYiXVXX5gMIggDQDqnfthmlNpMRLgXGAMt5yygy/Prb0U3PAzIH51RYV2r2gcf2gct1vrPgfBO/bVWOByBtbos1+JYP3X5anwH5KgzFAzAcYHB3tCOv8ASXP81qx8xjxQXYtxGflCDvnRsX1/5CRrkXy10A/PFOLRpJGv08024dfVC3yczxyJ6aD6pNpm5uZjQ/UpQopc45SnLQNfRN8M8OKcUHGLac1AmQZgk+QUQBwPiiHZ7uMR5KLsBxOnFISAHA+n3SSOzxxHmkjskXPf/MDxQHUpN3SpdJTSOfmu7mQoDmdeCkGD8J9pUd7kFMVDy8kbSk1o4D3RAeQ8kD4x4+gTb7uJ81JZB5egUgfDyCrR1SFMnRRWS/mPP7IZxAvJ8g4zyueXBMyifwKbKH5ZBMazf7wOPVQOLGg9vSyKaPE+yYUxOYUgP1eefnH0UHY2ZgHzMDWbG+WStii3iFKG8fQm6izv1Dv4N5Znl4FQbVfJIaPLlxm94GS0AxusnwRKbG/xOZQmaX1C3QfTn4X9Ezn1Ta+k9OhOa03WHyevlkk1h/8AjMePuUaWdRov/l6DTWQPcojqUZkmY5eNvstEU36MH1Ujhap4Dw90amZTwtsp88jaEVmCMRujyCtvwdbVw8CPeEQbLmxe718Vm0qTsE6MwB5fRRGzwLl0eP3Wg3ZrefiefNEbgWZiI9kdkzQ2mBnI5XUxuaNM+XKbrRFBojKOPHRE/TN5XFuGUyjUzmO4MHn6WUm7w0bachdaYoC826gQnDRpECJuPT28FambB06WEeak3DExn1WlUvGWeU2NrTZSAJNoMWyMX5TwR2Cg3AE55p/8uzsPz6K+BBJJHWwNuAiJzT/GG8QPaxgcSLi3JWsqQ2X0To7qAJm1+n3SWv8AK2OVbmiAWSSXovyzEgpP/PNJJERMF/NWYskklE/Xw+qAHHjx9ynSWYogXZp6aSS0TgZojPskkgiUx9Vp06Yg2GXBMks80PUYOA09lF7RHiEklz/baTmgNtaxy6IGIcZb1CSSKjz3/EpxkfzikkskKrl4fQoOKeQacEiSMrJJLXEDATUfN4YP/wBFG3Ya2LfMbcZKSSL/AM/0p8pboDrD8lDb/tSSRSdw+bw+irg59B9EklqMVP8A9s9T7FSb9WexSSTEiTJg5bgtpmUVnHWB/vSSWefwv2vAZdB7JJJLLpH/2Q=="/>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9028" name="AutoShape 4" descr="data:image/jpeg;base64,/9j/4AAQSkZJRgABAQAAAQABAAD/2wCEAAkGBhQSERQUExQWFRQUFxQVGBUUGBUWFRUUFhUVFBUUFRQYGyYfFxkjGhQVHy8gJCcpLCwsFR8xNTAqNSYrLCkBCQoKDgwOGg8PGiwcHBwsLCkpKSksLCwpLCwpKSwsKSwsKSwpKSkpLCwsKSwsLCksLCwsKSwsLCwsLCwsLCwsLP/AABEIAMIBAwMBIgACEQEDEQH/xAAbAAABBQEBAAAAAAAAAAAAAAADAAECBAUGB//EAD4QAAEDAgMFBgUDAgUDBQAAAAEAAhEDIQQxQQUSUWFxBiKBkaGxEzLB0fAUQlJi4QcVcsLxFiOSM0NTorL/xAAZAQEBAQEBAQAAAAAAAAAAAAABAAIDBAX/xAAjEQEBAQACAgICAgMAAAAAAAAAARECEgMhMVETQQRhgbHR/9oADAMBAAIRAxEAPwD3FJJJSJJJJSJRKeVElMZqLmoD2oznIL3LpxcarvCA8KxUKA5d+LKu8ILwrD0F4W0ruQXhWHBCcFqBWeEJwVlwQXNXSAByE4Kw4IbgtpXcEJzVYcEMhaQDmqBCM5QcFIEhR+CSrFKjvGFqUsJujJc+fknEzjrn304Q3NW/isCCJhY1alCuHOcmrMVSFAhGcEOF0Aai4IhahvWSgQowpKCzUeEk0pKyn09tbiUSnWBWJRxSi+vBXym5yv7dCmKxaO2SLG/utHDY1rxY34aqb7DkpiUiokpc7UXILkUlCeunFgFyC9Fe5VK+PptMOewEaFwH1XaI7kJym2u1wlrgRxBB9lFwW9QDghOCsFhQnMSMV3BBcFZc1Cc1dJWVdwQ3NVksUHUytypVc1Qc1aH6B0ShuwaPycfs5We4IuG2eX3yCd1O8LYwYhgWfL5Lxnprjx0GhgWt5lWnsspBNXfZeDlyvK+3aTGZWdErExdyVr4gys+vTXr8Xpz5M5wQyFZc1DLV6tc1ctQnNVv4ag+kjSqEJkc01A00FDeSU/hpK2J3FHEoz68hYdLEq0MSvjtz2suxCiMWWmQVTrVkA10p0FLtE9vBw/qzHiPqqeI7QVST3yBwFo6LKGI00QKlZWnF2pj3/wA3eZQH7Rf/ADd/5H7qmayFUqJ2tSDVcSXZknqZ90IMJTYe5WphTkCFm8mpEG4IEfL4obcXiKRs4lvAw6BnaZW/haW/bIBXHbI3rxpZYnksOajsraxc0F7R7LQqVmFt7TyWQ6kQ3K4VUYndMknor8vIdY0q4aMiFA0FnO2eK7m78xMjRdLhNitDRPuV3n8rJ7Y/GpDDIooBPjKJp5SQq/8AmJ4BY/PrXTFsNELNxNRoNyApVcS52sIDdng3PVH5sPUOmGkzMq/ICVKk0aKNfOFnl5+XJThIZ1cRYhAJnVS/S3RmYeNFTynqy6oE3hVKlKclp4/ZoeIWNX2S6nG64gcJXXj/ACcF4aBVp3QixZO09uVKLoIDhzsfMfZWtl7bp1rfK7+J16HVe7h5+PKfLjy8di2GJzTR/h8Lpgt3lrOKT6aEWK88IJaickrhnJJWfhJ094MOKkIzMQs9uKkXvB8fNO197FfJld7Gi6sgOqoO+gPenRItOrKDqshV2EnJM+m4HJOtYRqKBrJ3YdxEwtnsv2XOKLi4lrWkCc5OcQjcaZuEJc4BuZXYbO2G4bpdw8inr9jCxzDTAhpGWZ4yuto4UNAELlbb8FnUNnwLDxWmynAhEASWM+0o1tmBxmyrYns8wj1WvKRKfUTHo7H3S3ktZoS3lJZmUquNpyFz7cIQ49V1D1n1MNcwjcTMNEC6Iyh3ZRn8IS0AVpAGEJuiUsPxVxuSRNkdjisWqFQqwYVOs66tRi1VMSwKxvqriKTjknQ5ntLsptRtswuZwux4MFd9icNIuqdLZgGi1ORYVHCubkSFWxGKqtce8fzquorbN4KhiNj8RPumeSz9jJ+2CzEvd+8+aLhcBVLp3nQeZRX7LAcN2V0+BwvdCr5L9iyMUbNd/J3mUl03wOSSu9+2XAYepmE7KybAwrFTA2kLpvtCUcQjth2iznt3TmtHZVLfMRdFSzgaEHJbbMHvNyRNm9n3kiPP6rdr4A028eaxeScri8OWN+U9V1XZKj8OhewcQ4E2zCNs+nviHCfomrYyjQbDqlNg+I4d8gxcmCCbWGfRWlqMxbCYDmki8AgmOgRt5eQYp9TDmrWw9aiXFz5dScHPDC42g2vINmmzZkRfQ7Fdt6vxWUq9QvY8boc+5Dv2y/Mg3F5OV1bkOPTi5M18oFS6rh7guXerGhvJioUnyiK3UAHQVPfTVW2Vam4nRY1LT32VR70So6BdUa1S6YksQ5QJS+JKFUcQkrlN4ASLpWYK5lJ2KKCt1nqhVrJYjEgC6BgatN7y0uaXATukid06xwVpXKNKVabRsp7OohtNrc90BsmCTu92SdTZFczgnUzq9EKsMOtOpRlDFBOhnvoKjiMOc4W78JJzQhObp7OkzdamDw8BWgwBTEKZqG6kpSknQ8yaAER2LueECPK6puq2UDUtPP6LsBn1JNgur7PYdpg5Oi65LDvLyA0SeC7Xsxs5zN59TUAtHD5gR7ItLuMA4boA0CJXp71lV2bWLhlZX3LBNSogTAzWN2i7MUsU0yA2rB3agmQTBvBG8LDPnC1zWhAr4kQrvkyLHimO2BXoy59J7QDG+Wv3c4jejI+qq4zDxD273w3EwSN2Hi5YDN4lpn+rIL1TbYFRm44AhxAIPWfovOKuFayq6lUhoJLd75tzvQHwDNovx52WOzb0fsN2hOJoAO/9Sl3HXkkCN19+N/Ec4XTggrw7YO1zhMS18y27XbsEOYbGDys4dB0XsWA2i17WuaZa4AgjIg5FZvpmtFtIBSKgK4Q3YoJ2AqlSBlKjSrILsSofFWQPinCFRCm+pIuqtWomEc1ABZVqrpQ/jKFfGNaCXEADMkwAq0oPaeKHVrNYCXGI1OnXgsLHdqmhzmsEkAnecSG5xYZu9BbVZFChXxb4qb1u8HHeDQCZAayIbk25v3RJustY2do7XmN0TImSYaOlpPosPBHEVcRLS5rt2JpM/YO8A6CJbbUnJdbgtgiAHu3iLE8TpB5DPy6b+Gw7abQ1ogDoJ4kwqNaBsepUDIqTYC5aGmSXE2B/08M1f/UhVqr1UfUVoXn4kIZqqi16K1OgZ1VCfWUCUN5VoOaiQeoBqRKNAvxEkGUk6seSnEToo/qBumeI9lQq4mTlHIffVM2pZekNbBbafSMstMTIBmOq67ZvbZhc34zoENmGmARMwB1XnO+oPfpxWeqe7N7Y4am+m1rmhr94ue525ukRHdcJdPp4q7X7YYSJGIpmBPzLx7FVoDZP8vcILcWOKxhx7b+v3mNd/JrTEzmAc9c80J1aQucwe2RuMHBrR5NAVmpj7TNvy6zSs4ms3eZfX6KjtDYLa7KjDZwe4sdwLwHweIl5HgFGntzCbzO/LxIJEkTHr4LVbhA4lwMhwB7rnASLHI8APJXVa8nrUXhxY+Q5hIvciCSRzuSur7H7cNP/ALDzcXZPCLt6RfpKtbf7Oid9vz3J13r53zK504UzIMObdpHLRX9B6VT2mN2SQOqDU26zifAFcPhcZJBcTzHBbFJgJsZCsZrUq9om8D+eKEO0ZMww+aVPZTSE1PZgaSfTRTK5S2sSLthKrjREqpiGGLZoLdnuIEnqstQDG7YP7PM/bVUqWAq12y473AmLCRk0WGQV2lsQueeHFdDhcKGCAFnGtcthuz7WGSN6dCAYv0z5rRZXIsLfQLafhwZVSrgwNEXWoNs1wj2HALRBWfhacK7vJhDxDlnVKiu1XKrVhFMRpXVhVqRhFdVRKqlKiVD4ii6orQJvIbnIL8QBckAc8kI41pyc09CE6yPvp1XNVJaTxRzk9KronsM0/wAUT8vsvWEW1eSLQjXjbyn7IXxvyyb9R4qS4/aTjMmzZzB1zHsgM2u/l6oRrch5D3Sz0VkTs9mbbHw++YhZO2O0zqncaYZw49fssb4x8EzieMLM4yXUvbPxME2voeC7/s3tn4TQHPBkyWyPuvMy7y90f9SR8tvdHL2se2V8e17QRouU2uWAy1zb5AEZ8hwXAis7UnK3rlOSZ9U/nP2ss9VjpMTibyInUWVzZG2A1wDiI5wuLOIdofops3nWHCegTjOPW/8AqPDtF6zAconVKl2lw9QwysxxtrGsawvJMVhjTcQSCbfK6RBuPSEJjrrPVY9vL2gSSAAJJJAAHMnJKtj6QaD8RkO+U7zYd/pMwfBeIOqnifNIHKZjj+Zo6HHttLaLIBD23iCHAzOUcZ5KFTtRh2GDVbvWsJJvrlEa9LryOg5wkMdMd4gAkGDYHiOnFWcG8OqPfG6ZMNOYv8otaBIsFiytR6YO2uGlzS8hzXPaWkGQWEjTjFuoWfi/8RMK3L4jraMjjHzEcPVeb4ihvOJYI1gQBwgD7qqWXkwJmxPeMax5K6tSPUX/AOImGZECo60mA0Ry7zh6cOiFW/xPoWinVN4uGDQ3HeM6efgvNNzWIH59fop3Igc4+uqusLvW/wCI4eSBRNpN3gWBzs08/us7F9ua0SAwZizTnnm4mLA+YPTlsJifmAjedEOJyADpbzzHkpuwT3AFxM/1OJM8hnpl0R1jTRb21xbS4F872Utb3f8ATA+6v0u2OIewMAbvme+IFvvbguabhd0wc+N48Dqp03hrjblkOV+qbxgadTFPaS57iXTG80xp3g0ggoOExbhUBaT3bNaw7vhoQDN1XxT7hokyM7eEWtmiUq7Wi+ZNuJ6nUqk9Kre0Novfck8NfdZP6h0y2fVWn12m5IA4eHJU3vBB3TAy+61xZrQp9oq4ECpYcyksEk8Ul06T6WGyufJNvHW39kN9UE8ff+ydvVbYTLJ/unmLQChuddPKUnkLpNreXFCDuJ/Pspb/ADUht6P+U7RNySB7oFCkXFWwwDnbp+ZoqOTrFhlAg8kRtORe0ceii4CYHkDHXikKp1sBa3RBEc0Z65a+yg+nxv4/VM3EZGwHDObjP848UA1bk6lUQtR0gfYWVp9eGgQYjh5nnkfWFUpm99OnH/lWK2J7u63KZMT3jpI5XUAdw3IFvz7qAP4OMK4GgtO7lYE8ctOuqrubeBz/ACygGB+cOqI2oTDecC2UnPoovYJgQMtb+PFFa+xBHCTfQ2d0zWSdlT4bjukOyG9exOonXSVtGuGMc6TmQHNaDA/kJFgTEXCxKDBvz+3M3zytfRbOFZvFm9MRZoBndHeJzz+mq582oq1hud2CZuS5oE2kFt7wR5+tFlK+8Z8c5EeWeeS0sfUeWtl4E33S7dEiZJbNjc5jUjSBkNed/hnfWNIOuY43VGlipU4gROeec6+B4oVaqG65zkALHTl+eMKtQAGMxAExaw+yrB5cQMza30ViFw1SDIGXHgBGn5ZblGoSwWz9LQJn+/2zTh4ZIIy84GnlrxRf1bg3dY03i9omNXTbVFm/Bhq73MdzkG8H8t42yQsezcqRJ7osXZ53I9Y/IWMrtmQM+cngev5zT4h2biLm5mSSSdMoEW+6ok6mTbZAcchfM85U96c5HrbkNc0FjhlrA1FzxHAZ+SdpuBoDd0C2vmmRlCrRysTYZ/dBqC1xrxv/AHV97bDXXuiwtnJ9uSquoAm3HIRf8hMAFv6fNJTNM8Pb6tTLp7WKe6Bl5qEJmvTE8FsCtf8A8qJqfgT4eg5+mWZ/NUQtAi3te3FQCjz9k7ac5ItCgXTBsIm1lqHCtpkNNiIn5SMpkxN+I6c1biUWU91s/UacFJlEnLr3vO3NGNam2e7vGbHeiBYAQLEa+GaBUxjnSBYaxrrfyCCk/DEXkccxl1KrmNcvIlNuga9Zt4eidzQDGXXNSKpWnpP5ok1tuEjj6RockwYJzHIcdOuibeE2MRkpDb2mZjw/M1fof9uxi8Sc90HiNdFl0zfTxy8Vq7NYS0ndl0hrIEw8mSQOQE+ARUukTf8AcDAEOAaAd2Y/aeuSqsw1yCIiTd0gkATMDnPgrjsO6mBLt7MBrr3zmxg9eXipUdmuIlxDWQSS7K3CcpyWNTKfQkbwggGO6byZ3T3unSI6oXxXMJvmIgTlOXDqL3W1hdmQQ5zHQGjvgtduuF4jUzbPOLWKWzez7i8y14aLwdTbM5HWQIR2hxjYSmd5pPH3uT0XS4amc+NptxsJRRsPdAhpJBktFMAu5B2TfrrbIj8C/cyIImGtlp/072lrTK5c+WmMytiWlwABIA3spyIDRJsMpP3Kxsce8SYuBYWBgXtOczPValWlUhxNGQYEd5xGptEiwNuBCbBbGqP3XPYd3MBwgDdN94mIFzqmZPbTIbhXvFvlGZsA0czpmPJWcJgA0b0tJORm0WkxE5+fmugdsYaOpic/lcGz/GBmONsvIdTYDf3VC7iS0iRGkxnzR3gxlPg3zzs2DPO2aqVabSSSPCDPpquoqbJc0QN6Ije3WgZkXG8fERZL/p+kHbzxPPfgRr8vBU5w44yu4zEn8AstChs8kCbHyEQLl0Z9Aupp4bD0Sd1tHi0nvug3M75E8vomxWNYQRAc4bpEEsytk0A5XzOar5P1FjmKWCtMFwtLsmg8Db3Tfo3D5osO7ew7wN4FxJK3qu0hJLd0GRHdgxz3i7XS3ilU2yf2u3RN4Aaf/qIV3oxzzaVUzDH/ANRAM3Nj6Rz9FZbsbEFoG4RJnvFmURnM6rTftgnNziOVj5yq9TaE5gnmSZHl4p736GKP+UV+J8HgDylJWDjZvn4pLXbknP08N5cTbwTljW53yNib+KsUqFSqCWMyPDj1vopnYNUwXFrRzP0F1237ZVaWMbcRa1pi3ldCfV3jy/PNaj9gM/mNZOWuV7ouG2bTbqDpcz9ArYlJlRwBDciIIGR6+eqmzCPN93mSbT1/staGj90D+kDT+oSon4RF9+1wd6+uStDPbs55/j4qL9nkDvVGAZRbe4/KL+K0D8HIU38t51vQk8EmCmLNptMmbw4wbXBbPqrUym4EGSHg53uLxkjN7P1CJaWGDAvnl+RnZbeExbWZUac5zu7zpyOYV47fIypUv/AD6QVm8qXIjYNcuLQwyLaDQuEzlIR6XZjEm/w3RneNM41J5eS6kdpKvIct1nX7eSg/tHV/lnybb0KO9WKGA7D1d7vAdAc7cwREngVr09hPGlNp3Td/fdMAX3sgeULNqbWqkg77um9b0VWpiHH+U8d50+6zbb8tY137MMh3xaTXxYta0kOvbgY8M9VSxGzCb1MTJO6Yk9Xd0ayTfkqRcTm4+JJnzN0OpT5RF7W5IWDP2ZRB71Vzr33RYjKDzy5WRmU6TbNrVhyBdEeBzv0zVFsAZ+cD3S3BNnCftwgItONbC1mAw3E1Yk2BM7hyzdG8Dyy9CU8XTmDUrujezfuyIkHWDOvSyyW2OZm9jvDnrySif+enBYsLT/zJkR3yYiXVXX5gMIggDQDqnfthmlNpMRLgXGAMt5yygy/Prb0U3PAzIH51RYV2r2gcf2gct1vrPgfBO/bVWOByBtbos1+JYP3X5anwH5KgzFAzAcYHB3tCOv8ASXP81qx8xjxQXYtxGflCDvnRsX1/5CRrkXy10A/PFOLRpJGv08024dfVC3yczxyJ6aD6pNpm5uZjQ/UpQopc45SnLQNfRN8M8OKcUHGLac1AmQZgk+QUQBwPiiHZ7uMR5KLsBxOnFISAHA+n3SSOzxxHmkjskXPf/MDxQHUpN3SpdJTSOfmu7mQoDmdeCkGD8J9pUd7kFMVDy8kbSk1o4D3RAeQ8kD4x4+gTb7uJ81JZB5egUgfDyCrR1SFMnRRWS/mPP7IZxAvJ8g4zyueXBMyifwKbKH5ZBMazf7wOPVQOLGg9vSyKaPE+yYUxOYUgP1eefnH0UHY2ZgHzMDWbG+WStii3iFKG8fQm6izv1Dv4N5Znl4FQbVfJIaPLlxm94GS0AxusnwRKbG/xOZQmaX1C3QfTn4X9Ezn1Ta+k9OhOa03WHyevlkk1h/8AjMePuUaWdRov/l6DTWQPcojqUZkmY5eNvstEU36MH1Ujhap4Dw90amZTwtsp88jaEVmCMRujyCtvwdbVw8CPeEQbLmxe718Vm0qTsE6MwB5fRRGzwLl0eP3Wg3ZrefiefNEbgWZiI9kdkzQ2mBnI5XUxuaNM+XKbrRFBojKOPHRE/TN5XFuGUyjUzmO4MHn6WUm7w0bachdaYoC826gQnDRpECJuPT28FambB06WEeak3DExn1WlUvGWeU2NrTZSAJNoMWyMX5TwR2Cg3AE55p/8uzsPz6K+BBJJHWwNuAiJzT/GG8QPaxgcSLi3JWsqQ2X0To7qAJm1+n3SWv8AK2OVbmiAWSSXovyzEgpP/PNJJERMF/NWYskklE/Xw+qAHHjx9ynSWYogXZp6aSS0TgZojPskkgiUx9Vp06Yg2GXBMks80PUYOA09lF7RHiEklz/baTmgNtaxy6IGIcZb1CSSKjz3/EpxkfzikkskKrl4fQoOKeQacEiSMrJJLXEDATUfN4YP/wBFG3Ya2LfMbcZKSSL/AM/0p8pboDrD8lDb/tSSRSdw+bw+irg59B9EklqMVP8A9s9T7FSb9WexSSTEiTJg5bgtpmUVnHWB/vSSWefwv2vAZdB7JJJLLpH/2Q=="/>
          <p:cNvSpPr>
            <a:spLocks noChangeAspect="1" noChangeArrowheads="1"/>
          </p:cNvSpPr>
          <p:nvPr/>
        </p:nvSpPr>
        <p:spPr bwMode="auto">
          <a:xfrm>
            <a:off x="120650"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436242" y="3581400"/>
            <a:ext cx="2514600" cy="14124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3791637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14400" y="1676400"/>
            <a:ext cx="7726680" cy="4800600"/>
          </a:xfrm>
        </p:spPr>
        <p:txBody>
          <a:bodyPr>
            <a:normAutofit/>
          </a:bodyPr>
          <a:lstStyle/>
          <a:p>
            <a:pPr>
              <a:buClr>
                <a:srgbClr val="00B0F0"/>
              </a:buClr>
            </a:pPr>
            <a:r>
              <a:rPr lang="en-US" dirty="0" smtClean="0">
                <a:latin typeface="Times New Roman" pitchFamily="18" charset="0"/>
                <a:cs typeface="Times New Roman" pitchFamily="18" charset="0"/>
              </a:rPr>
              <a:t>Add significant digit to standards consistent with EPA policy</a:t>
            </a:r>
          </a:p>
          <a:p>
            <a:pPr lvl="1">
              <a:buClr>
                <a:srgbClr val="00B0F0"/>
              </a:buClr>
            </a:pPr>
            <a:r>
              <a:rPr lang="en-US" sz="2800" dirty="0" smtClean="0">
                <a:latin typeface="Times New Roman" pitchFamily="18" charset="0"/>
                <a:cs typeface="Times New Roman" pitchFamily="18" charset="0"/>
              </a:rPr>
              <a:t>0.1 » 0.10</a:t>
            </a:r>
          </a:p>
          <a:p>
            <a:pPr lvl="1">
              <a:buClr>
                <a:srgbClr val="00B0F0"/>
              </a:buClr>
            </a:pPr>
            <a:r>
              <a:rPr lang="en-US" dirty="0" smtClean="0">
                <a:latin typeface="Times New Roman" pitchFamily="18" charset="0"/>
                <a:cs typeface="Times New Roman" pitchFamily="18" charset="0"/>
              </a:rPr>
              <a:t>0.2 » 0.20</a:t>
            </a:r>
            <a:endParaRPr lang="en-US" sz="2800" dirty="0" smtClean="0">
              <a:latin typeface="Times New Roman" pitchFamily="18" charset="0"/>
              <a:cs typeface="Times New Roman" pitchFamily="18" charset="0"/>
            </a:endParaRPr>
          </a:p>
          <a:p>
            <a:pPr>
              <a:buClr>
                <a:srgbClr val="00B0F0"/>
              </a:buClr>
            </a:pPr>
            <a:r>
              <a:rPr lang="en-US" dirty="0" smtClean="0">
                <a:latin typeface="Times New Roman" pitchFamily="18" charset="0"/>
                <a:cs typeface="Times New Roman" pitchFamily="18" charset="0"/>
              </a:rPr>
              <a:t>Phase out 0.2 gr/dscf for older sources to help address newer/tighter ambient air quality standards</a:t>
            </a:r>
          </a:p>
          <a:p>
            <a:pPr>
              <a:buClr>
                <a:srgbClr val="00B0F0"/>
              </a:buClr>
            </a:pPr>
            <a:r>
              <a:rPr lang="en-US" dirty="0" smtClean="0">
                <a:latin typeface="Times New Roman" pitchFamily="18" charset="0"/>
                <a:cs typeface="Times New Roman" pitchFamily="18" charset="0"/>
              </a:rPr>
              <a:t>Sources can request 1 year extension</a:t>
            </a: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49</a:t>
            </a:fld>
            <a:endParaRPr lang="en-US" dirty="0"/>
          </a:p>
        </p:txBody>
      </p:sp>
      <p:sp>
        <p:nvSpPr>
          <p:cNvPr id="5" name="Title 1"/>
          <p:cNvSpPr>
            <a:spLocks noGrp="1"/>
          </p:cNvSpPr>
          <p:nvPr>
            <p:ph type="title"/>
          </p:nvPr>
        </p:nvSpPr>
        <p:spPr>
          <a:xfrm>
            <a:off x="1600200" y="914400"/>
            <a:ext cx="7010400" cy="685800"/>
          </a:xfrm>
        </p:spPr>
        <p:txBody>
          <a:bodyPr/>
          <a:lstStyle/>
          <a:p>
            <a:r>
              <a:rPr lang="en-US" sz="3600" b="1" dirty="0" smtClean="0">
                <a:latin typeface="Times New Roman" pitchFamily="18" charset="0"/>
                <a:cs typeface="Times New Roman" pitchFamily="18" charset="0"/>
              </a:rPr>
              <a:t>Grain loading – proposed changes</a:t>
            </a:r>
            <a:endParaRPr lang="en-US" sz="3600" b="1"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5</a:t>
            </a:fld>
            <a:endParaRPr lang="en-US" dirty="0">
              <a:solidFill>
                <a:prstClr val="black">
                  <a:tint val="75000"/>
                </a:prstClr>
              </a:solidFill>
            </a:endParaRPr>
          </a:p>
        </p:txBody>
      </p:sp>
      <p:sp>
        <p:nvSpPr>
          <p:cNvPr id="6" name="Content Placeholder 2"/>
          <p:cNvSpPr txBox="1">
            <a:spLocks/>
          </p:cNvSpPr>
          <p:nvPr/>
        </p:nvSpPr>
        <p:spPr>
          <a:xfrm>
            <a:off x="762000" y="914400"/>
            <a:ext cx="8183880" cy="5105400"/>
          </a:xfrm>
          <a:prstGeom prst="rect">
            <a:avLst/>
          </a:prstGeom>
        </p:spPr>
        <p:txBody>
          <a:bodyPr vert="horz" lIns="182880" tIns="91440">
            <a:normAutofit fontScale="85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0" marR="0" lvl="0" indent="0" algn="l" defTabSz="914400" rtl="0" eaLnBrk="1" fontAlgn="auto" latinLnBrk="0" hangingPunct="1">
              <a:lnSpc>
                <a:spcPct val="115000"/>
              </a:lnSpc>
              <a:spcBef>
                <a:spcPts val="0"/>
              </a:spcBef>
              <a:spcAft>
                <a:spcPts val="0"/>
              </a:spcAft>
              <a:buClr>
                <a:srgbClr val="F07F09"/>
              </a:buClr>
              <a:buSzPct val="80000"/>
              <a:buFont typeface="Wingdings 2"/>
              <a:buNone/>
              <a:tabLst/>
              <a:defRPr/>
            </a:pPr>
            <a:endParaRPr lang="en-US" sz="3600" b="1" dirty="0" smtClean="0">
              <a:solidFill>
                <a:sysClr val="windowText" lastClr="000000"/>
              </a:solidFill>
              <a:latin typeface="Times New Roman"/>
              <a:ea typeface="Calibri"/>
              <a:cs typeface="Times New Roman"/>
            </a:endParaRPr>
          </a:p>
          <a:p>
            <a:pPr lvl="0">
              <a:buClr>
                <a:srgbClr val="00B0F0"/>
              </a:buClr>
              <a:buNone/>
            </a:pPr>
            <a:r>
              <a:rPr lang="en-US" sz="3800" dirty="0" smtClean="0">
                <a:latin typeface="Times New Roman" pitchFamily="18" charset="0"/>
                <a:cs typeface="Times New Roman" pitchFamily="18" charset="0"/>
              </a:rPr>
              <a:t>Unclear rules, not organized well:</a:t>
            </a:r>
          </a:p>
          <a:p>
            <a:pPr marL="1028700" lvl="1" indent="-571500">
              <a:lnSpc>
                <a:spcPct val="115000"/>
              </a:lnSpc>
              <a:spcBef>
                <a:spcPts val="600"/>
              </a:spcBef>
              <a:buClr>
                <a:srgbClr val="00B0F0"/>
              </a:buClr>
              <a:buFont typeface="Arial" pitchFamily="34" charset="0"/>
              <a:buChar char="•"/>
            </a:pPr>
            <a:r>
              <a:rPr lang="en-US" sz="3800" dirty="0" smtClean="0">
                <a:latin typeface="Times New Roman" pitchFamily="18" charset="0"/>
                <a:ea typeface="Calibri"/>
                <a:cs typeface="Times New Roman" pitchFamily="18" charset="0"/>
              </a:rPr>
              <a:t>Reorganize by moving procedures out of definitions</a:t>
            </a:r>
          </a:p>
          <a:p>
            <a:pPr marL="1028700" lvl="1" indent="-571500">
              <a:lnSpc>
                <a:spcPct val="115000"/>
              </a:lnSpc>
              <a:spcBef>
                <a:spcPts val="600"/>
              </a:spcBef>
              <a:buClr>
                <a:srgbClr val="00B0F0"/>
              </a:buClr>
              <a:buFont typeface="Arial" pitchFamily="34" charset="0"/>
              <a:buChar char="•"/>
            </a:pPr>
            <a:r>
              <a:rPr lang="en-US" sz="3800" dirty="0" smtClean="0">
                <a:latin typeface="Times New Roman" pitchFamily="18" charset="0"/>
                <a:ea typeface="Calibri"/>
                <a:cs typeface="Times New Roman" pitchFamily="18" charset="0"/>
              </a:rPr>
              <a:t>Provide clarification when needed, especially regarding compliance requirements</a:t>
            </a:r>
          </a:p>
          <a:p>
            <a:pPr marL="1028700" lvl="1" indent="-571500">
              <a:lnSpc>
                <a:spcPct val="115000"/>
              </a:lnSpc>
              <a:spcBef>
                <a:spcPts val="600"/>
              </a:spcBef>
              <a:buClr>
                <a:srgbClr val="00B0F0"/>
              </a:buClr>
              <a:buFont typeface="Arial" pitchFamily="34" charset="0"/>
              <a:buChar char="•"/>
            </a:pPr>
            <a:r>
              <a:rPr lang="en-US" sz="3800" dirty="0" smtClean="0">
                <a:latin typeface="Times New Roman" pitchFamily="18" charset="0"/>
                <a:cs typeface="Times New Roman" pitchFamily="18" charset="0"/>
              </a:rPr>
              <a:t>Delete unused/redundant definitions</a:t>
            </a:r>
          </a:p>
          <a:p>
            <a:pPr marL="1028700" lvl="1" indent="-571500">
              <a:lnSpc>
                <a:spcPct val="115000"/>
              </a:lnSpc>
              <a:spcBef>
                <a:spcPts val="600"/>
              </a:spcBef>
              <a:buClr>
                <a:srgbClr val="00B0F0"/>
              </a:buClr>
              <a:buFont typeface="Arial" pitchFamily="34" charset="0"/>
              <a:buChar char="•"/>
            </a:pPr>
            <a:r>
              <a:rPr lang="en-US" sz="3800" dirty="0" smtClean="0">
                <a:latin typeface="Times New Roman" pitchFamily="18" charset="0"/>
                <a:ea typeface="Calibri"/>
                <a:cs typeface="Times New Roman" pitchFamily="18" charset="0"/>
              </a:rPr>
              <a:t>Correct errors</a:t>
            </a:r>
          </a:p>
          <a:p>
            <a:pPr marL="1028700" lvl="1" indent="-571500">
              <a:lnSpc>
                <a:spcPct val="115000"/>
              </a:lnSpc>
              <a:spcBef>
                <a:spcPts val="600"/>
              </a:spcBef>
              <a:buClr>
                <a:srgbClr val="00B0F0"/>
              </a:buClr>
              <a:buFont typeface="Arial" pitchFamily="34" charset="0"/>
              <a:buChar char="•"/>
            </a:pPr>
            <a:r>
              <a:rPr lang="en-US" sz="3800" dirty="0" smtClean="0">
                <a:latin typeface="Times New Roman" pitchFamily="18" charset="0"/>
                <a:ea typeface="Calibri"/>
                <a:cs typeface="Times New Roman" pitchFamily="18" charset="0"/>
              </a:rPr>
              <a:t>Maintain overall stringency</a:t>
            </a:r>
          </a:p>
          <a:p>
            <a:pPr>
              <a:spcBef>
                <a:spcPts val="0"/>
              </a:spcBef>
              <a:buClr>
                <a:srgbClr val="00B0F0"/>
              </a:buClr>
              <a:buNone/>
              <a:defRPr/>
            </a:pPr>
            <a:endParaRPr kumimoji="0" lang="en-US" sz="4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457200" marR="0" lvl="1" indent="0" algn="l" defTabSz="914400" rtl="0" eaLnBrk="1" fontAlgn="auto" latinLnBrk="0" hangingPunct="1">
              <a:lnSpc>
                <a:spcPct val="115000"/>
              </a:lnSpc>
              <a:spcBef>
                <a:spcPts val="0"/>
              </a:spcBef>
              <a:spcAft>
                <a:spcPts val="0"/>
              </a:spcAft>
              <a:buClr>
                <a:srgbClr val="F07F09"/>
              </a:buClr>
              <a:buSzPct val="100000"/>
              <a:buFont typeface="Verdana"/>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9425451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90600" y="1752600"/>
            <a:ext cx="7726680" cy="1371600"/>
          </a:xfrm>
        </p:spPr>
        <p:txBody>
          <a:bodyPr>
            <a:normAutofit/>
          </a:bodyPr>
          <a:lstStyle/>
          <a:p>
            <a:pPr>
              <a:buClr>
                <a:srgbClr val="00B0F0"/>
              </a:buClr>
            </a:pPr>
            <a:r>
              <a:rPr lang="en-US" dirty="0" smtClean="0">
                <a:latin typeface="Times New Roman" pitchFamily="18" charset="0"/>
                <a:cs typeface="Times New Roman" pitchFamily="18" charset="0"/>
              </a:rPr>
              <a:t>0.10 gr/dscf for </a:t>
            </a:r>
            <a:r>
              <a:rPr lang="en-US" b="1" dirty="0" smtClean="0">
                <a:solidFill>
                  <a:srgbClr val="FF0000"/>
                </a:solidFill>
                <a:latin typeface="Times New Roman" pitchFamily="18" charset="0"/>
                <a:cs typeface="Times New Roman" pitchFamily="18" charset="0"/>
              </a:rPr>
              <a:t>ALL</a:t>
            </a:r>
            <a:r>
              <a:rPr lang="en-US" dirty="0" smtClean="0">
                <a:latin typeface="Times New Roman" pitchFamily="18" charset="0"/>
                <a:cs typeface="Times New Roman" pitchFamily="18" charset="0"/>
              </a:rPr>
              <a:t> sources with source test data &lt; 0.080 gr/dscf</a:t>
            </a:r>
            <a:endParaRPr lang="en-US" sz="3200" dirty="0" smtClean="0">
              <a:latin typeface="Times New Roman" pitchFamily="18" charset="0"/>
              <a:cs typeface="Times New Roman" pitchFamily="18" charset="0"/>
            </a:endParaRPr>
          </a:p>
          <a:p>
            <a:endParaRPr lang="en-US" dirty="0">
              <a:latin typeface="Times New Roman" pitchFamily="18" charset="0"/>
              <a:cs typeface="Times New Roman" pitchFamily="18" charset="0"/>
            </a:endParaRPr>
          </a:p>
        </p:txBody>
      </p:sp>
      <p:sp>
        <p:nvSpPr>
          <p:cNvPr id="4" name="Slide Number Placeholder 3"/>
          <p:cNvSpPr>
            <a:spLocks noGrp="1"/>
          </p:cNvSpPr>
          <p:nvPr>
            <p:ph type="sldNum" sz="quarter" idx="12"/>
          </p:nvPr>
        </p:nvSpPr>
        <p:spPr/>
        <p:txBody>
          <a:bodyPr/>
          <a:lstStyle/>
          <a:p>
            <a:fld id="{5054A28A-D49E-49FA-AA6C-AAFB5BCB984B}" type="slidenum">
              <a:rPr lang="en-US" smtClean="0"/>
              <a:pPr/>
              <a:t>50</a:t>
            </a:fld>
            <a:endParaRPr lang="en-US" dirty="0"/>
          </a:p>
        </p:txBody>
      </p:sp>
      <p:sp>
        <p:nvSpPr>
          <p:cNvPr id="5" name="Title 1"/>
          <p:cNvSpPr>
            <a:spLocks noGrp="1"/>
          </p:cNvSpPr>
          <p:nvPr>
            <p:ph type="title"/>
          </p:nvPr>
        </p:nvSpPr>
        <p:spPr>
          <a:xfrm>
            <a:off x="990600" y="838200"/>
            <a:ext cx="7772400" cy="685800"/>
          </a:xfrm>
        </p:spPr>
        <p:txBody>
          <a:bodyPr/>
          <a:lstStyle/>
          <a:p>
            <a:r>
              <a:rPr lang="en-US" sz="3600" b="1" dirty="0" smtClean="0">
                <a:latin typeface="Times New Roman" pitchFamily="18" charset="0"/>
                <a:cs typeface="Times New Roman" pitchFamily="18" charset="0"/>
              </a:rPr>
              <a:t>Grain Loading – proposed changes</a:t>
            </a:r>
            <a:endParaRPr lang="en-US" sz="3600" b="1"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133600" y="3048000"/>
            <a:ext cx="4495800" cy="337579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51</a:t>
            </a:fld>
            <a:endParaRPr lang="en-US" dirty="0">
              <a:solidFill>
                <a:srgbClr val="E3DED1">
                  <a:shade val="50000"/>
                </a:srgb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2266913910"/>
              </p:ext>
            </p:extLst>
          </p:nvPr>
        </p:nvGraphicFramePr>
        <p:xfrm>
          <a:off x="2667000" y="2590800"/>
          <a:ext cx="6248400" cy="4119764"/>
        </p:xfrm>
        <a:graphic>
          <a:graphicData uri="http://schemas.openxmlformats.org/drawingml/2006/table">
            <a:tbl>
              <a:tblPr firstRow="1" bandRow="1">
                <a:tableStyleId>{7DF18680-E054-41AD-8BC1-D1AEF772440D}</a:tableStyleId>
              </a:tblPr>
              <a:tblGrid>
                <a:gridCol w="2438400"/>
                <a:gridCol w="1600200"/>
                <a:gridCol w="2209800"/>
              </a:tblGrid>
              <a:tr h="297180">
                <a:tc>
                  <a:txBody>
                    <a:bodyPr/>
                    <a:lstStyle/>
                    <a:p>
                      <a:pPr algn="ctr"/>
                      <a:r>
                        <a:rPr lang="en-US" sz="2400" dirty="0" smtClean="0">
                          <a:latin typeface="Times New Roman" panose="02020603050405020304" pitchFamily="18" charset="0"/>
                          <a:cs typeface="Times New Roman" panose="02020603050405020304" pitchFamily="18" charset="0"/>
                        </a:rPr>
                        <a:t>Source</a:t>
                      </a:r>
                      <a:endParaRPr lang="en-US" sz="2400" dirty="0">
                        <a:latin typeface="Times New Roman" panose="02020603050405020304" pitchFamily="18" charset="0"/>
                        <a:cs typeface="Times New Roman" panose="02020603050405020304" pitchFamily="18" charset="0"/>
                      </a:endParaRPr>
                    </a:p>
                  </a:txBody>
                  <a:tcPr/>
                </a:tc>
                <a:tc gridSpan="2">
                  <a:txBody>
                    <a:bodyPr/>
                    <a:lstStyle/>
                    <a:p>
                      <a:pPr algn="ctr"/>
                      <a:r>
                        <a:rPr lang="en-US" sz="2400" baseline="0" dirty="0" smtClean="0">
                          <a:latin typeface="Times New Roman" panose="02020603050405020304" pitchFamily="18" charset="0"/>
                          <a:cs typeface="Times New Roman" panose="02020603050405020304" pitchFamily="18" charset="0"/>
                        </a:rPr>
                        <a:t>Standard (gr/dscf)</a:t>
                      </a:r>
                      <a:endParaRPr lang="en-US" sz="24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r>
              <a:tr h="452236">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Proposed</a:t>
                      </a:r>
                      <a:r>
                        <a:rPr lang="en-US" sz="2400" baseline="0" dirty="0" smtClean="0">
                          <a:latin typeface="Times New Roman" panose="02020603050405020304" pitchFamily="18" charset="0"/>
                          <a:cs typeface="Times New Roman" panose="02020603050405020304" pitchFamily="18" charset="0"/>
                        </a:rPr>
                        <a:t> Limit</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Compliance</a:t>
                      </a:r>
                      <a:r>
                        <a:rPr lang="en-US" sz="2400" baseline="0" dirty="0" smtClean="0">
                          <a:latin typeface="Times New Roman" panose="02020603050405020304" pitchFamily="18" charset="0"/>
                          <a:cs typeface="Times New Roman" panose="02020603050405020304" pitchFamily="18" charset="0"/>
                        </a:rPr>
                        <a:t> Date</a:t>
                      </a:r>
                      <a:endParaRPr lang="en-US" sz="2400" dirty="0">
                        <a:latin typeface="Times New Roman" panose="02020603050405020304" pitchFamily="18" charset="0"/>
                        <a:cs typeface="Times New Roman" panose="02020603050405020304" pitchFamily="18" charset="0"/>
                      </a:endParaRPr>
                    </a:p>
                  </a:txBody>
                  <a:tcPr/>
                </a:tc>
              </a:tr>
              <a:tr h="4774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Pre 1970</a:t>
                      </a:r>
                    </a:p>
                  </a:txBody>
                  <a:tcPr/>
                </a:tc>
                <a:tc>
                  <a:txBody>
                    <a:bodyPr/>
                    <a:lstStyle/>
                    <a:p>
                      <a:pPr algn="ctr"/>
                      <a:r>
                        <a:rPr lang="en-US" sz="2400" dirty="0" smtClean="0">
                          <a:latin typeface="Times New Roman" panose="02020603050405020304" pitchFamily="18" charset="0"/>
                          <a:cs typeface="Times New Roman" panose="02020603050405020304" pitchFamily="18" charset="0"/>
                        </a:rPr>
                        <a:t>0.2</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Until 12/31/19</a:t>
                      </a:r>
                      <a:endParaRPr lang="en-US" sz="2400" dirty="0">
                        <a:latin typeface="Times New Roman" panose="02020603050405020304" pitchFamily="18" charset="0"/>
                        <a:cs typeface="Times New Roman" panose="02020603050405020304" pitchFamily="18" charset="0"/>
                      </a:endParaRPr>
                    </a:p>
                  </a:txBody>
                  <a:tcPr/>
                </a:tc>
              </a:tr>
              <a:tr h="533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Pre 1970</a:t>
                      </a:r>
                    </a:p>
                  </a:txBody>
                  <a:tcPr/>
                </a:tc>
                <a:tc>
                  <a:txBody>
                    <a:bodyPr/>
                    <a:lstStyle/>
                    <a:p>
                      <a:pPr algn="ctr"/>
                      <a:r>
                        <a:rPr lang="en-US" sz="2400" dirty="0" smtClean="0">
                          <a:latin typeface="Times New Roman" panose="02020603050405020304" pitchFamily="18" charset="0"/>
                          <a:cs typeface="Times New Roman" panose="02020603050405020304" pitchFamily="18" charset="0"/>
                        </a:rPr>
                        <a:t>0.15</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On 01/01/20</a:t>
                      </a:r>
                      <a:endParaRPr lang="en-US" sz="2400" dirty="0">
                        <a:latin typeface="Times New Roman" panose="02020603050405020304" pitchFamily="18" charset="0"/>
                        <a:cs typeface="Times New Roman" panose="02020603050405020304" pitchFamily="18" charset="0"/>
                      </a:endParaRPr>
                    </a:p>
                  </a:txBody>
                  <a:tcPr/>
                </a:tc>
              </a:tr>
              <a:tr h="457200">
                <a:tc>
                  <a:txBody>
                    <a:bodyPr/>
                    <a:lstStyle/>
                    <a:p>
                      <a:pPr algn="l"/>
                      <a:r>
                        <a:rPr lang="en-US" sz="2400" dirty="0" smtClean="0">
                          <a:latin typeface="Times New Roman" panose="02020603050405020304" pitchFamily="18" charset="0"/>
                          <a:cs typeface="Times New Roman" panose="02020603050405020304" pitchFamily="18" charset="0"/>
                        </a:rPr>
                        <a:t>Used &lt;</a:t>
                      </a:r>
                      <a:r>
                        <a:rPr lang="en-US" sz="2400" baseline="0" dirty="0" smtClean="0">
                          <a:latin typeface="Times New Roman" panose="02020603050405020304" pitchFamily="18" charset="0"/>
                          <a:cs typeface="Times New Roman" panose="02020603050405020304" pitchFamily="18" charset="0"/>
                        </a:rPr>
                        <a:t> 876 </a:t>
                      </a:r>
                      <a:r>
                        <a:rPr lang="en-US" sz="2400" baseline="0" dirty="0" err="1" smtClean="0">
                          <a:latin typeface="Times New Roman" panose="02020603050405020304" pitchFamily="18" charset="0"/>
                          <a:cs typeface="Times New Roman" panose="02020603050405020304" pitchFamily="18" charset="0"/>
                        </a:rPr>
                        <a:t>hrs</a:t>
                      </a:r>
                      <a:r>
                        <a:rPr lang="en-US" sz="2400" baseline="0" dirty="0" smtClean="0">
                          <a:latin typeface="Times New Roman" panose="02020603050405020304" pitchFamily="18" charset="0"/>
                          <a:cs typeface="Times New Roman" panose="02020603050405020304" pitchFamily="18" charset="0"/>
                        </a:rPr>
                        <a:t>/</a:t>
                      </a:r>
                      <a:r>
                        <a:rPr lang="en-US" sz="2400" baseline="0" dirty="0" err="1" smtClean="0">
                          <a:latin typeface="Times New Roman" panose="02020603050405020304" pitchFamily="18" charset="0"/>
                          <a:cs typeface="Times New Roman" panose="02020603050405020304" pitchFamily="18" charset="0"/>
                        </a:rPr>
                        <a:t>yr</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0.20</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On</a:t>
                      </a:r>
                      <a:r>
                        <a:rPr lang="en-US" sz="2400" baseline="0" dirty="0" smtClean="0">
                          <a:latin typeface="Times New Roman" panose="02020603050405020304" pitchFamily="18" charset="0"/>
                          <a:cs typeface="Times New Roman" panose="02020603050405020304" pitchFamily="18" charset="0"/>
                        </a:rPr>
                        <a:t> 01/01/20</a:t>
                      </a:r>
                      <a:endParaRPr lang="en-US" sz="2400" dirty="0">
                        <a:latin typeface="Times New Roman" panose="02020603050405020304" pitchFamily="18" charset="0"/>
                        <a:cs typeface="Times New Roman" panose="02020603050405020304" pitchFamily="18" charset="0"/>
                      </a:endParaRPr>
                    </a:p>
                  </a:txBody>
                  <a:tcPr/>
                </a:tc>
              </a:tr>
              <a:tr h="457200">
                <a:tc>
                  <a:txBody>
                    <a:bodyPr/>
                    <a:lstStyle/>
                    <a:p>
                      <a:pPr algn="l"/>
                      <a:r>
                        <a:rPr lang="en-US" sz="2400" dirty="0" smtClean="0">
                          <a:latin typeface="Times New Roman" panose="02020603050405020304" pitchFamily="18" charset="0"/>
                          <a:cs typeface="Times New Roman" panose="02020603050405020304" pitchFamily="18" charset="0"/>
                        </a:rPr>
                        <a:t>Post</a:t>
                      </a:r>
                      <a:r>
                        <a:rPr lang="en-US" sz="2400" baseline="0" dirty="0" smtClean="0">
                          <a:latin typeface="Times New Roman" panose="02020603050405020304" pitchFamily="18" charset="0"/>
                          <a:cs typeface="Times New Roman" panose="02020603050405020304" pitchFamily="18" charset="0"/>
                        </a:rPr>
                        <a:t> 1970</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0.1</a:t>
                      </a:r>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Until 12/31/19</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txBody>
                  <a:tcPr/>
                </a:tc>
              </a:tr>
              <a:tr h="457200">
                <a:tc>
                  <a:txBody>
                    <a:bodyPr/>
                    <a:lstStyle/>
                    <a:p>
                      <a:pPr algn="l"/>
                      <a:r>
                        <a:rPr lang="en-US" sz="2400" dirty="0" smtClean="0">
                          <a:latin typeface="Times New Roman" panose="02020603050405020304" pitchFamily="18" charset="0"/>
                          <a:cs typeface="Times New Roman" panose="02020603050405020304" pitchFamily="18" charset="0"/>
                        </a:rPr>
                        <a:t>Post</a:t>
                      </a:r>
                      <a:r>
                        <a:rPr lang="en-US" sz="2400" baseline="0" dirty="0" smtClean="0">
                          <a:latin typeface="Times New Roman" panose="02020603050405020304" pitchFamily="18" charset="0"/>
                          <a:cs typeface="Times New Roman" panose="02020603050405020304" pitchFamily="18" charset="0"/>
                        </a:rPr>
                        <a:t> 1970</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0.14</a:t>
                      </a:r>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On 01/01/20</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txBody>
                  <a:tcPr/>
                </a:tc>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After SOS date</a:t>
                      </a:r>
                    </a:p>
                  </a:txBody>
                  <a:tcPr/>
                </a:tc>
                <a:tc>
                  <a:txBody>
                    <a:bodyPr/>
                    <a:lstStyle/>
                    <a:p>
                      <a:pPr algn="ctr"/>
                      <a:r>
                        <a:rPr lang="en-US" sz="2400" dirty="0" smtClean="0">
                          <a:latin typeface="Times New Roman" panose="02020603050405020304" pitchFamily="18" charset="0"/>
                          <a:cs typeface="Times New Roman" panose="02020603050405020304" pitchFamily="18" charset="0"/>
                        </a:rPr>
                        <a:t>0.10</a:t>
                      </a:r>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After SOS date</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txBody>
                  <a:tcPr/>
                </a:tc>
              </a:tr>
            </a:tbl>
          </a:graphicData>
        </a:graphic>
      </p:graphicFrame>
      <p:sp>
        <p:nvSpPr>
          <p:cNvPr id="6" name="Title 1"/>
          <p:cNvSpPr>
            <a:spLocks noGrp="1"/>
          </p:cNvSpPr>
          <p:nvPr>
            <p:ph type="title"/>
          </p:nvPr>
        </p:nvSpPr>
        <p:spPr>
          <a:xfrm>
            <a:off x="533400" y="685800"/>
            <a:ext cx="8001000" cy="685800"/>
          </a:xfrm>
        </p:spPr>
        <p:txBody>
          <a:bodyPr/>
          <a:lstStyle/>
          <a:p>
            <a:r>
              <a:rPr lang="en-US" sz="3600" b="1" dirty="0" smtClean="0">
                <a:latin typeface="Times New Roman" pitchFamily="18" charset="0"/>
                <a:cs typeface="Times New Roman" pitchFamily="18" charset="0"/>
              </a:rPr>
              <a:t>Grain loading – proposed changes</a:t>
            </a:r>
            <a:r>
              <a:rPr lang="en-US" sz="3600" b="1" dirty="0">
                <a:latin typeface="Times New Roman" pitchFamily="18" charset="0"/>
                <a:cs typeface="Times New Roman" pitchFamily="18" charset="0"/>
              </a:rPr>
              <a:t/>
            </a:r>
            <a:br>
              <a:rPr lang="en-US" sz="3600" b="1" dirty="0">
                <a:latin typeface="Times New Roman" pitchFamily="18" charset="0"/>
                <a:cs typeface="Times New Roman" pitchFamily="18" charset="0"/>
              </a:rPr>
            </a:br>
            <a:r>
              <a:rPr lang="en-US" sz="3200" b="1" dirty="0" smtClean="0">
                <a:latin typeface="Times New Roman" pitchFamily="18" charset="0"/>
                <a:cs typeface="Times New Roman" pitchFamily="18" charset="0"/>
              </a:rPr>
              <a:t>Non-Fuel Burning Equipment</a:t>
            </a:r>
            <a:endParaRPr lang="en-US" sz="3200" b="1" dirty="0">
              <a:latin typeface="Times New Roman" pitchFamily="18" charset="0"/>
              <a:cs typeface="Times New Roman" pitchFamily="18"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8600" y="1905000"/>
            <a:ext cx="2971800" cy="204912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701670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52</a:t>
            </a:fld>
            <a:endParaRPr lang="en-US" dirty="0">
              <a:solidFill>
                <a:srgbClr val="E3DED1">
                  <a:shade val="50000"/>
                </a:srgbClr>
              </a:solidFill>
            </a:endParaRPr>
          </a:p>
        </p:txBody>
      </p:sp>
      <p:graphicFrame>
        <p:nvGraphicFramePr>
          <p:cNvPr id="7" name="Table 6"/>
          <p:cNvGraphicFramePr>
            <a:graphicFrameLocks noGrp="1"/>
          </p:cNvGraphicFramePr>
          <p:nvPr>
            <p:extLst>
              <p:ext uri="{D42A27DB-BD31-4B8C-83A1-F6EECF244321}">
                <p14:modId xmlns:p14="http://schemas.microsoft.com/office/powerpoint/2010/main" xmlns="" val="233241635"/>
              </p:ext>
            </p:extLst>
          </p:nvPr>
        </p:nvGraphicFramePr>
        <p:xfrm>
          <a:off x="2667000" y="2590800"/>
          <a:ext cx="6248400" cy="4119764"/>
        </p:xfrm>
        <a:graphic>
          <a:graphicData uri="http://schemas.openxmlformats.org/drawingml/2006/table">
            <a:tbl>
              <a:tblPr firstRow="1" bandRow="1">
                <a:tableStyleId>{7DF18680-E054-41AD-8BC1-D1AEF772440D}</a:tableStyleId>
              </a:tblPr>
              <a:tblGrid>
                <a:gridCol w="2438400"/>
                <a:gridCol w="1600200"/>
                <a:gridCol w="2209800"/>
              </a:tblGrid>
              <a:tr h="297180">
                <a:tc>
                  <a:txBody>
                    <a:bodyPr/>
                    <a:lstStyle/>
                    <a:p>
                      <a:pPr algn="ctr"/>
                      <a:r>
                        <a:rPr lang="en-US" sz="2400" dirty="0" smtClean="0">
                          <a:latin typeface="Times New Roman" panose="02020603050405020304" pitchFamily="18" charset="0"/>
                          <a:cs typeface="Times New Roman" panose="02020603050405020304" pitchFamily="18" charset="0"/>
                        </a:rPr>
                        <a:t>Source</a:t>
                      </a:r>
                      <a:endParaRPr lang="en-US" sz="2400" dirty="0">
                        <a:latin typeface="Times New Roman" panose="02020603050405020304" pitchFamily="18" charset="0"/>
                        <a:cs typeface="Times New Roman" panose="02020603050405020304" pitchFamily="18" charset="0"/>
                      </a:endParaRPr>
                    </a:p>
                  </a:txBody>
                  <a:tcPr/>
                </a:tc>
                <a:tc gridSpan="2">
                  <a:txBody>
                    <a:bodyPr/>
                    <a:lstStyle/>
                    <a:p>
                      <a:pPr algn="ctr"/>
                      <a:r>
                        <a:rPr lang="en-US" sz="2400" baseline="0" dirty="0" smtClean="0">
                          <a:latin typeface="Times New Roman" panose="02020603050405020304" pitchFamily="18" charset="0"/>
                          <a:cs typeface="Times New Roman" panose="02020603050405020304" pitchFamily="18" charset="0"/>
                        </a:rPr>
                        <a:t>Standard (gr/dscf)</a:t>
                      </a:r>
                      <a:endParaRPr lang="en-US" sz="2400" dirty="0">
                        <a:latin typeface="Times New Roman" panose="02020603050405020304" pitchFamily="18" charset="0"/>
                        <a:cs typeface="Times New Roman" panose="02020603050405020304" pitchFamily="18" charset="0"/>
                      </a:endParaRPr>
                    </a:p>
                  </a:txBody>
                  <a:tcPr/>
                </a:tc>
                <a:tc hMerge="1">
                  <a:txBody>
                    <a:bodyPr/>
                    <a:lstStyle/>
                    <a:p>
                      <a:endParaRPr lang="en-US" dirty="0"/>
                    </a:p>
                  </a:txBody>
                  <a:tcPr/>
                </a:tc>
              </a:tr>
              <a:tr h="452236">
                <a:tc>
                  <a:txBody>
                    <a:bodyPr/>
                    <a:lstStyle/>
                    <a:p>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Proposed</a:t>
                      </a:r>
                      <a:r>
                        <a:rPr lang="en-US" sz="2400" baseline="0" dirty="0" smtClean="0">
                          <a:latin typeface="Times New Roman" panose="02020603050405020304" pitchFamily="18" charset="0"/>
                          <a:cs typeface="Times New Roman" panose="02020603050405020304" pitchFamily="18" charset="0"/>
                        </a:rPr>
                        <a:t> Limit</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Compliance</a:t>
                      </a:r>
                      <a:r>
                        <a:rPr lang="en-US" sz="2400" baseline="0" dirty="0" smtClean="0">
                          <a:latin typeface="Times New Roman" panose="02020603050405020304" pitchFamily="18" charset="0"/>
                          <a:cs typeface="Times New Roman" panose="02020603050405020304" pitchFamily="18" charset="0"/>
                        </a:rPr>
                        <a:t> Date</a:t>
                      </a:r>
                      <a:endParaRPr lang="en-US" sz="2400" dirty="0">
                        <a:latin typeface="Times New Roman" panose="02020603050405020304" pitchFamily="18" charset="0"/>
                        <a:cs typeface="Times New Roman" panose="02020603050405020304" pitchFamily="18" charset="0"/>
                      </a:endParaRPr>
                    </a:p>
                  </a:txBody>
                  <a:tcPr/>
                </a:tc>
              </a:tr>
              <a:tr h="47740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latin typeface="Times New Roman" panose="02020603050405020304" pitchFamily="18" charset="0"/>
                          <a:cs typeface="Times New Roman" panose="02020603050405020304" pitchFamily="18" charset="0"/>
                        </a:rPr>
                        <a:t>Pre 1970</a:t>
                      </a:r>
                    </a:p>
                  </a:txBody>
                  <a:tcPr/>
                </a:tc>
                <a:tc>
                  <a:txBody>
                    <a:bodyPr/>
                    <a:lstStyle/>
                    <a:p>
                      <a:pPr algn="ctr"/>
                      <a:r>
                        <a:rPr lang="en-US" sz="2400" dirty="0" smtClean="0">
                          <a:latin typeface="Times New Roman" panose="02020603050405020304" pitchFamily="18" charset="0"/>
                          <a:cs typeface="Times New Roman" panose="02020603050405020304" pitchFamily="18" charset="0"/>
                        </a:rPr>
                        <a:t>0.2</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Until 12/31/19</a:t>
                      </a:r>
                      <a:endParaRPr lang="en-US" sz="2400" dirty="0">
                        <a:latin typeface="Times New Roman" panose="02020603050405020304" pitchFamily="18" charset="0"/>
                        <a:cs typeface="Times New Roman" panose="02020603050405020304" pitchFamily="18" charset="0"/>
                      </a:endParaRPr>
                    </a:p>
                  </a:txBody>
                  <a:tcPr/>
                </a:tc>
              </a:tr>
              <a:tr h="5334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ea typeface="+mn-ea"/>
                          <a:cs typeface="Times New Roman" panose="02020603050405020304" pitchFamily="18" charset="0"/>
                        </a:rPr>
                        <a:t>Pre 1970</a:t>
                      </a:r>
                    </a:p>
                  </a:txBody>
                  <a:tcPr/>
                </a:tc>
                <a:tc>
                  <a:txBody>
                    <a:bodyPr/>
                    <a:lstStyle/>
                    <a:p>
                      <a:pPr algn="ctr"/>
                      <a:r>
                        <a:rPr lang="en-US" sz="2400" dirty="0" smtClean="0">
                          <a:latin typeface="Times New Roman" panose="02020603050405020304" pitchFamily="18" charset="0"/>
                          <a:cs typeface="Times New Roman" panose="02020603050405020304" pitchFamily="18" charset="0"/>
                        </a:rPr>
                        <a:t>0.15</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On 01/01/20</a:t>
                      </a:r>
                      <a:endParaRPr lang="en-US" sz="2400" dirty="0">
                        <a:latin typeface="Times New Roman" panose="02020603050405020304" pitchFamily="18" charset="0"/>
                        <a:cs typeface="Times New Roman" panose="02020603050405020304" pitchFamily="18" charset="0"/>
                      </a:endParaRPr>
                    </a:p>
                  </a:txBody>
                  <a:tcPr/>
                </a:tc>
              </a:tr>
              <a:tr h="457200">
                <a:tc>
                  <a:txBody>
                    <a:bodyPr/>
                    <a:lstStyle/>
                    <a:p>
                      <a:pPr algn="l"/>
                      <a:r>
                        <a:rPr lang="en-US" sz="2400" dirty="0" smtClean="0">
                          <a:latin typeface="Times New Roman" panose="02020603050405020304" pitchFamily="18" charset="0"/>
                          <a:cs typeface="Times New Roman" panose="02020603050405020304" pitchFamily="18" charset="0"/>
                        </a:rPr>
                        <a:t>Used &lt;</a:t>
                      </a:r>
                      <a:r>
                        <a:rPr lang="en-US" sz="2400" baseline="0" dirty="0" smtClean="0">
                          <a:latin typeface="Times New Roman" panose="02020603050405020304" pitchFamily="18" charset="0"/>
                          <a:cs typeface="Times New Roman" panose="02020603050405020304" pitchFamily="18" charset="0"/>
                        </a:rPr>
                        <a:t> 876 </a:t>
                      </a:r>
                      <a:r>
                        <a:rPr lang="en-US" sz="2400" baseline="0" dirty="0" err="1" smtClean="0">
                          <a:latin typeface="Times New Roman" panose="02020603050405020304" pitchFamily="18" charset="0"/>
                          <a:cs typeface="Times New Roman" panose="02020603050405020304" pitchFamily="18" charset="0"/>
                        </a:rPr>
                        <a:t>hrs</a:t>
                      </a:r>
                      <a:r>
                        <a:rPr lang="en-US" sz="2400" baseline="0" dirty="0" smtClean="0">
                          <a:latin typeface="Times New Roman" panose="02020603050405020304" pitchFamily="18" charset="0"/>
                          <a:cs typeface="Times New Roman" panose="02020603050405020304" pitchFamily="18" charset="0"/>
                        </a:rPr>
                        <a:t>/</a:t>
                      </a:r>
                      <a:r>
                        <a:rPr lang="en-US" sz="2400" baseline="0" dirty="0" err="1" smtClean="0">
                          <a:latin typeface="Times New Roman" panose="02020603050405020304" pitchFamily="18" charset="0"/>
                          <a:cs typeface="Times New Roman" panose="02020603050405020304" pitchFamily="18" charset="0"/>
                        </a:rPr>
                        <a:t>yr</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0.20</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On</a:t>
                      </a:r>
                      <a:r>
                        <a:rPr lang="en-US" sz="2400" baseline="0" dirty="0" smtClean="0">
                          <a:latin typeface="Times New Roman" panose="02020603050405020304" pitchFamily="18" charset="0"/>
                          <a:cs typeface="Times New Roman" panose="02020603050405020304" pitchFamily="18" charset="0"/>
                        </a:rPr>
                        <a:t> 01/01/20</a:t>
                      </a:r>
                      <a:endParaRPr lang="en-US" sz="2400" dirty="0">
                        <a:latin typeface="Times New Roman" panose="02020603050405020304" pitchFamily="18" charset="0"/>
                        <a:cs typeface="Times New Roman" panose="02020603050405020304" pitchFamily="18" charset="0"/>
                      </a:endParaRPr>
                    </a:p>
                  </a:txBody>
                  <a:tcPr/>
                </a:tc>
              </a:tr>
              <a:tr h="457200">
                <a:tc>
                  <a:txBody>
                    <a:bodyPr/>
                    <a:lstStyle/>
                    <a:p>
                      <a:pPr algn="l"/>
                      <a:r>
                        <a:rPr lang="en-US" sz="2400" dirty="0" smtClean="0">
                          <a:latin typeface="Times New Roman" panose="02020603050405020304" pitchFamily="18" charset="0"/>
                          <a:cs typeface="Times New Roman" panose="02020603050405020304" pitchFamily="18" charset="0"/>
                        </a:rPr>
                        <a:t>Post</a:t>
                      </a:r>
                      <a:r>
                        <a:rPr lang="en-US" sz="2400" baseline="0" dirty="0" smtClean="0">
                          <a:latin typeface="Times New Roman" panose="02020603050405020304" pitchFamily="18" charset="0"/>
                          <a:cs typeface="Times New Roman" panose="02020603050405020304" pitchFamily="18" charset="0"/>
                        </a:rPr>
                        <a:t> 1970</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0.1</a:t>
                      </a:r>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Until 12/31/19</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txBody>
                  <a:tcPr/>
                </a:tc>
              </a:tr>
              <a:tr h="457200">
                <a:tc>
                  <a:txBody>
                    <a:bodyPr/>
                    <a:lstStyle/>
                    <a:p>
                      <a:pPr algn="l"/>
                      <a:r>
                        <a:rPr lang="en-US" sz="2400" dirty="0" smtClean="0">
                          <a:latin typeface="Times New Roman" panose="02020603050405020304" pitchFamily="18" charset="0"/>
                          <a:cs typeface="Times New Roman" panose="02020603050405020304" pitchFamily="18" charset="0"/>
                        </a:rPr>
                        <a:t>Post</a:t>
                      </a:r>
                      <a:r>
                        <a:rPr lang="en-US" sz="2400" baseline="0" dirty="0" smtClean="0">
                          <a:latin typeface="Times New Roman" panose="02020603050405020304" pitchFamily="18" charset="0"/>
                          <a:cs typeface="Times New Roman" panose="02020603050405020304" pitchFamily="18" charset="0"/>
                        </a:rPr>
                        <a:t> 1970</a:t>
                      </a:r>
                      <a:endParaRPr lang="en-US" sz="2400" dirty="0">
                        <a:latin typeface="Times New Roman" panose="02020603050405020304" pitchFamily="18" charset="0"/>
                        <a:cs typeface="Times New Roman" panose="02020603050405020304" pitchFamily="18" charset="0"/>
                      </a:endParaRPr>
                    </a:p>
                  </a:txBody>
                  <a:tcPr/>
                </a:tc>
                <a:tc>
                  <a:txBody>
                    <a:bodyPr/>
                    <a:lstStyle/>
                    <a:p>
                      <a:pPr algn="ctr"/>
                      <a:r>
                        <a:rPr lang="en-US" sz="2400" dirty="0" smtClean="0">
                          <a:latin typeface="Times New Roman" panose="02020603050405020304" pitchFamily="18" charset="0"/>
                          <a:cs typeface="Times New Roman" panose="02020603050405020304" pitchFamily="18" charset="0"/>
                        </a:rPr>
                        <a:t>0.14</a:t>
                      </a:r>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On 01/01/20</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txBody>
                  <a:tcPr/>
                </a:tc>
              </a:tr>
              <a:tr h="4572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After SOS date</a:t>
                      </a:r>
                    </a:p>
                  </a:txBody>
                  <a:tcPr/>
                </a:tc>
                <a:tc>
                  <a:txBody>
                    <a:bodyPr/>
                    <a:lstStyle/>
                    <a:p>
                      <a:pPr algn="ctr"/>
                      <a:r>
                        <a:rPr lang="en-US" sz="2400" dirty="0" smtClean="0">
                          <a:latin typeface="Times New Roman" panose="02020603050405020304" pitchFamily="18" charset="0"/>
                          <a:cs typeface="Times New Roman" panose="02020603050405020304" pitchFamily="18" charset="0"/>
                        </a:rPr>
                        <a:t>0.10</a:t>
                      </a:r>
                      <a:endParaRPr lang="en-US" sz="24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prstClr val="black"/>
                          </a:solidFill>
                          <a:effectLst/>
                          <a:uLnTx/>
                          <a:uFillTx/>
                          <a:latin typeface="Times New Roman" panose="02020603050405020304" pitchFamily="18" charset="0"/>
                          <a:cs typeface="Times New Roman" panose="02020603050405020304" pitchFamily="18" charset="0"/>
                        </a:rPr>
                        <a:t>After SOS date</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a:txBody>
                  <a:tcPr/>
                </a:tc>
              </a:tr>
            </a:tbl>
          </a:graphicData>
        </a:graphic>
      </p:graphicFrame>
      <p:sp>
        <p:nvSpPr>
          <p:cNvPr id="6" name="Title 1"/>
          <p:cNvSpPr>
            <a:spLocks noGrp="1"/>
          </p:cNvSpPr>
          <p:nvPr>
            <p:ph type="title"/>
          </p:nvPr>
        </p:nvSpPr>
        <p:spPr>
          <a:xfrm>
            <a:off x="533400" y="685800"/>
            <a:ext cx="8001000" cy="685800"/>
          </a:xfrm>
        </p:spPr>
        <p:txBody>
          <a:bodyPr/>
          <a:lstStyle/>
          <a:p>
            <a:r>
              <a:rPr lang="en-US" sz="3600" b="1" dirty="0" smtClean="0">
                <a:latin typeface="Times New Roman" pitchFamily="18" charset="0"/>
                <a:cs typeface="Times New Roman" pitchFamily="18" charset="0"/>
              </a:rPr>
              <a:t>Grain loading – proposed changes</a:t>
            </a:r>
            <a:r>
              <a:rPr lang="en-US" sz="3600" b="1" dirty="0">
                <a:latin typeface="Times New Roman" pitchFamily="18" charset="0"/>
                <a:cs typeface="Times New Roman" pitchFamily="18" charset="0"/>
              </a:rPr>
              <a:t/>
            </a:r>
            <a:br>
              <a:rPr lang="en-US" sz="3600" b="1" dirty="0">
                <a:latin typeface="Times New Roman" pitchFamily="18" charset="0"/>
                <a:cs typeface="Times New Roman" pitchFamily="18" charset="0"/>
              </a:rPr>
            </a:br>
            <a:r>
              <a:rPr lang="en-US" sz="3200" b="1" dirty="0" smtClean="0">
                <a:latin typeface="Times New Roman" pitchFamily="18" charset="0"/>
                <a:cs typeface="Times New Roman" pitchFamily="18" charset="0"/>
              </a:rPr>
              <a:t>Fuel Burning Equipment</a:t>
            </a:r>
            <a:endParaRPr lang="en-US" sz="3200" b="1" dirty="0">
              <a:latin typeface="Times New Roman" pitchFamily="18" charset="0"/>
              <a:cs typeface="Times New Roman" pitchFamily="18" charset="0"/>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304801" y="1828800"/>
            <a:ext cx="2743200" cy="20574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6327986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srgbClr val="E3DED1">
                    <a:shade val="50000"/>
                  </a:srgbClr>
                </a:solidFill>
              </a:rPr>
              <a:pPr/>
              <a:t>53</a:t>
            </a:fld>
            <a:endParaRPr lang="en-US" dirty="0">
              <a:solidFill>
                <a:srgbClr val="E3DED1">
                  <a:shade val="50000"/>
                </a:srgbClr>
              </a:solidFill>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41769" y="3657600"/>
            <a:ext cx="2220432" cy="166532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8"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6936" r="23990" b="31341"/>
          <a:stretch/>
        </p:blipFill>
        <p:spPr bwMode="auto">
          <a:xfrm>
            <a:off x="113416" y="2598265"/>
            <a:ext cx="1610832" cy="105933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6" name="Title 1"/>
          <p:cNvSpPr>
            <a:spLocks noGrp="1"/>
          </p:cNvSpPr>
          <p:nvPr>
            <p:ph type="title"/>
          </p:nvPr>
        </p:nvSpPr>
        <p:spPr>
          <a:xfrm>
            <a:off x="533400" y="685800"/>
            <a:ext cx="8001000" cy="1066800"/>
          </a:xfrm>
        </p:spPr>
        <p:txBody>
          <a:bodyPr/>
          <a:lstStyle/>
          <a:p>
            <a:r>
              <a:rPr lang="en-US" sz="3600" b="1" dirty="0" smtClean="0">
                <a:latin typeface="Times New Roman" pitchFamily="18" charset="0"/>
                <a:cs typeface="Times New Roman" pitchFamily="18" charset="0"/>
              </a:rPr>
              <a:t>Grain loading – proposed changes  </a:t>
            </a:r>
            <a:r>
              <a:rPr lang="en-US" sz="3600" b="1" dirty="0">
                <a:latin typeface="Times New Roman" pitchFamily="18" charset="0"/>
                <a:cs typeface="Times New Roman" pitchFamily="18" charset="0"/>
              </a:rPr>
              <a:t/>
            </a:r>
            <a:br>
              <a:rPr lang="en-US" sz="3600" b="1" dirty="0">
                <a:latin typeface="Times New Roman" pitchFamily="18" charset="0"/>
                <a:cs typeface="Times New Roman" pitchFamily="18" charset="0"/>
              </a:rPr>
            </a:br>
            <a:r>
              <a:rPr lang="en-US" sz="3600" b="1" dirty="0" smtClean="0">
                <a:latin typeface="Times New Roman" pitchFamily="18" charset="0"/>
                <a:cs typeface="Times New Roman" pitchFamily="18" charset="0"/>
              </a:rPr>
              <a:t>Pre-1970 </a:t>
            </a:r>
            <a:r>
              <a:rPr lang="en-US" sz="3200" b="1" dirty="0" smtClean="0">
                <a:latin typeface="Times New Roman" pitchFamily="18" charset="0"/>
                <a:cs typeface="Times New Roman" pitchFamily="18" charset="0"/>
              </a:rPr>
              <a:t>Fuel Burning Equipment</a:t>
            </a:r>
            <a:endParaRPr lang="en-US" sz="3200" b="1" dirty="0">
              <a:latin typeface="Times New Roman" pitchFamily="18" charset="0"/>
              <a:cs typeface="Times New Roman" pitchFamily="18" charset="0"/>
            </a:endParaRPr>
          </a:p>
        </p:txBody>
      </p:sp>
      <p:sp>
        <p:nvSpPr>
          <p:cNvPr id="2" name="TextBox 1"/>
          <p:cNvSpPr txBox="1"/>
          <p:nvPr/>
        </p:nvSpPr>
        <p:spPr>
          <a:xfrm>
            <a:off x="2369288" y="2012660"/>
            <a:ext cx="6622311" cy="5447645"/>
          </a:xfrm>
          <a:prstGeom prst="rect">
            <a:avLst/>
          </a:prstGeom>
          <a:noFill/>
        </p:spPr>
        <p:txBody>
          <a:bodyPr wrap="square" rtlCol="0">
            <a:spAutoFit/>
          </a:bodyPr>
          <a:lstStyle/>
          <a:p>
            <a:r>
              <a:rPr lang="en-US" sz="3200" dirty="0" smtClean="0">
                <a:latin typeface="Times New Roman" panose="02020603050405020304" pitchFamily="18" charset="0"/>
                <a:cs typeface="Times New Roman" panose="02020603050405020304" pitchFamily="18" charset="0"/>
              </a:rPr>
              <a:t>For boilers that cannot meet 0.15 gr/dscf:</a:t>
            </a:r>
          </a:p>
          <a:p>
            <a:pPr marL="285750" indent="-28575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Submit signed </a:t>
            </a:r>
            <a:r>
              <a:rPr lang="en-US" sz="3200" dirty="0">
                <a:latin typeface="Times New Roman" panose="02020603050405020304" pitchFamily="18" charset="0"/>
                <a:cs typeface="Times New Roman" panose="02020603050405020304" pitchFamily="18" charset="0"/>
              </a:rPr>
              <a:t>report by professional </a:t>
            </a:r>
            <a:r>
              <a:rPr lang="en-US" sz="3200" dirty="0" smtClean="0">
                <a:latin typeface="Times New Roman" panose="02020603050405020304" pitchFamily="18" charset="0"/>
                <a:cs typeface="Times New Roman" panose="02020603050405020304" pitchFamily="18" charset="0"/>
              </a:rPr>
              <a:t>engineer after</a:t>
            </a:r>
            <a:r>
              <a:rPr lang="en-US" sz="3200" dirty="0">
                <a:latin typeface="Times New Roman" panose="02020603050405020304" pitchFamily="18" charset="0"/>
                <a:cs typeface="Times New Roman" panose="02020603050405020304" pitchFamily="18" charset="0"/>
              </a:rPr>
              <a:t>:</a:t>
            </a:r>
          </a:p>
          <a:p>
            <a:pPr marL="742950" lvl="1" indent="-28575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Multiclone maintenance and upgrade or</a:t>
            </a:r>
          </a:p>
          <a:p>
            <a:pPr marL="742950" lvl="1" indent="-285750">
              <a:buFont typeface="Arial" panose="020B0604020202020204" pitchFamily="34" charset="0"/>
              <a:buChar char="•"/>
            </a:pPr>
            <a:r>
              <a:rPr lang="en-US" sz="3200" dirty="0">
                <a:latin typeface="Times New Roman" panose="02020603050405020304" pitchFamily="18" charset="0"/>
                <a:cs typeface="Times New Roman" panose="02020603050405020304" pitchFamily="18" charset="0"/>
              </a:rPr>
              <a:t>B</a:t>
            </a:r>
            <a:r>
              <a:rPr lang="en-US" sz="3200" dirty="0" smtClean="0">
                <a:latin typeface="Times New Roman" panose="02020603050405020304" pitchFamily="18" charset="0"/>
                <a:cs typeface="Times New Roman" panose="02020603050405020304" pitchFamily="18" charset="0"/>
              </a:rPr>
              <a:t>oiler tune-up </a:t>
            </a:r>
          </a:p>
          <a:p>
            <a:pPr marL="285750" indent="-285750">
              <a:buFont typeface="Arial" panose="020B0604020202020204" pitchFamily="34" charset="0"/>
              <a:buChar char="•"/>
            </a:pPr>
            <a:r>
              <a:rPr lang="en-US" sz="3200" dirty="0" smtClean="0">
                <a:latin typeface="Times New Roman" panose="02020603050405020304" pitchFamily="18" charset="0"/>
                <a:cs typeface="Times New Roman" panose="02020603050405020304" pitchFamily="18" charset="0"/>
              </a:rPr>
              <a:t>Request </a:t>
            </a:r>
            <a:r>
              <a:rPr lang="en-US" sz="3200" dirty="0">
                <a:latin typeface="Times New Roman" panose="02020603050405020304" pitchFamily="18" charset="0"/>
                <a:cs typeface="Times New Roman" panose="02020603050405020304" pitchFamily="18" charset="0"/>
              </a:rPr>
              <a:t>specific limit of 0.17 gr/dscf by 10/01/19</a:t>
            </a:r>
          </a:p>
          <a:p>
            <a:pPr marL="285750" indent="-285750">
              <a:buFont typeface="Arial" panose="020B0604020202020204" pitchFamily="34" charset="0"/>
              <a:buChar char="•"/>
            </a:pPr>
            <a:endParaRPr lang="en-US" sz="3200" dirty="0" smtClean="0">
              <a:latin typeface="Times New Roman" panose="02020603050405020304" pitchFamily="18" charset="0"/>
              <a:cs typeface="Times New Roman" panose="02020603050405020304" pitchFamily="18" charset="0"/>
            </a:endParaRPr>
          </a:p>
          <a:p>
            <a:pPr marL="285750" indent="-285750">
              <a:buFont typeface="Arial" panose="020B0604020202020204" pitchFamily="34" charset="0"/>
              <a:buChar char="•"/>
            </a:pP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98347033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838200"/>
            <a:ext cx="7543800" cy="1143000"/>
          </a:xfrm>
        </p:spPr>
        <p:txBody>
          <a:bodyPr/>
          <a:lstStyle/>
          <a:p>
            <a:r>
              <a:rPr lang="en-US" sz="3600" b="1" dirty="0" smtClean="0">
                <a:latin typeface="Times New Roman" pitchFamily="18" charset="0"/>
                <a:cs typeface="Times New Roman" pitchFamily="18" charset="0"/>
              </a:rPr>
              <a:t>PM and Opacity Standards  - Affected Sources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990600" y="2362200"/>
            <a:ext cx="7315200" cy="4191000"/>
          </a:xfrm>
        </p:spPr>
        <p:txBody>
          <a:bodyPr>
            <a:normAutofit/>
          </a:bodyPr>
          <a:lstStyle/>
          <a:p>
            <a:pPr>
              <a:buClr>
                <a:srgbClr val="0CA4C2"/>
              </a:buClr>
            </a:pPr>
            <a:r>
              <a:rPr lang="en-US" dirty="0">
                <a:latin typeface="Times New Roman" panose="02020603050405020304" pitchFamily="18" charset="0"/>
                <a:cs typeface="Times New Roman" panose="02020603050405020304" pitchFamily="18" charset="0"/>
              </a:rPr>
              <a:t>Boise Cascade (Pilot </a:t>
            </a:r>
            <a:r>
              <a:rPr lang="en-US" dirty="0" smtClean="0">
                <a:latin typeface="Times New Roman" panose="02020603050405020304" pitchFamily="18" charset="0"/>
                <a:cs typeface="Times New Roman" panose="02020603050405020304" pitchFamily="18" charset="0"/>
              </a:rPr>
              <a:t>Rock) 30-0016</a:t>
            </a:r>
          </a:p>
          <a:p>
            <a:pPr>
              <a:buClr>
                <a:srgbClr val="0CA4C2"/>
              </a:buClr>
            </a:pPr>
            <a:r>
              <a:rPr lang="en-US" dirty="0">
                <a:latin typeface="Times New Roman" panose="02020603050405020304" pitchFamily="18" charset="0"/>
                <a:cs typeface="Times New Roman" panose="02020603050405020304" pitchFamily="18" charset="0"/>
              </a:rPr>
              <a:t>Collins (Fremont Sawmill) 19-0002</a:t>
            </a:r>
          </a:p>
          <a:p>
            <a:pPr>
              <a:buClr>
                <a:srgbClr val="0CA4C2"/>
              </a:buClr>
            </a:pPr>
            <a:r>
              <a:rPr lang="en-US" dirty="0" smtClean="0">
                <a:latin typeface="Times New Roman" panose="02020603050405020304" pitchFamily="18" charset="0"/>
                <a:cs typeface="Times New Roman" panose="02020603050405020304" pitchFamily="18" charset="0"/>
              </a:rPr>
              <a:t>Columbia </a:t>
            </a:r>
            <a:r>
              <a:rPr lang="en-US" dirty="0">
                <a:latin typeface="Times New Roman" panose="02020603050405020304" pitchFamily="18" charset="0"/>
                <a:cs typeface="Times New Roman" panose="02020603050405020304" pitchFamily="18" charset="0"/>
              </a:rPr>
              <a:t>Forest </a:t>
            </a:r>
            <a:r>
              <a:rPr lang="en-US" dirty="0" smtClean="0">
                <a:latin typeface="Times New Roman" panose="02020603050405020304" pitchFamily="18" charset="0"/>
                <a:cs typeface="Times New Roman" panose="02020603050405020304" pitchFamily="18" charset="0"/>
              </a:rPr>
              <a:t>Products 18-0014</a:t>
            </a:r>
          </a:p>
          <a:p>
            <a:pPr>
              <a:buClr>
                <a:srgbClr val="0CA4C2"/>
              </a:buClr>
            </a:pPr>
            <a:r>
              <a:rPr lang="en-US" dirty="0" smtClean="0">
                <a:latin typeface="Times New Roman" panose="02020603050405020304" pitchFamily="18" charset="0"/>
                <a:cs typeface="Times New Roman" panose="02020603050405020304" pitchFamily="18" charset="0"/>
              </a:rPr>
              <a:t>Frank Lumber 22-2525</a:t>
            </a:r>
          </a:p>
          <a:p>
            <a:pPr>
              <a:buClr>
                <a:srgbClr val="0CA4C2"/>
              </a:buClr>
            </a:pPr>
            <a:r>
              <a:rPr lang="en-US" dirty="0" err="1" smtClean="0">
                <a:latin typeface="Times New Roman" panose="02020603050405020304" pitchFamily="18" charset="0"/>
                <a:cs typeface="Times New Roman" panose="02020603050405020304" pitchFamily="18" charset="0"/>
              </a:rPr>
              <a:t>Interfor</a:t>
            </a:r>
            <a:r>
              <a:rPr lang="en-US" dirty="0" smtClean="0">
                <a:latin typeface="Times New Roman" panose="02020603050405020304" pitchFamily="18" charset="0"/>
                <a:cs typeface="Times New Roman" panose="02020603050405020304" pitchFamily="18" charset="0"/>
              </a:rPr>
              <a:t> Pacific 18-0005</a:t>
            </a:r>
          </a:p>
          <a:p>
            <a:pPr>
              <a:buClr>
                <a:srgbClr val="0CA4C2"/>
              </a:buClr>
            </a:pPr>
            <a:r>
              <a:rPr lang="en-US" dirty="0" smtClean="0">
                <a:latin typeface="Times New Roman" panose="02020603050405020304" pitchFamily="18" charset="0"/>
                <a:cs typeface="Times New Roman" panose="02020603050405020304" pitchFamily="18" charset="0"/>
              </a:rPr>
              <a:t>Swanson </a:t>
            </a:r>
            <a:r>
              <a:rPr lang="en-US" dirty="0">
                <a:latin typeface="Times New Roman" panose="02020603050405020304" pitchFamily="18" charset="0"/>
                <a:cs typeface="Times New Roman" panose="02020603050405020304" pitchFamily="18" charset="0"/>
              </a:rPr>
              <a:t>Group </a:t>
            </a:r>
            <a:r>
              <a:rPr lang="en-US" dirty="0" smtClean="0">
                <a:latin typeface="Times New Roman" panose="02020603050405020304" pitchFamily="18" charset="0"/>
                <a:cs typeface="Times New Roman" panose="02020603050405020304" pitchFamily="18" charset="0"/>
              </a:rPr>
              <a:t>Roseburg 10-0030</a:t>
            </a:r>
          </a:p>
        </p:txBody>
      </p:sp>
      <p:sp>
        <p:nvSpPr>
          <p:cNvPr id="4" name="Slide Number Placeholder 3"/>
          <p:cNvSpPr>
            <a:spLocks noGrp="1"/>
          </p:cNvSpPr>
          <p:nvPr>
            <p:ph type="sldNum" sz="quarter" idx="12"/>
          </p:nvPr>
        </p:nvSpPr>
        <p:spPr/>
        <p:txBody>
          <a:bodyPr/>
          <a:lstStyle/>
          <a:p>
            <a:fld id="{5054A28A-D49E-49FA-AA6C-AAFB5BCB984B}" type="slidenum">
              <a:rPr lang="en-US" smtClean="0"/>
              <a:pPr/>
              <a:t>54</a:t>
            </a:fld>
            <a:endParaRPr lang="en-US" dirty="0"/>
          </a:p>
        </p:txBody>
      </p:sp>
    </p:spTree>
    <p:extLst>
      <p:ext uri="{BB962C8B-B14F-4D97-AF65-F5344CB8AC3E}">
        <p14:creationId xmlns:p14="http://schemas.microsoft.com/office/powerpoint/2010/main" xmlns="" val="411954913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2057400"/>
            <a:ext cx="8229600" cy="3962400"/>
          </a:xfrm>
        </p:spPr>
        <p:txBody>
          <a:bodyPr>
            <a:noAutofit/>
          </a:bodyPr>
          <a:lstStyle/>
          <a:p>
            <a:pPr>
              <a:buClr>
                <a:srgbClr val="00B0F0"/>
              </a:buClr>
            </a:pPr>
            <a:r>
              <a:rPr lang="en-US" sz="2800" dirty="0" smtClean="0">
                <a:latin typeface="Times New Roman" pitchFamily="18" charset="0"/>
                <a:cs typeface="Times New Roman" pitchFamily="18" charset="0"/>
              </a:rPr>
              <a:t>Conduct more frequent tuning/maintenance</a:t>
            </a:r>
          </a:p>
          <a:p>
            <a:pPr lvl="1">
              <a:buClr>
                <a:srgbClr val="00B0F0"/>
              </a:buClr>
            </a:pPr>
            <a:r>
              <a:rPr lang="en-US" sz="2400" dirty="0" smtClean="0">
                <a:latin typeface="Times New Roman" pitchFamily="18" charset="0"/>
                <a:cs typeface="Times New Roman" pitchFamily="18" charset="0"/>
              </a:rPr>
              <a:t>1977 28 MMBtu wood fired boiler; pre-test out of compliance; post-test less than 0.1 gr/dscf</a:t>
            </a:r>
          </a:p>
          <a:p>
            <a:pPr>
              <a:buClr>
                <a:srgbClr val="00B0F0"/>
              </a:buClr>
            </a:pPr>
            <a:r>
              <a:rPr lang="en-US" sz="2800" dirty="0" smtClean="0">
                <a:latin typeface="Times New Roman" pitchFamily="18" charset="0"/>
                <a:cs typeface="Times New Roman" pitchFamily="18" charset="0"/>
              </a:rPr>
              <a:t>Maintain consistent/high quality fuel</a:t>
            </a:r>
          </a:p>
          <a:p>
            <a:pPr>
              <a:buClr>
                <a:srgbClr val="00B0F0"/>
              </a:buClr>
            </a:pPr>
            <a:r>
              <a:rPr lang="en-US" sz="2800" dirty="0" smtClean="0">
                <a:latin typeface="Times New Roman" pitchFamily="18" charset="0"/>
                <a:cs typeface="Times New Roman" pitchFamily="18" charset="0"/>
              </a:rPr>
              <a:t>Improve combustion controls </a:t>
            </a:r>
          </a:p>
          <a:p>
            <a:pPr>
              <a:buClr>
                <a:srgbClr val="00B0F0"/>
              </a:buClr>
            </a:pPr>
            <a:r>
              <a:rPr lang="en-US" sz="2800" dirty="0" smtClean="0">
                <a:latin typeface="Times New Roman" pitchFamily="18" charset="0"/>
                <a:cs typeface="Times New Roman" pitchFamily="18" charset="0"/>
              </a:rPr>
              <a:t>Maintain/upgrade multiclone</a:t>
            </a:r>
          </a:p>
          <a:p>
            <a:pPr lvl="1">
              <a:buClr>
                <a:srgbClr val="00B0F0"/>
              </a:buClr>
            </a:pPr>
            <a:r>
              <a:rPr lang="en-US" sz="2400" dirty="0" smtClean="0">
                <a:latin typeface="Times New Roman" pitchFamily="18" charset="0"/>
                <a:cs typeface="Times New Roman" pitchFamily="18" charset="0"/>
              </a:rPr>
              <a:t>Flue gas recirculation</a:t>
            </a:r>
          </a:p>
          <a:p>
            <a:pPr lvl="1">
              <a:buClr>
                <a:srgbClr val="00B0F0"/>
              </a:buClr>
            </a:pPr>
            <a:r>
              <a:rPr lang="en-US" sz="2400" dirty="0" smtClean="0">
                <a:latin typeface="Times New Roman" pitchFamily="18" charset="0"/>
                <a:cs typeface="Times New Roman" pitchFamily="18" charset="0"/>
              </a:rPr>
              <a:t>Multiclone inspection</a:t>
            </a:r>
          </a:p>
          <a:p>
            <a:pPr lvl="1">
              <a:buClr>
                <a:srgbClr val="00B0F0"/>
              </a:buClr>
            </a:pPr>
            <a:endParaRPr lang="en-US" sz="2400" dirty="0" smtClean="0">
              <a:latin typeface="Times New Roman" pitchFamily="18" charset="0"/>
              <a:cs typeface="Times New Roman" pitchFamily="18" charset="0"/>
            </a:endParaRPr>
          </a:p>
          <a:p>
            <a:pPr marL="0" indent="0">
              <a:buClr>
                <a:srgbClr val="00B0F0"/>
              </a:buClr>
              <a:buNone/>
            </a:pPr>
            <a:endParaRPr lang="en-US" sz="2800" dirty="0" smtClean="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55</a:t>
            </a:fld>
            <a:endParaRPr lang="en-US" dirty="0"/>
          </a:p>
        </p:txBody>
      </p:sp>
      <p:sp>
        <p:nvSpPr>
          <p:cNvPr id="6" name="TextBox 5"/>
          <p:cNvSpPr txBox="1"/>
          <p:nvPr/>
        </p:nvSpPr>
        <p:spPr>
          <a:xfrm>
            <a:off x="914400" y="914400"/>
            <a:ext cx="7772400" cy="1200329"/>
          </a:xfrm>
          <a:prstGeom prst="rect">
            <a:avLst/>
          </a:prstGeom>
          <a:noFill/>
        </p:spPr>
        <p:txBody>
          <a:bodyPr wrap="square" rtlCol="0">
            <a:spAutoFit/>
          </a:bodyPr>
          <a:lstStyle/>
          <a:p>
            <a:r>
              <a:rPr lang="en-US" sz="3600" b="1" dirty="0" smtClean="0">
                <a:latin typeface="Times New Roman" pitchFamily="18" charset="0"/>
                <a:cs typeface="Times New Roman" pitchFamily="18" charset="0"/>
              </a:rPr>
              <a:t>What might be necessary to comply with standards</a:t>
            </a:r>
            <a:endParaRPr lang="en-US" sz="3600" b="1" dirty="0">
              <a:latin typeface="Times New Roman" pitchFamily="18" charset="0"/>
              <a:cs typeface="Times New Roman" pitchFamily="18" charset="0"/>
            </a:endParaRPr>
          </a:p>
        </p:txBody>
      </p:sp>
      <p:pic>
        <p:nvPicPr>
          <p:cNvPr id="63490" name="Picture 2" descr="http://www.lawson-taylor.ca/images/airclean/multiclone.jpg">
            <a:hlinkClick r:id="rId3"/>
          </p:cNvPr>
          <p:cNvPicPr>
            <a:picLocks noChangeAspect="1" noChangeArrowheads="1"/>
          </p:cNvPicPr>
          <p:nvPr/>
        </p:nvPicPr>
        <p:blipFill>
          <a:blip r:embed="rId4" cstate="print"/>
          <a:srcRect/>
          <a:stretch>
            <a:fillRect/>
          </a:stretch>
        </p:blipFill>
        <p:spPr bwMode="auto">
          <a:xfrm>
            <a:off x="6248400" y="3809999"/>
            <a:ext cx="2133600" cy="2756781"/>
          </a:xfrm>
          <a:prstGeom prst="rect">
            <a:avLst/>
          </a:prstGeom>
          <a:noFill/>
        </p:spPr>
      </p:pic>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5054A28A-D49E-49FA-AA6C-AAFB5BCB984B}" type="slidenum">
              <a:rPr lang="en-US" smtClean="0">
                <a:solidFill>
                  <a:prstClr val="black">
                    <a:tint val="75000"/>
                  </a:prstClr>
                </a:solidFill>
              </a:rPr>
              <a:pPr/>
              <a:t>56</a:t>
            </a:fld>
            <a:endParaRPr lang="en-US" dirty="0">
              <a:solidFill>
                <a:prstClr val="black">
                  <a:tint val="75000"/>
                </a:prstClr>
              </a:solidFill>
            </a:endParaRPr>
          </a:p>
        </p:txBody>
      </p:sp>
      <p:sp>
        <p:nvSpPr>
          <p:cNvPr id="5" name="Title 1"/>
          <p:cNvSpPr>
            <a:spLocks noGrp="1"/>
          </p:cNvSpPr>
          <p:nvPr>
            <p:ph type="title"/>
          </p:nvPr>
        </p:nvSpPr>
        <p:spPr>
          <a:xfrm>
            <a:off x="1371600" y="914400"/>
            <a:ext cx="7239000" cy="685800"/>
          </a:xfrm>
        </p:spPr>
        <p:txBody>
          <a:bodyPr/>
          <a:lstStyle/>
          <a:p>
            <a:r>
              <a:rPr lang="en-US" sz="3600" b="1" dirty="0" smtClean="0">
                <a:latin typeface="Times New Roman" pitchFamily="18" charset="0"/>
                <a:cs typeface="Times New Roman" pitchFamily="18" charset="0"/>
              </a:rPr>
              <a:t>PM Standards – suggested changes</a:t>
            </a:r>
            <a:endParaRPr lang="en-US" sz="3600" b="1" dirty="0">
              <a:latin typeface="Times New Roman" pitchFamily="18" charset="0"/>
              <a:cs typeface="Times New Roman" pitchFamily="18" charset="0"/>
            </a:endParaRPr>
          </a:p>
        </p:txBody>
      </p:sp>
      <p:pic>
        <p:nvPicPr>
          <p:cNvPr id="2050" name="Picture 2" descr="http://assets.kingletas.com/wp-content/uploads/2013/04/Question-People.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209800" y="1828800"/>
            <a:ext cx="5067300" cy="472440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07729206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57</a:t>
            </a:fld>
            <a:endParaRPr lang="en-US" dirty="0"/>
          </a:p>
        </p:txBody>
      </p:sp>
      <p:sp>
        <p:nvSpPr>
          <p:cNvPr id="8" name="Title 1"/>
          <p:cNvSpPr txBox="1">
            <a:spLocks noGrp="1"/>
          </p:cNvSpPr>
          <p:nvPr>
            <p:ph type="title"/>
          </p:nvPr>
        </p:nvSpPr>
        <p:spPr bwMode="auto">
          <a:xfrm>
            <a:off x="457200" y="457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914400" y="1981200"/>
            <a:ext cx="8229600" cy="2438400"/>
          </a:xfrm>
        </p:spPr>
        <p:txBody>
          <a:bodyPr>
            <a:noAutofit/>
          </a:bodyPr>
          <a:lstStyle/>
          <a:p>
            <a:pPr marL="225425" indent="-225425">
              <a:lnSpc>
                <a:spcPct val="95000"/>
              </a:lnSpc>
              <a:spcBef>
                <a:spcPts val="0"/>
              </a:spcBef>
              <a:buClr>
                <a:srgbClr val="00B0F0"/>
              </a:buClr>
            </a:pPr>
            <a:r>
              <a:rPr lang="en-US" dirty="0" smtClean="0">
                <a:latin typeface="Times New Roman" pitchFamily="18" charset="0"/>
                <a:cs typeface="Times New Roman" pitchFamily="18" charset="0"/>
              </a:rPr>
              <a:t>Background/issues</a:t>
            </a:r>
          </a:p>
          <a:p>
            <a:pPr marL="225425" indent="-225425">
              <a:lnSpc>
                <a:spcPct val="95000"/>
              </a:lnSpc>
              <a:spcBef>
                <a:spcPts val="0"/>
              </a:spcBef>
              <a:buClr>
                <a:srgbClr val="00B0F0"/>
              </a:buClr>
            </a:pPr>
            <a:endParaRPr lang="en-US" dirty="0" smtClean="0">
              <a:latin typeface="Times New Roman" pitchFamily="18" charset="0"/>
              <a:cs typeface="Times New Roman" pitchFamily="18" charset="0"/>
            </a:endParaRP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Suggested Rule Changes</a:t>
            </a:r>
          </a:p>
          <a:p>
            <a:pPr marL="225425" indent="-225425">
              <a:lnSpc>
                <a:spcPct val="95000"/>
              </a:lnSpc>
              <a:spcBef>
                <a:spcPts val="0"/>
              </a:spcBef>
              <a:buClr>
                <a:srgbClr val="00B0F0"/>
              </a:buClr>
            </a:pPr>
            <a:endParaRPr lang="en-US" dirty="0" smtClean="0">
              <a:latin typeface="Times New Roman" pitchFamily="18" charset="0"/>
              <a:cs typeface="Times New Roman" pitchFamily="18" charset="0"/>
            </a:endParaRP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Program integrity</a:t>
            </a: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58</a:t>
            </a:fld>
            <a:endParaRPr lang="en-US" dirty="0"/>
          </a:p>
        </p:txBody>
      </p:sp>
      <p:sp>
        <p:nvSpPr>
          <p:cNvPr id="8" name="Title 1"/>
          <p:cNvSpPr txBox="1">
            <a:spLocks noGrp="1"/>
          </p:cNvSpPr>
          <p:nvPr>
            <p:ph type="title"/>
          </p:nvPr>
        </p:nvSpPr>
        <p:spPr bwMode="auto">
          <a:xfrm>
            <a:off x="914400" y="685800"/>
            <a:ext cx="7772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Background/Issues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914400" y="1828800"/>
            <a:ext cx="8229600" cy="4419600"/>
          </a:xfrm>
        </p:spPr>
        <p:txBody>
          <a:bodyPr>
            <a:noAutofit/>
          </a:bodyPr>
          <a:lstStyle/>
          <a:p>
            <a:pPr marL="225425" indent="-225425">
              <a:lnSpc>
                <a:spcPct val="95000"/>
              </a:lnSpc>
              <a:spcBef>
                <a:spcPts val="0"/>
              </a:spcBef>
              <a:buClr>
                <a:srgbClr val="00B0F0"/>
              </a:buClr>
            </a:pPr>
            <a:r>
              <a:rPr lang="en-US" dirty="0" smtClean="0">
                <a:latin typeface="Times New Roman" pitchFamily="18" charset="0"/>
                <a:cs typeface="Times New Roman" pitchFamily="18" charset="0"/>
              </a:rPr>
              <a:t>If a business shuts down, splits, and/or repurposes, what happens to its allowable emissions?</a:t>
            </a: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Potential for new business to avoid construction approval if they use emissions from shutdown of one source to operate another source.</a:t>
            </a:r>
            <a:endParaRPr lang="en-US" dirty="0">
              <a:latin typeface="Times New Roman" pitchFamily="18" charset="0"/>
              <a:cs typeface="Times New Roman" pitchFamily="18" charset="0"/>
            </a:endParaRPr>
          </a:p>
          <a:p>
            <a:pPr marL="225425" indent="-225425">
              <a:lnSpc>
                <a:spcPct val="95000"/>
              </a:lnSpc>
              <a:spcBef>
                <a:spcPts val="0"/>
              </a:spcBef>
              <a:buClr>
                <a:srgbClr val="00B0F0"/>
              </a:buClr>
            </a:pPr>
            <a:r>
              <a:rPr lang="en-US" dirty="0" smtClean="0">
                <a:latin typeface="Times New Roman" pitchFamily="18" charset="0"/>
                <a:cs typeface="Times New Roman" pitchFamily="18" charset="0"/>
              </a:rPr>
              <a:t>Clean Air Act construction approval ensures:</a:t>
            </a:r>
          </a:p>
          <a:p>
            <a:pPr marL="625475" lvl="1" indent="-225425">
              <a:lnSpc>
                <a:spcPct val="95000"/>
              </a:lnSpc>
              <a:spcBef>
                <a:spcPts val="0"/>
              </a:spcBef>
              <a:buClr>
                <a:srgbClr val="00B0F0"/>
              </a:buClr>
            </a:pPr>
            <a:r>
              <a:rPr lang="en-US" dirty="0" smtClean="0">
                <a:latin typeface="Times New Roman" pitchFamily="18" charset="0"/>
                <a:cs typeface="Times New Roman" pitchFamily="18" charset="0"/>
              </a:rPr>
              <a:t>State of the art control technologies</a:t>
            </a:r>
          </a:p>
          <a:p>
            <a:pPr marL="625475" lvl="1" indent="-225425">
              <a:lnSpc>
                <a:spcPct val="95000"/>
              </a:lnSpc>
              <a:spcBef>
                <a:spcPts val="0"/>
              </a:spcBef>
              <a:buClr>
                <a:srgbClr val="00B0F0"/>
              </a:buClr>
            </a:pPr>
            <a:r>
              <a:rPr lang="en-US" dirty="0" smtClean="0">
                <a:latin typeface="Times New Roman" pitchFamily="18" charset="0"/>
                <a:cs typeface="Times New Roman" pitchFamily="18" charset="0"/>
              </a:rPr>
              <a:t>No adverse impacts on air quality</a:t>
            </a: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59</a:t>
            </a:fld>
            <a:endParaRPr lang="en-US" dirty="0"/>
          </a:p>
        </p:txBody>
      </p:sp>
      <p:sp>
        <p:nvSpPr>
          <p:cNvPr id="8" name="Title 1"/>
          <p:cNvSpPr txBox="1">
            <a:spLocks noGrp="1"/>
          </p:cNvSpPr>
          <p:nvPr>
            <p:ph type="title"/>
          </p:nvPr>
        </p:nvSpPr>
        <p:spPr bwMode="auto">
          <a:xfrm>
            <a:off x="1295400" y="685800"/>
            <a:ext cx="68580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a:t>
            </a:r>
            <a:b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b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1981200"/>
            <a:ext cx="8229600" cy="4267200"/>
          </a:xfrm>
        </p:spPr>
        <p:txBody>
          <a:bodyPr>
            <a:noAutofit/>
          </a:bodyPr>
          <a:lstStyle/>
          <a:p>
            <a:pPr marL="633222" indent="-576072">
              <a:lnSpc>
                <a:spcPct val="95000"/>
              </a:lnSpc>
              <a:spcBef>
                <a:spcPts val="0"/>
              </a:spcBef>
              <a:buClr>
                <a:srgbClr val="00B0F0"/>
              </a:buClr>
            </a:pPr>
            <a:r>
              <a:rPr lang="en-US" dirty="0" smtClean="0">
                <a:latin typeface="Times New Roman" pitchFamily="18" charset="0"/>
                <a:cs typeface="Times New Roman" pitchFamily="18" charset="0"/>
              </a:rPr>
              <a:t>Clarify how emissions are treated when a business splits</a:t>
            </a:r>
          </a:p>
          <a:p>
            <a:pPr marL="633222" indent="-576072">
              <a:lnSpc>
                <a:spcPct val="95000"/>
              </a:lnSpc>
              <a:spcBef>
                <a:spcPts val="0"/>
              </a:spcBef>
              <a:buClr>
                <a:srgbClr val="00B0F0"/>
              </a:buClr>
            </a:pPr>
            <a:r>
              <a:rPr lang="en-US" dirty="0" smtClean="0">
                <a:latin typeface="Times New Roman" pitchFamily="18" charset="0"/>
                <a:cs typeface="Times New Roman" pitchFamily="18" charset="0"/>
              </a:rPr>
              <a:t>Emissions may only be transferred to:</a:t>
            </a:r>
          </a:p>
          <a:p>
            <a:pPr marL="1033272" lvl="2" indent="-576072">
              <a:lnSpc>
                <a:spcPct val="95000"/>
              </a:lnSpc>
              <a:spcBef>
                <a:spcPts val="0"/>
              </a:spcBef>
              <a:buClr>
                <a:srgbClr val="00B0F0"/>
              </a:buClr>
            </a:pPr>
            <a:r>
              <a:rPr lang="en-US" sz="2800" dirty="0" smtClean="0">
                <a:latin typeface="Times New Roman" pitchFamily="18" charset="0"/>
                <a:cs typeface="Times New Roman" pitchFamily="18" charset="0"/>
              </a:rPr>
              <a:t>New business(es) with same primary 2-digit SIC, or</a:t>
            </a:r>
          </a:p>
          <a:p>
            <a:pPr marL="1033272" lvl="2" indent="-576072">
              <a:lnSpc>
                <a:spcPct val="95000"/>
              </a:lnSpc>
              <a:spcBef>
                <a:spcPts val="0"/>
              </a:spcBef>
              <a:buClr>
                <a:srgbClr val="00B0F0"/>
              </a:buClr>
            </a:pPr>
            <a:r>
              <a:rPr lang="en-US" sz="2800" dirty="0" smtClean="0">
                <a:latin typeface="Times New Roman" pitchFamily="18" charset="0"/>
                <a:cs typeface="Times New Roman" pitchFamily="18" charset="0"/>
              </a:rPr>
              <a:t>A combined heat and power unit that supported the original primary activity</a:t>
            </a:r>
          </a:p>
          <a:p>
            <a:pPr marL="1033272" lvl="2" indent="-576072">
              <a:lnSpc>
                <a:spcPct val="95000"/>
              </a:lnSpc>
              <a:spcBef>
                <a:spcPts val="0"/>
              </a:spcBef>
              <a:buClr>
                <a:srgbClr val="00B0F0"/>
              </a:buClr>
            </a:pPr>
            <a:r>
              <a:rPr lang="en-US" sz="2800" dirty="0" smtClean="0">
                <a:latin typeface="Times New Roman" pitchFamily="18" charset="0"/>
                <a:cs typeface="Times New Roman" pitchFamily="18" charset="0"/>
              </a:rPr>
              <a:t>Amount of emissions transferred cannot exceed the “new” source’s potential to emit</a:t>
            </a:r>
          </a:p>
          <a:p>
            <a:pPr marL="1033272" lvl="2" indent="-576072">
              <a:lnSpc>
                <a:spcPct val="95000"/>
              </a:lnSpc>
              <a:spcBef>
                <a:spcPts val="0"/>
              </a:spcBef>
              <a:buClr>
                <a:srgbClr val="00B0F0"/>
              </a:buClr>
            </a:pPr>
            <a:endParaRPr lang="en-US" sz="2800" dirty="0" smtClean="0">
              <a:latin typeface="Times New Roman" pitchFamily="18" charset="0"/>
              <a:cs typeface="Times New Roman" pitchFamily="18" charset="0"/>
            </a:endParaRPr>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6</a:t>
            </a:fld>
            <a:endParaRPr lang="en-US" dirty="0">
              <a:solidFill>
                <a:prstClr val="black">
                  <a:tint val="75000"/>
                </a:prstClr>
              </a:solidFill>
            </a:endParaRPr>
          </a:p>
        </p:txBody>
      </p:sp>
      <p:sp>
        <p:nvSpPr>
          <p:cNvPr id="6" name="Content Placeholder 2"/>
          <p:cNvSpPr txBox="1">
            <a:spLocks/>
          </p:cNvSpPr>
          <p:nvPr/>
        </p:nvSpPr>
        <p:spPr>
          <a:xfrm>
            <a:off x="381000" y="1449572"/>
            <a:ext cx="8183880" cy="4343400"/>
          </a:xfrm>
          <a:prstGeom prst="rect">
            <a:avLst/>
          </a:prstGeom>
        </p:spPr>
        <p:txBody>
          <a:bodyPr vert="horz" lIns="182880" tIns="91440">
            <a:normAutofit lnSpcReduction="1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457200" lvl="1" indent="0">
              <a:lnSpc>
                <a:spcPct val="115000"/>
              </a:lnSpc>
              <a:spcBef>
                <a:spcPts val="0"/>
              </a:spcBef>
              <a:buClr>
                <a:srgbClr val="00B0F0"/>
              </a:buClr>
              <a:buNone/>
            </a:pPr>
            <a:r>
              <a:rPr lang="en-US" sz="3800" dirty="0" smtClean="0">
                <a:latin typeface="Times New Roman" pitchFamily="18" charset="0"/>
                <a:ea typeface="Calibri"/>
                <a:cs typeface="Times New Roman" pitchFamily="18" charset="0"/>
              </a:rPr>
              <a:t>Reorganize by moving procedures out of definitions:</a:t>
            </a:r>
          </a:p>
          <a:p>
            <a:pPr marL="1266444" lvl="2" indent="-571500">
              <a:lnSpc>
                <a:spcPct val="115000"/>
              </a:lnSpc>
              <a:spcBef>
                <a:spcPts val="0"/>
              </a:spcBef>
              <a:buClr>
                <a:srgbClr val="00B0F0"/>
              </a:buClr>
              <a:buFont typeface="Arial" pitchFamily="34" charset="0"/>
              <a:buChar char="•"/>
            </a:pPr>
            <a:r>
              <a:rPr lang="en-US" sz="3600" dirty="0">
                <a:latin typeface="Times New Roman" pitchFamily="18" charset="0"/>
                <a:ea typeface="Calibri"/>
                <a:cs typeface="Times New Roman" pitchFamily="18" charset="0"/>
              </a:rPr>
              <a:t>Actual </a:t>
            </a:r>
            <a:r>
              <a:rPr lang="en-US" sz="3600" dirty="0" smtClean="0">
                <a:latin typeface="Times New Roman" pitchFamily="18" charset="0"/>
                <a:ea typeface="Calibri"/>
                <a:cs typeface="Times New Roman" pitchFamily="18" charset="0"/>
              </a:rPr>
              <a:t>emissions</a:t>
            </a:r>
            <a:endParaRPr lang="en-US" sz="3600" dirty="0">
              <a:latin typeface="Times New Roman" pitchFamily="18" charset="0"/>
              <a:ea typeface="Calibri"/>
              <a:cs typeface="Times New Roman" pitchFamily="18" charset="0"/>
            </a:endParaRPr>
          </a:p>
          <a:p>
            <a:pPr marL="1266444" lvl="2" indent="-571500">
              <a:lnSpc>
                <a:spcPct val="115000"/>
              </a:lnSpc>
              <a:spcBef>
                <a:spcPts val="0"/>
              </a:spcBef>
              <a:buClr>
                <a:srgbClr val="00B0F0"/>
              </a:buClr>
              <a:buFont typeface="Arial" pitchFamily="34" charset="0"/>
              <a:buChar char="•"/>
            </a:pPr>
            <a:r>
              <a:rPr lang="en-US" sz="3600" dirty="0" smtClean="0">
                <a:latin typeface="Times New Roman" pitchFamily="18" charset="0"/>
                <a:ea typeface="Calibri"/>
                <a:cs typeface="Times New Roman" pitchFamily="18" charset="0"/>
              </a:rPr>
              <a:t>Baseline year</a:t>
            </a:r>
          </a:p>
          <a:p>
            <a:pPr marL="1266444" lvl="2" indent="-571500">
              <a:lnSpc>
                <a:spcPct val="115000"/>
              </a:lnSpc>
              <a:spcBef>
                <a:spcPts val="0"/>
              </a:spcBef>
              <a:buClr>
                <a:srgbClr val="00B0F0"/>
              </a:buClr>
              <a:buFont typeface="Arial" pitchFamily="34" charset="0"/>
              <a:buChar char="•"/>
            </a:pPr>
            <a:r>
              <a:rPr lang="en-US" sz="3600" dirty="0" smtClean="0">
                <a:latin typeface="Times New Roman" pitchFamily="18" charset="0"/>
                <a:ea typeface="Calibri"/>
                <a:cs typeface="Times New Roman" pitchFamily="18" charset="0"/>
              </a:rPr>
              <a:t>Baseline emission rate</a:t>
            </a:r>
          </a:p>
          <a:p>
            <a:pPr marL="1266444" lvl="2" indent="-571500">
              <a:lnSpc>
                <a:spcPct val="115000"/>
              </a:lnSpc>
              <a:spcBef>
                <a:spcPts val="0"/>
              </a:spcBef>
              <a:buClr>
                <a:srgbClr val="00B0F0"/>
              </a:buClr>
              <a:buFont typeface="Arial" pitchFamily="34" charset="0"/>
              <a:buChar char="•"/>
            </a:pPr>
            <a:r>
              <a:rPr lang="en-US" sz="3600" dirty="0" smtClean="0">
                <a:latin typeface="Times New Roman" pitchFamily="18" charset="0"/>
                <a:ea typeface="Calibri"/>
                <a:cs typeface="Times New Roman" pitchFamily="18" charset="0"/>
              </a:rPr>
              <a:t>Netting basis </a:t>
            </a:r>
          </a:p>
          <a:p>
            <a:pPr marL="1266444" lvl="2" indent="-571500">
              <a:lnSpc>
                <a:spcPct val="115000"/>
              </a:lnSpc>
              <a:spcBef>
                <a:spcPts val="0"/>
              </a:spcBef>
              <a:buClr>
                <a:srgbClr val="00B0F0"/>
              </a:buClr>
              <a:buFont typeface="Arial" pitchFamily="34" charset="0"/>
              <a:buChar char="•"/>
            </a:pPr>
            <a:r>
              <a:rPr lang="en-US" sz="3600" dirty="0" smtClean="0">
                <a:latin typeface="Times New Roman" pitchFamily="18" charset="0"/>
                <a:ea typeface="Calibri"/>
                <a:cs typeface="Times New Roman" pitchFamily="18" charset="0"/>
              </a:rPr>
              <a:t>Major modification </a:t>
            </a:r>
          </a:p>
          <a:p>
            <a:pPr>
              <a:spcBef>
                <a:spcPts val="0"/>
              </a:spcBef>
              <a:buClr>
                <a:srgbClr val="00B0F0"/>
              </a:buClr>
              <a:buNone/>
              <a:defRPr/>
            </a:pPr>
            <a:endParaRPr kumimoji="0" lang="en-US" sz="4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457200" marR="0" lvl="1" indent="0" algn="l" defTabSz="914400" rtl="0" eaLnBrk="1" fontAlgn="auto" latinLnBrk="0" hangingPunct="1">
              <a:lnSpc>
                <a:spcPct val="115000"/>
              </a:lnSpc>
              <a:spcBef>
                <a:spcPts val="0"/>
              </a:spcBef>
              <a:spcAft>
                <a:spcPts val="0"/>
              </a:spcAft>
              <a:buClr>
                <a:srgbClr val="F07F09"/>
              </a:buClr>
              <a:buSzPct val="100000"/>
              <a:buFont typeface="Verdana"/>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2" name="Right Brace 1"/>
          <p:cNvSpPr/>
          <p:nvPr/>
        </p:nvSpPr>
        <p:spPr>
          <a:xfrm>
            <a:off x="5730311" y="2819400"/>
            <a:ext cx="688848" cy="2209800"/>
          </a:xfrm>
          <a:prstGeom prst="rightBrace">
            <a:avLst>
              <a:gd name="adj1" fmla="val 90489"/>
              <a:gd name="adj2" fmla="val 49577"/>
            </a:avLst>
          </a:prstGeom>
          <a:ln w="66675" cmpd="sng">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 name="TextBox 2"/>
          <p:cNvSpPr txBox="1"/>
          <p:nvPr/>
        </p:nvSpPr>
        <p:spPr>
          <a:xfrm>
            <a:off x="6533683" y="3729335"/>
            <a:ext cx="2031197" cy="461665"/>
          </a:xfrm>
          <a:prstGeom prst="rect">
            <a:avLst/>
          </a:prstGeom>
          <a:noFill/>
        </p:spPr>
        <p:txBody>
          <a:bodyPr wrap="none" rtlCol="0">
            <a:spAutoFit/>
          </a:bodyPr>
          <a:lstStyle/>
          <a:p>
            <a:r>
              <a:rPr lang="en-US" sz="2400" dirty="0" smtClean="0"/>
              <a:t>To division 222</a:t>
            </a:r>
            <a:endParaRPr lang="en-US" sz="2400" dirty="0"/>
          </a:p>
        </p:txBody>
      </p:sp>
      <p:sp>
        <p:nvSpPr>
          <p:cNvPr id="8" name="Right Arrow 7"/>
          <p:cNvSpPr/>
          <p:nvPr/>
        </p:nvSpPr>
        <p:spPr>
          <a:xfrm>
            <a:off x="5555275" y="5292584"/>
            <a:ext cx="978408" cy="103897"/>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6654185" y="5078358"/>
            <a:ext cx="2031197" cy="461665"/>
          </a:xfrm>
          <a:prstGeom prst="rect">
            <a:avLst/>
          </a:prstGeom>
          <a:noFill/>
        </p:spPr>
        <p:txBody>
          <a:bodyPr wrap="none" rtlCol="0">
            <a:spAutoFit/>
          </a:bodyPr>
          <a:lstStyle/>
          <a:p>
            <a:r>
              <a:rPr lang="en-US" sz="2400" dirty="0" smtClean="0"/>
              <a:t>To division 224</a:t>
            </a:r>
            <a:endParaRPr lang="en-US" sz="2400" dirty="0"/>
          </a:p>
        </p:txBody>
      </p:sp>
    </p:spTree>
    <p:extLst>
      <p:ext uri="{BB962C8B-B14F-4D97-AF65-F5344CB8AC3E}">
        <p14:creationId xmlns:p14="http://schemas.microsoft.com/office/powerpoint/2010/main" xmlns="" val="17529409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60</a:t>
            </a:fld>
            <a:endParaRPr lang="en-US" dirty="0"/>
          </a:p>
        </p:txBody>
      </p:sp>
      <p:sp>
        <p:nvSpPr>
          <p:cNvPr id="8" name="Title 1"/>
          <p:cNvSpPr txBox="1">
            <a:spLocks noGrp="1"/>
          </p:cNvSpPr>
          <p:nvPr>
            <p:ph type="title"/>
          </p:nvPr>
        </p:nvSpPr>
        <p:spPr bwMode="auto">
          <a:xfrm>
            <a:off x="914400" y="609600"/>
            <a:ext cx="716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 – </a:t>
            </a:r>
            <a:b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b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Program Integrity</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
        <p:nvSpPr>
          <p:cNvPr id="7" name="Content Placeholder 6"/>
          <p:cNvSpPr>
            <a:spLocks noGrp="1"/>
          </p:cNvSpPr>
          <p:nvPr>
            <p:ph idx="1"/>
          </p:nvPr>
        </p:nvSpPr>
        <p:spPr>
          <a:xfrm>
            <a:off x="457200" y="2133600"/>
            <a:ext cx="8229600" cy="3733800"/>
          </a:xfrm>
        </p:spPr>
        <p:txBody>
          <a:bodyPr>
            <a:normAutofit fontScale="92500" lnSpcReduction="10000"/>
          </a:bodyPr>
          <a:lstStyle/>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Limits ability to use emissions for unrelated projects</a:t>
            </a:r>
          </a:p>
          <a:p>
            <a:pPr marL="633222" indent="-576072">
              <a:lnSpc>
                <a:spcPct val="95000"/>
              </a:lnSpc>
              <a:spcBef>
                <a:spcPts val="0"/>
              </a:spcBef>
              <a:buClr>
                <a:srgbClr val="00B0F0"/>
              </a:buClr>
            </a:pPr>
            <a:endParaRPr lang="en-US" sz="1900" dirty="0" smtClean="0">
              <a:latin typeface="Times New Roman" pitchFamily="18" charset="0"/>
              <a:cs typeface="Times New Roman" pitchFamily="18" charset="0"/>
            </a:endParaRPr>
          </a:p>
          <a:p>
            <a:pPr marL="633222" indent="-576072">
              <a:lnSpc>
                <a:spcPct val="95000"/>
              </a:lnSpc>
              <a:spcBef>
                <a:spcPts val="0"/>
              </a:spcBef>
              <a:buClr>
                <a:srgbClr val="00B0F0"/>
              </a:buClr>
            </a:pPr>
            <a:r>
              <a:rPr lang="en-US" sz="3600" dirty="0" smtClean="0">
                <a:latin typeface="Times New Roman" pitchFamily="18" charset="0"/>
                <a:cs typeface="Times New Roman" pitchFamily="18" charset="0"/>
              </a:rPr>
              <a:t>Clarifies rules to ensure new source, if different than existing source, is subject to construction approval</a:t>
            </a:r>
          </a:p>
          <a:p>
            <a:pPr marL="1033272" lvl="1" indent="-576072">
              <a:lnSpc>
                <a:spcPct val="95000"/>
              </a:lnSpc>
              <a:spcBef>
                <a:spcPts val="0"/>
              </a:spcBef>
              <a:buClr>
                <a:srgbClr val="00B0F0"/>
              </a:buClr>
            </a:pPr>
            <a:r>
              <a:rPr lang="en-US" dirty="0" smtClean="0">
                <a:latin typeface="Times New Roman" pitchFamily="18" charset="0"/>
                <a:cs typeface="Times New Roman" pitchFamily="18" charset="0"/>
              </a:rPr>
              <a:t>Consistent with the provisions that apply to physical changes or </a:t>
            </a:r>
            <a:r>
              <a:rPr lang="en-US" u="sng" dirty="0" smtClean="0">
                <a:latin typeface="Times New Roman" pitchFamily="18" charset="0"/>
                <a:cs typeface="Times New Roman" pitchFamily="18" charset="0"/>
              </a:rPr>
              <a:t>changes in the method of operation</a:t>
            </a:r>
            <a:r>
              <a:rPr lang="en-US" dirty="0" smtClean="0">
                <a:latin typeface="Times New Roman" pitchFamily="18" charset="0"/>
                <a:cs typeface="Times New Roman" pitchFamily="18" charset="0"/>
              </a:rPr>
              <a:t> that apply to all sources.</a:t>
            </a:r>
          </a:p>
          <a:p>
            <a:pPr marL="1033272" lvl="2" indent="-576072">
              <a:lnSpc>
                <a:spcPct val="95000"/>
              </a:lnSpc>
              <a:spcBef>
                <a:spcPts val="0"/>
              </a:spcBef>
            </a:pPr>
            <a:endParaRPr lang="en-US" dirty="0"/>
          </a:p>
        </p:txBody>
      </p:sp>
    </p:spTree>
    <p:extLst>
      <p:ext uri="{BB962C8B-B14F-4D97-AF65-F5344CB8AC3E}">
        <p14:creationId xmlns:p14="http://schemas.microsoft.com/office/powerpoint/2010/main" xmlns="" val="136865137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smtClean="0">
                <a:solidFill>
                  <a:prstClr val="black">
                    <a:tint val="75000"/>
                  </a:prstClr>
                </a:solidFill>
              </a:rPr>
              <a:pPr/>
              <a:t>8/1/2014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smtClean="0">
                <a:solidFill>
                  <a:prstClr val="black">
                    <a:tint val="75000"/>
                  </a:prstClr>
                </a:solidFill>
              </a:rPr>
              <a:pPr/>
              <a:t>61</a:t>
            </a:fld>
            <a:endParaRPr lang="en-US" dirty="0">
              <a:solidFill>
                <a:prstClr val="black">
                  <a:tint val="75000"/>
                </a:prstClr>
              </a:solidFill>
            </a:endParaRPr>
          </a:p>
        </p:txBody>
      </p:sp>
      <p:sp>
        <p:nvSpPr>
          <p:cNvPr id="8" name="Title 1"/>
          <p:cNvSpPr txBox="1">
            <a:spLocks noGrp="1"/>
          </p:cNvSpPr>
          <p:nvPr>
            <p:ph type="title"/>
          </p:nvPr>
        </p:nvSpPr>
        <p:spPr bwMode="auto">
          <a:xfrm>
            <a:off x="381000" y="609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Splitting Businesses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5122" name="Picture 2" descr="http://www.timothy-carter.com/wp-content/uploads/2013/01/question.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676400" y="1676400"/>
            <a:ext cx="5949913" cy="394794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338718352"/>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990600"/>
            <a:ext cx="8229600" cy="1143000"/>
          </a:xfrm>
        </p:spPr>
        <p:txBody>
          <a:bodyPr/>
          <a:lstStyle/>
          <a:p>
            <a:r>
              <a:rPr lang="en-US" dirty="0" smtClean="0">
                <a:latin typeface="Times New Roman" pitchFamily="18" charset="0"/>
                <a:cs typeface="Times New Roman" pitchFamily="18" charset="0"/>
              </a:rPr>
              <a:t>LUNCH?</a:t>
            </a:r>
            <a:endParaRPr lang="en-US" dirty="0">
              <a:latin typeface="Times New Roman" pitchFamily="18" charset="0"/>
              <a:cs typeface="Times New Roman" pitchFamily="18" charset="0"/>
            </a:endParaRPr>
          </a:p>
        </p:txBody>
      </p:sp>
      <p:sp>
        <p:nvSpPr>
          <p:cNvPr id="3" name="Content Placeholder 2"/>
          <p:cNvSpPr>
            <a:spLocks noGrp="1"/>
          </p:cNvSpPr>
          <p:nvPr>
            <p:ph idx="1"/>
          </p:nvPr>
        </p:nvSpPr>
        <p:spPr>
          <a:xfrm>
            <a:off x="469900" y="2057400"/>
            <a:ext cx="5105400" cy="3581400"/>
          </a:xfrm>
        </p:spPr>
        <p:txBody>
          <a:bodyPr>
            <a:normAutofit/>
          </a:bodyPr>
          <a:lstStyle/>
          <a:p>
            <a:pPr>
              <a:buClr>
                <a:srgbClr val="00B0F0"/>
              </a:buClr>
            </a:pPr>
            <a:r>
              <a:rPr lang="en-US" dirty="0" smtClean="0">
                <a:latin typeface="Times New Roman" pitchFamily="18" charset="0"/>
                <a:cs typeface="Times New Roman" pitchFamily="18" charset="0"/>
              </a:rPr>
              <a:t>Next section about NSR and changes, </a:t>
            </a:r>
          </a:p>
          <a:p>
            <a:pPr>
              <a:buClr>
                <a:srgbClr val="00B0F0"/>
              </a:buClr>
            </a:pPr>
            <a:r>
              <a:rPr lang="en-US" dirty="0" smtClean="0">
                <a:latin typeface="Times New Roman" pitchFamily="18" charset="0"/>
                <a:cs typeface="Times New Roman" pitchFamily="18" charset="0"/>
              </a:rPr>
              <a:t>Break for lunch?  </a:t>
            </a:r>
          </a:p>
          <a:p>
            <a:pPr>
              <a:buClr>
                <a:srgbClr val="00B0F0"/>
              </a:buClr>
            </a:pPr>
            <a:r>
              <a:rPr lang="en-US" dirty="0" smtClean="0">
                <a:latin typeface="Times New Roman" pitchFamily="18" charset="0"/>
                <a:cs typeface="Times New Roman" pitchFamily="18" charset="0"/>
              </a:rPr>
              <a:t>Can leave or come back after lunch</a:t>
            </a:r>
          </a:p>
        </p:txBody>
      </p:sp>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62</a:t>
            </a:fld>
            <a:endParaRPr lang="en-US" dirty="0"/>
          </a:p>
        </p:txBody>
      </p:sp>
      <p:pic>
        <p:nvPicPr>
          <p:cNvPr id="6146" name="Picture 2" descr="http://www.berlinschools.org/file/3584/download"/>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62600" y="3124200"/>
            <a:ext cx="2772410" cy="2819401"/>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5962"/>
            <a:ext cx="8229600" cy="808038"/>
          </a:xfrm>
        </p:spPr>
        <p:txBody>
          <a:bodyPr/>
          <a:lstStyle/>
          <a:p>
            <a:r>
              <a:rPr lang="en-US" sz="3600" b="1" dirty="0" smtClean="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idx="1"/>
          </p:nvPr>
        </p:nvSpPr>
        <p:spPr>
          <a:xfrm>
            <a:off x="457200" y="2209800"/>
            <a:ext cx="8229600" cy="3916363"/>
          </a:xfrm>
        </p:spPr>
        <p:txBody>
          <a:bodyPr/>
          <a:lstStyle/>
          <a:p>
            <a:r>
              <a:rPr lang="en-US" dirty="0" smtClean="0">
                <a:latin typeface="Times New Roman" pitchFamily="18" charset="0"/>
                <a:cs typeface="Times New Roman" pitchFamily="18" charset="0"/>
              </a:rPr>
              <a:t>Proposing revisions to New Source Review program</a:t>
            </a:r>
          </a:p>
        </p:txBody>
      </p:sp>
      <p:sp>
        <p:nvSpPr>
          <p:cNvPr id="4" name="Date Placeholder 3"/>
          <p:cNvSpPr>
            <a:spLocks noGrp="1"/>
          </p:cNvSpPr>
          <p:nvPr>
            <p:ph type="dt" sz="half" idx="10"/>
          </p:nvPr>
        </p:nvSpPr>
        <p:spPr/>
        <p:txBody>
          <a:bodyPr/>
          <a:lstStyle/>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63</a:t>
            </a:fld>
            <a:endParaRPr lang="en-US" dirty="0"/>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0"/>
            <a:ext cx="8229600" cy="655638"/>
          </a:xfrm>
        </p:spPr>
        <p:txBody>
          <a:bodyPr/>
          <a:lstStyle/>
          <a:p>
            <a:r>
              <a:rPr lang="en-US" sz="3600" b="1" dirty="0" smtClean="0">
                <a:latin typeface="Times New Roman" panose="02020603050405020304" pitchFamily="18" charset="0"/>
                <a:cs typeface="Times New Roman" panose="02020603050405020304" pitchFamily="18" charset="0"/>
              </a:rPr>
              <a:t>New Source Review (NSR)</a:t>
            </a:r>
            <a:endParaRPr lang="en-US" sz="3600" dirty="0"/>
          </a:p>
        </p:txBody>
      </p:sp>
      <p:sp>
        <p:nvSpPr>
          <p:cNvPr id="3" name="Content Placeholder 2"/>
          <p:cNvSpPr>
            <a:spLocks noGrp="1"/>
          </p:cNvSpPr>
          <p:nvPr>
            <p:ph sz="half" idx="1"/>
          </p:nvPr>
        </p:nvSpPr>
        <p:spPr>
          <a:xfrm>
            <a:off x="457200" y="1600200"/>
            <a:ext cx="7848600" cy="5257800"/>
          </a:xfrm>
        </p:spPr>
        <p:txBody>
          <a:bodyPr/>
          <a:lstStyle/>
          <a:p>
            <a:r>
              <a:rPr lang="en-US" dirty="0" smtClean="0">
                <a:latin typeface="Times New Roman" pitchFamily="18" charset="0"/>
                <a:cs typeface="Times New Roman" pitchFamily="18" charset="0"/>
              </a:rPr>
              <a:t>Pre-construction permitting program mandated by Clean Air Act</a:t>
            </a:r>
          </a:p>
          <a:p>
            <a:pPr lvl="1"/>
            <a:r>
              <a:rPr lang="en-US" dirty="0" smtClean="0">
                <a:latin typeface="Times New Roman" pitchFamily="18" charset="0"/>
                <a:cs typeface="Times New Roman" pitchFamily="18" charset="0"/>
              </a:rPr>
              <a:t>Maintain and protect air quality</a:t>
            </a:r>
          </a:p>
          <a:p>
            <a:pPr lvl="1"/>
            <a:r>
              <a:rPr lang="en-US" dirty="0" smtClean="0">
                <a:latin typeface="Times New Roman" pitchFamily="18" charset="0"/>
                <a:cs typeface="Times New Roman" pitchFamily="18" charset="0"/>
              </a:rPr>
              <a:t>Requires pollution control devices where appropriate</a:t>
            </a:r>
          </a:p>
          <a:p>
            <a:r>
              <a:rPr lang="en-US" dirty="0" smtClean="0">
                <a:latin typeface="Times New Roman" pitchFamily="18" charset="0"/>
                <a:cs typeface="Times New Roman" pitchFamily="18" charset="0"/>
              </a:rPr>
              <a:t>Three distinct programs</a:t>
            </a:r>
          </a:p>
          <a:p>
            <a:pPr lvl="1"/>
            <a:r>
              <a:rPr lang="en-US" dirty="0" smtClean="0">
                <a:latin typeface="Times New Roman" pitchFamily="18" charset="0"/>
                <a:cs typeface="Times New Roman" pitchFamily="18" charset="0"/>
              </a:rPr>
              <a:t>Prevention of Significant Deterioration  </a:t>
            </a:r>
            <a:br>
              <a:rPr lang="en-US" dirty="0" smtClean="0">
                <a:latin typeface="Times New Roman" pitchFamily="18" charset="0"/>
                <a:cs typeface="Times New Roman" pitchFamily="18" charset="0"/>
              </a:rPr>
            </a:br>
            <a:r>
              <a:rPr lang="en-US" dirty="0" smtClean="0">
                <a:latin typeface="Times New Roman" pitchFamily="18" charset="0"/>
                <a:cs typeface="Times New Roman" pitchFamily="18" charset="0"/>
              </a:rPr>
              <a:t> (PSD) in attainment areas</a:t>
            </a:r>
          </a:p>
          <a:p>
            <a:pPr lvl="1"/>
            <a:r>
              <a:rPr lang="en-US" dirty="0" smtClean="0">
                <a:latin typeface="Times New Roman" pitchFamily="18" charset="0"/>
                <a:cs typeface="Times New Roman" pitchFamily="18" charset="0"/>
              </a:rPr>
              <a:t>Nonattainment NSR </a:t>
            </a:r>
          </a:p>
          <a:p>
            <a:pPr lvl="1"/>
            <a:r>
              <a:rPr lang="en-US" dirty="0" smtClean="0">
                <a:latin typeface="Times New Roman" pitchFamily="18" charset="0"/>
                <a:cs typeface="Times New Roman" pitchFamily="18" charset="0"/>
              </a:rPr>
              <a:t>Minor NSR</a:t>
            </a:r>
          </a:p>
          <a:p>
            <a:endParaRPr lang="en-US" dirty="0"/>
          </a:p>
        </p:txBody>
      </p:sp>
      <p:sp>
        <p:nvSpPr>
          <p:cNvPr id="4" name="Content Placeholder 3"/>
          <p:cNvSpPr>
            <a:spLocks noGrp="1"/>
          </p:cNvSpPr>
          <p:nvPr>
            <p:ph sz="half" idx="2"/>
          </p:nvPr>
        </p:nvSpPr>
        <p:spPr>
          <a:xfrm>
            <a:off x="6553200" y="3886200"/>
            <a:ext cx="1981200" cy="1066800"/>
          </a:xfrm>
          <a:solidFill>
            <a:schemeClr val="bg1"/>
          </a:solidFill>
        </p:spPr>
        <p:txBody>
          <a:bodyPr anchor="ctr"/>
          <a:lstStyle/>
          <a:p>
            <a:pPr>
              <a:buNone/>
            </a:pPr>
            <a:r>
              <a:rPr lang="en-US" b="1" i="1" dirty="0" smtClean="0">
                <a:solidFill>
                  <a:srgbClr val="00B050"/>
                </a:solidFill>
              </a:rPr>
              <a:t>Major NSR</a:t>
            </a:r>
            <a:endParaRPr lang="en-US" b="1" i="1" dirty="0">
              <a:solidFill>
                <a:srgbClr val="00B050"/>
              </a:solidFill>
            </a:endParaRPr>
          </a:p>
        </p:txBody>
      </p:sp>
      <p:sp>
        <p:nvSpPr>
          <p:cNvPr id="5" name="Date Placeholder 4"/>
          <p:cNvSpPr>
            <a:spLocks noGrp="1"/>
          </p:cNvSpPr>
          <p:nvPr>
            <p:ph type="dt" sz="half" idx="10"/>
          </p:nvPr>
        </p:nvSpPr>
        <p:spPr/>
        <p:txBody>
          <a:bodyPr/>
          <a:lstStyle/>
          <a:p>
            <a:fld id="{665C242C-EA3B-425E-9AAC-339BAFE8360B}" type="datetime1">
              <a:rPr lang="en-US" smtClean="0"/>
              <a:pPr/>
              <a:t>8/1/2014</a:t>
            </a:fld>
            <a:endParaRPr lang="en-US" dirty="0"/>
          </a:p>
        </p:txBody>
      </p:sp>
      <p:sp>
        <p:nvSpPr>
          <p:cNvPr id="6" name="Slide Number Placeholder 5"/>
          <p:cNvSpPr>
            <a:spLocks noGrp="1"/>
          </p:cNvSpPr>
          <p:nvPr>
            <p:ph type="sldNum" sz="quarter" idx="12"/>
          </p:nvPr>
        </p:nvSpPr>
        <p:spPr/>
        <p:txBody>
          <a:bodyPr/>
          <a:lstStyle/>
          <a:p>
            <a:fld id="{B4F3AE50-1B84-4193-A18E-F29C95A836E2}" type="slidenum">
              <a:rPr lang="en-US" smtClean="0"/>
              <a:pPr/>
              <a:t>64</a:t>
            </a:fld>
            <a:endParaRPr lang="en-US" dirty="0"/>
          </a:p>
        </p:txBody>
      </p:sp>
      <p:sp>
        <p:nvSpPr>
          <p:cNvPr id="7" name="TextBox 6"/>
          <p:cNvSpPr txBox="1"/>
          <p:nvPr/>
        </p:nvSpPr>
        <p:spPr>
          <a:xfrm>
            <a:off x="6019800" y="3581400"/>
            <a:ext cx="533400" cy="1569660"/>
          </a:xfrm>
          <a:prstGeom prst="rect">
            <a:avLst/>
          </a:prstGeom>
          <a:noFill/>
        </p:spPr>
        <p:txBody>
          <a:bodyPr wrap="square" rtlCol="0">
            <a:spAutoFit/>
          </a:bodyPr>
          <a:lstStyle/>
          <a:p>
            <a:r>
              <a:rPr lang="en-US" sz="9600" dirty="0" smtClean="0">
                <a:solidFill>
                  <a:srgbClr val="00B050"/>
                </a:solidFill>
              </a:rPr>
              <a:t>}</a:t>
            </a:r>
            <a:endParaRPr lang="en-US" sz="9600" dirty="0">
              <a:solidFill>
                <a:srgbClr val="00B050"/>
              </a:solidFill>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smtClean="0">
                <a:latin typeface="Times New Roman" pitchFamily="18" charset="0"/>
                <a:cs typeface="Times New Roman" pitchFamily="18" charset="0"/>
              </a:rPr>
              <a:t>Things unique to DEQ’s program</a:t>
            </a: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Major source definition in nonattainment and maintenance areas</a:t>
            </a:r>
          </a:p>
          <a:p>
            <a:pPr lvl="1"/>
            <a:r>
              <a:rPr lang="en-US" dirty="0" smtClean="0">
                <a:latin typeface="Times New Roman" pitchFamily="18" charset="0"/>
                <a:cs typeface="Times New Roman" pitchFamily="18" charset="0"/>
              </a:rPr>
              <a:t>Lower threshold than EPA </a:t>
            </a:r>
            <a:r>
              <a:rPr lang="en-US" dirty="0" smtClean="0">
                <a:latin typeface="Times New Roman" pitchFamily="18" charset="0"/>
                <a:cs typeface="Times New Roman" pitchFamily="18" charset="0"/>
              </a:rPr>
              <a:t>definition</a:t>
            </a:r>
          </a:p>
          <a:p>
            <a:pPr lvl="1"/>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Offsets and Net Air Quality Benefit</a:t>
            </a:r>
          </a:p>
          <a:p>
            <a:pPr lvl="1"/>
            <a:r>
              <a:rPr lang="en-US" dirty="0" smtClean="0">
                <a:latin typeface="Times New Roman" pitchFamily="18" charset="0"/>
                <a:cs typeface="Times New Roman" pitchFamily="18" charset="0"/>
              </a:rPr>
              <a:t>NAQB requires air dispersion modeling</a:t>
            </a:r>
          </a:p>
          <a:p>
            <a:pPr lvl="1"/>
            <a:r>
              <a:rPr lang="en-US" dirty="0" smtClean="0">
                <a:latin typeface="Times New Roman" pitchFamily="18" charset="0"/>
                <a:cs typeface="Times New Roman" pitchFamily="18" charset="0"/>
              </a:rPr>
              <a:t>EPA program only requires offsets</a:t>
            </a:r>
          </a:p>
          <a:p>
            <a:pPr lvl="1"/>
            <a:endParaRPr lang="en-US" dirty="0" smtClean="0"/>
          </a:p>
          <a:p>
            <a:pPr lvl="1">
              <a:buNone/>
            </a:pPr>
            <a:r>
              <a:rPr lang="en-US" dirty="0" smtClean="0"/>
              <a:t>…</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65</a:t>
            </a:fld>
            <a:endParaRPr lang="en-US" dirty="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latin typeface="Times New Roman" pitchFamily="18" charset="0"/>
                <a:cs typeface="Times New Roman" pitchFamily="18" charset="0"/>
              </a:rPr>
              <a:t>Things unique to DEQ’s program, cont.</a:t>
            </a:r>
            <a:endParaRPr lang="en-US" sz="3600" b="1"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DEQ program requires air quality impact analysis for minor </a:t>
            </a:r>
            <a:r>
              <a:rPr lang="en-US" dirty="0" smtClean="0">
                <a:latin typeface="Times New Roman" pitchFamily="18" charset="0"/>
                <a:cs typeface="Times New Roman" pitchFamily="18" charset="0"/>
              </a:rPr>
              <a:t>sources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Maintenance areas</a:t>
            </a:r>
          </a:p>
          <a:p>
            <a:pPr lvl="1"/>
            <a:r>
              <a:rPr lang="en-US" dirty="0" smtClean="0">
                <a:latin typeface="Times New Roman" pitchFamily="18" charset="0"/>
                <a:cs typeface="Times New Roman" pitchFamily="18" charset="0"/>
              </a:rPr>
              <a:t>Former nonattainment areas</a:t>
            </a:r>
          </a:p>
          <a:p>
            <a:pPr lvl="1"/>
            <a:r>
              <a:rPr lang="en-US" dirty="0" smtClean="0">
                <a:latin typeface="Times New Roman" pitchFamily="18" charset="0"/>
                <a:cs typeface="Times New Roman" pitchFamily="18" charset="0"/>
              </a:rPr>
              <a:t>DEQ program has more stringent requirements than federal program</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66</a:t>
            </a:fld>
            <a:endParaRPr lang="en-US"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762000"/>
          </a:xfrm>
        </p:spPr>
        <p:txBody>
          <a:bodyPr/>
          <a:lstStyle/>
          <a:p>
            <a:r>
              <a:rPr lang="en-US" sz="3600" b="1" dirty="0" smtClean="0">
                <a:latin typeface="Times New Roman" pitchFamily="18" charset="0"/>
                <a:cs typeface="Times New Roman" pitchFamily="18" charset="0"/>
              </a:rPr>
              <a:t>Why make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295400"/>
            <a:ext cx="8229600" cy="5029200"/>
          </a:xfrm>
        </p:spPr>
        <p:txBody>
          <a:bodyPr/>
          <a:lstStyle/>
          <a:p>
            <a:r>
              <a:rPr lang="en-US" dirty="0" smtClean="0">
                <a:latin typeface="Times New Roman" pitchFamily="18" charset="0"/>
                <a:cs typeface="Times New Roman" pitchFamily="18" charset="0"/>
              </a:rPr>
              <a:t>Areas of the state are close to or are exceeding the PM2.5 National Ambient AQ Standards</a:t>
            </a:r>
          </a:p>
          <a:p>
            <a:pPr lvl="1"/>
            <a:r>
              <a:rPr lang="en-US" dirty="0" smtClean="0">
                <a:latin typeface="Times New Roman" pitchFamily="18" charset="0"/>
                <a:cs typeface="Times New Roman" pitchFamily="18" charset="0"/>
              </a:rPr>
              <a:t>New PM2.5 standards adopted in 2007 – much lower than PM10 standards</a:t>
            </a:r>
          </a:p>
          <a:p>
            <a:pPr lvl="1">
              <a:buNone/>
            </a:pPr>
            <a:r>
              <a:rPr lang="en-US" dirty="0" smtClean="0">
                <a:latin typeface="Times New Roman" pitchFamily="18" charset="0"/>
                <a:cs typeface="Times New Roman" pitchFamily="18" charset="0"/>
              </a:rPr>
              <a:t>AQ problems mainly due to area sources, not industrial sources</a:t>
            </a:r>
          </a:p>
          <a:p>
            <a:r>
              <a:rPr lang="en-US" dirty="0" smtClean="0">
                <a:latin typeface="Times New Roman" pitchFamily="18" charset="0"/>
                <a:cs typeface="Times New Roman" pitchFamily="18" charset="0"/>
              </a:rPr>
              <a:t>Current rule structure</a:t>
            </a:r>
          </a:p>
          <a:p>
            <a:pPr lvl="1"/>
            <a:r>
              <a:rPr lang="en-US" dirty="0" smtClean="0">
                <a:latin typeface="Times New Roman" pitchFamily="18" charset="0"/>
                <a:cs typeface="Times New Roman" pitchFamily="18" charset="0"/>
              </a:rPr>
              <a:t>does not adequately address PM2.5 ambient air quality problems</a:t>
            </a:r>
          </a:p>
          <a:p>
            <a:pPr lvl="1"/>
            <a:r>
              <a:rPr lang="en-US" dirty="0" smtClean="0">
                <a:latin typeface="Times New Roman" pitchFamily="18" charset="0"/>
                <a:cs typeface="Times New Roman" pitchFamily="18" charset="0"/>
              </a:rPr>
              <a:t>prohibits development</a:t>
            </a:r>
          </a:p>
          <a:p>
            <a:pPr lvl="1"/>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67</a:t>
            </a:fld>
            <a:endParaRPr lang="en-US" dirty="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447800"/>
          </a:xfrm>
        </p:spPr>
        <p:txBody>
          <a:bodyPr/>
          <a:lstStyle/>
          <a:p>
            <a:r>
              <a:rPr lang="en-US" sz="3600" b="1" dirty="0" smtClean="0">
                <a:latin typeface="Times New Roman" pitchFamily="18" charset="0"/>
                <a:cs typeface="Times New Roman" pitchFamily="18" charset="0"/>
              </a:rPr>
              <a:t>How will the changes improve the program?</a:t>
            </a:r>
            <a:r>
              <a:rPr lang="en-US" sz="3600" b="1" dirty="0" smtClean="0"/>
              <a:t/>
            </a:r>
            <a:br>
              <a:rPr lang="en-US" sz="3600" b="1" dirty="0" smtClean="0"/>
            </a:br>
            <a:endParaRPr lang="en-US" sz="3600" b="1" dirty="0"/>
          </a:p>
        </p:txBody>
      </p:sp>
      <p:sp>
        <p:nvSpPr>
          <p:cNvPr id="3" name="Content Placeholder 2"/>
          <p:cNvSpPr>
            <a:spLocks noGrp="1"/>
          </p:cNvSpPr>
          <p:nvPr>
            <p:ph idx="1"/>
          </p:nvPr>
        </p:nvSpPr>
        <p:spPr>
          <a:xfrm>
            <a:off x="457200" y="2103437"/>
            <a:ext cx="8229600" cy="4221163"/>
          </a:xfrm>
        </p:spPr>
        <p:txBody>
          <a:bodyPr/>
          <a:lstStyle/>
          <a:p>
            <a:r>
              <a:rPr lang="en-US" dirty="0" smtClean="0">
                <a:latin typeface="Times New Roman" pitchFamily="18" charset="0"/>
                <a:cs typeface="Times New Roman" pitchFamily="18" charset="0"/>
              </a:rPr>
              <a:t>New or modified sources can help address ambient air quality </a:t>
            </a:r>
            <a:r>
              <a:rPr lang="en-US" dirty="0" smtClean="0">
                <a:latin typeface="Times New Roman" pitchFamily="18" charset="0"/>
                <a:cs typeface="Times New Roman" pitchFamily="18" charset="0"/>
              </a:rPr>
              <a:t>problems</a:t>
            </a:r>
          </a:p>
          <a:p>
            <a:endParaRPr lang="en-US"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Allows for development while improving or maintaining air quality</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68</a:t>
            </a:fld>
            <a:endParaRPr lang="en-US" dirty="0"/>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5962"/>
            <a:ext cx="8229600" cy="808038"/>
          </a:xfrm>
        </p:spPr>
        <p:txBody>
          <a:bodyPr/>
          <a:lstStyle/>
          <a:p>
            <a:r>
              <a:rPr lang="en-US" sz="3600" b="1" dirty="0" smtClean="0">
                <a:latin typeface="Times New Roman" pitchFamily="18" charset="0"/>
                <a:cs typeface="Times New Roman" pitchFamily="18" charset="0"/>
              </a:rPr>
              <a:t>What are the changes?</a:t>
            </a:r>
            <a:br>
              <a:rPr lang="en-US" sz="3600" b="1" dirty="0" smtClean="0">
                <a:latin typeface="Times New Roman" pitchFamily="18" charset="0"/>
                <a:cs typeface="Times New Roman" pitchFamily="18" charset="0"/>
              </a:rPr>
            </a:br>
            <a:endParaRPr lang="en-US" sz="3600" b="1" dirty="0"/>
          </a:p>
        </p:txBody>
      </p:sp>
      <p:sp>
        <p:nvSpPr>
          <p:cNvPr id="3" name="Content Placeholder 2"/>
          <p:cNvSpPr>
            <a:spLocks noGrp="1"/>
          </p:cNvSpPr>
          <p:nvPr>
            <p:ph idx="1"/>
          </p:nvPr>
        </p:nvSpPr>
        <p:spPr/>
        <p:txBody>
          <a:bodyPr/>
          <a:lstStyle/>
          <a:p>
            <a:r>
              <a:rPr lang="en-US" strike="sngStrike" dirty="0" smtClean="0">
                <a:latin typeface="Times New Roman" pitchFamily="18" charset="0"/>
                <a:cs typeface="Times New Roman" pitchFamily="18" charset="0"/>
              </a:rPr>
              <a:t>Align definition of major source with EPA’s definition</a:t>
            </a:r>
          </a:p>
          <a:p>
            <a:pPr lvl="1"/>
            <a:r>
              <a:rPr lang="en-US" dirty="0" smtClean="0">
                <a:latin typeface="Times New Roman" pitchFamily="18" charset="0"/>
                <a:cs typeface="Times New Roman" pitchFamily="18" charset="0"/>
              </a:rPr>
              <a:t>Different requirements for small and large sources</a:t>
            </a:r>
          </a:p>
          <a:p>
            <a:r>
              <a:rPr lang="en-US" dirty="0" smtClean="0">
                <a:latin typeface="Times New Roman" pitchFamily="18" charset="0"/>
                <a:cs typeface="Times New Roman" pitchFamily="18" charset="0"/>
              </a:rPr>
              <a:t>Create 2 new area designations</a:t>
            </a:r>
          </a:p>
          <a:p>
            <a:pPr lvl="1"/>
            <a:r>
              <a:rPr lang="en-US" dirty="0" smtClean="0">
                <a:latin typeface="Times New Roman" pitchFamily="18" charset="0"/>
                <a:cs typeface="Times New Roman" pitchFamily="18" charset="0"/>
              </a:rPr>
              <a:t>Help prevent nonattainment</a:t>
            </a:r>
          </a:p>
          <a:p>
            <a:pPr lvl="1"/>
            <a:r>
              <a:rPr lang="en-US" dirty="0" smtClean="0">
                <a:latin typeface="Times New Roman" pitchFamily="18" charset="0"/>
                <a:cs typeface="Times New Roman" pitchFamily="18" charset="0"/>
              </a:rPr>
              <a:t>Eliminate permitting roadblock</a:t>
            </a:r>
          </a:p>
          <a:p>
            <a:pPr lvl="1"/>
            <a:r>
              <a:rPr lang="en-US" dirty="0" smtClean="0">
                <a:latin typeface="Times New Roman" pitchFamily="18" charset="0"/>
                <a:cs typeface="Times New Roman" pitchFamily="18" charset="0"/>
              </a:rPr>
              <a:t>Get to maintenance faster</a:t>
            </a:r>
          </a:p>
          <a:p>
            <a:r>
              <a:rPr lang="en-US" i="1" dirty="0" smtClean="0">
                <a:latin typeface="Times New Roman" pitchFamily="18" charset="0"/>
                <a:cs typeface="Times New Roman" pitchFamily="18" charset="0"/>
              </a:rPr>
              <a:t>Primarily affect </a:t>
            </a:r>
            <a:r>
              <a:rPr lang="en-US" b="1" i="1" dirty="0" smtClean="0">
                <a:latin typeface="Times New Roman" pitchFamily="18" charset="0"/>
                <a:cs typeface="Times New Roman" pitchFamily="18" charset="0"/>
              </a:rPr>
              <a:t>Minor</a:t>
            </a:r>
            <a:r>
              <a:rPr lang="en-US" i="1" dirty="0" smtClean="0">
                <a:latin typeface="Times New Roman" pitchFamily="18" charset="0"/>
                <a:cs typeface="Times New Roman" pitchFamily="18" charset="0"/>
              </a:rPr>
              <a:t> New Source Review</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69</a:t>
            </a:fld>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7</a:t>
            </a:fld>
            <a:endParaRPr lang="en-US" dirty="0">
              <a:solidFill>
                <a:prstClr val="black">
                  <a:tint val="75000"/>
                </a:prstClr>
              </a:solidFill>
            </a:endParaRPr>
          </a:p>
        </p:txBody>
      </p:sp>
      <p:sp>
        <p:nvSpPr>
          <p:cNvPr id="6" name="Content Placeholder 2"/>
          <p:cNvSpPr txBox="1">
            <a:spLocks/>
          </p:cNvSpPr>
          <p:nvPr/>
        </p:nvSpPr>
        <p:spPr>
          <a:xfrm>
            <a:off x="381000" y="1449572"/>
            <a:ext cx="8183880" cy="4570228"/>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457200" lvl="1" indent="0">
              <a:lnSpc>
                <a:spcPct val="115000"/>
              </a:lnSpc>
              <a:spcBef>
                <a:spcPts val="0"/>
              </a:spcBef>
              <a:buClr>
                <a:srgbClr val="00B0F0"/>
              </a:buClr>
              <a:buNone/>
            </a:pPr>
            <a:r>
              <a:rPr lang="en-US" sz="3600" b="1" dirty="0" smtClean="0">
                <a:latin typeface="Times New Roman" pitchFamily="18" charset="0"/>
                <a:ea typeface="Calibri"/>
                <a:cs typeface="Times New Roman" pitchFamily="18" charset="0"/>
              </a:rPr>
              <a:t>New Definitions:</a:t>
            </a:r>
          </a:p>
          <a:p>
            <a:pPr marL="1266444" lvl="2" indent="-571500">
              <a:lnSpc>
                <a:spcPct val="115000"/>
              </a:lnSpc>
              <a:spcBef>
                <a:spcPts val="0"/>
              </a:spcBef>
              <a:buClr>
                <a:srgbClr val="00B0F0"/>
              </a:buClr>
              <a:buFont typeface="Arial" pitchFamily="34" charset="0"/>
              <a:buChar char="•"/>
            </a:pPr>
            <a:r>
              <a:rPr lang="en-US" sz="3600" dirty="0" smtClean="0">
                <a:latin typeface="Times New Roman" pitchFamily="18" charset="0"/>
                <a:ea typeface="Calibri"/>
                <a:cs typeface="Times New Roman" pitchFamily="18" charset="0"/>
              </a:rPr>
              <a:t>Capture efficiency</a:t>
            </a:r>
            <a:endParaRPr lang="en-US" sz="3600" dirty="0">
              <a:latin typeface="Times New Roman" pitchFamily="18" charset="0"/>
              <a:ea typeface="Calibri"/>
              <a:cs typeface="Times New Roman" pitchFamily="18" charset="0"/>
            </a:endParaRPr>
          </a:p>
          <a:p>
            <a:pPr marL="1266444" lvl="2" indent="-571500">
              <a:lnSpc>
                <a:spcPct val="115000"/>
              </a:lnSpc>
              <a:spcBef>
                <a:spcPts val="0"/>
              </a:spcBef>
              <a:buClr>
                <a:srgbClr val="00B0F0"/>
              </a:buClr>
              <a:buFont typeface="Arial" pitchFamily="34" charset="0"/>
              <a:buChar char="•"/>
            </a:pPr>
            <a:r>
              <a:rPr lang="en-US" sz="3600" dirty="0" smtClean="0">
                <a:latin typeface="Times New Roman" pitchFamily="18" charset="0"/>
                <a:ea typeface="Calibri"/>
                <a:cs typeface="Times New Roman" pitchFamily="18" charset="0"/>
              </a:rPr>
              <a:t>Control efficiency</a:t>
            </a:r>
          </a:p>
          <a:p>
            <a:pPr marL="1266444" lvl="2" indent="-571500">
              <a:lnSpc>
                <a:spcPct val="115000"/>
              </a:lnSpc>
              <a:spcBef>
                <a:spcPts val="0"/>
              </a:spcBef>
              <a:buClr>
                <a:srgbClr val="00B0F0"/>
              </a:buClr>
              <a:buFont typeface="Arial" pitchFamily="34" charset="0"/>
              <a:buChar char="•"/>
            </a:pPr>
            <a:r>
              <a:rPr lang="en-US" sz="3600" dirty="0" smtClean="0">
                <a:latin typeface="Times New Roman" pitchFamily="18" charset="0"/>
                <a:ea typeface="Calibri"/>
                <a:cs typeface="Times New Roman" pitchFamily="18" charset="0"/>
              </a:rPr>
              <a:t>Destruction efficiency</a:t>
            </a:r>
            <a:endParaRPr lang="en-US" sz="3600" dirty="0">
              <a:latin typeface="Times New Roman" pitchFamily="18" charset="0"/>
              <a:ea typeface="Calibri"/>
              <a:cs typeface="Times New Roman" pitchFamily="18" charset="0"/>
            </a:endParaRPr>
          </a:p>
          <a:p>
            <a:pPr marL="1266444" lvl="2" indent="-571500">
              <a:lnSpc>
                <a:spcPct val="115000"/>
              </a:lnSpc>
              <a:spcBef>
                <a:spcPts val="0"/>
              </a:spcBef>
              <a:buClr>
                <a:srgbClr val="00B0F0"/>
              </a:buClr>
              <a:buFont typeface="Arial" pitchFamily="34" charset="0"/>
              <a:buChar char="•"/>
            </a:pPr>
            <a:r>
              <a:rPr lang="en-US" sz="3600" dirty="0" smtClean="0">
                <a:latin typeface="Times New Roman" pitchFamily="18" charset="0"/>
                <a:ea typeface="Calibri"/>
                <a:cs typeface="Times New Roman" pitchFamily="18" charset="0"/>
              </a:rPr>
              <a:t>Removal efficiency</a:t>
            </a:r>
          </a:p>
          <a:p>
            <a:pPr>
              <a:spcBef>
                <a:spcPts val="0"/>
              </a:spcBef>
              <a:buClr>
                <a:srgbClr val="00B0F0"/>
              </a:buClr>
              <a:buNone/>
              <a:defRPr/>
            </a:pPr>
            <a:endParaRPr kumimoji="0" lang="en-US" sz="4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457200" marR="0" lvl="1" indent="0" algn="l" defTabSz="914400" rtl="0" eaLnBrk="1" fontAlgn="auto" latinLnBrk="0" hangingPunct="1">
              <a:lnSpc>
                <a:spcPct val="115000"/>
              </a:lnSpc>
              <a:spcBef>
                <a:spcPts val="0"/>
              </a:spcBef>
              <a:spcAft>
                <a:spcPts val="0"/>
              </a:spcAft>
              <a:buClr>
                <a:srgbClr val="F07F09"/>
              </a:buClr>
              <a:buSzPct val="100000"/>
              <a:buFont typeface="Verdana"/>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3212238826"/>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15962"/>
            <a:ext cx="8229600" cy="808038"/>
          </a:xfrm>
        </p:spPr>
        <p:txBody>
          <a:bodyPr/>
          <a:lstStyle/>
          <a:p>
            <a:r>
              <a:rPr lang="en-US" sz="3600" b="1" dirty="0" smtClean="0">
                <a:latin typeface="Times New Roman" pitchFamily="18" charset="0"/>
                <a:cs typeface="Times New Roman" pitchFamily="18" charset="0"/>
              </a:rPr>
              <a:t>What are the changes?</a:t>
            </a:r>
            <a:br>
              <a:rPr lang="en-US" sz="3600" b="1" dirty="0" smtClean="0">
                <a:latin typeface="Times New Roman" pitchFamily="18" charset="0"/>
                <a:cs typeface="Times New Roman" pitchFamily="18" charset="0"/>
              </a:rPr>
            </a:br>
            <a:endParaRPr lang="en-US" sz="3600" b="1" dirty="0"/>
          </a:p>
        </p:txBody>
      </p:sp>
      <p:sp>
        <p:nvSpPr>
          <p:cNvPr id="3" name="Content Placeholder 2"/>
          <p:cNvSpPr>
            <a:spLocks noGrp="1"/>
          </p:cNvSpPr>
          <p:nvPr>
            <p:ph idx="1"/>
          </p:nvPr>
        </p:nvSpPr>
        <p:spPr/>
        <p:txBody>
          <a:bodyPr/>
          <a:lstStyle/>
          <a:p>
            <a:r>
              <a:rPr lang="en-US" dirty="0" smtClean="0">
                <a:latin typeface="Times New Roman" panose="02020603050405020304" pitchFamily="18" charset="0"/>
                <a:cs typeface="Times New Roman" pitchFamily="18" charset="0"/>
              </a:rPr>
              <a:t>Need to talk about Type A and B State NSR </a:t>
            </a:r>
            <a:endParaRPr lang="en-US" i="1" dirty="0" smtClean="0">
              <a:latin typeface="Times New Roman" pitchFamily="18" charset="0"/>
              <a:cs typeface="Times New Roman" pitchFamily="18" charset="0"/>
            </a:endParaRPr>
          </a:p>
          <a:p>
            <a:r>
              <a:rPr lang="en-US" dirty="0" smtClean="0">
                <a:latin typeface="Times New Roman" panose="02020603050405020304" pitchFamily="18" charset="0"/>
                <a:cs typeface="Times New Roman" panose="02020603050405020304" pitchFamily="18" charset="0"/>
              </a:rPr>
              <a:t>Move modeling from division 222 to 224</a:t>
            </a:r>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70</a:t>
            </a:fld>
            <a:endParaRPr lang="en-US" dirty="0"/>
          </a:p>
        </p:txBody>
      </p:sp>
    </p:spTree>
    <p:extLst>
      <p:ext uri="{BB962C8B-B14F-4D97-AF65-F5344CB8AC3E}">
        <p14:creationId xmlns:p14="http://schemas.microsoft.com/office/powerpoint/2010/main" xmlns="" val="7240358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752600"/>
          </a:xfrm>
        </p:spPr>
        <p:txBody>
          <a:bodyPr/>
          <a:lstStyle/>
          <a:p>
            <a:r>
              <a:rPr lang="en-US" sz="3600" b="1" dirty="0" smtClean="0">
                <a:latin typeface="Times New Roman" panose="02020603050405020304" pitchFamily="18" charset="0"/>
                <a:cs typeface="Times New Roman" panose="02020603050405020304" pitchFamily="18" charset="0"/>
              </a:rPr>
              <a:t>Major / Minor NSR – currently</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With construction or change in method of operation</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(Major Modification)</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5562601"/>
            <a:ext cx="8229600" cy="533400"/>
          </a:xfrm>
        </p:spPr>
        <p:txBody>
          <a:bodyPr/>
          <a:lstStyle/>
          <a:p>
            <a:pPr marL="0" lvl="1" indent="0">
              <a:buNone/>
            </a:pPr>
            <a:endParaRPr lang="en-US" sz="2400" dirty="0">
              <a:latin typeface="Times New Roman" panose="02020603050405020304" pitchFamily="18" charset="0"/>
              <a:cs typeface="Times New Roman" panose="02020603050405020304" pitchFamily="18" charset="0"/>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2589662863"/>
              </p:ext>
            </p:extLst>
          </p:nvPr>
        </p:nvGraphicFramePr>
        <p:xfrm>
          <a:off x="304800" y="4191000"/>
          <a:ext cx="8382000" cy="1107564"/>
        </p:xfrm>
        <a:graphic>
          <a:graphicData uri="http://schemas.openxmlformats.org/drawingml/2006/table">
            <a:tbl>
              <a:tblPr firstRow="1" bandRow="1">
                <a:tableStyleId>{5C22544A-7EE6-4342-B048-85BDC9FD1C3A}</a:tableStyleId>
              </a:tblPr>
              <a:tblGrid>
                <a:gridCol w="4648200"/>
                <a:gridCol w="1447800"/>
                <a:gridCol w="1143000"/>
                <a:gridCol w="1143000"/>
              </a:tblGrid>
              <a:tr h="589031">
                <a:tc>
                  <a:txBody>
                    <a:bodyPr/>
                    <a:lstStyle/>
                    <a:p>
                      <a:pPr algn="r"/>
                      <a:r>
                        <a:rPr lang="en-US" dirty="0" smtClean="0"/>
                        <a:t>Emission Rate&gt;</a:t>
                      </a:r>
                    </a:p>
                    <a:p>
                      <a:r>
                        <a:rPr lang="en-US" dirty="0" smtClean="0"/>
                        <a:t>Area designation, major mod?</a:t>
                      </a:r>
                      <a:endParaRPr lang="en-US" dirty="0"/>
                    </a:p>
                  </a:txBody>
                  <a:tcPr/>
                </a:tc>
                <a:tc>
                  <a:txBody>
                    <a:bodyPr/>
                    <a:lstStyle/>
                    <a:p>
                      <a:pPr algn="ctr"/>
                      <a:r>
                        <a:rPr lang="en-US" dirty="0" smtClean="0"/>
                        <a:t>100*/250 tpy</a:t>
                      </a:r>
                      <a:r>
                        <a:rPr lang="en-US" baseline="0" dirty="0" smtClean="0"/>
                        <a:t> or more</a:t>
                      </a:r>
                      <a:endParaRPr lang="en-US" dirty="0"/>
                    </a:p>
                  </a:txBody>
                  <a:tcPr/>
                </a:tc>
                <a:tc>
                  <a:txBody>
                    <a:bodyPr/>
                    <a:lstStyle/>
                    <a:p>
                      <a:pPr algn="ctr"/>
                      <a:r>
                        <a:rPr lang="en-US" dirty="0" smtClean="0"/>
                        <a:t>SER to 99*/249</a:t>
                      </a:r>
                      <a:endParaRPr lang="en-US" dirty="0"/>
                    </a:p>
                  </a:txBody>
                  <a:tcPr/>
                </a:tc>
                <a:tc>
                  <a:txBody>
                    <a:bodyPr/>
                    <a:lstStyle/>
                    <a:p>
                      <a:pPr algn="ctr"/>
                      <a:r>
                        <a:rPr lang="en-US" dirty="0" smtClean="0"/>
                        <a:t>Less than SER</a:t>
                      </a:r>
                      <a:endParaRPr lang="en-US" dirty="0"/>
                    </a:p>
                  </a:txBody>
                  <a:tcPr/>
                </a:tc>
              </a:tr>
              <a:tr h="467484">
                <a:tc>
                  <a:txBody>
                    <a:bodyPr/>
                    <a:lstStyle/>
                    <a:p>
                      <a:r>
                        <a:rPr lang="en-US" sz="2400" b="1" dirty="0" smtClean="0">
                          <a:latin typeface="Times New Roman" panose="02020603050405020304" pitchFamily="18" charset="0"/>
                          <a:cs typeface="Times New Roman" panose="02020603050405020304" pitchFamily="18" charset="0"/>
                        </a:rPr>
                        <a:t>Attainment</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92D050"/>
                    </a:solidFill>
                  </a:tcPr>
                </a:tc>
                <a:tc>
                  <a:txBody>
                    <a:bodyPr/>
                    <a:lstStyle/>
                    <a:p>
                      <a:pPr algn="ctr"/>
                      <a:r>
                        <a:rPr lang="en-US" sz="2400" b="1" dirty="0" smtClean="0">
                          <a:latin typeface="Times New Roman" panose="02020603050405020304" pitchFamily="18" charset="0"/>
                          <a:cs typeface="Times New Roman" panose="02020603050405020304" pitchFamily="18" charset="0"/>
                        </a:rPr>
                        <a:t>Minor</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4001688762"/>
              </p:ext>
            </p:extLst>
          </p:nvPr>
        </p:nvGraphicFramePr>
        <p:xfrm>
          <a:off x="304800" y="2286000"/>
          <a:ext cx="8382000" cy="1600201"/>
        </p:xfrm>
        <a:graphic>
          <a:graphicData uri="http://schemas.openxmlformats.org/drawingml/2006/table">
            <a:tbl>
              <a:tblPr firstRow="1" bandRow="1">
                <a:tableStyleId>{5C22544A-7EE6-4342-B048-85BDC9FD1C3A}</a:tableStyleId>
              </a:tblPr>
              <a:tblGrid>
                <a:gridCol w="4648200"/>
                <a:gridCol w="2590800"/>
                <a:gridCol w="1143000"/>
              </a:tblGrid>
              <a:tr h="673185">
                <a:tc>
                  <a:txBody>
                    <a:bodyPr/>
                    <a:lstStyle/>
                    <a:p>
                      <a:pPr algn="r"/>
                      <a:r>
                        <a:rPr lang="en-US" dirty="0" smtClean="0"/>
                        <a:t>Emission Rate&gt;</a:t>
                      </a:r>
                    </a:p>
                    <a:p>
                      <a:r>
                        <a:rPr lang="en-US" dirty="0" smtClean="0"/>
                        <a:t>Area designation, major mod</a:t>
                      </a:r>
                      <a:endParaRPr lang="en-US" dirty="0"/>
                    </a:p>
                  </a:txBody>
                  <a:tcPr/>
                </a:tc>
                <a:tc>
                  <a:txBody>
                    <a:bodyPr/>
                    <a:lstStyle/>
                    <a:p>
                      <a:pPr algn="ctr"/>
                      <a:r>
                        <a:rPr lang="en-US" dirty="0" smtClean="0"/>
                        <a:t>SER or</a:t>
                      </a:r>
                      <a:r>
                        <a:rPr lang="en-US" baseline="0" dirty="0" smtClean="0"/>
                        <a:t> more</a:t>
                      </a:r>
                      <a:endParaRPr lang="en-US" dirty="0"/>
                    </a:p>
                  </a:txBody>
                  <a:tcPr/>
                </a:tc>
                <a:tc>
                  <a:txBody>
                    <a:bodyPr/>
                    <a:lstStyle/>
                    <a:p>
                      <a:pPr algn="ctr"/>
                      <a:r>
                        <a:rPr lang="en-US" dirty="0" smtClean="0"/>
                        <a:t>Less than SER</a:t>
                      </a:r>
                      <a:endParaRPr lang="en-US" dirty="0"/>
                    </a:p>
                  </a:txBody>
                  <a:tcPr/>
                </a:tc>
              </a:tr>
              <a:tr h="469816">
                <a:tc>
                  <a:txBody>
                    <a:bodyPr/>
                    <a:lstStyle/>
                    <a:p>
                      <a:r>
                        <a:rPr lang="en-US" sz="2400" b="1" dirty="0" smtClean="0">
                          <a:latin typeface="Times New Roman" panose="02020603050405020304" pitchFamily="18" charset="0"/>
                          <a:cs typeface="Times New Roman" panose="02020603050405020304" pitchFamily="18" charset="0"/>
                        </a:rPr>
                        <a:t>Nonattainment</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r h="398597">
                <a:tc>
                  <a:txBody>
                    <a:bodyPr/>
                    <a:lstStyle/>
                    <a:p>
                      <a:r>
                        <a:rPr lang="en-US" sz="2400" b="1" dirty="0" smtClean="0">
                          <a:latin typeface="Times New Roman" panose="02020603050405020304" pitchFamily="18" charset="0"/>
                          <a:cs typeface="Times New Roman" panose="02020603050405020304" pitchFamily="18" charset="0"/>
                        </a:rPr>
                        <a:t>Maintenance</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bl>
          </a:graphicData>
        </a:graphic>
      </p:graphicFrame>
      <p:sp>
        <p:nvSpPr>
          <p:cNvPr id="8" name="TextBox 7"/>
          <p:cNvSpPr txBox="1"/>
          <p:nvPr/>
        </p:nvSpPr>
        <p:spPr>
          <a:xfrm>
            <a:off x="685800" y="5486400"/>
            <a:ext cx="8001000" cy="830997"/>
          </a:xfrm>
          <a:prstGeom prst="rect">
            <a:avLst/>
          </a:prstGeom>
          <a:noFill/>
        </p:spPr>
        <p:txBody>
          <a:bodyPr wrap="square" rtlCol="0">
            <a:spAutoFit/>
          </a:bodyPr>
          <a:lstStyle/>
          <a:p>
            <a:pPr marL="0" lvl="1" indent="-914400">
              <a:spcBef>
                <a:spcPct val="20000"/>
              </a:spcBef>
              <a:defRPr/>
            </a:pPr>
            <a:r>
              <a:rPr lang="en-US" sz="2400" b="1"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Applies to 28 source categories listed in rule (e.g. pulp and paper mills, iron and steel mills, chemical process plants)</a:t>
            </a:r>
          </a:p>
        </p:txBody>
      </p:sp>
    </p:spTree>
    <p:extLst>
      <p:ext uri="{BB962C8B-B14F-4D97-AF65-F5344CB8AC3E}">
        <p14:creationId xmlns:p14="http://schemas.microsoft.com/office/powerpoint/2010/main" xmlns="" val="133463777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752600"/>
          </a:xfrm>
        </p:spPr>
        <p:txBody>
          <a:bodyPr/>
          <a:lstStyle/>
          <a:p>
            <a:r>
              <a:rPr lang="en-US" sz="3600" b="1" dirty="0" smtClean="0">
                <a:latin typeface="Times New Roman" panose="02020603050405020304" pitchFamily="18" charset="0"/>
                <a:cs typeface="Times New Roman" panose="02020603050405020304" pitchFamily="18" charset="0"/>
              </a:rPr>
              <a:t>Major / Minor NSR – proposed</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4000" dirty="0" smtClean="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With construction or change in method of operation</a:t>
            </a:r>
            <a:r>
              <a:rPr lang="en-US" sz="4000" dirty="0" smtClean="0">
                <a:latin typeface="Times New Roman" panose="02020603050405020304" pitchFamily="18" charset="0"/>
                <a:cs typeface="Times New Roman" panose="02020603050405020304" pitchFamily="18" charset="0"/>
              </a:rPr>
              <a:t/>
            </a:r>
            <a:br>
              <a:rPr lang="en-US" sz="4000" dirty="0" smtClean="0">
                <a:latin typeface="Times New Roman" panose="02020603050405020304" pitchFamily="18" charset="0"/>
                <a:cs typeface="Times New Roman" panose="02020603050405020304" pitchFamily="18" charset="0"/>
              </a:rPr>
            </a:br>
            <a:r>
              <a:rPr lang="en-US" sz="2800" dirty="0" smtClean="0">
                <a:latin typeface="Times New Roman" panose="02020603050405020304" pitchFamily="18" charset="0"/>
                <a:cs typeface="Times New Roman" panose="02020603050405020304" pitchFamily="18" charset="0"/>
              </a:rPr>
              <a:t>(Major Modification)</a:t>
            </a:r>
            <a:endParaRPr lang="en-US" sz="28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457200" y="5562601"/>
            <a:ext cx="8229600" cy="533400"/>
          </a:xfrm>
        </p:spPr>
        <p:txBody>
          <a:bodyPr/>
          <a:lstStyle/>
          <a:p>
            <a:pPr marL="0" lvl="1" indent="0">
              <a:buNone/>
            </a:pPr>
            <a:endParaRPr lang="en-US" sz="2400" dirty="0">
              <a:latin typeface="Times New Roman" panose="02020603050405020304" pitchFamily="18" charset="0"/>
              <a:cs typeface="Times New Roman" panose="02020603050405020304" pitchFamily="18" charset="0"/>
            </a:endParaRPr>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xmlns="" val="2589662863"/>
              </p:ext>
            </p:extLst>
          </p:nvPr>
        </p:nvGraphicFramePr>
        <p:xfrm>
          <a:off x="304800" y="4191000"/>
          <a:ext cx="8382000" cy="1107564"/>
        </p:xfrm>
        <a:graphic>
          <a:graphicData uri="http://schemas.openxmlformats.org/drawingml/2006/table">
            <a:tbl>
              <a:tblPr firstRow="1" bandRow="1">
                <a:tableStyleId>{5C22544A-7EE6-4342-B048-85BDC9FD1C3A}</a:tableStyleId>
              </a:tblPr>
              <a:tblGrid>
                <a:gridCol w="4648200"/>
                <a:gridCol w="1447800"/>
                <a:gridCol w="1143000"/>
                <a:gridCol w="1143000"/>
              </a:tblGrid>
              <a:tr h="589031">
                <a:tc>
                  <a:txBody>
                    <a:bodyPr/>
                    <a:lstStyle/>
                    <a:p>
                      <a:pPr algn="r"/>
                      <a:r>
                        <a:rPr lang="en-US" dirty="0" smtClean="0"/>
                        <a:t>Emission Rate&gt;</a:t>
                      </a:r>
                    </a:p>
                    <a:p>
                      <a:r>
                        <a:rPr lang="en-US" dirty="0" smtClean="0"/>
                        <a:t>Area designation, major mod?</a:t>
                      </a:r>
                      <a:endParaRPr lang="en-US" dirty="0"/>
                    </a:p>
                  </a:txBody>
                  <a:tcPr/>
                </a:tc>
                <a:tc>
                  <a:txBody>
                    <a:bodyPr/>
                    <a:lstStyle/>
                    <a:p>
                      <a:pPr algn="ctr"/>
                      <a:r>
                        <a:rPr lang="en-US" dirty="0" smtClean="0"/>
                        <a:t>100*/250 tpy</a:t>
                      </a:r>
                      <a:r>
                        <a:rPr lang="en-US" baseline="0" dirty="0" smtClean="0"/>
                        <a:t> or more</a:t>
                      </a:r>
                      <a:endParaRPr lang="en-US" dirty="0"/>
                    </a:p>
                  </a:txBody>
                  <a:tcPr/>
                </a:tc>
                <a:tc>
                  <a:txBody>
                    <a:bodyPr/>
                    <a:lstStyle/>
                    <a:p>
                      <a:pPr algn="ctr"/>
                      <a:r>
                        <a:rPr lang="en-US" dirty="0" smtClean="0"/>
                        <a:t>SER to 99*/249</a:t>
                      </a:r>
                      <a:endParaRPr lang="en-US" dirty="0"/>
                    </a:p>
                  </a:txBody>
                  <a:tcPr/>
                </a:tc>
                <a:tc>
                  <a:txBody>
                    <a:bodyPr/>
                    <a:lstStyle/>
                    <a:p>
                      <a:pPr algn="ctr"/>
                      <a:r>
                        <a:rPr lang="en-US" dirty="0" smtClean="0"/>
                        <a:t>Less than SER</a:t>
                      </a:r>
                      <a:endParaRPr lang="en-US" dirty="0"/>
                    </a:p>
                  </a:txBody>
                  <a:tcPr/>
                </a:tc>
              </a:tr>
              <a:tr h="467484">
                <a:tc>
                  <a:txBody>
                    <a:bodyPr/>
                    <a:lstStyle/>
                    <a:p>
                      <a:r>
                        <a:rPr lang="en-US" sz="2400" b="1" dirty="0" smtClean="0">
                          <a:latin typeface="Times New Roman" panose="02020603050405020304" pitchFamily="18" charset="0"/>
                          <a:cs typeface="Times New Roman" panose="02020603050405020304" pitchFamily="18" charset="0"/>
                        </a:rPr>
                        <a:t>Attainment</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92D050"/>
                    </a:solidFill>
                  </a:tcPr>
                </a:tc>
                <a:tc>
                  <a:txBody>
                    <a:bodyPr/>
                    <a:lstStyle/>
                    <a:p>
                      <a:pPr algn="ctr"/>
                      <a:r>
                        <a:rPr lang="en-US" sz="2400" b="1" dirty="0" smtClean="0">
                          <a:latin typeface="Times New Roman" panose="02020603050405020304" pitchFamily="18" charset="0"/>
                          <a:cs typeface="Times New Roman" panose="02020603050405020304" pitchFamily="18" charset="0"/>
                        </a:rPr>
                        <a:t>Minor</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xmlns="" val="4001688762"/>
              </p:ext>
            </p:extLst>
          </p:nvPr>
        </p:nvGraphicFramePr>
        <p:xfrm>
          <a:off x="304800" y="2286000"/>
          <a:ext cx="8382000" cy="1600201"/>
        </p:xfrm>
        <a:graphic>
          <a:graphicData uri="http://schemas.openxmlformats.org/drawingml/2006/table">
            <a:tbl>
              <a:tblPr firstRow="1" bandRow="1">
                <a:tableStyleId>{5C22544A-7EE6-4342-B048-85BDC9FD1C3A}</a:tableStyleId>
              </a:tblPr>
              <a:tblGrid>
                <a:gridCol w="4648200"/>
                <a:gridCol w="1447800"/>
                <a:gridCol w="1143000"/>
                <a:gridCol w="1143000"/>
              </a:tblGrid>
              <a:tr h="673185">
                <a:tc>
                  <a:txBody>
                    <a:bodyPr/>
                    <a:lstStyle/>
                    <a:p>
                      <a:pPr algn="r"/>
                      <a:r>
                        <a:rPr lang="en-US" dirty="0" smtClean="0"/>
                        <a:t>Emission Rate&gt;</a:t>
                      </a:r>
                    </a:p>
                    <a:p>
                      <a:r>
                        <a:rPr lang="en-US" dirty="0" smtClean="0"/>
                        <a:t>Area designation, major mod</a:t>
                      </a:r>
                      <a:endParaRPr lang="en-US" dirty="0"/>
                    </a:p>
                  </a:txBody>
                  <a:tcPr/>
                </a:tc>
                <a:tc>
                  <a:txBody>
                    <a:bodyPr/>
                    <a:lstStyle/>
                    <a:p>
                      <a:pPr algn="ctr"/>
                      <a:r>
                        <a:rPr lang="en-US" dirty="0" smtClean="0"/>
                        <a:t>100</a:t>
                      </a:r>
                      <a:r>
                        <a:rPr lang="en-US" baseline="0" dirty="0" smtClean="0"/>
                        <a:t> </a:t>
                      </a:r>
                      <a:r>
                        <a:rPr lang="en-US" dirty="0" smtClean="0"/>
                        <a:t>tpy</a:t>
                      </a:r>
                      <a:r>
                        <a:rPr lang="en-US" baseline="0" dirty="0" smtClean="0"/>
                        <a:t> or more</a:t>
                      </a:r>
                      <a:endParaRPr lang="en-US" dirty="0"/>
                    </a:p>
                  </a:txBody>
                  <a:tcPr/>
                </a:tc>
                <a:tc>
                  <a:txBody>
                    <a:bodyPr/>
                    <a:lstStyle/>
                    <a:p>
                      <a:pPr algn="ctr"/>
                      <a:r>
                        <a:rPr lang="en-US" dirty="0" smtClean="0"/>
                        <a:t>SER to</a:t>
                      </a:r>
                      <a:r>
                        <a:rPr lang="en-US" baseline="0" dirty="0" smtClean="0"/>
                        <a:t> 99</a:t>
                      </a:r>
                      <a:endParaRPr lang="en-US" dirty="0"/>
                    </a:p>
                  </a:txBody>
                  <a:tcPr/>
                </a:tc>
                <a:tc>
                  <a:txBody>
                    <a:bodyPr/>
                    <a:lstStyle/>
                    <a:p>
                      <a:pPr algn="ctr"/>
                      <a:r>
                        <a:rPr lang="en-US" dirty="0" smtClean="0"/>
                        <a:t>Less than SER</a:t>
                      </a:r>
                      <a:endParaRPr lang="en-US" dirty="0"/>
                    </a:p>
                  </a:txBody>
                  <a:tcPr/>
                </a:tc>
              </a:tr>
              <a:tr h="469816">
                <a:tc>
                  <a:txBody>
                    <a:bodyPr/>
                    <a:lstStyle/>
                    <a:p>
                      <a:r>
                        <a:rPr lang="en-US" sz="2400" b="1" dirty="0" smtClean="0">
                          <a:latin typeface="Times New Roman" panose="02020603050405020304" pitchFamily="18" charset="0"/>
                          <a:cs typeface="Times New Roman" panose="02020603050405020304" pitchFamily="18" charset="0"/>
                        </a:rPr>
                        <a:t>Nonattainment</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Minor</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r h="398597">
                <a:tc>
                  <a:txBody>
                    <a:bodyPr/>
                    <a:lstStyle/>
                    <a:p>
                      <a:r>
                        <a:rPr lang="en-US" sz="2400" b="1" dirty="0" smtClean="0">
                          <a:latin typeface="Times New Roman" panose="02020603050405020304" pitchFamily="18" charset="0"/>
                          <a:cs typeface="Times New Roman" panose="02020603050405020304" pitchFamily="18" charset="0"/>
                        </a:rPr>
                        <a:t>Maintenance</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marL="0" algn="ctr" defTabSz="914400" rtl="0" eaLnBrk="1" latinLnBrk="0" hangingPunct="1"/>
                      <a:r>
                        <a:rPr lang="en-US" sz="2400" b="1" i="1" kern="1200" dirty="0" smtClean="0">
                          <a:solidFill>
                            <a:schemeClr val="dk1"/>
                          </a:solidFill>
                          <a:latin typeface="Times New Roman" panose="02020603050405020304" pitchFamily="18" charset="0"/>
                          <a:ea typeface="+mn-ea"/>
                          <a:cs typeface="Times New Roman" panose="02020603050405020304" pitchFamily="18" charset="0"/>
                        </a:rPr>
                        <a:t>Major</a:t>
                      </a:r>
                      <a:endParaRPr lang="en-US" sz="2400" b="1" i="1" kern="1200" dirty="0">
                        <a:solidFill>
                          <a:schemeClr val="dk1"/>
                        </a:solidFill>
                        <a:latin typeface="Times New Roman" panose="02020603050405020304" pitchFamily="18" charset="0"/>
                        <a:ea typeface="+mn-ea"/>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Minor</a:t>
                      </a:r>
                      <a:endParaRPr lang="en-US" sz="2400" b="1" dirty="0">
                        <a:latin typeface="Times New Roman" panose="02020603050405020304" pitchFamily="18" charset="0"/>
                        <a:cs typeface="Times New Roman" panose="02020603050405020304" pitchFamily="18" charset="0"/>
                      </a:endParaRPr>
                    </a:p>
                  </a:txBody>
                  <a:tcPr>
                    <a:solidFill>
                      <a:srgbClr val="FFC000"/>
                    </a:solidFill>
                  </a:tcPr>
                </a:tc>
                <a:tc>
                  <a:txBody>
                    <a:bodyPr/>
                    <a:lstStyle/>
                    <a:p>
                      <a:pPr algn="ctr"/>
                      <a:r>
                        <a:rPr lang="en-US" sz="2400" b="1" dirty="0" smtClean="0">
                          <a:latin typeface="Times New Roman" panose="02020603050405020304" pitchFamily="18" charset="0"/>
                          <a:cs typeface="Times New Roman" panose="02020603050405020304" pitchFamily="18" charset="0"/>
                        </a:rPr>
                        <a:t>n/a</a:t>
                      </a:r>
                      <a:endParaRPr lang="en-US" sz="2400" b="1" dirty="0">
                        <a:latin typeface="Times New Roman" panose="02020603050405020304" pitchFamily="18" charset="0"/>
                        <a:cs typeface="Times New Roman" panose="02020603050405020304" pitchFamily="18" charset="0"/>
                      </a:endParaRPr>
                    </a:p>
                  </a:txBody>
                  <a:tcPr>
                    <a:solidFill>
                      <a:srgbClr val="92D050"/>
                    </a:solidFill>
                  </a:tcPr>
                </a:tc>
              </a:tr>
            </a:tbl>
          </a:graphicData>
        </a:graphic>
      </p:graphicFrame>
      <p:sp>
        <p:nvSpPr>
          <p:cNvPr id="8" name="TextBox 7"/>
          <p:cNvSpPr txBox="1"/>
          <p:nvPr/>
        </p:nvSpPr>
        <p:spPr>
          <a:xfrm>
            <a:off x="990600" y="5486400"/>
            <a:ext cx="7315200" cy="584775"/>
          </a:xfrm>
          <a:prstGeom prst="rect">
            <a:avLst/>
          </a:prstGeom>
          <a:noFill/>
        </p:spPr>
        <p:txBody>
          <a:bodyPr wrap="square" rtlCol="0">
            <a:spAutoFit/>
          </a:bodyPr>
          <a:lstStyle/>
          <a:p>
            <a:pPr>
              <a:buFont typeface="Arial" pitchFamily="34" charset="0"/>
              <a:buChar char="•"/>
            </a:pPr>
            <a:r>
              <a:rPr lang="en-US" sz="2400" dirty="0" smtClean="0">
                <a:latin typeface="Times New Roman" pitchFamily="18" charset="0"/>
                <a:cs typeface="Times New Roman" pitchFamily="18" charset="0"/>
              </a:rPr>
              <a:t>  </a:t>
            </a:r>
            <a:r>
              <a:rPr lang="en-US" sz="3200" b="1" i="1" dirty="0" smtClean="0">
                <a:latin typeface="Times New Roman" pitchFamily="18" charset="0"/>
                <a:cs typeface="Times New Roman" pitchFamily="18" charset="0"/>
              </a:rPr>
              <a:t>Overall stringency remains the same</a:t>
            </a:r>
            <a:endParaRPr lang="en-US" sz="3200" b="1" i="1" dirty="0">
              <a:latin typeface="Times New Roman" pitchFamily="18" charset="0"/>
              <a:cs typeface="Times New Roman" pitchFamily="18" charset="0"/>
            </a:endParaRPr>
          </a:p>
        </p:txBody>
      </p:sp>
    </p:spTree>
    <p:extLst>
      <p:ext uri="{BB962C8B-B14F-4D97-AF65-F5344CB8AC3E}">
        <p14:creationId xmlns:p14="http://schemas.microsoft.com/office/powerpoint/2010/main" xmlns="" val="1334637770"/>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latin typeface="Times New Roman" panose="02020603050405020304" pitchFamily="18" charset="0"/>
                <a:cs typeface="Times New Roman" panose="02020603050405020304" pitchFamily="18" charset="0"/>
              </a:rPr>
              <a:t>Significant Emission Rate (SER)</a:t>
            </a:r>
            <a:endParaRPr lang="en-US" sz="3600" b="1" dirty="0">
              <a:latin typeface="Times New Roman" panose="02020603050405020304" pitchFamily="18" charset="0"/>
              <a:cs typeface="Times New Roman" panose="02020603050405020304" pitchFamily="18"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1036127604"/>
              </p:ext>
            </p:extLst>
          </p:nvPr>
        </p:nvGraphicFramePr>
        <p:xfrm>
          <a:off x="381000" y="1676400"/>
          <a:ext cx="8229600" cy="4114800"/>
        </p:xfrm>
        <a:graphic>
          <a:graphicData uri="http://schemas.openxmlformats.org/drawingml/2006/table">
            <a:tbl>
              <a:tblPr firstRow="1" bandRow="1">
                <a:tableStyleId>{5C22544A-7EE6-4342-B048-85BDC9FD1C3A}</a:tableStyleId>
              </a:tblPr>
              <a:tblGrid>
                <a:gridCol w="4114800"/>
                <a:gridCol w="4114800"/>
              </a:tblGrid>
              <a:tr h="685800">
                <a:tc>
                  <a:txBody>
                    <a:bodyPr/>
                    <a:lstStyle/>
                    <a:p>
                      <a:pPr algn="ctr"/>
                      <a:r>
                        <a:rPr lang="en-US" sz="2400" dirty="0" smtClean="0"/>
                        <a:t>Pollutant</a:t>
                      </a:r>
                      <a:endParaRPr lang="en-US" sz="2400" dirty="0"/>
                    </a:p>
                  </a:txBody>
                  <a:tcPr anchor="ctr"/>
                </a:tc>
                <a:tc>
                  <a:txBody>
                    <a:bodyPr/>
                    <a:lstStyle/>
                    <a:p>
                      <a:pPr algn="ctr"/>
                      <a:r>
                        <a:rPr lang="en-US" sz="2400" dirty="0" smtClean="0"/>
                        <a:t>SER, tons per year</a:t>
                      </a:r>
                      <a:endParaRPr lang="en-US" sz="2400" dirty="0"/>
                    </a:p>
                  </a:txBody>
                  <a:tcPr anchor="ctr"/>
                </a:tc>
              </a:tr>
              <a:tr h="685800">
                <a:tc>
                  <a:txBody>
                    <a:bodyPr/>
                    <a:lstStyle/>
                    <a:p>
                      <a:pPr algn="ctr"/>
                      <a:r>
                        <a:rPr lang="en-US" sz="2400" b="1" dirty="0" smtClean="0"/>
                        <a:t>PM2.5</a:t>
                      </a:r>
                      <a:endParaRPr lang="en-US" sz="2400" b="1" dirty="0"/>
                    </a:p>
                  </a:txBody>
                  <a:tcPr anchor="ctr"/>
                </a:tc>
                <a:tc>
                  <a:txBody>
                    <a:bodyPr/>
                    <a:lstStyle/>
                    <a:p>
                      <a:pPr algn="ctr"/>
                      <a:r>
                        <a:rPr lang="en-US" sz="2400" b="1" dirty="0" smtClean="0"/>
                        <a:t>10</a:t>
                      </a:r>
                      <a:endParaRPr lang="en-US" sz="2400" b="1" dirty="0"/>
                    </a:p>
                  </a:txBody>
                  <a:tcPr anchor="ctr"/>
                </a:tc>
              </a:tr>
              <a:tr h="685800">
                <a:tc>
                  <a:txBody>
                    <a:bodyPr/>
                    <a:lstStyle/>
                    <a:p>
                      <a:pPr algn="ctr"/>
                      <a:r>
                        <a:rPr lang="en-US" sz="2400" b="1" dirty="0" smtClean="0"/>
                        <a:t>PM10</a:t>
                      </a:r>
                      <a:endParaRPr lang="en-US" sz="2400" b="1" dirty="0"/>
                    </a:p>
                  </a:txBody>
                  <a:tcPr anchor="ctr"/>
                </a:tc>
                <a:tc>
                  <a:txBody>
                    <a:bodyPr/>
                    <a:lstStyle/>
                    <a:p>
                      <a:pPr algn="ctr"/>
                      <a:r>
                        <a:rPr lang="en-US" sz="2400" b="1" dirty="0" smtClean="0"/>
                        <a:t>15</a:t>
                      </a:r>
                    </a:p>
                  </a:txBody>
                  <a:tcPr anchor="ctr"/>
                </a:tc>
              </a:tr>
              <a:tr h="685800">
                <a:tc>
                  <a:txBody>
                    <a:bodyPr/>
                    <a:lstStyle/>
                    <a:p>
                      <a:pPr algn="ctr"/>
                      <a:r>
                        <a:rPr lang="en-US" sz="2400" b="1" dirty="0" smtClean="0"/>
                        <a:t>NOx,</a:t>
                      </a:r>
                      <a:r>
                        <a:rPr lang="en-US" sz="2400" b="1" baseline="0" dirty="0" smtClean="0"/>
                        <a:t> VOC, SO2</a:t>
                      </a:r>
                      <a:endParaRPr lang="en-US" sz="2400" b="1" dirty="0"/>
                    </a:p>
                  </a:txBody>
                  <a:tcPr anchor="ctr"/>
                </a:tc>
                <a:tc>
                  <a:txBody>
                    <a:bodyPr/>
                    <a:lstStyle/>
                    <a:p>
                      <a:pPr algn="ctr"/>
                      <a:r>
                        <a:rPr lang="en-US" sz="2400" b="1" dirty="0" smtClean="0"/>
                        <a:t>40</a:t>
                      </a:r>
                      <a:endParaRPr lang="en-US" sz="2400" b="1" dirty="0"/>
                    </a:p>
                  </a:txBody>
                  <a:tcPr anchor="ctr"/>
                </a:tc>
              </a:tr>
              <a:tr h="685800">
                <a:tc>
                  <a:txBody>
                    <a:bodyPr/>
                    <a:lstStyle/>
                    <a:p>
                      <a:pPr algn="ctr"/>
                      <a:r>
                        <a:rPr lang="en-US" sz="2400" b="1" dirty="0" smtClean="0"/>
                        <a:t>CO</a:t>
                      </a:r>
                      <a:endParaRPr lang="en-US" sz="2400" b="1" dirty="0"/>
                    </a:p>
                  </a:txBody>
                  <a:tcPr anchor="ctr"/>
                </a:tc>
                <a:tc>
                  <a:txBody>
                    <a:bodyPr/>
                    <a:lstStyle/>
                    <a:p>
                      <a:pPr algn="ctr"/>
                      <a:r>
                        <a:rPr lang="en-US" sz="2400" b="1" dirty="0" smtClean="0"/>
                        <a:t>100</a:t>
                      </a:r>
                      <a:endParaRPr lang="en-US" sz="2400" b="1" dirty="0"/>
                    </a:p>
                  </a:txBody>
                  <a:tcPr anchor="ctr"/>
                </a:tc>
              </a:tr>
              <a:tr h="685800">
                <a:tc>
                  <a:txBody>
                    <a:bodyPr/>
                    <a:lstStyle/>
                    <a:p>
                      <a:pPr algn="ctr"/>
                      <a:r>
                        <a:rPr lang="en-US" sz="2400" b="1" dirty="0" smtClean="0"/>
                        <a:t>GHG</a:t>
                      </a:r>
                      <a:endParaRPr lang="en-US" sz="2400" b="1" dirty="0"/>
                    </a:p>
                  </a:txBody>
                  <a:tcPr anchor="ctr"/>
                </a:tc>
                <a:tc>
                  <a:txBody>
                    <a:bodyPr/>
                    <a:lstStyle/>
                    <a:p>
                      <a:pPr algn="ctr"/>
                      <a:r>
                        <a:rPr lang="en-US" sz="2400" b="1" dirty="0" smtClean="0"/>
                        <a:t>75,000</a:t>
                      </a:r>
                      <a:endParaRPr lang="en-US" sz="2400" b="1" dirty="0"/>
                    </a:p>
                  </a:txBody>
                  <a:tcPr anchor="ctr"/>
                </a:tc>
              </a:tr>
            </a:tbl>
          </a:graphicData>
        </a:graphic>
      </p:graphicFrame>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73</a:t>
            </a:fld>
            <a:endParaRPr lang="en-US" dirty="0"/>
          </a:p>
        </p:txBody>
      </p:sp>
    </p:spTree>
    <p:extLst>
      <p:ext uri="{BB962C8B-B14F-4D97-AF65-F5344CB8AC3E}">
        <p14:creationId xmlns:p14="http://schemas.microsoft.com/office/powerpoint/2010/main" xmlns="" val="3436708065"/>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latin typeface="Times New Roman" pitchFamily="18" charset="0"/>
                <a:cs typeface="Times New Roman" pitchFamily="18" charset="0"/>
              </a:rPr>
              <a:t>Two New Area Designations</a:t>
            </a:r>
            <a:endParaRPr lang="en-US" sz="3600" b="1"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Sustainment area</a:t>
            </a:r>
          </a:p>
          <a:p>
            <a:pPr lvl="1"/>
            <a:r>
              <a:rPr lang="en-US" dirty="0" smtClean="0">
                <a:latin typeface="Times New Roman" pitchFamily="18" charset="0"/>
                <a:cs typeface="Times New Roman" pitchFamily="18" charset="0"/>
              </a:rPr>
              <a:t>Proposed rules designed to help keep area from becoming nonattainment</a:t>
            </a:r>
          </a:p>
          <a:p>
            <a:r>
              <a:rPr lang="en-US" dirty="0" smtClean="0">
                <a:latin typeface="Times New Roman" pitchFamily="18" charset="0"/>
                <a:cs typeface="Times New Roman" pitchFamily="18" charset="0"/>
              </a:rPr>
              <a:t>Reattainment area</a:t>
            </a:r>
          </a:p>
          <a:p>
            <a:pPr lvl="1"/>
            <a:r>
              <a:rPr lang="en-US" dirty="0" smtClean="0">
                <a:latin typeface="Times New Roman" pitchFamily="18" charset="0"/>
                <a:cs typeface="Times New Roman" pitchFamily="18" charset="0"/>
              </a:rPr>
              <a:t>Proposed rules designed to be more flexible for smaller sources to allow development, but still protect air quality</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74</a:t>
            </a:fld>
            <a:endParaRPr lang="en-US" dirty="0"/>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685800"/>
          </a:xfrm>
        </p:spPr>
        <p:txBody>
          <a:bodyPr/>
          <a:lstStyle/>
          <a:p>
            <a:r>
              <a:rPr lang="en-US" sz="3600" b="1" dirty="0" smtClean="0">
                <a:latin typeface="Times New Roman" pitchFamily="18" charset="0"/>
                <a:cs typeface="Times New Roman" pitchFamily="18" charset="0"/>
              </a:rPr>
              <a:t>Current Area Designations</a:t>
            </a:r>
            <a:endParaRPr lang="en-US" sz="3600" b="1"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75</a:t>
            </a:fld>
            <a:endParaRPr lang="en-US" dirty="0"/>
          </a:p>
        </p:txBody>
      </p:sp>
      <p:sp>
        <p:nvSpPr>
          <p:cNvPr id="6" name="Rectangle 5"/>
          <p:cNvSpPr/>
          <p:nvPr/>
        </p:nvSpPr>
        <p:spPr>
          <a:xfrm>
            <a:off x="533400" y="1380899"/>
            <a:ext cx="1905000" cy="1600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Attainment</a:t>
            </a:r>
          </a:p>
          <a:p>
            <a:pPr algn="ctr"/>
            <a:r>
              <a:rPr lang="en-US" sz="2400" b="1" dirty="0" smtClean="0"/>
              <a:t>(AQ below NAAQS)</a:t>
            </a:r>
            <a:endParaRPr lang="en-US" sz="2400" b="1" dirty="0"/>
          </a:p>
        </p:txBody>
      </p:sp>
      <p:sp>
        <p:nvSpPr>
          <p:cNvPr id="8" name="Rectangle 7"/>
          <p:cNvSpPr/>
          <p:nvPr/>
        </p:nvSpPr>
        <p:spPr>
          <a:xfrm>
            <a:off x="5943600" y="3048000"/>
            <a:ext cx="2895600" cy="1371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Nonattainment</a:t>
            </a:r>
          </a:p>
          <a:p>
            <a:pPr algn="ctr"/>
            <a:r>
              <a:rPr lang="en-US" sz="2400" b="1" dirty="0" smtClean="0"/>
              <a:t>(AQ at/over NAAQS)</a:t>
            </a:r>
            <a:endParaRPr lang="en-US" sz="2400" b="1" dirty="0"/>
          </a:p>
        </p:txBody>
      </p:sp>
      <p:sp>
        <p:nvSpPr>
          <p:cNvPr id="9" name="Rectangle 8"/>
          <p:cNvSpPr/>
          <p:nvPr/>
        </p:nvSpPr>
        <p:spPr>
          <a:xfrm>
            <a:off x="533400" y="4724400"/>
            <a:ext cx="2362200"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rPr>
              <a:t>Maintenance</a:t>
            </a:r>
          </a:p>
          <a:p>
            <a:pPr algn="ctr"/>
            <a:r>
              <a:rPr lang="en-US" sz="2400" b="1" dirty="0" smtClean="0">
                <a:solidFill>
                  <a:schemeClr val="tx1"/>
                </a:solidFill>
              </a:rPr>
              <a:t>(attainment)</a:t>
            </a:r>
            <a:endParaRPr lang="en-US" sz="2400" b="1" dirty="0">
              <a:solidFill>
                <a:schemeClr val="tx1"/>
              </a:solidFill>
            </a:endParaRPr>
          </a:p>
        </p:txBody>
      </p:sp>
      <p:sp>
        <p:nvSpPr>
          <p:cNvPr id="18" name="Bent Arrow 17"/>
          <p:cNvSpPr/>
          <p:nvPr/>
        </p:nvSpPr>
        <p:spPr>
          <a:xfrm rot="5400000">
            <a:off x="4610102" y="-114297"/>
            <a:ext cx="990597" cy="5334002"/>
          </a:xfrm>
          <a:prstGeom prst="bentArrow">
            <a:avLst>
              <a:gd name="adj1" fmla="val 25000"/>
              <a:gd name="adj2" fmla="val 25000"/>
              <a:gd name="adj3" fmla="val 25000"/>
              <a:gd name="adj4" fmla="val 4150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Bent Arrow 23"/>
          <p:cNvSpPr/>
          <p:nvPr/>
        </p:nvSpPr>
        <p:spPr>
          <a:xfrm rot="10800000">
            <a:off x="2895600" y="4419600"/>
            <a:ext cx="4800600" cy="121920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Up Arrow 25"/>
          <p:cNvSpPr/>
          <p:nvPr/>
        </p:nvSpPr>
        <p:spPr>
          <a:xfrm>
            <a:off x="1295400" y="2971800"/>
            <a:ext cx="457200" cy="17526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267363041"/>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1" name="Rectangle 20"/>
          <p:cNvSpPr/>
          <p:nvPr/>
        </p:nvSpPr>
        <p:spPr>
          <a:xfrm>
            <a:off x="3581400" y="4572000"/>
            <a:ext cx="2895600" cy="1447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u="sng" dirty="0" smtClean="0"/>
              <a:t>Nonattainment</a:t>
            </a:r>
          </a:p>
          <a:p>
            <a:pPr algn="ctr"/>
            <a:r>
              <a:rPr lang="en-US" sz="2400" b="1" dirty="0" smtClean="0"/>
              <a:t>(AQ </a:t>
            </a:r>
            <a:r>
              <a:rPr lang="en-US" sz="2800" b="1" i="1" dirty="0" smtClean="0">
                <a:solidFill>
                  <a:srgbClr val="FF0000"/>
                </a:solidFill>
              </a:rPr>
              <a:t>below</a:t>
            </a:r>
            <a:r>
              <a:rPr lang="en-US" sz="2400" b="1" dirty="0" smtClean="0"/>
              <a:t> NAAQS)</a:t>
            </a:r>
            <a:endParaRPr lang="en-US" sz="2400" b="1" dirty="0"/>
          </a:p>
        </p:txBody>
      </p:sp>
      <p:sp>
        <p:nvSpPr>
          <p:cNvPr id="20" name="Rectangle 19"/>
          <p:cNvSpPr/>
          <p:nvPr/>
        </p:nvSpPr>
        <p:spPr>
          <a:xfrm>
            <a:off x="3352800" y="1219200"/>
            <a:ext cx="2667000" cy="17526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u="sng" dirty="0" smtClean="0"/>
              <a:t>Attainment</a:t>
            </a:r>
          </a:p>
          <a:p>
            <a:pPr algn="ctr"/>
            <a:r>
              <a:rPr lang="en-US" sz="2400" b="1" dirty="0" smtClean="0"/>
              <a:t>(AQ </a:t>
            </a:r>
            <a:r>
              <a:rPr lang="en-US" sz="2800" b="1" i="1" dirty="0" smtClean="0">
                <a:solidFill>
                  <a:srgbClr val="FF0000"/>
                </a:solidFill>
              </a:rPr>
              <a:t>at/over</a:t>
            </a:r>
            <a:r>
              <a:rPr lang="en-US" sz="2400" b="1" dirty="0" smtClean="0">
                <a:solidFill>
                  <a:schemeClr val="tx1"/>
                </a:solidFill>
              </a:rPr>
              <a:t> </a:t>
            </a:r>
            <a:r>
              <a:rPr lang="en-US" sz="2400" b="1" dirty="0" smtClean="0"/>
              <a:t>NAAQS)</a:t>
            </a:r>
            <a:endParaRPr lang="en-US" sz="2400" b="1" dirty="0"/>
          </a:p>
        </p:txBody>
      </p:sp>
      <p:sp>
        <p:nvSpPr>
          <p:cNvPr id="2" name="Title 1"/>
          <p:cNvSpPr>
            <a:spLocks noGrp="1"/>
          </p:cNvSpPr>
          <p:nvPr>
            <p:ph type="title"/>
          </p:nvPr>
        </p:nvSpPr>
        <p:spPr>
          <a:xfrm>
            <a:off x="457200" y="533400"/>
            <a:ext cx="8229600" cy="685800"/>
          </a:xfrm>
        </p:spPr>
        <p:txBody>
          <a:bodyPr/>
          <a:lstStyle/>
          <a:p>
            <a:r>
              <a:rPr lang="en-US" sz="3600" b="1" dirty="0" smtClean="0">
                <a:latin typeface="Times New Roman" pitchFamily="18" charset="0"/>
                <a:cs typeface="Times New Roman" pitchFamily="18" charset="0"/>
              </a:rPr>
              <a:t>Areas in transition</a:t>
            </a:r>
            <a:endParaRPr lang="en-US" sz="3600" b="1"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76</a:t>
            </a:fld>
            <a:endParaRPr lang="en-US" dirty="0"/>
          </a:p>
        </p:txBody>
      </p:sp>
      <p:sp>
        <p:nvSpPr>
          <p:cNvPr id="6" name="Rectangle 5"/>
          <p:cNvSpPr/>
          <p:nvPr/>
        </p:nvSpPr>
        <p:spPr>
          <a:xfrm>
            <a:off x="533400" y="1380899"/>
            <a:ext cx="1905000" cy="1600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Attainment</a:t>
            </a:r>
          </a:p>
          <a:p>
            <a:pPr algn="ctr"/>
            <a:r>
              <a:rPr lang="en-US" sz="2400" b="1" dirty="0" smtClean="0"/>
              <a:t>(AQ below NAAQS)</a:t>
            </a:r>
            <a:endParaRPr lang="en-US" sz="2400" b="1" dirty="0"/>
          </a:p>
        </p:txBody>
      </p:sp>
      <p:sp>
        <p:nvSpPr>
          <p:cNvPr id="8" name="Rectangle 7"/>
          <p:cNvSpPr/>
          <p:nvPr/>
        </p:nvSpPr>
        <p:spPr>
          <a:xfrm>
            <a:off x="5943600" y="3048000"/>
            <a:ext cx="2895600" cy="1371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Nonattainment</a:t>
            </a:r>
          </a:p>
          <a:p>
            <a:pPr algn="ctr"/>
            <a:r>
              <a:rPr lang="en-US" sz="2400" b="1" dirty="0" smtClean="0"/>
              <a:t>(AQ at/over NAAQS)</a:t>
            </a:r>
            <a:endParaRPr lang="en-US" sz="2400" b="1" dirty="0"/>
          </a:p>
        </p:txBody>
      </p:sp>
      <p:sp>
        <p:nvSpPr>
          <p:cNvPr id="9" name="Rectangle 8"/>
          <p:cNvSpPr/>
          <p:nvPr/>
        </p:nvSpPr>
        <p:spPr>
          <a:xfrm>
            <a:off x="533400" y="4724400"/>
            <a:ext cx="2362200"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rPr>
              <a:t>Maintenance</a:t>
            </a:r>
          </a:p>
          <a:p>
            <a:pPr algn="ctr"/>
            <a:r>
              <a:rPr lang="en-US" sz="2400" b="1" dirty="0" smtClean="0">
                <a:solidFill>
                  <a:schemeClr val="tx1"/>
                </a:solidFill>
              </a:rPr>
              <a:t>(attainment)</a:t>
            </a:r>
            <a:endParaRPr lang="en-US" sz="2400" b="1" dirty="0">
              <a:solidFill>
                <a:schemeClr val="tx1"/>
              </a:solidFill>
            </a:endParaRPr>
          </a:p>
        </p:txBody>
      </p:sp>
      <p:sp>
        <p:nvSpPr>
          <p:cNvPr id="24" name="Bent Arrow 23"/>
          <p:cNvSpPr/>
          <p:nvPr/>
        </p:nvSpPr>
        <p:spPr>
          <a:xfrm rot="10800000">
            <a:off x="6477000" y="4419600"/>
            <a:ext cx="1219200" cy="121920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Left Arrow 24"/>
          <p:cNvSpPr/>
          <p:nvPr/>
        </p:nvSpPr>
        <p:spPr>
          <a:xfrm>
            <a:off x="2895600" y="5029200"/>
            <a:ext cx="6858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Up Arrow 25"/>
          <p:cNvSpPr/>
          <p:nvPr/>
        </p:nvSpPr>
        <p:spPr>
          <a:xfrm>
            <a:off x="1066800" y="2971800"/>
            <a:ext cx="533400" cy="17526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a:off x="2438400" y="1981200"/>
            <a:ext cx="9144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Bent Arrow 17"/>
          <p:cNvSpPr/>
          <p:nvPr/>
        </p:nvSpPr>
        <p:spPr>
          <a:xfrm rot="5400000">
            <a:off x="6324601" y="1752603"/>
            <a:ext cx="990598" cy="16002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xmlns="" val="267363041"/>
      </p:ext>
    </p:extLst>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3581400" y="4572000"/>
            <a:ext cx="2895600" cy="14478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u="sng" dirty="0" smtClean="0"/>
              <a:t>Nonattainment</a:t>
            </a:r>
          </a:p>
          <a:p>
            <a:pPr algn="ctr"/>
            <a:r>
              <a:rPr lang="en-US" sz="2400" b="1" dirty="0" smtClean="0"/>
              <a:t>(AQ </a:t>
            </a:r>
            <a:r>
              <a:rPr lang="en-US" sz="2800" b="1" i="1" dirty="0" smtClean="0">
                <a:solidFill>
                  <a:srgbClr val="FF0000"/>
                </a:solidFill>
              </a:rPr>
              <a:t>below</a:t>
            </a:r>
            <a:r>
              <a:rPr lang="en-US" sz="2400" b="1" dirty="0" smtClean="0"/>
              <a:t> NAAQS)</a:t>
            </a:r>
            <a:endParaRPr lang="en-US" sz="2400" b="1" dirty="0"/>
          </a:p>
        </p:txBody>
      </p:sp>
      <p:sp>
        <p:nvSpPr>
          <p:cNvPr id="20" name="Rectangle 19"/>
          <p:cNvSpPr/>
          <p:nvPr/>
        </p:nvSpPr>
        <p:spPr>
          <a:xfrm>
            <a:off x="3352800" y="1219200"/>
            <a:ext cx="2667000" cy="1752600"/>
          </a:xfrm>
          <a:prstGeom prst="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800" b="1" u="sng" dirty="0" smtClean="0"/>
              <a:t>Attainment</a:t>
            </a:r>
          </a:p>
          <a:p>
            <a:pPr algn="ctr"/>
            <a:r>
              <a:rPr lang="en-US" sz="2400" b="1" dirty="0" smtClean="0"/>
              <a:t>(AQ </a:t>
            </a:r>
            <a:r>
              <a:rPr lang="en-US" sz="2800" b="1" i="1" dirty="0" smtClean="0">
                <a:solidFill>
                  <a:srgbClr val="FF0000"/>
                </a:solidFill>
              </a:rPr>
              <a:t>at/over</a:t>
            </a:r>
            <a:r>
              <a:rPr lang="en-US" sz="2400" b="1" dirty="0" smtClean="0">
                <a:solidFill>
                  <a:schemeClr val="tx1"/>
                </a:solidFill>
              </a:rPr>
              <a:t> </a:t>
            </a:r>
            <a:r>
              <a:rPr lang="en-US" sz="2400" b="1" dirty="0" smtClean="0"/>
              <a:t>NAAQS)</a:t>
            </a:r>
            <a:endParaRPr lang="en-US" sz="2400" b="1" dirty="0"/>
          </a:p>
        </p:txBody>
      </p:sp>
      <p:sp>
        <p:nvSpPr>
          <p:cNvPr id="2" name="Title 1"/>
          <p:cNvSpPr>
            <a:spLocks noGrp="1"/>
          </p:cNvSpPr>
          <p:nvPr>
            <p:ph type="title"/>
          </p:nvPr>
        </p:nvSpPr>
        <p:spPr>
          <a:xfrm>
            <a:off x="457200" y="533400"/>
            <a:ext cx="8229600" cy="685800"/>
          </a:xfrm>
        </p:spPr>
        <p:txBody>
          <a:bodyPr/>
          <a:lstStyle/>
          <a:p>
            <a:r>
              <a:rPr lang="en-US" sz="3600" b="1" dirty="0" smtClean="0">
                <a:latin typeface="Times New Roman" pitchFamily="18" charset="0"/>
                <a:cs typeface="Times New Roman" pitchFamily="18" charset="0"/>
              </a:rPr>
              <a:t>New Area Designations</a:t>
            </a:r>
            <a:endParaRPr lang="en-US" sz="3600" b="1"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77</a:t>
            </a:fld>
            <a:endParaRPr lang="en-US" dirty="0"/>
          </a:p>
        </p:txBody>
      </p:sp>
      <p:sp>
        <p:nvSpPr>
          <p:cNvPr id="6" name="Rectangle 5"/>
          <p:cNvSpPr/>
          <p:nvPr/>
        </p:nvSpPr>
        <p:spPr>
          <a:xfrm>
            <a:off x="533400" y="1380899"/>
            <a:ext cx="1905000" cy="16002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Attainment</a:t>
            </a:r>
          </a:p>
          <a:p>
            <a:pPr algn="ctr"/>
            <a:r>
              <a:rPr lang="en-US" sz="2400" b="1" dirty="0" smtClean="0"/>
              <a:t>(AQ below NAAQS)</a:t>
            </a:r>
            <a:endParaRPr lang="en-US" sz="2400" b="1" dirty="0"/>
          </a:p>
        </p:txBody>
      </p:sp>
      <p:sp>
        <p:nvSpPr>
          <p:cNvPr id="8" name="Rectangle 7"/>
          <p:cNvSpPr/>
          <p:nvPr/>
        </p:nvSpPr>
        <p:spPr>
          <a:xfrm>
            <a:off x="5943600" y="3048000"/>
            <a:ext cx="2895600" cy="1371600"/>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t>Nonattainment</a:t>
            </a:r>
          </a:p>
          <a:p>
            <a:pPr algn="ctr"/>
            <a:r>
              <a:rPr lang="en-US" sz="2400" b="1" dirty="0" smtClean="0"/>
              <a:t>(AQ at/over NAAQS)</a:t>
            </a:r>
            <a:endParaRPr lang="en-US" sz="2400" b="1" dirty="0"/>
          </a:p>
        </p:txBody>
      </p:sp>
      <p:sp>
        <p:nvSpPr>
          <p:cNvPr id="9" name="Rectangle 8"/>
          <p:cNvSpPr/>
          <p:nvPr/>
        </p:nvSpPr>
        <p:spPr>
          <a:xfrm>
            <a:off x="533400" y="4724400"/>
            <a:ext cx="2362200" cy="152400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u="sng" dirty="0" smtClean="0">
                <a:solidFill>
                  <a:schemeClr val="tx1"/>
                </a:solidFill>
              </a:rPr>
              <a:t>Maintenance</a:t>
            </a:r>
          </a:p>
          <a:p>
            <a:pPr algn="ctr"/>
            <a:r>
              <a:rPr lang="en-US" sz="2400" b="1" dirty="0" smtClean="0">
                <a:solidFill>
                  <a:schemeClr val="tx1"/>
                </a:solidFill>
              </a:rPr>
              <a:t>(attainment)</a:t>
            </a:r>
            <a:endParaRPr lang="en-US" sz="2400" b="1" dirty="0">
              <a:solidFill>
                <a:schemeClr val="tx1"/>
              </a:solidFill>
            </a:endParaRPr>
          </a:p>
        </p:txBody>
      </p:sp>
      <p:sp>
        <p:nvSpPr>
          <p:cNvPr id="16" name="Rounded Rectangle 15"/>
          <p:cNvSpPr/>
          <p:nvPr/>
        </p:nvSpPr>
        <p:spPr>
          <a:xfrm>
            <a:off x="3505200" y="2438400"/>
            <a:ext cx="2286000" cy="6858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dirty="0" smtClean="0"/>
              <a:t>Sustainment</a:t>
            </a:r>
            <a:endParaRPr lang="en-US" sz="2800" u="sng" dirty="0"/>
          </a:p>
        </p:txBody>
      </p:sp>
      <p:sp>
        <p:nvSpPr>
          <p:cNvPr id="24" name="Bent Arrow 23"/>
          <p:cNvSpPr/>
          <p:nvPr/>
        </p:nvSpPr>
        <p:spPr>
          <a:xfrm rot="10800000">
            <a:off x="6477000" y="4419600"/>
            <a:ext cx="1219200" cy="1219200"/>
          </a:xfrm>
          <a:prstGeom prst="ben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Left Arrow 24"/>
          <p:cNvSpPr/>
          <p:nvPr/>
        </p:nvSpPr>
        <p:spPr>
          <a:xfrm>
            <a:off x="2895600" y="5029200"/>
            <a:ext cx="685800" cy="533400"/>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Up Arrow 25"/>
          <p:cNvSpPr/>
          <p:nvPr/>
        </p:nvSpPr>
        <p:spPr>
          <a:xfrm>
            <a:off x="1066800" y="2971800"/>
            <a:ext cx="533400" cy="175260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ight Arrow 21"/>
          <p:cNvSpPr/>
          <p:nvPr/>
        </p:nvSpPr>
        <p:spPr>
          <a:xfrm>
            <a:off x="2438400" y="1981200"/>
            <a:ext cx="914400" cy="4572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urved Left Arrow 26"/>
          <p:cNvSpPr/>
          <p:nvPr/>
        </p:nvSpPr>
        <p:spPr>
          <a:xfrm rot="5400000">
            <a:off x="2476500" y="2476500"/>
            <a:ext cx="1066800" cy="2362200"/>
          </a:xfrm>
          <a:prstGeom prst="curvedLef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Rounded Rectangle 16"/>
          <p:cNvSpPr/>
          <p:nvPr/>
        </p:nvSpPr>
        <p:spPr>
          <a:xfrm>
            <a:off x="3810000" y="5562600"/>
            <a:ext cx="2362200" cy="7620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u="sng" dirty="0" smtClean="0"/>
              <a:t>Reattainment</a:t>
            </a:r>
            <a:endParaRPr lang="en-US" sz="2800" u="sng" dirty="0"/>
          </a:p>
        </p:txBody>
      </p:sp>
      <p:sp>
        <p:nvSpPr>
          <p:cNvPr id="18" name="Bent Arrow 17"/>
          <p:cNvSpPr/>
          <p:nvPr/>
        </p:nvSpPr>
        <p:spPr>
          <a:xfrm rot="5400000">
            <a:off x="6324601" y="1752603"/>
            <a:ext cx="990598" cy="1600200"/>
          </a:xfrm>
          <a:prstGeom prst="ben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Tree>
    <p:extLst>
      <p:ext uri="{BB962C8B-B14F-4D97-AF65-F5344CB8AC3E}">
        <p14:creationId xmlns:p14="http://schemas.microsoft.com/office/powerpoint/2010/main" xmlns="" val="267363041"/>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latin typeface="Times New Roman" pitchFamily="18" charset="0"/>
                <a:cs typeface="Times New Roman" pitchFamily="18" charset="0"/>
              </a:rPr>
              <a:t>Changes to Improve Air Quality</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“Priority sources” are primarily responsible for poor air quality (e.g. woodstoves in some communities)</a:t>
            </a:r>
          </a:p>
          <a:p>
            <a:r>
              <a:rPr lang="en-US" dirty="0" smtClean="0">
                <a:latin typeface="Times New Roman" pitchFamily="18" charset="0"/>
                <a:cs typeface="Times New Roman" pitchFamily="18" charset="0"/>
              </a:rPr>
              <a:t>Provide incentives for reducing priority source emissions</a:t>
            </a:r>
          </a:p>
          <a:p>
            <a:pPr lvl="1"/>
            <a:r>
              <a:rPr lang="en-US" dirty="0" smtClean="0">
                <a:latin typeface="Times New Roman" pitchFamily="18" charset="0"/>
                <a:cs typeface="Times New Roman" pitchFamily="18" charset="0"/>
              </a:rPr>
              <a:t>More credit for emission reductions from priority sources</a:t>
            </a:r>
          </a:p>
          <a:p>
            <a:r>
              <a:rPr lang="en-US" dirty="0" smtClean="0">
                <a:latin typeface="Times New Roman" pitchFamily="18" charset="0"/>
                <a:cs typeface="Times New Roman" pitchFamily="18" charset="0"/>
              </a:rPr>
              <a:t>EQC can specify Priority Sources</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78</a:t>
            </a:fld>
            <a:endParaRPr lang="en-US" dirty="0"/>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0"/>
            <a:ext cx="8183880" cy="4800600"/>
          </a:xfrm>
        </p:spPr>
        <p:txBody>
          <a:bodyPr>
            <a:normAutofit/>
          </a:bodyPr>
          <a:lstStyle/>
          <a:p>
            <a:pPr>
              <a:spcAft>
                <a:spcPts val="600"/>
              </a:spcAft>
              <a:buClr>
                <a:srgbClr val="00B0F0"/>
              </a:buClr>
            </a:pPr>
            <a:r>
              <a:rPr lang="en-US" dirty="0" smtClean="0">
                <a:latin typeface="Times New Roman" pitchFamily="18" charset="0"/>
                <a:cs typeface="Times New Roman" pitchFamily="18" charset="0"/>
              </a:rPr>
              <a:t>Major NSR, some ratios higher than current (</a:t>
            </a:r>
            <a:r>
              <a:rPr lang="en-US" b="1" dirty="0" smtClean="0">
                <a:latin typeface="Times New Roman" pitchFamily="18" charset="0"/>
                <a:cs typeface="Times New Roman" pitchFamily="18" charset="0"/>
              </a:rPr>
              <a:t>1.2:1</a:t>
            </a:r>
            <a:r>
              <a:rPr lang="en-US" dirty="0" smtClean="0">
                <a:latin typeface="Times New Roman" pitchFamily="18" charset="0"/>
                <a:cs typeface="Times New Roman" pitchFamily="18" charset="0"/>
              </a:rPr>
              <a:t>)</a:t>
            </a:r>
          </a:p>
          <a:p>
            <a:pPr>
              <a:spcAft>
                <a:spcPts val="600"/>
              </a:spcAft>
              <a:buClr>
                <a:srgbClr val="00B0F0"/>
              </a:buClr>
            </a:pPr>
            <a:r>
              <a:rPr lang="en-US" dirty="0" smtClean="0">
                <a:latin typeface="Times New Roman" pitchFamily="18" charset="0"/>
                <a:cs typeface="Times New Roman" pitchFamily="18" charset="0"/>
              </a:rPr>
              <a:t>Minor NSR, ratios lower than major NSR</a:t>
            </a:r>
          </a:p>
          <a:p>
            <a:pPr>
              <a:spcAft>
                <a:spcPts val="600"/>
              </a:spcAft>
              <a:buClr>
                <a:srgbClr val="00B0F0"/>
              </a:buClr>
            </a:pPr>
            <a:r>
              <a:rPr lang="en-US" dirty="0" smtClean="0">
                <a:latin typeface="Times New Roman" pitchFamily="18" charset="0"/>
                <a:cs typeface="Times New Roman" pitchFamily="18" charset="0"/>
              </a:rPr>
              <a:t>Ratios area-specific</a:t>
            </a:r>
          </a:p>
          <a:p>
            <a:pPr>
              <a:spcAft>
                <a:spcPts val="600"/>
              </a:spcAft>
              <a:buClr>
                <a:srgbClr val="00B0F0"/>
              </a:buClr>
            </a:pPr>
            <a:r>
              <a:rPr lang="en-US" dirty="0" smtClean="0">
                <a:latin typeface="Times New Roman" pitchFamily="18" charset="0"/>
                <a:cs typeface="Times New Roman" pitchFamily="18" charset="0"/>
              </a:rPr>
              <a:t>Ratios reducible for priority source offsets</a:t>
            </a:r>
          </a:p>
          <a:p>
            <a:pPr lvl="1">
              <a:spcAft>
                <a:spcPts val="600"/>
              </a:spcAft>
              <a:buClr>
                <a:srgbClr val="00B0F0"/>
              </a:buClr>
            </a:pPr>
            <a:r>
              <a:rPr lang="en-US" dirty="0" smtClean="0">
                <a:latin typeface="Times New Roman" pitchFamily="18" charset="0"/>
                <a:cs typeface="Times New Roman" pitchFamily="18" charset="0"/>
              </a:rPr>
              <a:t>e.g. </a:t>
            </a:r>
            <a:r>
              <a:rPr lang="en-US" b="1" dirty="0" smtClean="0">
                <a:latin typeface="Times New Roman" pitchFamily="18" charset="0"/>
                <a:cs typeface="Times New Roman" pitchFamily="18" charset="0"/>
              </a:rPr>
              <a:t>1.2:1  </a:t>
            </a:r>
            <a:r>
              <a:rPr lang="en-US" b="1" dirty="0" smtClean="0">
                <a:latin typeface="Times New Roman" pitchFamily="18" charset="0"/>
                <a:cs typeface="Times New Roman" pitchFamily="18" charset="0"/>
                <a:sym typeface="Wingdings" pitchFamily="2" charset="2"/>
              </a:rPr>
              <a:t>  </a:t>
            </a:r>
            <a:r>
              <a:rPr lang="en-US" b="1" dirty="0" smtClean="0">
                <a:latin typeface="Times New Roman" pitchFamily="18" charset="0"/>
                <a:cs typeface="Times New Roman" pitchFamily="18" charset="0"/>
              </a:rPr>
              <a:t>1:1</a:t>
            </a:r>
            <a:endParaRPr lang="en-US" dirty="0" smtClean="0">
              <a:latin typeface="Times New Roman" pitchFamily="18" charset="0"/>
              <a:cs typeface="Times New Roman" pitchFamily="18" charset="0"/>
            </a:endParaRPr>
          </a:p>
          <a:p>
            <a:pPr>
              <a:spcAft>
                <a:spcPts val="600"/>
              </a:spcAft>
              <a:buClr>
                <a:srgbClr val="00B0F0"/>
              </a:buClr>
            </a:pPr>
            <a:r>
              <a:rPr lang="en-US" b="1" i="1" dirty="0" smtClean="0">
                <a:latin typeface="Times New Roman" pitchFamily="18" charset="0"/>
                <a:cs typeface="Times New Roman" pitchFamily="18" charset="0"/>
              </a:rPr>
              <a:t>No changes to ozone offset requirements</a:t>
            </a:r>
            <a:endParaRPr lang="en-US" b="1" i="1" dirty="0" smtClean="0"/>
          </a:p>
        </p:txBody>
      </p:sp>
      <p:sp>
        <p:nvSpPr>
          <p:cNvPr id="4" name="Slide Number Placeholder 3"/>
          <p:cNvSpPr>
            <a:spLocks noGrp="1"/>
          </p:cNvSpPr>
          <p:nvPr>
            <p:ph type="sldNum" sz="quarter" idx="12"/>
          </p:nvPr>
        </p:nvSpPr>
        <p:spPr/>
        <p:txBody>
          <a:bodyPr/>
          <a:lstStyle/>
          <a:p>
            <a:fld id="{5054A28A-D49E-49FA-AA6C-AAFB5BCB984B}" type="slidenum">
              <a:rPr lang="en-US" smtClean="0"/>
              <a:pPr/>
              <a:t>79</a:t>
            </a:fld>
            <a:endParaRPr lang="en-US" dirty="0"/>
          </a:p>
        </p:txBody>
      </p:sp>
      <p:sp>
        <p:nvSpPr>
          <p:cNvPr id="7" name="Title 1"/>
          <p:cNvSpPr txBox="1">
            <a:spLocks noGrp="1"/>
          </p:cNvSpPr>
          <p:nvPr>
            <p:ph type="title"/>
          </p:nvPr>
        </p:nvSpPr>
        <p:spPr bwMode="auto">
          <a:xfrm>
            <a:off x="609600" y="457200"/>
            <a:ext cx="8229600" cy="96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kern="0" noProof="0" dirty="0" smtClean="0">
                <a:solidFill>
                  <a:srgbClr val="000000"/>
                </a:solidFill>
                <a:latin typeface="Times New Roman"/>
                <a:cs typeface="Times New Roman"/>
              </a:rPr>
              <a:t>Offset Change</a:t>
            </a:r>
            <a:r>
              <a:rPr lang="en-US" sz="3600" kern="0" dirty="0" smtClean="0">
                <a:solidFill>
                  <a:srgbClr val="000000"/>
                </a:solidFill>
                <a:latin typeface="Times New Roman"/>
                <a:cs typeface="Times New Roman"/>
              </a:rPr>
              <a:t>s</a:t>
            </a:r>
            <a:endParaRPr kumimoji="0" lang="en-US" sz="3600"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8</a:t>
            </a:fld>
            <a:endParaRPr lang="en-US" dirty="0">
              <a:solidFill>
                <a:prstClr val="black">
                  <a:tint val="75000"/>
                </a:prstClr>
              </a:solidFill>
            </a:endParaRPr>
          </a:p>
        </p:txBody>
      </p:sp>
      <p:sp>
        <p:nvSpPr>
          <p:cNvPr id="6" name="Content Placeholder 2"/>
          <p:cNvSpPr txBox="1">
            <a:spLocks/>
          </p:cNvSpPr>
          <p:nvPr/>
        </p:nvSpPr>
        <p:spPr>
          <a:xfrm>
            <a:off x="381000" y="1449572"/>
            <a:ext cx="8183880" cy="4570228"/>
          </a:xfrm>
          <a:prstGeom prst="rect">
            <a:avLst/>
          </a:prstGeom>
        </p:spPr>
        <p:txBody>
          <a:bodyPr vert="horz" lIns="182880" tIns="91440">
            <a:normAutofit fontScale="85000" lnSpcReduction="20000"/>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457200" lvl="1" indent="0">
              <a:lnSpc>
                <a:spcPct val="115000"/>
              </a:lnSpc>
              <a:spcBef>
                <a:spcPts val="0"/>
              </a:spcBef>
              <a:buClr>
                <a:srgbClr val="00B0F0"/>
              </a:buClr>
              <a:buNone/>
            </a:pPr>
            <a:r>
              <a:rPr lang="en-US" sz="4200" b="1" dirty="0" smtClean="0">
                <a:latin typeface="Times New Roman" panose="02020603050405020304" pitchFamily="18" charset="0"/>
                <a:ea typeface="Calibri"/>
                <a:cs typeface="Times New Roman" pitchFamily="18" charset="0"/>
              </a:rPr>
              <a:t>New Definitions:</a:t>
            </a:r>
          </a:p>
          <a:p>
            <a:pPr marL="1266444" lvl="2" indent="-571500">
              <a:lnSpc>
                <a:spcPct val="115000"/>
              </a:lnSpc>
              <a:spcBef>
                <a:spcPts val="0"/>
              </a:spcBef>
              <a:buClr>
                <a:srgbClr val="00B0F0"/>
              </a:buClr>
              <a:buFont typeface="Arial" pitchFamily="34" charset="0"/>
              <a:buChar char="•"/>
            </a:pPr>
            <a:r>
              <a:rPr lang="en-US" sz="3600" u="sng" dirty="0" smtClean="0">
                <a:latin typeface="Times New Roman" pitchFamily="18" charset="0"/>
                <a:ea typeface="Calibri"/>
                <a:cs typeface="Times New Roman" pitchFamily="18" charset="0"/>
              </a:rPr>
              <a:t>Fuel burning equipment</a:t>
            </a:r>
            <a:r>
              <a:rPr lang="en-US" sz="3600" dirty="0" smtClean="0">
                <a:latin typeface="Times New Roman" pitchFamily="18" charset="0"/>
                <a:ea typeface="Calibri"/>
                <a:cs typeface="Times New Roman" pitchFamily="18" charset="0"/>
              </a:rPr>
              <a:t>: any </a:t>
            </a:r>
            <a:r>
              <a:rPr lang="en-US" sz="3600" dirty="0">
                <a:latin typeface="Times New Roman" panose="02020603050405020304" pitchFamily="18" charset="0"/>
                <a:ea typeface="Calibri"/>
                <a:cs typeface="Times New Roman" panose="02020603050405020304" pitchFamily="18" charset="0"/>
              </a:rPr>
              <a:t>type of equipment that burns fuel, except internal combustion engines, and includes but is not limited to boilers, dryers, and process heaters. </a:t>
            </a:r>
            <a:endParaRPr lang="en-US" sz="3600" dirty="0" smtClean="0">
              <a:latin typeface="Times New Roman" pitchFamily="18" charset="0"/>
              <a:ea typeface="Calibri"/>
              <a:cs typeface="Times New Roman" pitchFamily="18" charset="0"/>
            </a:endParaRPr>
          </a:p>
          <a:p>
            <a:pPr marL="1266444" lvl="2" indent="-571500">
              <a:lnSpc>
                <a:spcPct val="115000"/>
              </a:lnSpc>
              <a:spcBef>
                <a:spcPts val="0"/>
              </a:spcBef>
              <a:buClr>
                <a:srgbClr val="00B0F0"/>
              </a:buClr>
              <a:buFont typeface="Arial" pitchFamily="34" charset="0"/>
              <a:buChar char="•"/>
            </a:pPr>
            <a:r>
              <a:rPr lang="en-US" sz="3600" u="sng" dirty="0" smtClean="0">
                <a:latin typeface="Times New Roman" pitchFamily="18" charset="0"/>
                <a:ea typeface="Calibri"/>
                <a:cs typeface="Times New Roman" pitchFamily="18" charset="0"/>
              </a:rPr>
              <a:t>Internal combustion engine</a:t>
            </a:r>
            <a:r>
              <a:rPr lang="en-US" sz="3600" dirty="0" smtClean="0">
                <a:latin typeface="Times New Roman" pitchFamily="18" charset="0"/>
                <a:ea typeface="Calibri"/>
                <a:cs typeface="Times New Roman" pitchFamily="18" charset="0"/>
              </a:rPr>
              <a:t>: </a:t>
            </a:r>
            <a:r>
              <a:rPr lang="en-US" sz="3600" dirty="0">
                <a:latin typeface="Times New Roman" panose="02020603050405020304" pitchFamily="18" charset="0"/>
                <a:cs typeface="Times New Roman" panose="02020603050405020304" pitchFamily="18" charset="0"/>
              </a:rPr>
              <a:t>means stationary gas turbines and reciprocating internal combustion engines.</a:t>
            </a:r>
          </a:p>
          <a:p>
            <a:pPr marL="1266444" lvl="2" indent="-571500">
              <a:lnSpc>
                <a:spcPct val="115000"/>
              </a:lnSpc>
              <a:spcBef>
                <a:spcPts val="0"/>
              </a:spcBef>
              <a:buClr>
                <a:srgbClr val="00B0F0"/>
              </a:buClr>
              <a:buFont typeface="Arial" pitchFamily="34" charset="0"/>
              <a:buChar char="•"/>
            </a:pPr>
            <a:endParaRPr lang="en-US" sz="3600" dirty="0" smtClean="0">
              <a:latin typeface="Times New Roman" pitchFamily="18" charset="0"/>
              <a:ea typeface="Calibri"/>
              <a:cs typeface="Times New Roman" pitchFamily="18" charset="0"/>
            </a:endParaRPr>
          </a:p>
          <a:p>
            <a:pPr>
              <a:spcBef>
                <a:spcPts val="0"/>
              </a:spcBef>
              <a:buClr>
                <a:srgbClr val="00B0F0"/>
              </a:buClr>
              <a:buNone/>
              <a:defRPr/>
            </a:pPr>
            <a:endParaRPr kumimoji="0" lang="en-US" sz="4100" b="0" i="0" u="none" strike="noStrike" kern="1200" cap="none" spc="0" normalizeH="0" baseline="0" noProof="0" dirty="0" smtClean="0">
              <a:ln>
                <a:noFill/>
              </a:ln>
              <a:solidFill>
                <a:sysClr val="windowText" lastClr="000000"/>
              </a:solidFill>
              <a:effectLst/>
              <a:uLnTx/>
              <a:uFillTx/>
              <a:latin typeface="Times New Roman" pitchFamily="18" charset="0"/>
              <a:cs typeface="Times New Roman" pitchFamily="18" charset="0"/>
            </a:endParaRPr>
          </a:p>
          <a:p>
            <a:pPr marL="457200" marR="0" lvl="1" indent="0" algn="l" defTabSz="914400" rtl="0" eaLnBrk="1" fontAlgn="auto" latinLnBrk="0" hangingPunct="1">
              <a:lnSpc>
                <a:spcPct val="115000"/>
              </a:lnSpc>
              <a:spcBef>
                <a:spcPts val="0"/>
              </a:spcBef>
              <a:spcAft>
                <a:spcPts val="0"/>
              </a:spcAft>
              <a:buClr>
                <a:srgbClr val="F07F09"/>
              </a:buClr>
              <a:buSzPct val="100000"/>
              <a:buFont typeface="Verdana"/>
              <a:buNone/>
              <a:tabLst/>
              <a:defRPr/>
            </a:pPr>
            <a:endParaRPr kumimoji="0" lang="en-US" sz="3200" b="0" i="0" u="none" strike="noStrike" kern="1200" cap="none" spc="0" normalizeH="0" baseline="0" noProof="0" dirty="0">
              <a:ln>
                <a:noFill/>
              </a:ln>
              <a:solidFill>
                <a:sysClr val="windowText" lastClr="000000"/>
              </a:solidFill>
              <a:effectLst/>
              <a:uLnTx/>
              <a:uFillTx/>
              <a:latin typeface="Times New Roman" panose="02020603050405020304" pitchFamily="18" charset="0"/>
              <a:ea typeface="Calibri"/>
              <a:cs typeface="Times New Roman" panose="02020603050405020304" pitchFamily="18" charset="0"/>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199683820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838200"/>
          </a:xfrm>
        </p:spPr>
        <p:txBody>
          <a:bodyPr/>
          <a:lstStyle/>
          <a:p>
            <a:r>
              <a:rPr lang="en-US" sz="3600" b="1" dirty="0" smtClean="0">
                <a:latin typeface="Times New Roman" pitchFamily="18" charset="0"/>
                <a:cs typeface="Times New Roman" pitchFamily="18" charset="0"/>
              </a:rPr>
              <a:t>Net Air Quality Benefit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Current NAQB criteria nearly impossible</a:t>
            </a:r>
          </a:p>
          <a:p>
            <a:r>
              <a:rPr lang="en-US" dirty="0" smtClean="0">
                <a:latin typeface="Times New Roman" pitchFamily="18" charset="0"/>
                <a:cs typeface="Times New Roman" pitchFamily="18" charset="0"/>
              </a:rPr>
              <a:t>Revise NAQB criteria </a:t>
            </a:r>
          </a:p>
          <a:p>
            <a:pPr lvl="1"/>
            <a:r>
              <a:rPr lang="en-US" dirty="0" smtClean="0">
                <a:latin typeface="Times New Roman" pitchFamily="18" charset="0"/>
                <a:cs typeface="Times New Roman" pitchFamily="18" charset="0"/>
              </a:rPr>
              <a:t>Protect air quality:</a:t>
            </a:r>
          </a:p>
          <a:p>
            <a:pPr lvl="2"/>
            <a:r>
              <a:rPr lang="en-US" dirty="0" smtClean="0">
                <a:latin typeface="Times New Roman" pitchFamily="18" charset="0"/>
                <a:cs typeface="Times New Roman" pitchFamily="18" charset="0"/>
              </a:rPr>
              <a:t>Focus on areas with worst air quality, and</a:t>
            </a:r>
          </a:p>
          <a:p>
            <a:pPr lvl="2"/>
            <a:r>
              <a:rPr lang="en-US" dirty="0" smtClean="0">
                <a:latin typeface="Times New Roman" pitchFamily="18" charset="0"/>
                <a:cs typeface="Times New Roman" pitchFamily="18" charset="0"/>
              </a:rPr>
              <a:t>Prevent further degradation</a:t>
            </a:r>
          </a:p>
          <a:p>
            <a:pPr lvl="1"/>
            <a:r>
              <a:rPr lang="en-US" dirty="0" smtClean="0">
                <a:latin typeface="Times New Roman" pitchFamily="18" charset="0"/>
                <a:cs typeface="Times New Roman" pitchFamily="18" charset="0"/>
              </a:rPr>
              <a:t>Reduce emphasis on industrial emission offsets where area sources are the main contributors </a:t>
            </a:r>
          </a:p>
          <a:p>
            <a:pPr lvl="1"/>
            <a:r>
              <a:rPr lang="en-US" dirty="0" smtClean="0">
                <a:latin typeface="Times New Roman" pitchFamily="18" charset="0"/>
                <a:cs typeface="Times New Roman" pitchFamily="18" charset="0"/>
              </a:rPr>
              <a:t>Eliminate problem with current criteria</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80</a:t>
            </a:fld>
            <a:endParaRPr 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09600"/>
            <a:ext cx="8229600" cy="808038"/>
          </a:xfrm>
        </p:spPr>
        <p:txBody>
          <a:bodyPr/>
          <a:lstStyle/>
          <a:p>
            <a:r>
              <a:rPr lang="en-US" sz="3600" b="1" dirty="0" smtClean="0">
                <a:latin typeface="Times New Roman" panose="02020603050405020304" pitchFamily="18" charset="0"/>
                <a:cs typeface="Times New Roman" panose="02020603050405020304" pitchFamily="18" charset="0"/>
              </a:rPr>
              <a:t>Last: Rule Organization</a:t>
            </a:r>
            <a:endParaRPr lang="en-US" sz="3600" b="1"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Minor New Source Review rules applicable to SER and over called </a:t>
            </a:r>
            <a:r>
              <a:rPr lang="en-US" b="1" i="1" u="sng" dirty="0" smtClean="0">
                <a:latin typeface="Times New Roman" pitchFamily="18" charset="0"/>
                <a:cs typeface="Times New Roman" pitchFamily="18" charset="0"/>
              </a:rPr>
              <a:t>State</a:t>
            </a:r>
            <a:r>
              <a:rPr lang="en-US" dirty="0" smtClean="0">
                <a:latin typeface="Times New Roman" pitchFamily="18" charset="0"/>
                <a:cs typeface="Times New Roman" pitchFamily="18" charset="0"/>
              </a:rPr>
              <a:t> NSR program</a:t>
            </a:r>
          </a:p>
          <a:p>
            <a:pPr lvl="1"/>
            <a:r>
              <a:rPr lang="en-US" b="1" dirty="0" smtClean="0">
                <a:solidFill>
                  <a:srgbClr val="FF0000"/>
                </a:solidFill>
                <a:latin typeface="Times New Roman" pitchFamily="18" charset="0"/>
                <a:cs typeface="Times New Roman" pitchFamily="18" charset="0"/>
              </a:rPr>
              <a:t>Move division 222 modeling to state NSR</a:t>
            </a:r>
          </a:p>
          <a:p>
            <a:pPr lvl="1"/>
            <a:r>
              <a:rPr lang="en-US" dirty="0" smtClean="0">
                <a:latin typeface="Times New Roman" pitchFamily="18" charset="0"/>
                <a:cs typeface="Times New Roman" pitchFamily="18" charset="0"/>
              </a:rPr>
              <a:t>No change to requirements applicable to minor sources less than SER</a:t>
            </a:r>
          </a:p>
          <a:p>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81</a:t>
            </a:fld>
            <a:endParaRPr lang="en-US" dirty="0"/>
          </a:p>
        </p:txBody>
      </p:sp>
      <p:sp>
        <p:nvSpPr>
          <p:cNvPr id="6" name="TextBox 5"/>
          <p:cNvSpPr txBox="1"/>
          <p:nvPr/>
        </p:nvSpPr>
        <p:spPr>
          <a:xfrm>
            <a:off x="381000" y="4648200"/>
            <a:ext cx="2895600" cy="584775"/>
          </a:xfrm>
          <a:prstGeom prst="rect">
            <a:avLst/>
          </a:prstGeom>
          <a:noFill/>
        </p:spPr>
        <p:txBody>
          <a:bodyPr wrap="square" rtlCol="0">
            <a:spAutoFit/>
          </a:bodyPr>
          <a:lstStyle/>
          <a:p>
            <a:pPr>
              <a:buFont typeface="Arial" pitchFamily="34" charset="0"/>
              <a:buChar char="•"/>
            </a:pPr>
            <a:r>
              <a:rPr lang="en-US" sz="3200" dirty="0" smtClean="0">
                <a:latin typeface="Times New Roman" pitchFamily="18" charset="0"/>
                <a:cs typeface="Times New Roman" pitchFamily="18" charset="0"/>
              </a:rPr>
              <a:t>  Division 224</a:t>
            </a:r>
            <a:endParaRPr lang="en-US" sz="3200" dirty="0">
              <a:latin typeface="Times New Roman" pitchFamily="18" charset="0"/>
              <a:cs typeface="Times New Roman" pitchFamily="18" charset="0"/>
            </a:endParaRPr>
          </a:p>
        </p:txBody>
      </p:sp>
      <p:sp>
        <p:nvSpPr>
          <p:cNvPr id="7" name="TextBox 6"/>
          <p:cNvSpPr txBox="1"/>
          <p:nvPr/>
        </p:nvSpPr>
        <p:spPr>
          <a:xfrm>
            <a:off x="3276600" y="4114800"/>
            <a:ext cx="533400" cy="1569660"/>
          </a:xfrm>
          <a:prstGeom prst="rect">
            <a:avLst/>
          </a:prstGeom>
          <a:noFill/>
        </p:spPr>
        <p:txBody>
          <a:bodyPr wrap="square" rtlCol="0">
            <a:spAutoFit/>
          </a:bodyPr>
          <a:lstStyle/>
          <a:p>
            <a:r>
              <a:rPr lang="en-US" sz="9600" dirty="0" smtClean="0"/>
              <a:t>{</a:t>
            </a:r>
            <a:endParaRPr lang="en-US" sz="9600" dirty="0"/>
          </a:p>
        </p:txBody>
      </p:sp>
      <p:sp>
        <p:nvSpPr>
          <p:cNvPr id="8" name="TextBox 7"/>
          <p:cNvSpPr txBox="1"/>
          <p:nvPr/>
        </p:nvSpPr>
        <p:spPr>
          <a:xfrm>
            <a:off x="4038600" y="4038600"/>
            <a:ext cx="4419600" cy="1815882"/>
          </a:xfrm>
          <a:prstGeom prst="rect">
            <a:avLst/>
          </a:prstGeom>
          <a:noFill/>
        </p:spPr>
        <p:txBody>
          <a:bodyPr wrap="square" rtlCol="0">
            <a:spAutoFit/>
          </a:bodyPr>
          <a:lstStyle/>
          <a:p>
            <a:pPr indent="-457200"/>
            <a:r>
              <a:rPr lang="en-US" sz="2800" dirty="0" smtClean="0">
                <a:latin typeface="Times New Roman" pitchFamily="18" charset="0"/>
                <a:cs typeface="Times New Roman" pitchFamily="18" charset="0"/>
              </a:rPr>
              <a:t>Major NSR</a:t>
            </a:r>
          </a:p>
          <a:p>
            <a:pPr indent="-457200"/>
            <a:r>
              <a:rPr lang="en-US" sz="2800" dirty="0" smtClean="0">
                <a:latin typeface="Times New Roman" pitchFamily="18" charset="0"/>
                <a:cs typeface="Times New Roman" pitchFamily="18" charset="0"/>
              </a:rPr>
              <a:t>State NSR</a:t>
            </a:r>
          </a:p>
          <a:p>
            <a:pPr indent="-457200"/>
            <a:r>
              <a:rPr lang="en-US" sz="2800" dirty="0" smtClean="0">
                <a:latin typeface="Times New Roman" pitchFamily="18" charset="0"/>
                <a:cs typeface="Times New Roman" pitchFamily="18" charset="0"/>
              </a:rPr>
              <a:t>Offset requirements</a:t>
            </a:r>
          </a:p>
          <a:p>
            <a:pPr indent="-457200"/>
            <a:r>
              <a:rPr lang="en-US" sz="2800" dirty="0" smtClean="0">
                <a:latin typeface="Times New Roman" pitchFamily="18" charset="0"/>
                <a:cs typeface="Times New Roman" pitchFamily="18" charset="0"/>
              </a:rPr>
              <a:t>Net Air Quality Benefit</a:t>
            </a:r>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smtClean="0">
                <a:latin typeface="Times New Roman" pitchFamily="18" charset="0"/>
                <a:cs typeface="Times New Roman" pitchFamily="18" charset="0"/>
              </a:rPr>
              <a:t>Summary of Proposed Changes</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Raise Major source threshold to 100 tpy in nonattainment and maintenance areas</a:t>
            </a:r>
          </a:p>
          <a:p>
            <a:r>
              <a:rPr lang="en-US" dirty="0" smtClean="0">
                <a:latin typeface="Times New Roman" pitchFamily="18" charset="0"/>
                <a:cs typeface="Times New Roman" pitchFamily="18" charset="0"/>
              </a:rPr>
              <a:t>Create two new area designations: sustainment and reattainment</a:t>
            </a:r>
          </a:p>
          <a:p>
            <a:r>
              <a:rPr lang="en-US" dirty="0" smtClean="0">
                <a:latin typeface="Times New Roman" pitchFamily="18" charset="0"/>
                <a:cs typeface="Times New Roman" pitchFamily="18" charset="0"/>
              </a:rPr>
              <a:t>Indentify Priority Sources</a:t>
            </a:r>
          </a:p>
          <a:p>
            <a:r>
              <a:rPr lang="en-US" dirty="0" smtClean="0">
                <a:latin typeface="Times New Roman" pitchFamily="18" charset="0"/>
                <a:cs typeface="Times New Roman" pitchFamily="18" charset="0"/>
              </a:rPr>
              <a:t>Revise offset requirements</a:t>
            </a:r>
          </a:p>
          <a:p>
            <a:r>
              <a:rPr lang="en-US" dirty="0" smtClean="0">
                <a:latin typeface="Times New Roman" pitchFamily="18" charset="0"/>
                <a:cs typeface="Times New Roman" pitchFamily="18" charset="0"/>
              </a:rPr>
              <a:t>Revise Net Air Quality Benefit requirements</a:t>
            </a:r>
          </a:p>
          <a:p>
            <a:r>
              <a:rPr lang="en-US" dirty="0" smtClean="0">
                <a:latin typeface="Times New Roman" pitchFamily="18" charset="0"/>
                <a:cs typeface="Times New Roman" pitchFamily="18" charset="0"/>
              </a:rPr>
              <a:t>Major and State NSR in Division 224</a:t>
            </a:r>
          </a:p>
          <a:p>
            <a:endParaRPr lang="en-US" dirty="0"/>
          </a:p>
        </p:txBody>
      </p:sp>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82</a:t>
            </a:fld>
            <a:endParaRPr lang="en-US" dirty="0"/>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kern="0" dirty="0">
                <a:solidFill>
                  <a:srgbClr val="000000"/>
                </a:solidFill>
                <a:latin typeface="Times New Roman"/>
                <a:ea typeface="Calibri"/>
                <a:cs typeface="Times New Roman"/>
              </a:rPr>
              <a:t>New Source Review (NSR)</a:t>
            </a:r>
            <a:endParaRPr lang="en-US" sz="3600" dirty="0"/>
          </a:p>
        </p:txBody>
      </p:sp>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83</a:t>
            </a:fld>
            <a:endParaRPr lang="en-US" dirty="0"/>
          </a:p>
        </p:txBody>
      </p:sp>
      <p:pic>
        <p:nvPicPr>
          <p:cNvPr id="7170" name="Picture 2" descr="http://www.avoiceformen.com/portal/wp-content/uploads/2013/01/Questions.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23999" y="1832766"/>
            <a:ext cx="6479151" cy="4263234"/>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696441348"/>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84</a:t>
            </a:fld>
            <a:endParaRPr lang="en-US" dirty="0"/>
          </a:p>
        </p:txBody>
      </p:sp>
      <p:sp>
        <p:nvSpPr>
          <p:cNvPr id="11" name="Rectangle 10"/>
          <p:cNvSpPr/>
          <p:nvPr/>
        </p:nvSpPr>
        <p:spPr>
          <a:xfrm>
            <a:off x="914400" y="1981200"/>
            <a:ext cx="7391400" cy="1569660"/>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Background</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Suggested Rule Changes</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Public Notice</a:t>
            </a:r>
          </a:p>
        </p:txBody>
      </p:sp>
      <p:sp>
        <p:nvSpPr>
          <p:cNvPr id="5" name="Title 1"/>
          <p:cNvSpPr txBox="1">
            <a:spLocks noGrp="1"/>
          </p:cNvSpPr>
          <p:nvPr>
            <p:ph type="title"/>
          </p:nvPr>
        </p:nvSpPr>
        <p:spPr bwMode="auto">
          <a:xfrm>
            <a:off x="609600" y="3810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4047505949"/>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85</a:t>
            </a:fld>
            <a:endParaRPr lang="en-US" dirty="0"/>
          </a:p>
        </p:txBody>
      </p:sp>
      <p:sp>
        <p:nvSpPr>
          <p:cNvPr id="11" name="Rectangle 10"/>
          <p:cNvSpPr/>
          <p:nvPr/>
        </p:nvSpPr>
        <p:spPr>
          <a:xfrm>
            <a:off x="381000" y="1828800"/>
            <a:ext cx="8229600" cy="4524315"/>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Current rules allow extensions provided there is a “demonstrated need”</a:t>
            </a:r>
          </a:p>
          <a:p>
            <a:pPr marL="682625" lvl="1" indent="-225425">
              <a:buClr>
                <a:srgbClr val="00B0F0"/>
              </a:buClr>
              <a:buFont typeface="Arial" pitchFamily="34" charset="0"/>
              <a:buChar char="•"/>
            </a:pPr>
            <a:r>
              <a:rPr lang="en-US" sz="3200" dirty="0" smtClean="0">
                <a:latin typeface="Times New Roman" pitchFamily="18" charset="0"/>
                <a:cs typeface="Times New Roman" pitchFamily="18" charset="0"/>
              </a:rPr>
              <a:t>No limit on the number of extensions </a:t>
            </a:r>
          </a:p>
          <a:p>
            <a:pPr marL="682625" lvl="1" indent="-225425">
              <a:buClr>
                <a:srgbClr val="00B0F0"/>
              </a:buClr>
              <a:buFont typeface="Arial" pitchFamily="34" charset="0"/>
              <a:buChar char="•"/>
            </a:pPr>
            <a:r>
              <a:rPr lang="en-US" sz="3200" dirty="0" smtClean="0">
                <a:latin typeface="Times New Roman" pitchFamily="18" charset="0"/>
                <a:cs typeface="Times New Roman" pitchFamily="18" charset="0"/>
              </a:rPr>
              <a:t>No criteria for approving extensions</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If projects are delayed without further review, there is the potential for proposed projects to:</a:t>
            </a:r>
          </a:p>
          <a:p>
            <a:pPr marL="682625" lvl="1" indent="-225425">
              <a:buClr>
                <a:srgbClr val="00B0F0"/>
              </a:buClr>
              <a:buFont typeface="Arial" pitchFamily="34" charset="0"/>
              <a:buChar char="•"/>
            </a:pPr>
            <a:r>
              <a:rPr lang="en-US" sz="3200" dirty="0" smtClean="0">
                <a:latin typeface="Times New Roman" pitchFamily="18" charset="0"/>
                <a:cs typeface="Times New Roman" pitchFamily="18" charset="0"/>
              </a:rPr>
              <a:t>tie up increment indefinitely</a:t>
            </a:r>
          </a:p>
          <a:p>
            <a:pPr marL="682625" lvl="1" indent="-225425">
              <a:buClr>
                <a:srgbClr val="00B0F0"/>
              </a:buClr>
              <a:buFont typeface="Arial" pitchFamily="34" charset="0"/>
              <a:buChar char="•"/>
            </a:pPr>
            <a:r>
              <a:rPr lang="en-US" sz="3200" dirty="0" smtClean="0">
                <a:latin typeface="Times New Roman" pitchFamily="18" charset="0"/>
                <a:cs typeface="Times New Roman" pitchFamily="18" charset="0"/>
              </a:rPr>
              <a:t>cause significant impacts on air quality</a:t>
            </a:r>
          </a:p>
          <a:p>
            <a:pPr marL="682625" lvl="1" indent="-225425">
              <a:buClr>
                <a:srgbClr val="00B0F0"/>
              </a:buClr>
              <a:buFont typeface="Arial" pitchFamily="34" charset="0"/>
              <a:buChar char="•"/>
            </a:pPr>
            <a:r>
              <a:rPr lang="en-US" sz="3200" dirty="0" smtClean="0">
                <a:latin typeface="Times New Roman" pitchFamily="18" charset="0"/>
                <a:cs typeface="Times New Roman" pitchFamily="18" charset="0"/>
              </a:rPr>
              <a:t>not have current control technology</a:t>
            </a:r>
          </a:p>
        </p:txBody>
      </p:sp>
      <p:sp>
        <p:nvSpPr>
          <p:cNvPr id="5" name="Title 1"/>
          <p:cNvSpPr txBox="1">
            <a:spLocks noGrp="1"/>
          </p:cNvSpPr>
          <p:nvPr>
            <p:ph type="title"/>
          </p:nvPr>
        </p:nvSpPr>
        <p:spPr bwMode="auto">
          <a:xfrm>
            <a:off x="685800" y="6096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Background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404750594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86</a:t>
            </a:fld>
            <a:endParaRPr lang="en-US" dirty="0"/>
          </a:p>
        </p:txBody>
      </p:sp>
      <p:sp>
        <p:nvSpPr>
          <p:cNvPr id="11" name="Rectangle 10"/>
          <p:cNvSpPr/>
          <p:nvPr/>
        </p:nvSpPr>
        <p:spPr>
          <a:xfrm>
            <a:off x="381000" y="2133600"/>
            <a:ext cx="8229600" cy="2554545"/>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Add provisions for two 18-month extensions – no additional extensions</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Add criteria for approving extensions</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Add procedures for requesting extensions</a:t>
            </a:r>
          </a:p>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Add procedures for approving extensions</a:t>
            </a:r>
          </a:p>
        </p:txBody>
      </p:sp>
      <p:sp>
        <p:nvSpPr>
          <p:cNvPr id="5" name="Title 1"/>
          <p:cNvSpPr txBox="1">
            <a:spLocks noGrp="1"/>
          </p:cNvSpPr>
          <p:nvPr>
            <p:ph type="title"/>
          </p:nvPr>
        </p:nvSpPr>
        <p:spPr bwMode="auto">
          <a:xfrm>
            <a:off x="6096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4047505949"/>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pPr/>
              <a:t>87</a:t>
            </a:fld>
            <a:endParaRPr lang="en-US" dirty="0"/>
          </a:p>
        </p:txBody>
      </p:sp>
      <p:sp>
        <p:nvSpPr>
          <p:cNvPr id="11" name="Rectangle 10"/>
          <p:cNvSpPr/>
          <p:nvPr/>
        </p:nvSpPr>
        <p:spPr>
          <a:xfrm>
            <a:off x="381000" y="2133600"/>
            <a:ext cx="8229600" cy="3262432"/>
          </a:xfrm>
          <a:prstGeom prst="rect">
            <a:avLst/>
          </a:prstGeom>
        </p:spPr>
        <p:txBody>
          <a:bodyPr wrap="square">
            <a:spAutoFit/>
          </a:bodyPr>
          <a:lstStyle/>
          <a:p>
            <a:pPr marL="225425" indent="-225425">
              <a:buClr>
                <a:srgbClr val="00B0F0"/>
              </a:buClr>
              <a:buFont typeface="Arial" pitchFamily="34" charset="0"/>
              <a:buChar char="•"/>
            </a:pPr>
            <a:r>
              <a:rPr lang="en-US" sz="3200" dirty="0" smtClean="0">
                <a:latin typeface="Times New Roman" pitchFamily="18" charset="0"/>
                <a:cs typeface="Times New Roman" pitchFamily="18" charset="0"/>
              </a:rPr>
              <a:t>For </a:t>
            </a:r>
            <a:r>
              <a:rPr lang="en-US" sz="3200" dirty="0">
                <a:latin typeface="Times New Roman" pitchFamily="18" charset="0"/>
                <a:cs typeface="Times New Roman" pitchFamily="18" charset="0"/>
              </a:rPr>
              <a:t>the first </a:t>
            </a:r>
            <a:r>
              <a:rPr lang="en-US" sz="3200" dirty="0" smtClean="0">
                <a:latin typeface="Times New Roman" pitchFamily="18" charset="0"/>
                <a:cs typeface="Times New Roman" pitchFamily="18" charset="0"/>
              </a:rPr>
              <a:t>18-month extension:</a:t>
            </a:r>
          </a:p>
          <a:p>
            <a:pPr marL="800100" lvl="1" indent="-342900">
              <a:lnSpc>
                <a:spcPct val="90000"/>
              </a:lnSpc>
              <a:spcBef>
                <a:spcPct val="20000"/>
              </a:spcBef>
              <a:buClr>
                <a:srgbClr val="00B0F0"/>
              </a:buClr>
              <a:buFont typeface="Arial" pitchFamily="34" charset="0"/>
              <a:buChar char="•"/>
            </a:pPr>
            <a:r>
              <a:rPr lang="en-US" sz="3000" dirty="0" smtClean="0">
                <a:latin typeface="Times New Roman" pitchFamily="18" charset="0"/>
                <a:cs typeface="Times New Roman" pitchFamily="18" charset="0"/>
              </a:rPr>
              <a:t>Review control technology analysis for the original pollutants subject to NSR/PSD</a:t>
            </a:r>
          </a:p>
          <a:p>
            <a:pPr marL="800100" lvl="1" indent="-342900">
              <a:lnSpc>
                <a:spcPct val="90000"/>
              </a:lnSpc>
              <a:spcBef>
                <a:spcPct val="20000"/>
              </a:spcBef>
              <a:buClr>
                <a:srgbClr val="00B0F0"/>
              </a:buClr>
              <a:buFont typeface="Arial" pitchFamily="34" charset="0"/>
              <a:buChar char="•"/>
            </a:pPr>
            <a:r>
              <a:rPr lang="en-US" sz="3000" dirty="0" smtClean="0">
                <a:latin typeface="Times New Roman" pitchFamily="18" charset="0"/>
                <a:cs typeface="Times New Roman" pitchFamily="18" charset="0"/>
              </a:rPr>
              <a:t>Review limited to whether new </a:t>
            </a:r>
            <a:r>
              <a:rPr lang="en-US" sz="3000" dirty="0">
                <a:latin typeface="Times New Roman" pitchFamily="18" charset="0"/>
                <a:cs typeface="Times New Roman" pitchFamily="18" charset="0"/>
              </a:rPr>
              <a:t>control technologies </a:t>
            </a:r>
            <a:r>
              <a:rPr lang="en-US" sz="3000" dirty="0" smtClean="0">
                <a:latin typeface="Times New Roman" pitchFamily="18" charset="0"/>
                <a:cs typeface="Times New Roman" pitchFamily="18" charset="0"/>
              </a:rPr>
              <a:t>have become commercially </a:t>
            </a:r>
            <a:r>
              <a:rPr lang="en-US" sz="3000" dirty="0">
                <a:latin typeface="Times New Roman" pitchFamily="18" charset="0"/>
                <a:cs typeface="Times New Roman" pitchFamily="18" charset="0"/>
              </a:rPr>
              <a:t>available since the original </a:t>
            </a:r>
            <a:r>
              <a:rPr lang="en-US" sz="3000" dirty="0" smtClean="0">
                <a:latin typeface="Times New Roman" pitchFamily="18" charset="0"/>
                <a:cs typeface="Times New Roman" pitchFamily="18" charset="0"/>
              </a:rPr>
              <a:t>control technology analysis </a:t>
            </a:r>
          </a:p>
        </p:txBody>
      </p:sp>
      <p:sp>
        <p:nvSpPr>
          <p:cNvPr id="5" name="Title 1"/>
          <p:cNvSpPr txBox="1">
            <a:spLocks noGrp="1"/>
          </p:cNvSpPr>
          <p:nvPr>
            <p:ph type="title"/>
          </p:nvPr>
        </p:nvSpPr>
        <p:spPr bwMode="auto">
          <a:xfrm>
            <a:off x="6096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4047505949"/>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88</a:t>
            </a:fld>
            <a:endParaRPr lang="en-US" dirty="0">
              <a:solidFill>
                <a:srgbClr val="E3DED1">
                  <a:shade val="50000"/>
                </a:srgbClr>
              </a:solidFill>
            </a:endParaRPr>
          </a:p>
        </p:txBody>
      </p:sp>
      <p:sp>
        <p:nvSpPr>
          <p:cNvPr id="11" name="Rectangle 10"/>
          <p:cNvSpPr/>
          <p:nvPr/>
        </p:nvSpPr>
        <p:spPr>
          <a:xfrm>
            <a:off x="381000" y="2057400"/>
            <a:ext cx="8763000" cy="4585871"/>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For </a:t>
            </a:r>
            <a:r>
              <a:rPr lang="en-US" sz="3200" dirty="0">
                <a:solidFill>
                  <a:prstClr val="black"/>
                </a:solidFill>
                <a:latin typeface="Times New Roman" pitchFamily="18" charset="0"/>
                <a:cs typeface="Times New Roman" pitchFamily="18" charset="0"/>
              </a:rPr>
              <a:t>the second </a:t>
            </a:r>
            <a:r>
              <a:rPr lang="en-US" sz="3200" dirty="0" smtClean="0">
                <a:solidFill>
                  <a:prstClr val="black"/>
                </a:solidFill>
                <a:latin typeface="Times New Roman" pitchFamily="18" charset="0"/>
                <a:cs typeface="Times New Roman" pitchFamily="18" charset="0"/>
              </a:rPr>
              <a:t>extension:</a:t>
            </a:r>
          </a:p>
          <a:p>
            <a:pPr marL="804672" lvl="1"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Review whether any new control technologies have become commercially available</a:t>
            </a:r>
          </a:p>
          <a:p>
            <a:pPr marL="804672" lvl="1"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Review original control technology analysis for potentially lower limits</a:t>
            </a:r>
          </a:p>
          <a:p>
            <a:pPr marL="804672" lvl="1"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Review the </a:t>
            </a:r>
            <a:r>
              <a:rPr lang="en-US" sz="2800" dirty="0">
                <a:solidFill>
                  <a:prstClr val="black"/>
                </a:solidFill>
                <a:latin typeface="Times New Roman" pitchFamily="18" charset="0"/>
                <a:cs typeface="Times New Roman" pitchFamily="18" charset="0"/>
              </a:rPr>
              <a:t>air quality </a:t>
            </a:r>
            <a:r>
              <a:rPr lang="en-US" sz="2800" dirty="0" smtClean="0">
                <a:solidFill>
                  <a:prstClr val="black"/>
                </a:solidFill>
                <a:latin typeface="Times New Roman" pitchFamily="18" charset="0"/>
                <a:cs typeface="Times New Roman" pitchFamily="18" charset="0"/>
              </a:rPr>
              <a:t>analysis for:</a:t>
            </a:r>
          </a:p>
          <a:p>
            <a:pPr marL="1261872" lvl="2"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new competing sources or changes in ambient air quality, including any redesignation of the area impacted</a:t>
            </a:r>
          </a:p>
          <a:p>
            <a:pPr marL="1261872" lvl="3"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a:t>
            </a:r>
            <a:r>
              <a:rPr lang="en-US" sz="2400" dirty="0">
                <a:solidFill>
                  <a:prstClr val="black"/>
                </a:solidFill>
                <a:latin typeface="Times New Roman" pitchFamily="18" charset="0"/>
                <a:cs typeface="Times New Roman" pitchFamily="18" charset="0"/>
              </a:rPr>
              <a:t>new ambient standards or </a:t>
            </a:r>
            <a:r>
              <a:rPr lang="en-US" sz="2400" dirty="0" smtClean="0">
                <a:solidFill>
                  <a:prstClr val="black"/>
                </a:solidFill>
                <a:latin typeface="Times New Roman" pitchFamily="18" charset="0"/>
                <a:cs typeface="Times New Roman" pitchFamily="18" charset="0"/>
              </a:rPr>
              <a:t>increments</a:t>
            </a:r>
            <a:endParaRPr lang="en-US" sz="2400" dirty="0">
              <a:solidFill>
                <a:prstClr val="black"/>
              </a:solidFill>
              <a:latin typeface="Times New Roman" pitchFamily="18" charset="0"/>
              <a:cs typeface="Times New Roman" pitchFamily="18" charset="0"/>
            </a:endParaRPr>
          </a:p>
          <a:p>
            <a:pPr marL="1261872" lvl="3" indent="-347472">
              <a:buClr>
                <a:srgbClr val="00B0F0"/>
              </a:buClr>
              <a:buFont typeface="Arial" pitchFamily="34" charset="0"/>
              <a:buChar char="•"/>
            </a:pPr>
            <a:r>
              <a:rPr lang="en-US" sz="2400" dirty="0" smtClean="0">
                <a:solidFill>
                  <a:prstClr val="black"/>
                </a:solidFill>
                <a:latin typeface="Times New Roman" pitchFamily="18" charset="0"/>
                <a:cs typeface="Times New Roman" pitchFamily="18" charset="0"/>
              </a:rPr>
              <a:t>any </a:t>
            </a:r>
            <a:r>
              <a:rPr lang="en-US" sz="2400" dirty="0">
                <a:solidFill>
                  <a:prstClr val="black"/>
                </a:solidFill>
                <a:latin typeface="Times New Roman" pitchFamily="18" charset="0"/>
                <a:cs typeface="Times New Roman" pitchFamily="18" charset="0"/>
              </a:rPr>
              <a:t>changes to EPA approved </a:t>
            </a:r>
            <a:r>
              <a:rPr lang="en-US" sz="2400" dirty="0" smtClean="0">
                <a:solidFill>
                  <a:prstClr val="black"/>
                </a:solidFill>
                <a:latin typeface="Times New Roman" pitchFamily="18" charset="0"/>
                <a:cs typeface="Times New Roman" pitchFamily="18" charset="0"/>
              </a:rPr>
              <a:t>models that would affect results</a:t>
            </a:r>
            <a:endParaRPr lang="en-US" sz="24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09600" y="8382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35576589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89</a:t>
            </a:fld>
            <a:endParaRPr lang="en-US" dirty="0">
              <a:solidFill>
                <a:srgbClr val="E3DED1">
                  <a:shade val="50000"/>
                </a:srgbClr>
              </a:solidFill>
            </a:endParaRPr>
          </a:p>
        </p:txBody>
      </p:sp>
      <p:sp>
        <p:nvSpPr>
          <p:cNvPr id="11" name="Rectangle 10"/>
          <p:cNvSpPr/>
          <p:nvPr/>
        </p:nvSpPr>
        <p:spPr>
          <a:xfrm>
            <a:off x="457200" y="1905000"/>
            <a:ext cx="8489576" cy="4462760"/>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No third extensions:</a:t>
            </a: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Original NSR/PSD </a:t>
            </a:r>
            <a:r>
              <a:rPr lang="en-US" sz="2800" dirty="0">
                <a:solidFill>
                  <a:prstClr val="black"/>
                </a:solidFill>
                <a:latin typeface="Times New Roman" pitchFamily="18" charset="0"/>
                <a:cs typeface="Times New Roman" pitchFamily="18" charset="0"/>
              </a:rPr>
              <a:t>permit </a:t>
            </a:r>
            <a:r>
              <a:rPr lang="en-US" sz="2800" dirty="0" smtClean="0">
                <a:solidFill>
                  <a:prstClr val="black"/>
                </a:solidFill>
                <a:latin typeface="Times New Roman" pitchFamily="18" charset="0"/>
                <a:cs typeface="Times New Roman" pitchFamily="18" charset="0"/>
              </a:rPr>
              <a:t>automatically </a:t>
            </a:r>
            <a:r>
              <a:rPr lang="en-US" sz="2800" dirty="0">
                <a:solidFill>
                  <a:prstClr val="black"/>
                </a:solidFill>
                <a:latin typeface="Times New Roman" pitchFamily="18" charset="0"/>
                <a:cs typeface="Times New Roman" pitchFamily="18" charset="0"/>
              </a:rPr>
              <a:t>terminated </a:t>
            </a:r>
            <a:r>
              <a:rPr lang="en-US" sz="2800" dirty="0" smtClean="0">
                <a:solidFill>
                  <a:prstClr val="black"/>
                </a:solidFill>
                <a:latin typeface="Times New Roman" pitchFamily="18" charset="0"/>
                <a:cs typeface="Times New Roman" pitchFamily="18" charset="0"/>
              </a:rPr>
              <a:t>five </a:t>
            </a:r>
            <a:r>
              <a:rPr lang="en-US" sz="2800" dirty="0">
                <a:solidFill>
                  <a:prstClr val="black"/>
                </a:solidFill>
                <a:latin typeface="Times New Roman" pitchFamily="18" charset="0"/>
                <a:cs typeface="Times New Roman" pitchFamily="18" charset="0"/>
              </a:rPr>
              <a:t>years after it was </a:t>
            </a:r>
            <a:r>
              <a:rPr lang="en-US" sz="2800" dirty="0" smtClean="0">
                <a:solidFill>
                  <a:prstClr val="black"/>
                </a:solidFill>
                <a:latin typeface="Times New Roman" pitchFamily="18" charset="0"/>
                <a:cs typeface="Times New Roman" pitchFamily="18" charset="0"/>
              </a:rPr>
              <a:t>issued</a:t>
            </a:r>
            <a:endParaRPr lang="en-US" sz="2800" dirty="0">
              <a:solidFill>
                <a:prstClr val="black"/>
              </a:solidFill>
              <a:latin typeface="Times New Roman" pitchFamily="18" charset="0"/>
              <a:cs typeface="Times New Roman" pitchFamily="18" charset="0"/>
            </a:endParaRP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For approval beyond second </a:t>
            </a:r>
            <a:r>
              <a:rPr lang="en-US" sz="2800" dirty="0">
                <a:solidFill>
                  <a:prstClr val="black"/>
                </a:solidFill>
                <a:latin typeface="Times New Roman" pitchFamily="18" charset="0"/>
                <a:cs typeface="Times New Roman" pitchFamily="18" charset="0"/>
              </a:rPr>
              <a:t>extension, </a:t>
            </a:r>
            <a:r>
              <a:rPr lang="en-US" sz="2800" dirty="0" smtClean="0">
                <a:solidFill>
                  <a:prstClr val="black"/>
                </a:solidFill>
                <a:latin typeface="Times New Roman" pitchFamily="18" charset="0"/>
                <a:cs typeface="Times New Roman" pitchFamily="18" charset="0"/>
              </a:rPr>
              <a:t>a new </a:t>
            </a:r>
            <a:r>
              <a:rPr lang="en-US" sz="2800" dirty="0">
                <a:solidFill>
                  <a:prstClr val="black"/>
                </a:solidFill>
                <a:latin typeface="Times New Roman" pitchFamily="18" charset="0"/>
                <a:cs typeface="Times New Roman" pitchFamily="18" charset="0"/>
              </a:rPr>
              <a:t>major NSR/PSD permit </a:t>
            </a:r>
            <a:r>
              <a:rPr lang="en-US" sz="2800" dirty="0" smtClean="0">
                <a:solidFill>
                  <a:prstClr val="black"/>
                </a:solidFill>
                <a:latin typeface="Times New Roman" pitchFamily="18" charset="0"/>
                <a:cs typeface="Times New Roman" pitchFamily="18" charset="0"/>
              </a:rPr>
              <a:t>application must be submitted. </a:t>
            </a:r>
            <a:endParaRPr lang="en-US" sz="2800" dirty="0">
              <a:solidFill>
                <a:prstClr val="black"/>
              </a:solidFill>
              <a:latin typeface="Times New Roman" pitchFamily="18" charset="0"/>
              <a:cs typeface="Times New Roman" pitchFamily="18" charset="0"/>
            </a:endParaRPr>
          </a:p>
          <a:p>
            <a:pPr marL="804672" lvl="2"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May continue to use original </a:t>
            </a:r>
            <a:r>
              <a:rPr lang="en-US" sz="2800" dirty="0">
                <a:solidFill>
                  <a:prstClr val="black"/>
                </a:solidFill>
                <a:latin typeface="Times New Roman" pitchFamily="18" charset="0"/>
                <a:cs typeface="Times New Roman" pitchFamily="18" charset="0"/>
              </a:rPr>
              <a:t>emission reduction credits </a:t>
            </a:r>
            <a:endParaRPr lang="en-US" sz="2800" dirty="0" smtClean="0">
              <a:solidFill>
                <a:prstClr val="black"/>
              </a:solidFill>
              <a:latin typeface="Times New Roman" pitchFamily="18" charset="0"/>
              <a:cs typeface="Times New Roman" pitchFamily="18" charset="0"/>
            </a:endParaRPr>
          </a:p>
          <a:p>
            <a:pPr marL="1261872" lvl="3"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Same two </a:t>
            </a:r>
            <a:r>
              <a:rPr lang="en-US" sz="2800" dirty="0">
                <a:solidFill>
                  <a:prstClr val="black"/>
                </a:solidFill>
                <a:latin typeface="Times New Roman" pitchFamily="18" charset="0"/>
                <a:cs typeface="Times New Roman" pitchFamily="18" charset="0"/>
              </a:rPr>
              <a:t>digit </a:t>
            </a:r>
            <a:r>
              <a:rPr lang="en-US" sz="2800" dirty="0" smtClean="0">
                <a:solidFill>
                  <a:prstClr val="black"/>
                </a:solidFill>
                <a:latin typeface="Times New Roman" pitchFamily="18" charset="0"/>
                <a:cs typeface="Times New Roman" pitchFamily="18" charset="0"/>
              </a:rPr>
              <a:t>SIC code</a:t>
            </a:r>
          </a:p>
          <a:p>
            <a:pPr marL="1261872" lvl="3" indent="-347472">
              <a:buClr>
                <a:srgbClr val="00B0F0"/>
              </a:buClr>
              <a:buFont typeface="Arial" pitchFamily="34" charset="0"/>
              <a:buChar char="•"/>
            </a:pPr>
            <a:r>
              <a:rPr lang="en-US" sz="2800" dirty="0" smtClean="0">
                <a:solidFill>
                  <a:prstClr val="black"/>
                </a:solidFill>
                <a:latin typeface="Times New Roman" pitchFamily="18" charset="0"/>
                <a:cs typeface="Times New Roman" pitchFamily="18" charset="0"/>
              </a:rPr>
              <a:t>Emission </a:t>
            </a:r>
            <a:r>
              <a:rPr lang="en-US" sz="2800" dirty="0">
                <a:solidFill>
                  <a:prstClr val="black"/>
                </a:solidFill>
                <a:latin typeface="Times New Roman" pitchFamily="18" charset="0"/>
                <a:cs typeface="Times New Roman" pitchFamily="18" charset="0"/>
              </a:rPr>
              <a:t>reduction credits </a:t>
            </a:r>
            <a:r>
              <a:rPr lang="en-US" sz="2800" dirty="0" smtClean="0">
                <a:solidFill>
                  <a:prstClr val="black"/>
                </a:solidFill>
                <a:latin typeface="Times New Roman" pitchFamily="18" charset="0"/>
                <a:cs typeface="Times New Roman" pitchFamily="18" charset="0"/>
              </a:rPr>
              <a:t>contemporaneous and satisfy requirements</a:t>
            </a:r>
            <a:endParaRPr lang="en-US" sz="2800" dirty="0">
              <a:solidFill>
                <a:prstClr val="black"/>
              </a:solidFill>
              <a:latin typeface="Times New Roman" pitchFamily="18" charset="0"/>
              <a:cs typeface="Times New Roman" pitchFamily="18" charset="0"/>
            </a:endParaRP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Suggested Rule Changes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3557658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F701ACF-C210-486C-B978-5874BA83D226}" type="datetime1">
              <a:rPr lang="en-US">
                <a:solidFill>
                  <a:prstClr val="black">
                    <a:tint val="75000"/>
                  </a:prstClr>
                </a:solidFill>
              </a:rPr>
              <a:pPr/>
              <a:t>8/1/2014</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B4F3AE50-1B84-4193-A18E-F29C95A836E2}" type="slidenum">
              <a:rPr lang="en-US">
                <a:solidFill>
                  <a:prstClr val="black">
                    <a:tint val="75000"/>
                  </a:prstClr>
                </a:solidFill>
              </a:rPr>
              <a:pPr/>
              <a:t>9</a:t>
            </a:fld>
            <a:endParaRPr lang="en-US" dirty="0">
              <a:solidFill>
                <a:prstClr val="black">
                  <a:tint val="75000"/>
                </a:prstClr>
              </a:solidFill>
            </a:endParaRPr>
          </a:p>
        </p:txBody>
      </p:sp>
      <p:sp>
        <p:nvSpPr>
          <p:cNvPr id="6" name="Content Placeholder 2"/>
          <p:cNvSpPr txBox="1">
            <a:spLocks/>
          </p:cNvSpPr>
          <p:nvPr/>
        </p:nvSpPr>
        <p:spPr>
          <a:xfrm>
            <a:off x="381000" y="1449572"/>
            <a:ext cx="8183880" cy="4951228"/>
          </a:xfrm>
          <a:prstGeom prst="rect">
            <a:avLst/>
          </a:prstGeom>
        </p:spPr>
        <p:txBody>
          <a:bodyPr vert="horz" lIns="182880" tIns="91440">
            <a:normAutofit/>
          </a:bodyPr>
          <a:lst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a:lstStyle>
          <a:p>
            <a:pPr marL="457200" lvl="1" indent="0">
              <a:lnSpc>
                <a:spcPct val="115000"/>
              </a:lnSpc>
              <a:spcBef>
                <a:spcPts val="0"/>
              </a:spcBef>
              <a:buClr>
                <a:srgbClr val="00B0F0"/>
              </a:buClr>
              <a:buNone/>
            </a:pPr>
            <a:r>
              <a:rPr lang="en-US" sz="3800" dirty="0" smtClean="0">
                <a:latin typeface="Times New Roman" pitchFamily="18" charset="0"/>
                <a:ea typeface="Calibri"/>
                <a:cs typeface="Times New Roman" pitchFamily="18" charset="0"/>
              </a:rPr>
              <a:t>Move Division 200 tables into text:</a:t>
            </a:r>
          </a:p>
          <a:p>
            <a:pPr marL="1266444" lvl="2" indent="-571500">
              <a:lnSpc>
                <a:spcPct val="115000"/>
              </a:lnSpc>
              <a:spcBef>
                <a:spcPts val="0"/>
              </a:spcBef>
              <a:buClr>
                <a:srgbClr val="00B0F0"/>
              </a:buClr>
              <a:buFont typeface="Arial" pitchFamily="34" charset="0"/>
              <a:buChar char="•"/>
            </a:pPr>
            <a:r>
              <a:rPr lang="en-US" sz="3600" dirty="0" smtClean="0">
                <a:latin typeface="Times New Roman" pitchFamily="18" charset="0"/>
                <a:ea typeface="Calibri"/>
                <a:cs typeface="Times New Roman" pitchFamily="18" charset="0"/>
              </a:rPr>
              <a:t>De Minimis Emission Levels</a:t>
            </a:r>
            <a:endParaRPr lang="en-US" sz="3600" dirty="0">
              <a:latin typeface="Times New Roman" pitchFamily="18" charset="0"/>
              <a:ea typeface="Calibri"/>
              <a:cs typeface="Times New Roman" pitchFamily="18" charset="0"/>
            </a:endParaRPr>
          </a:p>
          <a:p>
            <a:pPr marL="1266444" lvl="2" indent="-571500">
              <a:lnSpc>
                <a:spcPct val="115000"/>
              </a:lnSpc>
              <a:spcBef>
                <a:spcPts val="0"/>
              </a:spcBef>
              <a:buClr>
                <a:srgbClr val="00B0F0"/>
              </a:buClr>
              <a:buFont typeface="Arial" pitchFamily="34" charset="0"/>
              <a:buChar char="•"/>
            </a:pPr>
            <a:r>
              <a:rPr lang="en-US" sz="3600" dirty="0" smtClean="0">
                <a:latin typeface="Times New Roman" pitchFamily="18" charset="0"/>
                <a:ea typeface="Calibri"/>
                <a:cs typeface="Times New Roman" pitchFamily="18" charset="0"/>
              </a:rPr>
              <a:t>Generic PSEL</a:t>
            </a:r>
          </a:p>
          <a:p>
            <a:pPr marL="1266444" lvl="2" indent="-571500">
              <a:lnSpc>
                <a:spcPct val="115000"/>
              </a:lnSpc>
              <a:spcBef>
                <a:spcPts val="0"/>
              </a:spcBef>
              <a:buClr>
                <a:srgbClr val="00B0F0"/>
              </a:buClr>
              <a:buFont typeface="Arial" pitchFamily="34" charset="0"/>
              <a:buChar char="•"/>
            </a:pPr>
            <a:r>
              <a:rPr lang="en-US" sz="3600" dirty="0" smtClean="0">
                <a:latin typeface="Times New Roman" pitchFamily="18" charset="0"/>
                <a:ea typeface="Calibri"/>
                <a:cs typeface="Times New Roman" pitchFamily="18" charset="0"/>
              </a:rPr>
              <a:t>Significant Emission Rate</a:t>
            </a:r>
            <a:endParaRPr lang="en-US" sz="3600" dirty="0">
              <a:latin typeface="Times New Roman" pitchFamily="18" charset="0"/>
              <a:ea typeface="Calibri"/>
              <a:cs typeface="Times New Roman" pitchFamily="18" charset="0"/>
            </a:endParaRPr>
          </a:p>
          <a:p>
            <a:pPr marL="1266444" lvl="2" indent="-571500">
              <a:lnSpc>
                <a:spcPct val="115000"/>
              </a:lnSpc>
              <a:spcBef>
                <a:spcPts val="0"/>
              </a:spcBef>
              <a:buClr>
                <a:srgbClr val="00B0F0"/>
              </a:buClr>
              <a:buFont typeface="Arial" pitchFamily="34" charset="0"/>
              <a:buChar char="•"/>
            </a:pPr>
            <a:r>
              <a:rPr lang="en-US" sz="3600" dirty="0" smtClean="0">
                <a:latin typeface="Times New Roman" pitchFamily="18" charset="0"/>
                <a:ea typeface="Calibri"/>
                <a:cs typeface="Times New Roman" pitchFamily="18" charset="0"/>
              </a:rPr>
              <a:t>Significant Impact Level</a:t>
            </a:r>
          </a:p>
          <a:p>
            <a:pPr marL="457200" lvl="1" indent="0">
              <a:lnSpc>
                <a:spcPct val="115000"/>
              </a:lnSpc>
              <a:spcBef>
                <a:spcPts val="0"/>
              </a:spcBef>
              <a:buClr>
                <a:srgbClr val="00B0F0"/>
              </a:buClr>
              <a:buNone/>
            </a:pPr>
            <a:r>
              <a:rPr lang="en-US" sz="3800" dirty="0" smtClean="0">
                <a:latin typeface="Times New Roman" pitchFamily="18" charset="0"/>
                <a:ea typeface="Calibri"/>
                <a:cs typeface="Times New Roman" pitchFamily="18" charset="0"/>
              </a:rPr>
              <a:t>All other tables renumbered</a:t>
            </a:r>
          </a:p>
          <a:p>
            <a:pPr marL="457200" lvl="1" indent="0">
              <a:lnSpc>
                <a:spcPct val="115000"/>
              </a:lnSpc>
              <a:spcBef>
                <a:spcPts val="0"/>
              </a:spcBef>
              <a:buClr>
                <a:srgbClr val="00B0F0"/>
              </a:buClr>
              <a:buNone/>
            </a:pPr>
            <a:r>
              <a:rPr lang="en-US" sz="3800" dirty="0" smtClean="0">
                <a:latin typeface="Times New Roman" pitchFamily="18" charset="0"/>
                <a:ea typeface="Calibri"/>
                <a:cs typeface="Times New Roman" pitchFamily="18" charset="0"/>
              </a:rPr>
              <a:t>OAR</a:t>
            </a:r>
            <a:r>
              <a:rPr lang="en-US" sz="3800" dirty="0">
                <a:latin typeface="Times New Roman" pitchFamily="18" charset="0"/>
                <a:ea typeface="Calibri"/>
                <a:cs typeface="Times New Roman" pitchFamily="18" charset="0"/>
              </a:rPr>
              <a:t> </a:t>
            </a:r>
            <a:r>
              <a:rPr lang="en-US" sz="3800" dirty="0" smtClean="0">
                <a:latin typeface="Times New Roman" pitchFamily="18" charset="0"/>
                <a:ea typeface="Calibri"/>
                <a:cs typeface="Times New Roman" pitchFamily="18" charset="0"/>
              </a:rPr>
              <a:t>340-XXX-80X0</a:t>
            </a:r>
          </a:p>
          <a:p>
            <a:pPr marL="457200" marR="0" lvl="1" indent="0" algn="l" defTabSz="914400" rtl="0" eaLnBrk="1" fontAlgn="auto" latinLnBrk="0" hangingPunct="1">
              <a:lnSpc>
                <a:spcPct val="115000"/>
              </a:lnSpc>
              <a:spcBef>
                <a:spcPts val="0"/>
              </a:spcBef>
              <a:spcAft>
                <a:spcPts val="0"/>
              </a:spcAft>
              <a:buClr>
                <a:srgbClr val="F07F09"/>
              </a:buClr>
              <a:buSzPct val="100000"/>
              <a:buFont typeface="Verdana"/>
              <a:buNone/>
              <a:tabLst/>
              <a:defRPr/>
            </a:pPr>
            <a:endParaRPr kumimoji="0" lang="en-US" sz="3200" b="0" i="0" u="none" strike="noStrike" kern="1200" cap="none" spc="0" normalizeH="0" baseline="0" noProof="0" dirty="0">
              <a:ln>
                <a:noFill/>
              </a:ln>
              <a:solidFill>
                <a:sysClr val="windowText" lastClr="000000"/>
              </a:solidFill>
              <a:effectLst/>
              <a:uLnTx/>
              <a:uFillTx/>
              <a:latin typeface="Calibri"/>
              <a:ea typeface="Calibri"/>
              <a:cs typeface="Times New Roman"/>
            </a:endParaRPr>
          </a:p>
        </p:txBody>
      </p:sp>
      <p:sp>
        <p:nvSpPr>
          <p:cNvPr id="7" name="Title 1"/>
          <p:cNvSpPr txBox="1">
            <a:spLocks noGrp="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0" cap="none" spc="0" normalizeH="0" baseline="0" noProof="0" dirty="0" smtClean="0">
                <a:ln>
                  <a:noFill/>
                </a:ln>
                <a:solidFill>
                  <a:srgbClr val="000000"/>
                </a:solidFill>
                <a:effectLst/>
                <a:uLnTx/>
                <a:uFillTx/>
                <a:latin typeface="Times New Roman"/>
                <a:ea typeface="Calibri"/>
                <a:cs typeface="Times New Roman"/>
              </a:rPr>
              <a:t>Rule Clean-Up</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126978" name="Picture 2" descr="http://i.dailymail.co.uk/i/pix/2010/10/06/article-1318150-0B7B4876000005DC-688_634x390.jpg"/>
          <p:cNvPicPr>
            <a:picLocks noChangeAspect="1" noChangeArrowheads="1"/>
          </p:cNvPicPr>
          <p:nvPr/>
        </p:nvPicPr>
        <p:blipFill>
          <a:blip r:embed="rId3" cstate="print"/>
          <a:srcRect l="15899" t="7538" r="6625"/>
          <a:stretch>
            <a:fillRect/>
          </a:stretch>
        </p:blipFill>
        <p:spPr bwMode="auto">
          <a:xfrm>
            <a:off x="6400800" y="4343400"/>
            <a:ext cx="2597538" cy="1907009"/>
          </a:xfrm>
          <a:prstGeom prst="rect">
            <a:avLst/>
          </a:prstGeom>
          <a:noFill/>
        </p:spPr>
      </p:pic>
      <p:sp>
        <p:nvSpPr>
          <p:cNvPr id="9" name="Cloud Callout 8"/>
          <p:cNvSpPr/>
          <p:nvPr/>
        </p:nvSpPr>
        <p:spPr>
          <a:xfrm>
            <a:off x="6934200" y="3505200"/>
            <a:ext cx="1600200" cy="1295400"/>
          </a:xfrm>
          <a:prstGeom prst="cloudCallou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Where is that table??</a:t>
            </a:r>
            <a:endParaRPr lang="en-US" dirty="0">
              <a:solidFill>
                <a:schemeClr val="tx1"/>
              </a:solidFill>
            </a:endParaRPr>
          </a:p>
        </p:txBody>
      </p:sp>
    </p:spTree>
    <p:extLst>
      <p:ext uri="{BB962C8B-B14F-4D97-AF65-F5344CB8AC3E}">
        <p14:creationId xmlns:p14="http://schemas.microsoft.com/office/powerpoint/2010/main" xmlns="" val="427982413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90</a:t>
            </a:fld>
            <a:endParaRPr lang="en-US" dirty="0">
              <a:solidFill>
                <a:srgbClr val="E3DED1">
                  <a:shade val="50000"/>
                </a:srgbClr>
              </a:solidFill>
            </a:endParaRPr>
          </a:p>
        </p:txBody>
      </p:sp>
      <p:sp>
        <p:nvSpPr>
          <p:cNvPr id="11" name="Rectangle 10"/>
          <p:cNvSpPr/>
          <p:nvPr/>
        </p:nvSpPr>
        <p:spPr>
          <a:xfrm>
            <a:off x="762000" y="2057400"/>
            <a:ext cx="8229600" cy="3046988"/>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Business submits application for extension 30 days prior to end of current 18-month construction approval</a:t>
            </a:r>
          </a:p>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DEQ will review extension request</a:t>
            </a:r>
          </a:p>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DEQ will issue 18-month extension after public notice</a:t>
            </a: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Process to request extension</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3618857405"/>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91</a:t>
            </a:fld>
            <a:endParaRPr lang="en-US" dirty="0">
              <a:solidFill>
                <a:srgbClr val="E3DED1">
                  <a:shade val="50000"/>
                </a:srgbClr>
              </a:solidFill>
            </a:endParaRPr>
          </a:p>
        </p:txBody>
      </p:sp>
      <p:sp>
        <p:nvSpPr>
          <p:cNvPr id="11" name="Rectangle 10"/>
          <p:cNvSpPr/>
          <p:nvPr/>
        </p:nvSpPr>
        <p:spPr>
          <a:xfrm>
            <a:off x="228600" y="2057400"/>
            <a:ext cx="8763000" cy="3046988"/>
          </a:xfrm>
          <a:prstGeom prst="rect">
            <a:avLst/>
          </a:prstGeom>
        </p:spPr>
        <p:txBody>
          <a:bodyPr wrap="square">
            <a:spAutoFit/>
          </a:bodyPr>
          <a:lstStyle/>
          <a:p>
            <a:pPr marL="225425"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Public participation procedures for extensions:</a:t>
            </a:r>
          </a:p>
          <a:p>
            <a:pPr marL="682625" lvl="1"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If no air quality analysis:</a:t>
            </a:r>
          </a:p>
          <a:p>
            <a:pPr marL="1139825" lvl="2"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30 days to submit written comments; or</a:t>
            </a:r>
          </a:p>
          <a:p>
            <a:pPr marL="579247" lvl="1" indent="-225425">
              <a:buClr>
                <a:srgbClr val="00B0F0"/>
              </a:buClr>
              <a:buFont typeface="Arial" pitchFamily="34" charset="0"/>
              <a:buChar char="•"/>
            </a:pPr>
            <a:r>
              <a:rPr lang="en-US" sz="3200" dirty="0">
                <a:solidFill>
                  <a:prstClr val="black"/>
                </a:solidFill>
                <a:latin typeface="Times New Roman" pitchFamily="18" charset="0"/>
                <a:cs typeface="Times New Roman" pitchFamily="18" charset="0"/>
              </a:rPr>
              <a:t>If air quality analysis:</a:t>
            </a:r>
          </a:p>
          <a:p>
            <a:pPr marL="1036447" lvl="2" indent="-225425">
              <a:buClr>
                <a:srgbClr val="00B0F0"/>
              </a:buClr>
              <a:buFont typeface="Arial" pitchFamily="34" charset="0"/>
              <a:buChar char="•"/>
            </a:pPr>
            <a:r>
              <a:rPr lang="en-US" sz="3200" dirty="0" smtClean="0">
                <a:solidFill>
                  <a:prstClr val="black"/>
                </a:solidFill>
                <a:latin typeface="Times New Roman" pitchFamily="18" charset="0"/>
                <a:cs typeface="Times New Roman" pitchFamily="18" charset="0"/>
              </a:rPr>
              <a:t>35 </a:t>
            </a:r>
            <a:r>
              <a:rPr lang="en-US" sz="3200" dirty="0">
                <a:solidFill>
                  <a:prstClr val="black"/>
                </a:solidFill>
                <a:latin typeface="Times New Roman" pitchFamily="18" charset="0"/>
                <a:cs typeface="Times New Roman" pitchFamily="18" charset="0"/>
              </a:rPr>
              <a:t>days to submit written comments; and</a:t>
            </a:r>
          </a:p>
          <a:p>
            <a:pPr marL="1036447" lvl="2" indent="-225425">
              <a:buClr>
                <a:srgbClr val="00B0F0"/>
              </a:buClr>
              <a:buFont typeface="Arial" pitchFamily="34" charset="0"/>
              <a:buChar char="•"/>
            </a:pPr>
            <a:r>
              <a:rPr lang="en-US" sz="3200" dirty="0">
                <a:solidFill>
                  <a:prstClr val="black"/>
                </a:solidFill>
                <a:latin typeface="Times New Roman" pitchFamily="18" charset="0"/>
                <a:cs typeface="Times New Roman" pitchFamily="18" charset="0"/>
              </a:rPr>
              <a:t>public hearing if requested.</a:t>
            </a: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 – Public Notice</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spTree>
    <p:extLst>
      <p:ext uri="{BB962C8B-B14F-4D97-AF65-F5344CB8AC3E}">
        <p14:creationId xmlns:p14="http://schemas.microsoft.com/office/powerpoint/2010/main" xmlns="" val="361885740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92</a:t>
            </a:fld>
            <a:endParaRPr lang="en-US" dirty="0">
              <a:solidFill>
                <a:srgbClr val="E3DED1">
                  <a:shade val="50000"/>
                </a:srgbClr>
              </a:solidFill>
            </a:endParaRP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solidFill>
                  <a:sysClr val="windowText" lastClr="000000"/>
                </a:solidFill>
              </a:rPr>
              <a:t>Extensions for NSR/PSD permits</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4098" name="Picture 2" descr="http://atlantaladylitwits.files.wordpress.com/2013/05/question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743200" y="1600200"/>
            <a:ext cx="3505200" cy="460891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355765892"/>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600" b="1" dirty="0" smtClean="0">
                <a:latin typeface="Times New Roman" pitchFamily="18" charset="0"/>
                <a:cs typeface="Times New Roman" pitchFamily="18" charset="0"/>
              </a:rPr>
              <a:t>UARG v EPA (GHG PSD)</a:t>
            </a:r>
            <a:endParaRPr lang="en-US" sz="3600" b="1" dirty="0">
              <a:latin typeface="Times New Roman" pitchFamily="18" charset="0"/>
              <a:cs typeface="Times New Roman" pitchFamily="18" charset="0"/>
            </a:endParaRPr>
          </a:p>
        </p:txBody>
      </p:sp>
      <p:sp>
        <p:nvSpPr>
          <p:cNvPr id="3" name="Content Placeholder 2"/>
          <p:cNvSpPr>
            <a:spLocks noGrp="1"/>
          </p:cNvSpPr>
          <p:nvPr>
            <p:ph idx="1"/>
          </p:nvPr>
        </p:nvSpPr>
        <p:spPr>
          <a:xfrm>
            <a:off x="457200" y="1600200"/>
            <a:ext cx="8229600" cy="4724400"/>
          </a:xfrm>
        </p:spPr>
        <p:txBody>
          <a:bodyPr/>
          <a:lstStyle/>
          <a:p>
            <a:r>
              <a:rPr lang="en-US" dirty="0" smtClean="0">
                <a:latin typeface="Times New Roman" pitchFamily="18" charset="0"/>
                <a:cs typeface="Times New Roman" pitchFamily="18" charset="0"/>
              </a:rPr>
              <a:t>In June, Supreme Court invalidated portions of EPA’s so-called Tailoring Rule.</a:t>
            </a:r>
          </a:p>
          <a:p>
            <a:r>
              <a:rPr lang="en-US" dirty="0" smtClean="0">
                <a:latin typeface="Times New Roman" pitchFamily="18" charset="0"/>
                <a:cs typeface="Times New Roman" pitchFamily="18" charset="0"/>
              </a:rPr>
              <a:t>Sources cannot trigger PSD for greenhouse gases alone, but</a:t>
            </a:r>
          </a:p>
          <a:p>
            <a:pPr lvl="1"/>
            <a:r>
              <a:rPr lang="en-US" dirty="0" smtClean="0">
                <a:latin typeface="Times New Roman" pitchFamily="18" charset="0"/>
                <a:cs typeface="Times New Roman" pitchFamily="18" charset="0"/>
              </a:rPr>
              <a:t>Sources subject to PSD for other pollutants could be required to perform a BACT analysis for greenhouse gases. </a:t>
            </a:r>
          </a:p>
          <a:p>
            <a:r>
              <a:rPr lang="en-US" dirty="0" smtClean="0">
                <a:latin typeface="Times New Roman" pitchFamily="18" charset="0"/>
                <a:cs typeface="Times New Roman" pitchFamily="18" charset="0"/>
              </a:rPr>
              <a:t>Sources could not be subject to Title V for greenhouse gases alone.</a:t>
            </a:r>
          </a:p>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solidFill>
                  <a:prstClr val="black">
                    <a:tint val="75000"/>
                  </a:prstClr>
                </a:solidFill>
              </a:rPr>
              <a:pPr/>
              <a:t>93</a:t>
            </a:fld>
            <a:endParaRPr lang="en-US" dirty="0">
              <a:solidFill>
                <a:prstClr val="black">
                  <a:tint val="75000"/>
                </a:prstClr>
              </a:solidFill>
            </a:endParaRPr>
          </a:p>
        </p:txBody>
      </p:sp>
    </p:spTree>
    <p:extLst>
      <p:ext uri="{BB962C8B-B14F-4D97-AF65-F5344CB8AC3E}">
        <p14:creationId xmlns:p14="http://schemas.microsoft.com/office/powerpoint/2010/main" xmlns="" val="299862528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200" b="1" dirty="0" smtClean="0">
                <a:latin typeface="Times New Roman" pitchFamily="18" charset="0"/>
                <a:cs typeface="Times New Roman" pitchFamily="18" charset="0"/>
              </a:rPr>
              <a:t>UARG v EPA (GHG PSD)</a:t>
            </a:r>
            <a:endParaRPr lang="en-US" sz="3200" dirty="0"/>
          </a:p>
        </p:txBody>
      </p:sp>
      <p:sp>
        <p:nvSpPr>
          <p:cNvPr id="3" name="Content Placeholder 2"/>
          <p:cNvSpPr>
            <a:spLocks noGrp="1"/>
          </p:cNvSpPr>
          <p:nvPr>
            <p:ph idx="1"/>
          </p:nvPr>
        </p:nvSpPr>
        <p:spPr/>
        <p:txBody>
          <a:bodyPr/>
          <a:lstStyle/>
          <a:p>
            <a:pPr>
              <a:spcBef>
                <a:spcPts val="0"/>
              </a:spcBef>
              <a:spcAft>
                <a:spcPts val="1200"/>
              </a:spcAft>
            </a:pPr>
            <a:r>
              <a:rPr lang="en-US" dirty="0" smtClean="0">
                <a:latin typeface="Times New Roman" pitchFamily="18" charset="0"/>
                <a:cs typeface="Times New Roman" pitchFamily="18" charset="0"/>
              </a:rPr>
              <a:t>EQC adopted rules in 2011 that implemented the Tailoring Rule in Oregon. </a:t>
            </a:r>
          </a:p>
          <a:p>
            <a:pPr>
              <a:spcBef>
                <a:spcPts val="0"/>
              </a:spcBef>
              <a:spcAft>
                <a:spcPts val="1200"/>
              </a:spcAft>
            </a:pPr>
            <a:r>
              <a:rPr lang="en-US" dirty="0" smtClean="0">
                <a:latin typeface="Times New Roman" pitchFamily="18" charset="0"/>
                <a:cs typeface="Times New Roman" pitchFamily="18" charset="0"/>
              </a:rPr>
              <a:t>The court’s action does not invalidate any part of Oregon’s rules; those rules remain in effect.</a:t>
            </a:r>
          </a:p>
          <a:p>
            <a:pPr>
              <a:spcBef>
                <a:spcPts val="0"/>
              </a:spcBef>
              <a:spcAft>
                <a:spcPts val="1200"/>
              </a:spcAft>
            </a:pPr>
            <a:r>
              <a:rPr lang="en-US" dirty="0" smtClean="0">
                <a:latin typeface="Times New Roman" pitchFamily="18" charset="0"/>
                <a:cs typeface="Times New Roman" pitchFamily="18" charset="0"/>
              </a:rPr>
              <a:t>DEQ is proposing revisions to air quality permitting rules at this time; the rules are on public notice until  August 14 .</a:t>
            </a:r>
          </a:p>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solidFill>
                  <a:prstClr val="black">
                    <a:tint val="75000"/>
                  </a:prstClr>
                </a:solidFill>
              </a:rPr>
              <a:pPr/>
              <a:t>94</a:t>
            </a:fld>
            <a:endParaRPr lang="en-US" dirty="0">
              <a:solidFill>
                <a:prstClr val="black">
                  <a:tint val="75000"/>
                </a:prstClr>
              </a:solidFill>
            </a:endParaRPr>
          </a:p>
        </p:txBody>
      </p:sp>
    </p:spTree>
    <p:extLst>
      <p:ext uri="{BB962C8B-B14F-4D97-AF65-F5344CB8AC3E}">
        <p14:creationId xmlns:p14="http://schemas.microsoft.com/office/powerpoint/2010/main" xmlns="" val="1682637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731838"/>
          </a:xfrm>
        </p:spPr>
        <p:txBody>
          <a:bodyPr/>
          <a:lstStyle/>
          <a:p>
            <a:r>
              <a:rPr lang="en-US" sz="3200" b="1" dirty="0" smtClean="0">
                <a:latin typeface="Times New Roman" pitchFamily="18" charset="0"/>
                <a:cs typeface="Times New Roman" pitchFamily="18" charset="0"/>
              </a:rPr>
              <a:t>UARG v EPA (GHG PSD)</a:t>
            </a:r>
            <a:endParaRPr lang="en-US" sz="3200" dirty="0"/>
          </a:p>
        </p:txBody>
      </p:sp>
      <p:sp>
        <p:nvSpPr>
          <p:cNvPr id="3" name="Content Placeholder 2"/>
          <p:cNvSpPr>
            <a:spLocks noGrp="1"/>
          </p:cNvSpPr>
          <p:nvPr>
            <p:ph idx="1"/>
          </p:nvPr>
        </p:nvSpPr>
        <p:spPr/>
        <p:txBody>
          <a:bodyPr/>
          <a:lstStyle/>
          <a:p>
            <a:r>
              <a:rPr lang="en-US" dirty="0" smtClean="0">
                <a:latin typeface="Times New Roman" pitchFamily="18" charset="0"/>
                <a:cs typeface="Times New Roman" pitchFamily="18" charset="0"/>
              </a:rPr>
              <a:t>DEQ invites comments</a:t>
            </a:r>
          </a:p>
          <a:p>
            <a:endParaRPr lang="en-US" sz="2000" dirty="0" smtClean="0">
              <a:latin typeface="Times New Roman" pitchFamily="18" charset="0"/>
              <a:cs typeface="Times New Roman" pitchFamily="18" charset="0"/>
            </a:endParaRPr>
          </a:p>
          <a:p>
            <a:r>
              <a:rPr lang="en-US" dirty="0" smtClean="0">
                <a:latin typeface="Times New Roman" pitchFamily="18" charset="0"/>
                <a:cs typeface="Times New Roman" pitchFamily="18" charset="0"/>
              </a:rPr>
              <a:t>Should Oregon’s rules regarding greenhouse gases and PSD and Title V applicability be:</a:t>
            </a:r>
          </a:p>
          <a:p>
            <a:pPr lvl="1"/>
            <a:r>
              <a:rPr lang="en-US" dirty="0" smtClean="0">
                <a:latin typeface="Times New Roman" pitchFamily="18" charset="0"/>
                <a:cs typeface="Times New Roman" pitchFamily="18" charset="0"/>
              </a:rPr>
              <a:t>Retained as they are?</a:t>
            </a:r>
          </a:p>
          <a:p>
            <a:pPr lvl="1"/>
            <a:r>
              <a:rPr lang="en-US" dirty="0" smtClean="0">
                <a:latin typeface="Times New Roman" pitchFamily="18" charset="0"/>
                <a:cs typeface="Times New Roman" pitchFamily="18" charset="0"/>
              </a:rPr>
              <a:t>Revised to agree with the court’s ruling?</a:t>
            </a:r>
          </a:p>
          <a:p>
            <a:pPr lvl="1"/>
            <a:r>
              <a:rPr lang="en-US" dirty="0" smtClean="0">
                <a:latin typeface="Times New Roman" pitchFamily="18" charset="0"/>
                <a:cs typeface="Times New Roman" pitchFamily="18" charset="0"/>
              </a:rPr>
              <a:t>Changed in other ways?</a:t>
            </a:r>
          </a:p>
          <a:p>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solidFill>
                  <a:prstClr val="black">
                    <a:tint val="75000"/>
                  </a:prstClr>
                </a:solidFill>
              </a:rPr>
              <a:pPr/>
              <a:t>95</a:t>
            </a:fld>
            <a:endParaRPr lang="en-US" dirty="0">
              <a:solidFill>
                <a:prstClr val="black">
                  <a:tint val="75000"/>
                </a:prstClr>
              </a:solidFill>
            </a:endParaRPr>
          </a:p>
        </p:txBody>
      </p:sp>
    </p:spTree>
    <p:extLst>
      <p:ext uri="{BB962C8B-B14F-4D97-AF65-F5344CB8AC3E}">
        <p14:creationId xmlns:p14="http://schemas.microsoft.com/office/powerpoint/2010/main" xmlns="" val="153721174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5054A28A-D49E-49FA-AA6C-AAFB5BCB984B}" type="slidenum">
              <a:rPr lang="en-US" smtClean="0">
                <a:solidFill>
                  <a:srgbClr val="E3DED1">
                    <a:shade val="50000"/>
                  </a:srgbClr>
                </a:solidFill>
              </a:rPr>
              <a:pPr/>
              <a:t>96</a:t>
            </a:fld>
            <a:endParaRPr lang="en-US" dirty="0">
              <a:solidFill>
                <a:srgbClr val="E3DED1">
                  <a:shade val="50000"/>
                </a:srgbClr>
              </a:solidFill>
            </a:endParaRPr>
          </a:p>
        </p:txBody>
      </p:sp>
      <p:sp>
        <p:nvSpPr>
          <p:cNvPr id="5" name="Title 1"/>
          <p:cNvSpPr txBox="1">
            <a:spLocks noGrp="1"/>
          </p:cNvSpPr>
          <p:nvPr>
            <p:ph type="title"/>
          </p:nvPr>
        </p:nvSpPr>
        <p:spPr bwMode="auto">
          <a:xfrm>
            <a:off x="685800" y="6858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b="1">
                <a:solidFill>
                  <a:schemeClr val="tx1"/>
                </a:solidFill>
                <a:latin typeface="Times New Roman" pitchFamily="18" charset="0"/>
                <a:ea typeface="+mj-ea"/>
                <a:cs typeface="Times New Roman" pitchFamily="18" charset="0"/>
              </a:defRPr>
            </a:lvl1pPr>
            <a:lvl2pPr algn="l" rtl="0" eaLnBrk="1" fontAlgn="base" hangingPunct="1">
              <a:spcBef>
                <a:spcPct val="0"/>
              </a:spcBef>
              <a:spcAft>
                <a:spcPct val="0"/>
              </a:spcAft>
              <a:defRPr sz="2600" b="1">
                <a:solidFill>
                  <a:schemeClr val="tx1"/>
                </a:solidFill>
                <a:latin typeface="Arial" charset="0"/>
              </a:defRPr>
            </a:lvl2pPr>
            <a:lvl3pPr algn="l" rtl="0" eaLnBrk="1" fontAlgn="base" hangingPunct="1">
              <a:spcBef>
                <a:spcPct val="0"/>
              </a:spcBef>
              <a:spcAft>
                <a:spcPct val="0"/>
              </a:spcAft>
              <a:defRPr sz="2600" b="1">
                <a:solidFill>
                  <a:schemeClr val="tx1"/>
                </a:solidFill>
                <a:latin typeface="Arial" charset="0"/>
              </a:defRPr>
            </a:lvl3pPr>
            <a:lvl4pPr algn="l" rtl="0" eaLnBrk="1" fontAlgn="base" hangingPunct="1">
              <a:spcBef>
                <a:spcPct val="0"/>
              </a:spcBef>
              <a:spcAft>
                <a:spcPct val="0"/>
              </a:spcAft>
              <a:defRPr sz="2600" b="1">
                <a:solidFill>
                  <a:schemeClr val="tx1"/>
                </a:solidFill>
                <a:latin typeface="Arial" charset="0"/>
              </a:defRPr>
            </a:lvl4pPr>
            <a:lvl5pPr algn="l" rtl="0" eaLnBrk="1" fontAlgn="base" hangingPunct="1">
              <a:spcBef>
                <a:spcPct val="0"/>
              </a:spcBef>
              <a:spcAft>
                <a:spcPct val="0"/>
              </a:spcAft>
              <a:defRPr sz="2600" b="1">
                <a:solidFill>
                  <a:schemeClr val="tx1"/>
                </a:solidFill>
                <a:latin typeface="Arial" charset="0"/>
              </a:defRPr>
            </a:lvl5pPr>
            <a:lvl6pPr marL="457200" algn="l" rtl="0" eaLnBrk="1" fontAlgn="base" hangingPunct="1">
              <a:spcBef>
                <a:spcPct val="0"/>
              </a:spcBef>
              <a:spcAft>
                <a:spcPct val="0"/>
              </a:spcAft>
              <a:defRPr sz="2600" b="1">
                <a:solidFill>
                  <a:schemeClr val="tx1"/>
                </a:solidFill>
                <a:latin typeface="Arial" charset="0"/>
              </a:defRPr>
            </a:lvl6pPr>
            <a:lvl7pPr marL="914400" algn="l" rtl="0" eaLnBrk="1" fontAlgn="base" hangingPunct="1">
              <a:spcBef>
                <a:spcPct val="0"/>
              </a:spcBef>
              <a:spcAft>
                <a:spcPct val="0"/>
              </a:spcAft>
              <a:defRPr sz="2600" b="1">
                <a:solidFill>
                  <a:schemeClr val="tx1"/>
                </a:solidFill>
                <a:latin typeface="Arial" charset="0"/>
              </a:defRPr>
            </a:lvl7pPr>
            <a:lvl8pPr marL="1371600" algn="l" rtl="0" eaLnBrk="1" fontAlgn="base" hangingPunct="1">
              <a:spcBef>
                <a:spcPct val="0"/>
              </a:spcBef>
              <a:spcAft>
                <a:spcPct val="0"/>
              </a:spcAft>
              <a:defRPr sz="2600" b="1">
                <a:solidFill>
                  <a:schemeClr val="tx1"/>
                </a:solidFill>
                <a:latin typeface="Arial" charset="0"/>
              </a:defRPr>
            </a:lvl8pPr>
            <a:lvl9pPr marL="1828800" algn="l" rtl="0" eaLnBrk="1" fontAlgn="base" hangingPunct="1">
              <a:spcBef>
                <a:spcPct val="0"/>
              </a:spcBef>
              <a:spcAft>
                <a:spcPct val="0"/>
              </a:spcAft>
              <a:defRPr sz="2600" b="1">
                <a:solidFill>
                  <a:schemeClr val="tx1"/>
                </a:solidFill>
                <a:latin typeface="Arial" charset="0"/>
              </a:defRPr>
            </a:lvl9pPr>
          </a:lstStyle>
          <a:p>
            <a:pPr lvl="0" algn="ctr">
              <a:defRPr/>
            </a:pPr>
            <a:r>
              <a:rPr lang="en-US" sz="3600" dirty="0" smtClean="0"/>
              <a:t>UARG v EPA (GHG PSD)</a:t>
            </a:r>
            <a:endParaRPr kumimoji="0" lang="en-US" sz="3600" b="1" i="0" u="none" strike="noStrike" kern="0" cap="none" spc="0" normalizeH="0" baseline="0" noProof="0" dirty="0">
              <a:ln>
                <a:noFill/>
              </a:ln>
              <a:solidFill>
                <a:srgbClr val="000000"/>
              </a:solidFill>
              <a:effectLst/>
              <a:uLnTx/>
              <a:uFillTx/>
              <a:latin typeface="Times New Roman" pitchFamily="18" charset="0"/>
              <a:ea typeface="+mj-ea"/>
              <a:cs typeface="Times New Roman" pitchFamily="18" charset="0"/>
            </a:endParaRPr>
          </a:p>
        </p:txBody>
      </p:sp>
      <p:pic>
        <p:nvPicPr>
          <p:cNvPr id="1028" name="Picture 4" descr="http://betanews.com/wp-content/uploads/2011/10/why-question-mark-600x600.jpg"/>
          <p:cNvPicPr>
            <a:picLocks noChangeAspect="1" noChangeArrowheads="1"/>
          </p:cNvPicPr>
          <p:nvPr/>
        </p:nvPicPr>
        <p:blipFill>
          <a:blip r:embed="rId3" cstate="print"/>
          <a:srcRect/>
          <a:stretch>
            <a:fillRect/>
          </a:stretch>
        </p:blipFill>
        <p:spPr bwMode="auto">
          <a:xfrm>
            <a:off x="2819400" y="1981200"/>
            <a:ext cx="4038600" cy="4038600"/>
          </a:xfrm>
          <a:prstGeom prst="rect">
            <a:avLst/>
          </a:prstGeom>
          <a:noFill/>
        </p:spPr>
      </p:pic>
    </p:spTree>
    <p:extLst>
      <p:ext uri="{BB962C8B-B14F-4D97-AF65-F5344CB8AC3E}">
        <p14:creationId xmlns:p14="http://schemas.microsoft.com/office/powerpoint/2010/main" xmlns="" val="922639214"/>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5181600" cy="944562"/>
          </a:xfrm>
        </p:spPr>
        <p:txBody>
          <a:bodyPr/>
          <a:lstStyle/>
          <a:p>
            <a:r>
              <a:rPr lang="en-US" dirty="0" smtClean="0"/>
              <a:t>Rulemaking Team</a:t>
            </a:r>
            <a:endParaRPr lang="en-US" dirty="0"/>
          </a:p>
        </p:txBody>
      </p:sp>
      <p:sp>
        <p:nvSpPr>
          <p:cNvPr id="3" name="Content Placeholder 2"/>
          <p:cNvSpPr>
            <a:spLocks noGrp="1"/>
          </p:cNvSpPr>
          <p:nvPr>
            <p:ph idx="1"/>
          </p:nvPr>
        </p:nvSpPr>
        <p:spPr>
          <a:xfrm>
            <a:off x="1828800" y="3657600"/>
            <a:ext cx="2133600" cy="380999"/>
          </a:xfrm>
        </p:spPr>
        <p:txBody>
          <a:bodyPr/>
          <a:lstStyle/>
          <a:p>
            <a:pPr>
              <a:buNone/>
            </a:pPr>
            <a:r>
              <a:rPr lang="en-US" sz="2400" dirty="0" smtClean="0"/>
              <a:t>Mark Fisher</a:t>
            </a:r>
            <a:endParaRPr lang="en-US" sz="2400" dirty="0"/>
          </a:p>
        </p:txBody>
      </p:sp>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97</a:t>
            </a:fld>
            <a:endParaRPr lang="en-US" dirty="0"/>
          </a:p>
        </p:txBody>
      </p:sp>
      <p:pic>
        <p:nvPicPr>
          <p:cNvPr id="1026" name="Picture 2" descr="image8F3FDC0F-18A1-4D0B-B09E-C85AB3BA59CA"/>
          <p:cNvPicPr>
            <a:picLocks noChangeAspect="1" noChangeArrowheads="1"/>
          </p:cNvPicPr>
          <p:nvPr/>
        </p:nvPicPr>
        <p:blipFill>
          <a:blip r:embed="rId2" cstate="print"/>
          <a:srcRect l="10294" t="3922" r="11765" b="11765"/>
          <a:stretch>
            <a:fillRect/>
          </a:stretch>
        </p:blipFill>
        <p:spPr bwMode="auto">
          <a:xfrm>
            <a:off x="4953000" y="1600200"/>
            <a:ext cx="2375664" cy="1928683"/>
          </a:xfrm>
          <a:prstGeom prst="rect">
            <a:avLst/>
          </a:prstGeom>
          <a:noFill/>
          <a:ln w="9525">
            <a:noFill/>
            <a:miter lim="800000"/>
            <a:headEnd/>
            <a:tailEnd/>
          </a:ln>
        </p:spPr>
      </p:pic>
      <p:pic>
        <p:nvPicPr>
          <p:cNvPr id="1027" name="Picture 3" descr="image3B8AA953-E621-4F9C-8E36-68D0405326E8"/>
          <p:cNvPicPr>
            <a:picLocks noChangeAspect="1" noChangeArrowheads="1"/>
          </p:cNvPicPr>
          <p:nvPr/>
        </p:nvPicPr>
        <p:blipFill>
          <a:blip r:embed="rId3" cstate="print"/>
          <a:srcRect l="19118" t="1961" r="25000" b="31373"/>
          <a:stretch>
            <a:fillRect/>
          </a:stretch>
        </p:blipFill>
        <p:spPr bwMode="auto">
          <a:xfrm>
            <a:off x="1524000" y="1600200"/>
            <a:ext cx="2286000" cy="2046728"/>
          </a:xfrm>
          <a:prstGeom prst="rect">
            <a:avLst/>
          </a:prstGeom>
          <a:noFill/>
          <a:ln w="9525">
            <a:noFill/>
            <a:miter lim="800000"/>
            <a:headEnd/>
            <a:tailEnd/>
          </a:ln>
        </p:spPr>
      </p:pic>
      <p:pic>
        <p:nvPicPr>
          <p:cNvPr id="1028" name="Picture 4" descr="imageB89B3EB2-D84D-4E07-8D80-CF1B2CD7B960"/>
          <p:cNvPicPr>
            <a:picLocks noChangeAspect="1" noChangeArrowheads="1"/>
          </p:cNvPicPr>
          <p:nvPr/>
        </p:nvPicPr>
        <p:blipFill>
          <a:blip r:embed="rId4" cstate="print"/>
          <a:srcRect l="11400" r="12600" b="5600"/>
          <a:stretch>
            <a:fillRect/>
          </a:stretch>
        </p:blipFill>
        <p:spPr bwMode="auto">
          <a:xfrm>
            <a:off x="1600200" y="4120014"/>
            <a:ext cx="2219933" cy="2068037"/>
          </a:xfrm>
          <a:prstGeom prst="rect">
            <a:avLst/>
          </a:prstGeom>
          <a:noFill/>
          <a:ln w="9525">
            <a:noFill/>
            <a:miter lim="800000"/>
            <a:headEnd/>
            <a:tailEnd/>
          </a:ln>
        </p:spPr>
      </p:pic>
      <p:pic>
        <p:nvPicPr>
          <p:cNvPr id="1029" name="Picture 5" descr="image897B0128-FEE8-4E4F-9448-8F84EAAB5294"/>
          <p:cNvPicPr>
            <a:picLocks noChangeAspect="1" noChangeArrowheads="1"/>
          </p:cNvPicPr>
          <p:nvPr/>
        </p:nvPicPr>
        <p:blipFill>
          <a:blip r:embed="rId5" cstate="print"/>
          <a:srcRect l="10200" t="16000" r="15600"/>
          <a:stretch>
            <a:fillRect/>
          </a:stretch>
        </p:blipFill>
        <p:spPr bwMode="auto">
          <a:xfrm>
            <a:off x="5105400" y="4114800"/>
            <a:ext cx="2357501" cy="2001651"/>
          </a:xfrm>
          <a:prstGeom prst="rect">
            <a:avLst/>
          </a:prstGeom>
          <a:noFill/>
          <a:ln w="9525">
            <a:noFill/>
            <a:miter lim="800000"/>
            <a:headEnd/>
            <a:tailEnd/>
          </a:ln>
        </p:spPr>
      </p:pic>
      <p:sp>
        <p:nvSpPr>
          <p:cNvPr id="10" name="Content Placeholder 2"/>
          <p:cNvSpPr txBox="1">
            <a:spLocks/>
          </p:cNvSpPr>
          <p:nvPr/>
        </p:nvSpPr>
        <p:spPr>
          <a:xfrm>
            <a:off x="4953000" y="6172200"/>
            <a:ext cx="3124200" cy="380999"/>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Karen White-Fallon</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1" name="Content Placeholder 2"/>
          <p:cNvSpPr txBox="1">
            <a:spLocks/>
          </p:cNvSpPr>
          <p:nvPr/>
        </p:nvSpPr>
        <p:spPr>
          <a:xfrm>
            <a:off x="1676400" y="6248400"/>
            <a:ext cx="1828800" cy="380999"/>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lang="en-US" sz="2400" dirty="0" smtClean="0"/>
              <a:t>Gary Andes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
        <p:nvSpPr>
          <p:cNvPr id="12" name="Content Placeholder 2"/>
          <p:cNvSpPr txBox="1">
            <a:spLocks/>
          </p:cNvSpPr>
          <p:nvPr/>
        </p:nvSpPr>
        <p:spPr>
          <a:xfrm>
            <a:off x="5181600" y="3581400"/>
            <a:ext cx="1981200" cy="380999"/>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George Davis</a:t>
            </a: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lstStyle/>
          <a:p>
            <a:r>
              <a:rPr lang="en-US" dirty="0" smtClean="0">
                <a:latin typeface="Times New Roman" pitchFamily="18" charset="0"/>
                <a:cs typeface="Times New Roman" pitchFamily="18" charset="0"/>
              </a:rPr>
              <a:t>SharePoint!</a:t>
            </a:r>
            <a:endParaRPr lang="en-US"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98</a:t>
            </a:fld>
            <a:endParaRPr lang="en-US" dirty="0"/>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2332037"/>
            <a:ext cx="8229600" cy="2773363"/>
          </a:xfrm>
        </p:spPr>
        <p:txBody>
          <a:bodyPr/>
          <a:lstStyle/>
          <a:p>
            <a:pPr>
              <a:buNone/>
            </a:pPr>
            <a:r>
              <a:rPr lang="en-US" sz="3600" dirty="0" smtClean="0">
                <a:latin typeface="Times New Roman" pitchFamily="18" charset="0"/>
                <a:cs typeface="Times New Roman" pitchFamily="18" charset="0"/>
              </a:rPr>
              <a:t>For further questions:</a:t>
            </a:r>
          </a:p>
          <a:p>
            <a:pPr lvl="1">
              <a:buNone/>
            </a:pPr>
            <a:r>
              <a:rPr lang="en-US" sz="3600" dirty="0" smtClean="0">
                <a:latin typeface="Times New Roman" pitchFamily="18" charset="0"/>
                <a:cs typeface="Times New Roman" pitchFamily="18" charset="0"/>
              </a:rPr>
              <a:t>Jill Inahara</a:t>
            </a:r>
          </a:p>
          <a:p>
            <a:pPr lvl="1">
              <a:buNone/>
            </a:pPr>
            <a:r>
              <a:rPr lang="en-US" sz="3600" dirty="0" smtClean="0">
                <a:latin typeface="Times New Roman" pitchFamily="18" charset="0"/>
                <a:cs typeface="Times New Roman" pitchFamily="18" charset="0"/>
                <a:hlinkClick r:id="rId2"/>
              </a:rPr>
              <a:t>inahara.jill@deq.state.or.us</a:t>
            </a:r>
            <a:endParaRPr lang="en-US" sz="3600" dirty="0" smtClean="0">
              <a:latin typeface="Times New Roman" pitchFamily="18" charset="0"/>
              <a:cs typeface="Times New Roman" pitchFamily="18" charset="0"/>
            </a:endParaRPr>
          </a:p>
          <a:p>
            <a:pPr lvl="1">
              <a:buNone/>
            </a:pPr>
            <a:r>
              <a:rPr lang="en-US" sz="3600" dirty="0" smtClean="0">
                <a:latin typeface="Times New Roman" pitchFamily="18" charset="0"/>
                <a:cs typeface="Times New Roman" pitchFamily="18" charset="0"/>
              </a:rPr>
              <a:t>503-229-5001</a:t>
            </a:r>
            <a:endParaRPr lang="en-US" sz="3600" dirty="0">
              <a:latin typeface="Times New Roman" pitchFamily="18" charset="0"/>
              <a:cs typeface="Times New Roman" pitchFamily="18" charset="0"/>
            </a:endParaRPr>
          </a:p>
        </p:txBody>
      </p:sp>
      <p:sp>
        <p:nvSpPr>
          <p:cNvPr id="4" name="Date Placeholder 3"/>
          <p:cNvSpPr>
            <a:spLocks noGrp="1"/>
          </p:cNvSpPr>
          <p:nvPr>
            <p:ph type="dt" sz="half" idx="10"/>
          </p:nvPr>
        </p:nvSpPr>
        <p:spPr/>
        <p:txBody>
          <a:bodyPr/>
          <a:lstStyle/>
          <a:p>
            <a:fld id="{8F701ACF-C210-486C-B978-5874BA83D226}" type="datetime1">
              <a:rPr lang="en-US" smtClean="0"/>
              <a:pPr/>
              <a:t>8/1/2014</a:t>
            </a:fld>
            <a:endParaRPr lang="en-US" dirty="0"/>
          </a:p>
        </p:txBody>
      </p:sp>
      <p:sp>
        <p:nvSpPr>
          <p:cNvPr id="5" name="Slide Number Placeholder 4"/>
          <p:cNvSpPr>
            <a:spLocks noGrp="1"/>
          </p:cNvSpPr>
          <p:nvPr>
            <p:ph type="sldNum" sz="quarter" idx="12"/>
          </p:nvPr>
        </p:nvSpPr>
        <p:spPr/>
        <p:txBody>
          <a:bodyPr/>
          <a:lstStyle/>
          <a:p>
            <a:fld id="{B4F3AE50-1B84-4193-A18E-F29C95A836E2}" type="slidenum">
              <a:rPr lang="en-US" smtClean="0"/>
              <a:pPr/>
              <a:t>99</a:t>
            </a:fld>
            <a:endParaRPr lang="en-US" dirty="0"/>
          </a:p>
        </p:txBody>
      </p:sp>
      <p:sp>
        <p:nvSpPr>
          <p:cNvPr id="6" name="TextBox 5"/>
          <p:cNvSpPr txBox="1"/>
          <p:nvPr/>
        </p:nvSpPr>
        <p:spPr>
          <a:xfrm>
            <a:off x="609600" y="685800"/>
            <a:ext cx="7848600" cy="3857466"/>
          </a:xfrm>
          <a:prstGeom prst="rect">
            <a:avLst/>
          </a:prstGeom>
          <a:noFill/>
        </p:spPr>
        <p:txBody>
          <a:bodyPr wrap="square" rtlCol="0">
            <a:spAutoFit/>
          </a:bodyPr>
          <a:lstStyle/>
          <a:p>
            <a:pPr algn="ctr"/>
            <a:r>
              <a:rPr lang="en-US" sz="4400" b="1" dirty="0" smtClean="0">
                <a:latin typeface="Times New Roman" pitchFamily="18" charset="0"/>
                <a:cs typeface="Times New Roman" pitchFamily="18" charset="0"/>
              </a:rPr>
              <a:t>Air Quality </a:t>
            </a:r>
          </a:p>
          <a:p>
            <a:pPr algn="ctr"/>
            <a:r>
              <a:rPr lang="en-US" sz="4400" b="1" dirty="0" smtClean="0">
                <a:latin typeface="Times New Roman" pitchFamily="18" charset="0"/>
                <a:cs typeface="Times New Roman" pitchFamily="18" charset="0"/>
              </a:rPr>
              <a:t>Rule Changes and Updates </a:t>
            </a:r>
          </a:p>
          <a:p>
            <a:pPr algn="ctr"/>
            <a:endParaRPr lang="en-US" sz="4400" b="1" baseline="30000" dirty="0" smtClean="0">
              <a:latin typeface="Times New Roman" pitchFamily="18" charset="0"/>
              <a:cs typeface="Times New Roman" pitchFamily="18" charset="0"/>
            </a:endParaRPr>
          </a:p>
          <a:p>
            <a:pPr algn="ctr"/>
            <a:endParaRPr lang="en-US" sz="4400" b="1" baseline="30000" dirty="0" smtClean="0">
              <a:latin typeface="Times New Roman" pitchFamily="18" charset="0"/>
              <a:cs typeface="Times New Roman" pitchFamily="18" charset="0"/>
            </a:endParaRPr>
          </a:p>
          <a:p>
            <a:pPr algn="ctr"/>
            <a:endParaRPr lang="en-US" sz="4400" dirty="0" smtClean="0">
              <a:latin typeface="Times New Roman" pitchFamily="18" charset="0"/>
              <a:cs typeface="Times New Roman" pitchFamily="18" charset="0"/>
            </a:endParaRPr>
          </a:p>
          <a:p>
            <a:endParaRPr lang="en-US" sz="5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12053</TotalTime>
  <Words>7739</Words>
  <Application>Microsoft Office PowerPoint</Application>
  <PresentationFormat>On-screen Show (4:3)</PresentationFormat>
  <Paragraphs>1235</Paragraphs>
  <Slides>99</Slides>
  <Notes>67</Notes>
  <HiddenSlides>1</HiddenSlides>
  <MMClips>0</MMClips>
  <ScaleCrop>false</ScaleCrop>
  <HeadingPairs>
    <vt:vector size="4" baseType="variant">
      <vt:variant>
        <vt:lpstr>Theme</vt:lpstr>
      </vt:variant>
      <vt:variant>
        <vt:i4>2</vt:i4>
      </vt:variant>
      <vt:variant>
        <vt:lpstr>Slide Titles</vt:lpstr>
      </vt:variant>
      <vt:variant>
        <vt:i4>99</vt:i4>
      </vt:variant>
    </vt:vector>
  </HeadingPairs>
  <TitlesOfParts>
    <vt:vector size="101" baseType="lpstr">
      <vt:lpstr>Office Theme</vt:lpstr>
      <vt:lpstr>1_Office Theme</vt:lpstr>
      <vt:lpstr>Slide 1</vt:lpstr>
      <vt:lpstr>Rulemaking Goals</vt:lpstr>
      <vt:lpstr>Slide 3</vt:lpstr>
      <vt:lpstr>Rulemaking Schedule</vt:lpstr>
      <vt:lpstr>Rule Clean-Up</vt:lpstr>
      <vt:lpstr>Rule Clean-Up</vt:lpstr>
      <vt:lpstr>Rule Clean-Up</vt:lpstr>
      <vt:lpstr>Rule Clean-Up</vt:lpstr>
      <vt:lpstr>Rule Clean-Up</vt:lpstr>
      <vt:lpstr>Rule Clean-Up</vt:lpstr>
      <vt:lpstr>Rule Clean-Up</vt:lpstr>
      <vt:lpstr>Rule Clean-Up</vt:lpstr>
      <vt:lpstr>Rule Clean-Up</vt:lpstr>
      <vt:lpstr>Rule Clean-Up</vt:lpstr>
      <vt:lpstr>Rule Clean-Up</vt:lpstr>
      <vt:lpstr>Rule Clean-Up</vt:lpstr>
      <vt:lpstr>Rule Clean-Up</vt:lpstr>
      <vt:lpstr>Rule Clean-Up</vt:lpstr>
      <vt:lpstr>Rule Clean-Up</vt:lpstr>
      <vt:lpstr>Rule Clean-Up</vt:lpstr>
      <vt:lpstr>Rule Clean-Up</vt:lpstr>
      <vt:lpstr>Rule Clean-Up</vt:lpstr>
      <vt:lpstr>Rule Clean-Up</vt:lpstr>
      <vt:lpstr>Rule Clean-Up</vt:lpstr>
      <vt:lpstr>Rule Clean-Up</vt:lpstr>
      <vt:lpstr>Rule Clean-Up</vt:lpstr>
      <vt:lpstr>Rule Clean-Up</vt:lpstr>
      <vt:lpstr>Rule Clean-Up</vt:lpstr>
      <vt:lpstr>Rule Clean-Up</vt:lpstr>
      <vt:lpstr>Categorically Insignificant Activities</vt:lpstr>
      <vt:lpstr>Categorically Insignificant Activities - background</vt:lpstr>
      <vt:lpstr>Categorically Insignificant Activities - background</vt:lpstr>
      <vt:lpstr>Slide 33</vt:lpstr>
      <vt:lpstr>Small fuel burning equipment </vt:lpstr>
      <vt:lpstr>Oil/Water separators </vt:lpstr>
      <vt:lpstr>Regulatory Considerations</vt:lpstr>
      <vt:lpstr>Regulatory Considerations</vt:lpstr>
      <vt:lpstr>Regulatory Considerations</vt:lpstr>
      <vt:lpstr>Categorically Insignificant Activities</vt:lpstr>
      <vt:lpstr>PM and Opacity Standards  - Topics</vt:lpstr>
      <vt:lpstr>PM and Opacity Standards  - Background</vt:lpstr>
      <vt:lpstr>Opacity Standard – proposed changes</vt:lpstr>
      <vt:lpstr>Opacity Standard – proposed changes</vt:lpstr>
      <vt:lpstr>Opacity Standard – proposed changes</vt:lpstr>
      <vt:lpstr>Opacity Standard – proposed changes</vt:lpstr>
      <vt:lpstr>Opacity Standard – proposed changes</vt:lpstr>
      <vt:lpstr>Opacity Standard – proposed changes</vt:lpstr>
      <vt:lpstr>Opacity Standard – proposed changes</vt:lpstr>
      <vt:lpstr>Grain loading – proposed changes</vt:lpstr>
      <vt:lpstr>Grain Loading – proposed changes</vt:lpstr>
      <vt:lpstr>Grain loading – proposed changes Non-Fuel Burning Equipment</vt:lpstr>
      <vt:lpstr>Grain loading – proposed changes Fuel Burning Equipment</vt:lpstr>
      <vt:lpstr>Grain loading – proposed changes   Pre-1970 Fuel Burning Equipment</vt:lpstr>
      <vt:lpstr>PM and Opacity Standards  - Affected Sources</vt:lpstr>
      <vt:lpstr>Slide 55</vt:lpstr>
      <vt:lpstr>PM Standards – suggested changes</vt:lpstr>
      <vt:lpstr>Splitting Businesses</vt:lpstr>
      <vt:lpstr>Splitting Businesses – Background/Issues</vt:lpstr>
      <vt:lpstr>Splitting Businesses –  Suggested Rule Changes</vt:lpstr>
      <vt:lpstr>Splitting Businesses –  Program Integrity</vt:lpstr>
      <vt:lpstr>Splitting Businesses</vt:lpstr>
      <vt:lpstr>LUNCH?</vt:lpstr>
      <vt:lpstr>New Source Review (NSR)</vt:lpstr>
      <vt:lpstr>New Source Review (NSR)</vt:lpstr>
      <vt:lpstr>Things unique to DEQ’s program</vt:lpstr>
      <vt:lpstr>Things unique to DEQ’s program, cont.</vt:lpstr>
      <vt:lpstr>Why make changes?</vt:lpstr>
      <vt:lpstr>How will the changes improve the program? </vt:lpstr>
      <vt:lpstr>What are the changes? </vt:lpstr>
      <vt:lpstr>What are the changes? </vt:lpstr>
      <vt:lpstr>Major / Minor NSR – currently  With construction or change in method of operation (Major Modification)</vt:lpstr>
      <vt:lpstr>Major / Minor NSR – proposed  With construction or change in method of operation (Major Modification)</vt:lpstr>
      <vt:lpstr>Significant Emission Rate (SER)</vt:lpstr>
      <vt:lpstr>Two New Area Designations</vt:lpstr>
      <vt:lpstr>Current Area Designations</vt:lpstr>
      <vt:lpstr>Areas in transition</vt:lpstr>
      <vt:lpstr>New Area Designations</vt:lpstr>
      <vt:lpstr>Changes to Improve Air Quality</vt:lpstr>
      <vt:lpstr>Offset Changes</vt:lpstr>
      <vt:lpstr>Net Air Quality Benefit Changes</vt:lpstr>
      <vt:lpstr>Last: Rule Organization</vt:lpstr>
      <vt:lpstr>Summary of Proposed Changes</vt:lpstr>
      <vt:lpstr>New Source Review (NSR)</vt:lpstr>
      <vt:lpstr>Extensions for NSR/PSD permits</vt:lpstr>
      <vt:lpstr>Extensions for NSR/PSD permits - Background</vt:lpstr>
      <vt:lpstr>Extensions for NSR/PSD permits – Suggested Rule Changes</vt:lpstr>
      <vt:lpstr>Extensions for NSR/PSD permits – Suggested Rule Changes</vt:lpstr>
      <vt:lpstr>Extensions for NSR/PSD permits – Suggested Rule Changes</vt:lpstr>
      <vt:lpstr>Extensions for NSR/PSD permits – Suggested Rule Changes</vt:lpstr>
      <vt:lpstr>Extensions for NSR/PSD permits – Process to request extension</vt:lpstr>
      <vt:lpstr>Extensions for NSR/PSD permits – Public Notice</vt:lpstr>
      <vt:lpstr>Extensions for NSR/PSD permits</vt:lpstr>
      <vt:lpstr>UARG v EPA (GHG PSD)</vt:lpstr>
      <vt:lpstr>UARG v EPA (GHG PSD)</vt:lpstr>
      <vt:lpstr>UARG v EPA (GHG PSD)</vt:lpstr>
      <vt:lpstr>UARG v EPA (GHG PSD)</vt:lpstr>
      <vt:lpstr>Rulemaking Team</vt:lpstr>
      <vt:lpstr>SharePoint!</vt:lpstr>
      <vt:lpstr>Slide 99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Preferred Customer</dc:creator>
  <cp:lastModifiedBy>jinahar</cp:lastModifiedBy>
  <cp:revision>1067</cp:revision>
  <dcterms:created xsi:type="dcterms:W3CDTF">2013-06-02T20:44:18Z</dcterms:created>
  <dcterms:modified xsi:type="dcterms:W3CDTF">2014-08-01T22:56:04Z</dcterms:modified>
</cp:coreProperties>
</file>