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9" r:id="rId3"/>
    <p:sldId id="270" r:id="rId4"/>
    <p:sldId id="272" r:id="rId5"/>
    <p:sldId id="273" r:id="rId6"/>
    <p:sldId id="274" r:id="rId7"/>
    <p:sldId id="265" r:id="rId8"/>
    <p:sldId id="268" r:id="rId9"/>
    <p:sldId id="258" r:id="rId1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0B896"/>
    <a:srgbClr val="B4DECE"/>
    <a:srgbClr val="439777"/>
    <a:srgbClr val="3F8D6F"/>
    <a:srgbClr val="57B59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varScale="1">
        <p:scale>
          <a:sx n="81" d="100"/>
          <a:sy n="81" d="100"/>
        </p:scale>
        <p:origin x="-202" y="-82"/>
      </p:cViewPr>
      <p:guideLst>
        <p:guide orient="horz" pos="2160"/>
        <p:guide pos="2880"/>
      </p:guideLst>
    </p:cSldViewPr>
  </p:slideViewPr>
  <p:notesTextViewPr>
    <p:cViewPr>
      <p:scale>
        <a:sx n="100" d="100"/>
        <a:sy n="100" d="100"/>
      </p:scale>
      <p:origin x="0" y="0"/>
    </p:cViewPr>
  </p:notesTextViewPr>
  <p:notesViewPr>
    <p:cSldViewPr>
      <p:cViewPr>
        <p:scale>
          <a:sx n="100" d="100"/>
          <a:sy n="100" d="100"/>
        </p:scale>
        <p:origin x="-816" y="1958"/>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002D8DF-BA0A-4A0C-8017-A2E5EEAA02EA}" type="datetimeFigureOut">
              <a:rPr lang="en-US" smtClean="0"/>
              <a:pPr/>
              <a:t>10/10/2014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2370381-2201-4B5E-AFD5-D162C8ADD346}" type="slidenum">
              <a:rPr lang="en-US" smtClean="0"/>
              <a:pPr/>
              <a:t>‹#›</a:t>
            </a:fld>
            <a:endParaRPr lang="en-US" dirty="0"/>
          </a:p>
        </p:txBody>
      </p:sp>
    </p:spTree>
    <p:extLst>
      <p:ext uri="{BB962C8B-B14F-4D97-AF65-F5344CB8AC3E}">
        <p14:creationId xmlns:p14="http://schemas.microsoft.com/office/powerpoint/2010/main" xmlns="" val="1854765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sz="2000" dirty="0" smtClean="0"/>
              <a:t>My name is Jill Inahara.  I am a rule writer in the Program Operations section of the Operations Division. I’d also like to introduce George Davis, senior permit writer in NW region.  George has been instrumental on my rule writing team and also writes permits for the affected facilities I’ll be telling you about later. He’s here to help answer any questions you may have. </a:t>
            </a:r>
          </a:p>
          <a:p>
            <a:endParaRPr lang="en-US" sz="2000" dirty="0" smtClean="0"/>
          </a:p>
          <a:p>
            <a:r>
              <a:rPr lang="en-US" sz="2000" dirty="0" smtClean="0"/>
              <a:t>In March of 2015, we will be proposing a permanent rule for your adoption on this topic. But in the meantime, I am here today to ask you to adopt temporary rules regarding  greenhouse gas permitting.  As you know, temporary rules are effective for 180 days.  </a:t>
            </a:r>
            <a:endParaRPr lang="en-US" sz="2000"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1</a:t>
            </a:fld>
            <a:endParaRPr lang="en-US" dirty="0"/>
          </a:p>
        </p:txBody>
      </p:sp>
    </p:spTree>
    <p:extLst>
      <p:ext uri="{BB962C8B-B14F-4D97-AF65-F5344CB8AC3E}">
        <p14:creationId xmlns:p14="http://schemas.microsoft.com/office/powerpoint/2010/main" xmlns="" val="1507066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90600" y="4267201"/>
            <a:ext cx="5334000" cy="4876800"/>
          </a:xfrm>
        </p:spPr>
        <p:txBody>
          <a:bodyPr>
            <a:noAutofit/>
          </a:bodyPr>
          <a:lstStyle/>
          <a:p>
            <a:r>
              <a:rPr lang="en-US" sz="2000" dirty="0" smtClean="0"/>
              <a:t>I’d like to start with the background on the current greenhouse gas permitting requirements in Oregon.  </a:t>
            </a:r>
          </a:p>
          <a:p>
            <a:endParaRPr lang="en-US" sz="2000" dirty="0" smtClean="0"/>
          </a:p>
          <a:p>
            <a:r>
              <a:rPr lang="en-US" sz="2000" dirty="0" smtClean="0"/>
              <a:t>READ SLIDE………….</a:t>
            </a:r>
          </a:p>
          <a:p>
            <a:endParaRPr lang="en-US" sz="2000" dirty="0" smtClean="0"/>
          </a:p>
          <a:p>
            <a:endParaRPr lang="en-US" sz="2000" dirty="0" smtClean="0"/>
          </a:p>
          <a:p>
            <a:r>
              <a:rPr lang="en-US" sz="2000" dirty="0" smtClean="0"/>
              <a:t>These are the most complex permits that Air Quality issues.  </a:t>
            </a:r>
          </a:p>
          <a:p>
            <a:endParaRPr lang="en-US" sz="2000" dirty="0" smtClean="0"/>
          </a:p>
          <a:p>
            <a:pPr>
              <a:buFont typeface="Arial" pitchFamily="34" charset="0"/>
              <a:buChar char="•"/>
            </a:pPr>
            <a:r>
              <a:rPr lang="en-US" sz="1600" i="1" dirty="0" smtClean="0"/>
              <a:t>Major source = 100 tpy regulated pollutant</a:t>
            </a:r>
          </a:p>
          <a:p>
            <a:pPr>
              <a:buFont typeface="Arial" pitchFamily="34" charset="0"/>
              <a:buChar char="•"/>
            </a:pPr>
            <a:r>
              <a:rPr lang="en-US" sz="1600" i="1" dirty="0" smtClean="0"/>
              <a:t>TV permits contain all requirements with detailed monitoring, recordkeeping and reporting requirements.  Doesn’t impost any stricter limits</a:t>
            </a:r>
          </a:p>
          <a:p>
            <a:pPr>
              <a:buFont typeface="Arial" pitchFamily="34" charset="0"/>
              <a:buChar char="•"/>
            </a:pPr>
            <a:r>
              <a:rPr lang="en-US" sz="1600" i="1" dirty="0" smtClean="0"/>
              <a:t>Who gets TV permits?  Major sources and GHG sources that will be discussed later.</a:t>
            </a:r>
            <a:endParaRPr lang="en-US" sz="2000" i="1" dirty="0" smtClean="0"/>
          </a:p>
          <a:p>
            <a:endParaRPr lang="en-US" sz="2000" i="1" dirty="0" smtClean="0"/>
          </a:p>
        </p:txBody>
      </p:sp>
      <p:sp>
        <p:nvSpPr>
          <p:cNvPr id="4" name="Slide Number Placeholder 3"/>
          <p:cNvSpPr>
            <a:spLocks noGrp="1"/>
          </p:cNvSpPr>
          <p:nvPr>
            <p:ph type="sldNum" sz="quarter" idx="10"/>
          </p:nvPr>
        </p:nvSpPr>
        <p:spPr/>
        <p:txBody>
          <a:bodyPr/>
          <a:lstStyle/>
          <a:p>
            <a:fld id="{22370381-2201-4B5E-AFD5-D162C8ADD346}" type="slidenum">
              <a:rPr lang="en-US" smtClean="0"/>
              <a:pPr/>
              <a:t>2</a:t>
            </a:fld>
            <a:endParaRPr lang="en-US" dirty="0"/>
          </a:p>
        </p:txBody>
      </p:sp>
    </p:spTree>
    <p:extLst>
      <p:ext uri="{BB962C8B-B14F-4D97-AF65-F5344CB8AC3E}">
        <p14:creationId xmlns:p14="http://schemas.microsoft.com/office/powerpoint/2010/main" xmlns="" val="609719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81000" y="4419600"/>
            <a:ext cx="6477000" cy="4727575"/>
          </a:xfrm>
        </p:spPr>
        <p:txBody>
          <a:bodyPr>
            <a:noAutofit/>
          </a:bodyPr>
          <a:lstStyle/>
          <a:p>
            <a:pPr>
              <a:spcAft>
                <a:spcPts val="611"/>
              </a:spcAft>
            </a:pPr>
            <a:r>
              <a:rPr lang="en-US" sz="1000" b="1" dirty="0" smtClean="0">
                <a:latin typeface="Times New Roman" pitchFamily="18" charset="0"/>
                <a:cs typeface="Times New Roman" pitchFamily="18" charset="0"/>
              </a:rPr>
              <a:t>This timeline shows </a:t>
            </a:r>
            <a:r>
              <a:rPr lang="en-US" sz="1000" b="1" baseline="0" dirty="0" smtClean="0">
                <a:latin typeface="Times New Roman" pitchFamily="18" charset="0"/>
                <a:cs typeface="Times New Roman" pitchFamily="18" charset="0"/>
              </a:rPr>
              <a:t>the sequence of events leading up to the recent Supreme Court decision:</a:t>
            </a:r>
          </a:p>
          <a:p>
            <a:pPr>
              <a:spcAft>
                <a:spcPts val="600"/>
              </a:spcAft>
              <a:buFont typeface="Arial" pitchFamily="34" charset="0"/>
              <a:buChar char="•"/>
            </a:pPr>
            <a:r>
              <a:rPr lang="en-US" sz="1100" dirty="0" smtClean="0">
                <a:latin typeface="Times New Roman" pitchFamily="18" charset="0"/>
                <a:cs typeface="Times New Roman" pitchFamily="18" charset="0"/>
              </a:rPr>
              <a:t>In 2007, the Supreme Court found that greenhouse gases are air pollutants covered by the Clean Air Act  </a:t>
            </a:r>
          </a:p>
          <a:p>
            <a:pPr>
              <a:spcAft>
                <a:spcPts val="600"/>
              </a:spcAft>
              <a:buFont typeface="Arial" pitchFamily="34" charset="0"/>
              <a:buChar char="•"/>
            </a:pPr>
            <a:r>
              <a:rPr lang="en-US" sz="1100" dirty="0" smtClean="0">
                <a:latin typeface="Times New Roman" pitchFamily="18" charset="0"/>
                <a:cs typeface="Times New Roman" pitchFamily="18" charset="0"/>
              </a:rPr>
              <a:t>In 2009, EPA responded to the Court by adopting a finding that current and projected concentrations of greenhouse gases in the atmosphere threaten the public health and welfare of current and future generations (</a:t>
            </a:r>
            <a:r>
              <a:rPr lang="en-US" sz="1100" b="1" dirty="0" smtClean="0">
                <a:latin typeface="Times New Roman" pitchFamily="18" charset="0"/>
                <a:cs typeface="Times New Roman" pitchFamily="18" charset="0"/>
              </a:rPr>
              <a:t>Endangerment Finding</a:t>
            </a:r>
            <a:r>
              <a:rPr lang="en-US" sz="1100" dirty="0" smtClean="0">
                <a:latin typeface="Times New Roman" pitchFamily="18" charset="0"/>
                <a:cs typeface="Times New Roman" pitchFamily="18" charset="0"/>
              </a:rPr>
              <a:t>)</a:t>
            </a:r>
          </a:p>
          <a:p>
            <a:pPr>
              <a:spcAft>
                <a:spcPts val="600"/>
              </a:spcAft>
              <a:buFont typeface="Arial" pitchFamily="34" charset="0"/>
              <a:buChar char="•"/>
            </a:pPr>
            <a:r>
              <a:rPr lang="en-US" sz="1100" dirty="0" smtClean="0">
                <a:latin typeface="Times New Roman" pitchFamily="18" charset="0"/>
                <a:cs typeface="Times New Roman" pitchFamily="18" charset="0"/>
              </a:rPr>
              <a:t>In 2010, EPA adopted regulations to tailor the applicability criteria for GHG sources (</a:t>
            </a:r>
            <a:r>
              <a:rPr lang="en-US" sz="1100" b="1" dirty="0" smtClean="0">
                <a:latin typeface="Times New Roman" pitchFamily="18" charset="0"/>
                <a:cs typeface="Times New Roman" pitchFamily="18" charset="0"/>
              </a:rPr>
              <a:t>Tailoring rule) </a:t>
            </a:r>
            <a:r>
              <a:rPr lang="en-US" sz="1100" dirty="0" smtClean="0">
                <a:latin typeface="Times New Roman" pitchFamily="18" charset="0"/>
                <a:cs typeface="Times New Roman" pitchFamily="18" charset="0"/>
              </a:rPr>
              <a:t>from 100 or 250 tpy to 100,000 tpy major.  If EPA had kept the 100/250 tpy thresholds, tens </a:t>
            </a:r>
            <a:r>
              <a:rPr lang="en-US" sz="1100" dirty="0">
                <a:latin typeface="Times New Roman" panose="02020603050405020304" pitchFamily="18" charset="0"/>
                <a:cs typeface="Times New Roman" panose="02020603050405020304" pitchFamily="18" charset="0"/>
              </a:rPr>
              <a:t>of thousands of PSD permits and millions of title V </a:t>
            </a:r>
            <a:r>
              <a:rPr lang="en-US" sz="1100" dirty="0" smtClean="0">
                <a:latin typeface="Times New Roman" panose="02020603050405020304" pitchFamily="18" charset="0"/>
                <a:cs typeface="Times New Roman" panose="02020603050405020304" pitchFamily="18" charset="0"/>
              </a:rPr>
              <a:t>permits would have been required for small businesses and residences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In April 2011, EQC adopted rules to align with EPA’s rules for permitting GHG sources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On June 23, 2014, the Supreme Court determined that the Clean Air Act neither compels nor permits EPA to adopt rules requiring a facility to obtain a Title V or Prevention of Significant Deterioration permit on the sole basis of its potential greenhouse gas emissions so they struck down these rules.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Sources no longer required to apply for Title V or Prevention of Significant Deterioration permits solely because of their greenhouse gas emissions.</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Oregon’s rules are still in effect and would require these applications. </a:t>
            </a:r>
          </a:p>
          <a:p>
            <a:pPr lvl="1">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Court affirmed that facilities subject to Title V or PSD permitting of other pollutants (the so-called “anyway” sources) could also be subject for greenhouse gases. Majority of sources are “anyway” sources and only a small percentage of sources would trigger just for GHGs.</a:t>
            </a:r>
          </a:p>
          <a:p>
            <a:pPr>
              <a:spcAft>
                <a:spcPts val="600"/>
              </a:spcAft>
              <a:buFont typeface="Arial" pitchFamily="34" charset="0"/>
              <a:buChar char="•"/>
            </a:pPr>
            <a:r>
              <a:rPr lang="en-US" sz="1100" dirty="0" smtClean="0">
                <a:latin typeface="Times New Roman" panose="02020603050405020304" pitchFamily="18" charset="0"/>
                <a:cs typeface="Times New Roman" panose="02020603050405020304" pitchFamily="18" charset="0"/>
              </a:rPr>
              <a:t>DEQ will make a recommendation for permanent rulemaking early next year.</a:t>
            </a:r>
          </a:p>
        </p:txBody>
      </p:sp>
      <p:sp>
        <p:nvSpPr>
          <p:cNvPr id="4" name="Slide Number Placeholder 3"/>
          <p:cNvSpPr>
            <a:spLocks noGrp="1"/>
          </p:cNvSpPr>
          <p:nvPr>
            <p:ph type="sldNum" sz="quarter" idx="10"/>
          </p:nvPr>
        </p:nvSpPr>
        <p:spPr/>
        <p:txBody>
          <a:bodyPr/>
          <a:lstStyle/>
          <a:p>
            <a:fld id="{398FBB96-82A4-46D8-828B-619A6C992BEF}" type="slidenum">
              <a:rPr lang="en-US" smtClean="0"/>
              <a:pPr/>
              <a:t>3</a:t>
            </a:fld>
            <a:endParaRPr lang="en-US" dirty="0"/>
          </a:p>
        </p:txBody>
      </p:sp>
    </p:spTree>
    <p:extLst>
      <p:ext uri="{BB962C8B-B14F-4D97-AF65-F5344CB8AC3E}">
        <p14:creationId xmlns:p14="http://schemas.microsoft.com/office/powerpoint/2010/main" xmlns="" val="3095360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fld id="{22370381-2201-4B5E-AFD5-D162C8ADD346}" type="slidenum">
              <a:rPr lang="en-US" smtClean="0"/>
              <a:pPr/>
              <a:t>4</a:t>
            </a:fld>
            <a:endParaRPr lang="en-US" dirty="0"/>
          </a:p>
        </p:txBody>
      </p:sp>
      <p:sp>
        <p:nvSpPr>
          <p:cNvPr id="6" name="Notes Placeholder 5"/>
          <p:cNvSpPr>
            <a:spLocks noGrp="1"/>
          </p:cNvSpPr>
          <p:nvPr>
            <p:ph type="body" sz="quarter" idx="11"/>
          </p:nvPr>
        </p:nvSpPr>
        <p:spPr>
          <a:xfrm>
            <a:off x="762000" y="4572000"/>
            <a:ext cx="5607050" cy="4183063"/>
          </a:xfrm>
        </p:spPr>
        <p:txBody>
          <a:bodyPr>
            <a:normAutofit fontScale="92500" lnSpcReduction="10000"/>
          </a:bodyPr>
          <a:lstStyle/>
          <a:p>
            <a:r>
              <a:rPr lang="en-US" sz="2000" dirty="0" smtClean="0"/>
              <a:t>There are two options before us:  </a:t>
            </a:r>
          </a:p>
          <a:p>
            <a:r>
              <a:rPr lang="en-US" sz="2000" dirty="0" smtClean="0"/>
              <a:t>READ SLIDE……</a:t>
            </a:r>
          </a:p>
          <a:p>
            <a:endParaRPr lang="en-US" sz="2000" dirty="0" smtClean="0"/>
          </a:p>
          <a:p>
            <a:endParaRPr lang="en-US" sz="2000" dirty="0" smtClean="0"/>
          </a:p>
          <a:p>
            <a:endParaRPr lang="en-US" sz="2000" dirty="0" smtClean="0"/>
          </a:p>
          <a:p>
            <a:endParaRPr lang="en-US" sz="2000" dirty="0" smtClean="0"/>
          </a:p>
          <a:p>
            <a:r>
              <a:rPr lang="en-US" sz="1700" i="1" dirty="0" smtClean="0">
                <a:latin typeface="Calibri (Body)"/>
              </a:rPr>
              <a:t>Stoel Rives requested temporary rulemaking to align DEQ rules with Supreme Court decision</a:t>
            </a:r>
          </a:p>
          <a:p>
            <a:endParaRPr lang="en-US" sz="1700" i="1" dirty="0" smtClean="0">
              <a:latin typeface="Calibri (Body)"/>
            </a:endParaRPr>
          </a:p>
          <a:p>
            <a:r>
              <a:rPr lang="en-US" sz="1700" i="1" dirty="0" smtClean="0">
                <a:latin typeface="Calibri (Body)"/>
              </a:rPr>
              <a:t>States with SIP-approved rules which have to be revised if the State wants to be consistent with the EPA rules (e.g. Oregon). The majority (I think it is somewhere around 35 or so) of States need to revise their rules.  Of course, some of those States will issue a policy like EPA's July 24, 2014 memo that says we won't enforce the Step 2 provisions until EPA and SIP-approved rules are revised, but not enforcing isn't the same as changing the rules.</a:t>
            </a:r>
            <a:endParaRPr lang="en-US" sz="1700" i="1" dirty="0">
              <a:latin typeface="Calibri (Body)"/>
            </a:endParaRPr>
          </a:p>
        </p:txBody>
      </p:sp>
    </p:spTree>
    <p:extLst>
      <p:ext uri="{BB962C8B-B14F-4D97-AF65-F5344CB8AC3E}">
        <p14:creationId xmlns:p14="http://schemas.microsoft.com/office/powerpoint/2010/main" xmlns="" val="2096564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5" y="4416425"/>
            <a:ext cx="5607050" cy="4727575"/>
          </a:xfrm>
        </p:spPr>
        <p:txBody>
          <a:bodyPr>
            <a:noAutofit/>
          </a:bodyPr>
          <a:lstStyle/>
          <a:p>
            <a:pPr>
              <a:spcAft>
                <a:spcPts val="611"/>
              </a:spcAft>
            </a:pPr>
            <a:r>
              <a:rPr lang="en-US" sz="2400" dirty="0" smtClean="0"/>
              <a:t>These next two slide explains the effects of the two options.  </a:t>
            </a:r>
          </a:p>
          <a:p>
            <a:pPr>
              <a:spcAft>
                <a:spcPts val="611"/>
              </a:spcAft>
            </a:pPr>
            <a:endParaRPr lang="en-US" sz="2400" dirty="0" smtClean="0"/>
          </a:p>
          <a:p>
            <a:pPr>
              <a:spcAft>
                <a:spcPts val="611"/>
              </a:spcAft>
            </a:pPr>
            <a:endParaRPr lang="en-US" sz="2400" dirty="0" smtClean="0"/>
          </a:p>
          <a:p>
            <a:pPr>
              <a:spcAft>
                <a:spcPts val="611"/>
              </a:spcAft>
            </a:pPr>
            <a:endParaRPr lang="en-US" sz="2400" dirty="0" smtClean="0"/>
          </a:p>
          <a:p>
            <a:pPr>
              <a:spcAft>
                <a:spcPts val="611"/>
              </a:spcAft>
            </a:pPr>
            <a:endParaRPr lang="en-US" sz="2400" dirty="0" smtClean="0"/>
          </a:p>
          <a:p>
            <a:pPr>
              <a:spcAft>
                <a:spcPts val="611"/>
              </a:spcAft>
            </a:pPr>
            <a:r>
              <a:rPr lang="en-US" sz="1800" i="1" dirty="0" smtClean="0">
                <a:latin typeface="Calibri (Body)"/>
                <a:cs typeface="Times New Roman" pitchFamily="18" charset="0"/>
              </a:rPr>
              <a:t>Facilities currently on Air Contaminant Discharge Permits</a:t>
            </a:r>
          </a:p>
          <a:p>
            <a:pPr>
              <a:spcAft>
                <a:spcPts val="611"/>
              </a:spcAft>
            </a:pPr>
            <a:endParaRPr lang="en-US" sz="1800" i="1" dirty="0" smtClean="0">
              <a:latin typeface="Calibri (Body)"/>
              <a:cs typeface="Times New Roman" pitchFamily="18" charset="0"/>
            </a:endParaRPr>
          </a:p>
          <a:p>
            <a:pPr>
              <a:spcAft>
                <a:spcPts val="611"/>
              </a:spcAft>
            </a:pPr>
            <a:r>
              <a:rPr lang="en-US" sz="1800" i="1" dirty="0" smtClean="0">
                <a:latin typeface="Calibri (Body)"/>
                <a:cs typeface="Times New Roman" pitchFamily="18" charset="0"/>
              </a:rPr>
              <a:t>If permanent rules keep existing rules, environmental benefit:</a:t>
            </a:r>
          </a:p>
          <a:p>
            <a:pPr lvl="1">
              <a:spcAft>
                <a:spcPts val="611"/>
              </a:spcAft>
              <a:buFont typeface="Arial" pitchFamily="34" charset="0"/>
              <a:buChar char="•"/>
            </a:pPr>
            <a:r>
              <a:rPr lang="en-US" sz="1800" i="1" dirty="0" smtClean="0">
                <a:latin typeface="Calibri (Body)"/>
                <a:cs typeface="Times New Roman" pitchFamily="18" charset="0"/>
              </a:rPr>
              <a:t>Intel – BACT on potentially more equipment</a:t>
            </a:r>
          </a:p>
          <a:p>
            <a:pPr lvl="1">
              <a:spcAft>
                <a:spcPts val="611"/>
              </a:spcAft>
              <a:buFont typeface="Arial" pitchFamily="34" charset="0"/>
              <a:buChar char="•"/>
            </a:pPr>
            <a:r>
              <a:rPr lang="en-US" sz="1800" i="1" dirty="0" smtClean="0">
                <a:latin typeface="Calibri (Body)"/>
                <a:cs typeface="Times New Roman" pitchFamily="18" charset="0"/>
              </a:rPr>
              <a:t>On – more scrutiny on Title V permit</a:t>
            </a:r>
          </a:p>
        </p:txBody>
      </p:sp>
      <p:sp>
        <p:nvSpPr>
          <p:cNvPr id="4" name="Slide Number Placeholder 3"/>
          <p:cNvSpPr>
            <a:spLocks noGrp="1"/>
          </p:cNvSpPr>
          <p:nvPr>
            <p:ph type="sldNum" sz="quarter" idx="10"/>
          </p:nvPr>
        </p:nvSpPr>
        <p:spPr/>
        <p:txBody>
          <a:bodyPr/>
          <a:lstStyle/>
          <a:p>
            <a:fld id="{398FBB96-82A4-46D8-828B-619A6C992BEF}" type="slidenum">
              <a:rPr lang="en-US" smtClean="0">
                <a:solidFill>
                  <a:prstClr val="black"/>
                </a:solidFill>
              </a:rPr>
              <a:pPr/>
              <a:t>5</a:t>
            </a:fld>
            <a:endParaRPr lang="en-US" dirty="0">
              <a:solidFill>
                <a:prstClr val="black"/>
              </a:solidFill>
            </a:endParaRPr>
          </a:p>
        </p:txBody>
      </p:sp>
    </p:spTree>
    <p:extLst>
      <p:ext uri="{BB962C8B-B14F-4D97-AF65-F5344CB8AC3E}">
        <p14:creationId xmlns:p14="http://schemas.microsoft.com/office/powerpoint/2010/main" xmlns="" val="633958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674" y="4416425"/>
            <a:ext cx="5927725" cy="4651375"/>
          </a:xfrm>
        </p:spPr>
        <p:txBody>
          <a:bodyPr>
            <a:normAutofit/>
          </a:bodyPr>
          <a:lstStyle/>
          <a:p>
            <a:r>
              <a:rPr lang="en-US" sz="2000" dirty="0" smtClean="0"/>
              <a:t>Based on the negative impacts and the few affected facilities, DEQ determined it was in the public interest to move forward at this time with the temporary rule.  </a:t>
            </a:r>
          </a:p>
          <a:p>
            <a:endParaRPr lang="en-US" sz="2000" dirty="0" smtClean="0"/>
          </a:p>
          <a:p>
            <a:endParaRPr lang="en-US" sz="2000" dirty="0" smtClean="0"/>
          </a:p>
          <a:p>
            <a:r>
              <a:rPr lang="en-US" sz="1600" i="1" dirty="0" smtClean="0"/>
              <a:t>Applications are involved, detailed and in depth.</a:t>
            </a:r>
          </a:p>
          <a:p>
            <a:endParaRPr lang="en-US" sz="1600" i="1" dirty="0" smtClean="0"/>
          </a:p>
          <a:p>
            <a:r>
              <a:rPr lang="en-US" sz="1600" i="1" dirty="0" smtClean="0"/>
              <a:t>DEQ believes a Best Available Control Technology analysis for greenhouse gases will add up to several tens of thousands of dollars to the $43,200 cost of the facility’s application. </a:t>
            </a:r>
          </a:p>
          <a:p>
            <a:endParaRPr lang="en-US" sz="1600" i="1" dirty="0" smtClean="0"/>
          </a:p>
          <a:p>
            <a:pPr lvl="0"/>
            <a:r>
              <a:rPr lang="en-US" sz="1600" i="1" dirty="0" smtClean="0"/>
              <a:t>If EQC ultimately adopts rules that follow the Supreme Court ruling, this application will become unnecessary and the facility will continue to pay Air Contaminant Discharge Permit fees of $9,216 rather than the annual Title V base fee of $7,787 and the annual Title V emission fee of $58.88 per ton of particulate, nitrogen oxide, sulfur oxide and volatile organic compound emissions.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6</a:t>
            </a:fld>
            <a:endParaRPr lang="en-US" dirty="0"/>
          </a:p>
        </p:txBody>
      </p:sp>
    </p:spTree>
    <p:extLst>
      <p:ext uri="{BB962C8B-B14F-4D97-AF65-F5344CB8AC3E}">
        <p14:creationId xmlns:p14="http://schemas.microsoft.com/office/powerpoint/2010/main" xmlns="" val="37301931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2000" dirty="0" smtClean="0"/>
              <a:t>  (at least 2 proposals, but no timing or emissions information at this time)</a:t>
            </a:r>
          </a:p>
          <a:p>
            <a:endParaRPr lang="en-US" sz="2000" dirty="0" smtClean="0"/>
          </a:p>
          <a:p>
            <a:endParaRPr lang="en-US" sz="2000" dirty="0" smtClean="0"/>
          </a:p>
          <a:p>
            <a:endParaRPr lang="en-US" sz="2000" dirty="0" smtClean="0"/>
          </a:p>
          <a:p>
            <a:endParaRPr lang="en-US" sz="2000" dirty="0" smtClean="0"/>
          </a:p>
          <a:p>
            <a:r>
              <a:rPr lang="en-US" sz="1600" i="1" dirty="0" smtClean="0"/>
              <a:t>On Semiconductor </a:t>
            </a:r>
          </a:p>
          <a:p>
            <a:r>
              <a:rPr lang="en-US" sz="1600" i="1" dirty="0" smtClean="0"/>
              <a:t>EPA revised the part 98 subpart I GWP and emission factors for the semiconductor industry to take effect January 1, 2014.  These changes gave On Semiconductor the PTE GHG CO2e over 100,000 tpy. On has one year to submit a Title V application; or get an ACDP permit limitation that keeps them below the TV trigger.</a:t>
            </a:r>
          </a:p>
          <a:p>
            <a:endParaRPr lang="en-US" sz="1600" i="1" dirty="0" smtClean="0"/>
          </a:p>
          <a:p>
            <a:r>
              <a:rPr lang="en-US" sz="1600" i="1" dirty="0" smtClean="0"/>
              <a:t>As a result of a Mutual Agreement and Order for not submitting the correct type of permit application for the Ronler Acres expansion, Intel is required to submit a type 4 ACDP (340-210-0025) by 12/31/14.</a:t>
            </a:r>
          </a:p>
          <a:p>
            <a:endParaRPr lang="en-US" sz="2000" dirty="0" smtClean="0"/>
          </a:p>
          <a:p>
            <a:endParaRPr lang="en-US" sz="2000" b="1" dirty="0"/>
          </a:p>
        </p:txBody>
      </p:sp>
      <p:sp>
        <p:nvSpPr>
          <p:cNvPr id="4" name="Slide Number Placeholder 3"/>
          <p:cNvSpPr>
            <a:spLocks noGrp="1"/>
          </p:cNvSpPr>
          <p:nvPr>
            <p:ph type="sldNum" sz="quarter" idx="10"/>
          </p:nvPr>
        </p:nvSpPr>
        <p:spPr/>
        <p:txBody>
          <a:bodyPr/>
          <a:lstStyle/>
          <a:p>
            <a:fld id="{22370381-2201-4B5E-AFD5-D162C8ADD346}" type="slidenum">
              <a:rPr lang="en-US" smtClean="0"/>
              <a:pPr/>
              <a:t>7</a:t>
            </a:fld>
            <a:endParaRPr lang="en-US" dirty="0"/>
          </a:p>
        </p:txBody>
      </p:sp>
    </p:spTree>
    <p:extLst>
      <p:ext uri="{BB962C8B-B14F-4D97-AF65-F5344CB8AC3E}">
        <p14:creationId xmlns:p14="http://schemas.microsoft.com/office/powerpoint/2010/main" xmlns="" val="15890473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2000" dirty="0" smtClean="0"/>
              <a:t>The temporary rule doesn’t include public notice but here is the notice given to the public on the permanent rulemaking on the very same issue as the temporary rule</a:t>
            </a:r>
          </a:p>
          <a:p>
            <a:endParaRPr lang="en-US" sz="2000" dirty="0" smtClean="0"/>
          </a:p>
          <a:p>
            <a:endParaRPr lang="en-US" sz="2000" dirty="0" smtClean="0"/>
          </a:p>
          <a:p>
            <a:endParaRPr lang="en-US" sz="2000" dirty="0" smtClean="0"/>
          </a:p>
          <a:p>
            <a:endParaRPr lang="en-US" sz="2000" dirty="0" smtClean="0"/>
          </a:p>
          <a:p>
            <a:endParaRPr lang="en-US" dirty="0" smtClean="0"/>
          </a:p>
          <a:p>
            <a:endParaRPr lang="en-US" dirty="0" smtClean="0"/>
          </a:p>
          <a:p>
            <a:endParaRPr lang="en-US" dirty="0" smtClean="0"/>
          </a:p>
          <a:p>
            <a:r>
              <a:rPr lang="en-US" dirty="0" smtClean="0"/>
              <a:t>Why no comment on temporary rulemaking?  Not required by Administrative Procedures Act. In practice never provide notice.  </a:t>
            </a:r>
          </a:p>
          <a:p>
            <a:endParaRPr lang="en-US" dirty="0" smtClean="0"/>
          </a:p>
          <a:p>
            <a:r>
              <a:rPr lang="en-US" dirty="0" smtClean="0"/>
              <a:t>At the time of the announcement of the temporary rulemaking, the permanent rulemaking was still open for public comment.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8</a:t>
            </a:fld>
            <a:endParaRPr lang="en-US" dirty="0"/>
          </a:p>
        </p:txBody>
      </p:sp>
    </p:spTree>
    <p:extLst>
      <p:ext uri="{BB962C8B-B14F-4D97-AF65-F5344CB8AC3E}">
        <p14:creationId xmlns:p14="http://schemas.microsoft.com/office/powerpoint/2010/main" xmlns="" val="16007377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304800" y="4343400"/>
            <a:ext cx="6553200" cy="4800600"/>
          </a:xfrm>
        </p:spPr>
        <p:txBody>
          <a:bodyPr>
            <a:normAutofit fontScale="55000" lnSpcReduction="20000"/>
          </a:bodyPr>
          <a:lstStyle/>
          <a:p>
            <a:r>
              <a:rPr lang="en-US" sz="2400" dirty="0" smtClean="0"/>
              <a:t>Read SLIDE</a:t>
            </a:r>
          </a:p>
          <a:p>
            <a:endParaRPr lang="en-US" sz="2400" dirty="0" smtClean="0"/>
          </a:p>
          <a:p>
            <a:r>
              <a:rPr lang="en-US" sz="2400" dirty="0" smtClean="0"/>
              <a:t>This will align Oregon’s rules with federal rules while DEQ determines how to address the recent Supreme Court decision in permanent rule amendments. </a:t>
            </a:r>
          </a:p>
          <a:p>
            <a:endParaRPr lang="en-US" sz="2400" dirty="0"/>
          </a:p>
          <a:p>
            <a:r>
              <a:rPr lang="en-US" sz="2400" dirty="0" smtClean="0"/>
              <a:t>Do you have any questions?</a:t>
            </a:r>
          </a:p>
          <a:p>
            <a:endParaRPr lang="en-US" sz="2400" dirty="0"/>
          </a:p>
          <a:p>
            <a:r>
              <a:rPr lang="en-US" sz="2400" dirty="0" smtClean="0"/>
              <a:t>Thank you for your time.</a:t>
            </a:r>
          </a:p>
          <a:p>
            <a:endParaRPr lang="en-US" sz="2000" dirty="0" smtClean="0"/>
          </a:p>
          <a:p>
            <a:r>
              <a:rPr lang="en-US" sz="1800" i="1" dirty="0" smtClean="0"/>
              <a:t>DEQ is still evaluating public comments. We are looking at the two options to see what is best for Oregon.  Other regulatory programs (111(b) [technology based standards] and 111(d) for existing sources), low carbon fuels, focus on GHGs to address climate change so the permanent rule change won’t have an significant environmental impact. </a:t>
            </a:r>
          </a:p>
          <a:p>
            <a:endParaRPr lang="en-US" sz="1800" i="1" dirty="0" smtClean="0"/>
          </a:p>
          <a:p>
            <a:r>
              <a:rPr lang="en-US" sz="1800" dirty="0" smtClean="0"/>
              <a:t>To help Oregon’s continuing effort to reduce air pollution from vehicles statewide, Oregon has adopted California’s program for Zero Emission Vehicles. The latest zero emission regulations apply to new cars and light-duty trucks and will significantly increase the number of emission-free vehicles delivered to Oregon beginning with the 2018 model year. </a:t>
            </a:r>
            <a:r>
              <a:rPr lang="en-US" sz="1800" dirty="0" smtClean="0"/>
              <a:t>Electric </a:t>
            </a:r>
            <a:r>
              <a:rPr lang="en-US" sz="1800" dirty="0" smtClean="0"/>
              <a:t>vehicles and plug-in hybrid electric vehicles could make up 5 percent of new vehicle sales in 2018, growing to 13 percent of sales in 2025.</a:t>
            </a:r>
            <a:br>
              <a:rPr lang="en-US" sz="1800" dirty="0" smtClean="0"/>
            </a:br>
            <a:endParaRPr lang="en-US" sz="1800" i="1" dirty="0" smtClean="0"/>
          </a:p>
          <a:p>
            <a:r>
              <a:rPr lang="en-US" sz="1800" dirty="0" smtClean="0"/>
              <a:t>G</a:t>
            </a:r>
            <a:r>
              <a:rPr lang="en-US" sz="1800" dirty="0" smtClean="0"/>
              <a:t>reenhouse </a:t>
            </a:r>
            <a:r>
              <a:rPr lang="en-US" sz="1800" dirty="0" smtClean="0"/>
              <a:t>gas reporting </a:t>
            </a:r>
            <a:r>
              <a:rPr lang="en-US" sz="1800" dirty="0" smtClean="0"/>
              <a:t>rules </a:t>
            </a:r>
            <a:r>
              <a:rPr lang="en-US" sz="1800" dirty="0" smtClean="0"/>
              <a:t>govern the collection of annual greenhouse gas emissions information from certain facilities, including industrial facilities with air quality permits, wastewater treatment facilities, fuel distributors, electricity suppliers and large landfills. Oregon's reporting program helps provide a better understanding of greenhouse gas emissions and improves the ability to track progress toward meeting emission reduction goals established by the state legislature.</a:t>
            </a:r>
          </a:p>
          <a:p>
            <a:endParaRPr lang="en-US" sz="1800" i="1" dirty="0" smtClean="0"/>
          </a:p>
          <a:p>
            <a:r>
              <a:rPr lang="en-US" sz="1800" dirty="0" smtClean="0"/>
              <a:t>Approximately one-third of Oregon's greenhouse gases come from transportation sources. Providing cleaner fuels will help reduce these emissions and create a more efficient transportation system. </a:t>
            </a:r>
            <a:endParaRPr lang="en-US" sz="1800" dirty="0" smtClean="0"/>
          </a:p>
          <a:p>
            <a:endParaRPr lang="en-US" sz="1800" i="1" dirty="0" smtClean="0"/>
          </a:p>
          <a:p>
            <a:r>
              <a:rPr lang="en-US" sz="1800" dirty="0" smtClean="0"/>
              <a:t>EPA’s Clean Power Plan proposes a flexible approach for states to choose from a broad array of measures to reduce greenhouse gas emissions from existing power plants in a manner that is most cost effective in their jurisdictions. Oregon is currently working with state and regional stakeholders to understand EPA’s proposal and how it might work in our state. EPA is expected to publish a final rule in June 2015, with state plans due a year later and a possibility to extend our planning efforts an additional 1-2 years.</a:t>
            </a:r>
          </a:p>
          <a:p>
            <a:endParaRPr lang="en-US" sz="1800" i="1" dirty="0" smtClean="0"/>
          </a:p>
          <a:p>
            <a:r>
              <a:rPr lang="en-US" sz="1800" i="1" dirty="0" smtClean="0"/>
              <a:t>DEQ cannot simply decide not to enforce those rules in the interim, in part because the citizen lawsuit provision of the Title V program would expose affected facilities to potential lawsuits.   </a:t>
            </a:r>
          </a:p>
        </p:txBody>
      </p:sp>
      <p:sp>
        <p:nvSpPr>
          <p:cNvPr id="4" name="Slide Number Placeholder 3"/>
          <p:cNvSpPr>
            <a:spLocks noGrp="1"/>
          </p:cNvSpPr>
          <p:nvPr>
            <p:ph type="sldNum" sz="quarter" idx="10"/>
          </p:nvPr>
        </p:nvSpPr>
        <p:spPr/>
        <p:txBody>
          <a:bodyPr/>
          <a:lstStyle/>
          <a:p>
            <a:fld id="{22370381-2201-4B5E-AFD5-D162C8ADD346}" type="slidenum">
              <a:rPr lang="en-US" smtClean="0"/>
              <a:pPr/>
              <a:t>9</a:t>
            </a:fld>
            <a:endParaRPr lang="en-US" dirty="0"/>
          </a:p>
        </p:txBody>
      </p:sp>
    </p:spTree>
    <p:extLst>
      <p:ext uri="{BB962C8B-B14F-4D97-AF65-F5344CB8AC3E}">
        <p14:creationId xmlns:p14="http://schemas.microsoft.com/office/powerpoint/2010/main" xmlns="" val="4344167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98B1E6C-1CBF-46AC-8C33-CC73A849FFC8}" type="datetime1">
              <a:rPr lang="en-US" smtClean="0"/>
              <a:pPr/>
              <a:t>10/10/2014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97F96-03BA-40A8-AD7F-EBB90BF9AEC3}" type="datetime1">
              <a:rPr lang="en-US" smtClean="0"/>
              <a:pPr/>
              <a:t>10/10/2014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3924D47-5C99-424E-89A4-B06B29BDCD77}" type="datetime1">
              <a:rPr lang="en-US" smtClean="0"/>
              <a:pPr/>
              <a:t>10/10/2014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E963FD-9FC5-445A-85C9-B7696199B01C}" type="datetime1">
              <a:rPr lang="en-US" smtClean="0"/>
              <a:pPr/>
              <a:t>10/10/2014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DE04518-A878-498C-8C75-03DD335D33AF}" type="datetime1">
              <a:rPr lang="en-US" smtClean="0"/>
              <a:pPr/>
              <a:t>10/10/2014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F48872-EC17-4020-B1FA-D19A3C0B7ED6}" type="datetime1">
              <a:rPr lang="en-US" smtClean="0"/>
              <a:pPr/>
              <a:t>10/10/2014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57D09C8-063C-4F90-9DFB-92B6DFC0220D}" type="datetime1">
              <a:rPr lang="en-US" smtClean="0"/>
              <a:pPr/>
              <a:t>10/10/2014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EE49475-1F0C-470D-8496-814E1122A0A9}" type="datetime1">
              <a:rPr lang="en-US" smtClean="0"/>
              <a:pPr/>
              <a:t>10/10/2014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566788-D49C-40F1-9709-A7AD301B6549}" type="datetime1">
              <a:rPr lang="en-US" smtClean="0"/>
              <a:pPr/>
              <a:t>10/10/2014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32459-DF73-453A-ADC7-BAF1A362C836}" type="datetime1">
              <a:rPr lang="en-US" smtClean="0"/>
              <a:pPr/>
              <a:t>10/10/2014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4D4F42F-615E-4321-BFFD-684845F40FE0}" type="datetime1">
              <a:rPr lang="en-US" smtClean="0"/>
              <a:pPr/>
              <a:t>10/10/2014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33BD5E-C6E4-42CB-8315-6931C044D346}" type="datetime1">
              <a:rPr lang="en-US" smtClean="0"/>
              <a:pPr/>
              <a:t>10/10/2014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Operations</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a:bodyPr>
          <a:lstStyle/>
          <a:p>
            <a:pPr algn="r"/>
            <a:r>
              <a:rPr lang="en-US" sz="3600" dirty="0" smtClean="0">
                <a:latin typeface="Arial" pitchFamily="34" charset="0"/>
                <a:cs typeface="Arial" pitchFamily="34" charset="0"/>
              </a:rPr>
              <a:t>Greenhouse Gas Permitting</a:t>
            </a:r>
          </a:p>
          <a:p>
            <a:pPr algn="r"/>
            <a:r>
              <a:rPr lang="en-US" sz="3600" dirty="0" smtClean="0">
                <a:latin typeface="Arial" pitchFamily="34" charset="0"/>
                <a:cs typeface="Arial" pitchFamily="34" charset="0"/>
              </a:rPr>
              <a:t>Temporary Rulemaking</a:t>
            </a:r>
          </a:p>
          <a:p>
            <a:pPr algn="r"/>
            <a:endParaRPr lang="en-US" sz="3600" dirty="0" smtClean="0">
              <a:latin typeface="Arial" pitchFamily="34" charset="0"/>
              <a:cs typeface="Arial" pitchFamily="34" charset="0"/>
            </a:endParaRPr>
          </a:p>
          <a:p>
            <a:pPr algn="r"/>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November 5/6, 2014</a:t>
            </a:r>
          </a:p>
          <a:p>
            <a:pPr algn="r">
              <a:lnSpc>
                <a:spcPct val="110000"/>
              </a:lnSpc>
              <a:spcBef>
                <a:spcPts val="0"/>
              </a:spcBef>
            </a:pPr>
            <a:r>
              <a:rPr lang="en-US" sz="2800" dirty="0" smtClean="0">
                <a:latin typeface="Arial" pitchFamily="34" charset="0"/>
                <a:cs typeface="Arial" pitchFamily="34" charset="0"/>
              </a:rPr>
              <a:t>Portland</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Jill Inahara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7" name="Footer Placeholder 6"/>
          <p:cNvSpPr>
            <a:spLocks noGrp="1"/>
          </p:cNvSpPr>
          <p:nvPr>
            <p:ph type="ftr" sz="quarter" idx="1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162800" cy="5486400"/>
          </a:xfrm>
        </p:spPr>
        <p:txBody>
          <a:bodyPr>
            <a:normAutofit fontScale="70000" lnSpcReduction="20000"/>
          </a:bodyPr>
          <a:lstStyle/>
          <a:p>
            <a:pPr algn="l"/>
            <a:r>
              <a:rPr lang="en-US" sz="5800" dirty="0" smtClean="0">
                <a:solidFill>
                  <a:schemeClr val="tx1"/>
                </a:solidFill>
                <a:latin typeface="Arial" pitchFamily="34" charset="0"/>
                <a:cs typeface="Arial" pitchFamily="34" charset="0"/>
              </a:rPr>
              <a:t>Background</a:t>
            </a:r>
          </a:p>
          <a:p>
            <a:pPr algn="l"/>
            <a:endParaRPr lang="en-US" sz="2800" dirty="0" smtClean="0">
              <a:solidFill>
                <a:schemeClr val="tx1"/>
              </a:solidFill>
              <a:latin typeface="Arial" pitchFamily="34" charset="0"/>
              <a:cs typeface="Arial" pitchFamily="34" charset="0"/>
            </a:endParaRPr>
          </a:p>
          <a:p>
            <a:pPr marL="342900" indent="-342900" algn="l">
              <a:lnSpc>
                <a:spcPct val="110000"/>
              </a:lnSpc>
              <a:buFont typeface="Arial" pitchFamily="34" charset="0"/>
              <a:buChar char="•"/>
            </a:pPr>
            <a:r>
              <a:rPr lang="en-US" sz="3600" dirty="0" smtClean="0">
                <a:solidFill>
                  <a:schemeClr val="tx1"/>
                </a:solidFill>
              </a:rPr>
              <a:t>Clean Air Act regulates stationary sources of air pollution to protect public health and welfare, including sources of GHG emissions.</a:t>
            </a:r>
          </a:p>
          <a:p>
            <a:pPr marL="342900" indent="-342900" algn="l">
              <a:lnSpc>
                <a:spcPct val="110000"/>
              </a:lnSpc>
              <a:buFont typeface="Arial" pitchFamily="34" charset="0"/>
              <a:buChar char="•"/>
            </a:pPr>
            <a:r>
              <a:rPr lang="en-US" sz="3600" dirty="0" smtClean="0">
                <a:solidFill>
                  <a:schemeClr val="tx1"/>
                </a:solidFill>
              </a:rPr>
              <a:t>Major sources must obtain a Title V permit to operate and a Prevention of Significant Deterioration permit for construction or modification. </a:t>
            </a:r>
          </a:p>
          <a:p>
            <a:pPr marL="800100" lvl="1" indent="-342900" algn="l">
              <a:lnSpc>
                <a:spcPct val="110000"/>
              </a:lnSpc>
              <a:buFont typeface="Arial" pitchFamily="34" charset="0"/>
              <a:buChar char="•"/>
            </a:pPr>
            <a:r>
              <a:rPr lang="en-US" dirty="0" smtClean="0">
                <a:solidFill>
                  <a:schemeClr val="tx1"/>
                </a:solidFill>
              </a:rPr>
              <a:t>TV permits are very detailed and comprehensive</a:t>
            </a:r>
          </a:p>
          <a:p>
            <a:pPr marL="800100" lvl="1" indent="-342900" algn="l">
              <a:lnSpc>
                <a:spcPct val="110000"/>
              </a:lnSpc>
              <a:buFont typeface="Arial" pitchFamily="34" charset="0"/>
              <a:buChar char="•"/>
            </a:pPr>
            <a:r>
              <a:rPr lang="en-US" dirty="0" smtClean="0">
                <a:solidFill>
                  <a:schemeClr val="tx1"/>
                </a:solidFill>
              </a:rPr>
              <a:t>PSD permits are very stringent and involve detailed review of emission control systems and air quality impacts</a:t>
            </a:r>
          </a:p>
          <a:p>
            <a:pPr marL="800100" lvl="1" indent="-342900" algn="l">
              <a:lnSpc>
                <a:spcPct val="110000"/>
              </a:lnSpc>
              <a:buFont typeface="Arial" pitchFamily="34" charset="0"/>
              <a:buChar char="•"/>
            </a:pPr>
            <a:r>
              <a:rPr lang="en-US" dirty="0" smtClean="0">
                <a:solidFill>
                  <a:schemeClr val="tx1"/>
                </a:solidFill>
              </a:rPr>
              <a:t>Preparing applications for either requires significant time and resources and at least one year to process</a:t>
            </a:r>
          </a:p>
          <a:p>
            <a:pPr indent="-457200" algn="l">
              <a:lnSpc>
                <a:spcPct val="120000"/>
              </a:lnSpc>
              <a:spcBef>
                <a:spcPts val="0"/>
              </a:spcBef>
            </a:pPr>
            <a:endParaRPr lang="en-US"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F0D78E94-73A4-484D-8D4C-ABC2E7101558}" type="slidenum">
              <a:rPr lang="en-US" smtClean="0"/>
              <a:pPr/>
              <a:t>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extBox 23"/>
          <p:cNvSpPr txBox="1"/>
          <p:nvPr/>
        </p:nvSpPr>
        <p:spPr>
          <a:xfrm>
            <a:off x="2514600" y="5257800"/>
            <a:ext cx="3733800" cy="461665"/>
          </a:xfrm>
          <a:prstGeom prst="rect">
            <a:avLst/>
          </a:prstGeom>
          <a:solidFill>
            <a:srgbClr val="7030A0"/>
          </a:solidFill>
          <a:ln>
            <a:noFill/>
          </a:ln>
          <a:scene3d>
            <a:camera prst="orthographicFront"/>
            <a:lightRig rig="threePt" dir="t"/>
          </a:scene3d>
          <a:sp3d>
            <a:bevelT/>
          </a:sp3d>
        </p:spPr>
        <p:txBody>
          <a:bodyPr wrap="square" rtlCol="0">
            <a:spAutoFit/>
          </a:bodyPr>
          <a:lstStyle/>
          <a:p>
            <a:pPr algn="ctr"/>
            <a:r>
              <a:rPr lang="en-US" sz="2400" b="1" dirty="0" smtClean="0">
                <a:solidFill>
                  <a:schemeClr val="bg1"/>
                </a:solidFill>
                <a:latin typeface="+mn-lt"/>
              </a:rPr>
              <a:t>Greenhouse Gas Timeline</a:t>
            </a:r>
          </a:p>
        </p:txBody>
      </p:sp>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pPr/>
              <a:t>3</a:t>
            </a:fld>
            <a:endParaRPr lang="en-US" dirty="0"/>
          </a:p>
        </p:txBody>
      </p:sp>
      <p:grpSp>
        <p:nvGrpSpPr>
          <p:cNvPr id="54" name="Group 53"/>
          <p:cNvGrpSpPr/>
          <p:nvPr/>
        </p:nvGrpSpPr>
        <p:grpSpPr>
          <a:xfrm>
            <a:off x="457200" y="1056382"/>
            <a:ext cx="8229600" cy="3591818"/>
            <a:chOff x="457200" y="1981200"/>
            <a:chExt cx="8229600" cy="3591818"/>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143000" y="4292025"/>
              <a:ext cx="15240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Endangerment Finding</a:t>
              </a:r>
              <a:endParaRPr lang="en-US" sz="1600" b="1" dirty="0">
                <a:solidFill>
                  <a:schemeClr val="bg1"/>
                </a:solidFill>
                <a:latin typeface="+mn-lt"/>
              </a:endParaRPr>
            </a:p>
          </p:txBody>
        </p:sp>
        <p:sp>
          <p:nvSpPr>
            <p:cNvPr id="21" name="TextBox 20"/>
            <p:cNvSpPr txBox="1"/>
            <p:nvPr/>
          </p:nvSpPr>
          <p:spPr>
            <a:xfrm>
              <a:off x="2133600" y="1981200"/>
              <a:ext cx="1600200" cy="584775"/>
            </a:xfrm>
            <a:prstGeom prst="rect">
              <a:avLst/>
            </a:prstGeom>
            <a:solidFill>
              <a:srgbClr val="0070C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Tailoring Rule</a:t>
              </a:r>
            </a:p>
          </p:txBody>
        </p:sp>
        <p:sp>
          <p:nvSpPr>
            <p:cNvPr id="33" name="Up Arrow 32"/>
            <p:cNvSpPr/>
            <p:nvPr/>
          </p:nvSpPr>
          <p:spPr>
            <a:xfrm>
              <a:off x="1219200" y="2588821"/>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Down Arrow 35"/>
            <p:cNvSpPr/>
            <p:nvPr/>
          </p:nvSpPr>
          <p:spPr>
            <a:xfrm>
              <a:off x="1905000" y="3733800"/>
              <a:ext cx="76200" cy="5334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2895600" y="4485382"/>
              <a:ext cx="1524000" cy="830997"/>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GHG rule adoption by EQC</a:t>
              </a:r>
              <a:endParaRPr lang="en-US" sz="1600" b="1" dirty="0">
                <a:solidFill>
                  <a:schemeClr val="bg1"/>
                </a:solidFill>
                <a:latin typeface="+mn-lt"/>
              </a:endParaRPr>
            </a:p>
          </p:txBody>
        </p:sp>
        <p:sp>
          <p:nvSpPr>
            <p:cNvPr id="31" name="TextBox 30"/>
            <p:cNvSpPr txBox="1"/>
            <p:nvPr/>
          </p:nvSpPr>
          <p:spPr>
            <a:xfrm>
              <a:off x="1676400" y="3276600"/>
              <a:ext cx="685800" cy="307777"/>
            </a:xfrm>
            <a:prstGeom prst="rect">
              <a:avLst/>
            </a:prstGeom>
            <a:noFill/>
          </p:spPr>
          <p:txBody>
            <a:bodyPr wrap="square" rtlCol="0">
              <a:spAutoFit/>
            </a:bodyPr>
            <a:lstStyle/>
            <a:p>
              <a:pPr algn="ctr"/>
              <a:r>
                <a:rPr lang="en-US" sz="1400" b="1" dirty="0" smtClean="0">
                  <a:solidFill>
                    <a:schemeClr val="bg1"/>
                  </a:solidFill>
                </a:rPr>
                <a:t>2009</a:t>
              </a:r>
              <a:endParaRPr lang="en-US" sz="1400" b="1" dirty="0">
                <a:solidFill>
                  <a:schemeClr val="bg1"/>
                </a:solidFill>
              </a:endParaRPr>
            </a:p>
          </p:txBody>
        </p:sp>
        <p:sp>
          <p:nvSpPr>
            <p:cNvPr id="41" name="TextBox 40"/>
            <p:cNvSpPr txBox="1"/>
            <p:nvPr/>
          </p:nvSpPr>
          <p:spPr>
            <a:xfrm>
              <a:off x="2514600" y="3276600"/>
              <a:ext cx="685800" cy="307777"/>
            </a:xfrm>
            <a:prstGeom prst="rect">
              <a:avLst/>
            </a:prstGeom>
            <a:noFill/>
          </p:spPr>
          <p:txBody>
            <a:bodyPr wrap="square" rtlCol="0">
              <a:spAutoFit/>
            </a:bodyPr>
            <a:lstStyle/>
            <a:p>
              <a:pPr algn="ctr"/>
              <a:r>
                <a:rPr lang="en-US" sz="1400" b="1" dirty="0" smtClean="0">
                  <a:solidFill>
                    <a:schemeClr val="bg1"/>
                  </a:solidFill>
                </a:rPr>
                <a:t>2010</a:t>
              </a:r>
              <a:endParaRPr lang="en-US" sz="1400" b="1" dirty="0">
                <a:solidFill>
                  <a:schemeClr val="bg1"/>
                </a:solidFill>
              </a:endParaRPr>
            </a:p>
          </p:txBody>
        </p:sp>
        <p:sp>
          <p:nvSpPr>
            <p:cNvPr id="46" name="TextBox 45"/>
            <p:cNvSpPr txBox="1"/>
            <p:nvPr/>
          </p:nvSpPr>
          <p:spPr>
            <a:xfrm>
              <a:off x="3200400" y="3276600"/>
              <a:ext cx="838200" cy="307777"/>
            </a:xfrm>
            <a:prstGeom prst="rect">
              <a:avLst/>
            </a:prstGeom>
            <a:noFill/>
          </p:spPr>
          <p:txBody>
            <a:bodyPr wrap="square" rtlCol="0">
              <a:spAutoFit/>
            </a:bodyPr>
            <a:lstStyle/>
            <a:p>
              <a:pPr algn="ctr"/>
              <a:r>
                <a:rPr lang="en-US" sz="1400" b="1" dirty="0" smtClean="0">
                  <a:solidFill>
                    <a:schemeClr val="bg1"/>
                  </a:solidFill>
                </a:rPr>
                <a:t>04/2011</a:t>
              </a:r>
              <a:endParaRPr lang="en-US" sz="1400" b="1" dirty="0">
                <a:solidFill>
                  <a:schemeClr val="bg1"/>
                </a:solidFill>
              </a:endParaRPr>
            </a:p>
          </p:txBody>
        </p:sp>
        <p:sp>
          <p:nvSpPr>
            <p:cNvPr id="50" name="TextBox 49"/>
            <p:cNvSpPr txBox="1"/>
            <p:nvPr/>
          </p:nvSpPr>
          <p:spPr>
            <a:xfrm>
              <a:off x="838200" y="3276600"/>
              <a:ext cx="762000" cy="307777"/>
            </a:xfrm>
            <a:prstGeom prst="rect">
              <a:avLst/>
            </a:prstGeom>
            <a:noFill/>
          </p:spPr>
          <p:txBody>
            <a:bodyPr wrap="square" rtlCol="0">
              <a:spAutoFit/>
            </a:bodyPr>
            <a:lstStyle/>
            <a:p>
              <a:pPr algn="ctr"/>
              <a:r>
                <a:rPr lang="en-US" sz="1400" b="1" dirty="0" smtClean="0">
                  <a:solidFill>
                    <a:schemeClr val="bg1"/>
                  </a:solidFill>
                </a:rPr>
                <a:t>2007</a:t>
              </a:r>
              <a:endParaRPr lang="en-US" sz="1400" b="1" dirty="0">
                <a:solidFill>
                  <a:schemeClr val="bg1"/>
                </a:solidFill>
              </a:endParaRPr>
            </a:p>
          </p:txBody>
        </p:sp>
        <p:sp>
          <p:nvSpPr>
            <p:cNvPr id="52" name="TextBox 51"/>
            <p:cNvSpPr txBox="1"/>
            <p:nvPr/>
          </p:nvSpPr>
          <p:spPr>
            <a:xfrm>
              <a:off x="5334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27" name="Up Arrow 26"/>
            <p:cNvSpPr/>
            <p:nvPr/>
          </p:nvSpPr>
          <p:spPr>
            <a:xfrm>
              <a:off x="2819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Down Arrow 33"/>
            <p:cNvSpPr/>
            <p:nvPr/>
          </p:nvSpPr>
          <p:spPr>
            <a:xfrm>
              <a:off x="3581400" y="3733800"/>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extBox 34"/>
            <p:cNvSpPr txBox="1"/>
            <p:nvPr/>
          </p:nvSpPr>
          <p:spPr>
            <a:xfrm>
              <a:off x="4343400" y="3276600"/>
              <a:ext cx="838200" cy="307777"/>
            </a:xfrm>
            <a:prstGeom prst="rect">
              <a:avLst/>
            </a:prstGeom>
            <a:noFill/>
          </p:spPr>
          <p:txBody>
            <a:bodyPr wrap="square" rtlCol="0">
              <a:spAutoFit/>
            </a:bodyPr>
            <a:lstStyle/>
            <a:p>
              <a:pPr algn="ctr"/>
              <a:r>
                <a:rPr lang="en-US" sz="1400" b="1" dirty="0" smtClean="0">
                  <a:solidFill>
                    <a:schemeClr val="bg1"/>
                  </a:solidFill>
                </a:rPr>
                <a:t>06/2014</a:t>
              </a:r>
              <a:endParaRPr lang="en-US" sz="1400" b="1" dirty="0">
                <a:solidFill>
                  <a:schemeClr val="bg1"/>
                </a:solidFill>
              </a:endParaRPr>
            </a:p>
          </p:txBody>
        </p:sp>
        <p:sp>
          <p:nvSpPr>
            <p:cNvPr id="38" name="TextBox 37"/>
            <p:cNvSpPr txBox="1"/>
            <p:nvPr/>
          </p:nvSpPr>
          <p:spPr>
            <a:xfrm>
              <a:off x="4114800" y="1981200"/>
              <a:ext cx="1371600" cy="584775"/>
            </a:xfrm>
            <a:prstGeom prst="rect">
              <a:avLst/>
            </a:prstGeom>
            <a:solidFill>
              <a:srgbClr val="0070C0"/>
            </a:solidFill>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Supreme Court Ruling</a:t>
              </a:r>
              <a:endParaRPr lang="en-US" sz="1600" b="1" dirty="0">
                <a:solidFill>
                  <a:schemeClr val="bg1"/>
                </a:solidFill>
                <a:latin typeface="+mn-lt"/>
              </a:endParaRPr>
            </a:p>
          </p:txBody>
        </p:sp>
        <p:sp>
          <p:nvSpPr>
            <p:cNvPr id="39" name="Up Arrow 38"/>
            <p:cNvSpPr/>
            <p:nvPr/>
          </p:nvSpPr>
          <p:spPr>
            <a:xfrm>
              <a:off x="4724400" y="2590800"/>
              <a:ext cx="83127" cy="459179"/>
            </a:xfrm>
            <a:prstGeom prst="up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schemeClr val="bg1"/>
                  </a:solidFill>
                </a:rPr>
                <a:t>03/2015</a:t>
              </a:r>
              <a:endParaRPr lang="en-US" sz="1400" b="1" dirty="0">
                <a:solidFill>
                  <a:schemeClr val="bg1"/>
                </a:solidFill>
              </a:endParaRPr>
            </a:p>
          </p:txBody>
        </p:sp>
        <p:sp>
          <p:nvSpPr>
            <p:cNvPr id="42" name="TextBox 41"/>
            <p:cNvSpPr txBox="1"/>
            <p:nvPr/>
          </p:nvSpPr>
          <p:spPr>
            <a:xfrm>
              <a:off x="66294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Permanent GHG rule to EQC</a:t>
              </a:r>
              <a:endParaRPr lang="en-US" sz="1600" b="1" dirty="0">
                <a:solidFill>
                  <a:schemeClr val="bg1"/>
                </a:solidFill>
                <a:latin typeface="+mn-lt"/>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extBox 43"/>
            <p:cNvSpPr txBox="1"/>
            <p:nvPr/>
          </p:nvSpPr>
          <p:spPr>
            <a:xfrm>
              <a:off x="4953000" y="4495800"/>
              <a:ext cx="1524000" cy="1077218"/>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schemeClr val="bg1"/>
                  </a:solidFill>
                  <a:latin typeface="+mn-lt"/>
                </a:rPr>
                <a:t>Proposed Temporary GHG rule to EQC</a:t>
              </a:r>
              <a:endParaRPr lang="en-US" sz="1600" b="1" dirty="0">
                <a:solidFill>
                  <a:schemeClr val="bg1"/>
                </a:solidFill>
                <a:latin typeface="+mn-lt"/>
              </a:endParaRPr>
            </a:p>
          </p:txBody>
        </p:sp>
        <p:sp>
          <p:nvSpPr>
            <p:cNvPr id="51" name="Down Arrow 50"/>
            <p:cNvSpPr/>
            <p:nvPr/>
          </p:nvSpPr>
          <p:spPr>
            <a:xfrm>
              <a:off x="57150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extBox 52"/>
            <p:cNvSpPr txBox="1"/>
            <p:nvPr/>
          </p:nvSpPr>
          <p:spPr>
            <a:xfrm>
              <a:off x="5334000" y="3276600"/>
              <a:ext cx="838200" cy="307777"/>
            </a:xfrm>
            <a:prstGeom prst="rect">
              <a:avLst/>
            </a:prstGeom>
            <a:noFill/>
          </p:spPr>
          <p:txBody>
            <a:bodyPr wrap="square" rtlCol="0">
              <a:spAutoFit/>
            </a:bodyPr>
            <a:lstStyle/>
            <a:p>
              <a:pPr algn="ctr"/>
              <a:r>
                <a:rPr lang="en-US" sz="1400" b="1" dirty="0" smtClean="0">
                  <a:solidFill>
                    <a:schemeClr val="bg1"/>
                  </a:solidFill>
                </a:rPr>
                <a:t>11/2014</a:t>
              </a:r>
              <a:endParaRPr lang="en-US" sz="1400" b="1" dirty="0">
                <a:solidFill>
                  <a:schemeClr val="bg1"/>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381000"/>
            <a:ext cx="7620000" cy="914400"/>
          </a:xfrm>
        </p:spPr>
        <p:txBody>
          <a:bodyPr numCol="2">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Two Options:</a:t>
            </a: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a:p>
            <a:pPr marL="342900" indent="-342900" algn="l">
              <a:lnSpc>
                <a:spcPct val="120000"/>
              </a:lnSpc>
              <a:buFont typeface="Arial" pitchFamily="34" charset="0"/>
              <a:buChar char="•"/>
            </a:pPr>
            <a:endParaRPr lang="en-US" sz="24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4</a:t>
            </a:fld>
            <a:endParaRPr lang="en-US" dirty="0"/>
          </a:p>
        </p:txBody>
      </p:sp>
      <p:graphicFrame>
        <p:nvGraphicFramePr>
          <p:cNvPr id="8" name="Table 7"/>
          <p:cNvGraphicFramePr>
            <a:graphicFrameLocks noGrp="1"/>
          </p:cNvGraphicFramePr>
          <p:nvPr/>
        </p:nvGraphicFramePr>
        <p:xfrm>
          <a:off x="381000" y="1066800"/>
          <a:ext cx="8458200" cy="4008120"/>
        </p:xfrm>
        <a:graphic>
          <a:graphicData uri="http://schemas.openxmlformats.org/drawingml/2006/table">
            <a:tbl>
              <a:tblPr firstRow="1" bandRow="1">
                <a:tableStyleId>{5940675A-B579-460E-94D1-54222C63F5DA}</a:tableStyleId>
              </a:tblPr>
              <a:tblGrid>
                <a:gridCol w="4229100"/>
                <a:gridCol w="4229100"/>
              </a:tblGrid>
              <a:tr h="9906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Align DEQ rules with Supreme Court ruling – Title V and PSD permits</a:t>
                      </a:r>
                      <a:r>
                        <a:rPr lang="en-US" sz="2400" b="1" u="none" baseline="0" dirty="0" smtClean="0"/>
                        <a:t> not required for GHGs alone</a:t>
                      </a:r>
                      <a:endParaRPr lang="en-US" sz="2400" b="1" u="none" dirty="0" smtClean="0">
                        <a:solidFill>
                          <a:schemeClr val="tx1"/>
                        </a:solidFill>
                      </a:endParaRPr>
                    </a:p>
                  </a:txBody>
                  <a:tcPr>
                    <a:solidFill>
                      <a:srgbClr val="60B896"/>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u="none" dirty="0" smtClean="0"/>
                        <a:t>Keep existing DEQ rules –Title</a:t>
                      </a:r>
                      <a:r>
                        <a:rPr lang="en-US" sz="2400" b="1" u="none" baseline="0" dirty="0" smtClean="0"/>
                        <a:t> V and PSD permits for GHGs alone still </a:t>
                      </a:r>
                      <a:r>
                        <a:rPr lang="en-US" sz="2400" b="1" u="none" dirty="0" smtClean="0"/>
                        <a:t>required </a:t>
                      </a:r>
                      <a:endParaRPr lang="en-US" sz="2400" b="1" u="none" dirty="0" smtClean="0">
                        <a:solidFill>
                          <a:schemeClr val="tx1"/>
                        </a:solidFill>
                      </a:endParaRPr>
                    </a:p>
                  </a:txBody>
                  <a:tcPr>
                    <a:solidFill>
                      <a:srgbClr val="60B896"/>
                    </a:solidFill>
                  </a:tcPr>
                </a:tc>
              </a:tr>
              <a:tr h="79590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For EPA and many other states, Court’s ruling automatically invalidated their rules</a:t>
                      </a:r>
                    </a:p>
                  </a:txBody>
                  <a:tcPr>
                    <a:solidFill>
                      <a:srgbClr val="B4DECE"/>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DEQ rules still in effect</a:t>
                      </a:r>
                    </a:p>
                  </a:txBody>
                  <a:tcPr>
                    <a:solidFill>
                      <a:srgbClr val="B4DECE"/>
                    </a:solidFill>
                  </a:tcPr>
                </a:tc>
              </a:tr>
              <a:tr h="12649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DEQ must revise rules to implement Court’s decision in Oregon</a:t>
                      </a:r>
                    </a:p>
                  </a:txBody>
                  <a:tcPr>
                    <a:solidFill>
                      <a:srgbClr val="60B896">
                        <a:alpha val="2800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b="1" u="none" kern="1200" dirty="0" smtClean="0">
                          <a:solidFill>
                            <a:schemeClr val="tx1"/>
                          </a:solidFill>
                          <a:latin typeface="+mn-lt"/>
                          <a:ea typeface="+mn-ea"/>
                          <a:cs typeface="+mn-cs"/>
                        </a:rPr>
                        <a:t>No rule revisions required</a:t>
                      </a:r>
                    </a:p>
                  </a:txBody>
                  <a:tcPr>
                    <a:solidFill>
                      <a:srgbClr val="60B896">
                        <a:alpha val="28000"/>
                      </a:srgbClr>
                    </a:solidFill>
                  </a:tcPr>
                </a:tc>
              </a:tr>
            </a:tbl>
          </a:graphicData>
        </a:graphic>
      </p:graphicFrame>
      <p:sp>
        <p:nvSpPr>
          <p:cNvPr id="7" name="TextBox 6"/>
          <p:cNvSpPr txBox="1"/>
          <p:nvPr/>
        </p:nvSpPr>
        <p:spPr>
          <a:xfrm>
            <a:off x="381000" y="5181600"/>
            <a:ext cx="8437053" cy="1323439"/>
          </a:xfrm>
          <a:prstGeom prst="rect">
            <a:avLst/>
          </a:prstGeom>
          <a:noFill/>
        </p:spPr>
        <p:txBody>
          <a:bodyPr wrap="square" rtlCol="0">
            <a:spAutoFit/>
          </a:bodyPr>
          <a:lstStyle/>
          <a:p>
            <a:pPr>
              <a:buFont typeface="Arial" pitchFamily="34" charset="0"/>
              <a:buChar char="•"/>
            </a:pPr>
            <a:r>
              <a:rPr lang="en-US" sz="2000" dirty="0" smtClean="0"/>
              <a:t>Final recommendation will be part of permanent rulemaking package in early 2015</a:t>
            </a:r>
          </a:p>
          <a:p>
            <a:pPr>
              <a:buFont typeface="Arial" pitchFamily="34" charset="0"/>
              <a:buChar char="•"/>
            </a:pPr>
            <a:r>
              <a:rPr lang="en-US" sz="2000" dirty="0" smtClean="0"/>
              <a:t>Temporary rule puts GHG permitting program on pause until EQC final decision is made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24"/>
          <p:cNvSpPr>
            <a:spLocks noGrp="1"/>
          </p:cNvSpPr>
          <p:nvPr>
            <p:ph type="sldNum" sz="quarter" idx="12"/>
          </p:nvPr>
        </p:nvSpPr>
        <p:spPr>
          <a:xfrm>
            <a:off x="4114800" y="6324600"/>
            <a:ext cx="304800" cy="365125"/>
          </a:xfrm>
        </p:spPr>
        <p:txBody>
          <a:bodyPr/>
          <a:lstStyle/>
          <a:p>
            <a:fld id="{2363C456-CFC3-4674-83B9-34DB1ABF1FA1}" type="slidenum">
              <a:rPr lang="en-US" smtClean="0">
                <a:solidFill>
                  <a:prstClr val="black">
                    <a:tint val="75000"/>
                  </a:prstClr>
                </a:solidFill>
              </a:rPr>
              <a:pPr/>
              <a:t>5</a:t>
            </a:fld>
            <a:endParaRPr lang="en-US" dirty="0">
              <a:solidFill>
                <a:prstClr val="black">
                  <a:tint val="75000"/>
                </a:prstClr>
              </a:solidFill>
            </a:endParaRPr>
          </a:p>
        </p:txBody>
      </p:sp>
      <p:grpSp>
        <p:nvGrpSpPr>
          <p:cNvPr id="3" name="Group 53"/>
          <p:cNvGrpSpPr/>
          <p:nvPr/>
        </p:nvGrpSpPr>
        <p:grpSpPr>
          <a:xfrm>
            <a:off x="457200" y="228600"/>
            <a:ext cx="8229600" cy="2664099"/>
            <a:chOff x="457200" y="2819400"/>
            <a:chExt cx="8229600" cy="2814387"/>
          </a:xfrm>
        </p:grpSpPr>
        <p:sp>
          <p:nvSpPr>
            <p:cNvPr id="15" name="Right Arrow 14"/>
            <p:cNvSpPr/>
            <p:nvPr/>
          </p:nvSpPr>
          <p:spPr>
            <a:xfrm>
              <a:off x="457200" y="2819400"/>
              <a:ext cx="8229600" cy="1143000"/>
            </a:xfrm>
            <a:prstGeom prst="rightArrow">
              <a:avLst/>
            </a:prstGeom>
            <a:solidFill>
              <a:srgbClr val="C00000"/>
            </a:solidFill>
            <a:ln>
              <a:noFill/>
            </a:ln>
            <a:effectLst/>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0" name="TextBox 39"/>
            <p:cNvSpPr txBox="1"/>
            <p:nvPr/>
          </p:nvSpPr>
          <p:spPr>
            <a:xfrm>
              <a:off x="6934200" y="3276600"/>
              <a:ext cx="914400" cy="307777"/>
            </a:xfrm>
            <a:prstGeom prst="rect">
              <a:avLst/>
            </a:prstGeom>
            <a:noFill/>
          </p:spPr>
          <p:txBody>
            <a:bodyPr wrap="square" rtlCol="0">
              <a:spAutoFit/>
            </a:bodyPr>
            <a:lstStyle/>
            <a:p>
              <a:pPr algn="ctr"/>
              <a:r>
                <a:rPr lang="en-US" sz="1400" b="1" dirty="0" smtClean="0">
                  <a:solidFill>
                    <a:prstClr val="white"/>
                  </a:solidFill>
                </a:rPr>
                <a:t>03/2015</a:t>
              </a:r>
              <a:endParaRPr lang="en-US" sz="1400" b="1" dirty="0">
                <a:solidFill>
                  <a:prstClr val="white"/>
                </a:solidFill>
              </a:endParaRPr>
            </a:p>
          </p:txBody>
        </p:sp>
        <p:sp>
          <p:nvSpPr>
            <p:cNvPr id="42" name="TextBox 41"/>
            <p:cNvSpPr txBox="1"/>
            <p:nvPr/>
          </p:nvSpPr>
          <p:spPr>
            <a:xfrm>
              <a:off x="6629400" y="4495801"/>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Permanent GHG rule to EQC</a:t>
              </a:r>
              <a:endParaRPr lang="en-US" sz="1600" b="1" dirty="0">
                <a:solidFill>
                  <a:prstClr val="white"/>
                </a:solidFill>
              </a:endParaRPr>
            </a:p>
          </p:txBody>
        </p:sp>
        <p:sp>
          <p:nvSpPr>
            <p:cNvPr id="43" name="Down Arrow 42"/>
            <p:cNvSpPr/>
            <p:nvPr/>
          </p:nvSpPr>
          <p:spPr>
            <a:xfrm>
              <a:off x="7315200" y="3744218"/>
              <a:ext cx="76200" cy="685800"/>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44" name="TextBox 43"/>
            <p:cNvSpPr txBox="1"/>
            <p:nvPr/>
          </p:nvSpPr>
          <p:spPr>
            <a:xfrm>
              <a:off x="680495" y="4474959"/>
              <a:ext cx="1524000" cy="1137986"/>
            </a:xfrm>
            <a:prstGeom prst="rect">
              <a:avLst/>
            </a:prstGeom>
            <a:solidFill>
              <a:srgbClr val="00B050"/>
            </a:solidFill>
            <a:ln>
              <a:noFill/>
            </a:ln>
            <a:scene3d>
              <a:camera prst="orthographicFront"/>
              <a:lightRig rig="threePt" dir="t"/>
            </a:scene3d>
            <a:sp3d>
              <a:bevelT/>
            </a:sp3d>
          </p:spPr>
          <p:txBody>
            <a:bodyPr wrap="square" rtlCol="0">
              <a:spAutoFit/>
            </a:bodyPr>
            <a:lstStyle/>
            <a:p>
              <a:pPr algn="ctr"/>
              <a:r>
                <a:rPr lang="en-US" sz="1600" b="1" dirty="0" smtClean="0">
                  <a:solidFill>
                    <a:prstClr val="white"/>
                  </a:solidFill>
                </a:rPr>
                <a:t>Proposed Temporary GHG rule to EQC</a:t>
              </a:r>
              <a:endParaRPr lang="en-US" sz="1600" b="1" dirty="0">
                <a:solidFill>
                  <a:prstClr val="white"/>
                </a:solidFill>
              </a:endParaRPr>
            </a:p>
          </p:txBody>
        </p:sp>
        <p:sp>
          <p:nvSpPr>
            <p:cNvPr id="53" name="TextBox 52"/>
            <p:cNvSpPr txBox="1"/>
            <p:nvPr/>
          </p:nvSpPr>
          <p:spPr>
            <a:xfrm>
              <a:off x="1023395" y="3237011"/>
              <a:ext cx="838200" cy="307776"/>
            </a:xfrm>
            <a:prstGeom prst="rect">
              <a:avLst/>
            </a:prstGeom>
            <a:noFill/>
          </p:spPr>
          <p:txBody>
            <a:bodyPr wrap="square" rtlCol="0">
              <a:spAutoFit/>
            </a:bodyPr>
            <a:lstStyle/>
            <a:p>
              <a:pPr algn="ctr"/>
              <a:r>
                <a:rPr lang="en-US" sz="1400" b="1" dirty="0" smtClean="0">
                  <a:solidFill>
                    <a:prstClr val="white"/>
                  </a:solidFill>
                </a:rPr>
                <a:t>11/2014</a:t>
              </a:r>
              <a:endParaRPr lang="en-US" sz="1400" b="1" dirty="0">
                <a:solidFill>
                  <a:prstClr val="white"/>
                </a:solidFill>
              </a:endParaRPr>
            </a:p>
          </p:txBody>
        </p:sp>
      </p:grpSp>
      <p:pic>
        <p:nvPicPr>
          <p:cNvPr id="55" name="Picture 5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2" name="TextBox 1"/>
          <p:cNvSpPr txBox="1"/>
          <p:nvPr/>
        </p:nvSpPr>
        <p:spPr>
          <a:xfrm>
            <a:off x="533400" y="3124200"/>
            <a:ext cx="8382000" cy="3108543"/>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Pausing does not create a loophole – if current rules are retained in 2015, temporary rule simply delays permit applications</a:t>
            </a:r>
          </a:p>
          <a:p>
            <a:pPr marL="457200" indent="-457200">
              <a:buFont typeface="Arial" panose="020B0604020202020204" pitchFamily="34" charset="0"/>
              <a:buChar char="•"/>
            </a:pPr>
            <a:r>
              <a:rPr lang="en-US" sz="2800" dirty="0" smtClean="0"/>
              <a:t>If permanent rules align with Supreme Court decision, then significant resources would be saved</a:t>
            </a:r>
          </a:p>
          <a:p>
            <a:pPr marL="457200" indent="-457200">
              <a:buFont typeface="Arial" panose="020B0604020202020204" pitchFamily="34" charset="0"/>
              <a:buChar char="•"/>
            </a:pPr>
            <a:r>
              <a:rPr lang="en-US" sz="2800" dirty="0" smtClean="0"/>
              <a:t>Not pausing GHG permitting program has negative effects…….</a:t>
            </a:r>
            <a:endParaRPr lang="en-US" sz="2800" dirty="0"/>
          </a:p>
        </p:txBody>
      </p:sp>
      <p:sp>
        <p:nvSpPr>
          <p:cNvPr id="29" name="TextBox 28"/>
          <p:cNvSpPr txBox="1"/>
          <p:nvPr/>
        </p:nvSpPr>
        <p:spPr>
          <a:xfrm>
            <a:off x="3044021" y="1466702"/>
            <a:ext cx="2745853" cy="1200329"/>
          </a:xfrm>
          <a:prstGeom prst="rect">
            <a:avLst/>
          </a:prstGeom>
          <a:solidFill>
            <a:schemeClr val="accent4"/>
          </a:solidFill>
          <a:ln>
            <a:noFill/>
          </a:ln>
          <a:scene3d>
            <a:camera prst="orthographicFront"/>
            <a:lightRig rig="threePt" dir="t"/>
          </a:scene3d>
          <a:sp3d>
            <a:bevelT/>
          </a:sp3d>
        </p:spPr>
        <p:txBody>
          <a:bodyPr wrap="square" rtlCol="0">
            <a:spAutoFit/>
          </a:bodyPr>
          <a:lstStyle/>
          <a:p>
            <a:pPr algn="ctr"/>
            <a:r>
              <a:rPr lang="en-US" sz="2400" b="1" dirty="0" smtClean="0">
                <a:solidFill>
                  <a:prstClr val="white"/>
                </a:solidFill>
              </a:rPr>
              <a:t>Between now and 3/2015 some applications are due</a:t>
            </a:r>
            <a:endParaRPr lang="en-US" sz="2400" b="1" dirty="0">
              <a:solidFill>
                <a:prstClr val="white"/>
              </a:solidFill>
            </a:endParaRPr>
          </a:p>
        </p:txBody>
      </p:sp>
      <p:sp>
        <p:nvSpPr>
          <p:cNvPr id="14" name="Down Arrow 13"/>
          <p:cNvSpPr/>
          <p:nvPr/>
        </p:nvSpPr>
        <p:spPr>
          <a:xfrm>
            <a:off x="1371600" y="1143000"/>
            <a:ext cx="76200" cy="649178"/>
          </a:xfrm>
          <a:prstGeom prst="downArrow">
            <a:avLst/>
          </a:prstGeom>
          <a:solidFill>
            <a:schemeClr val="tx1"/>
          </a:solidFill>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Tree>
    <p:extLst>
      <p:ext uri="{BB962C8B-B14F-4D97-AF65-F5344CB8AC3E}">
        <p14:creationId xmlns:p14="http://schemas.microsoft.com/office/powerpoint/2010/main" xmlns="" val="4023774025"/>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457200"/>
            <a:ext cx="7620000" cy="6096000"/>
          </a:xfrm>
        </p:spPr>
        <p:txBody>
          <a:bodyPr>
            <a:normAutofit/>
          </a:bodyPr>
          <a:lstStyle/>
          <a:p>
            <a:pPr algn="l"/>
            <a:r>
              <a:rPr lang="en-US" sz="3600" dirty="0" smtClean="0">
                <a:solidFill>
                  <a:schemeClr val="tx1"/>
                </a:solidFill>
                <a:latin typeface="Arial" pitchFamily="34" charset="0"/>
                <a:cs typeface="Arial" pitchFamily="34" charset="0"/>
              </a:rPr>
              <a:t>Negative effects</a:t>
            </a:r>
          </a:p>
          <a:p>
            <a:pPr algn="l"/>
            <a:endParaRPr lang="en-US" sz="2000" dirty="0" smtClean="0">
              <a:solidFill>
                <a:schemeClr val="tx1"/>
              </a:solidFill>
              <a:latin typeface="Arial" pitchFamily="34" charset="0"/>
              <a:cs typeface="Arial" pitchFamily="34" charset="0"/>
            </a:endParaRPr>
          </a:p>
          <a:p>
            <a:pPr marL="342900" indent="-342900" algn="l">
              <a:buFont typeface="Arial" pitchFamily="34" charset="0"/>
              <a:buChar char="•"/>
            </a:pPr>
            <a:r>
              <a:rPr lang="en-US" sz="2800" dirty="0" smtClean="0">
                <a:solidFill>
                  <a:schemeClr val="tx1"/>
                </a:solidFill>
              </a:rPr>
              <a:t>Affected facilities would incur costs in 2014 that will ultimately be wasted if DEQ’s final rules follow the Supreme Court ruling</a:t>
            </a:r>
          </a:p>
          <a:p>
            <a:pPr marL="342900" indent="-342900" algn="l">
              <a:buFont typeface="Arial" pitchFamily="34" charset="0"/>
              <a:buChar char="•"/>
            </a:pPr>
            <a:endParaRPr lang="en-US" sz="2000" dirty="0" smtClean="0">
              <a:solidFill>
                <a:schemeClr val="tx1"/>
              </a:solidFill>
            </a:endParaRPr>
          </a:p>
          <a:p>
            <a:pPr marL="342900" indent="-342900" algn="l">
              <a:buFont typeface="Arial" pitchFamily="34" charset="0"/>
              <a:buChar char="•"/>
            </a:pPr>
            <a:r>
              <a:rPr lang="en-US" sz="2800" dirty="0" smtClean="0">
                <a:solidFill>
                  <a:schemeClr val="tx1"/>
                </a:solidFill>
              </a:rPr>
              <a:t>DEQ staff work with applicants before applications are submitted - that time and effort will also be wasted</a:t>
            </a:r>
          </a:p>
          <a:p>
            <a:pPr marL="342900" indent="-342900" algn="l">
              <a:buFont typeface="Arial" pitchFamily="34" charset="0"/>
              <a:buChar char="•"/>
            </a:pPr>
            <a:endParaRPr lang="en-US" sz="2000" dirty="0" smtClean="0">
              <a:solidFill>
                <a:schemeClr val="tx1"/>
              </a:solidFill>
            </a:endParaRPr>
          </a:p>
          <a:p>
            <a:pPr marL="342900" marR="8890" lvl="0" indent="-342900" algn="l">
              <a:spcAft>
                <a:spcPts val="0"/>
              </a:spcAft>
              <a:buFont typeface="Arial" pitchFamily="34" charset="0"/>
              <a:buChar char="•"/>
            </a:pPr>
            <a:r>
              <a:rPr lang="en-US" sz="2800" dirty="0" smtClean="0">
                <a:solidFill>
                  <a:schemeClr val="tx1"/>
                </a:solidFill>
              </a:rPr>
              <a:t>Harm to DEQ because inaction sends a signal that DEQ is willing to let affected facilities waste effort and resources</a:t>
            </a:r>
          </a:p>
          <a:p>
            <a:pPr marL="342900" marR="8890" lvl="0" indent="-342900" algn="l">
              <a:spcAft>
                <a:spcPts val="0"/>
              </a:spcAft>
              <a:buFont typeface="Arial" pitchFamily="34" charset="0"/>
              <a:buChar char="•"/>
            </a:pPr>
            <a:endParaRPr lang="en-US" sz="3000" dirty="0" smtClean="0">
              <a:solidFill>
                <a:schemeClr val="tx1"/>
              </a:solidFill>
            </a:endParaRPr>
          </a:p>
          <a:p>
            <a:pPr algn="l">
              <a:buFont typeface="Arial" pitchFamily="34" charset="0"/>
              <a:buChar char="•"/>
            </a:pPr>
            <a:endParaRPr lang="en-US" sz="2800" dirty="0" smtClean="0"/>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51949299-A324-4CC4-94A3-85619F34DA0B}" type="slidenum">
              <a:rPr lang="en-US" smtClean="0"/>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762000"/>
            <a:ext cx="7620000" cy="5334000"/>
          </a:xfrm>
        </p:spPr>
        <p:txBody>
          <a:bodyPr>
            <a:normAutofit/>
          </a:bodyPr>
          <a:lstStyle/>
          <a:p>
            <a:pPr lvl="0" algn="l">
              <a:lnSpc>
                <a:spcPct val="120000"/>
              </a:lnSpc>
              <a:spcBef>
                <a:spcPts val="0"/>
              </a:spcBef>
            </a:pPr>
            <a:r>
              <a:rPr lang="en-US" sz="3600" dirty="0" smtClean="0">
                <a:solidFill>
                  <a:schemeClr val="tx1"/>
                </a:solidFill>
                <a:latin typeface="Arial" pitchFamily="34" charset="0"/>
                <a:cs typeface="Arial" pitchFamily="34" charset="0"/>
              </a:rPr>
              <a:t>Facilities affected:</a:t>
            </a:r>
          </a:p>
          <a:p>
            <a:pPr marL="342900" indent="-342900" algn="l">
              <a:lnSpc>
                <a:spcPct val="120000"/>
              </a:lnSpc>
              <a:buFont typeface="Arial" pitchFamily="34" charset="0"/>
              <a:buChar char="•"/>
            </a:pPr>
            <a:endParaRPr lang="en-US" sz="2000" dirty="0" smtClean="0">
              <a:solidFill>
                <a:schemeClr val="tx1"/>
              </a:solidFill>
            </a:endParaRPr>
          </a:p>
          <a:p>
            <a:pPr marL="342900" indent="-342900" algn="l">
              <a:lnSpc>
                <a:spcPct val="120000"/>
              </a:lnSpc>
              <a:buFont typeface="Arial" pitchFamily="34" charset="0"/>
              <a:buChar char="•"/>
            </a:pPr>
            <a:r>
              <a:rPr lang="en-US" sz="2800" dirty="0" smtClean="0">
                <a:solidFill>
                  <a:schemeClr val="tx1"/>
                </a:solidFill>
              </a:rPr>
              <a:t>Semiconductor manufacturers </a:t>
            </a:r>
          </a:p>
          <a:p>
            <a:pPr marL="800100" lvl="1" indent="-342900" algn="l">
              <a:lnSpc>
                <a:spcPct val="120000"/>
              </a:lnSpc>
              <a:buFont typeface="Arial" pitchFamily="34" charset="0"/>
              <a:buChar char="•"/>
            </a:pPr>
            <a:r>
              <a:rPr lang="en-US" sz="2400" dirty="0" smtClean="0">
                <a:solidFill>
                  <a:schemeClr val="tx1"/>
                </a:solidFill>
              </a:rPr>
              <a:t>Intel/Hillsboro &amp; Aloha</a:t>
            </a:r>
          </a:p>
          <a:p>
            <a:pPr marL="800100" lvl="1" indent="-342900" algn="l">
              <a:lnSpc>
                <a:spcPct val="120000"/>
              </a:lnSpc>
              <a:buFont typeface="Arial" pitchFamily="34" charset="0"/>
              <a:buChar char="•"/>
            </a:pPr>
            <a:r>
              <a:rPr lang="en-US" sz="2400" dirty="0" smtClean="0">
                <a:solidFill>
                  <a:schemeClr val="tx1"/>
                </a:solidFill>
              </a:rPr>
              <a:t>On Semiconductor/Gresham</a:t>
            </a:r>
          </a:p>
          <a:p>
            <a:pPr marL="342900" indent="-342900" algn="l">
              <a:lnSpc>
                <a:spcPct val="120000"/>
              </a:lnSpc>
              <a:buFont typeface="Arial" pitchFamily="34" charset="0"/>
              <a:buChar char="•"/>
            </a:pPr>
            <a:r>
              <a:rPr lang="en-US" sz="2800" dirty="0" smtClean="0">
                <a:solidFill>
                  <a:schemeClr val="tx1"/>
                </a:solidFill>
              </a:rPr>
              <a:t>Possible new and existing facilities may need to submit applications before the early 2015 EQC meeting</a:t>
            </a:r>
          </a:p>
          <a:p>
            <a:pPr marL="342900" indent="-342900" algn="l">
              <a:lnSpc>
                <a:spcPct val="120000"/>
              </a:lnSpc>
              <a:buFont typeface="Arial" pitchFamily="34" charset="0"/>
              <a:buChar char="•"/>
            </a:pPr>
            <a:r>
              <a:rPr lang="en-US" sz="2800" dirty="0" smtClean="0">
                <a:solidFill>
                  <a:schemeClr val="tx1"/>
                </a:solidFill>
              </a:rPr>
              <a:t>Other unknown facilities</a:t>
            </a:r>
            <a:endParaRPr lang="en-US" sz="3000" dirty="0" smtClean="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C039928-9904-4D12-9F04-A901800487E0}"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14400" y="914400"/>
            <a:ext cx="7848600" cy="4724400"/>
          </a:xfrm>
        </p:spPr>
        <p:txBody>
          <a:bodyPr>
            <a:normAutofit/>
          </a:bodyPr>
          <a:lstStyle/>
          <a:p>
            <a:pPr algn="l"/>
            <a:r>
              <a:rPr lang="en-US" sz="3600" dirty="0" smtClean="0">
                <a:solidFill>
                  <a:schemeClr val="tx1"/>
                </a:solidFill>
                <a:latin typeface="Arial" pitchFamily="34" charset="0"/>
                <a:cs typeface="Arial" pitchFamily="34" charset="0"/>
              </a:rPr>
              <a:t>Public Process on Permanent Rules</a:t>
            </a:r>
            <a:endParaRPr lang="en-US" sz="2400" dirty="0" smtClean="0">
              <a:solidFill>
                <a:schemeClr val="tx1"/>
              </a:solidFill>
              <a:latin typeface="Arial" pitchFamily="34" charset="0"/>
              <a:cs typeface="Arial" pitchFamily="34" charset="0"/>
            </a:endParaRPr>
          </a:p>
          <a:p>
            <a:pPr algn="l"/>
            <a:endParaRPr lang="en-US" sz="2000" dirty="0" smtClean="0">
              <a:solidFill>
                <a:schemeClr val="tx1"/>
              </a:solidFill>
              <a:latin typeface="Arial" pitchFamily="34" charset="0"/>
              <a:cs typeface="Arial" pitchFamily="34" charset="0"/>
            </a:endParaRPr>
          </a:p>
          <a:p>
            <a:pPr marL="342900" indent="-342900" algn="l">
              <a:lnSpc>
                <a:spcPct val="80000"/>
              </a:lnSpc>
              <a:buFont typeface="Arial" pitchFamily="34" charset="0"/>
              <a:buChar char="•"/>
            </a:pPr>
            <a:r>
              <a:rPr lang="en-US" sz="2800" dirty="0" smtClean="0">
                <a:solidFill>
                  <a:schemeClr val="tx1"/>
                </a:solidFill>
              </a:rPr>
              <a:t>DEQ requested public comment on permanent rule on whether to keep DEQ’s rules or to adopt rules that align with Supreme Court decision</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received comments in support of both options</a:t>
            </a:r>
          </a:p>
          <a:p>
            <a:pPr marL="342900" indent="-342900" algn="l">
              <a:lnSpc>
                <a:spcPct val="80000"/>
              </a:lnSpc>
              <a:buFont typeface="Arial" pitchFamily="34" charset="0"/>
              <a:buChar char="•"/>
            </a:pPr>
            <a:endParaRPr lang="en-US" sz="2000" dirty="0" smtClean="0">
              <a:solidFill>
                <a:schemeClr val="tx1"/>
              </a:solidFill>
            </a:endParaRPr>
          </a:p>
          <a:p>
            <a:pPr marL="342900" indent="-342900" algn="l">
              <a:lnSpc>
                <a:spcPct val="80000"/>
              </a:lnSpc>
              <a:buFont typeface="Arial" pitchFamily="34" charset="0"/>
              <a:buChar char="•"/>
            </a:pPr>
            <a:r>
              <a:rPr lang="en-US" sz="2800" dirty="0" smtClean="0">
                <a:solidFill>
                  <a:schemeClr val="tx1"/>
                </a:solidFill>
              </a:rPr>
              <a:t>DEQ will consider comments and make a recommendation for permanent rulemaking in 2015</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71A97135-7118-41B9-A152-1EF60AF832F9}"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838200"/>
            <a:ext cx="7467600" cy="5562600"/>
          </a:xfrm>
        </p:spPr>
        <p:txBody>
          <a:bodyPr>
            <a:normAutofit fontScale="55000" lnSpcReduction="20000"/>
          </a:bodyPr>
          <a:lstStyle/>
          <a:p>
            <a:pPr algn="l"/>
            <a:r>
              <a:rPr lang="en-US" sz="6500" dirty="0" smtClean="0">
                <a:solidFill>
                  <a:schemeClr val="tx1"/>
                </a:solidFill>
                <a:latin typeface="Arial" pitchFamily="34" charset="0"/>
                <a:cs typeface="Arial" pitchFamily="34" charset="0"/>
              </a:rPr>
              <a:t>Recommendation</a:t>
            </a:r>
          </a:p>
          <a:p>
            <a:pPr algn="l"/>
            <a:endParaRPr lang="en-US" sz="3600" dirty="0" smtClean="0">
              <a:solidFill>
                <a:schemeClr val="tx1"/>
              </a:solidFill>
              <a:latin typeface="Arial" pitchFamily="34" charset="0"/>
              <a:cs typeface="Arial" pitchFamily="34" charset="0"/>
            </a:endParaRPr>
          </a:p>
          <a:p>
            <a:pPr algn="l"/>
            <a:r>
              <a:rPr lang="en-US" sz="4500" dirty="0" smtClean="0">
                <a:solidFill>
                  <a:schemeClr val="tx1"/>
                </a:solidFill>
              </a:rPr>
              <a:t>DEQ recommends that the Environmental Quality Commission:</a:t>
            </a:r>
          </a:p>
          <a:p>
            <a:pPr algn="l"/>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Determine that failure to act promptly would result in serious prejudice to the public interest or the interests of the parties concerned as provided under the Justification section of the staff report.</a:t>
            </a:r>
          </a:p>
          <a:p>
            <a:pPr marL="342900" indent="-342900" algn="l">
              <a:buFont typeface="Arial" pitchFamily="34" charset="0"/>
              <a:buChar char="•"/>
            </a:pPr>
            <a:endParaRPr lang="en-US" sz="3600" dirty="0" smtClean="0">
              <a:solidFill>
                <a:schemeClr val="tx1"/>
              </a:solidFill>
            </a:endParaRPr>
          </a:p>
          <a:p>
            <a:pPr marL="342900" indent="-342900" algn="l">
              <a:buFont typeface="Arial" pitchFamily="34" charset="0"/>
              <a:buChar char="•"/>
            </a:pPr>
            <a:r>
              <a:rPr lang="en-US" sz="4500" dirty="0" smtClean="0">
                <a:solidFill>
                  <a:schemeClr val="tx1"/>
                </a:solidFill>
              </a:rPr>
              <a:t>Adopt temporary rule amendments as proposed in Attachment A as part of chapter 340 of the Oregon Administrative Rules to be effective upon filing with the Secretary of State.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
        <p:nvSpPr>
          <p:cNvPr id="6" name="Footer Placeholder 5"/>
          <p:cNvSpPr>
            <a:spLocks noGrp="1"/>
          </p:cNvSpPr>
          <p:nvPr>
            <p:ph type="ftr" sz="quarter" idx="11"/>
          </p:nvPr>
        </p:nvSpPr>
        <p:spPr/>
        <p:txBody>
          <a:bodyPr/>
          <a:lstStyle/>
          <a:p>
            <a:fld id="{1DDF3CB3-4889-4B0B-A44A-DF302998093A}" type="slidenum">
              <a:rPr lang="en-US" smtClean="0"/>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1688</TotalTime>
  <Words>1697</Words>
  <Application>Microsoft Office PowerPoint</Application>
  <PresentationFormat>On-screen Show (4:3)</PresentationFormat>
  <Paragraphs>181</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Operations</vt:lpstr>
      <vt:lpstr>Slide 2</vt:lpstr>
      <vt:lpstr>Slide 3</vt:lpstr>
      <vt:lpstr>Slide 4</vt:lpstr>
      <vt:lpstr>Slide 5</vt:lpstr>
      <vt:lpstr>Slide 6</vt:lpstr>
      <vt:lpstr>Slide 7</vt:lpstr>
      <vt:lpstr>Slide 8</vt:lpstr>
      <vt:lpstr>Slide 9</vt:lpstr>
    </vt:vector>
  </TitlesOfParts>
  <Company>State of Oregon Department of Environmental Quality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Name</dc:title>
  <dc:creator>State of Oregon</dc:creator>
  <cp:lastModifiedBy>jinahar</cp:lastModifiedBy>
  <cp:revision>254</cp:revision>
  <dcterms:created xsi:type="dcterms:W3CDTF">2012-12-04T19:19:06Z</dcterms:created>
  <dcterms:modified xsi:type="dcterms:W3CDTF">2014-10-10T15:28:07Z</dcterms:modified>
</cp:coreProperties>
</file>