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00" r:id="rId3"/>
    <p:sldId id="275" r:id="rId4"/>
    <p:sldId id="302" r:id="rId5"/>
    <p:sldId id="259" r:id="rId6"/>
    <p:sldId id="285" r:id="rId7"/>
    <p:sldId id="286" r:id="rId8"/>
    <p:sldId id="276" r:id="rId9"/>
    <p:sldId id="281" r:id="rId10"/>
    <p:sldId id="297" r:id="rId11"/>
    <p:sldId id="298" r:id="rId12"/>
    <p:sldId id="277" r:id="rId13"/>
    <p:sldId id="288" r:id="rId14"/>
    <p:sldId id="289" r:id="rId15"/>
    <p:sldId id="290" r:id="rId16"/>
    <p:sldId id="291" r:id="rId17"/>
    <p:sldId id="280" r:id="rId18"/>
    <p:sldId id="279" r:id="rId19"/>
    <p:sldId id="292" r:id="rId20"/>
    <p:sldId id="293" r:id="rId21"/>
    <p:sldId id="294" r:id="rId22"/>
    <p:sldId id="295" r:id="rId23"/>
    <p:sldId id="296" r:id="rId24"/>
    <p:sldId id="282" r:id="rId25"/>
    <p:sldId id="30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0B896"/>
    <a:srgbClr val="B4DECE"/>
    <a:srgbClr val="439777"/>
    <a:srgbClr val="3F8D6F"/>
    <a:srgbClr val="57B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62" y="226"/>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816" y="195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12/30/2014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 xmlns:p14="http://schemas.microsoft.com/office/powerpoint/2010/main"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2000" dirty="0" smtClean="0"/>
              <a:t>My name is Jill Inahara.  I am a rule writer in the Operations Division. I’d also like to introduce George Davis, senior permit writer in NW region.  George has been instrumental on my rule writing team and is here as a co-presenter. </a:t>
            </a:r>
          </a:p>
          <a:p>
            <a:endParaRPr lang="en-US" sz="2000" dirty="0" smtClean="0"/>
          </a:p>
          <a:p>
            <a:r>
              <a:rPr lang="en-US" sz="2000" dirty="0" smtClean="0"/>
              <a:t>We are here today to give you a brief overview of a large air quality rulemaking that we will be bringing to you for adoption in April.  </a:t>
            </a:r>
          </a:p>
          <a:p>
            <a:endParaRPr lang="en-US" sz="2000" dirty="0" smtClean="0"/>
          </a:p>
          <a:p>
            <a:pPr marL="285750" indent="-285750">
              <a:buFont typeface="Arial" pitchFamily="34" charset="0"/>
              <a:buChar char="•"/>
            </a:pPr>
            <a:r>
              <a:rPr lang="en-US" sz="20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2000" dirty="0" smtClean="0">
              <a:latin typeface="Times New Roman" pitchFamily="18" charset="0"/>
              <a:cs typeface="Times New Roman" pitchFamily="18" charset="0"/>
            </a:endParaRPr>
          </a:p>
          <a:p>
            <a:pPr marL="285750" indent="-285750">
              <a:buFont typeface="Arial" pitchFamily="34" charset="0"/>
              <a:buChar char="•"/>
            </a:pPr>
            <a:r>
              <a:rPr lang="en-US" sz="20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p>
          <a:p>
            <a:endParaRPr lang="en-US" sz="2000"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 xmlns:p14="http://schemas.microsoft.com/office/powerpoint/2010/main" val="15070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marR="8890">
              <a:spcAft>
                <a:spcPts val="600"/>
              </a:spcAft>
            </a:pPr>
            <a:r>
              <a:rPr lang="en-US" sz="2000" dirty="0" smtClean="0">
                <a:latin typeface="Times New Roman"/>
                <a:ea typeface="Times New Roman"/>
              </a:rPr>
              <a:t>When the Title V permitting program was established in 1993, DEQ developed a list of “categorically insignificant activities” that may take place at a source but are not addressed individually in the permit. This list includes activities such as:</a:t>
            </a:r>
            <a:endParaRPr lang="en-US" sz="2000" dirty="0" smtClean="0">
              <a:latin typeface="Arial"/>
              <a:ea typeface="Times New Roman"/>
            </a:endParaRPr>
          </a:p>
          <a:p>
            <a:pPr marL="342900" marR="8890" lvl="0" indent="-342900">
              <a:spcBef>
                <a:spcPts val="0"/>
              </a:spcBef>
              <a:spcAft>
                <a:spcPts val="600"/>
              </a:spcAft>
              <a:buFont typeface="Symbol"/>
              <a:buChar char=""/>
            </a:pPr>
            <a:r>
              <a:rPr lang="en-US" sz="2000" dirty="0" smtClean="0">
                <a:latin typeface="Times New Roman"/>
                <a:ea typeface="Times New Roman"/>
              </a:rPr>
              <a:t>Janitorial &amp; </a:t>
            </a:r>
            <a:r>
              <a:rPr lang="en-US" sz="2000" dirty="0" err="1" smtClean="0">
                <a:latin typeface="Times New Roman"/>
                <a:ea typeface="Times New Roman"/>
              </a:rPr>
              <a:t>groundskeeping</a:t>
            </a:r>
            <a:r>
              <a:rPr lang="en-US" sz="2000" dirty="0" smtClean="0">
                <a:latin typeface="Times New Roman"/>
                <a:ea typeface="Times New Roman"/>
              </a:rPr>
              <a:t> activities </a:t>
            </a:r>
          </a:p>
          <a:p>
            <a:pPr marL="342900" marR="8890" lvl="0" indent="-342900">
              <a:spcBef>
                <a:spcPts val="0"/>
              </a:spcBef>
              <a:spcAft>
                <a:spcPts val="600"/>
              </a:spcAft>
            </a:pPr>
            <a:r>
              <a:rPr lang="en-US" sz="2000" dirty="0" smtClean="0">
                <a:latin typeface="Times New Roman"/>
                <a:ea typeface="Times New Roman"/>
              </a:rPr>
              <a:t>Also includes Emergency generators &amp; Small fuel burning equipment (space heaters, water heaters)</a:t>
            </a:r>
            <a:endParaRPr lang="en-US" sz="2000" dirty="0" smtClean="0">
              <a:latin typeface="Arial"/>
              <a:ea typeface="Times New Roman"/>
            </a:endParaRPr>
          </a:p>
          <a:p>
            <a:r>
              <a:rPr lang="en-US" sz="2000" dirty="0" smtClean="0">
                <a:latin typeface="Times New Roman" pitchFamily="18" charset="0"/>
                <a:cs typeface="Times New Roman" pitchFamily="18" charset="0"/>
              </a:rPr>
              <a:t>While most cat. </a:t>
            </a:r>
            <a:r>
              <a:rPr lang="en-US" sz="2000" dirty="0" err="1" smtClean="0">
                <a:latin typeface="Times New Roman" pitchFamily="18" charset="0"/>
                <a:cs typeface="Times New Roman" pitchFamily="18" charset="0"/>
              </a:rPr>
              <a:t>Insig</a:t>
            </a:r>
            <a:r>
              <a:rPr lang="en-US" sz="2000" dirty="0" smtClean="0">
                <a:latin typeface="Times New Roman" pitchFamily="18" charset="0"/>
                <a:cs typeface="Times New Roman" pitchFamily="18" charset="0"/>
              </a:rPr>
              <a:t>. Activities  are still considered insignificant, DEQ has found some facilities that have  a large number of  emergency generators or small heating devices, with emissions that can’t be considered insignificant.</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10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17</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Arial" pitchFamily="34" charset="0"/>
              <a:buChar char="•"/>
            </a:pPr>
            <a:r>
              <a:rPr lang="en-US" sz="2000" dirty="0" smtClean="0"/>
              <a:t> &gt; 600 pages of proposed rules</a:t>
            </a:r>
          </a:p>
          <a:p>
            <a:pPr lvl="1">
              <a:buFont typeface="Arial" pitchFamily="34" charset="0"/>
              <a:buChar char="•"/>
            </a:pPr>
            <a:r>
              <a:rPr lang="en-US" sz="2000" dirty="0" smtClean="0"/>
              <a:t> </a:t>
            </a:r>
            <a:r>
              <a:rPr lang="en-US" sz="2000" dirty="0" smtClean="0"/>
              <a:t> ~ 200 page crosswalk of changes</a:t>
            </a:r>
          </a:p>
          <a:p>
            <a:pPr lvl="1">
              <a:buFont typeface="Arial" pitchFamily="34" charset="0"/>
              <a:buChar char="•"/>
            </a:pPr>
            <a:r>
              <a:rPr lang="en-US" sz="2000" dirty="0" smtClean="0"/>
              <a:t> </a:t>
            </a:r>
            <a:r>
              <a:rPr lang="en-US" sz="2000" dirty="0" smtClean="0"/>
              <a:t>~ 100 pages of response to comment  </a:t>
            </a:r>
          </a:p>
          <a:p>
            <a:pPr lvl="1">
              <a:buFont typeface="Arial" pitchFamily="34" charset="0"/>
              <a:buChar char="•"/>
            </a:pPr>
            <a:endParaRPr lang="en-US" sz="2000" dirty="0" smtClean="0"/>
          </a:p>
          <a:p>
            <a:pPr lvl="1">
              <a:buFont typeface="Arial" pitchFamily="34" charset="0"/>
              <a:buChar char="•"/>
            </a:pPr>
            <a:r>
              <a:rPr lang="en-US" sz="2000" dirty="0" smtClean="0"/>
              <a:t>  Over 1000 instances of changing “the Department” to “DEQ”</a:t>
            </a:r>
          </a:p>
          <a:p>
            <a:pPr lvl="1">
              <a:buFont typeface="Arial" pitchFamily="34" charset="0"/>
              <a:buChar char="•"/>
            </a:pPr>
            <a:r>
              <a:rPr lang="en-US" sz="2000" dirty="0" smtClean="0"/>
              <a:t>  Almost 500 instances of deleting “of this rule” or “of this section”</a:t>
            </a:r>
          </a:p>
          <a:p>
            <a:pPr lvl="1">
              <a:buFont typeface="Arial" pitchFamily="34" charset="0"/>
              <a:buChar char="•"/>
            </a:pPr>
            <a:r>
              <a:rPr lang="en-US" sz="2000" dirty="0" smtClean="0"/>
              <a:t> </a:t>
            </a:r>
            <a:r>
              <a:rPr lang="en-US" sz="2000" dirty="0" smtClean="0"/>
              <a:t> Over 300 corrections to the State Implementation Plan NOTE</a:t>
            </a:r>
          </a:p>
          <a:p>
            <a:pPr lvl="1">
              <a:buFont typeface="Arial" pitchFamily="34" charset="0"/>
              <a:buChar char="•"/>
            </a:pPr>
            <a:r>
              <a:rPr lang="en-US" sz="2000" dirty="0" smtClean="0"/>
              <a:t> </a:t>
            </a:r>
            <a:r>
              <a:rPr lang="en-US" sz="2000" dirty="0" smtClean="0"/>
              <a:t> Over 400 corrections to Statutory Authority</a:t>
            </a:r>
          </a:p>
          <a:p>
            <a:pPr lvl="1">
              <a:buFont typeface="Arial" pitchFamily="34" charset="0"/>
              <a:buChar char="•"/>
            </a:pPr>
            <a:endParaRPr lang="en-US" sz="2000" dirty="0" smtClean="0"/>
          </a:p>
          <a:p>
            <a:pPr lvl="1">
              <a:buFont typeface="Arial" pitchFamily="34" charset="0"/>
              <a:buChar char="•"/>
            </a:pPr>
            <a:r>
              <a:rPr lang="en-US" sz="2000" dirty="0" smtClean="0"/>
              <a:t> </a:t>
            </a:r>
            <a:r>
              <a:rPr lang="en-US" sz="2000" dirty="0" smtClean="0"/>
              <a:t> SIX weeks of review rather than four</a:t>
            </a:r>
            <a:endParaRPr lang="en-US" sz="2000"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419599"/>
          </a:xfrm>
        </p:spPr>
        <p:txBody>
          <a:bodyPr>
            <a:noAutofit/>
          </a:bodyPr>
          <a:lstStyle/>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We organized this rulemaking into nine </a:t>
            </a:r>
            <a:r>
              <a:rPr lang="en-US" sz="1800" dirty="0" smtClean="0">
                <a:latin typeface="Times New Roman" pitchFamily="18" charset="0"/>
                <a:cs typeface="Times New Roman" pitchFamily="18" charset="0"/>
              </a:rPr>
              <a:t>categories. </a:t>
            </a:r>
            <a:r>
              <a:rPr lang="en-US" sz="1800" dirty="0" smtClean="0">
                <a:latin typeface="Times New Roman" pitchFamily="18" charset="0"/>
                <a:cs typeface="Times New Roman" pitchFamily="18" charset="0"/>
              </a:rPr>
              <a:t>We’ll go into more detail on some of these topics later in this presentation</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READ THROUGH 1 THROUGH 5</a:t>
            </a:r>
          </a:p>
          <a:p>
            <a:pPr marL="285750" indent="-285750"/>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419599"/>
          </a:xfrm>
        </p:spPr>
        <p:txBody>
          <a:bodyPr>
            <a:noAutofit/>
          </a:bodyPr>
          <a:lstStyle/>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READ </a:t>
            </a:r>
            <a:r>
              <a:rPr lang="en-US" sz="1800" dirty="0" smtClean="0">
                <a:latin typeface="Times New Roman" pitchFamily="18" charset="0"/>
                <a:cs typeface="Times New Roman" pitchFamily="18" charset="0"/>
              </a:rPr>
              <a:t>THROUGH </a:t>
            </a:r>
            <a:r>
              <a:rPr lang="en-US" sz="1800" dirty="0" smtClean="0">
                <a:latin typeface="Times New Roman" pitchFamily="18" charset="0"/>
                <a:cs typeface="Times New Roman" pitchFamily="18" charset="0"/>
              </a:rPr>
              <a:t>4 </a:t>
            </a:r>
            <a:r>
              <a:rPr lang="en-US" sz="1800" dirty="0" smtClean="0">
                <a:latin typeface="Times New Roman" pitchFamily="18" charset="0"/>
                <a:cs typeface="Times New Roman" pitchFamily="18" charset="0"/>
              </a:rPr>
              <a:t>THROUGH </a:t>
            </a:r>
            <a:r>
              <a:rPr lang="en-US" sz="1800" dirty="0" smtClean="0">
                <a:latin typeface="Times New Roman" pitchFamily="18" charset="0"/>
                <a:cs typeface="Times New Roman" pitchFamily="18" charset="0"/>
              </a:rPr>
              <a:t>6</a:t>
            </a:r>
            <a:endParaRPr lang="en-US" sz="1800" dirty="0" smtClean="0">
              <a:latin typeface="Times New Roman" pitchFamily="18" charset="0"/>
              <a:cs typeface="Times New Roman" pitchFamily="18" charset="0"/>
            </a:endParaRPr>
          </a:p>
          <a:p>
            <a:pPr marL="285750" indent="-285750"/>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762000"/>
            <a:ext cx="4648200" cy="3486150"/>
          </a:xfrm>
        </p:spPr>
      </p:sp>
      <p:sp>
        <p:nvSpPr>
          <p:cNvPr id="3" name="Notes Placeholder 2"/>
          <p:cNvSpPr>
            <a:spLocks noGrp="1"/>
          </p:cNvSpPr>
          <p:nvPr>
            <p:ph type="body" idx="1"/>
          </p:nvPr>
        </p:nvSpPr>
        <p:spPr>
          <a:xfrm>
            <a:off x="990600" y="4267201"/>
            <a:ext cx="5334000" cy="4876800"/>
          </a:xfrm>
        </p:spPr>
        <p:txBody>
          <a:bodyPr>
            <a:noAutofit/>
          </a:bodyPr>
          <a:lstStyle/>
          <a:p>
            <a:r>
              <a:rPr lang="en-US" sz="1800" dirty="0" smtClean="0">
                <a:latin typeface="Times New Roman" pitchFamily="18" charset="0"/>
                <a:cs typeface="Times New Roman" pitchFamily="18" charset="0"/>
              </a:rPr>
              <a:t>Categories 7-9 are pretty minor changes but didn’t fit in with the other categories.  I’ll explain them briefly here:</a:t>
            </a:r>
            <a:endParaRPr lang="en-US" sz="18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pitchFamily="18" charset="0"/>
                <a:cs typeface="Times New Roman" pitchFamily="18" charset="0"/>
              </a:rPr>
              <a:t>#7: The proposed rules would make it easier and more cost-effective for DEQ to hold and people to participate in public hearings and meetings. For example, with the option to hold Internet-based virtual meetings, DEQ could hold more meetings across the state using fewer resources. And eventually, DEQ hopes to give people the option to call in to hearings and meetings from any location instead of traveling.</a:t>
            </a:r>
          </a:p>
          <a:p>
            <a:pPr marL="283464" indent="-283464">
              <a:buFont typeface="Arial" pitchFamily="34" charset="0"/>
              <a:buChar char="•"/>
            </a:pPr>
            <a:endParaRPr lang="en-US" sz="15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pitchFamily="18" charset="0"/>
                <a:cs typeface="Times New Roman" pitchFamily="18" charset="0"/>
              </a:rPr>
              <a:t>#8: The proposed change for the Heat Smart program would allow small scale commercial biomass boilers to be sold in Oregon again. When EPA changed their rules to exempt small biomass boilers from federal standards, it made them subject to the Heat Smart rules.</a:t>
            </a:r>
          </a:p>
          <a:p>
            <a:pPr marL="283464" indent="-283464">
              <a:buFont typeface="Arial" pitchFamily="34" charset="0"/>
              <a:buChar char="•"/>
            </a:pPr>
            <a:endParaRPr lang="en-US" sz="15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a:ea typeface="Times New Roman"/>
              </a:rPr>
              <a:t>#9: The proposed rules would remove the annual reporting requirement for gasoline dispensing facilities with monthly throughput less than 10,000 gallons but would still require them to meet work practice </a:t>
            </a:r>
            <a:r>
              <a:rPr lang="en-US" sz="1500" dirty="0" smtClean="0">
                <a:latin typeface="Times New Roman"/>
                <a:ea typeface="Times New Roman"/>
              </a:rPr>
              <a:t>standards (submerged fill tube)</a:t>
            </a:r>
            <a:endParaRPr lang="en-US" sz="15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1600" dirty="0" smtClean="0">
                <a:latin typeface="Times New Roman" pitchFamily="18" charset="0"/>
                <a:cs typeface="Times New Roman" pitchFamily="18" charset="0"/>
              </a:rPr>
              <a:t>Some of our rules are out of order so we want to move them to the right place.  There are </a:t>
            </a:r>
            <a:r>
              <a:rPr lang="en-US" sz="1600" dirty="0" smtClean="0">
                <a:latin typeface="Times New Roman" pitchFamily="18" charset="0"/>
                <a:cs typeface="Times New Roman" pitchFamily="18" charset="0"/>
              </a:rPr>
              <a:t>permitting procedures </a:t>
            </a:r>
            <a:r>
              <a:rPr lang="en-US" sz="1600" dirty="0" smtClean="0">
                <a:latin typeface="Times New Roman" pitchFamily="18" charset="0"/>
                <a:cs typeface="Times New Roman" pitchFamily="18" charset="0"/>
              </a:rPr>
              <a:t>in definitions </a:t>
            </a:r>
            <a:r>
              <a:rPr lang="en-US" sz="1100" dirty="0" smtClean="0">
                <a:latin typeface="Times New Roman" pitchFamily="18" charset="0"/>
                <a:cs typeface="Times New Roman" pitchFamily="18" charset="0"/>
              </a:rPr>
              <a:t>like major modification, actual emissions and netting basis </a:t>
            </a:r>
            <a:r>
              <a:rPr lang="en-US" sz="1600" dirty="0" smtClean="0">
                <a:latin typeface="Times New Roman" pitchFamily="18" charset="0"/>
                <a:cs typeface="Times New Roman" pitchFamily="18" charset="0"/>
              </a:rPr>
              <a:t>that need to be moved.</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Some of our rules are missing important details so we worked on clarifying them.  (compliance methods)</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We want a clean set of definitions. Throughout all of our divisions there are multiple definitions of the same term – 5 definitions of the word person! Make sure the definitions agree and get rid of the redundant ones</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We found cross-referencing errors and typos that need to be fixed.  </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None of these clean-up changes  will affect stringency.  We are just clarifying things. </a:t>
            </a:r>
          </a:p>
          <a:p>
            <a:pPr marL="11430" marR="354330">
              <a:spcBef>
                <a:spcPts val="0"/>
              </a:spcBef>
              <a:spcAft>
                <a:spcPts val="0"/>
              </a:spcAft>
            </a:pPr>
            <a:endParaRPr lang="en-US" sz="2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lvl="0">
              <a:lnSpc>
                <a:spcPct val="115000"/>
              </a:lnSpc>
              <a:buSzPct val="80000"/>
              <a:defRPr/>
            </a:pPr>
            <a:r>
              <a:rPr lang="en-US" sz="1600" dirty="0" smtClean="0">
                <a:solidFill>
                  <a:sysClr val="windowText" lastClr="000000"/>
                </a:solidFill>
                <a:latin typeface="Times New Roman"/>
                <a:ea typeface="Calibri"/>
                <a:cs typeface="Times New Roman"/>
              </a:rPr>
              <a:t>As part of this cleanup, we want to repeal rules we don’t need:</a:t>
            </a:r>
          </a:p>
          <a:p>
            <a:pPr lvl="0">
              <a:lnSpc>
                <a:spcPct val="115000"/>
              </a:lnSpc>
              <a:buSzPct val="80000"/>
              <a:buFont typeface="Arial" pitchFamily="34" charset="0"/>
              <a:buChar char="•"/>
              <a:defRPr/>
            </a:pPr>
            <a:r>
              <a:rPr lang="en-US" sz="1600" dirty="0" smtClean="0">
                <a:solidFill>
                  <a:sysClr val="windowText" lastClr="000000"/>
                </a:solidFill>
                <a:latin typeface="Times New Roman"/>
                <a:ea typeface="Calibri"/>
                <a:cs typeface="Times New Roman"/>
              </a:rPr>
              <a:t>Spray </a:t>
            </a:r>
            <a:r>
              <a:rPr lang="en-US" sz="1600" dirty="0" smtClean="0">
                <a:solidFill>
                  <a:sysClr val="windowText" lastClr="000000"/>
                </a:solidFill>
                <a:latin typeface="Times New Roman"/>
                <a:ea typeface="Calibri"/>
                <a:cs typeface="Times New Roman"/>
              </a:rPr>
              <a:t>paint rules were part of plan to reduce ozone from consumer products.  EPA adopted national rules that apply to manufacturers and so we don’t state rules any more.</a:t>
            </a:r>
          </a:p>
          <a:p>
            <a:pPr lvl="0">
              <a:lnSpc>
                <a:spcPct val="115000"/>
              </a:lnSpc>
              <a:buSzPct val="80000"/>
              <a:buFont typeface="Arial" pitchFamily="34" charset="0"/>
              <a:buChar char="•"/>
              <a:defRPr/>
            </a:pPr>
            <a:endParaRPr lang="en-US" sz="800" dirty="0" smtClean="0">
              <a:solidFill>
                <a:sysClr val="windowText" lastClr="000000"/>
              </a:solidFill>
              <a:latin typeface="Times New Roman"/>
              <a:cs typeface="Times New Roman"/>
            </a:endParaRPr>
          </a:p>
          <a:p>
            <a:pPr lvl="0">
              <a:lnSpc>
                <a:spcPct val="115000"/>
              </a:lnSpc>
              <a:buSzPct val="80000"/>
              <a:buFont typeface="Arial" pitchFamily="34" charset="0"/>
              <a:buChar char="•"/>
              <a:defRPr/>
            </a:pPr>
            <a:r>
              <a:rPr lang="en-US" sz="1600" b="1" dirty="0" smtClean="0">
                <a:solidFill>
                  <a:srgbClr val="FF0000"/>
                </a:solidFill>
                <a:latin typeface="Times New Roman"/>
                <a:cs typeface="Times New Roman"/>
              </a:rPr>
              <a:t>  DEQ worked with the western states on a SO</a:t>
            </a:r>
            <a:r>
              <a:rPr lang="en-US" sz="1600" b="1" baseline="-25000" dirty="0" smtClean="0">
                <a:solidFill>
                  <a:srgbClr val="FF0000"/>
                </a:solidFill>
                <a:latin typeface="Times New Roman"/>
                <a:cs typeface="Times New Roman"/>
              </a:rPr>
              <a:t>2</a:t>
            </a:r>
            <a:r>
              <a:rPr lang="en-US" sz="1600" b="1" dirty="0" smtClean="0">
                <a:solidFill>
                  <a:srgbClr val="FF0000"/>
                </a:solidFill>
                <a:latin typeface="Times New Roman"/>
                <a:cs typeface="Times New Roman"/>
              </a:rPr>
              <a:t> trading program but dropped out because it wasn’t cost effective. There are now specific rules but PGE is not involved in trading so we don’t need the state rules. </a:t>
            </a:r>
            <a:r>
              <a:rPr lang="en-US" sz="1600" b="1" dirty="0" smtClean="0">
                <a:solidFill>
                  <a:srgbClr val="FF0000"/>
                </a:solidFill>
                <a:latin typeface="Times New Roman"/>
                <a:cs typeface="Times New Roman"/>
              </a:rPr>
              <a:t>2020 shutdown</a:t>
            </a:r>
            <a:endParaRPr lang="en-US" sz="1600" b="1" dirty="0" smtClean="0">
              <a:solidFill>
                <a:srgbClr val="FF0000"/>
              </a:solidFill>
              <a:latin typeface="Times New Roman"/>
              <a:cs typeface="Times New Roman"/>
            </a:endParaRPr>
          </a:p>
          <a:p>
            <a:pPr lvl="0">
              <a:lnSpc>
                <a:spcPct val="115000"/>
              </a:lnSpc>
              <a:buSzPct val="80000"/>
              <a:buFont typeface="Arial" pitchFamily="34" charset="0"/>
              <a:buChar char="•"/>
              <a:defRPr/>
            </a:pPr>
            <a:endParaRPr lang="en-US" sz="800" dirty="0" smtClean="0">
              <a:solidFill>
                <a:sysClr val="windowText" lastClr="000000"/>
              </a:solidFill>
              <a:latin typeface="Times New Roman"/>
              <a:ea typeface="Calibri"/>
              <a:cs typeface="Times New Roman"/>
            </a:endParaRPr>
          </a:p>
          <a:p>
            <a:pPr lvl="0">
              <a:lnSpc>
                <a:spcPct val="115000"/>
              </a:lnSpc>
              <a:buSzPct val="80000"/>
              <a:buFont typeface="Arial" pitchFamily="34" charset="0"/>
              <a:buChar char="•"/>
              <a:defRPr/>
            </a:pPr>
            <a:r>
              <a:rPr lang="en-US" sz="1600" dirty="0" smtClean="0">
                <a:solidFill>
                  <a:sysClr val="windowText" lastClr="000000"/>
                </a:solidFill>
                <a:latin typeface="Times New Roman"/>
                <a:ea typeface="Calibri"/>
                <a:cs typeface="Times New Roman"/>
              </a:rPr>
              <a:t>Repeal rules for sources that no longer exist in Oregon:</a:t>
            </a: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Neutral Sulfite Semi-Chemical Pulp Mills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Sulfite Pulp Mills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Primary Aluminum Standards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Laterite Ore Production of Ferronickel</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Charcoal Producing Plants</a:t>
            </a:r>
          </a:p>
          <a:p>
            <a:pPr marL="749808" indent="-576072">
              <a:lnSpc>
                <a:spcPct val="95000"/>
              </a:lnSpc>
              <a:spcBef>
                <a:spcPts val="0"/>
              </a:spcBef>
              <a:buClr>
                <a:srgbClr val="00B0F0"/>
              </a:buClr>
              <a:buNone/>
              <a:defRPr/>
            </a:pPr>
            <a:endParaRPr lang="en-US" sz="800" dirty="0" smtClean="0">
              <a:solidFill>
                <a:sysClr val="windowText" lastClr="000000"/>
              </a:solidFill>
              <a:latin typeface="Times New Roman"/>
              <a:ea typeface="Calibri"/>
              <a:cs typeface="Times New Roman"/>
            </a:endParaRPr>
          </a:p>
          <a:p>
            <a:pPr marL="749808" indent="-576072">
              <a:lnSpc>
                <a:spcPct val="95000"/>
              </a:lnSpc>
              <a:spcBef>
                <a:spcPts val="0"/>
              </a:spcBef>
              <a:buClr>
                <a:srgbClr val="00B0F0"/>
              </a:buClr>
              <a:buNone/>
              <a:defRPr/>
            </a:pPr>
            <a:r>
              <a:rPr lang="en-US" sz="1600" dirty="0" smtClean="0">
                <a:solidFill>
                  <a:sysClr val="windowText" lastClr="000000"/>
                </a:solidFill>
                <a:latin typeface="Times New Roman"/>
                <a:ea typeface="Calibri"/>
                <a:cs typeface="Times New Roman"/>
              </a:rPr>
              <a:t>New </a:t>
            </a:r>
            <a:r>
              <a:rPr lang="en-US" sz="1600" dirty="0" smtClean="0">
                <a:solidFill>
                  <a:sysClr val="windowText" lastClr="000000"/>
                </a:solidFill>
                <a:latin typeface="Times New Roman"/>
                <a:ea typeface="Calibri"/>
                <a:cs typeface="Times New Roman"/>
              </a:rPr>
              <a:t>sources must comply with more stringent federal requirements for new sources</a:t>
            </a:r>
            <a:endParaRPr lang="en-US" sz="1600" dirty="0" smtClean="0">
              <a:solidFill>
                <a:sysClr val="windowText" lastClr="000000"/>
              </a:solidFill>
              <a:ea typeface="Calibri"/>
              <a:cs typeface="Times New Roman"/>
            </a:endParaRPr>
          </a:p>
          <a:p>
            <a:pPr marL="11430" marR="354330">
              <a:spcBef>
                <a:spcPts val="0"/>
              </a:spcBef>
              <a:spcAft>
                <a:spcPts val="0"/>
              </a:spcAft>
            </a:pPr>
            <a:endParaRPr lang="en-US" sz="2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867400" cy="4114799"/>
          </a:xfrm>
        </p:spPr>
        <p:txBody>
          <a:bodyPr>
            <a:noAutofit/>
          </a:bodyPr>
          <a:lstStyle/>
          <a:p>
            <a:pPr marL="11430" marR="354330">
              <a:spcBef>
                <a:spcPts val="0"/>
              </a:spcBef>
              <a:spcAft>
                <a:spcPts val="0"/>
              </a:spcAft>
            </a:pPr>
            <a:r>
              <a:rPr lang="en-US" sz="2000" dirty="0" smtClean="0">
                <a:latin typeface="Times New Roman"/>
                <a:ea typeface="Times New Roman"/>
              </a:rPr>
              <a:t>DEQ proposes more stringent particulate matter </a:t>
            </a:r>
            <a:r>
              <a:rPr lang="en-US" sz="2000" dirty="0" smtClean="0">
                <a:latin typeface="Times New Roman"/>
                <a:ea typeface="Times New Roman"/>
              </a:rPr>
              <a:t>emission standards </a:t>
            </a:r>
            <a:r>
              <a:rPr lang="en-US" sz="2000" dirty="0" smtClean="0">
                <a:latin typeface="Times New Roman"/>
                <a:ea typeface="Times New Roman"/>
              </a:rPr>
              <a:t>to help prevent violations of the federal fine particulate </a:t>
            </a:r>
            <a:r>
              <a:rPr lang="en-US" sz="2000" dirty="0" smtClean="0">
                <a:latin typeface="Times New Roman"/>
                <a:ea typeface="Times New Roman"/>
              </a:rPr>
              <a:t>ambient standard</a:t>
            </a:r>
            <a:r>
              <a:rPr lang="en-US" sz="2000" dirty="0" smtClean="0">
                <a:latin typeface="Times New Roman"/>
                <a:ea typeface="Times New Roman"/>
              </a:rPr>
              <a:t>. </a:t>
            </a:r>
            <a:endParaRPr lang="en-US" sz="2000" dirty="0" smtClean="0">
              <a:latin typeface="Arial"/>
              <a:ea typeface="Times New Roman"/>
            </a:endParaRPr>
          </a:p>
          <a:p>
            <a:endParaRPr lang="en-US" sz="800" i="1" dirty="0" smtClean="0"/>
          </a:p>
          <a:p>
            <a:pPr marL="11430" marR="354330">
              <a:spcBef>
                <a:spcPts val="0"/>
              </a:spcBef>
              <a:spcAft>
                <a:spcPts val="0"/>
              </a:spcAft>
            </a:pPr>
            <a:r>
              <a:rPr lang="en-US" sz="2000" dirty="0" smtClean="0">
                <a:latin typeface="Times New Roman"/>
                <a:ea typeface="Times New Roman"/>
              </a:rPr>
              <a:t>When these </a:t>
            </a:r>
            <a:r>
              <a:rPr lang="en-US" sz="2000" dirty="0" smtClean="0">
                <a:latin typeface="Times New Roman"/>
                <a:ea typeface="Times New Roman"/>
              </a:rPr>
              <a:t>emission standards </a:t>
            </a:r>
            <a:r>
              <a:rPr lang="en-US" sz="2000" dirty="0" smtClean="0">
                <a:latin typeface="Times New Roman"/>
                <a:ea typeface="Times New Roman"/>
              </a:rPr>
              <a:t>were adopted in 1970, the ambient air quality standard for total particulates was 260 micrograms per cubic meter.  Since then, EPA has established separate </a:t>
            </a:r>
            <a:r>
              <a:rPr lang="en-US" sz="2000" dirty="0" smtClean="0">
                <a:latin typeface="Times New Roman"/>
                <a:ea typeface="Times New Roman"/>
              </a:rPr>
              <a:t>ambient standards </a:t>
            </a:r>
            <a:r>
              <a:rPr lang="en-US" sz="2000" dirty="0" smtClean="0">
                <a:latin typeface="Times New Roman"/>
                <a:ea typeface="Times New Roman"/>
              </a:rPr>
              <a:t>for coarse particulates at 150 micrograms per cubic meter and fine particulates at 35 micrograms per cubic meter. </a:t>
            </a:r>
          </a:p>
          <a:p>
            <a:pPr marL="11430" marR="354330"/>
            <a:endParaRPr lang="en-US" sz="800" dirty="0" smtClean="0">
              <a:latin typeface="Times New Roman"/>
              <a:ea typeface="Times New Roman"/>
            </a:endParaRPr>
          </a:p>
          <a:p>
            <a:pPr marL="11430" marR="354330"/>
            <a:r>
              <a:rPr lang="en-US" dirty="0" smtClean="0">
                <a:latin typeface="Times New Roman"/>
                <a:ea typeface="Times New Roman"/>
              </a:rPr>
              <a:t>Klamath Falls and Oakridge are now designated as nonattainment areas, Lakeview over standard but not designated, others that are very close are Burns, Cave Junction, Klamath Falls, Hillsboro, Portland and Prineville</a:t>
            </a:r>
            <a:endParaRPr lang="en-US"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marR="8890">
              <a:spcAft>
                <a:spcPts val="600"/>
              </a:spcAft>
            </a:pPr>
            <a:r>
              <a:rPr lang="en-US" sz="2000" dirty="0" smtClean="0">
                <a:latin typeface="Times New Roman"/>
                <a:ea typeface="Times New Roman"/>
              </a:rPr>
              <a:t>When the Title V permitting program was established in 1993, DEQ developed a list of “categorically insignificant activities” that may take place at a source but are not addressed individually in the permit. This list includes activities such as:</a:t>
            </a:r>
            <a:endParaRPr lang="en-US" sz="2000" dirty="0" smtClean="0">
              <a:latin typeface="Arial"/>
              <a:ea typeface="Times New Roman"/>
            </a:endParaRPr>
          </a:p>
          <a:p>
            <a:pPr marL="342900" marR="8890" lvl="0" indent="-342900">
              <a:spcBef>
                <a:spcPts val="0"/>
              </a:spcBef>
              <a:spcAft>
                <a:spcPts val="600"/>
              </a:spcAft>
              <a:buFont typeface="Symbol"/>
              <a:buChar char=""/>
            </a:pPr>
            <a:r>
              <a:rPr lang="en-US" sz="2000" dirty="0" smtClean="0">
                <a:latin typeface="Times New Roman"/>
                <a:ea typeface="Times New Roman"/>
              </a:rPr>
              <a:t>Janitorial &amp; </a:t>
            </a:r>
            <a:r>
              <a:rPr lang="en-US" sz="2000" dirty="0" err="1" smtClean="0">
                <a:latin typeface="Times New Roman"/>
                <a:ea typeface="Times New Roman"/>
              </a:rPr>
              <a:t>groundskeeping</a:t>
            </a:r>
            <a:r>
              <a:rPr lang="en-US" sz="2000" dirty="0" smtClean="0">
                <a:latin typeface="Times New Roman"/>
                <a:ea typeface="Times New Roman"/>
              </a:rPr>
              <a:t> activities </a:t>
            </a:r>
          </a:p>
          <a:p>
            <a:pPr marL="342900" marR="8890" lvl="0" indent="-342900">
              <a:spcBef>
                <a:spcPts val="0"/>
              </a:spcBef>
              <a:spcAft>
                <a:spcPts val="600"/>
              </a:spcAft>
            </a:pPr>
            <a:r>
              <a:rPr lang="en-US" sz="2000" dirty="0" smtClean="0">
                <a:latin typeface="Times New Roman"/>
                <a:ea typeface="Times New Roman"/>
              </a:rPr>
              <a:t>Also includes Emergency generators &amp; Small fuel burning equipment (space heaters, water heaters)</a:t>
            </a:r>
            <a:endParaRPr lang="en-US" sz="2000" dirty="0" smtClean="0">
              <a:latin typeface="Arial"/>
              <a:ea typeface="Times New Roman"/>
            </a:endParaRPr>
          </a:p>
          <a:p>
            <a:r>
              <a:rPr lang="en-US" sz="2000" dirty="0" smtClean="0">
                <a:latin typeface="Times New Roman" pitchFamily="18" charset="0"/>
                <a:cs typeface="Times New Roman" pitchFamily="18" charset="0"/>
              </a:rPr>
              <a:t>While most cat. </a:t>
            </a:r>
            <a:r>
              <a:rPr lang="en-US" sz="2000" dirty="0" err="1" smtClean="0">
                <a:latin typeface="Times New Roman" pitchFamily="18" charset="0"/>
                <a:cs typeface="Times New Roman" pitchFamily="18" charset="0"/>
              </a:rPr>
              <a:t>Insig</a:t>
            </a:r>
            <a:r>
              <a:rPr lang="en-US" sz="2000" dirty="0" smtClean="0">
                <a:latin typeface="Times New Roman" pitchFamily="18" charset="0"/>
                <a:cs typeface="Times New Roman" pitchFamily="18" charset="0"/>
              </a:rPr>
              <a:t>. Activities  are still considered insignificant, DEQ has found some facilities that have  a large number of  emergency generators or small heating devices, with emissions that can’t be considered insignificant.</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a:solidFill>
            <a:schemeClr val="accent1"/>
          </a:solidFill>
        </p:spPr>
        <p:txBody>
          <a:bodyPr/>
          <a:lstStyle>
            <a:lvl1pPr>
              <a:defRPr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1905000"/>
            <a:ext cx="6400800" cy="3733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98B1E6C-1CBF-46AC-8C33-CC73A849FFC8}" type="datetime1">
              <a:rPr lang="en-US" smtClean="0"/>
              <a:pPr/>
              <a:t>12/30/2014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12/30/2014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12/30/2014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12/30/2014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12/30/2014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12/30/2014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12/30/2014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12/30/2014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12/30/2014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12/30/2014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12/30/2014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12/30/2014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Operations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marR="11430" algn="r">
              <a:tabLst>
                <a:tab pos="3314700" algn="ctr"/>
              </a:tabLst>
            </a:pPr>
            <a:r>
              <a:rPr lang="en-US" sz="3600" b="1" dirty="0" smtClean="0">
                <a:latin typeface="Arial" pitchFamily="34" charset="0"/>
                <a:ea typeface="Times New Roman"/>
                <a:cs typeface="Arial" pitchFamily="34" charset="0"/>
              </a:rPr>
              <a:t>Air quality permitting, Heat Smart and gasoline dispensing facility updates</a:t>
            </a:r>
            <a:endParaRPr lang="en-US" sz="3600" dirty="0" smtClean="0">
              <a:latin typeface="Arial" pitchFamily="34" charset="0"/>
              <a:ea typeface="Times New Roman"/>
              <a:cs typeface="Arial" pitchFamily="34" charset="0"/>
            </a:endParaRPr>
          </a:p>
          <a:p>
            <a:pPr algn="r"/>
            <a:endParaRPr lang="en-US" sz="3600" b="1" dirty="0" smtClean="0">
              <a:latin typeface="Arial" pitchFamily="34" charset="0"/>
              <a:cs typeface="Arial" pitchFamily="34" charset="0"/>
            </a:endParaRPr>
          </a:p>
          <a:p>
            <a:pPr algn="r"/>
            <a:r>
              <a:rPr lang="en-US" sz="2800" b="1" dirty="0" smtClean="0">
                <a:latin typeface="Arial" pitchFamily="34" charset="0"/>
                <a:cs typeface="Arial" pitchFamily="34" charset="0"/>
              </a:rPr>
              <a:t>EQC Info Item</a:t>
            </a:r>
          </a:p>
          <a:p>
            <a:pPr algn="r"/>
            <a:r>
              <a:rPr lang="en-US" sz="2800" b="1" dirty="0" smtClean="0">
                <a:latin typeface="Arial" pitchFamily="34" charset="0"/>
                <a:cs typeface="Arial" pitchFamily="34" charset="0"/>
              </a:rPr>
              <a:t>January 2015 </a:t>
            </a:r>
          </a:p>
        </p:txBody>
      </p:sp>
      <p:sp>
        <p:nvSpPr>
          <p:cNvPr id="7" name="Footer Placeholder 6"/>
          <p:cNvSpPr>
            <a:spLocks noGrp="1"/>
          </p:cNvSpPr>
          <p:nvPr>
            <p:ph type="ftr" sz="quarter" idx="11"/>
          </p:nvPr>
        </p:nvSpPr>
        <p:spPr/>
        <p:txBody>
          <a:bodyPr/>
          <a:lstStyle/>
          <a:p>
            <a:endParaRPr lang="en-US" dirty="0"/>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George Davis and Jill Inahara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35814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Three </a:t>
            </a:r>
            <a:r>
              <a:rPr lang="en-US" dirty="0" smtClean="0">
                <a:solidFill>
                  <a:schemeClr val="tx1"/>
                </a:solidFill>
              </a:rPr>
              <a:t>categories changed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If emissions less than de </a:t>
            </a:r>
            <a:r>
              <a:rPr lang="en-US" dirty="0" err="1" smtClean="0">
                <a:solidFill>
                  <a:schemeClr val="tx1"/>
                </a:solidFill>
              </a:rPr>
              <a:t>minimis</a:t>
            </a:r>
            <a:r>
              <a:rPr lang="en-US" dirty="0" smtClean="0">
                <a:solidFill>
                  <a:schemeClr val="tx1"/>
                </a:solidFill>
              </a:rPr>
              <a:t>, still categorically insignificant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If emissions more than de </a:t>
            </a:r>
            <a:r>
              <a:rPr lang="en-US" dirty="0" err="1" smtClean="0">
                <a:solidFill>
                  <a:schemeClr val="tx1"/>
                </a:solidFill>
              </a:rPr>
              <a:t>minimis</a:t>
            </a:r>
            <a:r>
              <a:rPr lang="en-US" dirty="0" smtClean="0">
                <a:solidFill>
                  <a:schemeClr val="tx1"/>
                </a:solidFill>
              </a:rPr>
              <a:t>, must be in permit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Staff believes most facilities will be unaffected</a:t>
            </a:r>
          </a:p>
        </p:txBody>
      </p:sp>
      <p:sp>
        <p:nvSpPr>
          <p:cNvPr id="6" name="Footer Placeholder 5"/>
          <p:cNvSpPr>
            <a:spLocks noGrp="1"/>
          </p:cNvSpPr>
          <p:nvPr>
            <p:ph type="ftr" sz="quarter" idx="11"/>
          </p:nvPr>
        </p:nvSpPr>
        <p:spPr/>
        <p:txBody>
          <a:bodyPr/>
          <a:lstStyle/>
          <a:p>
            <a:fld id="{F0D78E94-73A4-484D-8D4C-ABC2E7101558}" type="slidenum">
              <a:rPr lang="en-US" smtClean="0"/>
              <a:pPr/>
              <a:t>10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   Change </a:t>
            </a:r>
            <a:r>
              <a:rPr lang="en-US" sz="3200" dirty="0" smtClean="0">
                <a:solidFill>
                  <a:schemeClr val="bg1"/>
                </a:solidFill>
              </a:rPr>
              <a:t>permitting requirements for emergency </a:t>
            </a:r>
            <a:r>
              <a:rPr lang="en-US" sz="3200" dirty="0" smtClean="0">
                <a:solidFill>
                  <a:schemeClr val="bg1"/>
                </a:solidFill>
              </a:rPr>
              <a:t>generators and </a:t>
            </a:r>
            <a:r>
              <a:rPr lang="en-US" sz="3200" dirty="0" smtClean="0">
                <a:solidFill>
                  <a:schemeClr val="bg1"/>
                </a:solidFill>
              </a:rPr>
              <a:t>small natural gas or oil-fired equipment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Describe how these rules are intertwined but are being </a:t>
            </a:r>
            <a:r>
              <a:rPr lang="en-US" smtClean="0"/>
              <a:t>described separately</a:t>
            </a:r>
            <a:endParaRPr lang="en-US"/>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endParaRPr lang="en-US" sz="3200" dirty="0" smtClean="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133600"/>
            <a:ext cx="5334000" cy="43434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Sustainment </a:t>
            </a:r>
            <a:r>
              <a:rPr lang="en-US" dirty="0" smtClean="0">
                <a:solidFill>
                  <a:schemeClr val="tx1"/>
                </a:solidFill>
              </a:rPr>
              <a:t>- fixes permitting problems in areas with borderline air quality</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Reattainment – provides permitting flexibility in areas with improved air quality</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6"/>
          <p:cNvPicPr/>
          <p:nvPr/>
        </p:nvPicPr>
        <p:blipFill>
          <a:blip r:embed="rId4" cstate="print"/>
          <a:srcRect t="4327" r="3996" b="6224"/>
          <a:stretch>
            <a:fillRect/>
          </a:stretch>
        </p:blipFill>
        <p:spPr bwMode="auto">
          <a:xfrm>
            <a:off x="5257800" y="2133600"/>
            <a:ext cx="3657600" cy="3810000"/>
          </a:xfrm>
          <a:prstGeom prst="rect">
            <a:avLst/>
          </a:prstGeom>
          <a:noFill/>
          <a:ln w="9525">
            <a:noFill/>
            <a:miter lim="800000"/>
            <a:headEnd/>
            <a:tailEnd/>
          </a:ln>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  Establish </a:t>
            </a:r>
            <a:r>
              <a:rPr lang="en-US" sz="3200" dirty="0" smtClean="0">
                <a:solidFill>
                  <a:schemeClr val="bg1"/>
                </a:solidFill>
              </a:rPr>
              <a:t>two new state air quality area designations, “sustainment” and “reattainment</a:t>
            </a:r>
            <a:r>
              <a:rPr lang="en-US" sz="3200" dirty="0" smtClean="0">
                <a:solidFill>
                  <a:schemeClr val="bg1"/>
                </a:solidFill>
              </a:rPr>
              <a:t>”</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191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Area </a:t>
            </a:r>
            <a:r>
              <a:rPr lang="en-US" dirty="0" smtClean="0">
                <a:solidFill>
                  <a:schemeClr val="tx1"/>
                </a:solidFill>
              </a:rPr>
              <a:t>designations are based on air quality:</a:t>
            </a:r>
            <a:br>
              <a:rPr lang="en-US" dirty="0" smtClean="0">
                <a:solidFill>
                  <a:schemeClr val="tx1"/>
                </a:solidFill>
              </a:rPr>
            </a:br>
            <a:r>
              <a:rPr lang="en-US" dirty="0" smtClean="0">
                <a:solidFill>
                  <a:schemeClr val="tx1"/>
                </a:solidFill>
              </a:rPr>
              <a:t>attainment = air quality below standard</a:t>
            </a:r>
            <a:br>
              <a:rPr lang="en-US" dirty="0" smtClean="0">
                <a:solidFill>
                  <a:schemeClr val="tx1"/>
                </a:solidFill>
              </a:rPr>
            </a:br>
            <a:r>
              <a:rPr lang="en-US" dirty="0" smtClean="0">
                <a:solidFill>
                  <a:schemeClr val="tx1"/>
                </a:solidFill>
              </a:rPr>
              <a:t>nonattainment = air quality above standard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When air quality changes, area designation should change to match</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……say something about how long it takes EPA to do EVERYTHING!!!</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  Establish </a:t>
            </a:r>
            <a:r>
              <a:rPr lang="en-US" sz="3200" dirty="0" smtClean="0">
                <a:solidFill>
                  <a:schemeClr val="bg1"/>
                </a:solidFill>
              </a:rPr>
              <a:t>two new state air quality area designations, “sustainment” and “reattainment</a:t>
            </a:r>
            <a:r>
              <a:rPr lang="en-US" sz="3200" dirty="0" smtClean="0">
                <a:solidFill>
                  <a:schemeClr val="bg1"/>
                </a:solidFill>
              </a:rPr>
              <a:t>”</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286000"/>
            <a:ext cx="8305800" cy="36576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Permitting </a:t>
            </a:r>
            <a:r>
              <a:rPr lang="en-US" dirty="0" smtClean="0">
                <a:solidFill>
                  <a:schemeClr val="tx1"/>
                </a:solidFill>
              </a:rPr>
              <a:t>rules are area-specific</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Problem</a:t>
            </a:r>
          </a:p>
          <a:p>
            <a:pPr marL="1657350" lvl="2" indent="-742950" algn="l">
              <a:lnSpc>
                <a:spcPct val="120000"/>
              </a:lnSpc>
              <a:spcBef>
                <a:spcPts val="0"/>
              </a:spcBef>
              <a:spcAft>
                <a:spcPts val="600"/>
              </a:spcAft>
              <a:buFont typeface="Arial" pitchFamily="34" charset="0"/>
              <a:buChar char="•"/>
            </a:pPr>
            <a:r>
              <a:rPr lang="en-US" dirty="0" smtClean="0">
                <a:solidFill>
                  <a:schemeClr val="tx1"/>
                </a:solidFill>
              </a:rPr>
              <a:t>takes years to redesignate, </a:t>
            </a:r>
          </a:p>
          <a:p>
            <a:pPr marL="1657350" lvl="2" indent="-742950" algn="l">
              <a:lnSpc>
                <a:spcPct val="120000"/>
              </a:lnSpc>
              <a:spcBef>
                <a:spcPts val="0"/>
              </a:spcBef>
              <a:spcAft>
                <a:spcPts val="600"/>
              </a:spcAft>
              <a:buFont typeface="Arial" pitchFamily="34" charset="0"/>
              <a:buChar char="•"/>
            </a:pPr>
            <a:r>
              <a:rPr lang="en-US" dirty="0" smtClean="0">
                <a:solidFill>
                  <a:schemeClr val="tx1"/>
                </a:solidFill>
              </a:rPr>
              <a:t>permitting requirements don’t match actual air quality, </a:t>
            </a:r>
          </a:p>
          <a:p>
            <a:pPr marL="1657350" lvl="2" indent="-742950" algn="l">
              <a:lnSpc>
                <a:spcPct val="120000"/>
              </a:lnSpc>
              <a:spcBef>
                <a:spcPts val="0"/>
              </a:spcBef>
              <a:spcAft>
                <a:spcPts val="600"/>
              </a:spcAft>
              <a:buFont typeface="Arial" pitchFamily="34" charset="0"/>
              <a:buChar char="•"/>
            </a:pPr>
            <a:r>
              <a:rPr lang="en-US" dirty="0" smtClean="0">
                <a:solidFill>
                  <a:schemeClr val="tx1"/>
                </a:solidFill>
              </a:rPr>
              <a:t>obtaining a permit difficult/impossible for medium and large sources</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  Establish </a:t>
            </a:r>
            <a:r>
              <a:rPr lang="en-US" sz="3200" dirty="0" smtClean="0">
                <a:solidFill>
                  <a:schemeClr val="bg1"/>
                </a:solidFill>
              </a:rPr>
              <a:t>two new state air quality area designations, “sustainment” and “reattainment</a:t>
            </a:r>
            <a:r>
              <a:rPr lang="en-US" sz="3200" dirty="0" smtClean="0">
                <a:solidFill>
                  <a:schemeClr val="bg1"/>
                </a:solidFill>
              </a:rPr>
              <a:t>”</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600200"/>
            <a:ext cx="8305800" cy="4572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State </a:t>
            </a:r>
            <a:r>
              <a:rPr lang="en-US" dirty="0" smtClean="0">
                <a:solidFill>
                  <a:schemeClr val="tx1"/>
                </a:solidFill>
              </a:rPr>
              <a:t>designations, don’t require federal approval</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Overlay federal area designations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Primarily affect medium-size sources</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Maybe a graphic? What is benefit of </a:t>
            </a:r>
            <a:r>
              <a:rPr lang="en-US" dirty="0" err="1" smtClean="0">
                <a:solidFill>
                  <a:schemeClr val="tx1"/>
                </a:solidFill>
              </a:rPr>
              <a:t>sust</a:t>
            </a:r>
            <a:r>
              <a:rPr lang="en-US" dirty="0" smtClean="0">
                <a:solidFill>
                  <a:schemeClr val="tx1"/>
                </a:solidFill>
              </a:rPr>
              <a:t>/</a:t>
            </a:r>
            <a:r>
              <a:rPr lang="en-US" dirty="0" err="1" smtClean="0">
                <a:solidFill>
                  <a:schemeClr val="tx1"/>
                </a:solidFill>
              </a:rPr>
              <a:t>reatt</a:t>
            </a:r>
            <a:r>
              <a:rPr lang="en-US" dirty="0" smtClean="0">
                <a:solidFill>
                  <a:schemeClr val="tx1"/>
                </a:solidFill>
              </a:rPr>
              <a:t>? Economic, but also  helps </a:t>
            </a:r>
            <a:r>
              <a:rPr lang="en-US" dirty="0" err="1" smtClean="0">
                <a:solidFill>
                  <a:schemeClr val="tx1"/>
                </a:solidFill>
              </a:rPr>
              <a:t>reattain</a:t>
            </a:r>
            <a:r>
              <a:rPr lang="en-US" dirty="0" smtClean="0">
                <a:solidFill>
                  <a:schemeClr val="tx1"/>
                </a:solidFill>
              </a:rPr>
              <a:t> standard? Will explain more in Lakeview, see you there! </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  Establish </a:t>
            </a:r>
            <a:r>
              <a:rPr lang="en-US" sz="3200" dirty="0" smtClean="0">
                <a:solidFill>
                  <a:schemeClr val="bg1"/>
                </a:solidFill>
              </a:rPr>
              <a:t>two new state air quality area designations, “sustainment” and “reattainment</a:t>
            </a:r>
            <a:r>
              <a:rPr lang="en-US" sz="3200" dirty="0" smtClean="0">
                <a:solidFill>
                  <a:schemeClr val="bg1"/>
                </a:solidFill>
              </a:rPr>
              <a:t>”</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43434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Sustainment </a:t>
            </a:r>
            <a:r>
              <a:rPr lang="en-US" dirty="0" smtClean="0">
                <a:solidFill>
                  <a:schemeClr val="tx1"/>
                </a:solidFill>
              </a:rPr>
              <a:t>fits between attainment and nonattainment</a:t>
            </a:r>
          </a:p>
          <a:p>
            <a:pPr marL="1657350" lvl="2" indent="-742950" algn="l">
              <a:lnSpc>
                <a:spcPct val="120000"/>
              </a:lnSpc>
              <a:spcBef>
                <a:spcPts val="0"/>
              </a:spcBef>
              <a:spcAft>
                <a:spcPts val="600"/>
              </a:spcAft>
              <a:buFont typeface="Arial" pitchFamily="34" charset="0"/>
              <a:buChar char="•"/>
            </a:pPr>
            <a:r>
              <a:rPr lang="en-US" dirty="0" smtClean="0">
                <a:solidFill>
                  <a:schemeClr val="tx1"/>
                </a:solidFill>
              </a:rPr>
              <a:t>Medium-size sources can get a permit</a:t>
            </a:r>
          </a:p>
          <a:p>
            <a:pPr marL="1657350" lvl="2" indent="-742950" algn="l">
              <a:lnSpc>
                <a:spcPct val="120000"/>
              </a:lnSpc>
              <a:spcBef>
                <a:spcPts val="0"/>
              </a:spcBef>
              <a:spcAft>
                <a:spcPts val="600"/>
              </a:spcAft>
              <a:buFont typeface="Arial" pitchFamily="34" charset="0"/>
              <a:buChar char="•"/>
            </a:pPr>
            <a:r>
              <a:rPr lang="en-US" dirty="0" smtClean="0">
                <a:solidFill>
                  <a:schemeClr val="tx1"/>
                </a:solidFill>
              </a:rPr>
              <a:t>Still difficult/impossible for larger sources due to underlying federal rule constraints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Reattainment fits between nonattainment and maintenance</a:t>
            </a:r>
          </a:p>
          <a:p>
            <a:pPr marL="1657350" lvl="2" indent="-742950" algn="l">
              <a:lnSpc>
                <a:spcPct val="120000"/>
              </a:lnSpc>
              <a:spcBef>
                <a:spcPts val="0"/>
              </a:spcBef>
              <a:spcAft>
                <a:spcPts val="600"/>
              </a:spcAft>
              <a:buFont typeface="Arial" pitchFamily="34" charset="0"/>
              <a:buChar char="•"/>
            </a:pPr>
            <a:r>
              <a:rPr lang="en-US" dirty="0" smtClean="0">
                <a:solidFill>
                  <a:schemeClr val="tx1"/>
                </a:solidFill>
              </a:rPr>
              <a:t>Moves rules toward maintenance faster</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4.  Establish </a:t>
            </a:r>
            <a:r>
              <a:rPr lang="en-US" sz="3200" dirty="0" smtClean="0">
                <a:solidFill>
                  <a:schemeClr val="bg1"/>
                </a:solidFill>
              </a:rPr>
              <a:t>two new state air quality area designations, “sustainment” and “reattainment</a:t>
            </a:r>
            <a:r>
              <a:rPr lang="en-US" sz="3200" dirty="0" smtClean="0">
                <a:solidFill>
                  <a:schemeClr val="bg1"/>
                </a:solidFill>
              </a:rPr>
              <a:t>”</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5181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Eliminates </a:t>
            </a:r>
            <a:r>
              <a:rPr lang="en-US" dirty="0" smtClean="0">
                <a:solidFill>
                  <a:schemeClr val="tx1"/>
                </a:solidFill>
              </a:rPr>
              <a:t>current construction ban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Provides incentive to reduce emissions from problem source – woodstoves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EXPAND a bit</a:t>
            </a: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10242" name="Picture 2" descr="http://www.mammothtimes.com/sites/default/files/imagecache/article_photo/Stambaugh%20wood%20stove.jpg"/>
          <p:cNvPicPr>
            <a:picLocks noChangeAspect="1" noChangeArrowheads="1"/>
          </p:cNvPicPr>
          <p:nvPr/>
        </p:nvPicPr>
        <p:blipFill>
          <a:blip r:embed="rId4" cstate="print"/>
          <a:srcRect/>
          <a:stretch>
            <a:fillRect/>
          </a:stretch>
        </p:blipFill>
        <p:spPr bwMode="auto">
          <a:xfrm>
            <a:off x="3200400" y="4038600"/>
            <a:ext cx="2914650" cy="2191817"/>
          </a:xfrm>
          <a:prstGeom prst="rect">
            <a:avLst/>
          </a:prstGeom>
          <a:noFill/>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92500"/>
          </a:bodyPr>
          <a:lstStyle/>
          <a:p>
            <a:pPr marL="514350" indent="-514350">
              <a:lnSpc>
                <a:spcPct val="120000"/>
              </a:lnSpc>
              <a:spcAft>
                <a:spcPts val="600"/>
              </a:spcAft>
            </a:pPr>
            <a:r>
              <a:rPr lang="en-US" sz="3200" dirty="0" smtClean="0">
                <a:solidFill>
                  <a:schemeClr val="bg1"/>
                </a:solidFill>
              </a:rPr>
              <a:t>5.  Designate </a:t>
            </a:r>
            <a:r>
              <a:rPr lang="en-US" sz="3200" dirty="0" smtClean="0">
                <a:solidFill>
                  <a:schemeClr val="bg1"/>
                </a:solidFill>
              </a:rPr>
              <a:t>Lakeview as a state sustainment area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6482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New </a:t>
            </a:r>
            <a:r>
              <a:rPr lang="en-US" dirty="0" smtClean="0">
                <a:solidFill>
                  <a:schemeClr val="tx1"/>
                </a:solidFill>
              </a:rPr>
              <a:t>source review applies to new and expanding facilities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Major new source review – larger sources, must be at least as stringent as federal program</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Minor new source review – small and medium sources, no minimum federal requirements</a:t>
            </a:r>
          </a:p>
        </p:txBody>
      </p:sp>
      <p:sp>
        <p:nvSpPr>
          <p:cNvPr id="6" name="Footer Placeholder 5"/>
          <p:cNvSpPr>
            <a:spLocks noGrp="1"/>
          </p:cNvSpPr>
          <p:nvPr>
            <p:ph type="ftr" sz="quarter" idx="11"/>
          </p:nvPr>
        </p:nvSpPr>
        <p:spPr/>
        <p:txBody>
          <a:bodyPr/>
          <a:lstStyle/>
          <a:p>
            <a:fld id="{F0D78E94-73A4-484D-8D4C-ABC2E7101558}" type="slidenum">
              <a:rPr lang="en-US" smtClean="0"/>
              <a:pPr/>
              <a:t>18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buAutoNum type="arabicPeriod" startAt="6"/>
            </a:pPr>
            <a:r>
              <a:rPr lang="en-US" sz="3200" dirty="0" smtClean="0">
                <a:solidFill>
                  <a:schemeClr val="bg1"/>
                </a:solidFill>
              </a:rPr>
              <a:t>Change the New Source Review </a:t>
            </a:r>
            <a:r>
              <a:rPr lang="en-US" sz="3200" dirty="0" smtClean="0">
                <a:solidFill>
                  <a:schemeClr val="bg1"/>
                </a:solidFill>
              </a:rPr>
              <a:t>preconstruction </a:t>
            </a:r>
            <a:r>
              <a:rPr lang="en-US" sz="3200" dirty="0" smtClean="0">
                <a:solidFill>
                  <a:schemeClr val="bg1"/>
                </a:solidFill>
              </a:rPr>
              <a:t>permitting program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286000"/>
            <a:ext cx="8305800" cy="3657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Current </a:t>
            </a:r>
            <a:r>
              <a:rPr lang="en-US" dirty="0" smtClean="0">
                <a:solidFill>
                  <a:schemeClr val="tx1"/>
                </a:solidFill>
              </a:rPr>
              <a:t>rule structure:</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Major new source review in Division 224</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Minor new source review in Division 222</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Related elements in Division 225</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Above will be pulled into Division 224</a:t>
            </a:r>
          </a:p>
        </p:txBody>
      </p:sp>
      <p:sp>
        <p:nvSpPr>
          <p:cNvPr id="6" name="Footer Placeholder 5"/>
          <p:cNvSpPr>
            <a:spLocks noGrp="1"/>
          </p:cNvSpPr>
          <p:nvPr>
            <p:ph type="ftr" sz="quarter" idx="11"/>
          </p:nvPr>
        </p:nvSpPr>
        <p:spPr/>
        <p:txBody>
          <a:bodyPr/>
          <a:lstStyle/>
          <a:p>
            <a:fld id="{F0D78E94-73A4-484D-8D4C-ABC2E7101558}" type="slidenum">
              <a:rPr lang="en-US" smtClean="0"/>
              <a:pPr/>
              <a:t>19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buAutoNum type="arabicPeriod" startAt="6"/>
            </a:pPr>
            <a:r>
              <a:rPr lang="en-US" sz="3200" dirty="0" smtClean="0">
                <a:solidFill>
                  <a:schemeClr val="bg1"/>
                </a:solidFill>
              </a:rPr>
              <a:t>Change the New Source Review </a:t>
            </a:r>
            <a:r>
              <a:rPr lang="en-US" sz="3200" dirty="0" smtClean="0">
                <a:solidFill>
                  <a:schemeClr val="bg1"/>
                </a:solidFill>
              </a:rPr>
              <a:t>preconstruction </a:t>
            </a:r>
            <a:r>
              <a:rPr lang="en-US" sz="3200" dirty="0" smtClean="0">
                <a:solidFill>
                  <a:schemeClr val="bg1"/>
                </a:solidFill>
              </a:rPr>
              <a:t>permitting program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Title 1"/>
          <p:cNvSpPr>
            <a:spLocks noGrp="1"/>
          </p:cNvSpPr>
          <p:nvPr>
            <p:ph type="title"/>
          </p:nvPr>
        </p:nvSpPr>
        <p:spPr>
          <a:xfrm>
            <a:off x="457200" y="685800"/>
            <a:ext cx="8299586"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Reasons for Rulemaking</a:t>
            </a:r>
            <a:endParaRPr lang="en-US" sz="3200" dirty="0">
              <a:solidFill>
                <a:schemeClr val="bg1"/>
              </a:solidFill>
              <a:latin typeface="Arial" pitchFamily="34" charset="0"/>
              <a:cs typeface="Arial" pitchFamily="34" charset="0"/>
            </a:endParaRPr>
          </a:p>
        </p:txBody>
      </p:sp>
      <p:sp>
        <p:nvSpPr>
          <p:cNvPr id="7" name="Content Placeholder 6"/>
          <p:cNvSpPr>
            <a:spLocks noGrp="1"/>
          </p:cNvSpPr>
          <p:nvPr>
            <p:ph idx="1"/>
          </p:nvPr>
        </p:nvSpPr>
        <p:spPr/>
        <p:txBody>
          <a:bodyPr/>
          <a:lstStyle/>
          <a:p>
            <a:r>
              <a:rPr lang="en-US" dirty="0" smtClean="0"/>
              <a:t>S</a:t>
            </a:r>
            <a:r>
              <a:rPr lang="en-US" dirty="0" smtClean="0"/>
              <a:t>tarted out initially as reorganization</a:t>
            </a:r>
          </a:p>
          <a:p>
            <a:r>
              <a:rPr lang="en-US" dirty="0" smtClean="0"/>
              <a:t>Received input about: </a:t>
            </a:r>
          </a:p>
          <a:p>
            <a:pPr lvl="1"/>
            <a:r>
              <a:rPr lang="en-US" dirty="0" smtClean="0"/>
              <a:t>problems in areas of marginal air quality</a:t>
            </a:r>
          </a:p>
          <a:p>
            <a:pPr lvl="1"/>
            <a:r>
              <a:rPr lang="en-US" dirty="0" smtClean="0"/>
              <a:t>unclear rules from permit writers/inspectors</a:t>
            </a:r>
          </a:p>
          <a:p>
            <a:r>
              <a:rPr lang="en-US" dirty="0" smtClean="0"/>
              <a:t>Decided to do major overhaul:</a:t>
            </a:r>
          </a:p>
          <a:p>
            <a:pPr lvl="1"/>
            <a:r>
              <a:rPr lang="en-US" dirty="0" smtClean="0"/>
              <a:t>Clarify rules</a:t>
            </a:r>
          </a:p>
          <a:p>
            <a:pPr lvl="1"/>
            <a:r>
              <a:rPr lang="en-US" dirty="0" smtClean="0"/>
              <a:t>Improve air quality</a:t>
            </a:r>
          </a:p>
          <a:p>
            <a:r>
              <a:rPr lang="en-US" dirty="0" smtClean="0"/>
              <a:t>Will provide roadmap of significant changes</a:t>
            </a:r>
          </a:p>
          <a:p>
            <a:pPr lvl="1">
              <a:buNone/>
            </a:pPr>
            <a:endParaRPr lang="en-US" dirty="0" smtClean="0"/>
          </a:p>
          <a:p>
            <a:endParaRPr lang="en-US" dirty="0"/>
          </a:p>
        </p:txBody>
      </p:sp>
    </p:spTree>
    <p:extLst>
      <p:ext uri="{BB962C8B-B14F-4D97-AF65-F5344CB8AC3E}">
        <p14:creationId xmlns="" xmlns:p14="http://schemas.microsoft.com/office/powerpoint/2010/main" val="1429210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286000"/>
            <a:ext cx="8305800" cy="3657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Added </a:t>
            </a:r>
            <a:r>
              <a:rPr lang="en-US" dirty="0" smtClean="0">
                <a:solidFill>
                  <a:schemeClr val="tx1"/>
                </a:solidFill>
              </a:rPr>
              <a:t>new sections for sustainment and reattainment area rules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Three major conceptual changes:</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Increased offset requirements</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Revised Net Air Quality Benefit requirements</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Expanded/clarified requirements for sources in one type of area that impact another area</a:t>
            </a:r>
          </a:p>
        </p:txBody>
      </p:sp>
      <p:sp>
        <p:nvSpPr>
          <p:cNvPr id="6" name="Footer Placeholder 5"/>
          <p:cNvSpPr>
            <a:spLocks noGrp="1"/>
          </p:cNvSpPr>
          <p:nvPr>
            <p:ph type="ftr" sz="quarter" idx="11"/>
          </p:nvPr>
        </p:nvSpPr>
        <p:spPr/>
        <p:txBody>
          <a:bodyPr/>
          <a:lstStyle/>
          <a:p>
            <a:fld id="{F0D78E94-73A4-484D-8D4C-ABC2E7101558}" type="slidenum">
              <a:rPr lang="en-US" smtClean="0"/>
              <a:pPr/>
              <a:t>20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buAutoNum type="arabicPeriod" startAt="6"/>
            </a:pPr>
            <a:r>
              <a:rPr lang="en-US" sz="3200" dirty="0" smtClean="0">
                <a:solidFill>
                  <a:schemeClr val="bg1"/>
                </a:solidFill>
              </a:rPr>
              <a:t>Change the New Source Review </a:t>
            </a:r>
            <a:r>
              <a:rPr lang="en-US" sz="3200" dirty="0" smtClean="0">
                <a:solidFill>
                  <a:schemeClr val="bg1"/>
                </a:solidFill>
              </a:rPr>
              <a:t>preconstruction </a:t>
            </a:r>
            <a:r>
              <a:rPr lang="en-US" sz="3200" dirty="0" smtClean="0">
                <a:solidFill>
                  <a:schemeClr val="bg1"/>
                </a:solidFill>
              </a:rPr>
              <a:t>permitting program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Increased </a:t>
            </a:r>
            <a:r>
              <a:rPr lang="en-US" dirty="0" smtClean="0">
                <a:solidFill>
                  <a:schemeClr val="tx1"/>
                </a:solidFill>
              </a:rPr>
              <a:t>offset requirements to provide incentive to get offsets from “priority sources”</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Priority sources = sources mainly responsible for air quality problem (woodstoves in Lakeview)</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Offset requirement reduced if some offsets obtained from priority sources</a:t>
            </a:r>
          </a:p>
        </p:txBody>
      </p:sp>
      <p:sp>
        <p:nvSpPr>
          <p:cNvPr id="6" name="Footer Placeholder 5"/>
          <p:cNvSpPr>
            <a:spLocks noGrp="1"/>
          </p:cNvSpPr>
          <p:nvPr>
            <p:ph type="ftr" sz="quarter" idx="11"/>
          </p:nvPr>
        </p:nvSpPr>
        <p:spPr/>
        <p:txBody>
          <a:bodyPr/>
          <a:lstStyle/>
          <a:p>
            <a:fld id="{F0D78E94-73A4-484D-8D4C-ABC2E7101558}" type="slidenum">
              <a:rPr lang="en-US" smtClean="0"/>
              <a:pPr/>
              <a:t>21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buAutoNum type="arabicPeriod" startAt="6"/>
            </a:pPr>
            <a:r>
              <a:rPr lang="en-US" sz="3200" dirty="0" smtClean="0">
                <a:solidFill>
                  <a:schemeClr val="bg1"/>
                </a:solidFill>
              </a:rPr>
              <a:t>Change the New Source Review </a:t>
            </a:r>
            <a:r>
              <a:rPr lang="en-US" sz="3200" dirty="0" smtClean="0">
                <a:solidFill>
                  <a:schemeClr val="bg1"/>
                </a:solidFill>
              </a:rPr>
              <a:t>preconstruction </a:t>
            </a:r>
            <a:r>
              <a:rPr lang="en-US" sz="3200" dirty="0" smtClean="0">
                <a:solidFill>
                  <a:schemeClr val="bg1"/>
                </a:solidFill>
              </a:rPr>
              <a:t>permitting program</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4038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Revised </a:t>
            </a:r>
            <a:r>
              <a:rPr lang="en-US" dirty="0" smtClean="0">
                <a:solidFill>
                  <a:schemeClr val="tx1"/>
                </a:solidFill>
              </a:rPr>
              <a:t>Net Air Quality Benefit requirements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Modeling demonstration that air quality is protected, exceeds federal requirement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Current requirement effectively impossible to meet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Proposed requirement less difficult, still protective???????????????? Graphic??</a:t>
            </a:r>
          </a:p>
        </p:txBody>
      </p:sp>
      <p:sp>
        <p:nvSpPr>
          <p:cNvPr id="6" name="Footer Placeholder 5"/>
          <p:cNvSpPr>
            <a:spLocks noGrp="1"/>
          </p:cNvSpPr>
          <p:nvPr>
            <p:ph type="ftr" sz="quarter" idx="11"/>
          </p:nvPr>
        </p:nvSpPr>
        <p:spPr/>
        <p:txBody>
          <a:bodyPr/>
          <a:lstStyle/>
          <a:p>
            <a:fld id="{F0D78E94-73A4-484D-8D4C-ABC2E7101558}" type="slidenum">
              <a:rPr lang="en-US" smtClean="0"/>
              <a:pPr/>
              <a:t>22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buAutoNum type="arabicPeriod" startAt="6"/>
            </a:pPr>
            <a:r>
              <a:rPr lang="en-US" sz="3200" dirty="0" smtClean="0">
                <a:solidFill>
                  <a:schemeClr val="bg1"/>
                </a:solidFill>
              </a:rPr>
              <a:t>Change the New Source Review </a:t>
            </a:r>
            <a:r>
              <a:rPr lang="en-US" sz="3200" dirty="0" smtClean="0">
                <a:solidFill>
                  <a:schemeClr val="bg1"/>
                </a:solidFill>
              </a:rPr>
              <a:t>preconstruction </a:t>
            </a:r>
            <a:r>
              <a:rPr lang="en-US" sz="3200" dirty="0" smtClean="0">
                <a:solidFill>
                  <a:schemeClr val="bg1"/>
                </a:solidFill>
              </a:rPr>
              <a:t>permitting program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Expanded/clarified </a:t>
            </a:r>
            <a:r>
              <a:rPr lang="en-US" dirty="0" smtClean="0">
                <a:solidFill>
                  <a:schemeClr val="tx1"/>
                </a:solidFill>
              </a:rPr>
              <a:t>requirements for sources in one type of area that impact another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Not a new concept, but has limited applicability in current rules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Expanded to ensure that new/expanding sources in one type of area don’t adversely impact another area</a:t>
            </a:r>
          </a:p>
        </p:txBody>
      </p:sp>
      <p:sp>
        <p:nvSpPr>
          <p:cNvPr id="6" name="Footer Placeholder 5"/>
          <p:cNvSpPr>
            <a:spLocks noGrp="1"/>
          </p:cNvSpPr>
          <p:nvPr>
            <p:ph type="ftr" sz="quarter" idx="11"/>
          </p:nvPr>
        </p:nvSpPr>
        <p:spPr/>
        <p:txBody>
          <a:bodyPr/>
          <a:lstStyle/>
          <a:p>
            <a:fld id="{F0D78E94-73A4-484D-8D4C-ABC2E7101558}" type="slidenum">
              <a:rPr lang="en-US" smtClean="0"/>
              <a:pPr/>
              <a:t>23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buAutoNum type="arabicPeriod" startAt="6"/>
            </a:pPr>
            <a:r>
              <a:rPr lang="en-US" sz="3200" dirty="0" smtClean="0">
                <a:solidFill>
                  <a:schemeClr val="bg1"/>
                </a:solidFill>
              </a:rPr>
              <a:t>Change the New Source Review </a:t>
            </a:r>
            <a:r>
              <a:rPr lang="en-US" sz="3200" dirty="0" smtClean="0">
                <a:solidFill>
                  <a:schemeClr val="bg1"/>
                </a:solidFill>
              </a:rPr>
              <a:t>preconstruction </a:t>
            </a:r>
            <a:r>
              <a:rPr lang="en-US" sz="3200" dirty="0" smtClean="0">
                <a:solidFill>
                  <a:schemeClr val="bg1"/>
                </a:solidFill>
              </a:rPr>
              <a:t>permitting program</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39624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Weighing </a:t>
            </a:r>
            <a:r>
              <a:rPr lang="en-US" dirty="0" smtClean="0">
                <a:solidFill>
                  <a:schemeClr val="tx1"/>
                </a:solidFill>
              </a:rPr>
              <a:t>options:</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Align with Supreme Court Decision </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Keep Oregon rules requiring Title V and Prevention of Significant Deterioration permits for greenhouse gases alone</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????????more lead-in, totally baffling</a:t>
            </a:r>
          </a:p>
          <a:p>
            <a:pPr marL="1428750" lvl="2" indent="-514350" algn="l">
              <a:lnSpc>
                <a:spcPct val="120000"/>
              </a:lnSpc>
              <a:spcBef>
                <a:spcPts val="0"/>
              </a:spcBef>
              <a:spcAft>
                <a:spcPts val="600"/>
              </a:spcAft>
              <a:buFont typeface="Arial" pitchFamily="34" charset="0"/>
              <a:buChar char="•"/>
            </a:pPr>
            <a:r>
              <a:rPr lang="en-US" dirty="0" smtClean="0">
                <a:solidFill>
                  <a:schemeClr val="tx1"/>
                </a:solidFill>
              </a:rPr>
              <a:t>Temp rule at Nov </a:t>
            </a:r>
            <a:r>
              <a:rPr lang="en-US" dirty="0" err="1" smtClean="0">
                <a:solidFill>
                  <a:schemeClr val="tx1"/>
                </a:solidFill>
              </a:rPr>
              <a:t>mtg</a:t>
            </a: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a:t>
            </a:r>
            <a:r>
              <a:rPr lang="en-US" sz="3200" dirty="0" smtClean="0">
                <a:solidFill>
                  <a:schemeClr val="bg1"/>
                </a:solidFill>
              </a:rPr>
              <a:t>Gases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685800"/>
            <a:ext cx="8229600"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Questions?</a:t>
            </a:r>
            <a:endParaRPr lang="en-US" sz="3200" dirty="0">
              <a:solidFill>
                <a:schemeClr val="bg1"/>
              </a:solidFill>
              <a:latin typeface="Arial" pitchFamily="34" charset="0"/>
              <a:cs typeface="Arial" pitchFamily="34" charset="0"/>
            </a:endParaRPr>
          </a:p>
        </p:txBody>
      </p:sp>
      <p:pic>
        <p:nvPicPr>
          <p:cNvPr id="1026" name="Picture 2" descr="C:\Users\Lemer\AppData\Local\Microsoft\Windows\Temporary Internet Files\Content.IE5\PSL70KBN\MP900390083[1].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3267456" y="2034381"/>
            <a:ext cx="2609088" cy="3657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59196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2819400"/>
          </a:xfrm>
        </p:spPr>
        <p:txBody>
          <a:bodyPr>
            <a:noAutofit/>
          </a:bodyPr>
          <a:lstStyle/>
          <a:p>
            <a:pPr marL="514350" indent="-514350" algn="l">
              <a:lnSpc>
                <a:spcPct val="120000"/>
              </a:lnSpc>
              <a:spcBef>
                <a:spcPts val="0"/>
              </a:spcBef>
              <a:spcAft>
                <a:spcPts val="600"/>
              </a:spcAft>
              <a:buFont typeface="+mj-lt"/>
              <a:buAutoNum type="arabicPeriod"/>
            </a:pPr>
            <a:r>
              <a:rPr lang="en-US" sz="2800" dirty="0" smtClean="0">
                <a:solidFill>
                  <a:schemeClr val="tx1"/>
                </a:solidFill>
              </a:rPr>
              <a:t>Clarify and update air quality rules </a:t>
            </a:r>
          </a:p>
          <a:p>
            <a:pPr marL="514350" indent="-514350" algn="l">
              <a:lnSpc>
                <a:spcPct val="120000"/>
              </a:lnSpc>
              <a:spcBef>
                <a:spcPts val="0"/>
              </a:spcBef>
              <a:spcAft>
                <a:spcPts val="600"/>
              </a:spcAft>
              <a:buFont typeface="+mj-lt"/>
              <a:buAutoNum type="arabicPeriod"/>
            </a:pPr>
            <a:r>
              <a:rPr lang="en-US" sz="2800" dirty="0" smtClean="0">
                <a:solidFill>
                  <a:schemeClr val="tx1"/>
                </a:solidFill>
              </a:rPr>
              <a:t>Update particulate matter emission standards</a:t>
            </a:r>
          </a:p>
          <a:p>
            <a:pPr marL="514350" indent="-514350" algn="l">
              <a:lnSpc>
                <a:spcPct val="120000"/>
              </a:lnSpc>
              <a:spcBef>
                <a:spcPts val="0"/>
              </a:spcBef>
              <a:spcAft>
                <a:spcPts val="600"/>
              </a:spcAft>
              <a:buFont typeface="+mj-lt"/>
              <a:buAutoNum type="arabicPeriod"/>
            </a:pPr>
            <a:r>
              <a:rPr lang="en-US" sz="2800" dirty="0" smtClean="0">
                <a:solidFill>
                  <a:schemeClr val="tx1"/>
                </a:solidFill>
              </a:rPr>
              <a:t>Change permitting requirements for emergency generators and small natural gas or oil-fired </a:t>
            </a:r>
            <a:r>
              <a:rPr lang="en-US" sz="2800" dirty="0" smtClean="0">
                <a:solidFill>
                  <a:schemeClr val="tx1"/>
                </a:solidFill>
              </a:rPr>
              <a:t>equipment</a:t>
            </a: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343400"/>
          </a:xfrm>
        </p:spPr>
        <p:txBody>
          <a:bodyPr>
            <a:noAutofit/>
          </a:bodyPr>
          <a:lstStyle/>
          <a:p>
            <a:pPr marL="514350" indent="-514350" algn="l">
              <a:lnSpc>
                <a:spcPct val="120000"/>
              </a:lnSpc>
              <a:spcBef>
                <a:spcPts val="0"/>
              </a:spcBef>
              <a:spcAft>
                <a:spcPts val="600"/>
              </a:spcAft>
            </a:pPr>
            <a:r>
              <a:rPr lang="en-US" sz="2800" dirty="0" smtClean="0">
                <a:solidFill>
                  <a:schemeClr val="tx1"/>
                </a:solidFill>
              </a:rPr>
              <a:t>4.  Establish </a:t>
            </a:r>
            <a:r>
              <a:rPr lang="en-US" sz="2800" dirty="0" smtClean="0">
                <a:solidFill>
                  <a:schemeClr val="tx1"/>
                </a:solidFill>
              </a:rPr>
              <a:t>two new state air quality area designations, “sustainment” and “reattainment,” to help areas avoid and more quickly end a federal nonattainment designation</a:t>
            </a:r>
          </a:p>
          <a:p>
            <a:pPr marL="514350" indent="-514350" algn="l">
              <a:lnSpc>
                <a:spcPct val="120000"/>
              </a:lnSpc>
              <a:spcBef>
                <a:spcPts val="0"/>
              </a:spcBef>
              <a:spcAft>
                <a:spcPts val="600"/>
              </a:spcAft>
              <a:buAutoNum type="arabicPeriod" startAt="5"/>
            </a:pPr>
            <a:r>
              <a:rPr lang="en-US" sz="2800" dirty="0" smtClean="0">
                <a:solidFill>
                  <a:schemeClr val="tx1"/>
                </a:solidFill>
              </a:rPr>
              <a:t>Designate </a:t>
            </a:r>
            <a:r>
              <a:rPr lang="en-US" sz="2800" dirty="0" smtClean="0">
                <a:solidFill>
                  <a:schemeClr val="tx1"/>
                </a:solidFill>
              </a:rPr>
              <a:t>Lakeview as a state sustainment </a:t>
            </a:r>
            <a:r>
              <a:rPr lang="en-US" sz="2800" dirty="0" smtClean="0">
                <a:solidFill>
                  <a:schemeClr val="tx1"/>
                </a:solidFill>
              </a:rPr>
              <a:t>area</a:t>
            </a:r>
          </a:p>
          <a:p>
            <a:pPr marL="514350" indent="-514350" algn="l">
              <a:lnSpc>
                <a:spcPct val="120000"/>
              </a:lnSpc>
              <a:spcBef>
                <a:spcPts val="0"/>
              </a:spcBef>
              <a:spcAft>
                <a:spcPts val="600"/>
              </a:spcAft>
              <a:buFont typeface="Arial" pitchFamily="34" charset="0"/>
              <a:buAutoNum type="arabicPeriod" startAt="5"/>
            </a:pPr>
            <a:r>
              <a:rPr lang="en-US" sz="2800" dirty="0" smtClean="0">
                <a:solidFill>
                  <a:schemeClr val="tx1"/>
                </a:solidFill>
              </a:rPr>
              <a:t>Change the New Source Review preconstruction permitting program</a:t>
            </a:r>
          </a:p>
          <a:p>
            <a:pPr marL="514350" indent="-514350" algn="l">
              <a:lnSpc>
                <a:spcPct val="120000"/>
              </a:lnSpc>
              <a:spcBef>
                <a:spcPts val="0"/>
              </a:spcBef>
              <a:spcAft>
                <a:spcPts val="600"/>
              </a:spcAft>
              <a:buAutoNum type="arabicPeriod" startAt="5"/>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038600"/>
          </a:xfrm>
        </p:spPr>
        <p:txBody>
          <a:bodyPr>
            <a:noAutofit/>
          </a:bodyPr>
          <a:lstStyle/>
          <a:p>
            <a:pPr marL="514350" indent="-514350" algn="l">
              <a:lnSpc>
                <a:spcPct val="120000"/>
              </a:lnSpc>
              <a:spcBef>
                <a:spcPts val="0"/>
              </a:spcBef>
              <a:spcAft>
                <a:spcPts val="600"/>
              </a:spcAft>
            </a:pPr>
            <a:r>
              <a:rPr lang="en-US" sz="2800" dirty="0" smtClean="0">
                <a:solidFill>
                  <a:schemeClr val="tx1"/>
                </a:solidFill>
              </a:rPr>
              <a:t>7.   Modernize </a:t>
            </a:r>
            <a:r>
              <a:rPr lang="en-US" sz="2800" dirty="0" smtClean="0">
                <a:solidFill>
                  <a:schemeClr val="tx1"/>
                </a:solidFill>
              </a:rPr>
              <a:t>methods allowed for holding public hearings and meetings </a:t>
            </a:r>
          </a:p>
          <a:p>
            <a:pPr marL="514350" indent="-514350" algn="l">
              <a:lnSpc>
                <a:spcPct val="120000"/>
              </a:lnSpc>
              <a:spcBef>
                <a:spcPts val="0"/>
              </a:spcBef>
              <a:spcAft>
                <a:spcPts val="600"/>
              </a:spcAft>
            </a:pPr>
            <a:r>
              <a:rPr lang="en-US" sz="2800" dirty="0" smtClean="0">
                <a:solidFill>
                  <a:schemeClr val="tx1"/>
                </a:solidFill>
              </a:rPr>
              <a:t>8.   Re-establish </a:t>
            </a:r>
            <a:r>
              <a:rPr lang="en-US" sz="2800" dirty="0" smtClean="0">
                <a:solidFill>
                  <a:schemeClr val="tx1"/>
                </a:solidFill>
              </a:rPr>
              <a:t>the Heat Smart woodstove replacement program exemption for small commercial solid fuel boilers regulated under the permitting program</a:t>
            </a:r>
          </a:p>
          <a:p>
            <a:pPr marL="514350" indent="-514350" algn="l">
              <a:lnSpc>
                <a:spcPct val="120000"/>
              </a:lnSpc>
              <a:spcBef>
                <a:spcPts val="0"/>
              </a:spcBef>
              <a:spcAft>
                <a:spcPts val="600"/>
              </a:spcAft>
            </a:pPr>
            <a:r>
              <a:rPr lang="en-US" sz="2800" dirty="0" smtClean="0">
                <a:solidFill>
                  <a:schemeClr val="tx1"/>
                </a:solidFill>
              </a:rPr>
              <a:t>9.   Remove </a:t>
            </a:r>
            <a:r>
              <a:rPr lang="en-US" sz="2800" dirty="0" smtClean="0">
                <a:solidFill>
                  <a:schemeClr val="tx1"/>
                </a:solidFill>
              </a:rPr>
              <a:t>annual reporting requirements for small gasoline dispensing facilities</a:t>
            </a:r>
          </a:p>
        </p:txBody>
      </p:sp>
      <p:sp>
        <p:nvSpPr>
          <p:cNvPr id="6" name="Footer Placeholder 5"/>
          <p:cNvSpPr>
            <a:spLocks noGrp="1"/>
          </p:cNvSpPr>
          <p:nvPr>
            <p:ph type="ftr" sz="quarter" idx="11"/>
          </p:nvPr>
        </p:nvSpPr>
        <p:spPr/>
        <p:txBody>
          <a:bodyPr/>
          <a:lstStyle/>
          <a:p>
            <a:fld id="{F0D78E94-73A4-484D-8D4C-ABC2E7101558}" type="slidenum">
              <a:rPr lang="en-US" smtClean="0"/>
              <a:pPr/>
              <a:t>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3886200"/>
          </a:xfrm>
        </p:spPr>
        <p:txBody>
          <a:bodyPr>
            <a:noAutofit/>
          </a:bodyPr>
          <a:lstStyle/>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Reorganize </a:t>
            </a:r>
            <a:r>
              <a:rPr lang="en-US" dirty="0" smtClean="0">
                <a:solidFill>
                  <a:schemeClr val="tx1"/>
                </a:solidFill>
                <a:ea typeface="Calibri"/>
                <a:cs typeface="Times New Roman" pitchFamily="18" charset="0"/>
              </a:rPr>
              <a:t>by moving procedures out of definitions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Provide clarification when needed, especially regarding compliance requirements</a:t>
            </a:r>
          </a:p>
          <a:p>
            <a:pPr marL="1028700" lvl="1" indent="-571500" algn="l">
              <a:lnSpc>
                <a:spcPct val="115000"/>
              </a:lnSpc>
              <a:spcBef>
                <a:spcPts val="0"/>
              </a:spcBef>
              <a:buFont typeface="Arial" pitchFamily="34" charset="0"/>
              <a:buChar char="•"/>
            </a:pPr>
            <a:r>
              <a:rPr lang="en-US" dirty="0" smtClean="0">
                <a:solidFill>
                  <a:schemeClr val="tx1"/>
                </a:solidFill>
                <a:cs typeface="Times New Roman" pitchFamily="18" charset="0"/>
              </a:rPr>
              <a:t>Delete unused/redundant definitions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Correct errors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Maintain overall stringen</a:t>
            </a:r>
            <a:r>
              <a:rPr lang="en-US" dirty="0" smtClean="0">
                <a:solidFill>
                  <a:schemeClr val="tx1"/>
                </a:solidFill>
                <a:latin typeface="Times New Roman" pitchFamily="18" charset="0"/>
                <a:ea typeface="Calibri"/>
                <a:cs typeface="Times New Roman" pitchFamily="18" charset="0"/>
              </a:rPr>
              <a:t>cy</a:t>
            </a:r>
          </a:p>
        </p:txBody>
      </p:sp>
      <p:sp>
        <p:nvSpPr>
          <p:cNvPr id="6" name="Footer Placeholder 5"/>
          <p:cNvSpPr>
            <a:spLocks noGrp="1"/>
          </p:cNvSpPr>
          <p:nvPr>
            <p:ph type="ftr" sz="quarter" idx="11"/>
          </p:nvPr>
        </p:nvSpPr>
        <p:spPr/>
        <p:txBody>
          <a:bodyPr/>
          <a:lstStyle/>
          <a:p>
            <a:fld id="{F0D78E94-73A4-484D-8D4C-ABC2E7101558}" type="slidenum">
              <a:rPr lang="en-US" smtClean="0"/>
              <a:pPr/>
              <a:t>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742950" indent="-742950">
              <a:lnSpc>
                <a:spcPct val="120000"/>
              </a:lnSpc>
              <a:spcAft>
                <a:spcPts val="600"/>
              </a:spcAft>
              <a:buAutoNum type="arabicPeriod"/>
            </a:pPr>
            <a:r>
              <a:rPr lang="en-US" sz="3200" dirty="0" smtClean="0">
                <a:solidFill>
                  <a:schemeClr val="bg1"/>
                </a:solidFill>
              </a:rPr>
              <a:t>Clarify and update air quality rules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305800" cy="4724400"/>
          </a:xfrm>
        </p:spPr>
        <p:txBody>
          <a:bodyPr>
            <a:noAutofit/>
          </a:bodyPr>
          <a:lstStyle/>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Outdated </a:t>
            </a:r>
            <a:r>
              <a:rPr lang="en-US" dirty="0" smtClean="0">
                <a:solidFill>
                  <a:schemeClr val="tx1"/>
                </a:solidFill>
                <a:ea typeface="Calibri"/>
                <a:cs typeface="Times New Roman" pitchFamily="18" charset="0"/>
              </a:rPr>
              <a:t>rules repealed</a:t>
            </a:r>
          </a:p>
          <a:p>
            <a:pPr marL="1485900" lvl="2" indent="-571500" algn="l">
              <a:lnSpc>
                <a:spcPct val="115000"/>
              </a:lnSpc>
              <a:spcBef>
                <a:spcPts val="0"/>
              </a:spcBef>
              <a:buFont typeface="Arial" pitchFamily="34" charset="0"/>
              <a:buChar char="•"/>
            </a:pPr>
            <a:r>
              <a:rPr lang="en-US" sz="2000" dirty="0" smtClean="0">
                <a:solidFill>
                  <a:schemeClr val="tx1"/>
                </a:solidFill>
                <a:cs typeface="Times New Roman" pitchFamily="18" charset="0"/>
              </a:rPr>
              <a:t>Consumer Spray Paint VOC limits replaced by EPA rules (19% vs. 15%)</a:t>
            </a:r>
          </a:p>
          <a:p>
            <a:pPr marL="1485900" lvl="2" indent="-571500" algn="l">
              <a:lnSpc>
                <a:spcPct val="115000"/>
              </a:lnSpc>
              <a:spcBef>
                <a:spcPts val="0"/>
              </a:spcBef>
              <a:buFont typeface="Arial" pitchFamily="34" charset="0"/>
              <a:buChar char="•"/>
            </a:pPr>
            <a:r>
              <a:rPr lang="en-US" sz="2000" dirty="0" smtClean="0">
                <a:solidFill>
                  <a:schemeClr val="tx1"/>
                </a:solidFill>
                <a:cs typeface="Times New Roman" pitchFamily="18" charset="0"/>
              </a:rPr>
              <a:t>Western Backstop SO2 Federal Trading Program – replaced by direct control of PGE Boardman</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Repeal rules for sources that no longer exist in Oregon:</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Neutral Sulfite Semi-Chemical Pulp Mills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Sulfite Pulp Mills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Primary Aluminum Standards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Laterite Ore Production of Ferronickel</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Charcoal Producing Plants</a:t>
            </a:r>
          </a:p>
          <a:p>
            <a:pPr marL="1485900" lvl="2" indent="-571500" algn="l">
              <a:lnSpc>
                <a:spcPct val="115000"/>
              </a:lnSpc>
              <a:spcBef>
                <a:spcPts val="0"/>
              </a:spcBef>
              <a:buFont typeface="Arial" pitchFamily="34" charset="0"/>
              <a:buChar char="•"/>
            </a:pPr>
            <a:endParaRPr lang="en-US" dirty="0" smtClean="0">
              <a:solidFill>
                <a:schemeClr val="tx1"/>
              </a:solidFill>
              <a:ea typeface="Calibri"/>
              <a:cs typeface="Times New Roman" pitchFamily="18" charset="0"/>
            </a:endParaRPr>
          </a:p>
          <a:p>
            <a:pPr lvl="0" algn="l"/>
            <a:endParaRPr lang="en-US" dirty="0" smtClean="0">
              <a:solidFill>
                <a:schemeClr val="tx1"/>
              </a:solidFill>
              <a:latin typeface="Times New Roman" pitchFamily="18" charset="0"/>
              <a:ea typeface="Calibri"/>
              <a:cs typeface="Times New Roman" pitchFamily="18" charset="0"/>
            </a:endParaRPr>
          </a:p>
        </p:txBody>
      </p:sp>
      <p:sp>
        <p:nvSpPr>
          <p:cNvPr id="6" name="Footer Placeholder 5"/>
          <p:cNvSpPr>
            <a:spLocks noGrp="1"/>
          </p:cNvSpPr>
          <p:nvPr>
            <p:ph type="ftr" sz="quarter" idx="11"/>
          </p:nvPr>
        </p:nvSpPr>
        <p:spPr/>
        <p:txBody>
          <a:bodyPr/>
          <a:lstStyle/>
          <a:p>
            <a:fld id="{F0D78E94-73A4-484D-8D4C-ABC2E7101558}" type="slidenum">
              <a:rPr lang="en-US" smtClean="0"/>
              <a:pPr/>
              <a:t>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742950" indent="-742950">
              <a:lnSpc>
                <a:spcPct val="120000"/>
              </a:lnSpc>
              <a:spcAft>
                <a:spcPts val="600"/>
              </a:spcAft>
              <a:buAutoNum type="arabicPeriod"/>
            </a:pPr>
            <a:r>
              <a:rPr lang="en-US" sz="3200" dirty="0" smtClean="0">
                <a:solidFill>
                  <a:schemeClr val="bg1"/>
                </a:solidFill>
              </a:rPr>
              <a:t>Clarify and update air quality rules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3810000"/>
          </a:xfrm>
        </p:spPr>
        <p:txBody>
          <a:bodyPr>
            <a:noAutofit/>
          </a:bodyPr>
          <a:lstStyle/>
          <a:p>
            <a:pPr marL="514350" indent="-514350" algn="l">
              <a:lnSpc>
                <a:spcPct val="120000"/>
              </a:lnSpc>
              <a:spcBef>
                <a:spcPts val="0"/>
              </a:spcBef>
              <a:spcAft>
                <a:spcPts val="600"/>
              </a:spcAft>
              <a:buFont typeface="Arial" pitchFamily="34" charset="0"/>
              <a:buChar char="•"/>
            </a:pPr>
            <a:r>
              <a:rPr lang="en-US" dirty="0" smtClean="0">
                <a:solidFill>
                  <a:schemeClr val="tx1"/>
                </a:solidFill>
              </a:rPr>
              <a:t>Lower emission standards because of air quality problems</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Affects </a:t>
            </a:r>
            <a:r>
              <a:rPr lang="en-US" dirty="0" smtClean="0">
                <a:solidFill>
                  <a:schemeClr val="tx1"/>
                </a:solidFill>
              </a:rPr>
              <a:t>mainly wood-fired boilers</a:t>
            </a:r>
          </a:p>
          <a:p>
            <a:pPr marL="514350" indent="-514350" algn="l">
              <a:lnSpc>
                <a:spcPct val="120000"/>
              </a:lnSpc>
              <a:spcBef>
                <a:spcPts val="0"/>
              </a:spcBef>
              <a:buFont typeface="Arial" pitchFamily="34" charset="0"/>
              <a:buChar char="•"/>
            </a:pPr>
            <a:r>
              <a:rPr lang="en-US" dirty="0" smtClean="0">
                <a:solidFill>
                  <a:schemeClr val="tx1"/>
                </a:solidFill>
              </a:rPr>
              <a:t>Worked with industry to </a:t>
            </a:r>
            <a:endParaRPr lang="en-US" dirty="0" smtClean="0">
              <a:solidFill>
                <a:schemeClr val="tx1"/>
              </a:solidFill>
            </a:endParaRPr>
          </a:p>
          <a:p>
            <a:pPr marL="514350" indent="-514350" algn="l">
              <a:lnSpc>
                <a:spcPct val="120000"/>
              </a:lnSpc>
              <a:spcBef>
                <a:spcPts val="0"/>
              </a:spcBef>
              <a:spcAft>
                <a:spcPts val="600"/>
              </a:spcAft>
            </a:pPr>
            <a:r>
              <a:rPr lang="en-US" dirty="0" smtClean="0">
                <a:solidFill>
                  <a:schemeClr val="tx1"/>
                </a:solidFill>
              </a:rPr>
              <a:t>	reach </a:t>
            </a:r>
            <a:r>
              <a:rPr lang="en-US" dirty="0" smtClean="0">
                <a:solidFill>
                  <a:schemeClr val="tx1"/>
                </a:solidFill>
              </a:rPr>
              <a:t>compromise</a:t>
            </a:r>
          </a:p>
        </p:txBody>
      </p:sp>
      <p:sp>
        <p:nvSpPr>
          <p:cNvPr id="6" name="Footer Placeholder 5"/>
          <p:cNvSpPr>
            <a:spLocks noGrp="1"/>
          </p:cNvSpPr>
          <p:nvPr>
            <p:ph type="ftr" sz="quarter" idx="11"/>
          </p:nvPr>
        </p:nvSpPr>
        <p:spPr/>
        <p:txBody>
          <a:bodyPr/>
          <a:lstStyle/>
          <a:p>
            <a:fld id="{F0D78E94-73A4-484D-8D4C-ABC2E7101558}" type="slidenum">
              <a:rPr lang="en-US" smtClean="0"/>
              <a:pPr/>
              <a:t>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5257800" y="3429000"/>
            <a:ext cx="3649532" cy="237638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2.  Update </a:t>
            </a:r>
            <a:r>
              <a:rPr lang="en-US" sz="3200" dirty="0" smtClean="0">
                <a:solidFill>
                  <a:schemeClr val="bg1"/>
                </a:solidFill>
              </a:rPr>
              <a:t>Particulate Matter </a:t>
            </a:r>
            <a:r>
              <a:rPr lang="en-US" sz="3200" dirty="0" smtClean="0">
                <a:solidFill>
                  <a:schemeClr val="bg1"/>
                </a:solidFill>
              </a:rPr>
              <a:t>Emission Standards</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752600"/>
            <a:ext cx="8305800" cy="40386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Equipment </a:t>
            </a:r>
            <a:r>
              <a:rPr lang="en-US" dirty="0" smtClean="0">
                <a:solidFill>
                  <a:schemeClr val="tx1"/>
                </a:solidFill>
              </a:rPr>
              <a:t>was considered “categorically insignificant” - not addressed in permits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More emissions than expected at a few permitted facilities</a:t>
            </a:r>
          </a:p>
        </p:txBody>
      </p:sp>
      <p:sp>
        <p:nvSpPr>
          <p:cNvPr id="6" name="Footer Placeholder 5"/>
          <p:cNvSpPr>
            <a:spLocks noGrp="1"/>
          </p:cNvSpPr>
          <p:nvPr>
            <p:ph type="ftr" sz="quarter" idx="11"/>
          </p:nvPr>
        </p:nvSpPr>
        <p:spPr/>
        <p:txBody>
          <a:bodyPr/>
          <a:lstStyle/>
          <a:p>
            <a:fld id="{F0D78E94-73A4-484D-8D4C-ABC2E7101558}" type="slidenum">
              <a:rPr lang="en-US" smtClean="0"/>
              <a:pPr/>
              <a:t>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l="8999" r="11999"/>
          <a:stretch>
            <a:fillRect/>
          </a:stretch>
        </p:blipFill>
        <p:spPr bwMode="auto">
          <a:xfrm>
            <a:off x="5410200" y="4419600"/>
            <a:ext cx="3471272" cy="2057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   Change </a:t>
            </a:r>
            <a:r>
              <a:rPr lang="en-US" sz="3200" dirty="0" smtClean="0">
                <a:solidFill>
                  <a:schemeClr val="bg1"/>
                </a:solidFill>
              </a:rPr>
              <a:t>permitting requirements for emergency </a:t>
            </a:r>
            <a:r>
              <a:rPr lang="en-US" sz="3200" dirty="0" smtClean="0">
                <a:solidFill>
                  <a:schemeClr val="bg1"/>
                </a:solidFill>
              </a:rPr>
              <a:t>generators and </a:t>
            </a:r>
            <a:r>
              <a:rPr lang="en-US" sz="3200" dirty="0" smtClean="0">
                <a:solidFill>
                  <a:schemeClr val="bg1"/>
                </a:solidFill>
              </a:rPr>
              <a:t>small natural gas or oil-fired equipment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3094</TotalTime>
  <Words>2572</Words>
  <Application>Microsoft Office PowerPoint</Application>
  <PresentationFormat>On-screen Show (4:3)</PresentationFormat>
  <Paragraphs>242</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Operations</vt:lpstr>
      <vt:lpstr>Reasons for Rulemaking</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Questions?</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388</cp:revision>
  <dcterms:created xsi:type="dcterms:W3CDTF">2012-12-04T19:19:06Z</dcterms:created>
  <dcterms:modified xsi:type="dcterms:W3CDTF">2014-12-31T02:08:04Z</dcterms:modified>
</cp:coreProperties>
</file>