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256" r:id="rId2"/>
    <p:sldId id="322" r:id="rId3"/>
    <p:sldId id="300" r:id="rId4"/>
    <p:sldId id="275" r:id="rId5"/>
    <p:sldId id="302" r:id="rId6"/>
    <p:sldId id="259" r:id="rId7"/>
    <p:sldId id="285" r:id="rId8"/>
    <p:sldId id="286" r:id="rId9"/>
    <p:sldId id="276" r:id="rId10"/>
    <p:sldId id="303" r:id="rId11"/>
    <p:sldId id="281" r:id="rId12"/>
    <p:sldId id="297" r:id="rId13"/>
    <p:sldId id="304" r:id="rId14"/>
    <p:sldId id="298" r:id="rId15"/>
    <p:sldId id="307" r:id="rId16"/>
    <p:sldId id="308" r:id="rId17"/>
    <p:sldId id="309" r:id="rId18"/>
    <p:sldId id="277" r:id="rId19"/>
    <p:sldId id="288" r:id="rId20"/>
    <p:sldId id="289" r:id="rId21"/>
    <p:sldId id="290" r:id="rId22"/>
    <p:sldId id="305" r:id="rId23"/>
    <p:sldId id="306" r:id="rId24"/>
    <p:sldId id="310" r:id="rId25"/>
    <p:sldId id="291" r:id="rId26"/>
    <p:sldId id="280" r:id="rId27"/>
    <p:sldId id="312" r:id="rId28"/>
    <p:sldId id="311" r:id="rId29"/>
    <p:sldId id="313" r:id="rId30"/>
    <p:sldId id="314" r:id="rId31"/>
    <p:sldId id="279" r:id="rId32"/>
    <p:sldId id="292" r:id="rId33"/>
    <p:sldId id="315" r:id="rId34"/>
    <p:sldId id="293" r:id="rId35"/>
    <p:sldId id="294" r:id="rId36"/>
    <p:sldId id="295" r:id="rId37"/>
    <p:sldId id="317" r:id="rId38"/>
    <p:sldId id="316" r:id="rId39"/>
    <p:sldId id="296" r:id="rId40"/>
    <p:sldId id="318" r:id="rId41"/>
    <p:sldId id="319" r:id="rId42"/>
    <p:sldId id="282" r:id="rId43"/>
    <p:sldId id="320" r:id="rId44"/>
    <p:sldId id="321" r:id="rId45"/>
    <p:sldId id="301" r:id="rId4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60B896"/>
    <a:srgbClr val="B4DECE"/>
    <a:srgbClr val="439777"/>
    <a:srgbClr val="3F8D6F"/>
    <a:srgbClr val="57B59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620"/>
    <p:restoredTop sz="94660"/>
  </p:normalViewPr>
  <p:slideViewPr>
    <p:cSldViewPr>
      <p:cViewPr>
        <p:scale>
          <a:sx n="90" d="100"/>
          <a:sy n="90" d="100"/>
        </p:scale>
        <p:origin x="67" y="-58"/>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816" y="181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4002D8DF-BA0A-4A0C-8017-A2E5EEAA02EA}" type="datetimeFigureOut">
              <a:rPr lang="en-US" smtClean="0"/>
              <a:pPr/>
              <a:t>1/6/2015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22370381-2201-4B5E-AFD5-D162C8ADD346}" type="slidenum">
              <a:rPr lang="en-US" smtClean="0"/>
              <a:pPr/>
              <a:t>‹#›</a:t>
            </a:fld>
            <a:endParaRPr lang="en-US" dirty="0"/>
          </a:p>
        </p:txBody>
      </p:sp>
    </p:spTree>
    <p:extLst>
      <p:ext uri="{BB962C8B-B14F-4D97-AF65-F5344CB8AC3E}">
        <p14:creationId xmlns="" xmlns:p14="http://schemas.microsoft.com/office/powerpoint/2010/main" val="1854765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000" dirty="0" smtClean="0"/>
              <a:t>We are here today to give you a brief overview of a large air quality rulemaking that we will be bringing to you for adoption in April.  </a:t>
            </a:r>
          </a:p>
          <a:p>
            <a:endParaRPr lang="en-US" sz="2000" dirty="0" smtClean="0"/>
          </a:p>
          <a:p>
            <a:pPr marL="285750" indent="-285750">
              <a:buFont typeface="Arial" pitchFamily="34" charset="0"/>
              <a:buChar char="•"/>
            </a:pPr>
            <a:r>
              <a:rPr lang="en-US" sz="2000" dirty="0" smtClean="0">
                <a:latin typeface="Times New Roman" pitchFamily="18" charset="0"/>
                <a:cs typeface="Times New Roman" pitchFamily="18" charset="0"/>
              </a:rPr>
              <a:t>The goals of this rulemaking are to make sure our rules are clear, up to date and that they address air quality problems.  </a:t>
            </a:r>
          </a:p>
          <a:p>
            <a:pPr marL="285750" indent="-285750">
              <a:buFont typeface="Arial" pitchFamily="34" charset="0"/>
              <a:buChar char="•"/>
            </a:pPr>
            <a:endParaRPr lang="en-US" sz="2000" dirty="0" smtClean="0">
              <a:latin typeface="Times New Roman" pitchFamily="18" charset="0"/>
              <a:cs typeface="Times New Roman" pitchFamily="18" charset="0"/>
            </a:endParaRPr>
          </a:p>
          <a:p>
            <a:pPr marL="285750" indent="-285750">
              <a:buFont typeface="Arial" pitchFamily="34" charset="0"/>
              <a:buChar char="•"/>
            </a:pPr>
            <a:r>
              <a:rPr lang="en-US" sz="2000" dirty="0" smtClean="0">
                <a:latin typeface="Times New Roman" pitchFamily="18" charset="0"/>
                <a:cs typeface="Times New Roman" pitchFamily="18" charset="0"/>
              </a:rPr>
              <a:t>When addressing AQ problems, we want to make sure we are targeting our resources at the right place.  We want to provide incentives to reduce emissions where needed and provide companies flexibility as long as it will improve air quality.  </a:t>
            </a:r>
          </a:p>
          <a:p>
            <a:endParaRPr lang="en-US" sz="2000"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1</a:t>
            </a:fld>
            <a:endParaRPr lang="en-US" dirty="0"/>
          </a:p>
        </p:txBody>
      </p:sp>
    </p:spTree>
    <p:extLst>
      <p:ext uri="{BB962C8B-B14F-4D97-AF65-F5344CB8AC3E}">
        <p14:creationId xmlns="" xmlns:p14="http://schemas.microsoft.com/office/powerpoint/2010/main" val="1507066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867400" cy="4114799"/>
          </a:xfrm>
        </p:spPr>
        <p:txBody>
          <a:bodyPr>
            <a:noAutofit/>
          </a:bodyPr>
          <a:lstStyle/>
          <a:p>
            <a:pPr marL="11430" marR="354330">
              <a:spcBef>
                <a:spcPts val="0"/>
              </a:spcBef>
              <a:spcAft>
                <a:spcPts val="0"/>
              </a:spcAft>
            </a:pPr>
            <a:endParaRPr lang="en-US" dirty="0" smtClean="0">
              <a:latin typeface="Arial"/>
              <a:ea typeface="Times New Roman"/>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10</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pPr marR="8890">
              <a:spcAft>
                <a:spcPts val="600"/>
              </a:spcAft>
            </a:pPr>
            <a:r>
              <a:rPr lang="en-US" sz="2000" dirty="0" smtClean="0">
                <a:latin typeface="Times New Roman"/>
                <a:ea typeface="Times New Roman"/>
              </a:rPr>
              <a:t>When the Title V permitting program was established in 1993, DEQ developed a list of “categorically insignificant activities” that may take place at a source but are not addressed individually in the permit. This list includes activities such as:</a:t>
            </a:r>
            <a:endParaRPr lang="en-US" sz="2000" dirty="0" smtClean="0">
              <a:latin typeface="Arial"/>
              <a:ea typeface="Times New Roman"/>
            </a:endParaRPr>
          </a:p>
          <a:p>
            <a:pPr marL="342900" marR="8890" lvl="0" indent="-342900">
              <a:spcBef>
                <a:spcPts val="0"/>
              </a:spcBef>
              <a:spcAft>
                <a:spcPts val="600"/>
              </a:spcAft>
              <a:buFont typeface="Symbol"/>
              <a:buChar char=""/>
            </a:pPr>
            <a:r>
              <a:rPr lang="en-US" sz="2000" dirty="0" smtClean="0">
                <a:latin typeface="Times New Roman"/>
                <a:ea typeface="Times New Roman"/>
              </a:rPr>
              <a:t>Janitorial &amp; </a:t>
            </a:r>
            <a:r>
              <a:rPr lang="en-US" sz="2000" dirty="0" err="1" smtClean="0">
                <a:latin typeface="Times New Roman"/>
                <a:ea typeface="Times New Roman"/>
              </a:rPr>
              <a:t>groundskeeping</a:t>
            </a:r>
            <a:r>
              <a:rPr lang="en-US" sz="2000" dirty="0" smtClean="0">
                <a:latin typeface="Times New Roman"/>
                <a:ea typeface="Times New Roman"/>
              </a:rPr>
              <a:t> activities </a:t>
            </a:r>
          </a:p>
          <a:p>
            <a:pPr marL="342900" marR="8890" lvl="0" indent="-342900">
              <a:spcBef>
                <a:spcPts val="0"/>
              </a:spcBef>
              <a:spcAft>
                <a:spcPts val="600"/>
              </a:spcAft>
            </a:pPr>
            <a:r>
              <a:rPr lang="en-US" sz="2000" dirty="0" smtClean="0">
                <a:latin typeface="Times New Roman"/>
                <a:ea typeface="Times New Roman"/>
              </a:rPr>
              <a:t>Also includes Emergency generators &amp; Small fuel burning equipment (space heaters, water heaters)</a:t>
            </a:r>
            <a:endParaRPr lang="en-US" sz="2000" dirty="0" smtClean="0">
              <a:latin typeface="Arial"/>
              <a:ea typeface="Times New Roman"/>
            </a:endParaRPr>
          </a:p>
          <a:p>
            <a:r>
              <a:rPr lang="en-US" sz="2000" dirty="0" smtClean="0">
                <a:latin typeface="Times New Roman" pitchFamily="18" charset="0"/>
                <a:cs typeface="Times New Roman" pitchFamily="18" charset="0"/>
              </a:rPr>
              <a:t>While most cat. </a:t>
            </a:r>
            <a:r>
              <a:rPr lang="en-US" sz="2000" dirty="0" err="1" smtClean="0">
                <a:latin typeface="Times New Roman" pitchFamily="18" charset="0"/>
                <a:cs typeface="Times New Roman" pitchFamily="18" charset="0"/>
              </a:rPr>
              <a:t>Insig</a:t>
            </a:r>
            <a:r>
              <a:rPr lang="en-US" sz="2000" dirty="0" smtClean="0">
                <a:latin typeface="Times New Roman" pitchFamily="18" charset="0"/>
                <a:cs typeface="Times New Roman" pitchFamily="18" charset="0"/>
              </a:rPr>
              <a:t>. Activities  are still considered insignificant, DEQ has found some facilities that have  a large number of  emergency generators or small heating devices, with emissions that can’t be considered insignificant.</a:t>
            </a:r>
          </a:p>
          <a:p>
            <a:endParaRPr lang="en-U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11</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pPr marR="8890">
              <a:spcAft>
                <a:spcPts val="600"/>
              </a:spcAft>
            </a:pPr>
            <a:r>
              <a:rPr lang="en-US" sz="2000" dirty="0" smtClean="0">
                <a:latin typeface="Times New Roman"/>
                <a:ea typeface="Times New Roman"/>
              </a:rPr>
              <a:t>When the Title V permitting program was established in 1993, DEQ developed a list of “categorically insignificant activities” that may take place at a source but are not addressed individually in the permit. This list includes activities such as:</a:t>
            </a:r>
            <a:endParaRPr lang="en-US" sz="2000" dirty="0" smtClean="0">
              <a:latin typeface="Arial"/>
              <a:ea typeface="Times New Roman"/>
            </a:endParaRPr>
          </a:p>
          <a:p>
            <a:pPr marL="342900" marR="8890" lvl="0" indent="-342900">
              <a:spcBef>
                <a:spcPts val="0"/>
              </a:spcBef>
              <a:spcAft>
                <a:spcPts val="600"/>
              </a:spcAft>
              <a:buFont typeface="Symbol"/>
              <a:buChar char=""/>
            </a:pPr>
            <a:r>
              <a:rPr lang="en-US" sz="2000" dirty="0" smtClean="0">
                <a:latin typeface="Times New Roman"/>
                <a:ea typeface="Times New Roman"/>
              </a:rPr>
              <a:t>Janitorial &amp; </a:t>
            </a:r>
            <a:r>
              <a:rPr lang="en-US" sz="2000" dirty="0" err="1" smtClean="0">
                <a:latin typeface="Times New Roman"/>
                <a:ea typeface="Times New Roman"/>
              </a:rPr>
              <a:t>groundskeeping</a:t>
            </a:r>
            <a:r>
              <a:rPr lang="en-US" sz="2000" dirty="0" smtClean="0">
                <a:latin typeface="Times New Roman"/>
                <a:ea typeface="Times New Roman"/>
              </a:rPr>
              <a:t> activities </a:t>
            </a:r>
          </a:p>
          <a:p>
            <a:pPr marL="342900" marR="8890" lvl="0" indent="-342900">
              <a:spcBef>
                <a:spcPts val="0"/>
              </a:spcBef>
              <a:spcAft>
                <a:spcPts val="600"/>
              </a:spcAft>
            </a:pPr>
            <a:r>
              <a:rPr lang="en-US" sz="2000" dirty="0" smtClean="0">
                <a:latin typeface="Times New Roman"/>
                <a:ea typeface="Times New Roman"/>
              </a:rPr>
              <a:t>Also includes Emergency generators &amp; Small fuel burning equipment (space heaters, water heaters)</a:t>
            </a:r>
            <a:endParaRPr lang="en-US" sz="2000" dirty="0" smtClean="0">
              <a:latin typeface="Arial"/>
              <a:ea typeface="Times New Roman"/>
            </a:endParaRPr>
          </a:p>
          <a:p>
            <a:r>
              <a:rPr lang="en-US" sz="2000" dirty="0" smtClean="0">
                <a:latin typeface="Times New Roman" pitchFamily="18" charset="0"/>
                <a:cs typeface="Times New Roman" pitchFamily="18" charset="0"/>
              </a:rPr>
              <a:t>While most cat. </a:t>
            </a:r>
            <a:r>
              <a:rPr lang="en-US" sz="2000" dirty="0" err="1" smtClean="0">
                <a:latin typeface="Times New Roman" pitchFamily="18" charset="0"/>
                <a:cs typeface="Times New Roman" pitchFamily="18" charset="0"/>
              </a:rPr>
              <a:t>Insig</a:t>
            </a:r>
            <a:r>
              <a:rPr lang="en-US" sz="2000" dirty="0" smtClean="0">
                <a:latin typeface="Times New Roman" pitchFamily="18" charset="0"/>
                <a:cs typeface="Times New Roman" pitchFamily="18" charset="0"/>
              </a:rPr>
              <a:t>. Activities  are still considered insignificant, DEQ has found some facilities that have  a large number of  emergency generators or small heating devices, with emissions that can’t be considered insignificant.</a:t>
            </a:r>
          </a:p>
          <a:p>
            <a:endParaRPr lang="en-U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12</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pPr marR="8890">
              <a:spcAft>
                <a:spcPts val="600"/>
              </a:spcAft>
            </a:pPr>
            <a:r>
              <a:rPr lang="en-US" sz="2000" dirty="0" smtClean="0">
                <a:latin typeface="Times New Roman"/>
                <a:ea typeface="Times New Roman"/>
              </a:rPr>
              <a:t>When the Title V permitting program was established in 1993, DEQ developed a list of “categorically insignificant activities” that may take place at a source but are not addressed individually in the permit. This list includes activities such as:</a:t>
            </a:r>
            <a:endParaRPr lang="en-US" sz="2000" dirty="0" smtClean="0">
              <a:latin typeface="Arial"/>
              <a:ea typeface="Times New Roman"/>
            </a:endParaRPr>
          </a:p>
          <a:p>
            <a:pPr marL="342900" marR="8890" lvl="0" indent="-342900">
              <a:spcBef>
                <a:spcPts val="0"/>
              </a:spcBef>
              <a:spcAft>
                <a:spcPts val="600"/>
              </a:spcAft>
              <a:buFont typeface="Symbol"/>
              <a:buChar char=""/>
            </a:pPr>
            <a:r>
              <a:rPr lang="en-US" sz="2000" dirty="0" smtClean="0">
                <a:latin typeface="Times New Roman"/>
                <a:ea typeface="Times New Roman"/>
              </a:rPr>
              <a:t>Janitorial &amp; </a:t>
            </a:r>
            <a:r>
              <a:rPr lang="en-US" sz="2000" dirty="0" err="1" smtClean="0">
                <a:latin typeface="Times New Roman"/>
                <a:ea typeface="Times New Roman"/>
              </a:rPr>
              <a:t>groundskeeping</a:t>
            </a:r>
            <a:r>
              <a:rPr lang="en-US" sz="2000" dirty="0" smtClean="0">
                <a:latin typeface="Times New Roman"/>
                <a:ea typeface="Times New Roman"/>
              </a:rPr>
              <a:t> activities </a:t>
            </a:r>
          </a:p>
          <a:p>
            <a:pPr marL="342900" marR="8890" lvl="0" indent="-342900">
              <a:spcBef>
                <a:spcPts val="0"/>
              </a:spcBef>
              <a:spcAft>
                <a:spcPts val="600"/>
              </a:spcAft>
            </a:pPr>
            <a:r>
              <a:rPr lang="en-US" sz="2000" dirty="0" smtClean="0">
                <a:latin typeface="Times New Roman"/>
                <a:ea typeface="Times New Roman"/>
              </a:rPr>
              <a:t>Also includes Emergency generators &amp; Small fuel burning equipment (space heaters, water heaters)</a:t>
            </a:r>
            <a:endParaRPr lang="en-US" sz="2000" dirty="0" smtClean="0">
              <a:latin typeface="Arial"/>
              <a:ea typeface="Times New Roman"/>
            </a:endParaRPr>
          </a:p>
          <a:p>
            <a:r>
              <a:rPr lang="en-US" sz="2000" dirty="0" smtClean="0">
                <a:latin typeface="Times New Roman" pitchFamily="18" charset="0"/>
                <a:cs typeface="Times New Roman" pitchFamily="18" charset="0"/>
              </a:rPr>
              <a:t>While most cat. </a:t>
            </a:r>
            <a:r>
              <a:rPr lang="en-US" sz="2000" dirty="0" err="1" smtClean="0">
                <a:latin typeface="Times New Roman" pitchFamily="18" charset="0"/>
                <a:cs typeface="Times New Roman" pitchFamily="18" charset="0"/>
              </a:rPr>
              <a:t>Insig</a:t>
            </a:r>
            <a:r>
              <a:rPr lang="en-US" sz="2000" dirty="0" smtClean="0">
                <a:latin typeface="Times New Roman" pitchFamily="18" charset="0"/>
                <a:cs typeface="Times New Roman" pitchFamily="18" charset="0"/>
              </a:rPr>
              <a:t>. Activities  are still considered insignificant, DEQ has found some facilities that have  a large number of  emergency generators or small heating devices, with emissions that can’t be considered insignificant.</a:t>
            </a:r>
          </a:p>
          <a:p>
            <a:endParaRPr lang="en-U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13</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2370381-2201-4B5E-AFD5-D162C8ADD346}"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2370381-2201-4B5E-AFD5-D162C8ADD346}"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latin typeface="Times New Roman"/>
                <a:ea typeface="Times New Roman"/>
              </a:rPr>
              <a:t>EPA designates areas that violate air quality standards as “nonattainment” areas and designates all other areas as “attainment” or “unclassified” areas. Oregon law designates former nonattainment areas that EPA reclassified to attainment as “maintenance” areas to ensure those areas avoid future violations. DEQ proposes to establish two new Oregon air quality area designations, “sustainment” and “reattainment,” to help areas avoid and more quickly end a federal nonattainment designation.</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18</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latin typeface="Times New Roman"/>
                <a:ea typeface="Times New Roman"/>
              </a:rPr>
              <a:t>EPA designates areas that violate air quality standards as “nonattainment” areas and designates all other areas as “attainment” or “unclassified” areas. Oregon law designates former nonattainment areas that EPA reclassified to attainment as “maintenance” areas to ensure those areas avoid future violations. DEQ proposes to establish two new Oregon air quality area designations, “sustainment” and “reattainment,” to help areas avoid and more quickly end a federal nonattainment designation.</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19</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latin typeface="Times New Roman"/>
                <a:ea typeface="Times New Roman"/>
              </a:rPr>
              <a:t>EPA designates areas that violate air quality standards as “nonattainment” areas and designates all other areas as “attainment” or “unclassified” areas. Oregon law designates former nonattainment areas that EPA reclassified to attainment as “maintenance” areas to ensure those areas avoid future violations. DEQ proposes to establish two new Oregon air quality area designations, “sustainment” and “reattainment,” to help areas avoid and more quickly end a federal nonattainment designation.</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20</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latin typeface="Times New Roman"/>
                <a:ea typeface="Times New Roman"/>
              </a:rPr>
              <a:t>EPA designates areas that violate air quality standards as “nonattainment” areas and designates all other areas as “attainment” or “unclassified” areas. Oregon law designates former nonattainment areas that EPA reclassified to attainment as “maintenance” areas to ensure those areas avoid future violations. DEQ proposes to establish two new Oregon air quality area designations, “sustainment” and “reattainment,” to help areas avoid and more quickly end a federal nonattainment designation.</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21</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buFont typeface="Arial" pitchFamily="34" charset="0"/>
              <a:buChar char="•"/>
            </a:pPr>
            <a:r>
              <a:rPr lang="en-US" sz="2000" dirty="0" smtClean="0"/>
              <a:t>We had procedures in definitions and tables that were impossible to find.  </a:t>
            </a:r>
          </a:p>
          <a:p>
            <a:pPr lvl="1">
              <a:buFont typeface="Arial" pitchFamily="34" charset="0"/>
              <a:buChar char="•"/>
            </a:pPr>
            <a:endParaRPr lang="en-US" sz="2000" dirty="0" smtClean="0"/>
          </a:p>
          <a:p>
            <a:pPr lvl="1">
              <a:buFont typeface="Arial" pitchFamily="34" charset="0"/>
              <a:buChar char="•"/>
            </a:pPr>
            <a:endParaRPr lang="en-US" sz="2000" dirty="0" smtClean="0"/>
          </a:p>
          <a:p>
            <a:pPr lvl="1">
              <a:buFont typeface="Arial" pitchFamily="34" charset="0"/>
              <a:buChar char="•"/>
            </a:pPr>
            <a:endParaRPr lang="en-US" sz="2000"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latin typeface="Times New Roman"/>
                <a:ea typeface="Times New Roman"/>
              </a:rPr>
              <a:t>EPA designates areas that violate air quality standards as “nonattainment” areas and designates all other areas as “attainment” or “unclassified” areas. Oregon law designates former nonattainment areas that EPA reclassified to attainment as “maintenance” areas to ensure those areas avoid future violations. DEQ proposes to establish two new Oregon air quality area designations, “sustainment” and “reattainment,” to help areas avoid and more quickly end a federal nonattainment designation.</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22</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latin typeface="Times New Roman"/>
                <a:ea typeface="Times New Roman"/>
              </a:rPr>
              <a:t>EPA designates areas that violate air quality standards as “nonattainment” areas and designates all other areas as “attainment” or “unclassified” areas. Oregon law designates former nonattainment areas that EPA reclassified to attainment as “maintenance” areas to ensure those areas avoid future violations. DEQ proposes to establish two new Oregon air quality area designations, “sustainment” and “reattainment,” to help areas avoid and more quickly end a federal nonattainment designation.</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23</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latin typeface="Times New Roman"/>
                <a:ea typeface="Times New Roman"/>
              </a:rPr>
              <a:t>EPA designates areas that violate air quality standards as “nonattainment” areas and designates all other areas as “attainment” or “unclassified” areas. Oregon law designates former nonattainment areas that EPA reclassified to attainment as “maintenance” areas to ensure those areas avoid future violations. DEQ proposes to establish two new Oregon air quality area designations, “sustainment” and “reattainment,” to help areas avoid and more quickly end a federal nonattainment designation.</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24</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latin typeface="Times New Roman"/>
                <a:ea typeface="Times New Roman"/>
              </a:rPr>
              <a:t>EPA designates areas that violate air quality standards as “nonattainment” areas and designates all other areas as “attainment” or “unclassified” areas. Oregon law designates former nonattainment areas that EPA reclassified to attainment as “maintenance” areas to ensure those areas avoid future violations. DEQ proposes to establish two new Oregon air quality area designations, “sustainment” and “reattainment,” to help areas avoid and more quickly end a federal nonattainment designation.</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25</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26</a:t>
            </a:fld>
            <a:endParaRPr lang="en-US" dirty="0"/>
          </a:p>
        </p:txBody>
      </p:sp>
      <p:sp>
        <p:nvSpPr>
          <p:cNvPr id="5" name="Notes Placeholder 2"/>
          <p:cNvSpPr txBox="1">
            <a:spLocks/>
          </p:cNvSpPr>
          <p:nvPr/>
        </p:nvSpPr>
        <p:spPr>
          <a:xfrm>
            <a:off x="1143000" y="4419601"/>
            <a:ext cx="5334000" cy="4876800"/>
          </a:xfrm>
          <a:prstGeom prst="rect">
            <a:avLst/>
          </a:prstGeom>
        </p:spPr>
        <p:txBody>
          <a:bodyPr vert="horz" lIns="91440" tIns="45720" rIns="91440" bIns="45720" rtlCol="0">
            <a:noAutofit/>
          </a:bodyPr>
          <a:lstStyle/>
          <a:p>
            <a:pPr marL="11430" marR="354330">
              <a:spcBef>
                <a:spcPts val="0"/>
              </a:spcBef>
              <a:spcAft>
                <a:spcPts val="600"/>
              </a:spcAft>
            </a:pPr>
            <a:endParaRPr lang="en-US" sz="2000" dirty="0" smtClean="0">
              <a:latin typeface="Times New Roman"/>
              <a:ea typeface="Times New Roman"/>
            </a:endParaRPr>
          </a:p>
          <a:p>
            <a:pPr marL="11430" marR="354330">
              <a:spcBef>
                <a:spcPts val="0"/>
              </a:spcBef>
              <a:spcAft>
                <a:spcPts val="600"/>
              </a:spcAft>
            </a:pPr>
            <a:endParaRPr lang="en-US" sz="2000" dirty="0">
              <a:latin typeface="Arial"/>
              <a:ea typeface="Times New Roman"/>
            </a:endParaRPr>
          </a:p>
        </p:txBody>
      </p:sp>
      <p:sp>
        <p:nvSpPr>
          <p:cNvPr id="6" name="Notes Placeholder 5"/>
          <p:cNvSpPr>
            <a:spLocks noGrp="1"/>
          </p:cNvSpPr>
          <p:nvPr>
            <p:ph type="body" sz="quarter" idx="11"/>
          </p:nvPr>
        </p:nvSpPr>
        <p:spPr>
          <a:xfrm>
            <a:off x="914400" y="4495800"/>
            <a:ext cx="5607050" cy="4183063"/>
          </a:xfrm>
        </p:spPr>
        <p:txBody>
          <a:bodyPr>
            <a:normAutofit/>
          </a:bodyPr>
          <a:lstStyle/>
          <a:p>
            <a:r>
              <a:rPr lang="en-US" sz="2000" dirty="0" smtClean="0">
                <a:latin typeface="Times New Roman"/>
                <a:ea typeface="Times New Roman"/>
              </a:rPr>
              <a:t>Air quality in Lakeview currently does not meet the ambient air quality standards for fine particulates. However, EPA has not yet designated Lakeview a nonattainment area because Lakeview was not exceeding the standard at the time of the designations.</a:t>
            </a:r>
          </a:p>
          <a:p>
            <a:endParaRPr lang="en-US" sz="2000" dirty="0" smtClean="0">
              <a:latin typeface="Times New Roman"/>
              <a:ea typeface="Times New Roman"/>
            </a:endParaRPr>
          </a:p>
          <a:p>
            <a:r>
              <a:rPr lang="en-US" sz="2000" dirty="0" smtClean="0">
                <a:latin typeface="Times New Roman"/>
                <a:ea typeface="Times New Roman"/>
              </a:rPr>
              <a:t>Upon request by the community of Lakeview, a sustainment area designation would: </a:t>
            </a:r>
          </a:p>
          <a:p>
            <a:pPr marL="342900" marR="8890" lvl="0" indent="-342900">
              <a:spcBef>
                <a:spcPts val="0"/>
              </a:spcBef>
              <a:spcAft>
                <a:spcPts val="600"/>
              </a:spcAft>
              <a:buFont typeface="Symbol"/>
              <a:buChar char=""/>
            </a:pPr>
            <a:r>
              <a:rPr lang="en-US" sz="2000" dirty="0" smtClean="0">
                <a:latin typeface="Times New Roman"/>
                <a:ea typeface="Times New Roman"/>
              </a:rPr>
              <a:t> Provide more flexible permitting requirements for non-federal major emission sources and</a:t>
            </a:r>
            <a:endParaRPr lang="en-US" sz="2000" dirty="0" smtClean="0">
              <a:latin typeface="Arial"/>
              <a:ea typeface="Times New Roman"/>
            </a:endParaRPr>
          </a:p>
          <a:p>
            <a:pPr marL="342900" marR="8890" lvl="0" indent="-342900">
              <a:spcBef>
                <a:spcPts val="0"/>
              </a:spcBef>
              <a:spcAft>
                <a:spcPts val="0"/>
              </a:spcAft>
              <a:buFont typeface="Symbol"/>
              <a:buChar char=""/>
            </a:pPr>
            <a:r>
              <a:rPr lang="en-US" sz="2000" dirty="0" smtClean="0">
                <a:latin typeface="Times New Roman"/>
                <a:ea typeface="Times New Roman"/>
              </a:rPr>
              <a:t>Avoid a federal nonattainment designation.</a:t>
            </a:r>
            <a:endParaRPr lang="en-US" sz="2000" dirty="0" smtClean="0">
              <a:latin typeface="Arial"/>
              <a:ea typeface="Times New Roman"/>
            </a:endParaRPr>
          </a:p>
          <a:p>
            <a:pPr lvl="0"/>
            <a:endParaRPr lang="en-US" sz="2000" dirty="0" smtClean="0">
              <a:latin typeface="Times New Roman"/>
              <a:ea typeface="Times New Roman"/>
            </a:endParaRPr>
          </a:p>
          <a:p>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27</a:t>
            </a:fld>
            <a:endParaRPr lang="en-US" dirty="0"/>
          </a:p>
        </p:txBody>
      </p:sp>
      <p:sp>
        <p:nvSpPr>
          <p:cNvPr id="5" name="Notes Placeholder 2"/>
          <p:cNvSpPr txBox="1">
            <a:spLocks/>
          </p:cNvSpPr>
          <p:nvPr/>
        </p:nvSpPr>
        <p:spPr>
          <a:xfrm>
            <a:off x="1143000" y="4419601"/>
            <a:ext cx="5334000" cy="4876800"/>
          </a:xfrm>
          <a:prstGeom prst="rect">
            <a:avLst/>
          </a:prstGeom>
        </p:spPr>
        <p:txBody>
          <a:bodyPr vert="horz" lIns="91440" tIns="45720" rIns="91440" bIns="45720" rtlCol="0">
            <a:noAutofit/>
          </a:bodyPr>
          <a:lstStyle/>
          <a:p>
            <a:pPr marL="11430" marR="354330">
              <a:spcBef>
                <a:spcPts val="0"/>
              </a:spcBef>
              <a:spcAft>
                <a:spcPts val="600"/>
              </a:spcAft>
            </a:pPr>
            <a:endParaRPr lang="en-US" sz="2000" dirty="0" smtClean="0">
              <a:latin typeface="Times New Roman"/>
              <a:ea typeface="Times New Roman"/>
            </a:endParaRPr>
          </a:p>
          <a:p>
            <a:pPr marL="11430" marR="354330">
              <a:spcBef>
                <a:spcPts val="0"/>
              </a:spcBef>
              <a:spcAft>
                <a:spcPts val="600"/>
              </a:spcAft>
            </a:pPr>
            <a:endParaRPr lang="en-US" sz="2000" dirty="0">
              <a:latin typeface="Arial"/>
              <a:ea typeface="Times New Roman"/>
            </a:endParaRPr>
          </a:p>
        </p:txBody>
      </p:sp>
      <p:sp>
        <p:nvSpPr>
          <p:cNvPr id="6" name="Notes Placeholder 5"/>
          <p:cNvSpPr>
            <a:spLocks noGrp="1"/>
          </p:cNvSpPr>
          <p:nvPr>
            <p:ph type="body" sz="quarter" idx="11"/>
          </p:nvPr>
        </p:nvSpPr>
        <p:spPr>
          <a:xfrm>
            <a:off x="914400" y="4495800"/>
            <a:ext cx="5607050" cy="4183063"/>
          </a:xfrm>
        </p:spPr>
        <p:txBody>
          <a:bodyPr>
            <a:normAutofit/>
          </a:bodyPr>
          <a:lstStyle/>
          <a:p>
            <a:r>
              <a:rPr lang="en-US" sz="2000" dirty="0" smtClean="0">
                <a:latin typeface="Times New Roman"/>
                <a:ea typeface="Times New Roman"/>
              </a:rPr>
              <a:t>Air quality in Lakeview currently does not meet the ambient air quality standards for fine particulates. However, EPA has not yet designated Lakeview a nonattainment area because Lakeview was not exceeding the standard at the time of the designations.</a:t>
            </a:r>
          </a:p>
          <a:p>
            <a:endParaRPr lang="en-US" sz="2000" dirty="0" smtClean="0">
              <a:latin typeface="Times New Roman"/>
              <a:ea typeface="Times New Roman"/>
            </a:endParaRPr>
          </a:p>
          <a:p>
            <a:r>
              <a:rPr lang="en-US" sz="2000" dirty="0" smtClean="0">
                <a:latin typeface="Times New Roman"/>
                <a:ea typeface="Times New Roman"/>
              </a:rPr>
              <a:t>Upon request by the community of Lakeview, a sustainment area designation would: </a:t>
            </a:r>
          </a:p>
          <a:p>
            <a:pPr marL="342900" marR="8890" lvl="0" indent="-342900">
              <a:spcBef>
                <a:spcPts val="0"/>
              </a:spcBef>
              <a:spcAft>
                <a:spcPts val="600"/>
              </a:spcAft>
              <a:buFont typeface="Symbol"/>
              <a:buChar char=""/>
            </a:pPr>
            <a:r>
              <a:rPr lang="en-US" sz="2000" dirty="0" smtClean="0">
                <a:latin typeface="Times New Roman"/>
                <a:ea typeface="Times New Roman"/>
              </a:rPr>
              <a:t> Provide more flexible permitting requirements for non-federal major emission sources and</a:t>
            </a:r>
            <a:endParaRPr lang="en-US" sz="2000" dirty="0" smtClean="0">
              <a:latin typeface="Arial"/>
              <a:ea typeface="Times New Roman"/>
            </a:endParaRPr>
          </a:p>
          <a:p>
            <a:pPr marL="342900" marR="8890" lvl="0" indent="-342900">
              <a:spcBef>
                <a:spcPts val="0"/>
              </a:spcBef>
              <a:spcAft>
                <a:spcPts val="0"/>
              </a:spcAft>
              <a:buFont typeface="Symbol"/>
              <a:buChar char=""/>
            </a:pPr>
            <a:r>
              <a:rPr lang="en-US" sz="2000" dirty="0" smtClean="0">
                <a:latin typeface="Times New Roman"/>
                <a:ea typeface="Times New Roman"/>
              </a:rPr>
              <a:t>Avoid a federal nonattainment designation.</a:t>
            </a:r>
            <a:endParaRPr lang="en-US" sz="2000" dirty="0" smtClean="0">
              <a:latin typeface="Arial"/>
              <a:ea typeface="Times New Roman"/>
            </a:endParaRPr>
          </a:p>
          <a:p>
            <a:pPr lvl="0"/>
            <a:endParaRPr lang="en-US" sz="2000" dirty="0" smtClean="0">
              <a:latin typeface="Times New Roman"/>
              <a:ea typeface="Times New Roman"/>
            </a:endParaRPr>
          </a:p>
          <a:p>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28</a:t>
            </a:fld>
            <a:endParaRPr lang="en-US" dirty="0"/>
          </a:p>
        </p:txBody>
      </p:sp>
      <p:sp>
        <p:nvSpPr>
          <p:cNvPr id="5" name="Notes Placeholder 2"/>
          <p:cNvSpPr txBox="1">
            <a:spLocks/>
          </p:cNvSpPr>
          <p:nvPr/>
        </p:nvSpPr>
        <p:spPr>
          <a:xfrm>
            <a:off x="1143000" y="4419601"/>
            <a:ext cx="5334000" cy="4876800"/>
          </a:xfrm>
          <a:prstGeom prst="rect">
            <a:avLst/>
          </a:prstGeom>
        </p:spPr>
        <p:txBody>
          <a:bodyPr vert="horz" lIns="91440" tIns="45720" rIns="91440" bIns="45720" rtlCol="0">
            <a:noAutofit/>
          </a:bodyPr>
          <a:lstStyle/>
          <a:p>
            <a:pPr marL="11430" marR="354330">
              <a:spcBef>
                <a:spcPts val="0"/>
              </a:spcBef>
              <a:spcAft>
                <a:spcPts val="600"/>
              </a:spcAft>
            </a:pPr>
            <a:endParaRPr lang="en-US" sz="2000" dirty="0" smtClean="0">
              <a:latin typeface="Times New Roman"/>
              <a:ea typeface="Times New Roman"/>
            </a:endParaRPr>
          </a:p>
          <a:p>
            <a:pPr marL="11430" marR="354330">
              <a:spcBef>
                <a:spcPts val="0"/>
              </a:spcBef>
              <a:spcAft>
                <a:spcPts val="600"/>
              </a:spcAft>
            </a:pPr>
            <a:endParaRPr lang="en-US" sz="2000" dirty="0">
              <a:latin typeface="Arial"/>
              <a:ea typeface="Times New Roman"/>
            </a:endParaRPr>
          </a:p>
        </p:txBody>
      </p:sp>
      <p:sp>
        <p:nvSpPr>
          <p:cNvPr id="6" name="Notes Placeholder 5"/>
          <p:cNvSpPr>
            <a:spLocks noGrp="1"/>
          </p:cNvSpPr>
          <p:nvPr>
            <p:ph type="body" sz="quarter" idx="11"/>
          </p:nvPr>
        </p:nvSpPr>
        <p:spPr>
          <a:xfrm>
            <a:off x="914400" y="4495800"/>
            <a:ext cx="5607050" cy="4183063"/>
          </a:xfrm>
        </p:spPr>
        <p:txBody>
          <a:bodyPr>
            <a:normAutofit/>
          </a:bodyPr>
          <a:lstStyle/>
          <a:p>
            <a:r>
              <a:rPr lang="en-US" sz="2000" dirty="0" smtClean="0">
                <a:latin typeface="Times New Roman"/>
                <a:ea typeface="Times New Roman"/>
              </a:rPr>
              <a:t>Air quality in Lakeview currently does not meet the ambient air quality standards for fine particulates. However, EPA has not yet designated Lakeview a nonattainment area because Lakeview was not exceeding the standard at the time of the designations.</a:t>
            </a:r>
          </a:p>
          <a:p>
            <a:endParaRPr lang="en-US" sz="2000" dirty="0" smtClean="0">
              <a:latin typeface="Times New Roman"/>
              <a:ea typeface="Times New Roman"/>
            </a:endParaRPr>
          </a:p>
          <a:p>
            <a:r>
              <a:rPr lang="en-US" sz="2000" dirty="0" smtClean="0">
                <a:latin typeface="Times New Roman"/>
                <a:ea typeface="Times New Roman"/>
              </a:rPr>
              <a:t>Upon request by the community of Lakeview, a sustainment area designation would: </a:t>
            </a:r>
          </a:p>
          <a:p>
            <a:pPr marL="342900" marR="8890" lvl="0" indent="-342900">
              <a:spcBef>
                <a:spcPts val="0"/>
              </a:spcBef>
              <a:spcAft>
                <a:spcPts val="600"/>
              </a:spcAft>
              <a:buFont typeface="Symbol"/>
              <a:buChar char=""/>
            </a:pPr>
            <a:r>
              <a:rPr lang="en-US" sz="2000" dirty="0" smtClean="0">
                <a:latin typeface="Times New Roman"/>
                <a:ea typeface="Times New Roman"/>
              </a:rPr>
              <a:t> Provide more flexible permitting requirements for non-federal major emission sources and</a:t>
            </a:r>
            <a:endParaRPr lang="en-US" sz="2000" dirty="0" smtClean="0">
              <a:latin typeface="Arial"/>
              <a:ea typeface="Times New Roman"/>
            </a:endParaRPr>
          </a:p>
          <a:p>
            <a:pPr marL="342900" marR="8890" lvl="0" indent="-342900">
              <a:spcBef>
                <a:spcPts val="0"/>
              </a:spcBef>
              <a:spcAft>
                <a:spcPts val="0"/>
              </a:spcAft>
              <a:buFont typeface="Symbol"/>
              <a:buChar char=""/>
            </a:pPr>
            <a:r>
              <a:rPr lang="en-US" sz="2000" dirty="0" smtClean="0">
                <a:latin typeface="Times New Roman"/>
                <a:ea typeface="Times New Roman"/>
              </a:rPr>
              <a:t>Avoid a federal nonattainment designation.</a:t>
            </a:r>
            <a:endParaRPr lang="en-US" sz="2000" dirty="0" smtClean="0">
              <a:latin typeface="Arial"/>
              <a:ea typeface="Times New Roman"/>
            </a:endParaRPr>
          </a:p>
          <a:p>
            <a:pPr lvl="0"/>
            <a:endParaRPr lang="en-US" sz="2000" dirty="0" smtClean="0">
              <a:latin typeface="Times New Roman"/>
              <a:ea typeface="Times New Roman"/>
            </a:endParaRPr>
          </a:p>
          <a:p>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29</a:t>
            </a:fld>
            <a:endParaRPr lang="en-US" dirty="0"/>
          </a:p>
        </p:txBody>
      </p:sp>
      <p:sp>
        <p:nvSpPr>
          <p:cNvPr id="5" name="Notes Placeholder 2"/>
          <p:cNvSpPr txBox="1">
            <a:spLocks/>
          </p:cNvSpPr>
          <p:nvPr/>
        </p:nvSpPr>
        <p:spPr>
          <a:xfrm>
            <a:off x="1143000" y="4419601"/>
            <a:ext cx="5334000" cy="4876800"/>
          </a:xfrm>
          <a:prstGeom prst="rect">
            <a:avLst/>
          </a:prstGeom>
        </p:spPr>
        <p:txBody>
          <a:bodyPr vert="horz" lIns="91440" tIns="45720" rIns="91440" bIns="45720" rtlCol="0">
            <a:noAutofit/>
          </a:bodyPr>
          <a:lstStyle/>
          <a:p>
            <a:pPr marL="11430" marR="354330">
              <a:spcBef>
                <a:spcPts val="0"/>
              </a:spcBef>
              <a:spcAft>
                <a:spcPts val="600"/>
              </a:spcAft>
            </a:pPr>
            <a:endParaRPr lang="en-US" sz="2000" dirty="0" smtClean="0">
              <a:latin typeface="Times New Roman"/>
              <a:ea typeface="Times New Roman"/>
            </a:endParaRPr>
          </a:p>
          <a:p>
            <a:pPr marL="11430" marR="354330">
              <a:spcBef>
                <a:spcPts val="0"/>
              </a:spcBef>
              <a:spcAft>
                <a:spcPts val="600"/>
              </a:spcAft>
            </a:pPr>
            <a:endParaRPr lang="en-US" sz="2000" dirty="0">
              <a:latin typeface="Arial"/>
              <a:ea typeface="Times New Roman"/>
            </a:endParaRPr>
          </a:p>
        </p:txBody>
      </p:sp>
      <p:sp>
        <p:nvSpPr>
          <p:cNvPr id="6" name="Notes Placeholder 5"/>
          <p:cNvSpPr>
            <a:spLocks noGrp="1"/>
          </p:cNvSpPr>
          <p:nvPr>
            <p:ph type="body" sz="quarter" idx="11"/>
          </p:nvPr>
        </p:nvSpPr>
        <p:spPr>
          <a:xfrm>
            <a:off x="914400" y="4495800"/>
            <a:ext cx="5607050" cy="4183063"/>
          </a:xfrm>
        </p:spPr>
        <p:txBody>
          <a:bodyPr>
            <a:normAutofit/>
          </a:bodyPr>
          <a:lstStyle/>
          <a:p>
            <a:r>
              <a:rPr lang="en-US" sz="2000" dirty="0" smtClean="0">
                <a:latin typeface="Times New Roman"/>
                <a:ea typeface="Times New Roman"/>
              </a:rPr>
              <a:t>Air quality in Lakeview currently does not meet the ambient air quality standards for fine particulates. However, EPA has not yet designated Lakeview a nonattainment area because Lakeview was not exceeding the standard at the time of the designations.</a:t>
            </a:r>
          </a:p>
          <a:p>
            <a:endParaRPr lang="en-US" sz="2000" dirty="0" smtClean="0">
              <a:latin typeface="Times New Roman"/>
              <a:ea typeface="Times New Roman"/>
            </a:endParaRPr>
          </a:p>
          <a:p>
            <a:r>
              <a:rPr lang="en-US" sz="2000" dirty="0" smtClean="0">
                <a:latin typeface="Times New Roman"/>
                <a:ea typeface="Times New Roman"/>
              </a:rPr>
              <a:t>Upon request by the community of Lakeview, a sustainment area designation would: </a:t>
            </a:r>
          </a:p>
          <a:p>
            <a:pPr marL="342900" marR="8890" lvl="0" indent="-342900">
              <a:spcBef>
                <a:spcPts val="0"/>
              </a:spcBef>
              <a:spcAft>
                <a:spcPts val="600"/>
              </a:spcAft>
              <a:buFont typeface="Symbol"/>
              <a:buChar char=""/>
            </a:pPr>
            <a:r>
              <a:rPr lang="en-US" sz="2000" dirty="0" smtClean="0">
                <a:latin typeface="Times New Roman"/>
                <a:ea typeface="Times New Roman"/>
              </a:rPr>
              <a:t> Provide more flexible permitting requirements for non-federal major emission sources and</a:t>
            </a:r>
            <a:endParaRPr lang="en-US" sz="2000" dirty="0" smtClean="0">
              <a:latin typeface="Arial"/>
              <a:ea typeface="Times New Roman"/>
            </a:endParaRPr>
          </a:p>
          <a:p>
            <a:pPr marL="342900" marR="8890" lvl="0" indent="-342900">
              <a:spcBef>
                <a:spcPts val="0"/>
              </a:spcBef>
              <a:spcAft>
                <a:spcPts val="0"/>
              </a:spcAft>
              <a:buFont typeface="Symbol"/>
              <a:buChar char=""/>
            </a:pPr>
            <a:r>
              <a:rPr lang="en-US" sz="2000" dirty="0" smtClean="0">
                <a:latin typeface="Times New Roman"/>
                <a:ea typeface="Times New Roman"/>
              </a:rPr>
              <a:t>Avoid a federal nonattainment designation.</a:t>
            </a:r>
            <a:endParaRPr lang="en-US" sz="2000" dirty="0" smtClean="0">
              <a:latin typeface="Arial"/>
              <a:ea typeface="Times New Roman"/>
            </a:endParaRPr>
          </a:p>
          <a:p>
            <a:pPr lvl="0"/>
            <a:endParaRPr lang="en-US" sz="2000" dirty="0" smtClean="0">
              <a:latin typeface="Times New Roman"/>
              <a:ea typeface="Times New Roman"/>
            </a:endParaRPr>
          </a:p>
          <a:p>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30</a:t>
            </a:fld>
            <a:endParaRPr lang="en-US" dirty="0"/>
          </a:p>
        </p:txBody>
      </p:sp>
      <p:sp>
        <p:nvSpPr>
          <p:cNvPr id="5" name="Notes Placeholder 2"/>
          <p:cNvSpPr txBox="1">
            <a:spLocks/>
          </p:cNvSpPr>
          <p:nvPr/>
        </p:nvSpPr>
        <p:spPr>
          <a:xfrm>
            <a:off x="1143000" y="4419601"/>
            <a:ext cx="5334000" cy="4876800"/>
          </a:xfrm>
          <a:prstGeom prst="rect">
            <a:avLst/>
          </a:prstGeom>
        </p:spPr>
        <p:txBody>
          <a:bodyPr vert="horz" lIns="91440" tIns="45720" rIns="91440" bIns="45720" rtlCol="0">
            <a:noAutofit/>
          </a:bodyPr>
          <a:lstStyle/>
          <a:p>
            <a:pPr marL="11430" marR="354330">
              <a:spcBef>
                <a:spcPts val="0"/>
              </a:spcBef>
              <a:spcAft>
                <a:spcPts val="600"/>
              </a:spcAft>
            </a:pPr>
            <a:endParaRPr lang="en-US" sz="2000" dirty="0" smtClean="0">
              <a:latin typeface="Times New Roman"/>
              <a:ea typeface="Times New Roman"/>
            </a:endParaRPr>
          </a:p>
          <a:p>
            <a:pPr marL="11430" marR="354330">
              <a:spcBef>
                <a:spcPts val="0"/>
              </a:spcBef>
              <a:spcAft>
                <a:spcPts val="600"/>
              </a:spcAft>
            </a:pPr>
            <a:endParaRPr lang="en-US" sz="2000" dirty="0">
              <a:latin typeface="Arial"/>
              <a:ea typeface="Times New Roman"/>
            </a:endParaRPr>
          </a:p>
        </p:txBody>
      </p:sp>
      <p:sp>
        <p:nvSpPr>
          <p:cNvPr id="6" name="Notes Placeholder 5"/>
          <p:cNvSpPr>
            <a:spLocks noGrp="1"/>
          </p:cNvSpPr>
          <p:nvPr>
            <p:ph type="body" sz="quarter" idx="11"/>
          </p:nvPr>
        </p:nvSpPr>
        <p:spPr>
          <a:xfrm>
            <a:off x="914400" y="4495800"/>
            <a:ext cx="5607050" cy="4183063"/>
          </a:xfrm>
        </p:spPr>
        <p:txBody>
          <a:bodyPr>
            <a:normAutofit/>
          </a:bodyPr>
          <a:lstStyle/>
          <a:p>
            <a:r>
              <a:rPr lang="en-US" sz="2000" dirty="0" smtClean="0">
                <a:latin typeface="Times New Roman"/>
                <a:ea typeface="Times New Roman"/>
              </a:rPr>
              <a:t>Air quality in Lakeview currently does not meet the ambient air quality standards for fine particulates. However, EPA has not yet designated Lakeview a nonattainment area because Lakeview was not exceeding the standard at the time of the designations.</a:t>
            </a:r>
          </a:p>
          <a:p>
            <a:endParaRPr lang="en-US" sz="2000" dirty="0" smtClean="0">
              <a:latin typeface="Times New Roman"/>
              <a:ea typeface="Times New Roman"/>
            </a:endParaRPr>
          </a:p>
          <a:p>
            <a:r>
              <a:rPr lang="en-US" sz="2000" dirty="0" smtClean="0">
                <a:latin typeface="Times New Roman"/>
                <a:ea typeface="Times New Roman"/>
              </a:rPr>
              <a:t>Upon request by the community of Lakeview, a sustainment area designation would: </a:t>
            </a:r>
          </a:p>
          <a:p>
            <a:pPr marL="342900" marR="8890" lvl="0" indent="-342900">
              <a:spcBef>
                <a:spcPts val="0"/>
              </a:spcBef>
              <a:spcAft>
                <a:spcPts val="600"/>
              </a:spcAft>
              <a:buFont typeface="Symbol"/>
              <a:buChar char=""/>
            </a:pPr>
            <a:r>
              <a:rPr lang="en-US" sz="2000" dirty="0" smtClean="0">
                <a:latin typeface="Times New Roman"/>
                <a:ea typeface="Times New Roman"/>
              </a:rPr>
              <a:t> Provide more flexible permitting requirements for non-federal major emission sources and</a:t>
            </a:r>
            <a:endParaRPr lang="en-US" sz="2000" dirty="0" smtClean="0">
              <a:latin typeface="Arial"/>
              <a:ea typeface="Times New Roman"/>
            </a:endParaRPr>
          </a:p>
          <a:p>
            <a:pPr marL="342900" marR="8890" lvl="0" indent="-342900">
              <a:spcBef>
                <a:spcPts val="0"/>
              </a:spcBef>
              <a:spcAft>
                <a:spcPts val="0"/>
              </a:spcAft>
              <a:buFont typeface="Symbol"/>
              <a:buChar char=""/>
            </a:pPr>
            <a:r>
              <a:rPr lang="en-US" sz="2000" dirty="0" smtClean="0">
                <a:latin typeface="Times New Roman"/>
                <a:ea typeface="Times New Roman"/>
              </a:rPr>
              <a:t>Avoid a federal nonattainment designation.</a:t>
            </a:r>
            <a:endParaRPr lang="en-US" sz="2000" dirty="0" smtClean="0">
              <a:latin typeface="Arial"/>
              <a:ea typeface="Times New Roman"/>
            </a:endParaRPr>
          </a:p>
          <a:p>
            <a:pPr lvl="0"/>
            <a:endParaRPr lang="en-US" sz="2000" dirty="0" smtClean="0">
              <a:latin typeface="Times New Roman"/>
              <a:ea typeface="Times New Roman"/>
            </a:endParaRPr>
          </a:p>
          <a:p>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31</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16425"/>
            <a:ext cx="5607050" cy="4727575"/>
          </a:xfrm>
        </p:spPr>
        <p:txBody>
          <a:bodyPr>
            <a:normAutofit fontScale="92500" lnSpcReduction="20000"/>
          </a:bodyPr>
          <a:lstStyle/>
          <a:p>
            <a:pPr lvl="1"/>
            <a:r>
              <a:rPr lang="en-US" sz="2000" dirty="0" smtClean="0"/>
              <a:t>To warn you up front for what you will see in March:</a:t>
            </a:r>
          </a:p>
          <a:p>
            <a:pPr lvl="1">
              <a:buFont typeface="Arial" pitchFamily="34" charset="0"/>
              <a:buChar char="•"/>
            </a:pPr>
            <a:r>
              <a:rPr lang="en-US" sz="2000" dirty="0" smtClean="0"/>
              <a:t>  &gt; 600 pages of proposed rules</a:t>
            </a:r>
          </a:p>
          <a:p>
            <a:pPr lvl="1">
              <a:buFont typeface="Arial" pitchFamily="34" charset="0"/>
              <a:buChar char="•"/>
            </a:pPr>
            <a:r>
              <a:rPr lang="en-US" sz="2000" dirty="0" smtClean="0"/>
              <a:t>  ~ 200 page crosswalk of changes</a:t>
            </a:r>
          </a:p>
          <a:p>
            <a:pPr lvl="1">
              <a:buFont typeface="Arial" pitchFamily="34" charset="0"/>
              <a:buChar char="•"/>
            </a:pPr>
            <a:r>
              <a:rPr lang="en-US" sz="2000" dirty="0" smtClean="0"/>
              <a:t> ~ 100 pages of response to comment  </a:t>
            </a:r>
          </a:p>
          <a:p>
            <a:pPr lvl="1">
              <a:buFont typeface="Arial" pitchFamily="34" charset="0"/>
              <a:buChar char="•"/>
            </a:pPr>
            <a:endParaRPr lang="en-US" sz="2000" dirty="0" smtClean="0"/>
          </a:p>
          <a:p>
            <a:pPr lvl="1">
              <a:buFont typeface="Arial" pitchFamily="34" charset="0"/>
              <a:buChar char="•"/>
            </a:pPr>
            <a:r>
              <a:rPr lang="en-US" sz="2000" dirty="0" smtClean="0"/>
              <a:t> Over 1000 instances of changing “the Department” to “DEQ”</a:t>
            </a:r>
          </a:p>
          <a:p>
            <a:pPr lvl="1">
              <a:buFont typeface="Arial" pitchFamily="34" charset="0"/>
              <a:buChar char="•"/>
            </a:pPr>
            <a:r>
              <a:rPr lang="en-US" sz="2000" dirty="0" smtClean="0"/>
              <a:t>  Almost 500 instances of deleting “of this rule” or “of this section”</a:t>
            </a:r>
          </a:p>
          <a:p>
            <a:pPr lvl="1">
              <a:buFont typeface="Arial" pitchFamily="34" charset="0"/>
              <a:buChar char="•"/>
            </a:pPr>
            <a:r>
              <a:rPr lang="en-US" sz="2000" dirty="0" smtClean="0"/>
              <a:t>  Over 300 corrections to the State Implementation Plan NOTE</a:t>
            </a:r>
          </a:p>
          <a:p>
            <a:pPr lvl="1">
              <a:buFont typeface="Arial" pitchFamily="34" charset="0"/>
              <a:buChar char="•"/>
            </a:pPr>
            <a:r>
              <a:rPr lang="en-US" sz="2000" dirty="0" smtClean="0"/>
              <a:t>  Over 400 corrections to Statutory Authority which is why we want to provide a roadmap to the proposed non-housekeeping changes</a:t>
            </a:r>
          </a:p>
          <a:p>
            <a:pPr lvl="1">
              <a:buFont typeface="Arial" pitchFamily="34" charset="0"/>
              <a:buChar char="•"/>
            </a:pPr>
            <a:endParaRPr lang="en-US" sz="2000" dirty="0" smtClean="0"/>
          </a:p>
          <a:p>
            <a:pPr lvl="1">
              <a:buFont typeface="Arial" pitchFamily="34" charset="0"/>
              <a:buChar char="•"/>
            </a:pPr>
            <a:r>
              <a:rPr lang="en-US" sz="2000" dirty="0" smtClean="0"/>
              <a:t>  </a:t>
            </a:r>
            <a:r>
              <a:rPr lang="en-US" sz="2000" b="1" dirty="0" smtClean="0">
                <a:solidFill>
                  <a:srgbClr val="FF0000"/>
                </a:solidFill>
              </a:rPr>
              <a:t>SIX </a:t>
            </a:r>
            <a:r>
              <a:rPr lang="en-US" sz="2000" dirty="0" smtClean="0"/>
              <a:t>weeks of review rather than four with roadmap of significant changes</a:t>
            </a:r>
            <a:endParaRPr lang="en-US" sz="2000" dirty="0"/>
          </a:p>
        </p:txBody>
      </p:sp>
      <p:sp>
        <p:nvSpPr>
          <p:cNvPr id="4" name="Slide Number Placeholder 3"/>
          <p:cNvSpPr>
            <a:spLocks noGrp="1"/>
          </p:cNvSpPr>
          <p:nvPr>
            <p:ph type="sldNum" sz="quarter" idx="10"/>
          </p:nvPr>
        </p:nvSpPr>
        <p:spPr/>
        <p:txBody>
          <a:bodyPr/>
          <a:lstStyle/>
          <a:p>
            <a:fld id="{22370381-2201-4B5E-AFD5-D162C8ADD346}"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32</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33</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34</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35</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36</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37</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38</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39</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40</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41</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419599"/>
          </a:xfrm>
        </p:spPr>
        <p:txBody>
          <a:bodyPr>
            <a:noAutofit/>
          </a:bodyPr>
          <a:lstStyle/>
          <a:p>
            <a:pPr marL="285750" indent="-285750">
              <a:buFont typeface="Arial" pitchFamily="34" charset="0"/>
              <a:buChar char="•"/>
            </a:pPr>
            <a:endParaRPr lang="en-US" sz="1800" dirty="0" smtClean="0">
              <a:latin typeface="Times New Roman" pitchFamily="18" charset="0"/>
              <a:cs typeface="Times New Roman" pitchFamily="18" charset="0"/>
            </a:endParaRPr>
          </a:p>
          <a:p>
            <a:pPr marL="285750" indent="-285750">
              <a:buFont typeface="Arial" pitchFamily="34" charset="0"/>
              <a:buChar char="•"/>
            </a:pPr>
            <a:r>
              <a:rPr lang="en-US" sz="1800" dirty="0" smtClean="0">
                <a:latin typeface="Times New Roman" pitchFamily="18" charset="0"/>
                <a:cs typeface="Times New Roman" pitchFamily="18" charset="0"/>
              </a:rPr>
              <a:t>We organized this rulemaking into nine categories. We’ll go into more detail on some of these topics later in this presentation</a:t>
            </a:r>
          </a:p>
          <a:p>
            <a:pPr marL="285750" indent="-285750">
              <a:buFont typeface="Arial" pitchFamily="34" charset="0"/>
              <a:buChar char="•"/>
            </a:pPr>
            <a:endParaRPr lang="en-US" sz="1800" dirty="0" smtClean="0">
              <a:latin typeface="Times New Roman" pitchFamily="18" charset="0"/>
              <a:cs typeface="Times New Roman" pitchFamily="18" charset="0"/>
            </a:endParaRPr>
          </a:p>
          <a:p>
            <a:pPr marL="285750" indent="-285750">
              <a:buFont typeface="Arial" pitchFamily="34" charset="0"/>
              <a:buChar char="•"/>
            </a:pPr>
            <a:r>
              <a:rPr lang="en-US" sz="4000" dirty="0" smtClean="0">
                <a:latin typeface="Times New Roman" pitchFamily="18" charset="0"/>
                <a:cs typeface="Times New Roman" pitchFamily="18" charset="0"/>
              </a:rPr>
              <a:t>PROPOSING </a:t>
            </a:r>
          </a:p>
          <a:p>
            <a:pPr marL="285750" indent="-285750">
              <a:buFont typeface="Arial" pitchFamily="34" charset="0"/>
              <a:buChar char="•"/>
            </a:pPr>
            <a:endParaRPr lang="en-US" sz="1800" dirty="0" smtClean="0">
              <a:latin typeface="Times New Roman" pitchFamily="18" charset="0"/>
              <a:cs typeface="Times New Roman" pitchFamily="18" charset="0"/>
            </a:endParaRPr>
          </a:p>
          <a:p>
            <a:pPr marL="285750" indent="-285750">
              <a:buFont typeface="Arial" pitchFamily="34" charset="0"/>
              <a:buChar char="•"/>
            </a:pPr>
            <a:r>
              <a:rPr lang="en-US" sz="1800" dirty="0" smtClean="0">
                <a:latin typeface="Times New Roman" pitchFamily="18" charset="0"/>
                <a:cs typeface="Times New Roman" pitchFamily="18" charset="0"/>
              </a:rPr>
              <a:t>READ THROUGH 1 THROUGH 3</a:t>
            </a:r>
          </a:p>
          <a:p>
            <a:pPr marL="285750" indent="-285750">
              <a:buFont typeface="Arial" pitchFamily="34" charset="0"/>
              <a:buChar char="•"/>
            </a:pPr>
            <a:endParaRPr lang="en-US" sz="1800" dirty="0" smtClean="0">
              <a:latin typeface="Times New Roman" pitchFamily="18" charset="0"/>
              <a:cs typeface="Times New Roman" pitchFamily="18" charset="0"/>
            </a:endParaRPr>
          </a:p>
          <a:p>
            <a:pPr marL="285750" indent="-285750"/>
            <a:endParaRPr lang="en-US" sz="16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4</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solidFill>
                  <a:srgbClr val="000000"/>
                </a:solidFill>
                <a:latin typeface="Times New Roman"/>
              </a:rPr>
              <a:t>The 2014 Supreme Court decision invalidates EPA’s authority to impose the federal greenhouse gas permitting requirements. Oregon’s rules were not affected by the Supreme Court’s decision and remain in effect, whereas for EPA and many states, the Court’s ruling took effect immediately. The discrepancy between federal and state requirements create uncertainty for the agency, regulated community and public. </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42</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solidFill>
                  <a:srgbClr val="000000"/>
                </a:solidFill>
                <a:latin typeface="Times New Roman"/>
              </a:rPr>
              <a:t>The 2014 Supreme Court decision invalidates EPA’s authority to impose the federal greenhouse gas permitting requirements. Oregon’s rules were not affected by the Supreme Court’s decision and remain in effect, whereas for EPA and many states, the Court’s ruling took effect immediately. The discrepancy between federal and state requirements create uncertainty for the agency, regulated community and public. </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43</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solidFill>
                  <a:srgbClr val="000000"/>
                </a:solidFill>
                <a:latin typeface="Times New Roman"/>
              </a:rPr>
              <a:t>The 2014 Supreme Court decision invalidates EPA’s authority to impose the federal greenhouse gas permitting requirements. Oregon’s rules were not affected by the Supreme Court’s decision and remain in effect, whereas for EPA and many states, the Court’s ruling took effect immediately. The discrepancy between federal and state requirements create uncertainty for the agency, regulated community and public. </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44</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419599"/>
          </a:xfrm>
        </p:spPr>
        <p:txBody>
          <a:bodyPr>
            <a:noAutofit/>
          </a:bodyPr>
          <a:lstStyle/>
          <a:p>
            <a:pPr marL="285750" indent="-285750">
              <a:buFont typeface="Arial" pitchFamily="34" charset="0"/>
              <a:buChar char="•"/>
            </a:pPr>
            <a:endParaRPr lang="en-US" sz="1800" dirty="0" smtClean="0">
              <a:latin typeface="Times New Roman" pitchFamily="18" charset="0"/>
              <a:cs typeface="Times New Roman" pitchFamily="18" charset="0"/>
            </a:endParaRPr>
          </a:p>
          <a:p>
            <a:pPr marL="285750" indent="-285750">
              <a:buFont typeface="Arial" pitchFamily="34" charset="0"/>
              <a:buChar char="•"/>
            </a:pPr>
            <a:r>
              <a:rPr lang="en-US" sz="1800" dirty="0" smtClean="0">
                <a:latin typeface="Times New Roman" pitchFamily="18" charset="0"/>
                <a:cs typeface="Times New Roman" pitchFamily="18" charset="0"/>
              </a:rPr>
              <a:t>READ THROUGH 4 THROUGH 6</a:t>
            </a:r>
          </a:p>
          <a:p>
            <a:pPr marL="285750" indent="-285750">
              <a:buFont typeface="Arial" pitchFamily="34" charset="0"/>
              <a:buChar char="•"/>
            </a:pPr>
            <a:endParaRPr lang="en-US" sz="1800" dirty="0" smtClean="0">
              <a:latin typeface="Times New Roman" pitchFamily="18" charset="0"/>
              <a:cs typeface="Times New Roman" pitchFamily="18" charset="0"/>
            </a:endParaRPr>
          </a:p>
          <a:p>
            <a:pPr marL="285750" indent="-285750">
              <a:buFont typeface="Arial" pitchFamily="34" charset="0"/>
              <a:buChar char="•"/>
            </a:pPr>
            <a:r>
              <a:rPr lang="en-US" sz="4000" dirty="0" smtClean="0">
                <a:latin typeface="Times New Roman" pitchFamily="18" charset="0"/>
                <a:cs typeface="Times New Roman" pitchFamily="18" charset="0"/>
              </a:rPr>
              <a:t>PROPOSING</a:t>
            </a:r>
          </a:p>
          <a:p>
            <a:pPr marL="285750" indent="-285750">
              <a:buFont typeface="Arial" pitchFamily="34" charset="0"/>
              <a:buChar char="•"/>
            </a:pPr>
            <a:endParaRPr lang="en-US" sz="1800" dirty="0" smtClean="0">
              <a:latin typeface="Times New Roman" pitchFamily="18" charset="0"/>
              <a:cs typeface="Times New Roman" pitchFamily="18" charset="0"/>
            </a:endParaRPr>
          </a:p>
          <a:p>
            <a:pPr marL="285750" indent="-285750">
              <a:buFont typeface="Arial" pitchFamily="34" charset="0"/>
              <a:buChar char="•"/>
            </a:pPr>
            <a:r>
              <a:rPr lang="en-US" sz="1800" dirty="0" smtClean="0">
                <a:latin typeface="Times New Roman" pitchFamily="18" charset="0"/>
                <a:cs typeface="Times New Roman" pitchFamily="18" charset="0"/>
              </a:rPr>
              <a:t>These categories make up the bulk of the rule changes that George will discuss in more detail later.</a:t>
            </a:r>
          </a:p>
          <a:p>
            <a:pPr marL="285750" indent="-285750"/>
            <a:endParaRPr lang="en-US" sz="16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5</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762000"/>
            <a:ext cx="4648200" cy="3486150"/>
          </a:xfrm>
        </p:spPr>
      </p:sp>
      <p:sp>
        <p:nvSpPr>
          <p:cNvPr id="3" name="Notes Placeholder 2"/>
          <p:cNvSpPr>
            <a:spLocks noGrp="1"/>
          </p:cNvSpPr>
          <p:nvPr>
            <p:ph type="body" idx="1"/>
          </p:nvPr>
        </p:nvSpPr>
        <p:spPr>
          <a:xfrm>
            <a:off x="990600" y="4267201"/>
            <a:ext cx="5334000" cy="4876800"/>
          </a:xfrm>
        </p:spPr>
        <p:txBody>
          <a:bodyPr>
            <a:noAutofit/>
          </a:bodyPr>
          <a:lstStyle/>
          <a:p>
            <a:r>
              <a:rPr lang="en-US" sz="1800" dirty="0" smtClean="0">
                <a:latin typeface="Times New Roman" pitchFamily="18" charset="0"/>
                <a:cs typeface="Times New Roman" pitchFamily="18" charset="0"/>
              </a:rPr>
              <a:t>Categories 7-9 are pretty minor changes but didn’t fit in with the other categories.  I’ll explain them briefly here:</a:t>
            </a:r>
          </a:p>
          <a:p>
            <a:pPr marL="283464" indent="-283464">
              <a:buFont typeface="Arial" pitchFamily="34" charset="0"/>
              <a:buChar char="•"/>
            </a:pPr>
            <a:r>
              <a:rPr lang="en-US" sz="1500" dirty="0" smtClean="0">
                <a:latin typeface="Times New Roman" pitchFamily="18" charset="0"/>
                <a:cs typeface="Times New Roman" pitchFamily="18" charset="0"/>
              </a:rPr>
              <a:t>#7: The proposed rules would make it easier and more cost-effective for DEQ to hold and people to participate in public hearings and meetings. For example, with the option to hold Internet-based virtual meetings, DEQ could hold more meetings across the state using fewer resources. And eventually, DEQ hopes to give people the option to call in to hearings and meetings from any location instead of traveling.</a:t>
            </a:r>
          </a:p>
          <a:p>
            <a:pPr marL="283464" indent="-283464">
              <a:buFont typeface="Arial" pitchFamily="34" charset="0"/>
              <a:buChar char="•"/>
            </a:pPr>
            <a:endParaRPr lang="en-US" sz="800" dirty="0" smtClean="0">
              <a:latin typeface="Times New Roman" pitchFamily="18" charset="0"/>
              <a:cs typeface="Times New Roman" pitchFamily="18" charset="0"/>
            </a:endParaRPr>
          </a:p>
          <a:p>
            <a:pPr marL="283464" indent="-283464">
              <a:buFont typeface="Arial" pitchFamily="34" charset="0"/>
              <a:buChar char="•"/>
            </a:pPr>
            <a:r>
              <a:rPr lang="en-US" sz="1500" dirty="0" smtClean="0">
                <a:latin typeface="Times New Roman" pitchFamily="18" charset="0"/>
                <a:cs typeface="Times New Roman" pitchFamily="18" charset="0"/>
              </a:rPr>
              <a:t>#8: </a:t>
            </a:r>
            <a:r>
              <a:rPr lang="en-US" sz="1500" dirty="0" smtClean="0">
                <a:latin typeface="Times New Roman" pitchFamily="18" charset="0"/>
                <a:cs typeface="Times New Roman" pitchFamily="18" charset="0"/>
              </a:rPr>
              <a:t>When </a:t>
            </a:r>
            <a:r>
              <a:rPr lang="en-US" sz="1500" dirty="0" smtClean="0">
                <a:latin typeface="Times New Roman" pitchFamily="18" charset="0"/>
                <a:cs typeface="Times New Roman" pitchFamily="18" charset="0"/>
              </a:rPr>
              <a:t>EPA changed their rules to exempt small biomass boilers from federal standards, it made them subject to the Heat Smart </a:t>
            </a:r>
            <a:r>
              <a:rPr lang="en-US" sz="1500" dirty="0" smtClean="0">
                <a:latin typeface="Times New Roman" pitchFamily="18" charset="0"/>
                <a:cs typeface="Times New Roman" pitchFamily="18" charset="0"/>
              </a:rPr>
              <a:t>rules, which did not allow them to be sold in OR</a:t>
            </a:r>
            <a:r>
              <a:rPr lang="en-US" sz="1500" dirty="0" smtClean="0">
                <a:latin typeface="Times New Roman" pitchFamily="18" charset="0"/>
                <a:cs typeface="Times New Roman" pitchFamily="18" charset="0"/>
              </a:rPr>
              <a:t>. </a:t>
            </a:r>
            <a:r>
              <a:rPr lang="en-US" sz="1500" dirty="0" smtClean="0">
                <a:latin typeface="Times New Roman" pitchFamily="18" charset="0"/>
                <a:cs typeface="Times New Roman" pitchFamily="18" charset="0"/>
              </a:rPr>
              <a:t>The proposed change </a:t>
            </a:r>
            <a:r>
              <a:rPr lang="en-US" sz="1500" dirty="0" smtClean="0">
                <a:latin typeface="Times New Roman" pitchFamily="18" charset="0"/>
                <a:cs typeface="Times New Roman" pitchFamily="18" charset="0"/>
              </a:rPr>
              <a:t>would </a:t>
            </a:r>
            <a:r>
              <a:rPr lang="en-US" sz="1500" dirty="0" smtClean="0">
                <a:latin typeface="Times New Roman" pitchFamily="18" charset="0"/>
                <a:cs typeface="Times New Roman" pitchFamily="18" charset="0"/>
              </a:rPr>
              <a:t>allow </a:t>
            </a:r>
            <a:r>
              <a:rPr lang="en-US" sz="1500" dirty="0" smtClean="0">
                <a:latin typeface="Times New Roman" pitchFamily="18" charset="0"/>
                <a:cs typeface="Times New Roman" pitchFamily="18" charset="0"/>
              </a:rPr>
              <a:t>these sales again</a:t>
            </a:r>
            <a:r>
              <a:rPr lang="en-US" sz="1500" dirty="0" smtClean="0">
                <a:latin typeface="Times New Roman" pitchFamily="18" charset="0"/>
                <a:cs typeface="Times New Roman" pitchFamily="18" charset="0"/>
              </a:rPr>
              <a:t>. </a:t>
            </a:r>
            <a:endParaRPr lang="en-US" sz="1500" dirty="0" smtClean="0">
              <a:latin typeface="Times New Roman" pitchFamily="18" charset="0"/>
              <a:cs typeface="Times New Roman" pitchFamily="18" charset="0"/>
            </a:endParaRPr>
          </a:p>
          <a:p>
            <a:pPr marL="283464" indent="-283464">
              <a:buFont typeface="Arial" pitchFamily="34" charset="0"/>
              <a:buChar char="•"/>
            </a:pPr>
            <a:endParaRPr lang="en-US" sz="800" dirty="0" smtClean="0">
              <a:latin typeface="Times New Roman" pitchFamily="18" charset="0"/>
              <a:cs typeface="Times New Roman" pitchFamily="18" charset="0"/>
            </a:endParaRPr>
          </a:p>
          <a:p>
            <a:pPr marL="283464" indent="-283464">
              <a:buFont typeface="Arial" pitchFamily="34" charset="0"/>
              <a:buChar char="•"/>
            </a:pPr>
            <a:r>
              <a:rPr lang="en-US" sz="1500" dirty="0" smtClean="0">
                <a:latin typeface="Times New Roman"/>
                <a:ea typeface="Times New Roman"/>
              </a:rPr>
              <a:t>#9: The proposed rules would remove the annual reporting requirement for ~ 440 gasoline dispensing facilities with monthly throughput less than 10,000 gallons but would still require them to meet work practice standards (submerged fill tube)</a:t>
            </a:r>
          </a:p>
          <a:p>
            <a:pPr marL="283464" indent="-283464">
              <a:buFont typeface="Arial" pitchFamily="34" charset="0"/>
              <a:buChar char="•"/>
            </a:pPr>
            <a:r>
              <a:rPr lang="en-US" sz="1500" dirty="0" smtClean="0">
                <a:latin typeface="Times New Roman"/>
                <a:cs typeface="Times New Roman" pitchFamily="18" charset="0"/>
              </a:rPr>
              <a:t>Now we’ll focus on the other SIX categories</a:t>
            </a:r>
            <a:endParaRPr lang="en-US" sz="15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6</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1600" dirty="0" smtClean="0">
                <a:latin typeface="Times New Roman" pitchFamily="18" charset="0"/>
                <a:cs typeface="Times New Roman" pitchFamily="18" charset="0"/>
              </a:rPr>
              <a:t>Some of our rules are out of order so we want to move them to the right place.  There are permitting procedures in definitions </a:t>
            </a:r>
            <a:r>
              <a:rPr lang="en-US" sz="1100" dirty="0" smtClean="0">
                <a:latin typeface="Times New Roman" pitchFamily="18" charset="0"/>
                <a:cs typeface="Times New Roman" pitchFamily="18" charset="0"/>
              </a:rPr>
              <a:t>like major modification, actual emissions and netting basis </a:t>
            </a:r>
            <a:r>
              <a:rPr lang="en-US" sz="1600" dirty="0" smtClean="0">
                <a:latin typeface="Times New Roman" pitchFamily="18" charset="0"/>
                <a:cs typeface="Times New Roman" pitchFamily="18" charset="0"/>
              </a:rPr>
              <a:t>that need to be moved.</a:t>
            </a:r>
          </a:p>
          <a:p>
            <a:pPr>
              <a:buFont typeface="Arial" pitchFamily="34" charset="0"/>
              <a:buChar char="•"/>
            </a:pPr>
            <a:endParaRPr lang="en-US" sz="1600" dirty="0" smtClean="0">
              <a:latin typeface="Times New Roman" pitchFamily="18" charset="0"/>
              <a:cs typeface="Times New Roman" pitchFamily="18" charset="0"/>
            </a:endParaRPr>
          </a:p>
          <a:p>
            <a:pPr>
              <a:buFont typeface="Arial" pitchFamily="34" charset="0"/>
              <a:buChar char="•"/>
            </a:pPr>
            <a:r>
              <a:rPr lang="en-US" sz="1600" dirty="0" smtClean="0">
                <a:latin typeface="Times New Roman" pitchFamily="18" charset="0"/>
                <a:cs typeface="Times New Roman" pitchFamily="18" charset="0"/>
              </a:rPr>
              <a:t>Some of our rules are missing important details so we worked on clarifying them.  (compliance methods)</a:t>
            </a:r>
          </a:p>
          <a:p>
            <a:pPr>
              <a:buFont typeface="Arial" pitchFamily="34" charset="0"/>
              <a:buChar char="•"/>
            </a:pPr>
            <a:endParaRPr lang="en-US" sz="1600" dirty="0" smtClean="0">
              <a:latin typeface="Times New Roman" pitchFamily="18" charset="0"/>
              <a:cs typeface="Times New Roman" pitchFamily="18" charset="0"/>
            </a:endParaRPr>
          </a:p>
          <a:p>
            <a:pPr>
              <a:buFont typeface="Arial" pitchFamily="34" charset="0"/>
              <a:buChar char="•"/>
            </a:pPr>
            <a:r>
              <a:rPr lang="en-US" sz="1600" dirty="0" smtClean="0">
                <a:latin typeface="Times New Roman" pitchFamily="18" charset="0"/>
                <a:cs typeface="Times New Roman" pitchFamily="18" charset="0"/>
              </a:rPr>
              <a:t>We want a clean set of definitions. Throughout all of our divisions there are multiple definitions of the same term – 5 definitions of the word person! Make sure the definitions agree and get rid of the redundant ones</a:t>
            </a:r>
          </a:p>
          <a:p>
            <a:pPr>
              <a:buFont typeface="Arial" pitchFamily="34" charset="0"/>
              <a:buChar char="•"/>
            </a:pPr>
            <a:endParaRPr lang="en-US" sz="1600" dirty="0" smtClean="0">
              <a:latin typeface="Times New Roman" pitchFamily="18" charset="0"/>
              <a:cs typeface="Times New Roman" pitchFamily="18" charset="0"/>
            </a:endParaRPr>
          </a:p>
          <a:p>
            <a:pPr>
              <a:buFont typeface="Arial" pitchFamily="34" charset="0"/>
              <a:buChar char="•"/>
            </a:pPr>
            <a:r>
              <a:rPr lang="en-US" sz="1600" dirty="0" smtClean="0">
                <a:latin typeface="Times New Roman" pitchFamily="18" charset="0"/>
                <a:cs typeface="Times New Roman" pitchFamily="18" charset="0"/>
              </a:rPr>
              <a:t>We found cross-referencing errors and typos that need to be fixed.  </a:t>
            </a:r>
          </a:p>
          <a:p>
            <a:pPr>
              <a:buFont typeface="Arial" pitchFamily="34" charset="0"/>
              <a:buChar char="•"/>
            </a:pPr>
            <a:endParaRPr lang="en-US" sz="1600" dirty="0" smtClean="0">
              <a:latin typeface="Times New Roman" pitchFamily="18" charset="0"/>
              <a:cs typeface="Times New Roman" pitchFamily="18" charset="0"/>
            </a:endParaRPr>
          </a:p>
          <a:p>
            <a:pPr>
              <a:buFont typeface="Arial" pitchFamily="34" charset="0"/>
              <a:buChar char="•"/>
            </a:pPr>
            <a:r>
              <a:rPr lang="en-US" sz="1600" dirty="0" smtClean="0">
                <a:latin typeface="Times New Roman" pitchFamily="18" charset="0"/>
                <a:cs typeface="Times New Roman" pitchFamily="18" charset="0"/>
              </a:rPr>
              <a:t>None of these clean-up changes  will affect stringency of the rules.  We are just clarifying things. </a:t>
            </a:r>
          </a:p>
          <a:p>
            <a:pPr marL="11430" marR="354330">
              <a:spcBef>
                <a:spcPts val="0"/>
              </a:spcBef>
              <a:spcAft>
                <a:spcPts val="0"/>
              </a:spcAft>
            </a:pPr>
            <a:endParaRPr lang="en-US" sz="2000" dirty="0" smtClean="0">
              <a:latin typeface="Arial"/>
              <a:ea typeface="Times New Roman"/>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7</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pPr lvl="0">
              <a:lnSpc>
                <a:spcPct val="115000"/>
              </a:lnSpc>
              <a:buSzPct val="80000"/>
              <a:defRPr/>
            </a:pPr>
            <a:r>
              <a:rPr lang="en-US" sz="1600" dirty="0" smtClean="0">
                <a:solidFill>
                  <a:sysClr val="windowText" lastClr="000000"/>
                </a:solidFill>
                <a:latin typeface="Times New Roman"/>
                <a:ea typeface="Calibri"/>
                <a:cs typeface="Times New Roman"/>
              </a:rPr>
              <a:t>As part of this cleanup, we want to repeal rules we don’t need:</a:t>
            </a:r>
          </a:p>
          <a:p>
            <a:pPr lvl="0">
              <a:lnSpc>
                <a:spcPct val="115000"/>
              </a:lnSpc>
              <a:buSzPct val="80000"/>
              <a:buFont typeface="Arial" pitchFamily="34" charset="0"/>
              <a:buChar char="•"/>
              <a:defRPr/>
            </a:pPr>
            <a:r>
              <a:rPr lang="en-US" sz="1600" dirty="0" smtClean="0">
                <a:solidFill>
                  <a:sysClr val="windowText" lastClr="000000"/>
                </a:solidFill>
                <a:latin typeface="Times New Roman"/>
                <a:ea typeface="Calibri"/>
                <a:cs typeface="Times New Roman"/>
              </a:rPr>
              <a:t>Spray paint rules were part of plan to reduce ozone from consumer products.  EPA adopted national rules that apply to manufacturers and so we don’t state rules any more.</a:t>
            </a:r>
          </a:p>
          <a:p>
            <a:pPr lvl="0">
              <a:lnSpc>
                <a:spcPct val="115000"/>
              </a:lnSpc>
              <a:buSzPct val="80000"/>
              <a:buFont typeface="Arial" pitchFamily="34" charset="0"/>
              <a:buChar char="•"/>
              <a:defRPr/>
            </a:pPr>
            <a:endParaRPr lang="en-US" sz="800" dirty="0" smtClean="0">
              <a:solidFill>
                <a:sysClr val="windowText" lastClr="000000"/>
              </a:solidFill>
              <a:latin typeface="Times New Roman"/>
              <a:cs typeface="Times New Roman"/>
            </a:endParaRPr>
          </a:p>
          <a:p>
            <a:pPr lvl="0">
              <a:lnSpc>
                <a:spcPct val="115000"/>
              </a:lnSpc>
              <a:buSzPct val="80000"/>
              <a:buFont typeface="Arial" pitchFamily="34" charset="0"/>
              <a:buChar char="•"/>
              <a:defRPr/>
            </a:pPr>
            <a:r>
              <a:rPr lang="en-US" sz="1600" dirty="0" smtClean="0">
                <a:latin typeface="Times New Roman"/>
                <a:cs typeface="Times New Roman"/>
              </a:rPr>
              <a:t>  The Western Backstop SO2 Federal Trading Program has been replaced by direct control of PGE Boardman</a:t>
            </a:r>
          </a:p>
          <a:p>
            <a:pPr lvl="0">
              <a:lnSpc>
                <a:spcPct val="115000"/>
              </a:lnSpc>
              <a:buSzPct val="80000"/>
              <a:buFont typeface="Arial" pitchFamily="34" charset="0"/>
              <a:buChar char="•"/>
              <a:defRPr/>
            </a:pPr>
            <a:endParaRPr lang="en-US" sz="800" dirty="0" smtClean="0">
              <a:solidFill>
                <a:sysClr val="windowText" lastClr="000000"/>
              </a:solidFill>
              <a:latin typeface="Times New Roman"/>
              <a:ea typeface="Calibri"/>
              <a:cs typeface="Times New Roman"/>
            </a:endParaRPr>
          </a:p>
          <a:p>
            <a:pPr lvl="0">
              <a:lnSpc>
                <a:spcPct val="115000"/>
              </a:lnSpc>
              <a:buSzPct val="80000"/>
              <a:buFont typeface="Arial" pitchFamily="34" charset="0"/>
              <a:buChar char="•"/>
              <a:defRPr/>
            </a:pPr>
            <a:r>
              <a:rPr lang="en-US" sz="1600" dirty="0" smtClean="0">
                <a:solidFill>
                  <a:sysClr val="windowText" lastClr="000000"/>
                </a:solidFill>
                <a:latin typeface="Times New Roman"/>
                <a:ea typeface="Calibri"/>
                <a:cs typeface="Times New Roman"/>
              </a:rPr>
              <a:t>Repeal rules for sources that no longer exist in Oregon:</a:t>
            </a:r>
          </a:p>
          <a:p>
            <a:pPr marL="1033272" lvl="1" indent="-576072">
              <a:lnSpc>
                <a:spcPct val="95000"/>
              </a:lnSpc>
              <a:buClr>
                <a:srgbClr val="00B0F0"/>
              </a:buClr>
              <a:buFont typeface="Arial" pitchFamily="34" charset="0"/>
              <a:buChar char="•"/>
              <a:defRPr/>
            </a:pPr>
            <a:r>
              <a:rPr lang="en-US" sz="1600" dirty="0" smtClean="0">
                <a:solidFill>
                  <a:sysClr val="windowText" lastClr="000000"/>
                </a:solidFill>
                <a:latin typeface="Times New Roman"/>
              </a:rPr>
              <a:t>Neutral Sulfite Semi-Chemical Pulp Mills</a:t>
            </a:r>
            <a:endParaRPr lang="en-US" sz="1600" dirty="0" smtClean="0">
              <a:solidFill>
                <a:sysClr val="windowText" lastClr="000000"/>
              </a:solidFill>
              <a:latin typeface="Verdana"/>
            </a:endParaRPr>
          </a:p>
          <a:p>
            <a:pPr marL="1033272" lvl="1" indent="-576072">
              <a:lnSpc>
                <a:spcPct val="95000"/>
              </a:lnSpc>
              <a:buClr>
                <a:srgbClr val="00B0F0"/>
              </a:buClr>
              <a:buFont typeface="Arial" pitchFamily="34" charset="0"/>
              <a:buChar char="•"/>
              <a:defRPr/>
            </a:pPr>
            <a:r>
              <a:rPr lang="en-US" sz="1600" dirty="0" smtClean="0">
                <a:solidFill>
                  <a:sysClr val="windowText" lastClr="000000"/>
                </a:solidFill>
                <a:latin typeface="Times New Roman"/>
              </a:rPr>
              <a:t>Sulfite Pulp Mills</a:t>
            </a:r>
            <a:endParaRPr lang="en-US" sz="1600" dirty="0" smtClean="0">
              <a:solidFill>
                <a:sysClr val="windowText" lastClr="000000"/>
              </a:solidFill>
              <a:latin typeface="Verdana"/>
            </a:endParaRPr>
          </a:p>
          <a:p>
            <a:pPr marL="1033272" lvl="1" indent="-576072">
              <a:lnSpc>
                <a:spcPct val="95000"/>
              </a:lnSpc>
              <a:buClr>
                <a:srgbClr val="00B0F0"/>
              </a:buClr>
              <a:buFont typeface="Arial" pitchFamily="34" charset="0"/>
              <a:buChar char="•"/>
              <a:defRPr/>
            </a:pPr>
            <a:r>
              <a:rPr lang="en-US" sz="1600" dirty="0" smtClean="0">
                <a:solidFill>
                  <a:sysClr val="windowText" lastClr="000000"/>
                </a:solidFill>
                <a:latin typeface="Times New Roman"/>
              </a:rPr>
              <a:t>Primary Aluminum Standards</a:t>
            </a:r>
            <a:endParaRPr lang="en-US" sz="1600" dirty="0" smtClean="0">
              <a:solidFill>
                <a:sysClr val="windowText" lastClr="000000"/>
              </a:solidFill>
              <a:latin typeface="Verdana"/>
            </a:endParaRPr>
          </a:p>
          <a:p>
            <a:pPr marL="1033272" lvl="1" indent="-576072">
              <a:lnSpc>
                <a:spcPct val="95000"/>
              </a:lnSpc>
              <a:buClr>
                <a:srgbClr val="00B0F0"/>
              </a:buClr>
              <a:buFont typeface="Arial" pitchFamily="34" charset="0"/>
              <a:buChar char="•"/>
              <a:defRPr/>
            </a:pPr>
            <a:r>
              <a:rPr lang="en-US" sz="1600" dirty="0" smtClean="0">
                <a:solidFill>
                  <a:sysClr val="windowText" lastClr="000000"/>
                </a:solidFill>
                <a:latin typeface="Times New Roman"/>
              </a:rPr>
              <a:t>Laterite Ore Production of Ferronickel</a:t>
            </a:r>
            <a:endParaRPr lang="en-US" sz="1600" dirty="0" smtClean="0">
              <a:solidFill>
                <a:sysClr val="windowText" lastClr="000000"/>
              </a:solidFill>
              <a:latin typeface="Verdana"/>
            </a:endParaRPr>
          </a:p>
          <a:p>
            <a:pPr marL="1033272" lvl="1" indent="-576072">
              <a:lnSpc>
                <a:spcPct val="95000"/>
              </a:lnSpc>
              <a:buClr>
                <a:srgbClr val="00B0F0"/>
              </a:buClr>
              <a:buFont typeface="Arial" pitchFamily="34" charset="0"/>
              <a:buChar char="•"/>
              <a:defRPr/>
            </a:pPr>
            <a:r>
              <a:rPr lang="en-US" sz="1600" dirty="0" smtClean="0">
                <a:solidFill>
                  <a:sysClr val="windowText" lastClr="000000"/>
                </a:solidFill>
                <a:latin typeface="Times New Roman"/>
              </a:rPr>
              <a:t>Charcoal Producing Plants</a:t>
            </a:r>
          </a:p>
          <a:p>
            <a:pPr marL="749808" indent="-576072">
              <a:lnSpc>
                <a:spcPct val="95000"/>
              </a:lnSpc>
              <a:spcBef>
                <a:spcPts val="0"/>
              </a:spcBef>
              <a:buClr>
                <a:srgbClr val="00B0F0"/>
              </a:buClr>
              <a:buNone/>
              <a:defRPr/>
            </a:pPr>
            <a:endParaRPr lang="en-US" sz="800" dirty="0" smtClean="0">
              <a:solidFill>
                <a:sysClr val="windowText" lastClr="000000"/>
              </a:solidFill>
              <a:latin typeface="Times New Roman"/>
              <a:ea typeface="Calibri"/>
              <a:cs typeface="Times New Roman"/>
            </a:endParaRPr>
          </a:p>
          <a:p>
            <a:pPr marL="749808" indent="-576072">
              <a:lnSpc>
                <a:spcPct val="95000"/>
              </a:lnSpc>
              <a:spcBef>
                <a:spcPts val="0"/>
              </a:spcBef>
              <a:buClr>
                <a:srgbClr val="00B0F0"/>
              </a:buClr>
              <a:buNone/>
              <a:defRPr/>
            </a:pPr>
            <a:r>
              <a:rPr lang="en-US" sz="1600" dirty="0" smtClean="0">
                <a:solidFill>
                  <a:sysClr val="windowText" lastClr="000000"/>
                </a:solidFill>
                <a:latin typeface="Times New Roman"/>
                <a:ea typeface="Calibri"/>
                <a:cs typeface="Times New Roman"/>
              </a:rPr>
              <a:t>New sources must comply with more stringent federal requirements for new sources</a:t>
            </a:r>
            <a:endParaRPr lang="en-US" sz="1600" dirty="0" smtClean="0">
              <a:solidFill>
                <a:sysClr val="windowText" lastClr="000000"/>
              </a:solidFill>
              <a:ea typeface="Calibri"/>
              <a:cs typeface="Times New Roman"/>
            </a:endParaRPr>
          </a:p>
          <a:p>
            <a:pPr marL="11430" marR="354330">
              <a:spcBef>
                <a:spcPts val="0"/>
              </a:spcBef>
              <a:spcAft>
                <a:spcPts val="0"/>
              </a:spcAft>
            </a:pPr>
            <a:endParaRPr lang="en-US" sz="2000" dirty="0" smtClean="0">
              <a:latin typeface="Arial"/>
              <a:ea typeface="Times New Roman"/>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8</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28600" y="4267200"/>
            <a:ext cx="6477000" cy="4800599"/>
          </a:xfrm>
        </p:spPr>
        <p:txBody>
          <a:bodyPr>
            <a:noAutofit/>
          </a:bodyPr>
          <a:lstStyle/>
          <a:p>
            <a:pPr marL="11430" marR="354330">
              <a:spcBef>
                <a:spcPts val="0"/>
              </a:spcBef>
              <a:spcAft>
                <a:spcPts val="0"/>
              </a:spcAft>
            </a:pPr>
            <a:r>
              <a:rPr lang="en-US" sz="1800" dirty="0" smtClean="0">
                <a:latin typeface="Times New Roman"/>
                <a:ea typeface="Times New Roman"/>
              </a:rPr>
              <a:t>We are proposing </a:t>
            </a:r>
            <a:r>
              <a:rPr lang="en-US" sz="1800" dirty="0" smtClean="0">
                <a:latin typeface="Times New Roman"/>
                <a:ea typeface="Times New Roman"/>
              </a:rPr>
              <a:t>more stringent particulate matter emission standards to help prevent violations of the </a:t>
            </a:r>
            <a:r>
              <a:rPr lang="en-US" sz="1800" dirty="0" smtClean="0">
                <a:latin typeface="Times New Roman"/>
                <a:ea typeface="Times New Roman"/>
              </a:rPr>
              <a:t>fine </a:t>
            </a:r>
            <a:r>
              <a:rPr lang="en-US" sz="1800" dirty="0" smtClean="0">
                <a:latin typeface="Times New Roman"/>
                <a:ea typeface="Times New Roman"/>
              </a:rPr>
              <a:t>particulate ambient standard. </a:t>
            </a:r>
            <a:r>
              <a:rPr lang="en-US" sz="1800" dirty="0" smtClean="0">
                <a:latin typeface="Times New Roman"/>
                <a:ea typeface="Times New Roman"/>
              </a:rPr>
              <a:t>There are two types of standards that I want to explain.  We have emission standards for facilities that pollute.  </a:t>
            </a:r>
            <a:r>
              <a:rPr lang="en-US" sz="1800" dirty="0" smtClean="0">
                <a:latin typeface="Times New Roman"/>
                <a:ea typeface="Times New Roman"/>
              </a:rPr>
              <a:t>We also have ambient standards which are a measure of air quality. </a:t>
            </a:r>
            <a:endParaRPr lang="en-US" sz="1800" dirty="0" smtClean="0">
              <a:latin typeface="Arial"/>
              <a:ea typeface="Times New Roman"/>
            </a:endParaRPr>
          </a:p>
          <a:p>
            <a:endParaRPr lang="en-US" sz="800" i="1" dirty="0" smtClean="0"/>
          </a:p>
          <a:p>
            <a:pPr marL="11430" marR="354330">
              <a:spcBef>
                <a:spcPts val="0"/>
              </a:spcBef>
              <a:spcAft>
                <a:spcPts val="0"/>
              </a:spcAft>
            </a:pPr>
            <a:r>
              <a:rPr lang="en-US" sz="1800" dirty="0" smtClean="0">
                <a:latin typeface="Times New Roman"/>
                <a:ea typeface="Times New Roman"/>
              </a:rPr>
              <a:t>When </a:t>
            </a:r>
            <a:r>
              <a:rPr lang="en-US" sz="1800" dirty="0" smtClean="0">
                <a:latin typeface="Times New Roman"/>
                <a:ea typeface="Times New Roman"/>
              </a:rPr>
              <a:t>these </a:t>
            </a:r>
            <a:r>
              <a:rPr lang="en-US" sz="1800" dirty="0" smtClean="0">
                <a:latin typeface="Times New Roman"/>
                <a:ea typeface="Times New Roman"/>
              </a:rPr>
              <a:t>emission standards were adopted in 1970, the ambient air quality standard for total particulates was much </a:t>
            </a:r>
            <a:r>
              <a:rPr lang="en-US" sz="1800" dirty="0" smtClean="0">
                <a:latin typeface="Times New Roman"/>
                <a:ea typeface="Times New Roman"/>
              </a:rPr>
              <a:t>higher (260). </a:t>
            </a:r>
            <a:r>
              <a:rPr lang="en-US" sz="1800" dirty="0" smtClean="0">
                <a:latin typeface="Times New Roman"/>
                <a:ea typeface="Times New Roman"/>
              </a:rPr>
              <a:t>Since then, EPA has lowered the ambient standards </a:t>
            </a:r>
            <a:r>
              <a:rPr lang="en-US" sz="1800" dirty="0" smtClean="0">
                <a:latin typeface="Times New Roman"/>
                <a:ea typeface="Times New Roman"/>
              </a:rPr>
              <a:t>(35) so </a:t>
            </a:r>
            <a:r>
              <a:rPr lang="en-US" sz="1800" dirty="0" smtClean="0">
                <a:latin typeface="Times New Roman"/>
                <a:ea typeface="Times New Roman"/>
              </a:rPr>
              <a:t>the proposed lower particulate matter emission standards </a:t>
            </a:r>
            <a:r>
              <a:rPr lang="en-US" sz="1800" dirty="0" smtClean="0">
                <a:latin typeface="Times New Roman"/>
                <a:ea typeface="Times New Roman"/>
              </a:rPr>
              <a:t>for facilities will </a:t>
            </a:r>
            <a:r>
              <a:rPr lang="en-US" sz="1800" dirty="0" smtClean="0">
                <a:latin typeface="Times New Roman"/>
                <a:ea typeface="Times New Roman"/>
              </a:rPr>
              <a:t>help meet the lower ambient standards</a:t>
            </a:r>
            <a:r>
              <a:rPr lang="en-US" sz="1800" dirty="0" smtClean="0">
                <a:latin typeface="Times New Roman"/>
                <a:ea typeface="Times New Roman"/>
              </a:rPr>
              <a:t>.</a:t>
            </a:r>
          </a:p>
          <a:p>
            <a:pPr marL="11430" marR="354330">
              <a:spcBef>
                <a:spcPts val="0"/>
              </a:spcBef>
              <a:spcAft>
                <a:spcPts val="0"/>
              </a:spcAft>
            </a:pPr>
            <a:endParaRPr lang="en-US" sz="1800" dirty="0" smtClean="0">
              <a:latin typeface="Times New Roman"/>
              <a:ea typeface="Times New Roman"/>
            </a:endParaRPr>
          </a:p>
          <a:p>
            <a:pPr marL="11430" marR="354330">
              <a:spcBef>
                <a:spcPts val="0"/>
              </a:spcBef>
              <a:spcAft>
                <a:spcPts val="0"/>
              </a:spcAft>
            </a:pPr>
            <a:r>
              <a:rPr lang="en-US" sz="1800" dirty="0" smtClean="0">
                <a:latin typeface="Times New Roman"/>
                <a:ea typeface="Times New Roman"/>
              </a:rPr>
              <a:t>We worked with industry to develop </a:t>
            </a:r>
            <a:r>
              <a:rPr lang="en-US" sz="1800" smtClean="0">
                <a:latin typeface="Times New Roman"/>
                <a:ea typeface="Times New Roman"/>
              </a:rPr>
              <a:t>emission standards </a:t>
            </a:r>
            <a:r>
              <a:rPr lang="en-US" sz="1800" dirty="0" smtClean="0">
                <a:latin typeface="Times New Roman"/>
                <a:ea typeface="Times New Roman"/>
              </a:rPr>
              <a:t>that were achievable and would help comply with ambient standards</a:t>
            </a:r>
            <a:endParaRPr lang="en-US" sz="1800" dirty="0" smtClean="0">
              <a:latin typeface="Times New Roman"/>
              <a:ea typeface="Times New Roman"/>
            </a:endParaRPr>
          </a:p>
          <a:p>
            <a:pPr marL="11430" marR="354330"/>
            <a:endParaRPr lang="en-US" sz="800" dirty="0" smtClean="0">
              <a:latin typeface="Times New Roman"/>
              <a:ea typeface="Times New Roman"/>
            </a:endParaRPr>
          </a:p>
          <a:p>
            <a:pPr marL="11430" marR="354330"/>
            <a:r>
              <a:rPr lang="en-US" sz="1000" dirty="0" smtClean="0">
                <a:latin typeface="Times New Roman"/>
                <a:ea typeface="Times New Roman"/>
              </a:rPr>
              <a:t>Klamath Falls and Oakridge are now designated as </a:t>
            </a:r>
            <a:r>
              <a:rPr lang="en-US" sz="1000" dirty="0" smtClean="0">
                <a:latin typeface="Times New Roman"/>
                <a:ea typeface="Times New Roman"/>
              </a:rPr>
              <a:t>NAA, </a:t>
            </a:r>
            <a:r>
              <a:rPr lang="en-US" sz="1000" dirty="0" smtClean="0">
                <a:latin typeface="Times New Roman"/>
                <a:ea typeface="Times New Roman"/>
              </a:rPr>
              <a:t>Lakeview over standard but not designated, others that are very close are Burns, Cave Junction, Klamath Falls, Hillsboro, Portland and Prineville</a:t>
            </a:r>
            <a:endParaRPr lang="en-US" sz="1000" dirty="0" smtClean="0">
              <a:latin typeface="Arial"/>
              <a:ea typeface="Times New Roman"/>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9</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470025"/>
          </a:xfrm>
          <a:solidFill>
            <a:schemeClr val="accent1"/>
          </a:solidFill>
        </p:spPr>
        <p:txBody>
          <a:bodyPr/>
          <a:lstStyle>
            <a:lvl1pPr>
              <a:defRPr baseline="0"/>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1905000"/>
            <a:ext cx="6400800" cy="3733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798B1E6C-1CBF-46AC-8C33-CC73A849FFC8}" type="datetime1">
              <a:rPr lang="en-US" smtClean="0"/>
              <a:pPr/>
              <a:t>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797F96-03BA-40A8-AD7F-EBB90BF9AEC3}" type="datetime1">
              <a:rPr lang="en-US" smtClean="0"/>
              <a:pPr/>
              <a:t>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924D47-5C99-424E-89A4-B06B29BDCD77}" type="datetime1">
              <a:rPr lang="en-US" smtClean="0"/>
              <a:pPr/>
              <a:t>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963FD-9FC5-445A-85C9-B7696199B01C}" type="datetime1">
              <a:rPr lang="en-US" smtClean="0"/>
              <a:pPr/>
              <a:t>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E04518-A878-498C-8C75-03DD335D33AF}" type="datetime1">
              <a:rPr lang="en-US" smtClean="0"/>
              <a:pPr/>
              <a:t>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F48872-EC17-4020-B1FA-D19A3C0B7ED6}" type="datetime1">
              <a:rPr lang="en-US" smtClean="0"/>
              <a:pPr/>
              <a:t>1/6/2015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7D09C8-063C-4F90-9DFB-92B6DFC0220D}" type="datetime1">
              <a:rPr lang="en-US" smtClean="0"/>
              <a:pPr/>
              <a:t>1/6/2015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E49475-1F0C-470D-8496-814E1122A0A9}" type="datetime1">
              <a:rPr lang="en-US" smtClean="0"/>
              <a:pPr/>
              <a:t>1/6/2015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566788-D49C-40F1-9709-A7AD301B6549}" type="datetime1">
              <a:rPr lang="en-US" smtClean="0"/>
              <a:pPr/>
              <a:t>1/6/2015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232459-DF73-453A-ADC7-BAF1A362C836}" type="datetime1">
              <a:rPr lang="en-US" smtClean="0"/>
              <a:pPr/>
              <a:t>1/6/2015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D4F42F-615E-4321-BFFD-684845F40FE0}" type="datetime1">
              <a:rPr lang="en-US" smtClean="0"/>
              <a:pPr/>
              <a:t>1/6/2015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33BD5E-C6E4-42CB-8315-6931C044D346}" type="datetime1">
              <a:rPr lang="en-US" smtClean="0"/>
              <a:pPr/>
              <a:t>1/6/2015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8.emf"/></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048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Operations</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a:bodyPr>
          <a:lstStyle/>
          <a:p>
            <a:pPr marR="11430" algn="r">
              <a:tabLst>
                <a:tab pos="3314700" algn="ctr"/>
              </a:tabLst>
            </a:pPr>
            <a:r>
              <a:rPr lang="en-US" sz="3600" b="1" dirty="0" smtClean="0">
                <a:latin typeface="Arial" pitchFamily="34" charset="0"/>
                <a:ea typeface="Times New Roman"/>
                <a:cs typeface="Arial" pitchFamily="34" charset="0"/>
              </a:rPr>
              <a:t>Air quality permitting, Heat Smart and gasoline dispensing facility updates</a:t>
            </a:r>
            <a:endParaRPr lang="en-US" sz="3600" dirty="0" smtClean="0">
              <a:latin typeface="Arial" pitchFamily="34" charset="0"/>
              <a:ea typeface="Times New Roman"/>
              <a:cs typeface="Arial" pitchFamily="34" charset="0"/>
            </a:endParaRPr>
          </a:p>
          <a:p>
            <a:pPr algn="r"/>
            <a:endParaRPr lang="en-US" sz="3600" b="1" dirty="0" smtClean="0">
              <a:latin typeface="Arial" pitchFamily="34" charset="0"/>
              <a:cs typeface="Arial" pitchFamily="34" charset="0"/>
            </a:endParaRPr>
          </a:p>
          <a:p>
            <a:pPr algn="r"/>
            <a:r>
              <a:rPr lang="en-US" sz="2800" b="1" dirty="0" smtClean="0">
                <a:latin typeface="Arial" pitchFamily="34" charset="0"/>
                <a:cs typeface="Arial" pitchFamily="34" charset="0"/>
              </a:rPr>
              <a:t>EQC Info Item</a:t>
            </a:r>
          </a:p>
          <a:p>
            <a:pPr algn="r"/>
            <a:r>
              <a:rPr lang="en-US" sz="2800" b="1" dirty="0" smtClean="0">
                <a:latin typeface="Arial" pitchFamily="34" charset="0"/>
                <a:cs typeface="Arial" pitchFamily="34" charset="0"/>
              </a:rPr>
              <a:t>January 2015 </a:t>
            </a:r>
          </a:p>
        </p:txBody>
      </p:sp>
      <p:sp>
        <p:nvSpPr>
          <p:cNvPr id="7" name="Footer Placeholder 6"/>
          <p:cNvSpPr>
            <a:spLocks noGrp="1"/>
          </p:cNvSpPr>
          <p:nvPr>
            <p:ph type="ftr" sz="quarter" idx="11"/>
          </p:nvPr>
        </p:nvSpPr>
        <p:spPr/>
        <p:txBody>
          <a:bodyPr/>
          <a:lstStyle/>
          <a:p>
            <a:endParaRPr lang="en-US" dirty="0"/>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George Davis and Jill Inahara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600200"/>
            <a:ext cx="8305800" cy="4495800"/>
          </a:xfrm>
        </p:spPr>
        <p:txBody>
          <a:bodyPr>
            <a:noAutofit/>
          </a:bodyPr>
          <a:lstStyle/>
          <a:p>
            <a:pPr marL="514350" indent="-514350" algn="l">
              <a:lnSpc>
                <a:spcPct val="120000"/>
              </a:lnSpc>
              <a:spcBef>
                <a:spcPts val="0"/>
              </a:spcBef>
              <a:spcAft>
                <a:spcPts val="600"/>
              </a:spcAft>
              <a:buFont typeface="Arial" pitchFamily="34" charset="0"/>
              <a:buChar char="•"/>
            </a:pPr>
            <a:r>
              <a:rPr lang="en-US" sz="2800" dirty="0" smtClean="0">
                <a:solidFill>
                  <a:schemeClr val="tx1"/>
                </a:solidFill>
              </a:rPr>
              <a:t>One of DEQ’s major activities is writing permits</a:t>
            </a:r>
          </a:p>
          <a:p>
            <a:pPr marL="514350" indent="-514350" algn="l">
              <a:lnSpc>
                <a:spcPct val="120000"/>
              </a:lnSpc>
              <a:spcBef>
                <a:spcPts val="0"/>
              </a:spcBef>
              <a:spcAft>
                <a:spcPts val="600"/>
              </a:spcAft>
              <a:buFont typeface="Arial" pitchFamily="34" charset="0"/>
              <a:buChar char="•"/>
            </a:pPr>
            <a:r>
              <a:rPr lang="en-US" sz="2800" dirty="0" smtClean="0">
                <a:solidFill>
                  <a:schemeClr val="tx1"/>
                </a:solidFill>
              </a:rPr>
              <a:t>“The rules” tell us what goes in a permit, how it’s processed, etc.</a:t>
            </a:r>
          </a:p>
          <a:p>
            <a:pPr marL="514350" indent="-514350" algn="l">
              <a:lnSpc>
                <a:spcPct val="120000"/>
              </a:lnSpc>
              <a:spcBef>
                <a:spcPts val="0"/>
              </a:spcBef>
              <a:spcAft>
                <a:spcPts val="600"/>
              </a:spcAft>
              <a:buFont typeface="Arial" pitchFamily="34" charset="0"/>
              <a:buChar char="•"/>
            </a:pPr>
            <a:r>
              <a:rPr lang="en-US" sz="2800" dirty="0" smtClean="0">
                <a:solidFill>
                  <a:schemeClr val="tx1"/>
                </a:solidFill>
              </a:rPr>
              <a:t>The rules are complex, but need to be as clear as possible</a:t>
            </a:r>
          </a:p>
          <a:p>
            <a:pPr marL="514350" indent="-514350" algn="l">
              <a:lnSpc>
                <a:spcPct val="120000"/>
              </a:lnSpc>
              <a:spcBef>
                <a:spcPts val="0"/>
              </a:spcBef>
              <a:spcAft>
                <a:spcPts val="600"/>
              </a:spcAft>
              <a:buFont typeface="Arial" pitchFamily="34" charset="0"/>
              <a:buChar char="•"/>
            </a:pPr>
            <a:r>
              <a:rPr lang="en-US" sz="2800" dirty="0" smtClean="0">
                <a:solidFill>
                  <a:schemeClr val="tx1"/>
                </a:solidFill>
              </a:rPr>
              <a:t>The need for clarity makes the rules longer – which makes them more complex</a:t>
            </a:r>
          </a:p>
          <a:p>
            <a:pPr marL="514350" indent="-514350" algn="l">
              <a:lnSpc>
                <a:spcPct val="120000"/>
              </a:lnSpc>
              <a:spcBef>
                <a:spcPts val="0"/>
              </a:spcBef>
              <a:spcAft>
                <a:spcPts val="600"/>
              </a:spcAft>
              <a:buFont typeface="Arial" pitchFamily="34" charset="0"/>
              <a:buChar char="•"/>
            </a:pPr>
            <a:r>
              <a:rPr lang="en-US" sz="2800" dirty="0" smtClean="0">
                <a:solidFill>
                  <a:schemeClr val="tx1"/>
                </a:solidFill>
              </a:rPr>
              <a:t>????????????I don’t know about this slide, just thinking out loud-</a:t>
            </a:r>
            <a:r>
              <a:rPr lang="en-US" sz="2800" dirty="0" err="1" smtClean="0">
                <a:solidFill>
                  <a:schemeClr val="tx1"/>
                </a:solidFill>
              </a:rPr>
              <a:t>gfd</a:t>
            </a:r>
            <a:endParaRPr lang="en-US" sz="2800" dirty="0" smtClean="0">
              <a:solidFill>
                <a:schemeClr val="tx1"/>
              </a:solidFill>
            </a:endParaRPr>
          </a:p>
          <a:p>
            <a:pPr marL="514350" indent="-514350" algn="l">
              <a:lnSpc>
                <a:spcPct val="120000"/>
              </a:lnSpc>
              <a:spcBef>
                <a:spcPts val="0"/>
              </a:spcBef>
              <a:spcAft>
                <a:spcPts val="600"/>
              </a:spcAft>
              <a:buFont typeface="Arial" pitchFamily="34" charset="0"/>
              <a:buChar char="•"/>
            </a:pPr>
            <a:endParaRPr lang="en-US"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10</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8"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514350" indent="-514350" algn="ctr">
              <a:lnSpc>
                <a:spcPct val="120000"/>
              </a:lnSpc>
              <a:spcAft>
                <a:spcPts val="600"/>
              </a:spcAft>
            </a:pPr>
            <a:r>
              <a:rPr lang="en-US" sz="3200" dirty="0" smtClean="0">
                <a:solidFill>
                  <a:schemeClr val="bg1"/>
                </a:solidFill>
              </a:rPr>
              <a:t>A few words before continuing</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1752600"/>
            <a:ext cx="8305800" cy="2667000"/>
          </a:xfrm>
        </p:spPr>
        <p:txBody>
          <a:bodyPr>
            <a:noAutofit/>
          </a:bodyPr>
          <a:lstStyle/>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Categorically insignificant activities = a list of activities with insignificant emissions</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Not addressed in permits</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More emissions than expected at a few facilities</a:t>
            </a:r>
          </a:p>
        </p:txBody>
      </p:sp>
      <p:sp>
        <p:nvSpPr>
          <p:cNvPr id="6" name="Footer Placeholder 5"/>
          <p:cNvSpPr>
            <a:spLocks noGrp="1"/>
          </p:cNvSpPr>
          <p:nvPr>
            <p:ph type="ftr" sz="quarter" idx="11"/>
          </p:nvPr>
        </p:nvSpPr>
        <p:spPr/>
        <p:txBody>
          <a:bodyPr/>
          <a:lstStyle/>
          <a:p>
            <a:fld id="{F0D78E94-73A4-484D-8D4C-ABC2E7101558}" type="slidenum">
              <a:rPr lang="en-US" smtClean="0"/>
              <a:pPr/>
              <a:t>11</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8"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77500" lnSpcReduction="20000"/>
          </a:bodyPr>
          <a:lstStyle/>
          <a:p>
            <a:pPr marL="514350" indent="-514350">
              <a:lnSpc>
                <a:spcPct val="120000"/>
              </a:lnSpc>
              <a:spcAft>
                <a:spcPts val="600"/>
              </a:spcAft>
            </a:pPr>
            <a:r>
              <a:rPr lang="en-US" sz="3200" dirty="0" smtClean="0">
                <a:solidFill>
                  <a:schemeClr val="bg1"/>
                </a:solidFill>
              </a:rPr>
              <a:t>3.1   Change permitting requirements for emergency generators and small natural gas or oil-fired equipment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81200"/>
            <a:ext cx="8305800" cy="4267200"/>
          </a:xfrm>
        </p:spPr>
        <p:txBody>
          <a:bodyPr>
            <a:noAutofit/>
          </a:bodyPr>
          <a:lstStyle/>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Emergency generators, small fuel burning equipment</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Individually insignificant, but a few facilities have many</a:t>
            </a:r>
          </a:p>
        </p:txBody>
      </p:sp>
      <p:sp>
        <p:nvSpPr>
          <p:cNvPr id="6" name="Footer Placeholder 5"/>
          <p:cNvSpPr>
            <a:spLocks noGrp="1"/>
          </p:cNvSpPr>
          <p:nvPr>
            <p:ph type="ftr" sz="quarter" idx="11"/>
          </p:nvPr>
        </p:nvSpPr>
        <p:spPr/>
        <p:txBody>
          <a:bodyPr/>
          <a:lstStyle/>
          <a:p>
            <a:fld id="{F0D78E94-73A4-484D-8D4C-ABC2E7101558}" type="slidenum">
              <a:rPr lang="en-US" smtClean="0"/>
              <a:pPr/>
              <a:t>12</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77500" lnSpcReduction="20000"/>
          </a:bodyPr>
          <a:lstStyle/>
          <a:p>
            <a:pPr marL="514350" indent="-514350">
              <a:lnSpc>
                <a:spcPct val="120000"/>
              </a:lnSpc>
              <a:spcAft>
                <a:spcPts val="600"/>
              </a:spcAft>
            </a:pPr>
            <a:r>
              <a:rPr lang="en-US" sz="3200" dirty="0" smtClean="0">
                <a:solidFill>
                  <a:schemeClr val="bg1"/>
                </a:solidFill>
              </a:rPr>
              <a:t>3.2   Change permitting requirements for emergency generators and small natural gas or oil-fired equipment</a:t>
            </a:r>
          </a:p>
        </p:txBody>
      </p:sp>
      <p:pic>
        <p:nvPicPr>
          <p:cNvPr id="8" name="Picture 3"/>
          <p:cNvPicPr>
            <a:picLocks noChangeAspect="1" noChangeArrowheads="1"/>
          </p:cNvPicPr>
          <p:nvPr/>
        </p:nvPicPr>
        <p:blipFill>
          <a:blip r:embed="rId4" cstate="print">
            <a:extLst>
              <a:ext uri="{28A0092B-C50C-407E-A947-70E740481C1C}">
                <a14:useLocalDpi xmlns="" xmlns:a14="http://schemas.microsoft.com/office/drawing/2010/main" val="0"/>
              </a:ext>
            </a:extLst>
          </a:blip>
          <a:srcRect l="8999" r="11999"/>
          <a:stretch>
            <a:fillRect/>
          </a:stretch>
        </p:blipFill>
        <p:spPr bwMode="auto">
          <a:xfrm>
            <a:off x="914400" y="4191000"/>
            <a:ext cx="3471272" cy="2057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9" name="Left Arrow 8"/>
          <p:cNvSpPr/>
          <p:nvPr/>
        </p:nvSpPr>
        <p:spPr>
          <a:xfrm>
            <a:off x="4648200" y="4953000"/>
            <a:ext cx="2971800" cy="8382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Generator</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81200"/>
            <a:ext cx="8305800" cy="4191000"/>
          </a:xfrm>
        </p:spPr>
        <p:txBody>
          <a:bodyPr>
            <a:noAutofit/>
          </a:bodyPr>
          <a:lstStyle/>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If emissions less than de minimis, still categorically insignificant</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If emissions more than de minimis, must be in permit</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Staff believes most facilities will be unaffected</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Some additional work for some facilities</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One-time workload increase for a few permits</a:t>
            </a:r>
          </a:p>
          <a:p>
            <a:pPr marL="1200150" lvl="1" indent="-742950" algn="l">
              <a:lnSpc>
                <a:spcPct val="120000"/>
              </a:lnSpc>
              <a:spcBef>
                <a:spcPts val="0"/>
              </a:spcBef>
              <a:spcAft>
                <a:spcPts val="600"/>
              </a:spcAft>
              <a:buFont typeface="Arial" pitchFamily="34" charset="0"/>
              <a:buChar char="•"/>
            </a:pPr>
            <a:endParaRPr lang="en-US"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13</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77500" lnSpcReduction="20000"/>
          </a:bodyPr>
          <a:lstStyle/>
          <a:p>
            <a:pPr marL="514350" indent="-514350">
              <a:lnSpc>
                <a:spcPct val="120000"/>
              </a:lnSpc>
              <a:spcAft>
                <a:spcPts val="600"/>
              </a:spcAft>
            </a:pPr>
            <a:r>
              <a:rPr lang="en-US" sz="3200" dirty="0" smtClean="0">
                <a:solidFill>
                  <a:schemeClr val="bg1"/>
                </a:solidFill>
              </a:rPr>
              <a:t>3.3   Change permitting requirements for emergency generators and small natural gas or oil-fired equipment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These topics are all related to New Source Review</a:t>
            </a:r>
          </a:p>
          <a:p>
            <a:r>
              <a:rPr lang="en-US" dirty="0" smtClean="0"/>
              <a:t>NSR: preconstruction permitting program</a:t>
            </a:r>
          </a:p>
          <a:p>
            <a:r>
              <a:rPr lang="en-US" dirty="0" smtClean="0"/>
              <a:t>Major NSR, at least as stringent as the federal major NSR program – little flexibility</a:t>
            </a:r>
          </a:p>
          <a:p>
            <a:r>
              <a:rPr lang="en-US" dirty="0" smtClean="0"/>
              <a:t>Minor NSR, no minimum requirements – more flexibility</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Title 1"/>
          <p:cNvSpPr txBox="1">
            <a:spLocks noGrp="1"/>
          </p:cNvSpPr>
          <p:nvPr>
            <p:ph type="title"/>
          </p:nvPr>
        </p:nvSpPr>
        <p:spPr>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Intro to topics 4, 5 and 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Rule changes were made to increase permitting flexibility, remove roadblocks</a:t>
            </a:r>
          </a:p>
          <a:p>
            <a:r>
              <a:rPr lang="en-US" dirty="0" smtClean="0"/>
              <a:t>Raised emission threshold between Major and Minor NSR – more facilities will fall under Minor NSR</a:t>
            </a:r>
          </a:p>
          <a:p>
            <a:r>
              <a:rPr lang="en-US" dirty="0" smtClean="0"/>
              <a:t>NSR rules are complex and interrelated – changes in one area affect other areas</a:t>
            </a:r>
          </a:p>
          <a:p>
            <a:r>
              <a:rPr lang="en-US" dirty="0" smtClean="0"/>
              <a:t>Complicated, but all part of a package</a:t>
            </a:r>
          </a:p>
          <a:p>
            <a:endParaRPr lang="en-US" dirty="0" smtClean="0"/>
          </a:p>
          <a:p>
            <a:endParaRPr lang="en-US" dirty="0" smtClean="0"/>
          </a:p>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Title 1"/>
          <p:cNvSpPr txBox="1">
            <a:spLocks noGrp="1"/>
          </p:cNvSpPr>
          <p:nvPr>
            <p:ph type="title"/>
          </p:nvPr>
        </p:nvSpPr>
        <p:spPr>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Intro to topics 4, 5 and 6    </a:t>
            </a:r>
            <a:r>
              <a:rPr lang="en-US" sz="3200" i="1" dirty="0" smtClean="0">
                <a:solidFill>
                  <a:schemeClr val="bg1"/>
                </a:solidFill>
              </a:rPr>
              <a:t>continued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Why increase flexibility, remove roadblocks?</a:t>
            </a:r>
          </a:p>
          <a:p>
            <a:r>
              <a:rPr lang="en-US" dirty="0" smtClean="0"/>
              <a:t>Facilities that emit must obtain a permit</a:t>
            </a:r>
          </a:p>
          <a:p>
            <a:r>
              <a:rPr lang="en-US" dirty="0" smtClean="0"/>
              <a:t>Inability to obtain a permit prevents economic growth</a:t>
            </a:r>
          </a:p>
          <a:p>
            <a:r>
              <a:rPr lang="en-US" dirty="0" smtClean="0"/>
              <a:t>Small communities with AQ problems</a:t>
            </a:r>
          </a:p>
          <a:p>
            <a:r>
              <a:rPr lang="en-US" dirty="0" smtClean="0"/>
              <a:t>Lack of economic growth hampers citizens and communities ability to solve the AQ problem</a:t>
            </a:r>
          </a:p>
          <a:p>
            <a:endParaRPr lang="en-US" dirty="0" smtClean="0"/>
          </a:p>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Title 1"/>
          <p:cNvSpPr txBox="1">
            <a:spLocks noGrp="1"/>
          </p:cNvSpPr>
          <p:nvPr>
            <p:ph type="title"/>
          </p:nvPr>
        </p:nvSpPr>
        <p:spPr>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Intro to topics 4, 5 and 6    </a:t>
            </a:r>
            <a:r>
              <a:rPr lang="en-US" sz="3200" i="1" dirty="0" smtClean="0">
                <a:solidFill>
                  <a:schemeClr val="bg1"/>
                </a:solidFill>
              </a:rPr>
              <a:t>continued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Goals:</a:t>
            </a:r>
          </a:p>
          <a:p>
            <a:pPr lvl="1"/>
            <a:r>
              <a:rPr lang="en-US" sz="3200" dirty="0" smtClean="0"/>
              <a:t>Allow growth</a:t>
            </a:r>
          </a:p>
          <a:p>
            <a:pPr lvl="1"/>
            <a:r>
              <a:rPr lang="en-US" sz="3200" dirty="0" smtClean="0"/>
              <a:t>Incentives to help solve AQ problems</a:t>
            </a:r>
          </a:p>
          <a:p>
            <a:endParaRPr lang="en-US" dirty="0" smtClean="0"/>
          </a:p>
          <a:p>
            <a:endParaRPr lang="en-US" dirty="0" smtClean="0"/>
          </a:p>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Title 1"/>
          <p:cNvSpPr txBox="1">
            <a:spLocks noGrp="1"/>
          </p:cNvSpPr>
          <p:nvPr>
            <p:ph type="title"/>
          </p:nvPr>
        </p:nvSpPr>
        <p:spPr>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Intro to topics 4, 5 and 6    </a:t>
            </a:r>
            <a:r>
              <a:rPr lang="en-US" sz="3200" i="1" dirty="0" smtClean="0">
                <a:solidFill>
                  <a:schemeClr val="bg1"/>
                </a:solidFill>
              </a:rPr>
              <a:t>continued</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133600"/>
            <a:ext cx="5257800" cy="4343400"/>
          </a:xfrm>
        </p:spPr>
        <p:txBody>
          <a:bodyPr>
            <a:noAutofit/>
          </a:bodyPr>
          <a:lstStyle/>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Sustainment - fixes permitting problems in areas with borderline air quality</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Reattainment – provides permitting flexibility in areas with improved air quality</a:t>
            </a:r>
          </a:p>
          <a:p>
            <a:pPr marL="514350" indent="-514350" algn="l">
              <a:lnSpc>
                <a:spcPct val="120000"/>
              </a:lnSpc>
              <a:spcBef>
                <a:spcPts val="0"/>
              </a:spcBef>
              <a:spcAft>
                <a:spcPts val="600"/>
              </a:spcAft>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18</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pic>
        <p:nvPicPr>
          <p:cNvPr id="7" name="Picture 6"/>
          <p:cNvPicPr/>
          <p:nvPr/>
        </p:nvPicPr>
        <p:blipFill>
          <a:blip r:embed="rId4" cstate="print"/>
          <a:srcRect t="4327" r="3996" b="6224"/>
          <a:stretch>
            <a:fillRect/>
          </a:stretch>
        </p:blipFill>
        <p:spPr bwMode="auto">
          <a:xfrm>
            <a:off x="5257800" y="2133600"/>
            <a:ext cx="3657600" cy="3810000"/>
          </a:xfrm>
          <a:prstGeom prst="rect">
            <a:avLst/>
          </a:prstGeom>
          <a:noFill/>
          <a:ln w="9525">
            <a:noFill/>
            <a:miter lim="800000"/>
            <a:headEnd/>
            <a:tailEnd/>
          </a:ln>
        </p:spPr>
      </p:pic>
      <p:sp>
        <p:nvSpPr>
          <p:cNvPr id="8"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514350" indent="-514350">
              <a:lnSpc>
                <a:spcPct val="120000"/>
              </a:lnSpc>
              <a:spcAft>
                <a:spcPts val="600"/>
              </a:spcAft>
            </a:pPr>
            <a:r>
              <a:rPr lang="en-US" sz="3200" dirty="0" smtClean="0">
                <a:solidFill>
                  <a:schemeClr val="bg1"/>
                </a:solidFill>
              </a:rPr>
              <a:t>4.1  Establish two new state air quality area designations, “sustainment” and “reattainment”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81200"/>
            <a:ext cx="8305800" cy="4191000"/>
          </a:xfrm>
        </p:spPr>
        <p:txBody>
          <a:bodyPr>
            <a:noAutofit/>
          </a:bodyPr>
          <a:lstStyle/>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Area designations are based on air quality:</a:t>
            </a:r>
            <a:br>
              <a:rPr lang="en-US" dirty="0" smtClean="0">
                <a:solidFill>
                  <a:schemeClr val="tx1"/>
                </a:solidFill>
              </a:rPr>
            </a:br>
            <a:r>
              <a:rPr lang="en-US" dirty="0" smtClean="0">
                <a:solidFill>
                  <a:schemeClr val="tx1"/>
                </a:solidFill>
              </a:rPr>
              <a:t>Attainment = air quality below standard</a:t>
            </a:r>
            <a:br>
              <a:rPr lang="en-US" dirty="0" smtClean="0">
                <a:solidFill>
                  <a:schemeClr val="tx1"/>
                </a:solidFill>
              </a:rPr>
            </a:br>
            <a:r>
              <a:rPr lang="en-US" dirty="0" smtClean="0">
                <a:solidFill>
                  <a:schemeClr val="tx1"/>
                </a:solidFill>
              </a:rPr>
              <a:t>Nonattainment = air quality above standard</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When air quality changes, area must be </a:t>
            </a:r>
            <a:r>
              <a:rPr lang="en-US" dirty="0" err="1" smtClean="0">
                <a:solidFill>
                  <a:schemeClr val="tx1"/>
                </a:solidFill>
              </a:rPr>
              <a:t>redesignated</a:t>
            </a:r>
            <a:r>
              <a:rPr lang="en-US" dirty="0" smtClean="0">
                <a:solidFill>
                  <a:schemeClr val="tx1"/>
                </a:solidFill>
              </a:rPr>
              <a:t> to match</a:t>
            </a:r>
            <a:endParaRPr lang="en-US" i="1" dirty="0" smtClean="0">
              <a:solidFill>
                <a:schemeClr val="tx1"/>
              </a:solidFill>
            </a:endParaRP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3 years of data, working with affected community, rulemaking, EPA must approve</a:t>
            </a:r>
          </a:p>
          <a:p>
            <a:pPr marL="1200150" lvl="1" indent="-742950" algn="l">
              <a:lnSpc>
                <a:spcPct val="120000"/>
              </a:lnSpc>
              <a:spcBef>
                <a:spcPts val="0"/>
              </a:spcBef>
              <a:spcAft>
                <a:spcPts val="600"/>
              </a:spcAft>
              <a:buFont typeface="Arial" pitchFamily="34" charset="0"/>
              <a:buChar char="•"/>
            </a:pPr>
            <a:endParaRPr lang="en-US" dirty="0" smtClean="0">
              <a:solidFill>
                <a:schemeClr val="tx1"/>
              </a:solidFill>
            </a:endParaRPr>
          </a:p>
          <a:p>
            <a:pPr marL="514350" indent="-514350" algn="l">
              <a:lnSpc>
                <a:spcPct val="120000"/>
              </a:lnSpc>
              <a:spcBef>
                <a:spcPts val="0"/>
              </a:spcBef>
              <a:spcAft>
                <a:spcPts val="600"/>
              </a:spcAft>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19</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514350" indent="-514350">
              <a:lnSpc>
                <a:spcPct val="120000"/>
              </a:lnSpc>
              <a:spcAft>
                <a:spcPts val="600"/>
              </a:spcAft>
            </a:pPr>
            <a:r>
              <a:rPr lang="en-US" sz="3200" dirty="0" smtClean="0">
                <a:solidFill>
                  <a:schemeClr val="bg1"/>
                </a:solidFill>
              </a:rPr>
              <a:t>4.2  Establish two new state air quality area designations, “sustainment” and “reattainment”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Title 1"/>
          <p:cNvSpPr>
            <a:spLocks noGrp="1"/>
          </p:cNvSpPr>
          <p:nvPr>
            <p:ph type="title"/>
          </p:nvPr>
        </p:nvSpPr>
        <p:spPr>
          <a:xfrm>
            <a:off x="457200" y="685800"/>
            <a:ext cx="8299586" cy="914400"/>
          </a:xfrm>
          <a:solidFill>
            <a:srgbClr val="439777"/>
          </a:solidFill>
        </p:spPr>
        <p:txBody>
          <a:bodyPr>
            <a:normAutofit/>
          </a:bodyPr>
          <a:lstStyle/>
          <a:p>
            <a:pPr algn="l"/>
            <a:r>
              <a:rPr lang="en-US" sz="3200" dirty="0" smtClean="0">
                <a:solidFill>
                  <a:schemeClr val="bg1"/>
                </a:solidFill>
                <a:latin typeface="Arial" pitchFamily="34" charset="0"/>
                <a:cs typeface="Arial" pitchFamily="34" charset="0"/>
              </a:rPr>
              <a:t>Reasons for Rulemaking</a:t>
            </a:r>
            <a:endParaRPr lang="en-US" sz="3200" dirty="0">
              <a:solidFill>
                <a:schemeClr val="bg1"/>
              </a:solidFill>
              <a:latin typeface="Arial" pitchFamily="34" charset="0"/>
              <a:cs typeface="Arial" pitchFamily="34" charset="0"/>
            </a:endParaRPr>
          </a:p>
        </p:txBody>
      </p:sp>
      <p:sp>
        <p:nvSpPr>
          <p:cNvPr id="7" name="Content Placeholder 6"/>
          <p:cNvSpPr>
            <a:spLocks noGrp="1"/>
          </p:cNvSpPr>
          <p:nvPr>
            <p:ph idx="1"/>
          </p:nvPr>
        </p:nvSpPr>
        <p:spPr/>
        <p:txBody>
          <a:bodyPr/>
          <a:lstStyle/>
          <a:p>
            <a:r>
              <a:rPr lang="en-US" dirty="0" smtClean="0"/>
              <a:t>Started out initially as reorganization</a:t>
            </a:r>
          </a:p>
          <a:p>
            <a:r>
              <a:rPr lang="en-US" dirty="0" smtClean="0"/>
              <a:t>Received input about: </a:t>
            </a:r>
          </a:p>
          <a:p>
            <a:pPr lvl="1"/>
            <a:r>
              <a:rPr lang="en-US" dirty="0" smtClean="0"/>
              <a:t>problems in areas of marginal air quality</a:t>
            </a:r>
          </a:p>
          <a:p>
            <a:pPr lvl="1"/>
            <a:r>
              <a:rPr lang="en-US" dirty="0" smtClean="0"/>
              <a:t>unclear rules from permit writers/inspectors</a:t>
            </a:r>
          </a:p>
          <a:p>
            <a:pPr lvl="1">
              <a:buNone/>
            </a:pPr>
            <a:endParaRPr lang="en-US" dirty="0" smtClean="0"/>
          </a:p>
          <a:p>
            <a:endParaRPr lang="en-US" dirty="0"/>
          </a:p>
        </p:txBody>
      </p:sp>
      <p:pic>
        <p:nvPicPr>
          <p:cNvPr id="2052" name="Picture 4" descr="http://bis.ricoh-usa.com/img/graphics/stack_papers.png"/>
          <p:cNvPicPr>
            <a:picLocks noChangeAspect="1" noChangeArrowheads="1"/>
          </p:cNvPicPr>
          <p:nvPr/>
        </p:nvPicPr>
        <p:blipFill>
          <a:blip r:embed="rId4" cstate="print"/>
          <a:srcRect/>
          <a:stretch>
            <a:fillRect/>
          </a:stretch>
        </p:blipFill>
        <p:spPr bwMode="auto">
          <a:xfrm>
            <a:off x="1524000" y="3810000"/>
            <a:ext cx="6200775" cy="2520514"/>
          </a:xfrm>
          <a:prstGeom prst="rect">
            <a:avLst/>
          </a:prstGeom>
          <a:noFill/>
        </p:spPr>
      </p:pic>
    </p:spTree>
    <p:extLst>
      <p:ext uri="{BB962C8B-B14F-4D97-AF65-F5344CB8AC3E}">
        <p14:creationId xmlns="" xmlns:p14="http://schemas.microsoft.com/office/powerpoint/2010/main" val="14292107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828800"/>
            <a:ext cx="8305800" cy="4114800"/>
          </a:xfrm>
        </p:spPr>
        <p:txBody>
          <a:bodyPr>
            <a:noAutofit/>
          </a:bodyPr>
          <a:lstStyle/>
          <a:p>
            <a:pPr marL="1200150" lvl="1" indent="-742950" algn="l">
              <a:lnSpc>
                <a:spcPct val="120000"/>
              </a:lnSpc>
              <a:spcBef>
                <a:spcPts val="0"/>
              </a:spcBef>
              <a:spcAft>
                <a:spcPts val="600"/>
              </a:spcAft>
            </a:pPr>
            <a:r>
              <a:rPr lang="en-US" dirty="0" smtClean="0">
                <a:solidFill>
                  <a:schemeClr val="tx1"/>
                </a:solidFill>
              </a:rPr>
              <a:t>Problem</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Permitting rules are area-specific</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During multi-year </a:t>
            </a:r>
            <a:r>
              <a:rPr lang="en-US" dirty="0" err="1" smtClean="0">
                <a:solidFill>
                  <a:schemeClr val="tx1"/>
                </a:solidFill>
              </a:rPr>
              <a:t>redesignation</a:t>
            </a:r>
            <a:r>
              <a:rPr lang="en-US" dirty="0" smtClean="0">
                <a:solidFill>
                  <a:schemeClr val="tx1"/>
                </a:solidFill>
              </a:rPr>
              <a:t> process, permitting requirements don’t match actual air quality needs</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Obtaining a permit difficult/impossible for medium and large sources</a:t>
            </a:r>
          </a:p>
          <a:p>
            <a:pPr marL="1200150" lvl="1" indent="-742950" algn="l">
              <a:lnSpc>
                <a:spcPct val="120000"/>
              </a:lnSpc>
              <a:spcBef>
                <a:spcPts val="0"/>
              </a:spcBef>
              <a:spcAft>
                <a:spcPts val="600"/>
              </a:spcAft>
              <a:buFont typeface="Arial" pitchFamily="34" charset="0"/>
              <a:buChar char="•"/>
            </a:pPr>
            <a:endParaRPr lang="en-US" dirty="0" smtClean="0">
              <a:solidFill>
                <a:schemeClr val="tx1"/>
              </a:solidFill>
            </a:endParaRPr>
          </a:p>
          <a:p>
            <a:pPr marL="514350" indent="-514350" algn="l">
              <a:lnSpc>
                <a:spcPct val="120000"/>
              </a:lnSpc>
              <a:spcBef>
                <a:spcPts val="0"/>
              </a:spcBef>
              <a:spcAft>
                <a:spcPts val="600"/>
              </a:spcAft>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20</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514350" indent="-514350">
              <a:lnSpc>
                <a:spcPct val="120000"/>
              </a:lnSpc>
              <a:spcAft>
                <a:spcPts val="600"/>
              </a:spcAft>
            </a:pPr>
            <a:r>
              <a:rPr lang="en-US" sz="3200" dirty="0" smtClean="0">
                <a:solidFill>
                  <a:schemeClr val="bg1"/>
                </a:solidFill>
              </a:rPr>
              <a:t>4.3  Establish two new state air quality area designations, “sustainment” and “reattainment”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1905000"/>
            <a:ext cx="8305800" cy="4267200"/>
          </a:xfrm>
        </p:spPr>
        <p:txBody>
          <a:bodyPr>
            <a:noAutofit/>
          </a:bodyPr>
          <a:lstStyle/>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Proposed solution: create 2 new areas with rules that (partially) solve the problem</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State designations, don’t require federal approval</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Overlay federal area designations</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Primarily affect medium-size sources</a:t>
            </a:r>
          </a:p>
          <a:p>
            <a:pPr marL="514350" indent="-514350" algn="l">
              <a:lnSpc>
                <a:spcPct val="120000"/>
              </a:lnSpc>
              <a:spcBef>
                <a:spcPts val="0"/>
              </a:spcBef>
              <a:spcAft>
                <a:spcPts val="600"/>
              </a:spcAft>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21</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514350" indent="-514350">
              <a:lnSpc>
                <a:spcPct val="120000"/>
              </a:lnSpc>
              <a:spcAft>
                <a:spcPts val="600"/>
              </a:spcAft>
            </a:pPr>
            <a:r>
              <a:rPr lang="en-US" sz="3200" dirty="0" smtClean="0">
                <a:solidFill>
                  <a:schemeClr val="bg1"/>
                </a:solidFill>
              </a:rPr>
              <a:t>4.4  Establish two new state air quality area designations, “sustainment” and “reattainment”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4953000"/>
            <a:ext cx="8305800" cy="1752600"/>
          </a:xfrm>
        </p:spPr>
        <p:txBody>
          <a:bodyPr>
            <a:noAutofit/>
          </a:bodyPr>
          <a:lstStyle/>
          <a:p>
            <a:pPr marL="1200150" lvl="1" indent="-742950" algn="l">
              <a:lnSpc>
                <a:spcPct val="120000"/>
              </a:lnSpc>
              <a:spcBef>
                <a:spcPts val="0"/>
              </a:spcBef>
              <a:spcAft>
                <a:spcPts val="600"/>
              </a:spcAft>
            </a:pPr>
            <a:r>
              <a:rPr lang="en-US" dirty="0" smtClean="0">
                <a:solidFill>
                  <a:schemeClr val="tx1"/>
                </a:solidFill>
              </a:rPr>
              <a:t> </a:t>
            </a:r>
          </a:p>
          <a:p>
            <a:pPr marL="1200150" lvl="1" indent="-742950" algn="l">
              <a:lnSpc>
                <a:spcPct val="120000"/>
              </a:lnSpc>
              <a:spcBef>
                <a:spcPts val="0"/>
              </a:spcBef>
              <a:spcAft>
                <a:spcPts val="600"/>
              </a:spcAft>
              <a:buFont typeface="Arial" pitchFamily="34" charset="0"/>
              <a:buChar char="•"/>
            </a:pPr>
            <a:endParaRPr lang="en-US" dirty="0" smtClean="0">
              <a:solidFill>
                <a:schemeClr val="tx1"/>
              </a:solidFill>
            </a:endParaRPr>
          </a:p>
          <a:p>
            <a:pPr marL="514350" indent="-514350" algn="l">
              <a:lnSpc>
                <a:spcPct val="120000"/>
              </a:lnSpc>
              <a:spcBef>
                <a:spcPts val="0"/>
              </a:spcBef>
              <a:spcAft>
                <a:spcPts val="600"/>
              </a:spcAft>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22</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514350" indent="-514350">
              <a:lnSpc>
                <a:spcPct val="120000"/>
              </a:lnSpc>
              <a:spcAft>
                <a:spcPts val="600"/>
              </a:spcAft>
            </a:pPr>
            <a:r>
              <a:rPr lang="en-US" sz="3200" dirty="0" smtClean="0">
                <a:solidFill>
                  <a:schemeClr val="bg1"/>
                </a:solidFill>
              </a:rPr>
              <a:t>4.5  Establish two new state air quality area designations, “sustainment” and “reattainment”</a:t>
            </a:r>
          </a:p>
        </p:txBody>
      </p:sp>
      <p:sp>
        <p:nvSpPr>
          <p:cNvPr id="8" name="Rounded Rectangle 7"/>
          <p:cNvSpPr/>
          <p:nvPr/>
        </p:nvSpPr>
        <p:spPr>
          <a:xfrm>
            <a:off x="457200" y="1828800"/>
            <a:ext cx="2286000" cy="2819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Attainment Area</a:t>
            </a:r>
          </a:p>
          <a:p>
            <a:pPr algn="ctr"/>
            <a:endParaRPr lang="en-US" sz="2400" dirty="0" smtClean="0">
              <a:solidFill>
                <a:schemeClr val="tx1"/>
              </a:solidFill>
            </a:endParaRPr>
          </a:p>
          <a:p>
            <a:pPr algn="ctr"/>
            <a:r>
              <a:rPr lang="en-US" sz="2400" dirty="0" smtClean="0">
                <a:solidFill>
                  <a:schemeClr val="tx1"/>
                </a:solidFill>
              </a:rPr>
              <a:t>AQ good</a:t>
            </a:r>
          </a:p>
          <a:p>
            <a:pPr algn="ctr"/>
            <a:r>
              <a:rPr lang="en-US" sz="2400" dirty="0" smtClean="0">
                <a:solidFill>
                  <a:schemeClr val="tx1"/>
                </a:solidFill>
              </a:rPr>
              <a:t>(below ambient standard)</a:t>
            </a:r>
            <a:endParaRPr lang="en-US" sz="2400" dirty="0">
              <a:solidFill>
                <a:schemeClr val="tx1"/>
              </a:solidFill>
            </a:endParaRPr>
          </a:p>
        </p:txBody>
      </p:sp>
      <p:sp>
        <p:nvSpPr>
          <p:cNvPr id="9" name="Rounded Rectangle 8"/>
          <p:cNvSpPr/>
          <p:nvPr/>
        </p:nvSpPr>
        <p:spPr>
          <a:xfrm>
            <a:off x="3429000" y="1828800"/>
            <a:ext cx="2362200" cy="2895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Nonattainment Area</a:t>
            </a:r>
          </a:p>
          <a:p>
            <a:pPr algn="ctr"/>
            <a:endParaRPr lang="en-US" sz="2400" dirty="0" smtClean="0">
              <a:solidFill>
                <a:schemeClr val="tx1"/>
              </a:solidFill>
            </a:endParaRPr>
          </a:p>
          <a:p>
            <a:pPr algn="ctr"/>
            <a:r>
              <a:rPr lang="en-US" sz="2400" dirty="0" smtClean="0">
                <a:solidFill>
                  <a:schemeClr val="tx1"/>
                </a:solidFill>
              </a:rPr>
              <a:t>AQ poor</a:t>
            </a:r>
          </a:p>
          <a:p>
            <a:pPr algn="ctr"/>
            <a:r>
              <a:rPr lang="en-US" sz="2400" dirty="0" smtClean="0">
                <a:solidFill>
                  <a:schemeClr val="tx1"/>
                </a:solidFill>
              </a:rPr>
              <a:t>(over ambient standard)</a:t>
            </a:r>
          </a:p>
          <a:p>
            <a:pPr algn="ctr"/>
            <a:endParaRPr lang="en-US" dirty="0"/>
          </a:p>
        </p:txBody>
      </p:sp>
      <p:sp>
        <p:nvSpPr>
          <p:cNvPr id="10" name="Rounded Rectangle 9"/>
          <p:cNvSpPr/>
          <p:nvPr/>
        </p:nvSpPr>
        <p:spPr>
          <a:xfrm>
            <a:off x="6477000" y="1828800"/>
            <a:ext cx="2133600" cy="29718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Maintenance Area</a:t>
            </a:r>
          </a:p>
          <a:p>
            <a:pPr algn="ctr"/>
            <a:endParaRPr lang="en-US" sz="2400" dirty="0" smtClean="0">
              <a:solidFill>
                <a:schemeClr val="tx1"/>
              </a:solidFill>
            </a:endParaRPr>
          </a:p>
          <a:p>
            <a:pPr algn="ctr"/>
            <a:r>
              <a:rPr lang="en-US" sz="2400" dirty="0" smtClean="0">
                <a:solidFill>
                  <a:schemeClr val="tx1"/>
                </a:solidFill>
              </a:rPr>
              <a:t>AQ was poor,</a:t>
            </a:r>
          </a:p>
          <a:p>
            <a:pPr algn="ctr"/>
            <a:r>
              <a:rPr lang="en-US" sz="2400" dirty="0" smtClean="0">
                <a:solidFill>
                  <a:schemeClr val="tx1"/>
                </a:solidFill>
              </a:rPr>
              <a:t>Now good,</a:t>
            </a:r>
          </a:p>
          <a:p>
            <a:pPr algn="ctr"/>
            <a:r>
              <a:rPr lang="en-US" sz="2400" dirty="0" smtClean="0">
                <a:solidFill>
                  <a:schemeClr val="tx1"/>
                </a:solidFill>
              </a:rPr>
              <a:t>Prevent slipping back</a:t>
            </a:r>
            <a:endParaRPr lang="en-US" sz="2400" dirty="0">
              <a:solidFill>
                <a:schemeClr val="tx1"/>
              </a:solidFill>
            </a:endParaRPr>
          </a:p>
        </p:txBody>
      </p:sp>
      <p:sp>
        <p:nvSpPr>
          <p:cNvPr id="11" name="Right Arrow 10"/>
          <p:cNvSpPr/>
          <p:nvPr/>
        </p:nvSpPr>
        <p:spPr>
          <a:xfrm>
            <a:off x="2743200" y="3048000"/>
            <a:ext cx="685800" cy="457200"/>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5791200" y="3124200"/>
            <a:ext cx="685800" cy="457200"/>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4648200"/>
            <a:ext cx="8305800" cy="1752600"/>
          </a:xfrm>
        </p:spPr>
        <p:txBody>
          <a:bodyPr>
            <a:noAutofit/>
          </a:bodyPr>
          <a:lstStyle/>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Sustainment area Minor NSR rules allow permitting medium size facilities</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Can’t remove roadblock for Major NSR</a:t>
            </a:r>
          </a:p>
          <a:p>
            <a:pPr marL="1200150" lvl="1" indent="-742950" algn="l">
              <a:lnSpc>
                <a:spcPct val="120000"/>
              </a:lnSpc>
              <a:spcBef>
                <a:spcPts val="0"/>
              </a:spcBef>
              <a:spcAft>
                <a:spcPts val="600"/>
              </a:spcAft>
              <a:buFont typeface="Arial" pitchFamily="34" charset="0"/>
              <a:buChar char="•"/>
            </a:pPr>
            <a:endParaRPr lang="en-US" dirty="0" smtClean="0">
              <a:solidFill>
                <a:schemeClr val="tx1"/>
              </a:solidFill>
            </a:endParaRPr>
          </a:p>
          <a:p>
            <a:pPr marL="514350" indent="-514350" algn="l">
              <a:lnSpc>
                <a:spcPct val="120000"/>
              </a:lnSpc>
              <a:spcBef>
                <a:spcPts val="0"/>
              </a:spcBef>
              <a:spcAft>
                <a:spcPts val="600"/>
              </a:spcAft>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23</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514350" indent="-514350">
              <a:lnSpc>
                <a:spcPct val="120000"/>
              </a:lnSpc>
              <a:spcAft>
                <a:spcPts val="600"/>
              </a:spcAft>
            </a:pPr>
            <a:r>
              <a:rPr lang="en-US" sz="3200" dirty="0" smtClean="0">
                <a:solidFill>
                  <a:schemeClr val="bg1"/>
                </a:solidFill>
              </a:rPr>
              <a:t>4.6  Establish two new state air quality area designations, “sustainment” and “reattainment”</a:t>
            </a:r>
          </a:p>
        </p:txBody>
      </p:sp>
      <p:sp>
        <p:nvSpPr>
          <p:cNvPr id="8" name="Rounded Rectangle 7"/>
          <p:cNvSpPr/>
          <p:nvPr/>
        </p:nvSpPr>
        <p:spPr>
          <a:xfrm>
            <a:off x="457200" y="1828800"/>
            <a:ext cx="2286000" cy="2819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Attainment Area</a:t>
            </a: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p:txBody>
      </p:sp>
      <p:sp>
        <p:nvSpPr>
          <p:cNvPr id="9" name="Rounded Rectangle 8"/>
          <p:cNvSpPr/>
          <p:nvPr/>
        </p:nvSpPr>
        <p:spPr>
          <a:xfrm>
            <a:off x="3429000" y="1828800"/>
            <a:ext cx="2362200" cy="2895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Nonattainment Area</a:t>
            </a: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dirty="0"/>
          </a:p>
        </p:txBody>
      </p:sp>
      <p:sp>
        <p:nvSpPr>
          <p:cNvPr id="11" name="Rectangle 10"/>
          <p:cNvSpPr/>
          <p:nvPr/>
        </p:nvSpPr>
        <p:spPr>
          <a:xfrm>
            <a:off x="1219200" y="2743200"/>
            <a:ext cx="2209800" cy="1676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Sustainment Area</a:t>
            </a:r>
            <a:endParaRPr lang="en-US" sz="2400" dirty="0">
              <a:solidFill>
                <a:schemeClr val="tx1"/>
              </a:solidFill>
            </a:endParaRPr>
          </a:p>
        </p:txBody>
      </p:sp>
      <p:sp>
        <p:nvSpPr>
          <p:cNvPr id="12" name="TextBox 11"/>
          <p:cNvSpPr txBox="1"/>
          <p:nvPr/>
        </p:nvSpPr>
        <p:spPr>
          <a:xfrm>
            <a:off x="5867400" y="2057400"/>
            <a:ext cx="3048000" cy="2092881"/>
          </a:xfrm>
          <a:prstGeom prst="rect">
            <a:avLst/>
          </a:prstGeom>
          <a:noFill/>
        </p:spPr>
        <p:txBody>
          <a:bodyPr wrap="square" rtlCol="0">
            <a:spAutoFit/>
          </a:bodyPr>
          <a:lstStyle/>
          <a:p>
            <a:pPr>
              <a:buFont typeface="Arial" pitchFamily="34" charset="0"/>
              <a:buChar char="•"/>
            </a:pPr>
            <a:r>
              <a:rPr lang="en-US" sz="2000" dirty="0" smtClean="0"/>
              <a:t> </a:t>
            </a:r>
            <a:r>
              <a:rPr lang="en-US" sz="2800" dirty="0" smtClean="0"/>
              <a:t>Sustainment overlays attainment</a:t>
            </a:r>
          </a:p>
          <a:p>
            <a:pPr>
              <a:buFont typeface="Arial" pitchFamily="34" charset="0"/>
              <a:buChar char="•"/>
            </a:pPr>
            <a:r>
              <a:rPr lang="en-US" sz="2800" dirty="0" smtClean="0"/>
              <a:t> Bridges the time gap</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4953000"/>
            <a:ext cx="8305800" cy="1752600"/>
          </a:xfrm>
        </p:spPr>
        <p:txBody>
          <a:bodyPr>
            <a:noAutofit/>
          </a:bodyPr>
          <a:lstStyle/>
          <a:p>
            <a:pPr marL="1200150" lvl="1" indent="-742950" algn="l">
              <a:lnSpc>
                <a:spcPct val="120000"/>
              </a:lnSpc>
              <a:spcBef>
                <a:spcPts val="0"/>
              </a:spcBef>
              <a:spcAft>
                <a:spcPts val="600"/>
              </a:spcAft>
              <a:buFont typeface="Arial" pitchFamily="34" charset="0"/>
              <a:buChar char="•"/>
            </a:pPr>
            <a:endParaRPr lang="en-US" dirty="0" smtClean="0">
              <a:solidFill>
                <a:schemeClr val="tx1"/>
              </a:solidFill>
            </a:endParaRPr>
          </a:p>
          <a:p>
            <a:pPr marL="514350" indent="-514350" algn="l">
              <a:lnSpc>
                <a:spcPct val="120000"/>
              </a:lnSpc>
              <a:spcBef>
                <a:spcPts val="0"/>
              </a:spcBef>
              <a:spcAft>
                <a:spcPts val="600"/>
              </a:spcAft>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24</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514350" indent="-514350">
              <a:lnSpc>
                <a:spcPct val="120000"/>
              </a:lnSpc>
              <a:spcAft>
                <a:spcPts val="600"/>
              </a:spcAft>
            </a:pPr>
            <a:r>
              <a:rPr lang="en-US" sz="3200" dirty="0" smtClean="0">
                <a:solidFill>
                  <a:schemeClr val="bg1"/>
                </a:solidFill>
              </a:rPr>
              <a:t>4.7  Establish two new state air quality area designations, “sustainment” and “reattainment”</a:t>
            </a:r>
          </a:p>
        </p:txBody>
      </p:sp>
      <p:sp>
        <p:nvSpPr>
          <p:cNvPr id="9" name="Rounded Rectangle 8"/>
          <p:cNvSpPr/>
          <p:nvPr/>
        </p:nvSpPr>
        <p:spPr>
          <a:xfrm>
            <a:off x="3429000" y="1828800"/>
            <a:ext cx="2362200" cy="28956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Nonattainment Area</a:t>
            </a: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dirty="0"/>
          </a:p>
        </p:txBody>
      </p:sp>
      <p:sp>
        <p:nvSpPr>
          <p:cNvPr id="10" name="Rounded Rectangle 9"/>
          <p:cNvSpPr/>
          <p:nvPr/>
        </p:nvSpPr>
        <p:spPr>
          <a:xfrm>
            <a:off x="6477000" y="1828800"/>
            <a:ext cx="2133600" cy="28956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Maintenance Area</a:t>
            </a: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p:txBody>
      </p:sp>
      <p:sp>
        <p:nvSpPr>
          <p:cNvPr id="13" name="TextBox 12"/>
          <p:cNvSpPr txBox="1"/>
          <p:nvPr/>
        </p:nvSpPr>
        <p:spPr>
          <a:xfrm>
            <a:off x="228600" y="1828800"/>
            <a:ext cx="3048000" cy="2523768"/>
          </a:xfrm>
          <a:prstGeom prst="rect">
            <a:avLst/>
          </a:prstGeom>
          <a:noFill/>
        </p:spPr>
        <p:txBody>
          <a:bodyPr wrap="square" rtlCol="0">
            <a:spAutoFit/>
          </a:bodyPr>
          <a:lstStyle/>
          <a:p>
            <a:pPr>
              <a:buFont typeface="Arial" pitchFamily="34" charset="0"/>
              <a:buChar char="•"/>
            </a:pPr>
            <a:r>
              <a:rPr lang="en-US" sz="2000" dirty="0" smtClean="0"/>
              <a:t> </a:t>
            </a:r>
            <a:r>
              <a:rPr lang="en-US" sz="2800" dirty="0" smtClean="0"/>
              <a:t>Reattainment overlays nonattainment</a:t>
            </a:r>
          </a:p>
          <a:p>
            <a:pPr>
              <a:buFont typeface="Arial" pitchFamily="34" charset="0"/>
              <a:buChar char="•"/>
            </a:pPr>
            <a:r>
              <a:rPr lang="en-US" sz="2800" dirty="0" smtClean="0"/>
              <a:t> Bridges the time gap</a:t>
            </a:r>
          </a:p>
          <a:p>
            <a:endParaRPr lang="en-US" dirty="0"/>
          </a:p>
        </p:txBody>
      </p:sp>
      <p:sp>
        <p:nvSpPr>
          <p:cNvPr id="14" name="Rectangle 13"/>
          <p:cNvSpPr/>
          <p:nvPr/>
        </p:nvSpPr>
        <p:spPr>
          <a:xfrm>
            <a:off x="4038600" y="2895600"/>
            <a:ext cx="2438400" cy="1524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Reattainment Area</a:t>
            </a:r>
          </a:p>
        </p:txBody>
      </p:sp>
      <p:sp>
        <p:nvSpPr>
          <p:cNvPr id="15" name="Rectangle 14"/>
          <p:cNvSpPr/>
          <p:nvPr/>
        </p:nvSpPr>
        <p:spPr>
          <a:xfrm>
            <a:off x="304800" y="4724400"/>
            <a:ext cx="8077200" cy="1720471"/>
          </a:xfrm>
          <a:prstGeom prst="rect">
            <a:avLst/>
          </a:prstGeom>
        </p:spPr>
        <p:txBody>
          <a:bodyPr wrap="square">
            <a:spAutoFit/>
          </a:bodyPr>
          <a:lstStyle/>
          <a:p>
            <a:pPr marL="1200150" lvl="1" indent="-742950">
              <a:lnSpc>
                <a:spcPct val="120000"/>
              </a:lnSpc>
              <a:spcAft>
                <a:spcPts val="600"/>
              </a:spcAft>
              <a:buFont typeface="Arial" pitchFamily="34" charset="0"/>
              <a:buChar char="•"/>
            </a:pPr>
            <a:r>
              <a:rPr lang="en-US" sz="2800" dirty="0" smtClean="0"/>
              <a:t>Reattainment area Minor NSR rules allow less stringent permitting for medium size facilities</a:t>
            </a:r>
          </a:p>
          <a:p>
            <a:pPr marL="1200150" lvl="1" indent="-742950">
              <a:lnSpc>
                <a:spcPct val="120000"/>
              </a:lnSpc>
              <a:spcAft>
                <a:spcPts val="600"/>
              </a:spcAft>
              <a:buFont typeface="Arial" pitchFamily="34" charset="0"/>
              <a:buChar char="•"/>
            </a:pPr>
            <a:r>
              <a:rPr lang="en-US" sz="2800" dirty="0" smtClean="0"/>
              <a:t>Can’t reduce stringency for Major NSR</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600200"/>
            <a:ext cx="8305800" cy="4343400"/>
          </a:xfrm>
        </p:spPr>
        <p:txBody>
          <a:bodyPr>
            <a:noAutofit/>
          </a:bodyPr>
          <a:lstStyle/>
          <a:p>
            <a:pPr marL="1200150" lvl="1" indent="-742950" algn="l">
              <a:lnSpc>
                <a:spcPct val="120000"/>
              </a:lnSpc>
              <a:spcBef>
                <a:spcPts val="0"/>
              </a:spcBef>
              <a:spcAft>
                <a:spcPts val="600"/>
              </a:spcAft>
            </a:pPr>
            <a:r>
              <a:rPr lang="en-US" dirty="0" smtClean="0">
                <a:solidFill>
                  <a:schemeClr val="tx1"/>
                </a:solidFill>
              </a:rPr>
              <a:t>Summary</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2 new areas: Sustainment and Reattainment</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State designations, not federal</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Overlay federal designations, bridge over time needed to redesignate</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For medium facilities: remove permitting roadblock/less stringent permitting</a:t>
            </a:r>
          </a:p>
          <a:p>
            <a:pPr marL="514350" indent="-514350" algn="l">
              <a:lnSpc>
                <a:spcPct val="120000"/>
              </a:lnSpc>
              <a:spcBef>
                <a:spcPts val="0"/>
              </a:spcBef>
              <a:spcAft>
                <a:spcPts val="600"/>
              </a:spcAft>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25</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514350" indent="-514350">
              <a:lnSpc>
                <a:spcPct val="120000"/>
              </a:lnSpc>
              <a:spcAft>
                <a:spcPts val="600"/>
              </a:spcAft>
            </a:pPr>
            <a:r>
              <a:rPr lang="en-US" sz="3200" dirty="0" smtClean="0">
                <a:solidFill>
                  <a:schemeClr val="bg1"/>
                </a:solidFill>
              </a:rPr>
              <a:t>4.8  Establish two new state air quality area designations, “sustainment” and “reattainment”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676400"/>
            <a:ext cx="8153400" cy="4648200"/>
          </a:xfrm>
        </p:spPr>
        <p:txBody>
          <a:bodyPr>
            <a:noAutofit/>
          </a:bodyPr>
          <a:lstStyle/>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Lakeview in situation just described</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Designated attainment for PM2.5</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Data shows exceedance of PM2.5 standard</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Medium/large facilities can’t get a permit</a:t>
            </a:r>
          </a:p>
        </p:txBody>
      </p:sp>
      <p:sp>
        <p:nvSpPr>
          <p:cNvPr id="6" name="Footer Placeholder 5"/>
          <p:cNvSpPr>
            <a:spLocks noGrp="1"/>
          </p:cNvSpPr>
          <p:nvPr>
            <p:ph type="ftr" sz="quarter" idx="11"/>
          </p:nvPr>
        </p:nvSpPr>
        <p:spPr/>
        <p:txBody>
          <a:bodyPr/>
          <a:lstStyle/>
          <a:p>
            <a:fld id="{F0D78E94-73A4-484D-8D4C-ABC2E7101558}" type="slidenum">
              <a:rPr lang="en-US" smtClean="0"/>
              <a:pPr/>
              <a:t>26</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5.1  Designate Lakeview as a sustainment area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133600"/>
            <a:ext cx="8153400" cy="4191000"/>
          </a:xfrm>
        </p:spPr>
        <p:txBody>
          <a:bodyPr>
            <a:noAutofit/>
          </a:bodyPr>
          <a:lstStyle/>
          <a:p>
            <a:pPr marL="514350" indent="-514350" algn="l">
              <a:lnSpc>
                <a:spcPct val="120000"/>
              </a:lnSpc>
              <a:spcBef>
                <a:spcPts val="0"/>
              </a:spcBef>
              <a:spcAft>
                <a:spcPts val="600"/>
              </a:spcAft>
              <a:buFont typeface="Arial" pitchFamily="34" charset="0"/>
              <a:buChar char="•"/>
            </a:pPr>
            <a:r>
              <a:rPr lang="en-US" sz="2800" dirty="0" err="1" smtClean="0">
                <a:solidFill>
                  <a:schemeClr val="tx1"/>
                </a:solidFill>
              </a:rPr>
              <a:t>Redesignation</a:t>
            </a:r>
            <a:r>
              <a:rPr lang="en-US" sz="2800" dirty="0" smtClean="0">
                <a:solidFill>
                  <a:schemeClr val="tx1"/>
                </a:solidFill>
              </a:rPr>
              <a:t> process underway</a:t>
            </a:r>
          </a:p>
          <a:p>
            <a:pPr marL="514350" indent="-514350" algn="l">
              <a:lnSpc>
                <a:spcPct val="120000"/>
              </a:lnSpc>
              <a:spcBef>
                <a:spcPts val="0"/>
              </a:spcBef>
              <a:spcAft>
                <a:spcPts val="600"/>
              </a:spcAft>
              <a:buFont typeface="Arial" pitchFamily="34" charset="0"/>
              <a:buChar char="•"/>
            </a:pPr>
            <a:r>
              <a:rPr lang="en-US" sz="2800" dirty="0" smtClean="0">
                <a:solidFill>
                  <a:schemeClr val="tx1"/>
                </a:solidFill>
              </a:rPr>
              <a:t>Significant efforts by Lakeview, DEQ and EPA to solve the problem</a:t>
            </a:r>
          </a:p>
          <a:p>
            <a:pPr marL="514350" indent="-514350" algn="l">
              <a:lnSpc>
                <a:spcPct val="120000"/>
              </a:lnSpc>
              <a:spcBef>
                <a:spcPts val="0"/>
              </a:spcBef>
              <a:spcAft>
                <a:spcPts val="600"/>
              </a:spcAft>
              <a:buFont typeface="Arial" pitchFamily="34" charset="0"/>
              <a:buChar char="•"/>
            </a:pPr>
            <a:r>
              <a:rPr lang="en-US" sz="2800" dirty="0" smtClean="0">
                <a:solidFill>
                  <a:schemeClr val="tx1"/>
                </a:solidFill>
              </a:rPr>
              <a:t>Sustainment designation another way to help solve the problem</a:t>
            </a:r>
          </a:p>
          <a:p>
            <a:pPr marL="514350" indent="-514350">
              <a:lnSpc>
                <a:spcPct val="120000"/>
              </a:lnSpc>
              <a:spcBef>
                <a:spcPts val="0"/>
              </a:spcBef>
              <a:spcAft>
                <a:spcPts val="600"/>
              </a:spcAft>
            </a:pPr>
            <a:r>
              <a:rPr lang="en-US" sz="3600" b="1" dirty="0" smtClean="0">
                <a:solidFill>
                  <a:schemeClr val="tx1"/>
                </a:solidFill>
              </a:rPr>
              <a:t>???</a:t>
            </a:r>
          </a:p>
          <a:p>
            <a:pPr marL="514350" indent="-514350" algn="l">
              <a:lnSpc>
                <a:spcPct val="120000"/>
              </a:lnSpc>
              <a:spcBef>
                <a:spcPts val="0"/>
              </a:spcBef>
              <a:spcAft>
                <a:spcPts val="600"/>
              </a:spcAft>
              <a:buFont typeface="Arial" pitchFamily="34" charset="0"/>
              <a:buChar char="•"/>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27</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5.2  Designate Lakeview as a sustainment area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676400"/>
            <a:ext cx="8153400" cy="4953000"/>
          </a:xfrm>
        </p:spPr>
        <p:txBody>
          <a:bodyPr>
            <a:noAutofit/>
          </a:bodyPr>
          <a:lstStyle/>
          <a:p>
            <a:pPr marL="971550" lvl="1" indent="-514350" algn="l">
              <a:lnSpc>
                <a:spcPct val="120000"/>
              </a:lnSpc>
              <a:spcBef>
                <a:spcPts val="0"/>
              </a:spcBef>
              <a:spcAft>
                <a:spcPts val="600"/>
              </a:spcAft>
            </a:pPr>
            <a:r>
              <a:rPr lang="en-US" dirty="0" smtClean="0">
                <a:solidFill>
                  <a:schemeClr val="tx1"/>
                </a:solidFill>
              </a:rPr>
              <a:t>How does sustainment help?</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Priority sources = the sources most responsible for the AQ problem</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Priority sources can be specified for an area</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Main source of problem</a:t>
            </a:r>
            <a:br>
              <a:rPr lang="en-US" dirty="0" smtClean="0">
                <a:solidFill>
                  <a:schemeClr val="tx1"/>
                </a:solidFill>
              </a:rPr>
            </a:br>
            <a:r>
              <a:rPr lang="en-US" dirty="0" smtClean="0">
                <a:solidFill>
                  <a:schemeClr val="tx1"/>
                </a:solidFill>
              </a:rPr>
              <a:t>uncertified woodstoves</a:t>
            </a:r>
          </a:p>
          <a:p>
            <a:pPr marL="514350" indent="-514350" algn="l">
              <a:lnSpc>
                <a:spcPct val="120000"/>
              </a:lnSpc>
              <a:spcBef>
                <a:spcPts val="0"/>
              </a:spcBef>
              <a:spcAft>
                <a:spcPts val="600"/>
              </a:spcAft>
              <a:buFont typeface="Arial" pitchFamily="34" charset="0"/>
              <a:buChar char="•"/>
            </a:pPr>
            <a:r>
              <a:rPr lang="en-US" sz="2800" dirty="0" smtClean="0">
                <a:solidFill>
                  <a:schemeClr val="tx1"/>
                </a:solidFill>
              </a:rPr>
              <a:t>Replacing uncertified</a:t>
            </a:r>
            <a:br>
              <a:rPr lang="en-US" sz="2800" dirty="0" smtClean="0">
                <a:solidFill>
                  <a:schemeClr val="tx1"/>
                </a:solidFill>
              </a:rPr>
            </a:br>
            <a:r>
              <a:rPr lang="en-US" sz="2800" dirty="0" smtClean="0">
                <a:solidFill>
                  <a:schemeClr val="tx1"/>
                </a:solidFill>
              </a:rPr>
              <a:t>woodstoves with certified</a:t>
            </a:r>
            <a:br>
              <a:rPr lang="en-US" sz="2800" dirty="0" smtClean="0">
                <a:solidFill>
                  <a:schemeClr val="tx1"/>
                </a:solidFill>
              </a:rPr>
            </a:br>
            <a:r>
              <a:rPr lang="en-US" sz="2800" dirty="0" smtClean="0">
                <a:solidFill>
                  <a:schemeClr val="tx1"/>
                </a:solidFill>
              </a:rPr>
              <a:t>helps solve problem</a:t>
            </a:r>
          </a:p>
        </p:txBody>
      </p:sp>
      <p:sp>
        <p:nvSpPr>
          <p:cNvPr id="6" name="Footer Placeholder 5"/>
          <p:cNvSpPr>
            <a:spLocks noGrp="1"/>
          </p:cNvSpPr>
          <p:nvPr>
            <p:ph type="ftr" sz="quarter" idx="11"/>
          </p:nvPr>
        </p:nvSpPr>
        <p:spPr/>
        <p:txBody>
          <a:bodyPr/>
          <a:lstStyle/>
          <a:p>
            <a:fld id="{F0D78E94-73A4-484D-8D4C-ABC2E7101558}" type="slidenum">
              <a:rPr lang="en-US" smtClean="0"/>
              <a:pPr/>
              <a:t>28</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pic>
        <p:nvPicPr>
          <p:cNvPr id="10242" name="Picture 2" descr="http://www.mammothtimes.com/sites/default/files/imagecache/article_photo/Stambaugh%20wood%20stove.jpg"/>
          <p:cNvPicPr>
            <a:picLocks noChangeAspect="1" noChangeArrowheads="1"/>
          </p:cNvPicPr>
          <p:nvPr/>
        </p:nvPicPr>
        <p:blipFill>
          <a:blip r:embed="rId4" cstate="print"/>
          <a:srcRect/>
          <a:stretch>
            <a:fillRect/>
          </a:stretch>
        </p:blipFill>
        <p:spPr bwMode="auto">
          <a:xfrm>
            <a:off x="5638800" y="4114800"/>
            <a:ext cx="2914650" cy="2191817"/>
          </a:xfrm>
          <a:prstGeom prst="rect">
            <a:avLst/>
          </a:prstGeom>
          <a:noFill/>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5.3  Designate Lakeview as a sustainment area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676400"/>
            <a:ext cx="8153400" cy="4953000"/>
          </a:xfrm>
        </p:spPr>
        <p:txBody>
          <a:bodyPr>
            <a:noAutofit/>
          </a:bodyPr>
          <a:lstStyle/>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In sustainment area, emission offsets are required at specified ratio</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Offsets typically obtained from other industry</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To encourage offsets from priority sources, ratio can be reduced if </a:t>
            </a:r>
            <a:r>
              <a:rPr lang="en-US" i="1" dirty="0" smtClean="0">
                <a:solidFill>
                  <a:schemeClr val="tx1"/>
                </a:solidFill>
              </a:rPr>
              <a:t>some</a:t>
            </a:r>
            <a:r>
              <a:rPr lang="en-US" dirty="0" smtClean="0">
                <a:solidFill>
                  <a:schemeClr val="tx1"/>
                </a:solidFill>
              </a:rPr>
              <a:t> offsets obtained from priority sources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Lakeview offset ratio is low (0.1 to 1) to encourage obtaining </a:t>
            </a:r>
            <a:r>
              <a:rPr lang="en-US" i="1" dirty="0" smtClean="0">
                <a:solidFill>
                  <a:schemeClr val="tx1"/>
                </a:solidFill>
              </a:rPr>
              <a:t>all</a:t>
            </a:r>
            <a:r>
              <a:rPr lang="en-US" dirty="0" smtClean="0">
                <a:solidFill>
                  <a:schemeClr val="tx1"/>
                </a:solidFill>
              </a:rPr>
              <a:t> offsets from priority sources</a:t>
            </a:r>
          </a:p>
          <a:p>
            <a:pPr marL="514350" indent="-514350" algn="l">
              <a:lnSpc>
                <a:spcPct val="120000"/>
              </a:lnSpc>
              <a:spcBef>
                <a:spcPts val="0"/>
              </a:spcBef>
              <a:spcAft>
                <a:spcPts val="600"/>
              </a:spcAft>
              <a:buFont typeface="Arial" pitchFamily="34" charset="0"/>
              <a:buChar char="•"/>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29</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5.4  Designate Lakeview as a sustainment area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Title 1"/>
          <p:cNvSpPr>
            <a:spLocks noGrp="1"/>
          </p:cNvSpPr>
          <p:nvPr>
            <p:ph type="title"/>
          </p:nvPr>
        </p:nvSpPr>
        <p:spPr>
          <a:xfrm>
            <a:off x="457200" y="685800"/>
            <a:ext cx="8299586" cy="914400"/>
          </a:xfrm>
          <a:solidFill>
            <a:srgbClr val="439777"/>
          </a:solidFill>
        </p:spPr>
        <p:txBody>
          <a:bodyPr>
            <a:normAutofit/>
          </a:bodyPr>
          <a:lstStyle/>
          <a:p>
            <a:pPr algn="l"/>
            <a:r>
              <a:rPr lang="en-US" sz="3200" dirty="0" smtClean="0">
                <a:solidFill>
                  <a:schemeClr val="bg1"/>
                </a:solidFill>
                <a:latin typeface="Arial" pitchFamily="34" charset="0"/>
                <a:cs typeface="Arial" pitchFamily="34" charset="0"/>
              </a:rPr>
              <a:t>Reasons for Rulemaking</a:t>
            </a:r>
            <a:endParaRPr lang="en-US" sz="3200" dirty="0">
              <a:solidFill>
                <a:schemeClr val="bg1"/>
              </a:solidFill>
              <a:latin typeface="Arial" pitchFamily="34" charset="0"/>
              <a:cs typeface="Arial" pitchFamily="34" charset="0"/>
            </a:endParaRPr>
          </a:p>
        </p:txBody>
      </p:sp>
      <p:sp>
        <p:nvSpPr>
          <p:cNvPr id="7" name="Content Placeholder 6"/>
          <p:cNvSpPr>
            <a:spLocks noGrp="1"/>
          </p:cNvSpPr>
          <p:nvPr>
            <p:ph idx="1"/>
          </p:nvPr>
        </p:nvSpPr>
        <p:spPr>
          <a:xfrm>
            <a:off x="457200" y="1600201"/>
            <a:ext cx="8229600" cy="2590800"/>
          </a:xfrm>
        </p:spPr>
        <p:txBody>
          <a:bodyPr/>
          <a:lstStyle/>
          <a:p>
            <a:r>
              <a:rPr lang="en-US" dirty="0" smtClean="0"/>
              <a:t>Decided to do major overhaul:</a:t>
            </a:r>
          </a:p>
          <a:p>
            <a:pPr lvl="1"/>
            <a:r>
              <a:rPr lang="en-US" dirty="0" smtClean="0"/>
              <a:t>Clarify rules</a:t>
            </a:r>
          </a:p>
          <a:p>
            <a:pPr lvl="1"/>
            <a:r>
              <a:rPr lang="en-US" dirty="0" smtClean="0"/>
              <a:t>Improve air quality</a:t>
            </a:r>
          </a:p>
          <a:p>
            <a:r>
              <a:rPr lang="en-US" dirty="0" smtClean="0"/>
              <a:t>Will provide roadmap of significant changes</a:t>
            </a:r>
          </a:p>
          <a:p>
            <a:pPr lvl="1">
              <a:buNone/>
            </a:pPr>
            <a:endParaRPr lang="en-US" dirty="0" smtClean="0"/>
          </a:p>
          <a:p>
            <a:endParaRPr lang="en-US" dirty="0"/>
          </a:p>
        </p:txBody>
      </p:sp>
      <p:pic>
        <p:nvPicPr>
          <p:cNvPr id="84994" name="Picture 2" descr="http://citizenchris.typepad.com/.a/6a00d834527dd469e2012877b52ba2970c-250wi"/>
          <p:cNvPicPr>
            <a:picLocks noChangeAspect="1" noChangeArrowheads="1"/>
          </p:cNvPicPr>
          <p:nvPr/>
        </p:nvPicPr>
        <p:blipFill>
          <a:blip r:embed="rId4" cstate="print"/>
          <a:srcRect/>
          <a:stretch>
            <a:fillRect/>
          </a:stretch>
        </p:blipFill>
        <p:spPr bwMode="auto">
          <a:xfrm>
            <a:off x="3505200" y="4038600"/>
            <a:ext cx="2117582" cy="2447925"/>
          </a:xfrm>
          <a:prstGeom prst="rect">
            <a:avLst/>
          </a:prstGeom>
          <a:noFill/>
        </p:spPr>
      </p:pic>
      <p:pic>
        <p:nvPicPr>
          <p:cNvPr id="84996" name="Picture 4" descr="http://banuturhankayaalp.files.wordpress.com/2012/06/simple-marketing-roadmap.jpg"/>
          <p:cNvPicPr>
            <a:picLocks noChangeAspect="1" noChangeArrowheads="1"/>
          </p:cNvPicPr>
          <p:nvPr/>
        </p:nvPicPr>
        <p:blipFill>
          <a:blip r:embed="rId5" cstate="print"/>
          <a:srcRect/>
          <a:stretch>
            <a:fillRect/>
          </a:stretch>
        </p:blipFill>
        <p:spPr bwMode="auto">
          <a:xfrm>
            <a:off x="5943600" y="4038600"/>
            <a:ext cx="2400300" cy="2400300"/>
          </a:xfrm>
          <a:prstGeom prst="rect">
            <a:avLst/>
          </a:prstGeom>
          <a:noFill/>
        </p:spPr>
      </p:pic>
      <p:pic>
        <p:nvPicPr>
          <p:cNvPr id="84998" name="Picture 6" descr="http://www.baswareukblog.co.uk/wp-content/uploads/2012/05/ManInMiddleOfPaperStacks.jpg"/>
          <p:cNvPicPr>
            <a:picLocks noChangeAspect="1" noChangeArrowheads="1"/>
          </p:cNvPicPr>
          <p:nvPr/>
        </p:nvPicPr>
        <p:blipFill>
          <a:blip r:embed="rId6" cstate="print"/>
          <a:srcRect/>
          <a:stretch>
            <a:fillRect/>
          </a:stretch>
        </p:blipFill>
        <p:spPr bwMode="auto">
          <a:xfrm>
            <a:off x="533400" y="4267200"/>
            <a:ext cx="2728714" cy="1818432"/>
          </a:xfrm>
          <a:prstGeom prst="rect">
            <a:avLst/>
          </a:prstGeom>
          <a:noFill/>
        </p:spPr>
      </p:pic>
    </p:spTree>
    <p:extLst>
      <p:ext uri="{BB962C8B-B14F-4D97-AF65-F5344CB8AC3E}">
        <p14:creationId xmlns="" xmlns:p14="http://schemas.microsoft.com/office/powerpoint/2010/main" val="142921075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676400"/>
            <a:ext cx="8153400" cy="4495800"/>
          </a:xfrm>
        </p:spPr>
        <p:txBody>
          <a:bodyPr>
            <a:noAutofit/>
          </a:bodyPr>
          <a:lstStyle/>
          <a:p>
            <a:pPr marL="971550" lvl="1" indent="-514350" algn="l">
              <a:lnSpc>
                <a:spcPct val="120000"/>
              </a:lnSpc>
              <a:spcBef>
                <a:spcPts val="0"/>
              </a:spcBef>
              <a:spcAft>
                <a:spcPts val="600"/>
              </a:spcAft>
            </a:pPr>
            <a:r>
              <a:rPr lang="en-US" dirty="0" smtClean="0">
                <a:solidFill>
                  <a:schemeClr val="tx1"/>
                </a:solidFill>
              </a:rPr>
              <a:t>Summary</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Designate Lakeview as a sustainment area</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Designate uncertified woodstoves as priority sources</a:t>
            </a:r>
          </a:p>
          <a:p>
            <a:pPr marL="514350" indent="-514350" algn="l">
              <a:lnSpc>
                <a:spcPct val="120000"/>
              </a:lnSpc>
              <a:spcBef>
                <a:spcPts val="0"/>
              </a:spcBef>
              <a:spcAft>
                <a:spcPts val="600"/>
              </a:spcAft>
              <a:buFont typeface="Arial" pitchFamily="34" charset="0"/>
              <a:buChar char="•"/>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30</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5.4  Designate Lakeview as a sustainment area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057400"/>
            <a:ext cx="8305800" cy="4038600"/>
          </a:xfrm>
        </p:spPr>
        <p:txBody>
          <a:bodyPr>
            <a:noAutofit/>
          </a:bodyPr>
          <a:lstStyle/>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Preconstruction permit program - new and expanding facilities</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Major new source review – larger sources, must be at least as stringent as federal program</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Minor new source review – small and medium sources, no minimum federal requirements</a:t>
            </a:r>
          </a:p>
        </p:txBody>
      </p:sp>
      <p:sp>
        <p:nvSpPr>
          <p:cNvPr id="6" name="Footer Placeholder 5"/>
          <p:cNvSpPr>
            <a:spLocks noGrp="1"/>
          </p:cNvSpPr>
          <p:nvPr>
            <p:ph type="ftr" sz="quarter" idx="11"/>
          </p:nvPr>
        </p:nvSpPr>
        <p:spPr/>
        <p:txBody>
          <a:bodyPr/>
          <a:lstStyle/>
          <a:p>
            <a:fld id="{F0D78E94-73A4-484D-8D4C-ABC2E7101558}" type="slidenum">
              <a:rPr lang="en-US" smtClean="0"/>
              <a:pPr/>
              <a:t>31</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8"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6.1  Change the New Source Review preconstruction permitting program</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828800"/>
            <a:ext cx="8305800" cy="4114800"/>
          </a:xfrm>
        </p:spPr>
        <p:txBody>
          <a:bodyPr>
            <a:noAutofit/>
          </a:bodyPr>
          <a:lstStyle/>
          <a:p>
            <a:pPr marL="971550" lvl="1" indent="-514350" algn="l">
              <a:lnSpc>
                <a:spcPct val="120000"/>
              </a:lnSpc>
              <a:spcBef>
                <a:spcPts val="0"/>
              </a:spcBef>
              <a:spcAft>
                <a:spcPts val="600"/>
              </a:spcAft>
            </a:pPr>
            <a:r>
              <a:rPr lang="en-US" dirty="0" smtClean="0">
                <a:solidFill>
                  <a:schemeClr val="tx1"/>
                </a:solidFill>
              </a:rPr>
              <a:t>Overview of changes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Raise Major NSR threshold</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Add sustainment and reattainment rules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Revise offset requirements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Revise Net Air Quality Benefit demonstration</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Clarify what triggers NSR</a:t>
            </a:r>
          </a:p>
        </p:txBody>
      </p:sp>
      <p:sp>
        <p:nvSpPr>
          <p:cNvPr id="6" name="Footer Placeholder 5"/>
          <p:cNvSpPr>
            <a:spLocks noGrp="1"/>
          </p:cNvSpPr>
          <p:nvPr>
            <p:ph type="ftr" sz="quarter" idx="11"/>
          </p:nvPr>
        </p:nvSpPr>
        <p:spPr/>
        <p:txBody>
          <a:bodyPr/>
          <a:lstStyle/>
          <a:p>
            <a:fld id="{F0D78E94-73A4-484D-8D4C-ABC2E7101558}" type="slidenum">
              <a:rPr lang="en-US" smtClean="0"/>
              <a:pPr/>
              <a:t>32</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6.2  Change the New Source Review preconstruction permitting program</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828800"/>
            <a:ext cx="8305800" cy="4114800"/>
          </a:xfrm>
        </p:spPr>
        <p:txBody>
          <a:bodyPr>
            <a:noAutofit/>
          </a:bodyPr>
          <a:lstStyle/>
          <a:p>
            <a:pPr marL="971550" lvl="1" indent="-514350" algn="l">
              <a:lnSpc>
                <a:spcPct val="120000"/>
              </a:lnSpc>
              <a:spcBef>
                <a:spcPts val="0"/>
              </a:spcBef>
              <a:spcAft>
                <a:spcPts val="600"/>
              </a:spcAft>
            </a:pPr>
            <a:r>
              <a:rPr lang="en-US" dirty="0" smtClean="0">
                <a:solidFill>
                  <a:schemeClr val="tx1"/>
                </a:solidFill>
              </a:rPr>
              <a:t>Raise Major NSR threshold</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Federal Major NSR threshold 100 tons per year</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Oregon’s threshold is lower, pollutant-specific</a:t>
            </a:r>
            <a:br>
              <a:rPr lang="en-US" dirty="0" smtClean="0">
                <a:solidFill>
                  <a:schemeClr val="tx1"/>
                </a:solidFill>
              </a:rPr>
            </a:br>
            <a:r>
              <a:rPr lang="en-US" dirty="0" smtClean="0">
                <a:solidFill>
                  <a:schemeClr val="tx1"/>
                </a:solidFill>
              </a:rPr>
              <a:t>   </a:t>
            </a:r>
            <a:r>
              <a:rPr lang="en-US" i="1" dirty="0" smtClean="0">
                <a:solidFill>
                  <a:schemeClr val="tx1"/>
                </a:solidFill>
              </a:rPr>
              <a:t>PM2.5 = 10 tons/year; NOx = 40 tons/year</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Raising threshold </a:t>
            </a:r>
            <a:r>
              <a:rPr lang="en-US" dirty="0" smtClean="0">
                <a:solidFill>
                  <a:schemeClr val="tx1"/>
                </a:solidFill>
                <a:sym typeface="Wingdings" pitchFamily="2" charset="2"/>
              </a:rPr>
              <a:t>means fewer sources subject to Major NSR, more sources Minor (State) NSR</a:t>
            </a:r>
          </a:p>
        </p:txBody>
      </p:sp>
      <p:sp>
        <p:nvSpPr>
          <p:cNvPr id="6" name="Footer Placeholder 5"/>
          <p:cNvSpPr>
            <a:spLocks noGrp="1"/>
          </p:cNvSpPr>
          <p:nvPr>
            <p:ph type="ftr" sz="quarter" idx="11"/>
          </p:nvPr>
        </p:nvSpPr>
        <p:spPr/>
        <p:txBody>
          <a:bodyPr/>
          <a:lstStyle/>
          <a:p>
            <a:fld id="{F0D78E94-73A4-484D-8D4C-ABC2E7101558}" type="slidenum">
              <a:rPr lang="en-US" smtClean="0"/>
              <a:pPr/>
              <a:t>33</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6.3  Change the New Source Review preconstruction permitting program</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05000"/>
            <a:ext cx="8305800" cy="4038600"/>
          </a:xfrm>
        </p:spPr>
        <p:txBody>
          <a:bodyPr>
            <a:noAutofit/>
          </a:bodyPr>
          <a:lstStyle/>
          <a:p>
            <a:pPr marL="971550" lvl="1" indent="-514350" algn="l">
              <a:lnSpc>
                <a:spcPct val="120000"/>
              </a:lnSpc>
              <a:spcBef>
                <a:spcPts val="0"/>
              </a:spcBef>
              <a:spcAft>
                <a:spcPts val="600"/>
              </a:spcAft>
            </a:pPr>
            <a:r>
              <a:rPr lang="en-US" dirty="0" smtClean="0">
                <a:solidFill>
                  <a:schemeClr val="tx1"/>
                </a:solidFill>
              </a:rPr>
              <a:t>Add sustainment and reattainment area rules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4 new rule sections:</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Sustainment Major NSR</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Sustainment State NSR</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Reattainment Major NSR</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Reattainment State NSR</a:t>
            </a:r>
          </a:p>
        </p:txBody>
      </p:sp>
      <p:sp>
        <p:nvSpPr>
          <p:cNvPr id="6" name="Footer Placeholder 5"/>
          <p:cNvSpPr>
            <a:spLocks noGrp="1"/>
          </p:cNvSpPr>
          <p:nvPr>
            <p:ph type="ftr" sz="quarter" idx="11"/>
          </p:nvPr>
        </p:nvSpPr>
        <p:spPr/>
        <p:txBody>
          <a:bodyPr/>
          <a:lstStyle/>
          <a:p>
            <a:fld id="{F0D78E94-73A4-484D-8D4C-ABC2E7101558}" type="slidenum">
              <a:rPr lang="en-US" smtClean="0"/>
              <a:pPr/>
              <a:t>34</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6.4  Change the New Source Review preconstruction permitting program</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828800"/>
            <a:ext cx="8305800" cy="4114800"/>
          </a:xfrm>
        </p:spPr>
        <p:txBody>
          <a:bodyPr>
            <a:noAutofit/>
          </a:bodyPr>
          <a:lstStyle/>
          <a:p>
            <a:pPr marL="971550" lvl="1" indent="-514350" algn="l">
              <a:lnSpc>
                <a:spcPct val="120000"/>
              </a:lnSpc>
              <a:spcBef>
                <a:spcPts val="0"/>
              </a:spcBef>
              <a:spcAft>
                <a:spcPts val="600"/>
              </a:spcAft>
            </a:pPr>
            <a:r>
              <a:rPr lang="en-US" dirty="0" smtClean="0">
                <a:solidFill>
                  <a:schemeClr val="tx1"/>
                </a:solidFill>
              </a:rPr>
              <a:t>Revise offset requirements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Sustainment (Lakeview): 0.1 to 1</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Nonattainment: 1.2 to 1, can reduce to 1.0 to 1</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Reattainment:  1.2 to 1, can reduce to 1.0 to 1</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Maintenance: 1.0 to 1, State NSR can reduce to 0.5 to 1</a:t>
            </a:r>
          </a:p>
        </p:txBody>
      </p:sp>
      <p:sp>
        <p:nvSpPr>
          <p:cNvPr id="6" name="Footer Placeholder 5"/>
          <p:cNvSpPr>
            <a:spLocks noGrp="1"/>
          </p:cNvSpPr>
          <p:nvPr>
            <p:ph type="ftr" sz="quarter" idx="11"/>
          </p:nvPr>
        </p:nvSpPr>
        <p:spPr/>
        <p:txBody>
          <a:bodyPr/>
          <a:lstStyle/>
          <a:p>
            <a:fld id="{F0D78E94-73A4-484D-8D4C-ABC2E7101558}" type="slidenum">
              <a:rPr lang="en-US" smtClean="0"/>
              <a:pPr/>
              <a:t>35</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6.5  Change the New Source Review preconstruction permitting program</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05000"/>
            <a:ext cx="8305800" cy="4038600"/>
          </a:xfrm>
        </p:spPr>
        <p:txBody>
          <a:bodyPr>
            <a:noAutofit/>
          </a:bodyPr>
          <a:lstStyle/>
          <a:p>
            <a:pPr marL="971550" lvl="1" indent="-514350" algn="l">
              <a:lnSpc>
                <a:spcPct val="120000"/>
              </a:lnSpc>
              <a:spcBef>
                <a:spcPts val="0"/>
              </a:spcBef>
              <a:spcAft>
                <a:spcPts val="600"/>
              </a:spcAft>
            </a:pPr>
            <a:r>
              <a:rPr lang="en-US" dirty="0" smtClean="0">
                <a:solidFill>
                  <a:schemeClr val="tx1"/>
                </a:solidFill>
              </a:rPr>
              <a:t>Revise Net Air Quality Benefit requirements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NAQB applies in nonattainment, maintenance, sustainment and reattainment areas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Demonstrate that emissions impacts from new sources don’t adversely affect air quality</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Not required by federal program</a:t>
            </a:r>
          </a:p>
          <a:p>
            <a:pPr marL="971550" lvl="1" indent="-514350" algn="l">
              <a:lnSpc>
                <a:spcPct val="120000"/>
              </a:lnSpc>
              <a:spcBef>
                <a:spcPts val="0"/>
              </a:spcBef>
              <a:spcAft>
                <a:spcPts val="600"/>
              </a:spcAft>
              <a:buFont typeface="Arial" pitchFamily="34" charset="0"/>
              <a:buChar char="•"/>
            </a:pPr>
            <a:endParaRPr lang="en-US"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36</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6.6  Change the New Source Review preconstruction permitting program</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05000"/>
            <a:ext cx="8305800" cy="4038600"/>
          </a:xfrm>
        </p:spPr>
        <p:txBody>
          <a:bodyPr>
            <a:noAutofit/>
          </a:bodyPr>
          <a:lstStyle/>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Current requirement is minimal impact at all locations in designated area</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Effectively impossible to meet</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New sources cannot obtain permits</a:t>
            </a:r>
          </a:p>
          <a:p>
            <a:pPr marL="971550" lvl="1" indent="-514350" algn="l">
              <a:lnSpc>
                <a:spcPct val="120000"/>
              </a:lnSpc>
              <a:spcBef>
                <a:spcPts val="0"/>
              </a:spcBef>
              <a:spcAft>
                <a:spcPts val="600"/>
              </a:spcAft>
              <a:buFont typeface="Arial" pitchFamily="34" charset="0"/>
              <a:buChar char="•"/>
            </a:pPr>
            <a:endParaRPr lang="en-US"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37</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6.7  Change the New Source Review preconstruction permitting program</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fld id="{F0D78E94-73A4-484D-8D4C-ABC2E7101558}" type="slidenum">
              <a:rPr lang="en-US" smtClean="0"/>
              <a:pPr/>
              <a:t>38</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6.8  Change the New Source Review preconstruction permitting program</a:t>
            </a:r>
          </a:p>
        </p:txBody>
      </p:sp>
      <p:sp>
        <p:nvSpPr>
          <p:cNvPr id="8" name="Oval 7"/>
          <p:cNvSpPr/>
          <p:nvPr/>
        </p:nvSpPr>
        <p:spPr>
          <a:xfrm>
            <a:off x="838200" y="1676400"/>
            <a:ext cx="7924800" cy="5181600"/>
          </a:xfrm>
          <a:prstGeom prst="ellipse">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124200" y="4724400"/>
            <a:ext cx="304800" cy="3048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6019800" y="4572000"/>
            <a:ext cx="304800" cy="304800"/>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Up Arrow 10"/>
          <p:cNvSpPr/>
          <p:nvPr/>
        </p:nvSpPr>
        <p:spPr>
          <a:xfrm>
            <a:off x="3733800" y="4038600"/>
            <a:ext cx="1981200" cy="762000"/>
          </a:xfrm>
          <a:prstGeom prst="upArrow">
            <a:avLst>
              <a:gd name="adj1" fmla="val 50000"/>
              <a:gd name="adj2" fmla="val 50000"/>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wind</a:t>
            </a:r>
            <a:endParaRPr lang="en-US" sz="2800" dirty="0">
              <a:solidFill>
                <a:schemeClr val="tx1"/>
              </a:solidFill>
            </a:endParaRPr>
          </a:p>
        </p:txBody>
      </p:sp>
      <p:sp>
        <p:nvSpPr>
          <p:cNvPr id="12" name="Flowchart: Merge 11"/>
          <p:cNvSpPr/>
          <p:nvPr/>
        </p:nvSpPr>
        <p:spPr>
          <a:xfrm>
            <a:off x="2514600" y="1676400"/>
            <a:ext cx="1524000" cy="3048000"/>
          </a:xfrm>
          <a:prstGeom prst="flowChartMerg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lowchart: Merge 12"/>
          <p:cNvSpPr/>
          <p:nvPr/>
        </p:nvSpPr>
        <p:spPr>
          <a:xfrm>
            <a:off x="5486400" y="1676400"/>
            <a:ext cx="1371600" cy="2895600"/>
          </a:xfrm>
          <a:prstGeom prst="flowChartMerg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304800" y="1676400"/>
            <a:ext cx="2057400" cy="3046988"/>
          </a:xfrm>
          <a:prstGeom prst="rect">
            <a:avLst/>
          </a:prstGeom>
          <a:noFill/>
        </p:spPr>
        <p:txBody>
          <a:bodyPr wrap="square" rtlCol="0">
            <a:spAutoFit/>
          </a:bodyPr>
          <a:lstStyle/>
          <a:p>
            <a:r>
              <a:rPr lang="en-US" sz="3200" dirty="0" smtClean="0"/>
              <a:t>Emission plume from new source – higher impacts</a:t>
            </a:r>
            <a:endParaRPr lang="en-US" sz="3200" dirty="0"/>
          </a:p>
        </p:txBody>
      </p:sp>
      <p:sp>
        <p:nvSpPr>
          <p:cNvPr id="15" name="TextBox 14"/>
          <p:cNvSpPr txBox="1"/>
          <p:nvPr/>
        </p:nvSpPr>
        <p:spPr>
          <a:xfrm>
            <a:off x="6934200" y="1600200"/>
            <a:ext cx="2057400" cy="3046988"/>
          </a:xfrm>
          <a:prstGeom prst="rect">
            <a:avLst/>
          </a:prstGeom>
          <a:noFill/>
        </p:spPr>
        <p:txBody>
          <a:bodyPr wrap="square" rtlCol="0">
            <a:spAutoFit/>
          </a:bodyPr>
          <a:lstStyle/>
          <a:p>
            <a:r>
              <a:rPr lang="en-US" sz="3200" dirty="0" smtClean="0"/>
              <a:t>Emission plume from offset source – lower impacts</a:t>
            </a:r>
            <a:endParaRPr lang="en-US" sz="3200" dirty="0"/>
          </a:p>
        </p:txBody>
      </p:sp>
      <p:sp>
        <p:nvSpPr>
          <p:cNvPr id="16" name="TextBox 15"/>
          <p:cNvSpPr txBox="1"/>
          <p:nvPr/>
        </p:nvSpPr>
        <p:spPr>
          <a:xfrm>
            <a:off x="457200" y="5410200"/>
            <a:ext cx="8353697" cy="954107"/>
          </a:xfrm>
          <a:prstGeom prst="rect">
            <a:avLst/>
          </a:prstGeom>
          <a:noFill/>
        </p:spPr>
        <p:txBody>
          <a:bodyPr wrap="square" rtlCol="0">
            <a:spAutoFit/>
          </a:bodyPr>
          <a:lstStyle/>
          <a:p>
            <a:pPr algn="ctr"/>
            <a:r>
              <a:rPr lang="en-US" sz="2800" dirty="0" smtClean="0"/>
              <a:t>Current rule requires minimal impacts everywhere – </a:t>
            </a:r>
          </a:p>
          <a:p>
            <a:pPr algn="ctr"/>
            <a:r>
              <a:rPr lang="en-US" sz="2800" dirty="0" smtClean="0"/>
              <a:t>Only possible if plumes always overlap</a:t>
            </a:r>
            <a:endParaRPr lang="en-US" sz="28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057400"/>
            <a:ext cx="8305800" cy="3886200"/>
          </a:xfrm>
        </p:spPr>
        <p:txBody>
          <a:bodyPr>
            <a:noAutofit/>
          </a:bodyPr>
          <a:lstStyle/>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Proposed Net Air Quality Benefit demonstration is less stringent</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Still ensures that new sources won’t adversely affect air quality</a:t>
            </a:r>
          </a:p>
        </p:txBody>
      </p:sp>
      <p:sp>
        <p:nvSpPr>
          <p:cNvPr id="6" name="Footer Placeholder 5"/>
          <p:cNvSpPr>
            <a:spLocks noGrp="1"/>
          </p:cNvSpPr>
          <p:nvPr>
            <p:ph type="ftr" sz="quarter" idx="11"/>
          </p:nvPr>
        </p:nvSpPr>
        <p:spPr/>
        <p:txBody>
          <a:bodyPr/>
          <a:lstStyle/>
          <a:p>
            <a:fld id="{F0D78E94-73A4-484D-8D4C-ABC2E7101558}" type="slidenum">
              <a:rPr lang="en-US" smtClean="0"/>
              <a:pPr/>
              <a:t>39</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6.9  Change the New Source Review preconstruction permitting program</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81200"/>
            <a:ext cx="8305800" cy="2819400"/>
          </a:xfrm>
        </p:spPr>
        <p:txBody>
          <a:bodyPr>
            <a:noAutofit/>
          </a:bodyPr>
          <a:lstStyle/>
          <a:p>
            <a:pPr marL="514350" indent="-514350" algn="l">
              <a:lnSpc>
                <a:spcPct val="120000"/>
              </a:lnSpc>
              <a:spcBef>
                <a:spcPts val="0"/>
              </a:spcBef>
              <a:spcAft>
                <a:spcPts val="600"/>
              </a:spcAft>
              <a:buFont typeface="+mj-lt"/>
              <a:buAutoNum type="arabicPeriod"/>
            </a:pPr>
            <a:r>
              <a:rPr lang="en-US" sz="2800" dirty="0" smtClean="0">
                <a:solidFill>
                  <a:schemeClr val="tx1"/>
                </a:solidFill>
              </a:rPr>
              <a:t>Clarify and update air quality rules </a:t>
            </a:r>
          </a:p>
          <a:p>
            <a:pPr marL="514350" indent="-514350" algn="l">
              <a:lnSpc>
                <a:spcPct val="120000"/>
              </a:lnSpc>
              <a:spcBef>
                <a:spcPts val="0"/>
              </a:spcBef>
              <a:spcAft>
                <a:spcPts val="600"/>
              </a:spcAft>
              <a:buFont typeface="+mj-lt"/>
              <a:buAutoNum type="arabicPeriod"/>
            </a:pPr>
            <a:r>
              <a:rPr lang="en-US" sz="2800" dirty="0" smtClean="0">
                <a:solidFill>
                  <a:schemeClr val="tx1"/>
                </a:solidFill>
              </a:rPr>
              <a:t>Update particulate matter emission standards</a:t>
            </a:r>
          </a:p>
          <a:p>
            <a:pPr marL="514350" indent="-514350" algn="l">
              <a:lnSpc>
                <a:spcPct val="120000"/>
              </a:lnSpc>
              <a:spcBef>
                <a:spcPts val="0"/>
              </a:spcBef>
              <a:spcAft>
                <a:spcPts val="600"/>
              </a:spcAft>
              <a:buFont typeface="+mj-lt"/>
              <a:buAutoNum type="arabicPeriod"/>
            </a:pPr>
            <a:r>
              <a:rPr lang="en-US" sz="2800" dirty="0" smtClean="0">
                <a:solidFill>
                  <a:schemeClr val="tx1"/>
                </a:solidFill>
              </a:rPr>
              <a:t>Change permitting requirements for emergency generators and small natural gas or oil-fired equipment</a:t>
            </a:r>
          </a:p>
        </p:txBody>
      </p:sp>
      <p:sp>
        <p:nvSpPr>
          <p:cNvPr id="6" name="Footer Placeholder 5"/>
          <p:cNvSpPr>
            <a:spLocks noGrp="1"/>
          </p:cNvSpPr>
          <p:nvPr>
            <p:ph type="ftr" sz="quarter" idx="11"/>
          </p:nvPr>
        </p:nvSpPr>
        <p:spPr/>
        <p:txBody>
          <a:bodyPr/>
          <a:lstStyle/>
          <a:p>
            <a:fld id="{F0D78E94-73A4-484D-8D4C-ABC2E7101558}" type="slidenum">
              <a:rPr lang="en-US" smtClean="0"/>
              <a:pPr/>
              <a:t>4</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smtClean="0">
                <a:ln>
                  <a:noFill/>
                </a:ln>
                <a:solidFill>
                  <a:schemeClr val="bg1"/>
                </a:solidFill>
                <a:effectLst/>
                <a:uLnTx/>
                <a:uFillTx/>
                <a:latin typeface="Arial" pitchFamily="34" charset="0"/>
                <a:ea typeface="+mj-ea"/>
                <a:cs typeface="Arial" pitchFamily="34" charset="0"/>
              </a:rPr>
              <a:t>9 Categories of Rulemaking</a:t>
            </a:r>
            <a:endParaRPr kumimoji="0" lang="en-US" sz="3200" b="0"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057400"/>
            <a:ext cx="8305800" cy="3886200"/>
          </a:xfrm>
        </p:spPr>
        <p:txBody>
          <a:bodyPr>
            <a:noAutofit/>
          </a:bodyPr>
          <a:lstStyle/>
          <a:p>
            <a:pPr marL="971550" lvl="1" indent="-514350" algn="l">
              <a:lnSpc>
                <a:spcPct val="120000"/>
              </a:lnSpc>
              <a:spcBef>
                <a:spcPts val="0"/>
              </a:spcBef>
              <a:spcAft>
                <a:spcPts val="600"/>
              </a:spcAft>
            </a:pPr>
            <a:r>
              <a:rPr lang="en-US" dirty="0" smtClean="0">
                <a:solidFill>
                  <a:schemeClr val="tx1"/>
                </a:solidFill>
              </a:rPr>
              <a:t>Clarify what triggers NSR</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NSR triggered by</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Specified level of emissions; and</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Major Modification</a:t>
            </a:r>
          </a:p>
        </p:txBody>
      </p:sp>
      <p:sp>
        <p:nvSpPr>
          <p:cNvPr id="6" name="Footer Placeholder 5"/>
          <p:cNvSpPr>
            <a:spLocks noGrp="1"/>
          </p:cNvSpPr>
          <p:nvPr>
            <p:ph type="ftr" sz="quarter" idx="11"/>
          </p:nvPr>
        </p:nvSpPr>
        <p:spPr/>
        <p:txBody>
          <a:bodyPr/>
          <a:lstStyle/>
          <a:p>
            <a:fld id="{F0D78E94-73A4-484D-8D4C-ABC2E7101558}" type="slidenum">
              <a:rPr lang="en-US" smtClean="0"/>
              <a:pPr/>
              <a:t>40</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6.10  Change the New Source Review preconstruction permitting program</a:t>
            </a:r>
          </a:p>
        </p:txBody>
      </p:sp>
      <p:sp>
        <p:nvSpPr>
          <p:cNvPr id="8" name="Left Arrow 7"/>
          <p:cNvSpPr/>
          <p:nvPr/>
        </p:nvSpPr>
        <p:spPr>
          <a:xfrm>
            <a:off x="5181600" y="4038600"/>
            <a:ext cx="1371600" cy="228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057400"/>
            <a:ext cx="8305800" cy="3886200"/>
          </a:xfrm>
        </p:spPr>
        <p:txBody>
          <a:bodyPr>
            <a:noAutofit/>
          </a:bodyPr>
          <a:lstStyle/>
          <a:p>
            <a:pPr marL="971550" lvl="1" indent="-514350" algn="l">
              <a:lnSpc>
                <a:spcPct val="120000"/>
              </a:lnSpc>
              <a:spcBef>
                <a:spcPts val="0"/>
              </a:spcBef>
              <a:spcAft>
                <a:spcPts val="600"/>
              </a:spcAft>
            </a:pPr>
            <a:r>
              <a:rPr lang="en-US" sz="3200" dirty="0" smtClean="0">
                <a:solidFill>
                  <a:schemeClr val="tx1"/>
                </a:solidFill>
              </a:rPr>
              <a:t>Major Modification</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Emissions increases associated with new or modified equipment</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Current rules don’t specify how to calculate</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EPA indicated rules must be more specific</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Calculations specified for all scenarios</a:t>
            </a:r>
          </a:p>
          <a:p>
            <a:pPr marL="971550" lvl="1" indent="-514350" algn="l">
              <a:lnSpc>
                <a:spcPct val="120000"/>
              </a:lnSpc>
              <a:spcBef>
                <a:spcPts val="0"/>
              </a:spcBef>
              <a:spcAft>
                <a:spcPts val="600"/>
              </a:spcAft>
              <a:buFont typeface="Arial" pitchFamily="34" charset="0"/>
              <a:buChar char="•"/>
            </a:pPr>
            <a:endParaRPr lang="en-US"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41</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6.11  Change the New Source Review preconstruction permitting program</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676400"/>
            <a:ext cx="8305800" cy="1828800"/>
          </a:xfrm>
        </p:spPr>
        <p:txBody>
          <a:bodyPr>
            <a:noAutofit/>
          </a:bodyPr>
          <a:lstStyle/>
          <a:p>
            <a:pPr marL="971550" lvl="1" indent="-514350" algn="l">
              <a:lnSpc>
                <a:spcPct val="120000"/>
              </a:lnSpc>
              <a:spcBef>
                <a:spcPts val="0"/>
              </a:spcBef>
              <a:spcAft>
                <a:spcPts val="600"/>
              </a:spcAft>
            </a:pPr>
            <a:r>
              <a:rPr lang="en-US" dirty="0" smtClean="0">
                <a:solidFill>
                  <a:schemeClr val="tx1"/>
                </a:solidFill>
              </a:rPr>
              <a:t>Background</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U.S. Supreme Court struck down parts of federal rules pertaining to greenhouse gas permitting</a:t>
            </a:r>
          </a:p>
        </p:txBody>
      </p:sp>
      <p:sp>
        <p:nvSpPr>
          <p:cNvPr id="6" name="Footer Placeholder 5"/>
          <p:cNvSpPr>
            <a:spLocks noGrp="1"/>
          </p:cNvSpPr>
          <p:nvPr>
            <p:ph type="ftr" sz="quarter" idx="11"/>
          </p:nvPr>
        </p:nvSpPr>
        <p:spPr/>
        <p:txBody>
          <a:bodyPr/>
          <a:lstStyle/>
          <a:p>
            <a:fld id="{F0D78E94-73A4-484D-8D4C-ABC2E7101558}" type="slidenum">
              <a:rPr lang="en-US" smtClean="0"/>
              <a:pPr/>
              <a:t>42</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	Greenhouse Gases </a:t>
            </a:r>
          </a:p>
        </p:txBody>
      </p:sp>
      <p:sp>
        <p:nvSpPr>
          <p:cNvPr id="9" name="TextBox 8"/>
          <p:cNvSpPr txBox="1"/>
          <p:nvPr/>
        </p:nvSpPr>
        <p:spPr>
          <a:xfrm>
            <a:off x="2133600" y="3581400"/>
            <a:ext cx="6781800" cy="2554545"/>
          </a:xfrm>
          <a:prstGeom prst="rect">
            <a:avLst/>
          </a:prstGeom>
          <a:noFill/>
        </p:spPr>
        <p:txBody>
          <a:bodyPr wrap="square" rtlCol="0">
            <a:spAutoFit/>
          </a:bodyPr>
          <a:lstStyle/>
          <a:p>
            <a:r>
              <a:rPr lang="en-US" sz="2000" dirty="0" smtClean="0"/>
              <a:t>Sources could be subject to Title V permits for GHGs alone</a:t>
            </a:r>
          </a:p>
          <a:p>
            <a:endParaRPr lang="en-US" sz="2000" dirty="0" smtClean="0"/>
          </a:p>
          <a:p>
            <a:r>
              <a:rPr lang="en-US" sz="2000" dirty="0" smtClean="0"/>
              <a:t>Sources could be subject to Prevention of Significant Deterioration program for GHGs alone</a:t>
            </a:r>
          </a:p>
          <a:p>
            <a:endParaRPr lang="en-US" sz="2000" dirty="0" smtClean="0"/>
          </a:p>
          <a:p>
            <a:r>
              <a:rPr lang="en-US" sz="2000" dirty="0" smtClean="0"/>
              <a:t>Sources could be subject to Prevention of Significant Deterioration  for GHGs if subject to PSD for another pollutant (so-called “anyway sources”)</a:t>
            </a:r>
            <a:endParaRPr lang="en-US" sz="2000" dirty="0"/>
          </a:p>
        </p:txBody>
      </p:sp>
      <p:sp>
        <p:nvSpPr>
          <p:cNvPr id="11" name="Right Arrow 10"/>
          <p:cNvSpPr/>
          <p:nvPr/>
        </p:nvSpPr>
        <p:spPr>
          <a:xfrm>
            <a:off x="304800" y="3429000"/>
            <a:ext cx="1752600" cy="68580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Struck down</a:t>
            </a:r>
            <a:endParaRPr lang="en-US" dirty="0">
              <a:solidFill>
                <a:schemeClr val="tx1"/>
              </a:solidFill>
            </a:endParaRPr>
          </a:p>
        </p:txBody>
      </p:sp>
      <p:sp>
        <p:nvSpPr>
          <p:cNvPr id="12" name="Right Arrow 11"/>
          <p:cNvSpPr/>
          <p:nvPr/>
        </p:nvSpPr>
        <p:spPr>
          <a:xfrm>
            <a:off x="228600" y="4267200"/>
            <a:ext cx="1828800" cy="68580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Struck down</a:t>
            </a:r>
            <a:endParaRPr lang="en-US" dirty="0">
              <a:solidFill>
                <a:schemeClr val="tx1"/>
              </a:solidFill>
            </a:endParaRPr>
          </a:p>
        </p:txBody>
      </p:sp>
      <p:sp>
        <p:nvSpPr>
          <p:cNvPr id="13" name="Right Arrow 12"/>
          <p:cNvSpPr/>
          <p:nvPr/>
        </p:nvSpPr>
        <p:spPr>
          <a:xfrm>
            <a:off x="228600" y="5257800"/>
            <a:ext cx="1828800" cy="762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Affirmed</a:t>
            </a:r>
            <a:endParaRPr lang="en-US" dirty="0">
              <a:solidFill>
                <a:schemeClr val="tx1"/>
              </a:solidFill>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81200"/>
            <a:ext cx="8305800" cy="3962400"/>
          </a:xfrm>
        </p:spPr>
        <p:txBody>
          <a:bodyPr>
            <a:noAutofit/>
          </a:bodyPr>
          <a:lstStyle/>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Oregon rules were similar to federal rules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Oregon rules not automatically struck down by Court’s decision</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EQC adopted temporary rule in November, revising Oregon rules to follow Court’s decision</a:t>
            </a:r>
          </a:p>
        </p:txBody>
      </p:sp>
      <p:sp>
        <p:nvSpPr>
          <p:cNvPr id="6" name="Footer Placeholder 5"/>
          <p:cNvSpPr>
            <a:spLocks noGrp="1"/>
          </p:cNvSpPr>
          <p:nvPr>
            <p:ph type="ftr" sz="quarter" idx="11"/>
          </p:nvPr>
        </p:nvSpPr>
        <p:spPr/>
        <p:txBody>
          <a:bodyPr/>
          <a:lstStyle/>
          <a:p>
            <a:fld id="{F0D78E94-73A4-484D-8D4C-ABC2E7101558}" type="slidenum">
              <a:rPr lang="en-US" smtClean="0"/>
              <a:pPr/>
              <a:t>43</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	Greenhouse Gases                 </a:t>
            </a:r>
            <a:r>
              <a:rPr lang="en-US" sz="3200" i="1" dirty="0" smtClean="0">
                <a:solidFill>
                  <a:schemeClr val="bg1"/>
                </a:solidFill>
              </a:rPr>
              <a:t>continued</a:t>
            </a:r>
            <a:r>
              <a:rPr lang="en-US" sz="3200" dirty="0" smtClean="0">
                <a:solidFill>
                  <a:schemeClr val="bg1"/>
                </a:solidFill>
              </a:rPr>
              <a:t>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81200"/>
            <a:ext cx="8305800" cy="3962400"/>
          </a:xfrm>
        </p:spPr>
        <p:txBody>
          <a:bodyPr>
            <a:noAutofit/>
          </a:bodyPr>
          <a:lstStyle/>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Final decision on Oregon’s GHG permitting rules will be proposed at April EQC meeting</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Options still being considered</a:t>
            </a:r>
          </a:p>
        </p:txBody>
      </p:sp>
      <p:sp>
        <p:nvSpPr>
          <p:cNvPr id="6" name="Footer Placeholder 5"/>
          <p:cNvSpPr>
            <a:spLocks noGrp="1"/>
          </p:cNvSpPr>
          <p:nvPr>
            <p:ph type="ftr" sz="quarter" idx="11"/>
          </p:nvPr>
        </p:nvSpPr>
        <p:spPr/>
        <p:txBody>
          <a:bodyPr/>
          <a:lstStyle/>
          <a:p>
            <a:fld id="{F0D78E94-73A4-484D-8D4C-ABC2E7101558}" type="slidenum">
              <a:rPr lang="en-US" smtClean="0"/>
              <a:pPr/>
              <a:t>44</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	Greenhouse Gases                         </a:t>
            </a:r>
            <a:r>
              <a:rPr lang="en-US" sz="3200" i="1" dirty="0" smtClean="0">
                <a:solidFill>
                  <a:schemeClr val="bg1"/>
                </a:solidFill>
              </a:rPr>
              <a:t>continued</a:t>
            </a:r>
            <a:r>
              <a:rPr lang="en-US" sz="3200" dirty="0" smtClean="0">
                <a:solidFill>
                  <a:schemeClr val="bg1"/>
                </a:solidFill>
              </a:rPr>
              <a:t>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685800"/>
            <a:ext cx="8229600" cy="914400"/>
          </a:xfrm>
          <a:solidFill>
            <a:srgbClr val="439777"/>
          </a:solidFill>
        </p:spPr>
        <p:txBody>
          <a:bodyPr>
            <a:normAutofit/>
          </a:bodyPr>
          <a:lstStyle/>
          <a:p>
            <a:pPr algn="l"/>
            <a:r>
              <a:rPr lang="en-US" sz="3200" dirty="0" smtClean="0">
                <a:solidFill>
                  <a:schemeClr val="bg1"/>
                </a:solidFill>
                <a:latin typeface="Arial" pitchFamily="34" charset="0"/>
                <a:cs typeface="Arial" pitchFamily="34" charset="0"/>
              </a:rPr>
              <a:t>Questions?</a:t>
            </a:r>
            <a:endParaRPr lang="en-US" sz="3200" dirty="0">
              <a:solidFill>
                <a:schemeClr val="bg1"/>
              </a:solidFill>
              <a:latin typeface="Arial" pitchFamily="34" charset="0"/>
              <a:cs typeface="Arial" pitchFamily="34" charset="0"/>
            </a:endParaRPr>
          </a:p>
        </p:txBody>
      </p:sp>
      <p:pic>
        <p:nvPicPr>
          <p:cNvPr id="1026" name="Picture 2" descr="C:\Users\Lemer\AppData\Local\Microsoft\Windows\Temporary Internet Files\Content.IE5\PSL70KBN\MP900390083[1].jpg"/>
          <p:cNvPicPr>
            <a:picLocks noGrp="1" noChangeAspect="1" noChangeArrowheads="1"/>
          </p:cNvPicPr>
          <p:nvPr>
            <p:ph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3267456" y="2034381"/>
            <a:ext cx="2609088" cy="365760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2591969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057400"/>
            <a:ext cx="8305800" cy="4343400"/>
          </a:xfrm>
        </p:spPr>
        <p:txBody>
          <a:bodyPr>
            <a:noAutofit/>
          </a:bodyPr>
          <a:lstStyle/>
          <a:p>
            <a:pPr marL="514350" indent="-514350" algn="l">
              <a:lnSpc>
                <a:spcPct val="120000"/>
              </a:lnSpc>
              <a:spcBef>
                <a:spcPts val="0"/>
              </a:spcBef>
              <a:spcAft>
                <a:spcPts val="600"/>
              </a:spcAft>
            </a:pPr>
            <a:r>
              <a:rPr lang="en-US" sz="2800" dirty="0" smtClean="0">
                <a:solidFill>
                  <a:schemeClr val="tx1"/>
                </a:solidFill>
              </a:rPr>
              <a:t>4.  Establish two new state air quality area designations, “sustainment” and “reattainment”</a:t>
            </a:r>
          </a:p>
          <a:p>
            <a:pPr marL="514350" indent="-514350" algn="l">
              <a:lnSpc>
                <a:spcPct val="120000"/>
              </a:lnSpc>
              <a:spcBef>
                <a:spcPts val="0"/>
              </a:spcBef>
              <a:spcAft>
                <a:spcPts val="600"/>
              </a:spcAft>
              <a:buAutoNum type="arabicPeriod" startAt="5"/>
            </a:pPr>
            <a:r>
              <a:rPr lang="en-US" sz="2800" dirty="0" smtClean="0">
                <a:solidFill>
                  <a:schemeClr val="tx1"/>
                </a:solidFill>
              </a:rPr>
              <a:t>Designate Lakeview as a state sustainment area</a:t>
            </a:r>
          </a:p>
          <a:p>
            <a:pPr marL="514350" indent="-514350" algn="l">
              <a:lnSpc>
                <a:spcPct val="120000"/>
              </a:lnSpc>
              <a:spcBef>
                <a:spcPts val="0"/>
              </a:spcBef>
              <a:spcAft>
                <a:spcPts val="600"/>
              </a:spcAft>
              <a:buFont typeface="Arial" pitchFamily="34" charset="0"/>
              <a:buAutoNum type="arabicPeriod" startAt="5"/>
            </a:pPr>
            <a:r>
              <a:rPr lang="en-US" sz="2800" dirty="0" smtClean="0">
                <a:solidFill>
                  <a:schemeClr val="tx1"/>
                </a:solidFill>
              </a:rPr>
              <a:t>Change the New Source Review preconstruction permitting program</a:t>
            </a:r>
          </a:p>
          <a:p>
            <a:pPr marL="514350" indent="-514350" algn="l">
              <a:lnSpc>
                <a:spcPct val="120000"/>
              </a:lnSpc>
              <a:spcBef>
                <a:spcPts val="0"/>
              </a:spcBef>
              <a:spcAft>
                <a:spcPts val="600"/>
              </a:spcAft>
              <a:buAutoNum type="arabicPeriod" startAt="5"/>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5</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smtClean="0">
                <a:ln>
                  <a:noFill/>
                </a:ln>
                <a:solidFill>
                  <a:schemeClr val="bg1"/>
                </a:solidFill>
                <a:effectLst/>
                <a:uLnTx/>
                <a:uFillTx/>
                <a:latin typeface="Arial" pitchFamily="34" charset="0"/>
                <a:ea typeface="+mj-ea"/>
                <a:cs typeface="Arial" pitchFamily="34" charset="0"/>
              </a:rPr>
              <a:t>9 Categories of Rulemaking</a:t>
            </a:r>
            <a:endParaRPr kumimoji="0" lang="en-US" sz="3200" b="0"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057400"/>
            <a:ext cx="8305800" cy="4038600"/>
          </a:xfrm>
        </p:spPr>
        <p:txBody>
          <a:bodyPr>
            <a:noAutofit/>
          </a:bodyPr>
          <a:lstStyle/>
          <a:p>
            <a:pPr marL="514350" indent="-514350" algn="l">
              <a:lnSpc>
                <a:spcPct val="120000"/>
              </a:lnSpc>
              <a:spcBef>
                <a:spcPts val="0"/>
              </a:spcBef>
              <a:spcAft>
                <a:spcPts val="600"/>
              </a:spcAft>
            </a:pPr>
            <a:r>
              <a:rPr lang="en-US" sz="2800" dirty="0" smtClean="0">
                <a:solidFill>
                  <a:schemeClr val="tx1"/>
                </a:solidFill>
              </a:rPr>
              <a:t>7.   Modernize methods allowed for holding public hearings and meetings </a:t>
            </a:r>
          </a:p>
          <a:p>
            <a:pPr marL="514350" indent="-514350" algn="l">
              <a:lnSpc>
                <a:spcPct val="120000"/>
              </a:lnSpc>
              <a:spcBef>
                <a:spcPts val="0"/>
              </a:spcBef>
              <a:spcAft>
                <a:spcPts val="600"/>
              </a:spcAft>
            </a:pPr>
            <a:r>
              <a:rPr lang="en-US" sz="2800" dirty="0" smtClean="0">
                <a:solidFill>
                  <a:schemeClr val="tx1"/>
                </a:solidFill>
              </a:rPr>
              <a:t>8.   Re-establish the Heat Smart woodstove replacement program exemption for small commercial </a:t>
            </a:r>
            <a:r>
              <a:rPr lang="en-US" sz="2800" dirty="0" smtClean="0">
                <a:solidFill>
                  <a:schemeClr val="tx1"/>
                </a:solidFill>
              </a:rPr>
              <a:t>biomass boilers regulated under the permitting program</a:t>
            </a:r>
            <a:endParaRPr lang="en-US" sz="2800" dirty="0" smtClean="0">
              <a:solidFill>
                <a:schemeClr val="tx1"/>
              </a:solidFill>
            </a:endParaRPr>
          </a:p>
          <a:p>
            <a:pPr marL="514350" indent="-514350" algn="l">
              <a:lnSpc>
                <a:spcPct val="120000"/>
              </a:lnSpc>
              <a:spcBef>
                <a:spcPts val="0"/>
              </a:spcBef>
              <a:spcAft>
                <a:spcPts val="600"/>
              </a:spcAft>
            </a:pPr>
            <a:r>
              <a:rPr lang="en-US" sz="2800" dirty="0" smtClean="0">
                <a:solidFill>
                  <a:schemeClr val="tx1"/>
                </a:solidFill>
              </a:rPr>
              <a:t>9.   Remove annual reporting requirements for small gasoline dispensing facilities</a:t>
            </a:r>
          </a:p>
        </p:txBody>
      </p:sp>
      <p:sp>
        <p:nvSpPr>
          <p:cNvPr id="6" name="Footer Placeholder 5"/>
          <p:cNvSpPr>
            <a:spLocks noGrp="1"/>
          </p:cNvSpPr>
          <p:nvPr>
            <p:ph type="ftr" sz="quarter" idx="11"/>
          </p:nvPr>
        </p:nvSpPr>
        <p:spPr/>
        <p:txBody>
          <a:bodyPr/>
          <a:lstStyle/>
          <a:p>
            <a:fld id="{F0D78E94-73A4-484D-8D4C-ABC2E7101558}" type="slidenum">
              <a:rPr lang="en-US" smtClean="0"/>
              <a:pPr/>
              <a:t>6</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smtClean="0">
                <a:ln>
                  <a:noFill/>
                </a:ln>
                <a:solidFill>
                  <a:schemeClr val="bg1"/>
                </a:solidFill>
                <a:effectLst/>
                <a:uLnTx/>
                <a:uFillTx/>
                <a:latin typeface="Arial" pitchFamily="34" charset="0"/>
                <a:ea typeface="+mj-ea"/>
                <a:cs typeface="Arial" pitchFamily="34" charset="0"/>
              </a:rPr>
              <a:t>9 Categories of Rulemaking</a:t>
            </a:r>
            <a:endParaRPr kumimoji="0" lang="en-US" sz="3200" b="0"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05000"/>
            <a:ext cx="8305800" cy="3886200"/>
          </a:xfrm>
        </p:spPr>
        <p:txBody>
          <a:bodyPr>
            <a:noAutofit/>
          </a:bodyPr>
          <a:lstStyle/>
          <a:p>
            <a:pPr marL="1028700" lvl="1" indent="-571500" algn="l">
              <a:lnSpc>
                <a:spcPct val="115000"/>
              </a:lnSpc>
              <a:spcBef>
                <a:spcPts val="0"/>
              </a:spcBef>
              <a:buFont typeface="Arial" pitchFamily="34" charset="0"/>
              <a:buChar char="•"/>
            </a:pPr>
            <a:r>
              <a:rPr lang="en-US" dirty="0" smtClean="0">
                <a:solidFill>
                  <a:schemeClr val="tx1"/>
                </a:solidFill>
                <a:ea typeface="Calibri"/>
                <a:cs typeface="Times New Roman" pitchFamily="18" charset="0"/>
              </a:rPr>
              <a:t>Reorganize by moving procedures out of definitions</a:t>
            </a:r>
          </a:p>
          <a:p>
            <a:pPr marL="1028700" lvl="1" indent="-571500" algn="l">
              <a:lnSpc>
                <a:spcPct val="115000"/>
              </a:lnSpc>
              <a:spcBef>
                <a:spcPts val="0"/>
              </a:spcBef>
              <a:buFont typeface="Arial" pitchFamily="34" charset="0"/>
              <a:buChar char="•"/>
            </a:pPr>
            <a:r>
              <a:rPr lang="en-US" dirty="0" smtClean="0">
                <a:solidFill>
                  <a:schemeClr val="tx1"/>
                </a:solidFill>
                <a:ea typeface="Calibri"/>
                <a:cs typeface="Times New Roman" pitchFamily="18" charset="0"/>
              </a:rPr>
              <a:t>Provide clarification when needed, especially regarding compliance requirements</a:t>
            </a:r>
          </a:p>
          <a:p>
            <a:pPr marL="1028700" lvl="1" indent="-571500" algn="l">
              <a:lnSpc>
                <a:spcPct val="115000"/>
              </a:lnSpc>
              <a:spcBef>
                <a:spcPts val="0"/>
              </a:spcBef>
              <a:buFont typeface="Arial" pitchFamily="34" charset="0"/>
              <a:buChar char="•"/>
            </a:pPr>
            <a:r>
              <a:rPr lang="en-US" dirty="0" smtClean="0">
                <a:solidFill>
                  <a:schemeClr val="tx1"/>
                </a:solidFill>
                <a:cs typeface="Times New Roman" pitchFamily="18" charset="0"/>
              </a:rPr>
              <a:t>Delete unused/redundant definitions</a:t>
            </a:r>
          </a:p>
          <a:p>
            <a:pPr marL="1028700" lvl="1" indent="-571500" algn="l">
              <a:lnSpc>
                <a:spcPct val="115000"/>
              </a:lnSpc>
              <a:spcBef>
                <a:spcPts val="0"/>
              </a:spcBef>
              <a:buFont typeface="Arial" pitchFamily="34" charset="0"/>
              <a:buChar char="•"/>
            </a:pPr>
            <a:r>
              <a:rPr lang="en-US" dirty="0" smtClean="0">
                <a:solidFill>
                  <a:schemeClr val="tx1"/>
                </a:solidFill>
                <a:ea typeface="Calibri"/>
                <a:cs typeface="Times New Roman" pitchFamily="18" charset="0"/>
              </a:rPr>
              <a:t>Correct errors</a:t>
            </a:r>
          </a:p>
          <a:p>
            <a:pPr marL="1028700" lvl="1" indent="-571500" algn="l">
              <a:lnSpc>
                <a:spcPct val="115000"/>
              </a:lnSpc>
              <a:spcBef>
                <a:spcPts val="0"/>
              </a:spcBef>
              <a:buFont typeface="Arial" pitchFamily="34" charset="0"/>
              <a:buChar char="•"/>
            </a:pPr>
            <a:r>
              <a:rPr lang="en-US" dirty="0" smtClean="0">
                <a:solidFill>
                  <a:schemeClr val="tx1"/>
                </a:solidFill>
                <a:ea typeface="Calibri"/>
                <a:cs typeface="Times New Roman" pitchFamily="18" charset="0"/>
              </a:rPr>
              <a:t>Maintain overall stringen</a:t>
            </a:r>
            <a:r>
              <a:rPr lang="en-US" dirty="0" smtClean="0">
                <a:solidFill>
                  <a:schemeClr val="tx1"/>
                </a:solidFill>
                <a:latin typeface="Times New Roman" pitchFamily="18" charset="0"/>
                <a:ea typeface="Calibri"/>
                <a:cs typeface="Times New Roman" pitchFamily="18" charset="0"/>
              </a:rPr>
              <a:t>cy</a:t>
            </a:r>
          </a:p>
        </p:txBody>
      </p:sp>
      <p:sp>
        <p:nvSpPr>
          <p:cNvPr id="6" name="Footer Placeholder 5"/>
          <p:cNvSpPr>
            <a:spLocks noGrp="1"/>
          </p:cNvSpPr>
          <p:nvPr>
            <p:ph type="ftr" sz="quarter" idx="11"/>
          </p:nvPr>
        </p:nvSpPr>
        <p:spPr/>
        <p:txBody>
          <a:bodyPr/>
          <a:lstStyle/>
          <a:p>
            <a:fld id="{F0D78E94-73A4-484D-8D4C-ABC2E7101558}" type="slidenum">
              <a:rPr lang="en-US" smtClean="0"/>
              <a:pPr/>
              <a:t>7</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742950" indent="-742950">
              <a:lnSpc>
                <a:spcPct val="120000"/>
              </a:lnSpc>
              <a:spcAft>
                <a:spcPts val="600"/>
              </a:spcAft>
              <a:buAutoNum type="arabicPeriod"/>
            </a:pPr>
            <a:r>
              <a:rPr lang="en-US" sz="3200" dirty="0" smtClean="0">
                <a:solidFill>
                  <a:schemeClr val="bg1"/>
                </a:solidFill>
              </a:rPr>
              <a:t>Clarify and update air quality rules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676400"/>
            <a:ext cx="8305800" cy="4724400"/>
          </a:xfrm>
        </p:spPr>
        <p:txBody>
          <a:bodyPr>
            <a:noAutofit/>
          </a:bodyPr>
          <a:lstStyle/>
          <a:p>
            <a:pPr marL="1028700" lvl="1" indent="-571500" algn="l">
              <a:lnSpc>
                <a:spcPct val="115000"/>
              </a:lnSpc>
              <a:spcBef>
                <a:spcPts val="0"/>
              </a:spcBef>
              <a:buFont typeface="Arial" pitchFamily="34" charset="0"/>
              <a:buChar char="•"/>
            </a:pPr>
            <a:r>
              <a:rPr lang="en-US" dirty="0" smtClean="0">
                <a:solidFill>
                  <a:schemeClr val="tx1"/>
                </a:solidFill>
                <a:ea typeface="Calibri"/>
                <a:cs typeface="Times New Roman" pitchFamily="18" charset="0"/>
              </a:rPr>
              <a:t>Outdated rules repealed</a:t>
            </a:r>
          </a:p>
          <a:p>
            <a:pPr marL="1485900" lvl="2" indent="-571500" algn="l">
              <a:lnSpc>
                <a:spcPct val="115000"/>
              </a:lnSpc>
              <a:spcBef>
                <a:spcPts val="0"/>
              </a:spcBef>
              <a:buFont typeface="Arial" pitchFamily="34" charset="0"/>
              <a:buChar char="•"/>
            </a:pPr>
            <a:r>
              <a:rPr lang="en-US" sz="2000" dirty="0" smtClean="0">
                <a:solidFill>
                  <a:schemeClr val="tx1"/>
                </a:solidFill>
                <a:cs typeface="Times New Roman" pitchFamily="18" charset="0"/>
              </a:rPr>
              <a:t>Consumer Spray Paint VOC limits replaced by EPA rules (19% vs. 15%)</a:t>
            </a:r>
          </a:p>
          <a:p>
            <a:pPr marL="1485900" lvl="2" indent="-571500" algn="l">
              <a:lnSpc>
                <a:spcPct val="115000"/>
              </a:lnSpc>
              <a:spcBef>
                <a:spcPts val="0"/>
              </a:spcBef>
              <a:buFont typeface="Arial" pitchFamily="34" charset="0"/>
              <a:buChar char="•"/>
            </a:pPr>
            <a:r>
              <a:rPr lang="en-US" sz="2000" dirty="0" smtClean="0">
                <a:solidFill>
                  <a:schemeClr val="tx1"/>
                </a:solidFill>
                <a:cs typeface="Times New Roman" pitchFamily="18" charset="0"/>
              </a:rPr>
              <a:t>Western Backstop SO2 Federal Trading Program – replaced by direct control of PGE Boardman</a:t>
            </a:r>
          </a:p>
          <a:p>
            <a:pPr marL="1028700" lvl="1" indent="-571500" algn="l">
              <a:lnSpc>
                <a:spcPct val="115000"/>
              </a:lnSpc>
              <a:spcBef>
                <a:spcPts val="0"/>
              </a:spcBef>
              <a:buFont typeface="Arial" pitchFamily="34" charset="0"/>
              <a:buChar char="•"/>
            </a:pPr>
            <a:r>
              <a:rPr lang="en-US" dirty="0" smtClean="0">
                <a:solidFill>
                  <a:schemeClr val="tx1"/>
                </a:solidFill>
                <a:ea typeface="Calibri"/>
                <a:cs typeface="Times New Roman" pitchFamily="18" charset="0"/>
              </a:rPr>
              <a:t>Repeal rules for sources that no longer exist in Oregon:</a:t>
            </a:r>
          </a:p>
          <a:p>
            <a:pPr marL="1485900" lvl="2" indent="-571500" algn="l">
              <a:lnSpc>
                <a:spcPct val="115000"/>
              </a:lnSpc>
              <a:spcBef>
                <a:spcPts val="0"/>
              </a:spcBef>
              <a:buFont typeface="Arial" pitchFamily="34" charset="0"/>
              <a:buChar char="•"/>
              <a:defRPr/>
            </a:pPr>
            <a:r>
              <a:rPr lang="en-US" sz="2000" dirty="0" smtClean="0">
                <a:solidFill>
                  <a:schemeClr val="tx1"/>
                </a:solidFill>
                <a:cs typeface="Times New Roman" pitchFamily="18" charset="0"/>
              </a:rPr>
              <a:t>Neutral Sulfite Semi-Chemical Pulp Mills</a:t>
            </a:r>
          </a:p>
          <a:p>
            <a:pPr marL="1485900" lvl="2" indent="-571500" algn="l">
              <a:lnSpc>
                <a:spcPct val="115000"/>
              </a:lnSpc>
              <a:spcBef>
                <a:spcPts val="0"/>
              </a:spcBef>
              <a:buFont typeface="Arial" pitchFamily="34" charset="0"/>
              <a:buChar char="•"/>
              <a:defRPr/>
            </a:pPr>
            <a:r>
              <a:rPr lang="en-US" sz="2000" dirty="0" smtClean="0">
                <a:solidFill>
                  <a:schemeClr val="tx1"/>
                </a:solidFill>
                <a:cs typeface="Times New Roman" pitchFamily="18" charset="0"/>
              </a:rPr>
              <a:t>Sulfite Pulp Mills</a:t>
            </a:r>
          </a:p>
          <a:p>
            <a:pPr marL="1485900" lvl="2" indent="-571500" algn="l">
              <a:lnSpc>
                <a:spcPct val="115000"/>
              </a:lnSpc>
              <a:spcBef>
                <a:spcPts val="0"/>
              </a:spcBef>
              <a:buFont typeface="Arial" pitchFamily="34" charset="0"/>
              <a:buChar char="•"/>
              <a:defRPr/>
            </a:pPr>
            <a:r>
              <a:rPr lang="en-US" sz="2000" dirty="0" smtClean="0">
                <a:solidFill>
                  <a:schemeClr val="tx1"/>
                </a:solidFill>
                <a:cs typeface="Times New Roman" pitchFamily="18" charset="0"/>
              </a:rPr>
              <a:t>Primary Aluminum Standards</a:t>
            </a:r>
          </a:p>
          <a:p>
            <a:pPr marL="1485900" lvl="2" indent="-571500" algn="l">
              <a:lnSpc>
                <a:spcPct val="115000"/>
              </a:lnSpc>
              <a:spcBef>
                <a:spcPts val="0"/>
              </a:spcBef>
              <a:buFont typeface="Arial" pitchFamily="34" charset="0"/>
              <a:buChar char="•"/>
              <a:defRPr/>
            </a:pPr>
            <a:r>
              <a:rPr lang="en-US" sz="2000" dirty="0" smtClean="0">
                <a:solidFill>
                  <a:schemeClr val="tx1"/>
                </a:solidFill>
                <a:cs typeface="Times New Roman" pitchFamily="18" charset="0"/>
              </a:rPr>
              <a:t>Laterite Ore Production of Ferronickel</a:t>
            </a:r>
          </a:p>
          <a:p>
            <a:pPr marL="1485900" lvl="2" indent="-571500" algn="l">
              <a:lnSpc>
                <a:spcPct val="115000"/>
              </a:lnSpc>
              <a:spcBef>
                <a:spcPts val="0"/>
              </a:spcBef>
              <a:buFont typeface="Arial" pitchFamily="34" charset="0"/>
              <a:buChar char="•"/>
              <a:defRPr/>
            </a:pPr>
            <a:r>
              <a:rPr lang="en-US" sz="2000" dirty="0" smtClean="0">
                <a:solidFill>
                  <a:schemeClr val="tx1"/>
                </a:solidFill>
                <a:cs typeface="Times New Roman" pitchFamily="18" charset="0"/>
              </a:rPr>
              <a:t>Charcoal Producing Plants</a:t>
            </a:r>
          </a:p>
          <a:p>
            <a:pPr marL="1485900" lvl="2" indent="-571500" algn="l">
              <a:lnSpc>
                <a:spcPct val="115000"/>
              </a:lnSpc>
              <a:spcBef>
                <a:spcPts val="0"/>
              </a:spcBef>
              <a:buFont typeface="Arial" pitchFamily="34" charset="0"/>
              <a:buChar char="•"/>
            </a:pPr>
            <a:endParaRPr lang="en-US" dirty="0" smtClean="0">
              <a:solidFill>
                <a:schemeClr val="tx1"/>
              </a:solidFill>
              <a:ea typeface="Calibri"/>
              <a:cs typeface="Times New Roman" pitchFamily="18" charset="0"/>
            </a:endParaRPr>
          </a:p>
          <a:p>
            <a:pPr lvl="0" algn="l"/>
            <a:endParaRPr lang="en-US" dirty="0" smtClean="0">
              <a:solidFill>
                <a:schemeClr val="tx1"/>
              </a:solidFill>
              <a:latin typeface="Times New Roman" pitchFamily="18" charset="0"/>
              <a:ea typeface="Calibri"/>
              <a:cs typeface="Times New Roman" pitchFamily="18" charset="0"/>
            </a:endParaRPr>
          </a:p>
        </p:txBody>
      </p:sp>
      <p:sp>
        <p:nvSpPr>
          <p:cNvPr id="6" name="Footer Placeholder 5"/>
          <p:cNvSpPr>
            <a:spLocks noGrp="1"/>
          </p:cNvSpPr>
          <p:nvPr>
            <p:ph type="ftr" sz="quarter" idx="11"/>
          </p:nvPr>
        </p:nvSpPr>
        <p:spPr/>
        <p:txBody>
          <a:bodyPr/>
          <a:lstStyle/>
          <a:p>
            <a:fld id="{F0D78E94-73A4-484D-8D4C-ABC2E7101558}" type="slidenum">
              <a:rPr lang="en-US" smtClean="0"/>
              <a:pPr/>
              <a:t>8</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742950" indent="-742950">
              <a:lnSpc>
                <a:spcPct val="120000"/>
              </a:lnSpc>
              <a:spcAft>
                <a:spcPts val="600"/>
              </a:spcAft>
              <a:buAutoNum type="arabicPeriod"/>
            </a:pPr>
            <a:r>
              <a:rPr lang="en-US" sz="3200" dirty="0" smtClean="0">
                <a:solidFill>
                  <a:schemeClr val="bg1"/>
                </a:solidFill>
              </a:rPr>
              <a:t>Clarify and update air quality rules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600200"/>
            <a:ext cx="8305800" cy="3810000"/>
          </a:xfrm>
        </p:spPr>
        <p:txBody>
          <a:bodyPr>
            <a:noAutofit/>
          </a:bodyPr>
          <a:lstStyle/>
          <a:p>
            <a:pPr marL="514350" indent="-514350" algn="l">
              <a:lnSpc>
                <a:spcPct val="120000"/>
              </a:lnSpc>
              <a:spcBef>
                <a:spcPts val="0"/>
              </a:spcBef>
              <a:spcAft>
                <a:spcPts val="600"/>
              </a:spcAft>
              <a:buFont typeface="Arial" pitchFamily="34" charset="0"/>
              <a:buChar char="•"/>
            </a:pPr>
            <a:r>
              <a:rPr lang="en-US" dirty="0" smtClean="0">
                <a:solidFill>
                  <a:schemeClr val="tx1"/>
                </a:solidFill>
              </a:rPr>
              <a:t>Lower emission standards because of air quality problems</a:t>
            </a:r>
          </a:p>
          <a:p>
            <a:pPr marL="514350" indent="-514350" algn="l">
              <a:lnSpc>
                <a:spcPct val="120000"/>
              </a:lnSpc>
              <a:spcBef>
                <a:spcPts val="0"/>
              </a:spcBef>
              <a:spcAft>
                <a:spcPts val="600"/>
              </a:spcAft>
              <a:buFont typeface="Arial" pitchFamily="34" charset="0"/>
              <a:buChar char="•"/>
            </a:pPr>
            <a:r>
              <a:rPr lang="en-US" dirty="0" smtClean="0">
                <a:solidFill>
                  <a:schemeClr val="tx1"/>
                </a:solidFill>
              </a:rPr>
              <a:t>Affects mainly wood-fired boilers</a:t>
            </a:r>
          </a:p>
          <a:p>
            <a:pPr marL="514350" indent="-514350" algn="l">
              <a:lnSpc>
                <a:spcPct val="120000"/>
              </a:lnSpc>
              <a:spcBef>
                <a:spcPts val="0"/>
              </a:spcBef>
              <a:buFont typeface="Arial" pitchFamily="34" charset="0"/>
              <a:buChar char="•"/>
            </a:pPr>
            <a:r>
              <a:rPr lang="en-US" dirty="0" smtClean="0">
                <a:solidFill>
                  <a:schemeClr val="tx1"/>
                </a:solidFill>
              </a:rPr>
              <a:t>Worked with industry</a:t>
            </a:r>
          </a:p>
        </p:txBody>
      </p:sp>
      <p:sp>
        <p:nvSpPr>
          <p:cNvPr id="6" name="Footer Placeholder 5"/>
          <p:cNvSpPr>
            <a:spLocks noGrp="1"/>
          </p:cNvSpPr>
          <p:nvPr>
            <p:ph type="ftr" sz="quarter" idx="11"/>
          </p:nvPr>
        </p:nvSpPr>
        <p:spPr/>
        <p:txBody>
          <a:bodyPr/>
          <a:lstStyle/>
          <a:p>
            <a:fld id="{F0D78E94-73A4-484D-8D4C-ABC2E7101558}" type="slidenum">
              <a:rPr lang="en-US" smtClean="0"/>
              <a:pPr/>
              <a:t>9</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pic>
        <p:nvPicPr>
          <p:cNvPr id="7" name="Picture 2"/>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4572000" y="4114800"/>
            <a:ext cx="3649532" cy="237638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8"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2.  Update Particulate Matter Emission Standards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4406</TotalTime>
  <Words>4195</Words>
  <Application>Microsoft Office PowerPoint</Application>
  <PresentationFormat>On-screen Show (4:3)</PresentationFormat>
  <Paragraphs>451</Paragraphs>
  <Slides>45</Slides>
  <Notes>42</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Office Theme</vt:lpstr>
      <vt:lpstr>Operations</vt:lpstr>
      <vt:lpstr>Reasons for Rulemaking</vt:lpstr>
      <vt:lpstr>Reasons for Rulemaking</vt:lpstr>
      <vt:lpstr>Slide 4</vt:lpstr>
      <vt:lpstr>Slide 5</vt:lpstr>
      <vt:lpstr>Slide 6</vt:lpstr>
      <vt:lpstr>Slide 7</vt:lpstr>
      <vt:lpstr>Slide 8</vt:lpstr>
      <vt:lpstr>Slide 9</vt:lpstr>
      <vt:lpstr>Slide 10</vt:lpstr>
      <vt:lpstr>Slide 11</vt:lpstr>
      <vt:lpstr>Slide 12</vt:lpstr>
      <vt:lpstr>Slide 13</vt:lpstr>
      <vt:lpstr>Intro to topics 4, 5 and 6</vt:lpstr>
      <vt:lpstr>Intro to topics 4, 5 and 6    continued</vt:lpstr>
      <vt:lpstr>Intro to topics 4, 5 and 6    continued</vt:lpstr>
      <vt:lpstr>Intro to topics 4, 5 and 6    continued</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Questions?</vt:lpstr>
    </vt:vector>
  </TitlesOfParts>
  <Company>State of Oregon 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Name</dc:title>
  <dc:creator>State of Oregon</dc:creator>
  <cp:lastModifiedBy>jinahar</cp:lastModifiedBy>
  <cp:revision>493</cp:revision>
  <dcterms:created xsi:type="dcterms:W3CDTF">2012-12-04T19:19:06Z</dcterms:created>
  <dcterms:modified xsi:type="dcterms:W3CDTF">2015-01-07T00:28:19Z</dcterms:modified>
</cp:coreProperties>
</file>