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30" r:id="rId3"/>
    <p:sldId id="331" r:id="rId4"/>
    <p:sldId id="332" r:id="rId5"/>
    <p:sldId id="333" r:id="rId6"/>
    <p:sldId id="334" r:id="rId7"/>
    <p:sldId id="335" r:id="rId8"/>
    <p:sldId id="336" r:id="rId9"/>
    <p:sldId id="337" r:id="rId10"/>
    <p:sldId id="281" r:id="rId11"/>
    <p:sldId id="297" r:id="rId12"/>
    <p:sldId id="304" r:id="rId13"/>
    <p:sldId id="323" r:id="rId14"/>
    <p:sldId id="324" r:id="rId15"/>
    <p:sldId id="329" r:id="rId16"/>
    <p:sldId id="325" r:id="rId17"/>
    <p:sldId id="298" r:id="rId18"/>
    <p:sldId id="307" r:id="rId19"/>
    <p:sldId id="292" r:id="rId20"/>
    <p:sldId id="315" r:id="rId21"/>
    <p:sldId id="294" r:id="rId22"/>
    <p:sldId id="328" r:id="rId23"/>
    <p:sldId id="327" r:id="rId24"/>
    <p:sldId id="295" r:id="rId25"/>
    <p:sldId id="317" r:id="rId26"/>
    <p:sldId id="316" r:id="rId27"/>
    <p:sldId id="296" r:id="rId28"/>
    <p:sldId id="318" r:id="rId29"/>
    <p:sldId id="319" r:id="rId30"/>
    <p:sldId id="326" r:id="rId31"/>
    <p:sldId id="277" r:id="rId32"/>
    <p:sldId id="288" r:id="rId33"/>
    <p:sldId id="289" r:id="rId34"/>
    <p:sldId id="290" r:id="rId35"/>
    <p:sldId id="305" r:id="rId36"/>
    <p:sldId id="306" r:id="rId37"/>
    <p:sldId id="310" r:id="rId38"/>
    <p:sldId id="291" r:id="rId39"/>
    <p:sldId id="280" r:id="rId40"/>
    <p:sldId id="312" r:id="rId41"/>
    <p:sldId id="311" r:id="rId42"/>
    <p:sldId id="313" r:id="rId43"/>
    <p:sldId id="314" r:id="rId44"/>
    <p:sldId id="282" r:id="rId45"/>
    <p:sldId id="320" r:id="rId46"/>
    <p:sldId id="321" r:id="rId47"/>
    <p:sldId id="30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0B896"/>
    <a:srgbClr val="B4DECE"/>
    <a:srgbClr val="439777"/>
    <a:srgbClr val="3F8D6F"/>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67" y="2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24"/>
    </p:cViewPr>
  </p:sorterViewPr>
  <p:notesViewPr>
    <p:cSldViewPr>
      <p:cViewPr>
        <p:scale>
          <a:sx n="100" d="100"/>
          <a:sy n="100" d="100"/>
        </p:scale>
        <p:origin x="-816" y="13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1/28/2015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1/28/2015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smtClean="0"/>
              <a:t>My name is Jill Inahara.  I am a rule writer in the Operations Division. I’d also like to introduce George Davis, senior permit writer in NW region.  George has been instrumental on my rule writing team and is here as a co-presenter. </a:t>
            </a:r>
          </a:p>
          <a:p>
            <a:endParaRPr lang="en-US" sz="2000" dirty="0" smtClean="0"/>
          </a:p>
          <a:p>
            <a:r>
              <a:rPr lang="en-US" sz="2000" dirty="0" smtClean="0"/>
              <a:t>We are here today to give you a brief overview of a large air quality rulemaking that we will be bringing to you for adoption in April.  </a:t>
            </a:r>
          </a:p>
          <a:p>
            <a:endParaRPr lang="en-US" sz="2000" dirty="0" smtClean="0"/>
          </a:p>
          <a:p>
            <a:pPr marL="285750" indent="-285750">
              <a:buFont typeface="Arial" pitchFamily="34" charset="0"/>
              <a:buChar char="•"/>
            </a:pPr>
            <a:r>
              <a:rPr lang="en-US" sz="20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p>
          <a:p>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 xmlns:p14="http://schemas.microsoft.com/office/powerpoint/2010/main" val="150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sz="2000" dirty="0" smtClean="0"/>
              <a:t>We had procedures in definitions and tables that were impossible to find.  </a:t>
            </a:r>
          </a:p>
          <a:p>
            <a:pPr lvl="1">
              <a:buFont typeface="Arial" pitchFamily="34" charset="0"/>
              <a:buChar char="•"/>
            </a:pPr>
            <a:endParaRPr lang="en-US" sz="2000" dirty="0" smtClean="0"/>
          </a:p>
          <a:p>
            <a:pPr lvl="1">
              <a:buFont typeface="Arial" pitchFamily="34" charset="0"/>
              <a:buChar char="•"/>
            </a:pPr>
            <a:endParaRPr lang="en-US" sz="2000" dirty="0" smtClean="0"/>
          </a:p>
          <a:p>
            <a:pPr lvl="1">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28</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29</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32</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33</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27575"/>
          </a:xfrm>
        </p:spPr>
        <p:txBody>
          <a:bodyPr>
            <a:normAutofit fontScale="92500" lnSpcReduction="20000"/>
          </a:bodyPr>
          <a:lstStyle/>
          <a:p>
            <a:pPr lvl="1"/>
            <a:r>
              <a:rPr lang="en-US" sz="2000" dirty="0" smtClean="0"/>
              <a:t>To warn you up front for what you will see in March:</a:t>
            </a:r>
          </a:p>
          <a:p>
            <a:pPr lvl="1">
              <a:buFont typeface="Arial" pitchFamily="34" charset="0"/>
              <a:buChar char="•"/>
            </a:pPr>
            <a:r>
              <a:rPr lang="en-US" sz="2000" dirty="0" smtClean="0"/>
              <a:t>  &gt; 600 pages of proposed rules</a:t>
            </a:r>
          </a:p>
          <a:p>
            <a:pPr lvl="1">
              <a:buFont typeface="Arial" pitchFamily="34" charset="0"/>
              <a:buChar char="•"/>
            </a:pPr>
            <a:r>
              <a:rPr lang="en-US" sz="2000" dirty="0" smtClean="0"/>
              <a:t>  ~ 200 page crosswalk of changes</a:t>
            </a:r>
          </a:p>
          <a:p>
            <a:pPr lvl="1">
              <a:buFont typeface="Arial" pitchFamily="34" charset="0"/>
              <a:buChar char="•"/>
            </a:pPr>
            <a:r>
              <a:rPr lang="en-US" sz="2000" dirty="0" smtClean="0"/>
              <a:t> ~ 100 pages of response to comment  </a:t>
            </a:r>
          </a:p>
          <a:p>
            <a:pPr lvl="1">
              <a:buFont typeface="Arial" pitchFamily="34" charset="0"/>
              <a:buChar char="•"/>
            </a:pPr>
            <a:endParaRPr lang="en-US" sz="2000" dirty="0" smtClean="0"/>
          </a:p>
          <a:p>
            <a:pPr lvl="1"/>
            <a:r>
              <a:rPr lang="en-US" sz="2000" dirty="0" smtClean="0"/>
              <a:t>But in the 600 pages of proposed rule changes, there are:</a:t>
            </a:r>
          </a:p>
          <a:p>
            <a:pPr lvl="1">
              <a:buFont typeface="Arial" pitchFamily="34" charset="0"/>
              <a:buChar char="•"/>
            </a:pPr>
            <a:r>
              <a:rPr lang="en-US" sz="2000" dirty="0" smtClean="0"/>
              <a:t> Over 1000 instances of changing “the Department” to “DEQ”</a:t>
            </a:r>
          </a:p>
          <a:p>
            <a:pPr lvl="1">
              <a:buFont typeface="Arial" pitchFamily="34" charset="0"/>
              <a:buChar char="•"/>
            </a:pPr>
            <a:r>
              <a:rPr lang="en-US" sz="2000" dirty="0" smtClean="0"/>
              <a:t>  Almost 500 instances of deleting “of this rule” or “of this section”</a:t>
            </a:r>
          </a:p>
          <a:p>
            <a:pPr lvl="1">
              <a:buFont typeface="Arial" pitchFamily="34" charset="0"/>
              <a:buChar char="•"/>
            </a:pPr>
            <a:r>
              <a:rPr lang="en-US" sz="2000" dirty="0" smtClean="0"/>
              <a:t>  Over 300 corrections to the State Implementation Plan NOTE</a:t>
            </a:r>
          </a:p>
          <a:p>
            <a:pPr lvl="1">
              <a:buFont typeface="Arial" pitchFamily="34" charset="0"/>
              <a:buChar char="•"/>
            </a:pPr>
            <a:r>
              <a:rPr lang="en-US" sz="2000" dirty="0" smtClean="0"/>
              <a:t>  Over 400 corrections to Statutory Authority</a:t>
            </a:r>
          </a:p>
          <a:p>
            <a:pPr lvl="1">
              <a:buFont typeface="Arial" pitchFamily="34" charset="0"/>
              <a:buChar char="•"/>
            </a:pPr>
            <a:endParaRPr lang="en-US" sz="2000" dirty="0" smtClean="0"/>
          </a:p>
          <a:p>
            <a:pPr lvl="1">
              <a:buFont typeface="Arial" pitchFamily="34" charset="0"/>
              <a:buChar char="•"/>
            </a:pPr>
            <a:r>
              <a:rPr lang="en-US" sz="2000" dirty="0" smtClean="0"/>
              <a:t>  SIX weeks of review rather than four with roadmap of significant changes – beginning of March</a:t>
            </a:r>
            <a:endParaRPr lang="en-US" sz="2000"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37</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38</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39</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40</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41</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42</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43</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solidFill>
                  <a:srgbClr val="000000"/>
                </a:solidFill>
                <a:latin typeface="Times New Roman"/>
              </a:rPr>
              <a:t>The 2014 Supreme Court decision invalidates EPA’s authority to impose the federal greenhouse gas permitting requirements. Oregon’s rules were not affected by the Supreme Court’s decision and remain in effect, whereas for EPA and many states, the Court’s ruling took effect immediately. The discrepancy between federal and state requirements create uncertainty for the agency, regulated community and public.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solidFill>
                  <a:srgbClr val="000000"/>
                </a:solidFill>
                <a:latin typeface="Times New Roman"/>
              </a:rPr>
              <a:t>The 2014 Supreme Court decision invalidates EPA’s authority to impose the federal greenhouse gas permitting requirements. Oregon’s rules were not affected by the Supreme Court’s decision and remain in effect, whereas for EPA and many states, the Court’s ruling took effect immediately. The discrepancy between federal and state requirements create uncertainty for the agency, regulated community and public.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solidFill>
                  <a:srgbClr val="000000"/>
                </a:solidFill>
                <a:latin typeface="Times New Roman"/>
              </a:rPr>
              <a:t>The 2014 Supreme Court decision invalidates EPA’s authority to impose the federal greenhouse gas permitting requirements. Oregon’s rules were not affected by the Supreme Court’s decision and remain in effect, whereas for EPA and many states, the Court’s ruling took effect immediately. The discrepancy between federal and state requirements create uncertainty for the agency, regulated community and public.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4 THROUGH 6</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endParaRPr lang="en-US" sz="4800" dirty="0" smtClean="0">
              <a:latin typeface="Times New Roman" pitchFamily="18" charset="0"/>
              <a:cs typeface="Times New Roman" pitchFamily="18" charset="0"/>
            </a:endParaRPr>
          </a:p>
          <a:p>
            <a:pPr marL="285750" indent="-285750">
              <a:buFont typeface="Arial" pitchFamily="34" charset="0"/>
              <a:buChar char="•"/>
            </a:pPr>
            <a:endParaRPr lang="en-US" sz="1800" b="1"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These categories make up the bulk of the proposed rule changes that George will discuss in more detail later</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267201"/>
            <a:ext cx="6172200" cy="4876800"/>
          </a:xfrm>
        </p:spPr>
        <p:txBody>
          <a:bodyPr>
            <a:noAutofit/>
          </a:bodyPr>
          <a:lstStyle/>
          <a:p>
            <a:r>
              <a:rPr lang="en-US" sz="1800" dirty="0" smtClean="0">
                <a:latin typeface="Times New Roman" pitchFamily="18" charset="0"/>
                <a:cs typeface="Times New Roman" pitchFamily="18" charset="0"/>
              </a:rPr>
              <a:t>Categories 7-9 are pretty minor changes but didn’t fit in with the other categories.  I’ll explain them briefly here:</a:t>
            </a:r>
          </a:p>
          <a:p>
            <a:pPr marL="283464" indent="-283464">
              <a:buFont typeface="Arial" pitchFamily="34" charset="0"/>
              <a:buChar char="•"/>
            </a:pPr>
            <a:r>
              <a:rPr lang="en-US" sz="1500" dirty="0" smtClean="0">
                <a:latin typeface="Times New Roman" pitchFamily="18" charset="0"/>
                <a:cs typeface="Times New Roman" pitchFamily="18" charset="0"/>
              </a:rPr>
              <a:t>#7: The proposed rules would make it easier and more cost-effective for DEQ to hold and people to participate in public hearings and meetings. For example, with the option to hold Internet-based virtual meetings, DEQ could hold more meetings across the state using fewer resources. And eventually, DEQ hopes to give people the option to call in to hearings and meetings from any location instead of traveling.</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pitchFamily="18" charset="0"/>
                <a:cs typeface="Times New Roman" pitchFamily="18" charset="0"/>
              </a:rPr>
              <a:t>#8: When EPA changed their rules to exempt small biomass boilers from federal standards, it made them subject to the Heat Smart rules, which did not allow them to be sold in OR.  The proposed changes allow these sale again.</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a:ea typeface="Times New Roman"/>
              </a:rPr>
              <a:t>#9: The proposed rules would remove the annual reporting requirement for ~ 440 gasoline dispensing facilities with monthly throughput less than 10,000 gallons but would still require them to meet work practice standards (submerged fill tube)</a:t>
            </a:r>
          </a:p>
          <a:p>
            <a:pPr marL="283464" indent="-283464">
              <a:buFont typeface="Arial" pitchFamily="34" charset="0"/>
              <a:buChar char="•"/>
            </a:pPr>
            <a:endParaRPr lang="en-US" sz="1500" dirty="0" smtClean="0">
              <a:latin typeface="Times New Roman"/>
              <a:ea typeface="Times New Roman"/>
            </a:endParaRPr>
          </a:p>
          <a:p>
            <a:pPr marL="283464" indent="-283464">
              <a:buFont typeface="Arial" pitchFamily="34" charset="0"/>
              <a:buChar char="•"/>
            </a:pPr>
            <a:r>
              <a:rPr lang="en-US" sz="1500" dirty="0" smtClean="0">
                <a:latin typeface="Times New Roman"/>
                <a:cs typeface="Times New Roman" pitchFamily="18" charset="0"/>
              </a:rPr>
              <a:t>Now we’ll focus on the other SIX categories</a:t>
            </a:r>
            <a:endParaRPr lang="en-US" sz="15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1600" dirty="0" smtClean="0">
                <a:latin typeface="Times New Roman" pitchFamily="18" charset="0"/>
                <a:cs typeface="Times New Roman" pitchFamily="18" charset="0"/>
              </a:rPr>
              <a:t>Some of our rules are out of order so we want to move them to the right place.  There are permitting procedures in definitions </a:t>
            </a:r>
            <a:r>
              <a:rPr lang="en-US" sz="1100" dirty="0" smtClean="0">
                <a:latin typeface="Times New Roman" pitchFamily="18" charset="0"/>
                <a:cs typeface="Times New Roman" pitchFamily="18" charset="0"/>
              </a:rPr>
              <a:t>like major modification, actual emissions and netting basis </a:t>
            </a:r>
            <a:r>
              <a:rPr lang="en-US" sz="1600" dirty="0" smtClean="0">
                <a:latin typeface="Times New Roman" pitchFamily="18" charset="0"/>
                <a:cs typeface="Times New Roman" pitchFamily="18" charset="0"/>
              </a:rPr>
              <a:t>that need to be moved.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of the rules.  We are just clarifying things. </a:t>
            </a:r>
          </a:p>
          <a:p>
            <a:pPr marL="11430" marR="354330">
              <a:spcBef>
                <a:spcPts val="0"/>
              </a:spcBef>
              <a:spcAft>
                <a:spcPts val="0"/>
              </a:spcAft>
            </a:pPr>
            <a:endParaRPr lang="en-US" sz="2000" dirty="0" smtClean="0">
              <a:latin typeface="Arial"/>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lvl="0">
              <a:lnSpc>
                <a:spcPct val="115000"/>
              </a:lnSpc>
              <a:buSzPct val="80000"/>
              <a:defRPr/>
            </a:pPr>
            <a:r>
              <a:rPr lang="en-US" sz="1600" dirty="0" smtClean="0">
                <a:solidFill>
                  <a:sysClr val="windowText" lastClr="000000"/>
                </a:solidFill>
                <a:latin typeface="Times New Roman"/>
                <a:ea typeface="Calibri"/>
                <a:cs typeface="Times New Roman"/>
              </a:rPr>
              <a:t>As part of this cleanup, we want to repeal rules we don’t need:</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8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b="1" dirty="0" smtClean="0">
                <a:solidFill>
                  <a:srgbClr val="FF0000"/>
                </a:solidFill>
                <a:latin typeface="Times New Roman"/>
                <a:cs typeface="Times New Roman"/>
              </a:rPr>
              <a:t>  </a:t>
            </a:r>
            <a:r>
              <a:rPr lang="en-US" sz="1600" dirty="0" smtClean="0">
                <a:latin typeface="Times New Roman"/>
                <a:cs typeface="Times New Roman"/>
              </a:rPr>
              <a:t>The Western Backstop SDO2 Federal Trading Program has been replaced by direct control of PGE Boardman</a:t>
            </a:r>
          </a:p>
          <a:p>
            <a:pPr lvl="0">
              <a:lnSpc>
                <a:spcPct val="115000"/>
              </a:lnSpc>
              <a:buSzPct val="80000"/>
              <a:buFont typeface="Arial" pitchFamily="34" charset="0"/>
              <a:buChar char="•"/>
              <a:defRPr/>
            </a:pPr>
            <a:endParaRPr lang="en-US" sz="800" dirty="0" smtClean="0">
              <a:solidFill>
                <a:sysClr val="windowText" lastClr="000000"/>
              </a:solidFill>
              <a:latin typeface="Times New Roman"/>
              <a:ea typeface="Calibri"/>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Repeal rules for sources that no longer exist in Oregon:</a:t>
            </a:r>
          </a:p>
          <a:p>
            <a:pPr marL="1033272" lvl="1" indent="-576072">
              <a:lnSpc>
                <a:spcPct val="95000"/>
              </a:lnSpc>
              <a:buClr>
                <a:srgbClr val="00B0F0"/>
              </a:buClr>
              <a:buFont typeface="Arial" pitchFamily="34" charset="0"/>
              <a:buChar char="•"/>
              <a:defRPr/>
            </a:pPr>
            <a:r>
              <a:rPr lang="en-US" sz="1600" dirty="0" smtClean="0">
                <a:solidFill>
                  <a:sysClr val="windowText" lastClr="000000"/>
                </a:solidFill>
                <a:latin typeface="Times New Roman"/>
              </a:rPr>
              <a:t>Neutral Sulfite Semi-Chemical Pulp Mills</a:t>
            </a:r>
            <a:endParaRPr lang="en-US" sz="1600" dirty="0" smtClean="0">
              <a:solidFill>
                <a:sysClr val="windowText" lastClr="000000"/>
              </a:solidFill>
              <a:latin typeface="Verdana"/>
            </a:endParaRPr>
          </a:p>
          <a:p>
            <a:pPr marL="1033272" lvl="1" indent="-576072">
              <a:lnSpc>
                <a:spcPct val="95000"/>
              </a:lnSpc>
              <a:buClr>
                <a:srgbClr val="00B0F0"/>
              </a:buClr>
              <a:buFont typeface="Arial" pitchFamily="34" charset="0"/>
              <a:buChar char="•"/>
              <a:defRPr/>
            </a:pPr>
            <a:r>
              <a:rPr lang="en-US" sz="1600" dirty="0" smtClean="0">
                <a:solidFill>
                  <a:sysClr val="windowText" lastClr="000000"/>
                </a:solidFill>
                <a:latin typeface="Times New Roman"/>
              </a:rPr>
              <a:t>Sulfite Pulp Mills</a:t>
            </a:r>
            <a:endParaRPr lang="en-US" sz="1600" dirty="0" smtClean="0">
              <a:solidFill>
                <a:sysClr val="windowText" lastClr="000000"/>
              </a:solidFill>
              <a:latin typeface="Verdana"/>
            </a:endParaRPr>
          </a:p>
          <a:p>
            <a:pPr marL="1033272" lvl="1" indent="-576072">
              <a:lnSpc>
                <a:spcPct val="95000"/>
              </a:lnSpc>
              <a:buClr>
                <a:srgbClr val="00B0F0"/>
              </a:buClr>
              <a:buFont typeface="Arial" pitchFamily="34" charset="0"/>
              <a:buChar char="•"/>
              <a:defRPr/>
            </a:pPr>
            <a:r>
              <a:rPr lang="en-US" sz="1600" dirty="0" smtClean="0">
                <a:solidFill>
                  <a:sysClr val="windowText" lastClr="000000"/>
                </a:solidFill>
                <a:latin typeface="Times New Roman"/>
              </a:rPr>
              <a:t>Primary Aluminum Standards</a:t>
            </a:r>
            <a:endParaRPr lang="en-US" sz="1600" dirty="0" smtClean="0">
              <a:solidFill>
                <a:sysClr val="windowText" lastClr="000000"/>
              </a:solidFill>
              <a:latin typeface="Verdana"/>
            </a:endParaRPr>
          </a:p>
          <a:p>
            <a:pPr marL="1033272" lvl="1" indent="-576072">
              <a:lnSpc>
                <a:spcPct val="95000"/>
              </a:lnSpc>
              <a:buClr>
                <a:srgbClr val="00B0F0"/>
              </a:buClr>
              <a:buFont typeface="Arial" pitchFamily="34" charset="0"/>
              <a:buChar char="•"/>
              <a:defRPr/>
            </a:pPr>
            <a:r>
              <a:rPr lang="en-US" sz="1600" dirty="0" smtClean="0">
                <a:solidFill>
                  <a:sysClr val="windowText" lastClr="000000"/>
                </a:solidFill>
                <a:latin typeface="Times New Roman"/>
              </a:rPr>
              <a:t>Laterite Ore Production of Ferronickel</a:t>
            </a:r>
            <a:endParaRPr lang="en-US" sz="1600" dirty="0" smtClean="0">
              <a:solidFill>
                <a:sysClr val="windowText" lastClr="000000"/>
              </a:solidFill>
              <a:latin typeface="Verdana"/>
            </a:endParaRPr>
          </a:p>
          <a:p>
            <a:pPr marL="1033272" lvl="1" indent="-576072">
              <a:lnSpc>
                <a:spcPct val="95000"/>
              </a:lnSpc>
              <a:buClr>
                <a:srgbClr val="00B0F0"/>
              </a:buClr>
              <a:buFont typeface="Arial" pitchFamily="34" charset="0"/>
              <a:buChar char="•"/>
              <a:defRPr/>
            </a:pPr>
            <a:r>
              <a:rPr lang="en-US" sz="1600" dirty="0" smtClean="0">
                <a:solidFill>
                  <a:sysClr val="windowText" lastClr="000000"/>
                </a:solidFill>
                <a:latin typeface="Times New Roman"/>
              </a:rPr>
              <a:t>Charcoal Producing Plants</a:t>
            </a:r>
          </a:p>
          <a:p>
            <a:pPr marL="749808" indent="-576072">
              <a:lnSpc>
                <a:spcPct val="95000"/>
              </a:lnSpc>
              <a:spcBef>
                <a:spcPts val="0"/>
              </a:spcBef>
              <a:buClr>
                <a:srgbClr val="00B0F0"/>
              </a:buClr>
              <a:buNone/>
              <a:defRPr/>
            </a:pPr>
            <a:endParaRPr lang="en-US" sz="800" dirty="0" smtClean="0">
              <a:solidFill>
                <a:sysClr val="windowText" lastClr="000000"/>
              </a:solidFill>
              <a:latin typeface="Times New Roman"/>
              <a:ea typeface="Calibri"/>
              <a:cs typeface="Times New Roman"/>
            </a:endParaRPr>
          </a:p>
          <a:p>
            <a:pPr marL="749808" indent="-576072">
              <a:lnSpc>
                <a:spcPct val="95000"/>
              </a:lnSpc>
              <a:spcBef>
                <a:spcPts val="0"/>
              </a:spcBef>
              <a:buClr>
                <a:srgbClr val="00B0F0"/>
              </a:buClr>
              <a:buNone/>
              <a:defRPr/>
            </a:pPr>
            <a:r>
              <a:rPr lang="en-US" sz="1600" dirty="0" smtClean="0">
                <a:solidFill>
                  <a:sysClr val="windowText" lastClr="000000"/>
                </a:solidFill>
                <a:latin typeface="Times New Roman"/>
                <a:ea typeface="Calibri"/>
                <a:cs typeface="Times New Roman"/>
              </a:rPr>
              <a:t>New sources will have to comply with more stringent federal requirements for new sources</a:t>
            </a:r>
            <a:endParaRPr lang="en-US" sz="1600" dirty="0" smtClean="0">
              <a:solidFill>
                <a:sysClr val="windowText" lastClr="000000"/>
              </a:solidFill>
              <a:ea typeface="Calibri"/>
              <a:cs typeface="Times New Roman"/>
            </a:endParaRPr>
          </a:p>
          <a:p>
            <a:pPr marL="11430" marR="354330">
              <a:spcBef>
                <a:spcPts val="0"/>
              </a:spcBef>
              <a:spcAft>
                <a:spcPts val="0"/>
              </a:spcAft>
            </a:pPr>
            <a:endParaRPr lang="en-US" sz="2000" dirty="0" smtClean="0">
              <a:latin typeface="Arial"/>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85800"/>
            <a:ext cx="4648200" cy="3486150"/>
          </a:xfrm>
        </p:spPr>
      </p:sp>
      <p:sp>
        <p:nvSpPr>
          <p:cNvPr id="3" name="Notes Placeholder 2"/>
          <p:cNvSpPr>
            <a:spLocks noGrp="1"/>
          </p:cNvSpPr>
          <p:nvPr>
            <p:ph type="body" idx="1"/>
          </p:nvPr>
        </p:nvSpPr>
        <p:spPr>
          <a:xfrm>
            <a:off x="228600" y="4267201"/>
            <a:ext cx="6629400" cy="5029199"/>
          </a:xfrm>
        </p:spPr>
        <p:txBody>
          <a:bodyPr>
            <a:noAutofit/>
          </a:bodyPr>
          <a:lstStyle/>
          <a:p>
            <a:pPr marL="11430" marR="354330">
              <a:spcBef>
                <a:spcPts val="0"/>
              </a:spcBef>
              <a:spcAft>
                <a:spcPts val="0"/>
              </a:spcAft>
            </a:pPr>
            <a:r>
              <a:rPr lang="en-US" sz="2000" dirty="0" smtClean="0">
                <a:latin typeface="Times New Roman"/>
                <a:ea typeface="Times New Roman"/>
              </a:rPr>
              <a:t>We are proposing more stringent particulate matter emission standards to help prevent violations of the federal fine particulate ambient standard. There are two types of standards that I want to explain.  Emissions standards or limits are for facilities that pollute.  Ambient standards are a measure of air quality.</a:t>
            </a:r>
            <a:endParaRPr lang="en-US" sz="2000" dirty="0" smtClean="0">
              <a:latin typeface="Arial"/>
              <a:ea typeface="Times New Roman"/>
            </a:endParaRPr>
          </a:p>
          <a:p>
            <a:endParaRPr lang="en-US" sz="800" i="1" dirty="0" smtClean="0"/>
          </a:p>
          <a:p>
            <a:pPr marL="11430" marR="354330">
              <a:spcBef>
                <a:spcPts val="0"/>
              </a:spcBef>
              <a:spcAft>
                <a:spcPts val="0"/>
              </a:spcAft>
            </a:pPr>
            <a:r>
              <a:rPr lang="en-US" sz="2000" dirty="0" smtClean="0">
                <a:latin typeface="Times New Roman"/>
                <a:ea typeface="Times New Roman"/>
              </a:rPr>
              <a:t>When the existing particulate matter emission standards were adopted in 1970, the ambient air quality standard for total particulates was much higher (260).  Since then, EPA has lowered the ambient standards (35). </a:t>
            </a:r>
          </a:p>
          <a:p>
            <a:pPr marL="11430" marR="354330">
              <a:spcBef>
                <a:spcPts val="0"/>
              </a:spcBef>
              <a:spcAft>
                <a:spcPts val="0"/>
              </a:spcAft>
            </a:pPr>
            <a:endParaRPr lang="en-US" sz="800" dirty="0" smtClean="0">
              <a:latin typeface="Times New Roman"/>
              <a:ea typeface="Times New Roman"/>
            </a:endParaRPr>
          </a:p>
          <a:p>
            <a:pPr marL="11430" marR="354330">
              <a:spcBef>
                <a:spcPts val="0"/>
              </a:spcBef>
              <a:spcAft>
                <a:spcPts val="0"/>
              </a:spcAft>
            </a:pPr>
            <a:r>
              <a:rPr lang="en-US" sz="2000" dirty="0" smtClean="0">
                <a:latin typeface="Times New Roman"/>
                <a:ea typeface="Times New Roman"/>
              </a:rPr>
              <a:t>We worked with industry to develop emission standards that were achievable and would help meet the lower ambient standards.</a:t>
            </a:r>
          </a:p>
          <a:p>
            <a:pPr marL="11430" marR="354330"/>
            <a:endParaRPr lang="en-US" sz="800" dirty="0" smtClean="0">
              <a:latin typeface="Times New Roman"/>
              <a:ea typeface="Times New Roman"/>
            </a:endParaRPr>
          </a:p>
          <a:p>
            <a:pPr marL="11430" marR="354330"/>
            <a:r>
              <a:rPr lang="en-US" dirty="0" smtClean="0">
                <a:latin typeface="Times New Roman"/>
                <a:ea typeface="Times New Roman"/>
              </a:rPr>
              <a:t>Klamath Falls and Oakridge are now designated as nonattainment areas, Lakeview over standard but not designated, others that are very close are Burns, Cave Junction, Klamath Falls, Hillsboro, Portland and Prineville</a:t>
            </a:r>
            <a:endParaRPr lang="en-US" dirty="0" smtClean="0">
              <a:latin typeface="Arial"/>
              <a:ea typeface="Times New Roman"/>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Operations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marR="11430" algn="r">
              <a:tabLst>
                <a:tab pos="3314700" algn="ctr"/>
              </a:tabLst>
            </a:pPr>
            <a:r>
              <a:rPr lang="en-US" sz="3600" b="1" dirty="0" smtClean="0">
                <a:latin typeface="Arial" pitchFamily="34" charset="0"/>
                <a:ea typeface="Times New Roman"/>
                <a:cs typeface="Arial" pitchFamily="34" charset="0"/>
              </a:rPr>
              <a:t>Air quality permitting, Heat Smart and gasoline dispensing facility updates</a:t>
            </a:r>
            <a:endParaRPr lang="en-US" sz="3600" dirty="0" smtClean="0">
              <a:latin typeface="Arial" pitchFamily="34" charset="0"/>
              <a:ea typeface="Times New Roman"/>
              <a:cs typeface="Arial" pitchFamily="34" charset="0"/>
            </a:endParaRPr>
          </a:p>
          <a:p>
            <a:pPr algn="r"/>
            <a:endParaRPr lang="en-US" sz="3600" b="1" dirty="0" smtClean="0">
              <a:latin typeface="Arial" pitchFamily="34" charset="0"/>
              <a:cs typeface="Arial" pitchFamily="34" charset="0"/>
            </a:endParaRPr>
          </a:p>
          <a:p>
            <a:pPr algn="r"/>
            <a:r>
              <a:rPr lang="en-US" sz="2800" b="1" dirty="0" smtClean="0">
                <a:latin typeface="Arial" pitchFamily="34" charset="0"/>
                <a:cs typeface="Arial" pitchFamily="34" charset="0"/>
              </a:rPr>
              <a:t>EQC Info Item</a:t>
            </a:r>
          </a:p>
          <a:p>
            <a:pPr algn="r"/>
            <a:r>
              <a:rPr lang="en-US" sz="2800" b="1" dirty="0" smtClean="0">
                <a:latin typeface="Arial" pitchFamily="34" charset="0"/>
                <a:cs typeface="Arial" pitchFamily="34" charset="0"/>
              </a:rPr>
              <a:t>January 2015 </a:t>
            </a:r>
          </a:p>
        </p:txBody>
      </p:sp>
      <p:sp>
        <p:nvSpPr>
          <p:cNvPr id="7" name="Footer Placeholder 6"/>
          <p:cNvSpPr>
            <a:spLocks noGrp="1"/>
          </p:cNvSpPr>
          <p:nvPr>
            <p:ph type="ftr" sz="quarter" idx="11"/>
          </p:nvPr>
        </p:nvSpPr>
        <p:spPr/>
        <p:txBody>
          <a:bodyPr/>
          <a:lstStyle/>
          <a:p>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Jill Inahara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8305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Emergency generators and small fuel burning equipment classified as </a:t>
            </a:r>
            <a:br>
              <a:rPr lang="en-US" dirty="0" smtClean="0">
                <a:solidFill>
                  <a:schemeClr val="tx1"/>
                </a:solidFill>
              </a:rPr>
            </a:br>
            <a:r>
              <a:rPr lang="en-US" dirty="0" smtClean="0">
                <a:solidFill>
                  <a:schemeClr val="tx1"/>
                </a:solidFill>
              </a:rPr>
              <a:t>“categorically insignificant activities”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Categorically insignificant activities = a list of activities with insignificant emissions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Not included in permits</a:t>
            </a:r>
          </a:p>
        </p:txBody>
      </p:sp>
      <p:sp>
        <p:nvSpPr>
          <p:cNvPr id="6" name="Footer Placeholder 5"/>
          <p:cNvSpPr>
            <a:spLocks noGrp="1"/>
          </p:cNvSpPr>
          <p:nvPr>
            <p:ph type="ftr" sz="quarter" idx="11"/>
          </p:nvPr>
        </p:nvSpPr>
        <p:spPr/>
        <p:txBody>
          <a:bodyPr/>
          <a:lstStyle/>
          <a:p>
            <a:fld id="{F0D78E94-73A4-484D-8D4C-ABC2E7101558}" type="slidenum">
              <a:rPr lang="en-US" smtClean="0"/>
              <a:pPr/>
              <a:t>10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3.1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42672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Individually insignificant, but a few facilities have many</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More emissions than expected</a:t>
            </a:r>
          </a:p>
        </p:txBody>
      </p:sp>
      <p:sp>
        <p:nvSpPr>
          <p:cNvPr id="6" name="Footer Placeholder 5"/>
          <p:cNvSpPr>
            <a:spLocks noGrp="1"/>
          </p:cNvSpPr>
          <p:nvPr>
            <p:ph type="ftr" sz="quarter" idx="11"/>
          </p:nvPr>
        </p:nvSpPr>
        <p:spPr/>
        <p:txBody>
          <a:bodyPr/>
          <a:lstStyle/>
          <a:p>
            <a:fld id="{F0D78E94-73A4-484D-8D4C-ABC2E7101558}" type="slidenum">
              <a:rPr lang="en-US" smtClean="0"/>
              <a:pPr/>
              <a:t>11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3.2   Change permitting requirements for emergency generators and small natural gas or oil-fired equipment</a:t>
            </a:r>
          </a:p>
        </p:txBody>
      </p:sp>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8999" r="11999"/>
          <a:stretch>
            <a:fillRect/>
          </a:stretch>
        </p:blipFill>
        <p:spPr bwMode="auto">
          <a:xfrm>
            <a:off x="457200" y="3657600"/>
            <a:ext cx="3471272"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useBgFill="1">
        <p:nvSpPr>
          <p:cNvPr id="10" name="Rectangle 9"/>
          <p:cNvSpPr/>
          <p:nvPr/>
        </p:nvSpPr>
        <p:spPr>
          <a:xfrm>
            <a:off x="914400" y="5791200"/>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Diesel Generator</a:t>
            </a:r>
            <a:endParaRPr lang="en-US" dirty="0">
              <a:solidFill>
                <a:schemeClr val="tx1"/>
              </a:solidFill>
            </a:endParaRPr>
          </a:p>
        </p:txBody>
      </p:sp>
      <p:pic>
        <p:nvPicPr>
          <p:cNvPr id="86018" name="Picture 2" descr="http://www.riteboiler.com/images/products_hpsatmos.jpg"/>
          <p:cNvPicPr>
            <a:picLocks noChangeAspect="1" noChangeArrowheads="1"/>
          </p:cNvPicPr>
          <p:nvPr/>
        </p:nvPicPr>
        <p:blipFill>
          <a:blip r:embed="rId5" cstate="print"/>
          <a:srcRect/>
          <a:stretch>
            <a:fillRect/>
          </a:stretch>
        </p:blipFill>
        <p:spPr bwMode="auto">
          <a:xfrm>
            <a:off x="5334000" y="3581400"/>
            <a:ext cx="2667000" cy="2632856"/>
          </a:xfrm>
          <a:prstGeom prst="rect">
            <a:avLst/>
          </a:prstGeom>
          <a:noFill/>
        </p:spPr>
      </p:pic>
      <p:sp useBgFill="1">
        <p:nvSpPr>
          <p:cNvPr id="9" name="Rectangle 8"/>
          <p:cNvSpPr/>
          <p:nvPr/>
        </p:nvSpPr>
        <p:spPr>
          <a:xfrm>
            <a:off x="5410200" y="6096000"/>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Natural Gas Boiler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less than de minimis, still categorically insignificant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more than de minimis, must be in permit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Staff believes most facilities will be unaffected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Some additional work for some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One-time workload increase for a few permits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12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3.3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Topics 4, 5 and 6 relate to New Source Review</a:t>
            </a:r>
          </a:p>
          <a:p>
            <a:r>
              <a:rPr lang="en-US" dirty="0" smtClean="0"/>
              <a:t>Many changes are proposed</a:t>
            </a:r>
          </a:p>
          <a:p>
            <a:r>
              <a:rPr lang="en-US" dirty="0" smtClean="0"/>
              <a:t>NSR is complex; changes </a:t>
            </a:r>
            <a:r>
              <a:rPr lang="en-US" dirty="0" smtClean="0">
                <a:sym typeface="Wingdings" pitchFamily="2" charset="2"/>
              </a:rPr>
              <a:t> more complex</a:t>
            </a:r>
            <a:endParaRPr lang="en-US" dirty="0" smtClean="0"/>
          </a:p>
          <a:p>
            <a:r>
              <a:rPr lang="en-US" dirty="0" smtClean="0"/>
              <a:t>Purpose:</a:t>
            </a:r>
          </a:p>
          <a:p>
            <a:pPr lvl="1"/>
            <a:r>
              <a:rPr lang="en-US" sz="3200" dirty="0" smtClean="0"/>
              <a:t>Remove 2 roadblocks in current rules</a:t>
            </a:r>
          </a:p>
          <a:p>
            <a:pPr lvl="1"/>
            <a:r>
              <a:rPr lang="en-US" sz="3200" dirty="0" smtClean="0"/>
              <a:t>Address air quality problem sources</a:t>
            </a:r>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What is NSR?</a:t>
            </a:r>
          </a:p>
          <a:p>
            <a:r>
              <a:rPr lang="en-US" dirty="0" smtClean="0"/>
              <a:t>NSR = Preconstruction permitting program</a:t>
            </a:r>
          </a:p>
          <a:p>
            <a:pPr lvl="1"/>
            <a:r>
              <a:rPr lang="en-US" sz="3200" dirty="0" smtClean="0"/>
              <a:t>Facility must get permit before building new or modifying</a:t>
            </a:r>
          </a:p>
          <a:p>
            <a:pPr lvl="1"/>
            <a:r>
              <a:rPr lang="en-US" sz="3200" dirty="0" smtClean="0"/>
              <a:t>Specifies requirements facility must meet</a:t>
            </a:r>
          </a:p>
          <a:p>
            <a:r>
              <a:rPr lang="en-US" dirty="0" smtClean="0"/>
              <a:t>Required by federal regulations</a:t>
            </a:r>
          </a:p>
          <a:p>
            <a:endParaRPr lang="en-US"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NSR requirements depend on emission rate, and how the area is designated</a:t>
            </a:r>
          </a:p>
          <a:p>
            <a:pPr lvl="1"/>
            <a:r>
              <a:rPr lang="en-US" sz="3200" dirty="0" smtClean="0"/>
              <a:t>Emission level (Major NSR, Minor NSR)</a:t>
            </a:r>
          </a:p>
          <a:p>
            <a:pPr lvl="1"/>
            <a:r>
              <a:rPr lang="en-US" sz="3200" dirty="0" smtClean="0"/>
              <a:t>Area designation </a:t>
            </a:r>
            <a:br>
              <a:rPr lang="en-US" sz="3200" dirty="0" smtClean="0"/>
            </a:br>
            <a:r>
              <a:rPr lang="en-US" sz="3200" dirty="0" smtClean="0"/>
              <a:t>(e.g. attainment, nonattainment)</a:t>
            </a:r>
          </a:p>
          <a:p>
            <a:pPr lvl="1"/>
            <a:r>
              <a:rPr lang="en-US" sz="3200" dirty="0" smtClean="0"/>
              <a:t>(usually) reflects air quality in a geographic area</a:t>
            </a:r>
          </a:p>
          <a:p>
            <a:pPr lvl="1"/>
            <a:endParaRPr lang="en-US" sz="3200"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419600"/>
          </a:xfrm>
        </p:spPr>
        <p:txBody>
          <a:bodyPr>
            <a:normAutofit lnSpcReduction="10000"/>
          </a:bodyPr>
          <a:lstStyle/>
          <a:p>
            <a:pPr>
              <a:buNone/>
            </a:pPr>
            <a:endParaRPr lang="en-US" dirty="0" smtClean="0"/>
          </a:p>
          <a:p>
            <a:endParaRPr lang="en-US" dirty="0" smtClean="0"/>
          </a:p>
          <a:p>
            <a:endParaRPr lang="en-US" dirty="0" smtClean="0"/>
          </a:p>
          <a:p>
            <a:endParaRPr lang="en-US" dirty="0" smtClean="0"/>
          </a:p>
          <a:p>
            <a:endParaRPr lang="en-US" dirty="0" smtClean="0"/>
          </a:p>
          <a:p>
            <a:pPr>
              <a:buNone/>
            </a:pPr>
            <a:r>
              <a:rPr lang="en-US" sz="2800" dirty="0" smtClean="0"/>
              <a:t>* technically minor NSR, but no requirements</a:t>
            </a:r>
          </a:p>
          <a:p>
            <a:pPr>
              <a:buNone/>
            </a:pPr>
            <a:r>
              <a:rPr lang="en-US" sz="2800" dirty="0" smtClean="0"/>
              <a:t>SER = significant emission rate (varies, 10 to 100 ton/yr)</a:t>
            </a:r>
          </a:p>
          <a:p>
            <a:pPr>
              <a:buNone/>
            </a:pPr>
            <a:r>
              <a:rPr lang="en-US" sz="2800" dirty="0" smtClean="0"/>
              <a:t>PSD = prevention of significant deterioration</a:t>
            </a:r>
          </a:p>
          <a:p>
            <a:endParaRPr lang="en-US" dirty="0" smtClean="0"/>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graphicFrame>
        <p:nvGraphicFramePr>
          <p:cNvPr id="6" name="Table 5"/>
          <p:cNvGraphicFramePr>
            <a:graphicFrameLocks noGrp="1"/>
          </p:cNvGraphicFramePr>
          <p:nvPr/>
        </p:nvGraphicFramePr>
        <p:xfrm>
          <a:off x="304800" y="1523999"/>
          <a:ext cx="8686799" cy="2667001"/>
        </p:xfrm>
        <a:graphic>
          <a:graphicData uri="http://schemas.openxmlformats.org/drawingml/2006/table">
            <a:tbl>
              <a:tblPr firstRow="1" bandRow="1">
                <a:tableStyleId>{5C22544A-7EE6-4342-B048-85BDC9FD1C3A}</a:tableStyleId>
              </a:tblPr>
              <a:tblGrid>
                <a:gridCol w="1956486"/>
                <a:gridCol w="2347784"/>
                <a:gridCol w="2248930"/>
                <a:gridCol w="2133599"/>
              </a:tblGrid>
              <a:tr h="974035">
                <a:tc>
                  <a:txBody>
                    <a:bodyPr/>
                    <a:lstStyle/>
                    <a:p>
                      <a:pPr algn="r"/>
                      <a:r>
                        <a:rPr lang="en-US" sz="2800" dirty="0" smtClean="0"/>
                        <a:t>             Area</a:t>
                      </a:r>
                    </a:p>
                    <a:p>
                      <a:r>
                        <a:rPr lang="en-US" sz="2800" dirty="0" smtClean="0">
                          <a:solidFill>
                            <a:srgbClr val="C00000"/>
                          </a:solidFill>
                        </a:rPr>
                        <a:t>Emissions</a:t>
                      </a:r>
                      <a:endParaRPr lang="en-US" sz="2800" dirty="0">
                        <a:solidFill>
                          <a:srgbClr val="C00000"/>
                        </a:solidFill>
                      </a:endParaRPr>
                    </a:p>
                  </a:txBody>
                  <a:tcPr/>
                </a:tc>
                <a:tc>
                  <a:txBody>
                    <a:bodyPr/>
                    <a:lstStyle/>
                    <a:p>
                      <a:pPr algn="ctr"/>
                      <a:r>
                        <a:rPr lang="en-US" sz="2800" dirty="0" smtClean="0"/>
                        <a:t>Attainment</a:t>
                      </a:r>
                      <a:endParaRPr lang="en-US" sz="2800" dirty="0"/>
                    </a:p>
                  </a:txBody>
                  <a:tcPr/>
                </a:tc>
                <a:tc>
                  <a:txBody>
                    <a:bodyPr/>
                    <a:lstStyle/>
                    <a:p>
                      <a:pPr algn="ctr"/>
                      <a:r>
                        <a:rPr lang="en-US" sz="2800" dirty="0" smtClean="0"/>
                        <a:t>Non-attainment</a:t>
                      </a:r>
                      <a:endParaRPr lang="en-US" sz="2800" dirty="0"/>
                    </a:p>
                  </a:txBody>
                  <a:tcPr/>
                </a:tc>
                <a:tc>
                  <a:txBody>
                    <a:bodyPr/>
                    <a:lstStyle/>
                    <a:p>
                      <a:pPr algn="ctr"/>
                      <a:r>
                        <a:rPr lang="en-US" sz="2800" dirty="0" smtClean="0"/>
                        <a:t>Maintenance</a:t>
                      </a:r>
                      <a:endParaRPr lang="en-US" sz="2800" dirty="0"/>
                    </a:p>
                  </a:txBody>
                  <a:tcPr/>
                </a:tc>
              </a:tr>
              <a:tr h="564322">
                <a:tc>
                  <a:txBody>
                    <a:bodyPr/>
                    <a:lstStyle/>
                    <a:p>
                      <a:r>
                        <a:rPr lang="en-US" sz="2800" b="1" dirty="0" smtClean="0">
                          <a:solidFill>
                            <a:srgbClr val="C00000"/>
                          </a:solidFill>
                        </a:rPr>
                        <a:t>250 +</a:t>
                      </a:r>
                      <a:endParaRPr lang="en-US" sz="2800" b="1" dirty="0">
                        <a:solidFill>
                          <a:srgbClr val="C00000"/>
                        </a:solidFill>
                      </a:endParaRPr>
                    </a:p>
                  </a:txBody>
                  <a:tcPr>
                    <a:solidFill>
                      <a:schemeClr val="accent1"/>
                    </a:solidFill>
                  </a:tcPr>
                </a:tc>
                <a:tc>
                  <a:txBody>
                    <a:bodyPr/>
                    <a:lstStyle/>
                    <a:p>
                      <a:pPr algn="ctr"/>
                      <a:r>
                        <a:rPr lang="en-US" sz="2800" dirty="0" err="1" smtClean="0"/>
                        <a:t>Maj</a:t>
                      </a:r>
                      <a:r>
                        <a:rPr lang="en-US" sz="2800" dirty="0" smtClean="0"/>
                        <a:t> NSR (PSD)</a:t>
                      </a:r>
                      <a:endParaRPr lang="en-US" sz="2800" dirty="0"/>
                    </a:p>
                  </a:txBody>
                  <a:tcPr>
                    <a:solidFill>
                      <a:schemeClr val="bg1">
                        <a:lumMod val="75000"/>
                      </a:schemeClr>
                    </a:solidFill>
                  </a:tcPr>
                </a:tc>
                <a:tc>
                  <a:txBody>
                    <a:bodyPr/>
                    <a:lstStyle/>
                    <a:p>
                      <a:pPr algn="ctr"/>
                      <a:r>
                        <a:rPr lang="en-US" sz="2800" dirty="0" smtClean="0"/>
                        <a:t>Major NSR</a:t>
                      </a:r>
                      <a:endParaRPr lang="en-US" sz="2800" dirty="0"/>
                    </a:p>
                  </a:txBody>
                  <a:tcPr>
                    <a:solidFill>
                      <a:schemeClr val="bg1">
                        <a:lumMod val="75000"/>
                      </a:schemeClr>
                    </a:solidFill>
                  </a:tcPr>
                </a:tc>
                <a:tc>
                  <a:txBody>
                    <a:bodyPr/>
                    <a:lstStyle/>
                    <a:p>
                      <a:pPr algn="ctr"/>
                      <a:r>
                        <a:rPr lang="en-US" sz="2800" dirty="0" smtClean="0"/>
                        <a:t>Major NSR</a:t>
                      </a:r>
                      <a:endParaRPr lang="en-US" sz="2800" dirty="0"/>
                    </a:p>
                  </a:txBody>
                  <a:tcPr>
                    <a:solidFill>
                      <a:schemeClr val="bg1">
                        <a:lumMod val="75000"/>
                      </a:schemeClr>
                    </a:solidFill>
                  </a:tcPr>
                </a:tc>
              </a:tr>
              <a:tr h="564322">
                <a:tc>
                  <a:txBody>
                    <a:bodyPr/>
                    <a:lstStyle/>
                    <a:p>
                      <a:pPr marL="0" algn="l" defTabSz="914400" rtl="0" eaLnBrk="1" latinLnBrk="0" hangingPunct="1"/>
                      <a:r>
                        <a:rPr lang="en-US" sz="2800" b="1" kern="1200" dirty="0" smtClean="0">
                          <a:solidFill>
                            <a:srgbClr val="C00000"/>
                          </a:solidFill>
                          <a:latin typeface="+mn-lt"/>
                          <a:ea typeface="+mn-ea"/>
                          <a:cs typeface="+mn-cs"/>
                        </a:rPr>
                        <a:t>SER to 249</a:t>
                      </a:r>
                      <a:endParaRPr lang="en-US" sz="2800" b="1" kern="1200" dirty="0">
                        <a:solidFill>
                          <a:srgbClr val="C00000"/>
                        </a:solidFill>
                        <a:latin typeface="+mn-lt"/>
                        <a:ea typeface="+mn-ea"/>
                        <a:cs typeface="+mn-cs"/>
                      </a:endParaRPr>
                    </a:p>
                  </a:txBody>
                  <a:tcPr>
                    <a:solidFill>
                      <a:schemeClr val="accent1"/>
                    </a:solidFill>
                  </a:tcPr>
                </a:tc>
                <a:tc>
                  <a:txBody>
                    <a:bodyPr/>
                    <a:lstStyle/>
                    <a:p>
                      <a:pPr algn="ctr"/>
                      <a:r>
                        <a:rPr lang="en-US" sz="2800" dirty="0" smtClean="0"/>
                        <a:t>Minor NSR</a:t>
                      </a:r>
                      <a:endParaRPr lang="en-US" sz="2800" dirty="0"/>
                    </a:p>
                  </a:txBody>
                  <a:tcPr>
                    <a:solidFill>
                      <a:schemeClr val="accent4">
                        <a:lumMod val="40000"/>
                        <a:lumOff val="60000"/>
                      </a:schemeClr>
                    </a:solidFill>
                  </a:tcPr>
                </a:tc>
                <a:tc>
                  <a:txBody>
                    <a:bodyPr/>
                    <a:lstStyle/>
                    <a:p>
                      <a:pPr algn="ctr"/>
                      <a:r>
                        <a:rPr lang="en-US" sz="2800" dirty="0" smtClean="0"/>
                        <a:t>Major NSR</a:t>
                      </a:r>
                      <a:endParaRPr lang="en-US" sz="2800" dirty="0"/>
                    </a:p>
                  </a:txBody>
                  <a:tcPr>
                    <a:solidFill>
                      <a:schemeClr val="bg1">
                        <a:lumMod val="75000"/>
                      </a:schemeClr>
                    </a:solidFill>
                  </a:tcPr>
                </a:tc>
                <a:tc>
                  <a:txBody>
                    <a:bodyPr/>
                    <a:lstStyle/>
                    <a:p>
                      <a:pPr algn="ctr"/>
                      <a:r>
                        <a:rPr lang="en-US" sz="2800" dirty="0" smtClean="0"/>
                        <a:t>Major NSR</a:t>
                      </a:r>
                      <a:endParaRPr lang="en-US" sz="2800" dirty="0"/>
                    </a:p>
                  </a:txBody>
                  <a:tcPr>
                    <a:solidFill>
                      <a:schemeClr val="bg1">
                        <a:lumMod val="75000"/>
                      </a:schemeClr>
                    </a:solidFill>
                  </a:tcPr>
                </a:tc>
              </a:tr>
              <a:tr h="564322">
                <a:tc>
                  <a:txBody>
                    <a:bodyPr/>
                    <a:lstStyle/>
                    <a:p>
                      <a:r>
                        <a:rPr lang="en-US" sz="2800" b="1" dirty="0" smtClean="0">
                          <a:solidFill>
                            <a:srgbClr val="C00000"/>
                          </a:solidFill>
                        </a:rPr>
                        <a:t>0 to SER-1</a:t>
                      </a:r>
                      <a:endParaRPr lang="en-US" sz="2800" b="1" dirty="0">
                        <a:solidFill>
                          <a:srgbClr val="C00000"/>
                        </a:solidFill>
                      </a:endParaRPr>
                    </a:p>
                  </a:txBody>
                  <a:tcPr>
                    <a:solidFill>
                      <a:schemeClr val="accent1"/>
                    </a:solidFill>
                  </a:tcPr>
                </a:tc>
                <a:tc>
                  <a:txBody>
                    <a:bodyPr/>
                    <a:lstStyle/>
                    <a:p>
                      <a:pPr algn="ctr"/>
                      <a:r>
                        <a:rPr lang="en-US" sz="2800" dirty="0" smtClean="0"/>
                        <a:t>Minor NSR *</a:t>
                      </a:r>
                      <a:endParaRPr lang="en-US" sz="2800" dirty="0"/>
                    </a:p>
                  </a:txBody>
                  <a:tcPr>
                    <a:solidFill>
                      <a:schemeClr val="accent4">
                        <a:lumMod val="40000"/>
                        <a:lumOff val="60000"/>
                      </a:schemeClr>
                    </a:solidFill>
                  </a:tcPr>
                </a:tc>
                <a:tc>
                  <a:txBody>
                    <a:bodyPr/>
                    <a:lstStyle/>
                    <a:p>
                      <a:pPr algn="ctr"/>
                      <a:r>
                        <a:rPr lang="en-US" sz="2800" dirty="0" smtClean="0"/>
                        <a:t>Minor  NSR </a:t>
                      </a:r>
                      <a:r>
                        <a:rPr lang="en-US" sz="2800" baseline="0" dirty="0" smtClean="0"/>
                        <a:t>*</a:t>
                      </a:r>
                      <a:endParaRPr lang="en-US" sz="2800" dirty="0"/>
                    </a:p>
                  </a:txBody>
                  <a:tcPr>
                    <a:solidFill>
                      <a:schemeClr val="accent4">
                        <a:lumMod val="40000"/>
                        <a:lumOff val="60000"/>
                      </a:schemeClr>
                    </a:solidFill>
                  </a:tcPr>
                </a:tc>
                <a:tc>
                  <a:txBody>
                    <a:bodyPr/>
                    <a:lstStyle/>
                    <a:p>
                      <a:pPr algn="ctr"/>
                      <a:r>
                        <a:rPr lang="en-US" sz="2800" dirty="0" smtClean="0"/>
                        <a:t>Minor NSR *</a:t>
                      </a:r>
                      <a:endParaRPr lang="en-US" sz="2800" dirty="0"/>
                    </a:p>
                  </a:txBody>
                  <a:tcPr>
                    <a:solidFill>
                      <a:schemeClr val="accent4">
                        <a:lumMod val="40000"/>
                        <a:lumOff val="6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Major NSR, at least as stringent as the federal major NSR program = little flexibility</a:t>
            </a:r>
          </a:p>
          <a:p>
            <a:r>
              <a:rPr lang="en-US" dirty="0" smtClean="0"/>
              <a:t>Minor NSR, no minimum requirements = more flexibility</a:t>
            </a:r>
            <a:endParaRPr lang="en-US" sz="3200" dirty="0" smtClean="0"/>
          </a:p>
          <a:p>
            <a:pPr marL="742950" lvl="2" indent="-342900"/>
            <a:r>
              <a:rPr lang="en-US" sz="3200" dirty="0" smtClean="0"/>
              <a:t>Expand Minor NSR </a:t>
            </a:r>
            <a:r>
              <a:rPr lang="en-US" sz="3200" dirty="0" smtClean="0">
                <a:sym typeface="Wingdings" pitchFamily="2" charset="2"/>
              </a:rPr>
              <a:t> more flexibility</a:t>
            </a:r>
          </a:p>
          <a:p>
            <a:pPr marL="742950" lvl="2" indent="-342900"/>
            <a:r>
              <a:rPr lang="en-US" sz="3200" dirty="0" smtClean="0">
                <a:sym typeface="Wingdings" pitchFamily="2" charset="2"/>
              </a:rPr>
              <a:t>Use flexibility to address AQ problem sources</a:t>
            </a:r>
          </a:p>
          <a:p>
            <a:pPr marL="742950" lvl="2" indent="-342900"/>
            <a:r>
              <a:rPr lang="en-US" sz="3200" dirty="0" smtClean="0">
                <a:sym typeface="Wingdings" pitchFamily="2" charset="2"/>
              </a:rPr>
              <a:t>Other revisions remove roadblocks</a:t>
            </a:r>
          </a:p>
          <a:p>
            <a:pPr marL="742950" lvl="2" indent="-342900"/>
            <a:endParaRPr lang="en-US" sz="3200" dirty="0" smtClean="0"/>
          </a:p>
          <a:p>
            <a:pPr marL="342900" lvl="1" indent="-342900">
              <a:buFont typeface="Arial" pitchFamily="34" charset="0"/>
              <a:buChar char="•"/>
            </a:pPr>
            <a:endParaRPr lang="en-US" sz="3200" dirty="0" smtClean="0"/>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Proposed rule changes increase permitting flexibility, remove roadblocks</a:t>
            </a:r>
          </a:p>
          <a:p>
            <a:r>
              <a:rPr lang="en-US" dirty="0" smtClean="0"/>
              <a:t>Benefits communities with AQ problems</a:t>
            </a:r>
          </a:p>
          <a:p>
            <a:pPr lvl="1"/>
            <a:r>
              <a:rPr lang="en-US" sz="3200" dirty="0" smtClean="0"/>
              <a:t>Inability to obtain a permit prevents economic growth</a:t>
            </a:r>
          </a:p>
          <a:p>
            <a:pPr lvl="1"/>
            <a:r>
              <a:rPr lang="en-US" sz="3200" dirty="0" smtClean="0"/>
              <a:t>Lack of economic growth hampers citizens’ and communities’ ability to solve the AQ problem</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Overview of NSR revisions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 demonstration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p:txBody>
      </p:sp>
      <p:sp>
        <p:nvSpPr>
          <p:cNvPr id="6" name="Footer Placeholder 5"/>
          <p:cNvSpPr>
            <a:spLocks noGrp="1"/>
          </p:cNvSpPr>
          <p:nvPr>
            <p:ph type="ftr" sz="quarter" idx="11"/>
          </p:nvPr>
        </p:nvSpPr>
        <p:spPr/>
        <p:txBody>
          <a:bodyPr/>
          <a:lstStyle/>
          <a:p>
            <a:fld id="{F0D78E94-73A4-484D-8D4C-ABC2E7101558}" type="slidenum">
              <a:rPr lang="en-US" smtClean="0"/>
              <a:pPr/>
              <a:t>19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  Revise the New Source Review preconstruction permitting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p:txBody>
          <a:bodyPr/>
          <a:lstStyle/>
          <a:p>
            <a:r>
              <a:rPr lang="en-US" dirty="0" smtClean="0"/>
              <a:t>Started out initially as reorganization</a:t>
            </a:r>
          </a:p>
          <a:p>
            <a:r>
              <a:rPr lang="en-US" dirty="0" smtClean="0"/>
              <a:t>Received input about: </a:t>
            </a:r>
          </a:p>
          <a:p>
            <a:pPr lvl="1"/>
            <a:r>
              <a:rPr lang="en-US" dirty="0" smtClean="0"/>
              <a:t>Permitting problems in areas of marginal air quality</a:t>
            </a:r>
          </a:p>
          <a:p>
            <a:pPr lvl="1"/>
            <a:r>
              <a:rPr lang="en-US" dirty="0" smtClean="0"/>
              <a:t>Unclear rules from permit writers/inspectors</a:t>
            </a:r>
          </a:p>
          <a:p>
            <a:pPr lvl="1">
              <a:buNone/>
            </a:pPr>
            <a:endParaRPr lang="en-US" dirty="0" smtClean="0"/>
          </a:p>
          <a:p>
            <a:endParaRPr lang="en-US" dirty="0"/>
          </a:p>
        </p:txBody>
      </p:sp>
      <p:pic>
        <p:nvPicPr>
          <p:cNvPr id="2052" name="Picture 4" descr="http://bis.ricoh-usa.com/img/graphics/stack_papers.png"/>
          <p:cNvPicPr>
            <a:picLocks noChangeAspect="1" noChangeArrowheads="1"/>
          </p:cNvPicPr>
          <p:nvPr/>
        </p:nvPicPr>
        <p:blipFill>
          <a:blip r:embed="rId4" cstate="print"/>
          <a:srcRect/>
          <a:stretch>
            <a:fillRect/>
          </a:stretch>
        </p:blipFill>
        <p:spPr bwMode="auto">
          <a:xfrm>
            <a:off x="1524000" y="4191000"/>
            <a:ext cx="6200775" cy="2520514"/>
          </a:xfrm>
          <a:prstGeom prst="rect">
            <a:avLst/>
          </a:prstGeom>
          <a:noFill/>
        </p:spPr>
      </p:pic>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Federal Major NSR threshold 100 tons per 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Oregon’s threshold is lower, pollutant-specific</a:t>
            </a:r>
            <a:br>
              <a:rPr lang="en-US" dirty="0" smtClean="0">
                <a:solidFill>
                  <a:schemeClr val="tx1"/>
                </a:solidFill>
              </a:rPr>
            </a:br>
            <a:r>
              <a:rPr lang="en-US" dirty="0" smtClean="0">
                <a:solidFill>
                  <a:schemeClr val="tx1"/>
                </a:solidFill>
              </a:rPr>
              <a:t>   </a:t>
            </a:r>
            <a:r>
              <a:rPr lang="en-US" i="1" dirty="0" smtClean="0">
                <a:solidFill>
                  <a:schemeClr val="tx1"/>
                </a:solidFill>
              </a:rPr>
              <a:t>PM2.5 = 10 tons/year; NOx = 40 tons/year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Raising threshold </a:t>
            </a:r>
            <a:r>
              <a:rPr lang="en-US" dirty="0" smtClean="0">
                <a:solidFill>
                  <a:schemeClr val="tx1"/>
                </a:solidFill>
                <a:sym typeface="Wingdings" pitchFamily="2" charset="2"/>
              </a:rPr>
              <a:t>means fewer sources subject to Major NSR, more sources Minor (State) NSR</a:t>
            </a:r>
          </a:p>
        </p:txBody>
      </p:sp>
      <p:sp>
        <p:nvSpPr>
          <p:cNvPr id="6" name="Footer Placeholder 5"/>
          <p:cNvSpPr>
            <a:spLocks noGrp="1"/>
          </p:cNvSpPr>
          <p:nvPr>
            <p:ph type="ftr" sz="quarter" idx="11"/>
          </p:nvPr>
        </p:nvSpPr>
        <p:spPr/>
        <p:txBody>
          <a:bodyPr/>
          <a:lstStyle/>
          <a:p>
            <a:fld id="{F0D78E94-73A4-484D-8D4C-ABC2E7101558}" type="slidenum">
              <a:rPr lang="en-US" smtClean="0"/>
              <a:pPr/>
              <a:t>20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4.2  Revise the New Source Review preconstruction permitting program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offset ratios,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Offsets are required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or expanding source must offset its emission increases by obtaining emission decreases from other sources in the same area</a:t>
            </a:r>
          </a:p>
        </p:txBody>
      </p:sp>
      <p:sp>
        <p:nvSpPr>
          <p:cNvPr id="6" name="Footer Placeholder 5"/>
          <p:cNvSpPr>
            <a:spLocks noGrp="1"/>
          </p:cNvSpPr>
          <p:nvPr>
            <p:ph type="ftr" sz="quarter" idx="11"/>
          </p:nvPr>
        </p:nvSpPr>
        <p:spPr/>
        <p:txBody>
          <a:bodyPr/>
          <a:lstStyle/>
          <a:p>
            <a:fld id="{F0D78E94-73A4-484D-8D4C-ABC2E7101558}" type="slidenum">
              <a:rPr lang="en-US" smtClean="0"/>
              <a:pPr/>
              <a:t>21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4.3  Revise the New Source Review preconstruction permitting program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Priority sources = sources most responsible for the AQ problem in an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Linked to offset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Encourage sources to obtain offsets from priority sources</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Offsets from priority sources reduce the offset ratio</a:t>
            </a: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4.4  Revise the New Source Review preconstruction permitting program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Proposed offset ratios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Sustainment: 0.1 to 1, can reduce to 0.05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Nonattainment: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Maintenance: 1.0 to 1, State NSR can reduce to 0.5 to 1</a:t>
            </a:r>
          </a:p>
        </p:txBody>
      </p:sp>
      <p:sp>
        <p:nvSpPr>
          <p:cNvPr id="6" name="Footer Placeholder 5"/>
          <p:cNvSpPr>
            <a:spLocks noGrp="1"/>
          </p:cNvSpPr>
          <p:nvPr>
            <p:ph type="ftr" sz="quarter" idx="11"/>
          </p:nvPr>
        </p:nvSpPr>
        <p:spPr/>
        <p:txBody>
          <a:bodyPr/>
          <a:lstStyle/>
          <a:p>
            <a:fld id="{F0D78E94-73A4-484D-8D4C-ABC2E7101558}" type="slidenum">
              <a:rPr lang="en-US" smtClean="0"/>
              <a:pPr/>
              <a:t>23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4.5  Revise the New Source Review preconstruction permitting program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Net Air Quality Benefit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NAQB applies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Demonstrate that emissions impacts from new sources don’t adversely affect air quality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Not required by federal program</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4.6  Revise the New Source Review preconstruction permitting program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Current requirement is minimal impact at all locations in designated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Effectively impossible to meet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sources cannot obtain permits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4.7  Revise the New Source Review preconstruction permitting program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4.8  Revise the New Source Review preconstruction permitting program</a:t>
            </a:r>
          </a:p>
        </p:txBody>
      </p:sp>
      <p:sp>
        <p:nvSpPr>
          <p:cNvPr id="8" name="Oval 7"/>
          <p:cNvSpPr/>
          <p:nvPr/>
        </p:nvSpPr>
        <p:spPr>
          <a:xfrm>
            <a:off x="838200" y="1676400"/>
            <a:ext cx="7924800" cy="51816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7244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4572000"/>
            <a:ext cx="3048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733800" y="4038600"/>
            <a:ext cx="1981200" cy="762000"/>
          </a:xfrm>
          <a:prstGeom prst="upArrow">
            <a:avLst>
              <a:gd name="adj1" fmla="val 50000"/>
              <a:gd name="adj2"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wind</a:t>
            </a:r>
            <a:endParaRPr lang="en-US" sz="2800" dirty="0">
              <a:solidFill>
                <a:schemeClr val="tx1"/>
              </a:solidFill>
            </a:endParaRPr>
          </a:p>
        </p:txBody>
      </p:sp>
      <p:sp>
        <p:nvSpPr>
          <p:cNvPr id="12" name="Flowchart: Merge 11"/>
          <p:cNvSpPr/>
          <p:nvPr/>
        </p:nvSpPr>
        <p:spPr>
          <a:xfrm>
            <a:off x="2514600" y="1676400"/>
            <a:ext cx="1524000" cy="3048000"/>
          </a:xfrm>
          <a:prstGeom prst="flowChartMer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5486400" y="1676400"/>
            <a:ext cx="1371600" cy="2895600"/>
          </a:xfrm>
          <a:prstGeom prst="flowChartMerg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676400"/>
            <a:ext cx="2057400" cy="3046988"/>
          </a:xfrm>
          <a:prstGeom prst="rect">
            <a:avLst/>
          </a:prstGeom>
          <a:noFill/>
        </p:spPr>
        <p:txBody>
          <a:bodyPr wrap="square" rtlCol="0">
            <a:spAutoFit/>
          </a:bodyPr>
          <a:lstStyle/>
          <a:p>
            <a:r>
              <a:rPr lang="en-US" sz="3200" dirty="0" smtClean="0"/>
              <a:t>Emission plume from new source – higher impacts</a:t>
            </a:r>
            <a:endParaRPr lang="en-US" sz="3200" dirty="0"/>
          </a:p>
        </p:txBody>
      </p:sp>
      <p:sp>
        <p:nvSpPr>
          <p:cNvPr id="15" name="TextBox 14"/>
          <p:cNvSpPr txBox="1"/>
          <p:nvPr/>
        </p:nvSpPr>
        <p:spPr>
          <a:xfrm>
            <a:off x="6934200" y="1600200"/>
            <a:ext cx="2057400" cy="3046988"/>
          </a:xfrm>
          <a:prstGeom prst="rect">
            <a:avLst/>
          </a:prstGeom>
          <a:noFill/>
        </p:spPr>
        <p:txBody>
          <a:bodyPr wrap="square" rtlCol="0">
            <a:spAutoFit/>
          </a:bodyPr>
          <a:lstStyle/>
          <a:p>
            <a:r>
              <a:rPr lang="en-US" sz="3200" dirty="0" smtClean="0"/>
              <a:t>Emission plume from offset source – lower impacts</a:t>
            </a:r>
            <a:endParaRPr lang="en-US" sz="3200" dirty="0"/>
          </a:p>
        </p:txBody>
      </p:sp>
      <p:sp>
        <p:nvSpPr>
          <p:cNvPr id="16" name="TextBox 15"/>
          <p:cNvSpPr txBox="1"/>
          <p:nvPr/>
        </p:nvSpPr>
        <p:spPr>
          <a:xfrm>
            <a:off x="457200" y="5410200"/>
            <a:ext cx="8353697" cy="954107"/>
          </a:xfrm>
          <a:prstGeom prst="rect">
            <a:avLst/>
          </a:prstGeom>
          <a:noFill/>
        </p:spPr>
        <p:txBody>
          <a:bodyPr wrap="square" rtlCol="0">
            <a:spAutoFit/>
          </a:bodyPr>
          <a:lstStyle/>
          <a:p>
            <a:pPr algn="ctr"/>
            <a:r>
              <a:rPr lang="en-US" sz="2800" dirty="0" smtClean="0"/>
              <a:t>Current rule requires minimal impacts everywhere – </a:t>
            </a:r>
          </a:p>
          <a:p>
            <a:pPr algn="ctr"/>
            <a:r>
              <a:rPr lang="en-US" sz="2800" dirty="0" smtClean="0"/>
              <a:t>Only possible if plumes always overlap</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Proposed Net Air Quality Benefit revisions remove permitting roadblock</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Helps ensure that new sources won’t adversely affect air quality</a:t>
            </a:r>
          </a:p>
        </p:txBody>
      </p:sp>
      <p:sp>
        <p:nvSpPr>
          <p:cNvPr id="6" name="Footer Placeholder 5"/>
          <p:cNvSpPr>
            <a:spLocks noGrp="1"/>
          </p:cNvSpPr>
          <p:nvPr>
            <p:ph type="ftr" sz="quarter" idx="11"/>
          </p:nvPr>
        </p:nvSpPr>
        <p:spPr/>
        <p:txBody>
          <a:bodyPr/>
          <a:lstStyle/>
          <a:p>
            <a:fld id="{F0D78E94-73A4-484D-8D4C-ABC2E7101558}" type="slidenum">
              <a:rPr lang="en-US" smtClean="0"/>
              <a:pPr/>
              <a:t>27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4.9  Revise the New Source Review preconstruction permitting program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NSR triggered by</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Specified level of emissions; and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Major Modification</a:t>
            </a:r>
          </a:p>
        </p:txBody>
      </p:sp>
      <p:sp>
        <p:nvSpPr>
          <p:cNvPr id="6" name="Footer Placeholder 5"/>
          <p:cNvSpPr>
            <a:spLocks noGrp="1"/>
          </p:cNvSpPr>
          <p:nvPr>
            <p:ph type="ftr" sz="quarter" idx="11"/>
          </p:nvPr>
        </p:nvSpPr>
        <p:spPr/>
        <p:txBody>
          <a:bodyPr/>
          <a:lstStyle/>
          <a:p>
            <a:fld id="{F0D78E94-73A4-484D-8D4C-ABC2E7101558}" type="slidenum">
              <a:rPr lang="en-US" smtClean="0"/>
              <a:pPr/>
              <a:t>28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4.10  Revise the New Source Review preconstruction permitting program</a:t>
            </a:r>
          </a:p>
        </p:txBody>
      </p:sp>
      <p:sp>
        <p:nvSpPr>
          <p:cNvPr id="8" name="Left Arrow 7"/>
          <p:cNvSpPr/>
          <p:nvPr/>
        </p:nvSpPr>
        <p:spPr>
          <a:xfrm>
            <a:off x="5181600" y="4038600"/>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Major Modification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Emissions increases associated with new or modified equipment</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Current rules don’t specify how to calculate</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EPA indicated rules must be more specific</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Calculations specified for all scenarios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4.11  Revise the New Source Review preconstruction permitting program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Title 1"/>
          <p:cNvSpPr>
            <a:spLocks noGrp="1"/>
          </p:cNvSpPr>
          <p:nvPr>
            <p:ph type="title"/>
          </p:nvPr>
        </p:nvSpPr>
        <p:spPr>
          <a:xfrm>
            <a:off x="457200" y="685800"/>
            <a:ext cx="8299586"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Reasons for Rulemaking</a:t>
            </a:r>
            <a:endParaRPr lang="en-US" sz="32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457200" y="1600201"/>
            <a:ext cx="8229600" cy="2590800"/>
          </a:xfrm>
        </p:spPr>
        <p:txBody>
          <a:bodyPr/>
          <a:lstStyle/>
          <a:p>
            <a:r>
              <a:rPr lang="en-US" dirty="0" smtClean="0"/>
              <a:t>Decided to do major overhaul:</a:t>
            </a:r>
          </a:p>
          <a:p>
            <a:pPr lvl="1"/>
            <a:r>
              <a:rPr lang="en-US" dirty="0" smtClean="0"/>
              <a:t>Clarify rules</a:t>
            </a:r>
          </a:p>
          <a:p>
            <a:pPr lvl="1"/>
            <a:r>
              <a:rPr lang="en-US" dirty="0" smtClean="0"/>
              <a:t>Improve air quality</a:t>
            </a:r>
          </a:p>
          <a:p>
            <a:r>
              <a:rPr lang="en-US" dirty="0" smtClean="0"/>
              <a:t>Will provide roadmap of significant changes</a:t>
            </a:r>
          </a:p>
          <a:p>
            <a:pPr lvl="1">
              <a:buNone/>
            </a:pPr>
            <a:endParaRPr lang="en-US" dirty="0" smtClean="0"/>
          </a:p>
          <a:p>
            <a:endParaRPr lang="en-US" dirty="0"/>
          </a:p>
        </p:txBody>
      </p:sp>
      <p:pic>
        <p:nvPicPr>
          <p:cNvPr id="84994" name="Picture 2" descr="http://citizenchris.typepad.com/.a/6a00d834527dd469e2012877b52ba2970c-250wi"/>
          <p:cNvPicPr>
            <a:picLocks noChangeAspect="1" noChangeArrowheads="1"/>
          </p:cNvPicPr>
          <p:nvPr/>
        </p:nvPicPr>
        <p:blipFill>
          <a:blip r:embed="rId4" cstate="print"/>
          <a:srcRect/>
          <a:stretch>
            <a:fillRect/>
          </a:stretch>
        </p:blipFill>
        <p:spPr bwMode="auto">
          <a:xfrm>
            <a:off x="3505200" y="4038600"/>
            <a:ext cx="2117582" cy="2447925"/>
          </a:xfrm>
          <a:prstGeom prst="rect">
            <a:avLst/>
          </a:prstGeom>
          <a:noFill/>
        </p:spPr>
      </p:pic>
      <p:pic>
        <p:nvPicPr>
          <p:cNvPr id="84996" name="Picture 4" descr="http://banuturhankayaalp.files.wordpress.com/2012/06/simple-marketing-roadmap.jpg"/>
          <p:cNvPicPr>
            <a:picLocks noChangeAspect="1" noChangeArrowheads="1"/>
          </p:cNvPicPr>
          <p:nvPr/>
        </p:nvPicPr>
        <p:blipFill>
          <a:blip r:embed="rId5" cstate="print"/>
          <a:srcRect/>
          <a:stretch>
            <a:fillRect/>
          </a:stretch>
        </p:blipFill>
        <p:spPr bwMode="auto">
          <a:xfrm>
            <a:off x="5943600" y="4038600"/>
            <a:ext cx="2400300" cy="2400300"/>
          </a:xfrm>
          <a:prstGeom prst="rect">
            <a:avLst/>
          </a:prstGeom>
          <a:noFill/>
        </p:spPr>
      </p:pic>
      <p:pic>
        <p:nvPicPr>
          <p:cNvPr id="84998" name="Picture 6" descr="http://www.baswareukblog.co.uk/wp-content/uploads/2012/05/ManInMiddleOfPaperStacks.jpg"/>
          <p:cNvPicPr>
            <a:picLocks noChangeAspect="1" noChangeArrowheads="1"/>
          </p:cNvPicPr>
          <p:nvPr/>
        </p:nvPicPr>
        <p:blipFill>
          <a:blip r:embed="rId6" cstate="print"/>
          <a:srcRect/>
          <a:stretch>
            <a:fillRect/>
          </a:stretch>
        </p:blipFill>
        <p:spPr bwMode="auto">
          <a:xfrm>
            <a:off x="533400" y="4267200"/>
            <a:ext cx="2728714" cy="1818432"/>
          </a:xfrm>
          <a:prstGeom prst="rect">
            <a:avLst/>
          </a:prstGeom>
          <a:noFill/>
        </p:spPr>
      </p:pic>
    </p:spTree>
    <p:extLst>
      <p:ext uri="{BB962C8B-B14F-4D97-AF65-F5344CB8AC3E}">
        <p14:creationId xmlns:p14="http://schemas.microsoft.com/office/powerpoint/2010/main" xmlns="" val="1429210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Summary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4.12  Revise the New Source Review preconstruction permitting program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3600"/>
            <a:ext cx="5257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Sustainment - removes permitting roadblock in areas with borderline air quality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Reattainment – provides permitting flexibility in areas with improving air quality</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Picture 6"/>
          <p:cNvPicPr/>
          <p:nvPr/>
        </p:nvPicPr>
        <p:blipFill>
          <a:blip r:embed="rId4" cstate="print"/>
          <a:srcRect t="4327" r="3996" b="6224"/>
          <a:stretch>
            <a:fillRect/>
          </a:stretch>
        </p:blipFill>
        <p:spPr bwMode="auto">
          <a:xfrm>
            <a:off x="5257800" y="2133600"/>
            <a:ext cx="3657600" cy="3810000"/>
          </a:xfrm>
          <a:prstGeom prst="rect">
            <a:avLst/>
          </a:prstGeom>
          <a:noFill/>
          <a:ln w="9525">
            <a:noFill/>
            <a:miter lim="800000"/>
            <a:headEnd/>
            <a:tailEnd/>
          </a:ln>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5.1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Area designations are based on air quality:</a:t>
            </a:r>
            <a:br>
              <a:rPr lang="en-US" dirty="0" smtClean="0">
                <a:solidFill>
                  <a:schemeClr val="tx1"/>
                </a:solidFill>
              </a:rPr>
            </a:br>
            <a:r>
              <a:rPr lang="en-US" dirty="0" smtClean="0">
                <a:solidFill>
                  <a:schemeClr val="tx1"/>
                </a:solidFill>
              </a:rPr>
              <a:t>  Attainment = air quality good, &lt; standard</a:t>
            </a:r>
            <a:br>
              <a:rPr lang="en-US" dirty="0" smtClean="0">
                <a:solidFill>
                  <a:schemeClr val="tx1"/>
                </a:solidFill>
              </a:rPr>
            </a:br>
            <a:r>
              <a:rPr lang="en-US" dirty="0" smtClean="0">
                <a:solidFill>
                  <a:schemeClr val="tx1"/>
                </a:solidFill>
              </a:rPr>
              <a:t>  Nonattainment = air quality poor, &gt; standard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Rules area specific, matched to air quality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Redesignation requires 3 years of data, working with community, rulemaking, EPA approval</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5.2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During multi-year process, permitting rules: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Don’t match actual air quality needs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Become a roadblock</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Obtaining a permit difficult/impossible for medium and large sources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5.3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05000"/>
            <a:ext cx="8305800" cy="42672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Proposed solution</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Create 2 new areas with rules that (partially) solve the 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federal approval not needed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area designations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Primarily affect medium-size sources</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5.4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pPr>
            <a:r>
              <a:rPr lang="en-US" dirty="0" smtClean="0">
                <a:solidFill>
                  <a:schemeClr val="tx1"/>
                </a:solidFill>
              </a:rPr>
              <a:t> </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5.5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r>
              <a:rPr lang="en-US" sz="2400" dirty="0" smtClean="0">
                <a:solidFill>
                  <a:schemeClr val="tx1"/>
                </a:solidFill>
              </a:rPr>
              <a:t>AQ good</a:t>
            </a:r>
          </a:p>
          <a:p>
            <a:pPr algn="ctr"/>
            <a:r>
              <a:rPr lang="en-US" sz="2400" dirty="0" smtClean="0">
                <a:solidFill>
                  <a:schemeClr val="tx1"/>
                </a:solidFill>
              </a:rPr>
              <a:t>(below ambient standard)</a:t>
            </a:r>
            <a:endParaRPr lang="en-US" sz="2400" dirty="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r>
              <a:rPr lang="en-US" sz="2400" dirty="0" smtClean="0">
                <a:solidFill>
                  <a:schemeClr val="tx1"/>
                </a:solidFill>
              </a:rPr>
              <a:t>AQ poor</a:t>
            </a:r>
          </a:p>
          <a:p>
            <a:pPr algn="ctr"/>
            <a:r>
              <a:rPr lang="en-US" sz="2400" dirty="0" smtClean="0">
                <a:solidFill>
                  <a:schemeClr val="tx1"/>
                </a:solidFill>
              </a:rPr>
              <a:t>(over ambient standard)</a:t>
            </a:r>
          </a:p>
          <a:p>
            <a:pPr algn="ctr"/>
            <a:endParaRPr lang="en-US" dirty="0"/>
          </a:p>
        </p:txBody>
      </p:sp>
      <p:sp>
        <p:nvSpPr>
          <p:cNvPr id="10" name="Rounded Rectangle 9"/>
          <p:cNvSpPr/>
          <p:nvPr/>
        </p:nvSpPr>
        <p:spPr>
          <a:xfrm>
            <a:off x="6477000" y="1828800"/>
            <a:ext cx="2133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r>
              <a:rPr lang="en-US" sz="2400" dirty="0" smtClean="0">
                <a:solidFill>
                  <a:schemeClr val="tx1"/>
                </a:solidFill>
              </a:rPr>
              <a:t>AQ was poor,</a:t>
            </a:r>
          </a:p>
          <a:p>
            <a:pPr algn="ctr"/>
            <a:r>
              <a:rPr lang="en-US" sz="2400" dirty="0" smtClean="0">
                <a:solidFill>
                  <a:schemeClr val="tx1"/>
                </a:solidFill>
              </a:rPr>
              <a:t>Now good,</a:t>
            </a:r>
          </a:p>
          <a:p>
            <a:pPr algn="ctr"/>
            <a:r>
              <a:rPr lang="en-US" sz="2400" dirty="0" smtClean="0">
                <a:solidFill>
                  <a:schemeClr val="tx1"/>
                </a:solidFill>
              </a:rPr>
              <a:t>Prevent slipping back</a:t>
            </a:r>
            <a:endParaRPr lang="en-US" sz="2400" dirty="0">
              <a:solidFill>
                <a:schemeClr val="tx1"/>
              </a:solidFill>
            </a:endParaRPr>
          </a:p>
        </p:txBody>
      </p:sp>
      <p:sp>
        <p:nvSpPr>
          <p:cNvPr id="11" name="Right Arrow 10"/>
          <p:cNvSpPr/>
          <p:nvPr/>
        </p:nvSpPr>
        <p:spPr>
          <a:xfrm>
            <a:off x="2743200" y="30480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91200" y="31242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6482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Sustainment area Minor NSR rules allow permitting medium size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Can’t remove roadblock for Major NSR</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5.6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1" name="Rectangle 10"/>
          <p:cNvSpPr/>
          <p:nvPr/>
        </p:nvSpPr>
        <p:spPr>
          <a:xfrm>
            <a:off x="1219200" y="2743200"/>
            <a:ext cx="2209800" cy="1676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Sustainment Area</a:t>
            </a:r>
            <a:endParaRPr lang="en-US" sz="2400" dirty="0">
              <a:solidFill>
                <a:schemeClr val="tx1"/>
              </a:solidFill>
            </a:endParaRPr>
          </a:p>
        </p:txBody>
      </p:sp>
      <p:sp>
        <p:nvSpPr>
          <p:cNvPr id="12" name="TextBox 11"/>
          <p:cNvSpPr txBox="1"/>
          <p:nvPr/>
        </p:nvSpPr>
        <p:spPr>
          <a:xfrm>
            <a:off x="5867400" y="2057400"/>
            <a:ext cx="3048000" cy="2400657"/>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 Sustainment</a:t>
            </a:r>
            <a:br>
              <a:rPr lang="en-US" sz="2800" dirty="0" smtClean="0"/>
            </a:br>
            <a:r>
              <a:rPr lang="en-US" sz="2800" dirty="0" smtClean="0"/>
              <a:t>   overlays attain.</a:t>
            </a:r>
          </a:p>
          <a:p>
            <a:pPr>
              <a:buFont typeface="Arial" pitchFamily="34" charset="0"/>
              <a:buChar char="•"/>
            </a:pPr>
            <a:r>
              <a:rPr lang="en-US" sz="2800" dirty="0" smtClean="0"/>
              <a:t> Bridges the time</a:t>
            </a:r>
            <a:br>
              <a:rPr lang="en-US" sz="2800" dirty="0" smtClean="0"/>
            </a:br>
            <a:r>
              <a:rPr lang="en-US" sz="2800" dirty="0" smtClean="0"/>
              <a:t>   gap</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5.7  Establish two new state air quality area designations, “sustainment” and “reattainment”</a:t>
            </a: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0" name="Rounded Rectangle 9"/>
          <p:cNvSpPr/>
          <p:nvPr/>
        </p:nvSpPr>
        <p:spPr>
          <a:xfrm>
            <a:off x="6477000" y="1828800"/>
            <a:ext cx="2133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13" name="TextBox 12"/>
          <p:cNvSpPr txBox="1"/>
          <p:nvPr/>
        </p:nvSpPr>
        <p:spPr>
          <a:xfrm>
            <a:off x="228600" y="1828800"/>
            <a:ext cx="3048000" cy="2831544"/>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Reattainment</a:t>
            </a:r>
            <a:br>
              <a:rPr lang="en-US" sz="2800" dirty="0" smtClean="0"/>
            </a:br>
            <a:r>
              <a:rPr lang="en-US" sz="2800" dirty="0" smtClean="0"/>
              <a:t>   overlays</a:t>
            </a:r>
            <a:br>
              <a:rPr lang="en-US" sz="2800" dirty="0" smtClean="0"/>
            </a:br>
            <a:r>
              <a:rPr lang="en-US" sz="2800" dirty="0" smtClean="0"/>
              <a:t>   nonattainment</a:t>
            </a:r>
          </a:p>
          <a:p>
            <a:pPr>
              <a:buFont typeface="Arial" pitchFamily="34" charset="0"/>
              <a:buChar char="•"/>
            </a:pPr>
            <a:r>
              <a:rPr lang="en-US" sz="2800" dirty="0" smtClean="0"/>
              <a:t> Bridges the time</a:t>
            </a:r>
            <a:br>
              <a:rPr lang="en-US" sz="2800" dirty="0" smtClean="0"/>
            </a:br>
            <a:r>
              <a:rPr lang="en-US" sz="2800" dirty="0" smtClean="0"/>
              <a:t>   gap</a:t>
            </a:r>
          </a:p>
          <a:p>
            <a:endParaRPr lang="en-US" dirty="0"/>
          </a:p>
        </p:txBody>
      </p:sp>
      <p:sp>
        <p:nvSpPr>
          <p:cNvPr id="14" name="Rectangle 13"/>
          <p:cNvSpPr/>
          <p:nvPr/>
        </p:nvSpPr>
        <p:spPr>
          <a:xfrm>
            <a:off x="4038600" y="2895600"/>
            <a:ext cx="2438400" cy="152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Reattainment Area</a:t>
            </a:r>
          </a:p>
        </p:txBody>
      </p:sp>
      <p:sp>
        <p:nvSpPr>
          <p:cNvPr id="15" name="Rectangle 14"/>
          <p:cNvSpPr/>
          <p:nvPr/>
        </p:nvSpPr>
        <p:spPr>
          <a:xfrm>
            <a:off x="304800" y="4724400"/>
            <a:ext cx="8077200" cy="1720471"/>
          </a:xfrm>
          <a:prstGeom prst="rect">
            <a:avLst/>
          </a:prstGeom>
        </p:spPr>
        <p:txBody>
          <a:bodyPr wrap="square">
            <a:spAutoFit/>
          </a:bodyPr>
          <a:lstStyle/>
          <a:p>
            <a:pPr marL="1200150" lvl="1" indent="-742950">
              <a:lnSpc>
                <a:spcPct val="120000"/>
              </a:lnSpc>
              <a:spcAft>
                <a:spcPts val="600"/>
              </a:spcAft>
              <a:buFont typeface="Arial" pitchFamily="34" charset="0"/>
              <a:buChar char="•"/>
            </a:pPr>
            <a:r>
              <a:rPr lang="en-US" sz="2800" dirty="0" smtClean="0"/>
              <a:t>Reattainment area Minor NSR rules allow less stringent permitting for medium size facilities</a:t>
            </a:r>
          </a:p>
          <a:p>
            <a:pPr marL="1200150" lvl="1" indent="-742950">
              <a:lnSpc>
                <a:spcPct val="120000"/>
              </a:lnSpc>
              <a:spcAft>
                <a:spcPts val="600"/>
              </a:spcAft>
              <a:buFont typeface="Arial" pitchFamily="34" charset="0"/>
              <a:buChar char="•"/>
            </a:pPr>
            <a:r>
              <a:rPr lang="en-US" sz="2800" dirty="0" smtClean="0"/>
              <a:t>Can’t reduce stringency for Major NSR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43434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2 new areas: Sustainment and Reattainment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not federal</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designations, bridge over time needed to redesignate</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For medium facilities: sustainment designation removes permitting roadblock</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5.8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153400" cy="4648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Lakeview in situation just described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Designated attainment for PM2.5</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Data shows exceedance of PM2.5 standard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Medium/large facilities can’t get a permit</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Hinders economic development</a:t>
            </a:r>
          </a:p>
        </p:txBody>
      </p:sp>
      <p:sp>
        <p:nvSpPr>
          <p:cNvPr id="6" name="Footer Placeholder 5"/>
          <p:cNvSpPr>
            <a:spLocks noGrp="1"/>
          </p:cNvSpPr>
          <p:nvPr>
            <p:ph type="ftr" sz="quarter" idx="11"/>
          </p:nvPr>
        </p:nvSpPr>
        <p:spPr/>
        <p:txBody>
          <a:bodyPr/>
          <a:lstStyle/>
          <a:p>
            <a:fld id="{F0D78E94-73A4-484D-8D4C-ABC2E7101558}" type="slidenum">
              <a:rPr lang="en-US" smtClean="0"/>
              <a:pPr/>
              <a:t>39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6.1  Designate Lakeview as a sustainment area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2819400"/>
          </a:xfrm>
        </p:spPr>
        <p:txBody>
          <a:bodyPr>
            <a:noAutofit/>
          </a:bodyPr>
          <a:lstStyle/>
          <a:p>
            <a:pPr marL="514350" indent="-514350" algn="l">
              <a:lnSpc>
                <a:spcPct val="120000"/>
              </a:lnSpc>
              <a:spcBef>
                <a:spcPts val="0"/>
              </a:spcBef>
              <a:spcAft>
                <a:spcPts val="600"/>
              </a:spcAft>
              <a:buFont typeface="+mj-lt"/>
              <a:buAutoNum type="arabicPeriod"/>
            </a:pPr>
            <a:r>
              <a:rPr lang="en-US" sz="2800" dirty="0" smtClean="0">
                <a:solidFill>
                  <a:schemeClr val="tx1"/>
                </a:solidFill>
              </a:rPr>
              <a:t>Clarify and update air quality rules </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Update particulate matter emission standards</a:t>
            </a:r>
          </a:p>
          <a:p>
            <a:pPr marL="514350" indent="-514350" algn="l">
              <a:lnSpc>
                <a:spcPct val="120000"/>
              </a:lnSpc>
              <a:spcBef>
                <a:spcPts val="0"/>
              </a:spcBef>
              <a:spcAft>
                <a:spcPts val="600"/>
              </a:spcAft>
              <a:buFont typeface="+mj-lt"/>
              <a:buAutoNum type="arabicPeriod"/>
            </a:pPr>
            <a:r>
              <a:rPr lang="en-US" sz="2800" dirty="0" smtClean="0">
                <a:solidFill>
                  <a:schemeClr val="tx1"/>
                </a:solidFill>
              </a:rPr>
              <a:t>Change permitting requirements for emergency generators and small natural gas or oil-fired equipment</a:t>
            </a:r>
          </a:p>
        </p:txBody>
      </p:sp>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133600"/>
            <a:ext cx="8153400" cy="4191000"/>
          </a:xfrm>
        </p:spPr>
        <p:txBody>
          <a:bodyPr>
            <a:noAutofit/>
          </a:bodyPr>
          <a:lstStyle/>
          <a:p>
            <a:pPr marL="514350" indent="-514350" algn="l">
              <a:lnSpc>
                <a:spcPct val="120000"/>
              </a:lnSpc>
              <a:spcBef>
                <a:spcPts val="0"/>
              </a:spcBef>
              <a:spcAft>
                <a:spcPts val="600"/>
              </a:spcAft>
              <a:buFont typeface="Arial" pitchFamily="34" charset="0"/>
              <a:buChar char="•"/>
            </a:pPr>
            <a:r>
              <a:rPr lang="en-US" sz="2800" dirty="0" smtClean="0">
                <a:solidFill>
                  <a:schemeClr val="tx1"/>
                </a:solidFill>
              </a:rPr>
              <a:t>Significant efforts by City, County, DEQ and EPA to solve the problem</a:t>
            </a:r>
          </a:p>
          <a:p>
            <a:pPr marL="514350" indent="-514350" algn="l">
              <a:lnSpc>
                <a:spcPct val="120000"/>
              </a:lnSpc>
              <a:spcBef>
                <a:spcPts val="0"/>
              </a:spcBef>
              <a:spcAft>
                <a:spcPts val="600"/>
              </a:spcAft>
              <a:buFont typeface="Arial" pitchFamily="34" charset="0"/>
              <a:buChar char="•"/>
            </a:pPr>
            <a:r>
              <a:rPr lang="en-US" sz="2800" dirty="0" smtClean="0">
                <a:solidFill>
                  <a:schemeClr val="tx1"/>
                </a:solidFill>
              </a:rPr>
              <a:t>Sustainment designation another way to help solve the problem</a:t>
            </a:r>
            <a:endParaRPr lang="en-US" sz="3600" b="1" dirty="0" smtClean="0">
              <a:solidFill>
                <a:schemeClr val="tx1"/>
              </a:solidFill>
            </a:endParaRP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6.2  Designate Lakeview as a sustainment area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153400" cy="49530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How would sustainment help?</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Main problem is uncertified woodstoves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Propose to specify uncertified woodstoves as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Replacing uncertified</a:t>
            </a:r>
            <a:br>
              <a:rPr lang="en-US" dirty="0" smtClean="0">
                <a:solidFill>
                  <a:schemeClr val="tx1"/>
                </a:solidFill>
              </a:rPr>
            </a:br>
            <a:r>
              <a:rPr lang="en-US" dirty="0" smtClean="0">
                <a:solidFill>
                  <a:schemeClr val="tx1"/>
                </a:solidFill>
              </a:rPr>
              <a:t>woodstoves with certified</a:t>
            </a:r>
            <a:br>
              <a:rPr lang="en-US" dirty="0" smtClean="0">
                <a:solidFill>
                  <a:schemeClr val="tx1"/>
                </a:solidFill>
              </a:rPr>
            </a:br>
            <a:r>
              <a:rPr lang="en-US" dirty="0" smtClean="0">
                <a:solidFill>
                  <a:schemeClr val="tx1"/>
                </a:solidFill>
              </a:rPr>
              <a:t>can be used for offsets,</a:t>
            </a:r>
            <a:br>
              <a:rPr lang="en-US" dirty="0" smtClean="0">
                <a:solidFill>
                  <a:schemeClr val="tx1"/>
                </a:solidFill>
              </a:rPr>
            </a:br>
            <a:r>
              <a:rPr lang="en-US" dirty="0" smtClean="0">
                <a:solidFill>
                  <a:schemeClr val="tx1"/>
                </a:solidFill>
              </a:rPr>
              <a:t>helps solve problem</a:t>
            </a:r>
          </a:p>
        </p:txBody>
      </p:sp>
      <p:sp>
        <p:nvSpPr>
          <p:cNvPr id="6" name="Footer Placeholder 5"/>
          <p:cNvSpPr>
            <a:spLocks noGrp="1"/>
          </p:cNvSpPr>
          <p:nvPr>
            <p:ph type="ftr" sz="quarter" idx="11"/>
          </p:nvPr>
        </p:nvSpPr>
        <p:spPr/>
        <p:txBody>
          <a:bodyPr/>
          <a:lstStyle/>
          <a:p>
            <a:fld id="{F0D78E94-73A4-484D-8D4C-ABC2E7101558}" type="slidenum">
              <a:rPr lang="en-US" smtClean="0"/>
              <a:pPr/>
              <a:t>41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242" name="Picture 2" descr="http://www.mammothtimes.com/sites/default/files/imagecache/article_photo/Stambaugh%20wood%20stove.jpg"/>
          <p:cNvPicPr>
            <a:picLocks noChangeAspect="1" noChangeArrowheads="1"/>
          </p:cNvPicPr>
          <p:nvPr/>
        </p:nvPicPr>
        <p:blipFill>
          <a:blip r:embed="rId4" cstate="print"/>
          <a:srcRect/>
          <a:stretch>
            <a:fillRect/>
          </a:stretch>
        </p:blipFill>
        <p:spPr bwMode="auto">
          <a:xfrm>
            <a:off x="5638800" y="4114800"/>
            <a:ext cx="2914650" cy="2191817"/>
          </a:xfrm>
          <a:prstGeom prst="rect">
            <a:avLst/>
          </a:prstGeom>
          <a:noFill/>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6.3  Designate Lakeview as a sustainment area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153400" cy="49530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Provide incentive to obtain offsets from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Offsets typically obtained from other industry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Offset ratio can be reduced if </a:t>
            </a:r>
            <a:r>
              <a:rPr lang="en-US" i="1" dirty="0" smtClean="0">
                <a:solidFill>
                  <a:schemeClr val="tx1"/>
                </a:solidFill>
              </a:rPr>
              <a:t>some</a:t>
            </a:r>
            <a:r>
              <a:rPr lang="en-US" dirty="0" smtClean="0">
                <a:solidFill>
                  <a:schemeClr val="tx1"/>
                </a:solidFill>
              </a:rPr>
              <a:t> offsets obtained from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Lakeview offset ratio is low (0.1 to 1) to encourage obtaining </a:t>
            </a:r>
            <a:r>
              <a:rPr lang="en-US" i="1" dirty="0" smtClean="0">
                <a:solidFill>
                  <a:schemeClr val="tx1"/>
                </a:solidFill>
              </a:rPr>
              <a:t>all</a:t>
            </a:r>
            <a:r>
              <a:rPr lang="en-US" dirty="0" smtClean="0">
                <a:solidFill>
                  <a:schemeClr val="tx1"/>
                </a:solidFill>
              </a:rPr>
              <a:t> offsets from priority sources</a:t>
            </a: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6.4  Designate Lakeview as a sustainment area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153400" cy="44958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Summary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Designate Lakeview as a sustainment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Designate uncertified woodstoves as priority sources</a:t>
            </a: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6.5  Designate Lakeview as a sustainment area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17526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Background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U.S. Supreme Court struck down parts of federal rules pertaining to greenhouse gas permitting</a:t>
            </a:r>
          </a:p>
        </p:txBody>
      </p:sp>
      <p:sp>
        <p:nvSpPr>
          <p:cNvPr id="6" name="Footer Placeholder 5"/>
          <p:cNvSpPr>
            <a:spLocks noGrp="1"/>
          </p:cNvSpPr>
          <p:nvPr>
            <p:ph type="ftr" sz="quarter" idx="11"/>
          </p:nvPr>
        </p:nvSpPr>
        <p:spPr/>
        <p:txBody>
          <a:bodyPr/>
          <a:lstStyle/>
          <a:p>
            <a:fld id="{F0D78E94-73A4-484D-8D4C-ABC2E7101558}" type="slidenum">
              <a:rPr lang="en-US" smtClean="0"/>
              <a:pPr/>
              <a:t>44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	Greenhouse Gases </a:t>
            </a:r>
          </a:p>
        </p:txBody>
      </p:sp>
      <p:sp>
        <p:nvSpPr>
          <p:cNvPr id="9" name="TextBox 8"/>
          <p:cNvSpPr txBox="1"/>
          <p:nvPr/>
        </p:nvSpPr>
        <p:spPr>
          <a:xfrm>
            <a:off x="2133600" y="3352800"/>
            <a:ext cx="6781800" cy="3046988"/>
          </a:xfrm>
          <a:prstGeom prst="rect">
            <a:avLst/>
          </a:prstGeom>
          <a:noFill/>
        </p:spPr>
        <p:txBody>
          <a:bodyPr wrap="square" rtlCol="0">
            <a:spAutoFit/>
          </a:bodyPr>
          <a:lstStyle/>
          <a:p>
            <a:r>
              <a:rPr lang="en-US" sz="2400" dirty="0" smtClean="0"/>
              <a:t>Sources subject to Title V permits for GHGs alone</a:t>
            </a:r>
          </a:p>
          <a:p>
            <a:endParaRPr lang="en-US" sz="2400" dirty="0" smtClean="0"/>
          </a:p>
          <a:p>
            <a:r>
              <a:rPr lang="en-US" sz="2400" dirty="0" smtClean="0"/>
              <a:t>Sources subject to Prevention of Significant Deterioration program for GHGs alone</a:t>
            </a:r>
          </a:p>
          <a:p>
            <a:endParaRPr lang="en-US" sz="2400" dirty="0" smtClean="0"/>
          </a:p>
          <a:p>
            <a:r>
              <a:rPr lang="en-US" sz="2400" dirty="0" smtClean="0"/>
              <a:t>Sources subject to Prevention of Significant Deterioration  for GHGs if subject to PSD for another pollutant     (so-called “anyway sources”)</a:t>
            </a:r>
            <a:endParaRPr lang="en-US" sz="2400" dirty="0"/>
          </a:p>
        </p:txBody>
      </p:sp>
      <p:sp>
        <p:nvSpPr>
          <p:cNvPr id="11" name="Right Arrow 10"/>
          <p:cNvSpPr/>
          <p:nvPr/>
        </p:nvSpPr>
        <p:spPr>
          <a:xfrm>
            <a:off x="3048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2" name="Right Arrow 11"/>
          <p:cNvSpPr/>
          <p:nvPr/>
        </p:nvSpPr>
        <p:spPr>
          <a:xfrm>
            <a:off x="2286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3" name="Right Arrow 12"/>
          <p:cNvSpPr/>
          <p:nvPr/>
        </p:nvSpPr>
        <p:spPr>
          <a:xfrm>
            <a:off x="2286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39624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 rules were similar to federal rules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 rules not automatically struck down by Court’s decision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EQC adopted temporary rule in November, revising Oregon rules to follow Court’s decision</a:t>
            </a:r>
          </a:p>
        </p:txBody>
      </p:sp>
      <p:sp>
        <p:nvSpPr>
          <p:cNvPr id="6" name="Footer Placeholder 5"/>
          <p:cNvSpPr>
            <a:spLocks noGrp="1"/>
          </p:cNvSpPr>
          <p:nvPr>
            <p:ph type="ftr" sz="quarter" idx="11"/>
          </p:nvPr>
        </p:nvSpPr>
        <p:spPr/>
        <p:txBody>
          <a:bodyPr/>
          <a:lstStyle/>
          <a:p>
            <a:fld id="{F0D78E94-73A4-484D-8D4C-ABC2E7101558}" type="slidenum">
              <a:rPr lang="en-US" smtClean="0"/>
              <a:pPr/>
              <a:t>45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	Greenhouse Gases                 </a:t>
            </a:r>
            <a:r>
              <a:rPr lang="en-US" sz="3200" i="1" dirty="0" smtClean="0">
                <a:solidFill>
                  <a:schemeClr val="bg1"/>
                </a:solidFill>
              </a:rPr>
              <a:t>continued</a:t>
            </a:r>
            <a:r>
              <a:rPr lang="en-US" sz="3200" dirty="0" smtClean="0">
                <a:solidFill>
                  <a:schemeClr val="bg1"/>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39624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Options still being considered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Final proposal on Oregon’s GHG permitting rules at April EQC meeting</a:t>
            </a:r>
          </a:p>
        </p:txBody>
      </p:sp>
      <p:sp>
        <p:nvSpPr>
          <p:cNvPr id="6" name="Footer Placeholder 5"/>
          <p:cNvSpPr>
            <a:spLocks noGrp="1"/>
          </p:cNvSpPr>
          <p:nvPr>
            <p:ph type="ftr" sz="quarter" idx="11"/>
          </p:nvPr>
        </p:nvSpPr>
        <p:spPr/>
        <p:txBody>
          <a:bodyPr/>
          <a:lstStyle/>
          <a:p>
            <a:fld id="{F0D78E94-73A4-484D-8D4C-ABC2E7101558}" type="slidenum">
              <a:rPr lang="en-US" smtClean="0"/>
              <a:pPr/>
              <a:t>46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	Greenhouse Gases                         </a:t>
            </a:r>
            <a:r>
              <a:rPr lang="en-US" sz="3200" i="1" dirty="0" smtClean="0">
                <a:solidFill>
                  <a:schemeClr val="bg1"/>
                </a:solidFill>
              </a:rPr>
              <a:t>continued</a:t>
            </a:r>
            <a:r>
              <a:rPr lang="en-US" sz="3200" dirty="0" smtClean="0">
                <a:solidFill>
                  <a:schemeClr val="bg1"/>
                </a:solidFill>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a:t>
            </a:r>
            <a:endParaRPr lang="en-US" sz="3200" dirty="0">
              <a:solidFill>
                <a:schemeClr val="bg1"/>
              </a:solidFill>
              <a:latin typeface="Arial" pitchFamily="34" charset="0"/>
              <a:cs typeface="Arial" pitchFamily="34" charset="0"/>
            </a:endParaRPr>
          </a:p>
        </p:txBody>
      </p:sp>
      <p:pic>
        <p:nvPicPr>
          <p:cNvPr id="1026" name="Picture 2" descr="C:\Users\Lemer\AppData\Local\Microsoft\Windows\Temporary Internet Files\Content.IE5\PSL70KBN\MP900390083[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67456" y="2034381"/>
            <a:ext cx="2609088"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343400"/>
          </a:xfrm>
        </p:spPr>
        <p:txBody>
          <a:bodyPr>
            <a:noAutofit/>
          </a:bodyPr>
          <a:lstStyle/>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Revise parts of the New Source Review preconstruction permitting program</a:t>
            </a:r>
          </a:p>
          <a:p>
            <a:pPr marL="514350" indent="-514350" algn="l">
              <a:lnSpc>
                <a:spcPct val="120000"/>
              </a:lnSpc>
              <a:spcBef>
                <a:spcPts val="0"/>
              </a:spcBef>
              <a:spcAft>
                <a:spcPts val="600"/>
              </a:spcAft>
              <a:buFont typeface="+mj-lt"/>
              <a:buAutoNum type="arabicPeriod" startAt="4"/>
            </a:pPr>
            <a:r>
              <a:rPr lang="en-US" sz="2800" dirty="0" smtClean="0">
                <a:solidFill>
                  <a:schemeClr val="tx1"/>
                </a:solidFill>
              </a:rPr>
              <a:t>Establish two new state air quality area designations, “sustainment” and “reattainment”</a:t>
            </a:r>
          </a:p>
          <a:p>
            <a:pPr marL="514350" indent="-514350" algn="l">
              <a:lnSpc>
                <a:spcPct val="120000"/>
              </a:lnSpc>
              <a:spcBef>
                <a:spcPts val="0"/>
              </a:spcBef>
              <a:spcAft>
                <a:spcPts val="600"/>
              </a:spcAft>
              <a:buFont typeface="+mj-lt"/>
              <a:buAutoNum type="arabicPeriod" startAt="6"/>
            </a:pPr>
            <a:r>
              <a:rPr lang="en-US" sz="2800" dirty="0" smtClean="0">
                <a:solidFill>
                  <a:schemeClr val="tx1"/>
                </a:solidFill>
              </a:rPr>
              <a:t>Designate Lakeview as a state sustainment area</a:t>
            </a:r>
          </a:p>
          <a:p>
            <a:pPr marL="514350" indent="-514350" algn="l">
              <a:lnSpc>
                <a:spcPct val="120000"/>
              </a:lnSpc>
              <a:spcBef>
                <a:spcPts val="0"/>
              </a:spcBef>
              <a:spcAft>
                <a:spcPts val="600"/>
              </a:spcAft>
              <a:buAutoNum type="arabicPeriod" startAt="5"/>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4038600"/>
          </a:xfrm>
        </p:spPr>
        <p:txBody>
          <a:bodyPr>
            <a:noAutofit/>
          </a:bodyPr>
          <a:lstStyle/>
          <a:p>
            <a:pPr marL="514350" indent="-514350" algn="l">
              <a:lnSpc>
                <a:spcPct val="120000"/>
              </a:lnSpc>
              <a:spcBef>
                <a:spcPts val="0"/>
              </a:spcBef>
              <a:spcAft>
                <a:spcPts val="600"/>
              </a:spcAft>
            </a:pPr>
            <a:r>
              <a:rPr lang="en-US" sz="2800" dirty="0" smtClean="0">
                <a:solidFill>
                  <a:schemeClr val="tx1"/>
                </a:solidFill>
              </a:rPr>
              <a:t>7.   Modernize methods allowed for holding public hearings and meetings </a:t>
            </a:r>
          </a:p>
          <a:p>
            <a:pPr marL="514350" indent="-514350" algn="l">
              <a:lnSpc>
                <a:spcPct val="120000"/>
              </a:lnSpc>
              <a:spcBef>
                <a:spcPts val="0"/>
              </a:spcBef>
              <a:spcAft>
                <a:spcPts val="600"/>
              </a:spcAft>
            </a:pPr>
            <a:r>
              <a:rPr lang="en-US" sz="2800" dirty="0" smtClean="0">
                <a:solidFill>
                  <a:schemeClr val="tx1"/>
                </a:solidFill>
              </a:rPr>
              <a:t>8.   Re-establish the Heat Smart woodstove replacement program exemption for small commercial solid fuel boilers regulated under the permitting program</a:t>
            </a:r>
          </a:p>
          <a:p>
            <a:pPr marL="514350" indent="-514350" algn="l">
              <a:lnSpc>
                <a:spcPct val="120000"/>
              </a:lnSpc>
              <a:spcBef>
                <a:spcPts val="0"/>
              </a:spcBef>
              <a:spcAft>
                <a:spcPts val="600"/>
              </a:spcAft>
            </a:pPr>
            <a:r>
              <a:rPr lang="en-US" sz="2800" dirty="0" smtClean="0">
                <a:solidFill>
                  <a:schemeClr val="tx1"/>
                </a:solidFill>
              </a:rPr>
              <a:t>9.   Remove annual reporting requirements for small gasoline dispensing facilities</a:t>
            </a:r>
          </a:p>
        </p:txBody>
      </p:sp>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9 Categories of Rulemaking</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3886200"/>
          </a:xfrm>
        </p:spPr>
        <p:txBody>
          <a:bodyPr>
            <a:noAutofit/>
          </a:bodyPr>
          <a:lstStyle/>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Reorganize by moving procedures out of definitions</a:t>
            </a:r>
          </a:p>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Provide clarification when needed, especially regarding compliance requirements</a:t>
            </a:r>
          </a:p>
          <a:p>
            <a:pPr marL="1028700" lvl="1" indent="-571500" algn="l">
              <a:lnSpc>
                <a:spcPct val="115000"/>
              </a:lnSpc>
              <a:spcBef>
                <a:spcPts val="0"/>
              </a:spcBef>
              <a:buFont typeface="Arial" pitchFamily="34" charset="0"/>
              <a:buChar char="•"/>
            </a:pPr>
            <a:r>
              <a:rPr lang="en-US" dirty="0" smtClean="0">
                <a:solidFill>
                  <a:schemeClr val="tx1"/>
                </a:solidFill>
                <a:cs typeface="Times New Roman" pitchFamily="18" charset="0"/>
              </a:rPr>
              <a:t>Delete unused/redundant definitions</a:t>
            </a:r>
          </a:p>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Correct errors</a:t>
            </a:r>
          </a:p>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Maintain overall stringen</a:t>
            </a:r>
            <a:r>
              <a:rPr lang="en-US" dirty="0" smtClean="0">
                <a:solidFill>
                  <a:schemeClr val="tx1"/>
                </a:solidFill>
                <a:latin typeface="Times New Roman" pitchFamily="18" charset="0"/>
                <a:ea typeface="Calibri"/>
                <a:cs typeface="Times New Roman" pitchFamily="18" charset="0"/>
              </a:rPr>
              <a:t>cy</a:t>
            </a:r>
          </a:p>
        </p:txBody>
      </p:sp>
      <p:sp>
        <p:nvSpPr>
          <p:cNvPr id="6" name="Footer Placeholder 5"/>
          <p:cNvSpPr>
            <a:spLocks noGrp="1"/>
          </p:cNvSpPr>
          <p:nvPr>
            <p:ph type="ftr" sz="quarter" idx="11"/>
          </p:nvPr>
        </p:nvSpPr>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buAutoNum type="arabicPeriod"/>
            </a:pPr>
            <a:r>
              <a:rPr lang="en-US" sz="3200" dirty="0" smtClean="0">
                <a:solidFill>
                  <a:schemeClr val="bg1"/>
                </a:solidFill>
              </a:rPr>
              <a:t>Clarify and update air quality rules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305800" cy="4724400"/>
          </a:xfrm>
        </p:spPr>
        <p:txBody>
          <a:bodyPr>
            <a:noAutofit/>
          </a:bodyPr>
          <a:lstStyle/>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Outdated rules repealed</a:t>
            </a:r>
          </a:p>
          <a:p>
            <a:pPr marL="1485900" lvl="2" indent="-571500" algn="l">
              <a:lnSpc>
                <a:spcPct val="115000"/>
              </a:lnSpc>
              <a:spcBef>
                <a:spcPts val="0"/>
              </a:spcBef>
              <a:buFont typeface="Arial" pitchFamily="34" charset="0"/>
              <a:buChar char="•"/>
            </a:pPr>
            <a:r>
              <a:rPr lang="en-US" sz="2000" dirty="0" smtClean="0">
                <a:solidFill>
                  <a:schemeClr val="tx1"/>
                </a:solidFill>
                <a:cs typeface="Times New Roman" pitchFamily="18" charset="0"/>
              </a:rPr>
              <a:t>Consumer Spray Paint VOC limits replaced by EPA rules (19% vs. 15%)</a:t>
            </a:r>
          </a:p>
          <a:p>
            <a:pPr marL="1485900" lvl="2" indent="-571500" algn="l">
              <a:lnSpc>
                <a:spcPct val="115000"/>
              </a:lnSpc>
              <a:spcBef>
                <a:spcPts val="0"/>
              </a:spcBef>
              <a:buFont typeface="Arial" pitchFamily="34" charset="0"/>
              <a:buChar char="•"/>
            </a:pPr>
            <a:r>
              <a:rPr lang="en-US" sz="2000" dirty="0" smtClean="0">
                <a:solidFill>
                  <a:schemeClr val="tx1"/>
                </a:solidFill>
                <a:cs typeface="Times New Roman" pitchFamily="18" charset="0"/>
              </a:rPr>
              <a:t>Western Backstop SO2 Federal Trading Program – replaced by direct control of PGE Boardman</a:t>
            </a:r>
          </a:p>
          <a:p>
            <a:pPr marL="1028700" lvl="1" indent="-571500" algn="l">
              <a:lnSpc>
                <a:spcPct val="115000"/>
              </a:lnSpc>
              <a:spcBef>
                <a:spcPts val="0"/>
              </a:spcBef>
              <a:buFont typeface="Arial" pitchFamily="34" charset="0"/>
              <a:buChar char="•"/>
            </a:pPr>
            <a:r>
              <a:rPr lang="en-US" dirty="0" smtClean="0">
                <a:solidFill>
                  <a:schemeClr val="tx1"/>
                </a:solidFill>
                <a:ea typeface="Calibri"/>
                <a:cs typeface="Times New Roman" pitchFamily="18" charset="0"/>
              </a:rPr>
              <a:t>Repeal rules for sources that no longer exist in Oregon:</a:t>
            </a:r>
          </a:p>
          <a:p>
            <a:pPr marL="1485900" lvl="2" indent="-571500" algn="l">
              <a:lnSpc>
                <a:spcPct val="115000"/>
              </a:lnSpc>
              <a:spcBef>
                <a:spcPts val="0"/>
              </a:spcBef>
              <a:buFont typeface="Arial" pitchFamily="34" charset="0"/>
              <a:buChar char="•"/>
              <a:defRPr/>
            </a:pPr>
            <a:r>
              <a:rPr lang="en-US" sz="2000" dirty="0" smtClean="0">
                <a:solidFill>
                  <a:schemeClr val="tx1"/>
                </a:solidFill>
                <a:cs typeface="Times New Roman" pitchFamily="18" charset="0"/>
              </a:rPr>
              <a:t>Neutral Sulfite Semi-Chemical Pulp Mills</a:t>
            </a:r>
          </a:p>
          <a:p>
            <a:pPr marL="1485900" lvl="2" indent="-571500" algn="l">
              <a:lnSpc>
                <a:spcPct val="115000"/>
              </a:lnSpc>
              <a:spcBef>
                <a:spcPts val="0"/>
              </a:spcBef>
              <a:buFont typeface="Arial" pitchFamily="34" charset="0"/>
              <a:buChar char="•"/>
              <a:defRPr/>
            </a:pPr>
            <a:r>
              <a:rPr lang="en-US" sz="2000" dirty="0" smtClean="0">
                <a:solidFill>
                  <a:schemeClr val="tx1"/>
                </a:solidFill>
                <a:cs typeface="Times New Roman" pitchFamily="18" charset="0"/>
              </a:rPr>
              <a:t>Sulfite Pulp Mills</a:t>
            </a:r>
          </a:p>
          <a:p>
            <a:pPr marL="1485900" lvl="2" indent="-571500" algn="l">
              <a:lnSpc>
                <a:spcPct val="115000"/>
              </a:lnSpc>
              <a:spcBef>
                <a:spcPts val="0"/>
              </a:spcBef>
              <a:buFont typeface="Arial" pitchFamily="34" charset="0"/>
              <a:buChar char="•"/>
              <a:defRPr/>
            </a:pPr>
            <a:r>
              <a:rPr lang="en-US" sz="2000" dirty="0" smtClean="0">
                <a:solidFill>
                  <a:schemeClr val="tx1"/>
                </a:solidFill>
                <a:cs typeface="Times New Roman" pitchFamily="18" charset="0"/>
              </a:rPr>
              <a:t>Primary Aluminum Standards</a:t>
            </a:r>
          </a:p>
          <a:p>
            <a:pPr marL="1485900" lvl="2" indent="-571500" algn="l">
              <a:lnSpc>
                <a:spcPct val="115000"/>
              </a:lnSpc>
              <a:spcBef>
                <a:spcPts val="0"/>
              </a:spcBef>
              <a:buFont typeface="Arial" pitchFamily="34" charset="0"/>
              <a:buChar char="•"/>
              <a:defRPr/>
            </a:pPr>
            <a:r>
              <a:rPr lang="en-US" sz="2000" dirty="0" smtClean="0">
                <a:solidFill>
                  <a:schemeClr val="tx1"/>
                </a:solidFill>
                <a:cs typeface="Times New Roman" pitchFamily="18" charset="0"/>
              </a:rPr>
              <a:t>Laterite Ore Production of Ferronickel</a:t>
            </a:r>
          </a:p>
          <a:p>
            <a:pPr marL="1485900" lvl="2" indent="-571500" algn="l">
              <a:lnSpc>
                <a:spcPct val="115000"/>
              </a:lnSpc>
              <a:spcBef>
                <a:spcPts val="0"/>
              </a:spcBef>
              <a:buFont typeface="Arial" pitchFamily="34" charset="0"/>
              <a:buChar char="•"/>
              <a:defRPr/>
            </a:pPr>
            <a:r>
              <a:rPr lang="en-US" sz="2000" dirty="0" smtClean="0">
                <a:solidFill>
                  <a:schemeClr val="tx1"/>
                </a:solidFill>
                <a:cs typeface="Times New Roman" pitchFamily="18" charset="0"/>
              </a:rPr>
              <a:t>Charcoal Producing Plants</a:t>
            </a:r>
          </a:p>
          <a:p>
            <a:pPr marL="1485900" lvl="2" indent="-571500" algn="l">
              <a:lnSpc>
                <a:spcPct val="115000"/>
              </a:lnSpc>
              <a:spcBef>
                <a:spcPts val="0"/>
              </a:spcBef>
              <a:buFont typeface="Arial" pitchFamily="34" charset="0"/>
              <a:buChar char="•"/>
            </a:pPr>
            <a:endParaRPr lang="en-US" dirty="0" smtClean="0">
              <a:solidFill>
                <a:schemeClr val="tx1"/>
              </a:solidFill>
              <a:ea typeface="Calibri"/>
              <a:cs typeface="Times New Roman" pitchFamily="18" charset="0"/>
            </a:endParaRPr>
          </a:p>
          <a:p>
            <a:pPr lvl="0" algn="l"/>
            <a:endParaRPr lang="en-US"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pPr/>
              <a:t>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buAutoNum type="arabicPeriod"/>
            </a:pPr>
            <a:r>
              <a:rPr lang="en-US" sz="3200" dirty="0" smtClean="0">
                <a:solidFill>
                  <a:schemeClr val="bg1"/>
                </a:solidFill>
              </a:rPr>
              <a:t>Clarify and update air quality rules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38100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Lower emission standards because of air quality problems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Affects mainly wood-fired boilers</a:t>
            </a:r>
          </a:p>
          <a:p>
            <a:pPr marL="514350" indent="-514350" algn="l">
              <a:lnSpc>
                <a:spcPct val="120000"/>
              </a:lnSpc>
              <a:spcBef>
                <a:spcPts val="0"/>
              </a:spcBef>
              <a:buFont typeface="Arial" pitchFamily="34" charset="0"/>
              <a:buChar char="•"/>
            </a:pPr>
            <a:r>
              <a:rPr lang="en-US" dirty="0" smtClean="0">
                <a:solidFill>
                  <a:schemeClr val="tx1"/>
                </a:solidFill>
              </a:rPr>
              <a:t>Worked with industry to </a:t>
            </a:r>
          </a:p>
          <a:p>
            <a:pPr marL="514350" indent="-514350" algn="l">
              <a:lnSpc>
                <a:spcPct val="120000"/>
              </a:lnSpc>
              <a:spcBef>
                <a:spcPts val="0"/>
              </a:spcBef>
              <a:spcAft>
                <a:spcPts val="600"/>
              </a:spcAft>
            </a:pPr>
            <a:r>
              <a:rPr lang="en-US" dirty="0" smtClean="0">
                <a:solidFill>
                  <a:schemeClr val="tx1"/>
                </a:solidFill>
              </a:rPr>
              <a:t>	reach compromise</a:t>
            </a:r>
          </a:p>
        </p:txBody>
      </p:sp>
      <p:sp>
        <p:nvSpPr>
          <p:cNvPr id="6" name="Footer Placeholder 5"/>
          <p:cNvSpPr>
            <a:spLocks noGrp="1"/>
          </p:cNvSpPr>
          <p:nvPr>
            <p:ph type="ftr" sz="quarter" idx="11"/>
          </p:nvPr>
        </p:nvSpPr>
        <p:spPr/>
        <p:txBody>
          <a:bodyPr/>
          <a:lstStyle/>
          <a:p>
            <a:fld id="{F0D78E94-73A4-484D-8D4C-ABC2E7101558}" type="slidenum">
              <a:rPr lang="en-US" smtClean="0"/>
              <a:pPr/>
              <a:t>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3429000"/>
            <a:ext cx="3649532" cy="2376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2.  Update Particulate Matter Emission Standards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4777</TotalTime>
  <Words>4256</Words>
  <Application>Microsoft Office PowerPoint</Application>
  <PresentationFormat>On-screen Show (4:3)</PresentationFormat>
  <Paragraphs>494</Paragraphs>
  <Slides>47</Slides>
  <Notes>40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Operations</vt:lpstr>
      <vt:lpstr>Reasons for Rulemaking</vt:lpstr>
      <vt:lpstr>Reasons for Rulemaking</vt:lpstr>
      <vt:lpstr>Slide 4</vt:lpstr>
      <vt:lpstr>Slide 5</vt:lpstr>
      <vt:lpstr>Slide 6</vt:lpstr>
      <vt:lpstr>Slide 7</vt:lpstr>
      <vt:lpstr>Slide 8</vt:lpstr>
      <vt:lpstr>Slide 9</vt:lpstr>
      <vt:lpstr>Slide 10</vt:lpstr>
      <vt:lpstr>Slide 11</vt:lpstr>
      <vt:lpstr>Slide 12</vt:lpstr>
      <vt:lpstr>Intro to topics 4, 5 and 6</vt:lpstr>
      <vt:lpstr>Intro to topics 4, 5 and 6    continued</vt:lpstr>
      <vt:lpstr>Intro to topics 4, 5 and 6    continued</vt:lpstr>
      <vt:lpstr>Intro to topics 4, 5 and 6    continued</vt:lpstr>
      <vt:lpstr>Intro to topics 4, 5 and 6    continued</vt:lpstr>
      <vt:lpstr>Intro to topics 4, 5 and 6    continued</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Questions?</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jinahar</cp:lastModifiedBy>
  <cp:revision>579</cp:revision>
  <dcterms:created xsi:type="dcterms:W3CDTF">2012-12-04T19:19:06Z</dcterms:created>
  <dcterms:modified xsi:type="dcterms:W3CDTF">2015-01-28T23:39:27Z</dcterms:modified>
</cp:coreProperties>
</file>