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tiff" ContentType="image/tif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6" r:id="rId2"/>
    <p:sldId id="332" r:id="rId3"/>
    <p:sldId id="340" r:id="rId4"/>
    <p:sldId id="339" r:id="rId5"/>
    <p:sldId id="338" r:id="rId6"/>
    <p:sldId id="333" r:id="rId7"/>
    <p:sldId id="334" r:id="rId8"/>
    <p:sldId id="341" r:id="rId9"/>
    <p:sldId id="282" r:id="rId10"/>
    <p:sldId id="320" r:id="rId11"/>
    <p:sldId id="360" r:id="rId12"/>
    <p:sldId id="345" r:id="rId13"/>
    <p:sldId id="361" r:id="rId14"/>
    <p:sldId id="359" r:id="rId15"/>
    <p:sldId id="348" r:id="rId16"/>
    <p:sldId id="350" r:id="rId17"/>
    <p:sldId id="347" r:id="rId18"/>
    <p:sldId id="342" r:id="rId19"/>
    <p:sldId id="346" r:id="rId20"/>
    <p:sldId id="354" r:id="rId21"/>
    <p:sldId id="351" r:id="rId22"/>
    <p:sldId id="352" r:id="rId23"/>
    <p:sldId id="355" r:id="rId24"/>
    <p:sldId id="280" r:id="rId25"/>
    <p:sldId id="362" r:id="rId26"/>
    <p:sldId id="314" r:id="rId27"/>
    <p:sldId id="356" r:id="rId28"/>
    <p:sldId id="323" r:id="rId29"/>
    <p:sldId id="324" r:id="rId30"/>
    <p:sldId id="329" r:id="rId31"/>
    <p:sldId id="298" r:id="rId32"/>
    <p:sldId id="307" r:id="rId33"/>
    <p:sldId id="292" r:id="rId34"/>
    <p:sldId id="315" r:id="rId35"/>
    <p:sldId id="294" r:id="rId36"/>
    <p:sldId id="328" r:id="rId37"/>
    <p:sldId id="327" r:id="rId38"/>
    <p:sldId id="295" r:id="rId39"/>
    <p:sldId id="317" r:id="rId40"/>
    <p:sldId id="316" r:id="rId41"/>
    <p:sldId id="296" r:id="rId42"/>
    <p:sldId id="318" r:id="rId43"/>
    <p:sldId id="319" r:id="rId44"/>
    <p:sldId id="326" r:id="rId45"/>
    <p:sldId id="277" r:id="rId46"/>
    <p:sldId id="288" r:id="rId47"/>
    <p:sldId id="289" r:id="rId48"/>
    <p:sldId id="290" r:id="rId49"/>
    <p:sldId id="305" r:id="rId50"/>
    <p:sldId id="306" r:id="rId51"/>
    <p:sldId id="310" r:id="rId52"/>
    <p:sldId id="291" r:id="rId53"/>
    <p:sldId id="349" r:id="rId54"/>
    <p:sldId id="301"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91919"/>
    <a:srgbClr val="232323"/>
    <a:srgbClr val="192C0A"/>
    <a:srgbClr val="AA0BC5"/>
    <a:srgbClr val="60B896"/>
    <a:srgbClr val="B4DECE"/>
    <a:srgbClr val="439777"/>
    <a:srgbClr val="3F8D6F"/>
    <a:srgbClr val="57B59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90" d="100"/>
          <a:sy n="90" d="100"/>
        </p:scale>
        <p:origin x="-43" y="326"/>
      </p:cViewPr>
      <p:guideLst>
        <p:guide orient="horz" pos="2160"/>
        <p:guide pos="2880"/>
      </p:guideLst>
    </p:cSldViewPr>
  </p:slideViewPr>
  <p:outlineViewPr>
    <p:cViewPr>
      <p:scale>
        <a:sx n="33" d="100"/>
        <a:sy n="33" d="100"/>
      </p:scale>
      <p:origin x="42" y="984"/>
    </p:cViewPr>
  </p:outlineViewPr>
  <p:notesTextViewPr>
    <p:cViewPr>
      <p:scale>
        <a:sx n="100" d="100"/>
        <a:sy n="100" d="100"/>
      </p:scale>
      <p:origin x="0" y="0"/>
    </p:cViewPr>
  </p:notesTextViewPr>
  <p:sorterViewPr>
    <p:cViewPr>
      <p:scale>
        <a:sx n="80" d="100"/>
        <a:sy n="80" d="100"/>
      </p:scale>
      <p:origin x="0" y="2124"/>
    </p:cViewPr>
  </p:sorterViewPr>
  <p:notesViewPr>
    <p:cSldViewPr>
      <p:cViewPr>
        <p:scale>
          <a:sx n="100" d="100"/>
          <a:sy n="100" d="100"/>
        </p:scale>
        <p:origin x="-1830"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8A8D7A-2865-4FA9-99FA-0738D7780182}"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D4AB625D-7ADE-4152-96B3-AAE958EDA643}">
      <dgm:prSet phldrT="[Text]"/>
      <dgm:spPr/>
      <dgm:t>
        <a:bodyPr/>
        <a:lstStyle/>
        <a:p>
          <a:r>
            <a:rPr lang="en-US" dirty="0" smtClean="0"/>
            <a:t>Title V = ACDP environmentally</a:t>
          </a:r>
          <a:endParaRPr lang="en-US" dirty="0"/>
        </a:p>
      </dgm:t>
    </dgm:pt>
    <dgm:pt modelId="{2E8F5FAC-27C8-45EA-80B9-A5DE01A093C7}" type="parTrans" cxnId="{7185E344-A2B1-4051-A94A-76521B8FA016}">
      <dgm:prSet/>
      <dgm:spPr/>
      <dgm:t>
        <a:bodyPr/>
        <a:lstStyle/>
        <a:p>
          <a:endParaRPr lang="en-US"/>
        </a:p>
      </dgm:t>
    </dgm:pt>
    <dgm:pt modelId="{91BB9C16-991C-42D4-B879-BFC06331B4AB}" type="sibTrans" cxnId="{7185E344-A2B1-4051-A94A-76521B8FA016}">
      <dgm:prSet/>
      <dgm:spPr/>
      <dgm:t>
        <a:bodyPr/>
        <a:lstStyle/>
        <a:p>
          <a:endParaRPr lang="en-US"/>
        </a:p>
      </dgm:t>
    </dgm:pt>
    <dgm:pt modelId="{4CF91315-6D68-45C6-BE08-BAA09EA10274}">
      <dgm:prSet phldrT="[Text]"/>
      <dgm:spPr/>
      <dgm:t>
        <a:bodyPr/>
        <a:lstStyle/>
        <a:p>
          <a:r>
            <a:rPr lang="en-US" dirty="0" smtClean="0"/>
            <a:t>Controls for GHGs most likely installed </a:t>
          </a:r>
          <a:endParaRPr lang="en-US" dirty="0"/>
        </a:p>
      </dgm:t>
    </dgm:pt>
    <dgm:pt modelId="{54498527-67DD-467B-8838-C375286F0273}" type="parTrans" cxnId="{30431C17-1A0E-49D8-A970-05D8DE4F55CF}">
      <dgm:prSet/>
      <dgm:spPr/>
      <dgm:t>
        <a:bodyPr/>
        <a:lstStyle/>
        <a:p>
          <a:endParaRPr lang="en-US"/>
        </a:p>
      </dgm:t>
    </dgm:pt>
    <dgm:pt modelId="{35B83140-83A3-4C9B-B1B9-F88B3797F0D4}" type="sibTrans" cxnId="{30431C17-1A0E-49D8-A970-05D8DE4F55CF}">
      <dgm:prSet/>
      <dgm:spPr/>
      <dgm:t>
        <a:bodyPr/>
        <a:lstStyle/>
        <a:p>
          <a:endParaRPr lang="en-US"/>
        </a:p>
      </dgm:t>
    </dgm:pt>
    <dgm:pt modelId="{BD9F2416-A2D5-4449-BE6E-3339B7699109}">
      <dgm:prSet phldrT="[Text]"/>
      <dgm:spPr/>
      <dgm:t>
        <a:bodyPr/>
        <a:lstStyle/>
        <a:p>
          <a:r>
            <a:rPr lang="en-US" dirty="0" smtClean="0"/>
            <a:t>National equity for Oregon businesses</a:t>
          </a:r>
          <a:endParaRPr lang="en-US" dirty="0"/>
        </a:p>
      </dgm:t>
    </dgm:pt>
    <dgm:pt modelId="{566EF538-0AB6-4A73-AD7C-DAA42FECF651}" type="parTrans" cxnId="{E57E6CD3-FA84-468B-9D8D-194BF8E2280C}">
      <dgm:prSet/>
      <dgm:spPr/>
      <dgm:t>
        <a:bodyPr/>
        <a:lstStyle/>
        <a:p>
          <a:endParaRPr lang="en-US"/>
        </a:p>
      </dgm:t>
    </dgm:pt>
    <dgm:pt modelId="{479DCAEB-B225-49B5-83EB-AFB81C6D736B}" type="sibTrans" cxnId="{E57E6CD3-FA84-468B-9D8D-194BF8E2280C}">
      <dgm:prSet/>
      <dgm:spPr/>
      <dgm:t>
        <a:bodyPr/>
        <a:lstStyle/>
        <a:p>
          <a:endParaRPr lang="en-US"/>
        </a:p>
      </dgm:t>
    </dgm:pt>
    <dgm:pt modelId="{FB4C978F-BFAE-452E-B2F8-C946469ED3B5}" type="pres">
      <dgm:prSet presAssocID="{348A8D7A-2865-4FA9-99FA-0738D7780182}" presName="Name0" presStyleCnt="0">
        <dgm:presLayoutVars>
          <dgm:chMax val="7"/>
          <dgm:chPref val="7"/>
          <dgm:dir/>
        </dgm:presLayoutVars>
      </dgm:prSet>
      <dgm:spPr/>
      <dgm:t>
        <a:bodyPr/>
        <a:lstStyle/>
        <a:p>
          <a:endParaRPr lang="en-US"/>
        </a:p>
      </dgm:t>
    </dgm:pt>
    <dgm:pt modelId="{4D9BD2B6-0351-4918-99DE-B831796D1509}" type="pres">
      <dgm:prSet presAssocID="{348A8D7A-2865-4FA9-99FA-0738D7780182}" presName="Name1" presStyleCnt="0"/>
      <dgm:spPr/>
    </dgm:pt>
    <dgm:pt modelId="{A8567FA1-1605-401F-9BD7-5396945C83EA}" type="pres">
      <dgm:prSet presAssocID="{348A8D7A-2865-4FA9-99FA-0738D7780182}" presName="cycle" presStyleCnt="0"/>
      <dgm:spPr/>
    </dgm:pt>
    <dgm:pt modelId="{EA9271D2-6B95-48A6-9F07-3EEB710BD0E2}" type="pres">
      <dgm:prSet presAssocID="{348A8D7A-2865-4FA9-99FA-0738D7780182}" presName="srcNode" presStyleLbl="node1" presStyleIdx="0" presStyleCnt="3"/>
      <dgm:spPr/>
    </dgm:pt>
    <dgm:pt modelId="{C2857A6F-36EE-441B-B5CF-7943F5C11671}" type="pres">
      <dgm:prSet presAssocID="{348A8D7A-2865-4FA9-99FA-0738D7780182}" presName="conn" presStyleLbl="parChTrans1D2" presStyleIdx="0" presStyleCnt="1"/>
      <dgm:spPr/>
      <dgm:t>
        <a:bodyPr/>
        <a:lstStyle/>
        <a:p>
          <a:endParaRPr lang="en-US"/>
        </a:p>
      </dgm:t>
    </dgm:pt>
    <dgm:pt modelId="{5129D953-0AB5-4C5A-AD32-A54EF630F3E3}" type="pres">
      <dgm:prSet presAssocID="{348A8D7A-2865-4FA9-99FA-0738D7780182}" presName="extraNode" presStyleLbl="node1" presStyleIdx="0" presStyleCnt="3"/>
      <dgm:spPr/>
    </dgm:pt>
    <dgm:pt modelId="{865DE0A3-F960-418A-B826-79795C1F7419}" type="pres">
      <dgm:prSet presAssocID="{348A8D7A-2865-4FA9-99FA-0738D7780182}" presName="dstNode" presStyleLbl="node1" presStyleIdx="0" presStyleCnt="3"/>
      <dgm:spPr/>
    </dgm:pt>
    <dgm:pt modelId="{4E607D0A-E6D1-4303-A51A-9C909E9D3D47}" type="pres">
      <dgm:prSet presAssocID="{D4AB625D-7ADE-4152-96B3-AAE958EDA643}" presName="text_1" presStyleLbl="node1" presStyleIdx="0" presStyleCnt="3">
        <dgm:presLayoutVars>
          <dgm:bulletEnabled val="1"/>
        </dgm:presLayoutVars>
      </dgm:prSet>
      <dgm:spPr/>
      <dgm:t>
        <a:bodyPr/>
        <a:lstStyle/>
        <a:p>
          <a:endParaRPr lang="en-US"/>
        </a:p>
      </dgm:t>
    </dgm:pt>
    <dgm:pt modelId="{6B153ABC-4B42-42A0-9436-6E3DE2969E5C}" type="pres">
      <dgm:prSet presAssocID="{D4AB625D-7ADE-4152-96B3-AAE958EDA643}" presName="accent_1" presStyleCnt="0"/>
      <dgm:spPr/>
    </dgm:pt>
    <dgm:pt modelId="{FB6A1C06-DF92-47F6-914C-F87F9B7940C7}" type="pres">
      <dgm:prSet presAssocID="{D4AB625D-7ADE-4152-96B3-AAE958EDA643}" presName="accentRepeatNode" presStyleLbl="solidFgAcc1" presStyleIdx="0" presStyleCnt="3" custScaleX="110946" custScaleY="115697"/>
      <dgm:spPr/>
    </dgm:pt>
    <dgm:pt modelId="{89C1AF67-796A-4947-AC8D-C770F07E15FB}" type="pres">
      <dgm:prSet presAssocID="{4CF91315-6D68-45C6-BE08-BAA09EA10274}" presName="text_2" presStyleLbl="node1" presStyleIdx="1" presStyleCnt="3">
        <dgm:presLayoutVars>
          <dgm:bulletEnabled val="1"/>
        </dgm:presLayoutVars>
      </dgm:prSet>
      <dgm:spPr/>
      <dgm:t>
        <a:bodyPr/>
        <a:lstStyle/>
        <a:p>
          <a:endParaRPr lang="en-US"/>
        </a:p>
      </dgm:t>
    </dgm:pt>
    <dgm:pt modelId="{261B21AF-295A-483B-B270-4899AB505063}" type="pres">
      <dgm:prSet presAssocID="{4CF91315-6D68-45C6-BE08-BAA09EA10274}" presName="accent_2" presStyleCnt="0"/>
      <dgm:spPr/>
    </dgm:pt>
    <dgm:pt modelId="{0758ED51-0CA3-4A32-802B-D7EE8889DCF8}" type="pres">
      <dgm:prSet presAssocID="{4CF91315-6D68-45C6-BE08-BAA09EA10274}" presName="accentRepeatNode" presStyleLbl="solidFgAcc1" presStyleIdx="1" presStyleCnt="3" custScaleX="122308" custScaleY="120000"/>
      <dgm:spPr>
        <a:blipFill rotWithShape="0">
          <a:blip xmlns:r="http://schemas.openxmlformats.org/officeDocument/2006/relationships" r:embed="rId1"/>
          <a:stretch>
            <a:fillRect/>
          </a:stretch>
        </a:blipFill>
      </dgm:spPr>
    </dgm:pt>
    <dgm:pt modelId="{7931F6F3-03B4-4B70-BEA4-82C5AE6608F8}" type="pres">
      <dgm:prSet presAssocID="{BD9F2416-A2D5-4449-BE6E-3339B7699109}" presName="text_3" presStyleLbl="node1" presStyleIdx="2" presStyleCnt="3" custLinFactNeighborX="-577" custLinFactNeighborY="3125">
        <dgm:presLayoutVars>
          <dgm:bulletEnabled val="1"/>
        </dgm:presLayoutVars>
      </dgm:prSet>
      <dgm:spPr/>
      <dgm:t>
        <a:bodyPr/>
        <a:lstStyle/>
        <a:p>
          <a:endParaRPr lang="en-US"/>
        </a:p>
      </dgm:t>
    </dgm:pt>
    <dgm:pt modelId="{658D840B-A750-40F9-B0E6-AD7C3A533166}" type="pres">
      <dgm:prSet presAssocID="{BD9F2416-A2D5-4449-BE6E-3339B7699109}" presName="accent_3" presStyleCnt="0"/>
      <dgm:spPr/>
    </dgm:pt>
    <dgm:pt modelId="{B80639B9-A243-4761-85DA-5C1AA081E268}" type="pres">
      <dgm:prSet presAssocID="{BD9F2416-A2D5-4449-BE6E-3339B7699109}" presName="accentRepeatNode" presStyleLbl="solidFgAcc1" presStyleIdx="2" presStyleCnt="3" custScaleX="116036" custScaleY="100698"/>
      <dgm:spPr/>
    </dgm:pt>
  </dgm:ptLst>
  <dgm:cxnLst>
    <dgm:cxn modelId="{8C8E3B50-412C-4452-87A5-CE6C335BC145}" type="presOf" srcId="{348A8D7A-2865-4FA9-99FA-0738D7780182}" destId="{FB4C978F-BFAE-452E-B2F8-C946469ED3B5}" srcOrd="0" destOrd="0" presId="urn:microsoft.com/office/officeart/2008/layout/VerticalCurvedList"/>
    <dgm:cxn modelId="{23D28BB1-7288-42D7-B38A-BE7F420E8F05}" type="presOf" srcId="{BD9F2416-A2D5-4449-BE6E-3339B7699109}" destId="{7931F6F3-03B4-4B70-BEA4-82C5AE6608F8}" srcOrd="0" destOrd="0" presId="urn:microsoft.com/office/officeart/2008/layout/VerticalCurvedList"/>
    <dgm:cxn modelId="{30431C17-1A0E-49D8-A970-05D8DE4F55CF}" srcId="{348A8D7A-2865-4FA9-99FA-0738D7780182}" destId="{4CF91315-6D68-45C6-BE08-BAA09EA10274}" srcOrd="1" destOrd="0" parTransId="{54498527-67DD-467B-8838-C375286F0273}" sibTransId="{35B83140-83A3-4C9B-B1B9-F88B3797F0D4}"/>
    <dgm:cxn modelId="{7185E344-A2B1-4051-A94A-76521B8FA016}" srcId="{348A8D7A-2865-4FA9-99FA-0738D7780182}" destId="{D4AB625D-7ADE-4152-96B3-AAE958EDA643}" srcOrd="0" destOrd="0" parTransId="{2E8F5FAC-27C8-45EA-80B9-A5DE01A093C7}" sibTransId="{91BB9C16-991C-42D4-B879-BFC06331B4AB}"/>
    <dgm:cxn modelId="{E57E6CD3-FA84-468B-9D8D-194BF8E2280C}" srcId="{348A8D7A-2865-4FA9-99FA-0738D7780182}" destId="{BD9F2416-A2D5-4449-BE6E-3339B7699109}" srcOrd="2" destOrd="0" parTransId="{566EF538-0AB6-4A73-AD7C-DAA42FECF651}" sibTransId="{479DCAEB-B225-49B5-83EB-AFB81C6D736B}"/>
    <dgm:cxn modelId="{F83725FD-9A6B-40CC-87D2-3EB1252A7C57}" type="presOf" srcId="{4CF91315-6D68-45C6-BE08-BAA09EA10274}" destId="{89C1AF67-796A-4947-AC8D-C770F07E15FB}" srcOrd="0" destOrd="0" presId="urn:microsoft.com/office/officeart/2008/layout/VerticalCurvedList"/>
    <dgm:cxn modelId="{D26E4398-0C9C-4C75-9906-97DF4B9BC5F0}" type="presOf" srcId="{91BB9C16-991C-42D4-B879-BFC06331B4AB}" destId="{C2857A6F-36EE-441B-B5CF-7943F5C11671}" srcOrd="0" destOrd="0" presId="urn:microsoft.com/office/officeart/2008/layout/VerticalCurvedList"/>
    <dgm:cxn modelId="{4330CE26-7683-4D36-BFE0-0667D805C369}" type="presOf" srcId="{D4AB625D-7ADE-4152-96B3-AAE958EDA643}" destId="{4E607D0A-E6D1-4303-A51A-9C909E9D3D47}" srcOrd="0" destOrd="0" presId="urn:microsoft.com/office/officeart/2008/layout/VerticalCurvedList"/>
    <dgm:cxn modelId="{09A69944-5C22-4C58-88F0-B6764E5C3878}" type="presParOf" srcId="{FB4C978F-BFAE-452E-B2F8-C946469ED3B5}" destId="{4D9BD2B6-0351-4918-99DE-B831796D1509}" srcOrd="0" destOrd="0" presId="urn:microsoft.com/office/officeart/2008/layout/VerticalCurvedList"/>
    <dgm:cxn modelId="{CC64BEA3-DEA2-4424-BFAE-5B87C0E4FDD3}" type="presParOf" srcId="{4D9BD2B6-0351-4918-99DE-B831796D1509}" destId="{A8567FA1-1605-401F-9BD7-5396945C83EA}" srcOrd="0" destOrd="0" presId="urn:microsoft.com/office/officeart/2008/layout/VerticalCurvedList"/>
    <dgm:cxn modelId="{C8ADCF5C-3169-4CBB-8D92-E009CF91CE2E}" type="presParOf" srcId="{A8567FA1-1605-401F-9BD7-5396945C83EA}" destId="{EA9271D2-6B95-48A6-9F07-3EEB710BD0E2}" srcOrd="0" destOrd="0" presId="urn:microsoft.com/office/officeart/2008/layout/VerticalCurvedList"/>
    <dgm:cxn modelId="{9AF2E9CD-6AF0-476A-8292-720BF12DD32A}" type="presParOf" srcId="{A8567FA1-1605-401F-9BD7-5396945C83EA}" destId="{C2857A6F-36EE-441B-B5CF-7943F5C11671}" srcOrd="1" destOrd="0" presId="urn:microsoft.com/office/officeart/2008/layout/VerticalCurvedList"/>
    <dgm:cxn modelId="{4169D842-074F-434A-9937-4D4AA40C27DE}" type="presParOf" srcId="{A8567FA1-1605-401F-9BD7-5396945C83EA}" destId="{5129D953-0AB5-4C5A-AD32-A54EF630F3E3}" srcOrd="2" destOrd="0" presId="urn:microsoft.com/office/officeart/2008/layout/VerticalCurvedList"/>
    <dgm:cxn modelId="{B4BD7395-C838-4BAE-B8D6-5D80A7CF9ADF}" type="presParOf" srcId="{A8567FA1-1605-401F-9BD7-5396945C83EA}" destId="{865DE0A3-F960-418A-B826-79795C1F7419}" srcOrd="3" destOrd="0" presId="urn:microsoft.com/office/officeart/2008/layout/VerticalCurvedList"/>
    <dgm:cxn modelId="{1472610A-67DA-44C5-8511-EF07F7A0C97F}" type="presParOf" srcId="{4D9BD2B6-0351-4918-99DE-B831796D1509}" destId="{4E607D0A-E6D1-4303-A51A-9C909E9D3D47}" srcOrd="1" destOrd="0" presId="urn:microsoft.com/office/officeart/2008/layout/VerticalCurvedList"/>
    <dgm:cxn modelId="{72C24213-FD84-43FC-BD07-531E0516D1E8}" type="presParOf" srcId="{4D9BD2B6-0351-4918-99DE-B831796D1509}" destId="{6B153ABC-4B42-42A0-9436-6E3DE2969E5C}" srcOrd="2" destOrd="0" presId="urn:microsoft.com/office/officeart/2008/layout/VerticalCurvedList"/>
    <dgm:cxn modelId="{D6C72945-0C27-4D28-8E7E-0A8BB4983BAC}" type="presParOf" srcId="{6B153ABC-4B42-42A0-9436-6E3DE2969E5C}" destId="{FB6A1C06-DF92-47F6-914C-F87F9B7940C7}" srcOrd="0" destOrd="0" presId="urn:microsoft.com/office/officeart/2008/layout/VerticalCurvedList"/>
    <dgm:cxn modelId="{F11869B3-9650-4D63-A029-F92C2E0D59A4}" type="presParOf" srcId="{4D9BD2B6-0351-4918-99DE-B831796D1509}" destId="{89C1AF67-796A-4947-AC8D-C770F07E15FB}" srcOrd="3" destOrd="0" presId="urn:microsoft.com/office/officeart/2008/layout/VerticalCurvedList"/>
    <dgm:cxn modelId="{91EF5B78-045C-48C6-AACB-737627454DD1}" type="presParOf" srcId="{4D9BD2B6-0351-4918-99DE-B831796D1509}" destId="{261B21AF-295A-483B-B270-4899AB505063}" srcOrd="4" destOrd="0" presId="urn:microsoft.com/office/officeart/2008/layout/VerticalCurvedList"/>
    <dgm:cxn modelId="{3C342C18-F6E7-4C9E-86E2-40E3208D8023}" type="presParOf" srcId="{261B21AF-295A-483B-B270-4899AB505063}" destId="{0758ED51-0CA3-4A32-802B-D7EE8889DCF8}" srcOrd="0" destOrd="0" presId="urn:microsoft.com/office/officeart/2008/layout/VerticalCurvedList"/>
    <dgm:cxn modelId="{CB3C1925-E8AB-45D7-864B-AA5002E7935F}" type="presParOf" srcId="{4D9BD2B6-0351-4918-99DE-B831796D1509}" destId="{7931F6F3-03B4-4B70-BEA4-82C5AE6608F8}" srcOrd="5" destOrd="0" presId="urn:microsoft.com/office/officeart/2008/layout/VerticalCurvedList"/>
    <dgm:cxn modelId="{E9E6EBE0-DE57-44B5-B957-70E711F10404}" type="presParOf" srcId="{4D9BD2B6-0351-4918-99DE-B831796D1509}" destId="{658D840B-A750-40F9-B0E6-AD7C3A533166}" srcOrd="6" destOrd="0" presId="urn:microsoft.com/office/officeart/2008/layout/VerticalCurvedList"/>
    <dgm:cxn modelId="{4FDD498C-B868-4A22-8318-4DF0F9450EB4}" type="presParOf" srcId="{658D840B-A750-40F9-B0E6-AD7C3A533166}" destId="{B80639B9-A243-4761-85DA-5C1AA081E268}"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857A6F-36EE-441B-B5CF-7943F5C11671}">
      <dsp:nvSpPr>
        <dsp:cNvPr id="0" name=""/>
        <dsp:cNvSpPr/>
      </dsp:nvSpPr>
      <dsp:spPr>
        <a:xfrm>
          <a:off x="-4554500" y="-704407"/>
          <a:ext cx="5472816" cy="5472816"/>
        </a:xfrm>
        <a:prstGeom prst="blockArc">
          <a:avLst>
            <a:gd name="adj1" fmla="val 18900000"/>
            <a:gd name="adj2" fmla="val 2700000"/>
            <a:gd name="adj3" fmla="val 395"/>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607D0A-E6D1-4303-A51A-9C909E9D3D47}">
      <dsp:nvSpPr>
        <dsp:cNvPr id="0" name=""/>
        <dsp:cNvSpPr/>
      </dsp:nvSpPr>
      <dsp:spPr>
        <a:xfrm>
          <a:off x="604814" y="406400"/>
          <a:ext cx="5475833" cy="81280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Title V = ACDP environmentally</a:t>
          </a:r>
          <a:endParaRPr lang="en-US" sz="2400" kern="1200" dirty="0"/>
        </a:p>
      </dsp:txBody>
      <dsp:txXfrm>
        <a:off x="604814" y="406400"/>
        <a:ext cx="5475833" cy="812800"/>
      </dsp:txXfrm>
    </dsp:sp>
    <dsp:sp modelId="{FB6A1C06-DF92-47F6-914C-F87F9B7940C7}">
      <dsp:nvSpPr>
        <dsp:cNvPr id="0" name=""/>
        <dsp:cNvSpPr/>
      </dsp:nvSpPr>
      <dsp:spPr>
        <a:xfrm>
          <a:off x="41208" y="225059"/>
          <a:ext cx="1127211" cy="1175481"/>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C1AF67-796A-4947-AC8D-C770F07E15FB}">
      <dsp:nvSpPr>
        <dsp:cNvPr id="0" name=""/>
        <dsp:cNvSpPr/>
      </dsp:nvSpPr>
      <dsp:spPr>
        <a:xfrm>
          <a:off x="900267" y="1625599"/>
          <a:ext cx="5180380" cy="812800"/>
        </a:xfrm>
        <a:prstGeom prst="rect">
          <a:avLst/>
        </a:prstGeom>
        <a:solidFill>
          <a:schemeClr val="accent4">
            <a:hueOff val="928412"/>
            <a:satOff val="-28205"/>
            <a:lumOff val="9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Controls for GHGs most likely installed </a:t>
          </a:r>
          <a:endParaRPr lang="en-US" sz="2400" kern="1200" dirty="0"/>
        </a:p>
      </dsp:txBody>
      <dsp:txXfrm>
        <a:off x="900267" y="1625599"/>
        <a:ext cx="5180380" cy="812800"/>
      </dsp:txXfrm>
    </dsp:sp>
    <dsp:sp modelId="{0758ED51-0CA3-4A32-802B-D7EE8889DCF8}">
      <dsp:nvSpPr>
        <dsp:cNvPr id="0" name=""/>
        <dsp:cNvSpPr/>
      </dsp:nvSpPr>
      <dsp:spPr>
        <a:xfrm>
          <a:off x="278942" y="1422399"/>
          <a:ext cx="1242649" cy="1219200"/>
        </a:xfrm>
        <a:prstGeom prst="ellipse">
          <a:avLst/>
        </a:prstGeom>
        <a:blipFill rotWithShape="0">
          <a:blip xmlns:r="http://schemas.openxmlformats.org/officeDocument/2006/relationships" r:embed="rId1"/>
          <a:stretch>
            <a:fillRect/>
          </a:stretch>
        </a:blipFill>
        <a:ln w="25400" cap="flat" cmpd="sng" algn="ctr">
          <a:solidFill>
            <a:schemeClr val="accent4">
              <a:hueOff val="928412"/>
              <a:satOff val="-28205"/>
              <a:lumOff val="9314"/>
              <a:alphaOff val="0"/>
            </a:schemeClr>
          </a:solidFill>
          <a:prstDash val="solid"/>
        </a:ln>
        <a:effectLst/>
      </dsp:spPr>
      <dsp:style>
        <a:lnRef idx="2">
          <a:scrgbClr r="0" g="0" b="0"/>
        </a:lnRef>
        <a:fillRef idx="1">
          <a:scrgbClr r="0" g="0" b="0"/>
        </a:fillRef>
        <a:effectRef idx="0">
          <a:scrgbClr r="0" g="0" b="0"/>
        </a:effectRef>
        <a:fontRef idx="minor"/>
      </dsp:style>
    </dsp:sp>
    <dsp:sp modelId="{7931F6F3-03B4-4B70-BEA4-82C5AE6608F8}">
      <dsp:nvSpPr>
        <dsp:cNvPr id="0" name=""/>
        <dsp:cNvSpPr/>
      </dsp:nvSpPr>
      <dsp:spPr>
        <a:xfrm>
          <a:off x="573219" y="2870200"/>
          <a:ext cx="5475833" cy="812800"/>
        </a:xfrm>
        <a:prstGeom prst="rect">
          <a:avLst/>
        </a:prstGeom>
        <a:solidFill>
          <a:schemeClr val="accent4">
            <a:hueOff val="1856823"/>
            <a:satOff val="-56410"/>
            <a:lumOff val="1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National equity for Oregon businesses</a:t>
          </a:r>
          <a:endParaRPr lang="en-US" sz="2400" kern="1200" dirty="0"/>
        </a:p>
      </dsp:txBody>
      <dsp:txXfrm>
        <a:off x="573219" y="2870200"/>
        <a:ext cx="5475833" cy="812800"/>
      </dsp:txXfrm>
    </dsp:sp>
    <dsp:sp modelId="{B80639B9-A243-4761-85DA-5C1AA081E268}">
      <dsp:nvSpPr>
        <dsp:cNvPr id="0" name=""/>
        <dsp:cNvSpPr/>
      </dsp:nvSpPr>
      <dsp:spPr>
        <a:xfrm>
          <a:off x="15351" y="2739654"/>
          <a:ext cx="1178925" cy="1023091"/>
        </a:xfrm>
        <a:prstGeom prst="ellipse">
          <a:avLst/>
        </a:prstGeom>
        <a:solidFill>
          <a:schemeClr val="lt1">
            <a:hueOff val="0"/>
            <a:satOff val="0"/>
            <a:lumOff val="0"/>
            <a:alphaOff val="0"/>
          </a:schemeClr>
        </a:solidFill>
        <a:ln w="25400" cap="flat" cmpd="sng" algn="ctr">
          <a:solidFill>
            <a:schemeClr val="accent4">
              <a:hueOff val="1856823"/>
              <a:satOff val="-56410"/>
              <a:lumOff val="1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F25208B-E99E-43A7-9756-8BC86A7C2814}" type="datetimeFigureOut">
              <a:rPr lang="en-US" smtClean="0"/>
              <a:pPr/>
              <a:t>3/5/2015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E8F0A21-EA32-43A4-8290-2F9C21C7D8C2}" type="slidenum">
              <a:rPr lang="en-US" smtClean="0"/>
              <a:pPr/>
              <a:t>‹#›</a:t>
            </a:fld>
            <a:endParaRPr lang="en-US"/>
          </a:p>
        </p:txBody>
      </p:sp>
    </p:spTree>
    <p:extLst>
      <p:ext uri="{BB962C8B-B14F-4D97-AF65-F5344CB8AC3E}">
        <p14:creationId xmlns:p14="http://schemas.microsoft.com/office/powerpoint/2010/main" xmlns="" val="26063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02D8DF-BA0A-4A0C-8017-A2E5EEAA02EA}" type="datetimeFigureOut">
              <a:rPr lang="en-US" smtClean="0"/>
              <a:pPr/>
              <a:t>3/5/2015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2370381-2201-4B5E-AFD5-D162C8ADD346}" type="slidenum">
              <a:rPr lang="en-US" smtClean="0"/>
              <a:pPr/>
              <a:t>‹#›</a:t>
            </a:fld>
            <a:endParaRPr lang="en-US" dirty="0"/>
          </a:p>
        </p:txBody>
      </p:sp>
    </p:spTree>
    <p:extLst>
      <p:ext uri="{BB962C8B-B14F-4D97-AF65-F5344CB8AC3E}">
        <p14:creationId xmlns:p14="http://schemas.microsoft.com/office/powerpoint/2010/main" xmlns="" val="185476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2000" dirty="0" smtClean="0"/>
              <a:t>My name is Jill Inahara.  I am a rule writer in the Operations Division. I’d also like to introduce George Davis, senior permit writer in NW region.  George has been instrumental on my rule writing team and is here as a co-presenter. </a:t>
            </a:r>
          </a:p>
          <a:p>
            <a:endParaRPr lang="en-US" sz="2000" dirty="0" smtClean="0"/>
          </a:p>
          <a:p>
            <a:r>
              <a:rPr lang="en-US" sz="2000" dirty="0" smtClean="0"/>
              <a:t>We are here today to give you a brief overview of a large air quality rulemaking that we will be bringing to you for adoption in April.  </a:t>
            </a:r>
          </a:p>
          <a:p>
            <a:endParaRPr lang="en-US" sz="2000" dirty="0" smtClean="0"/>
          </a:p>
          <a:p>
            <a:pPr marL="285750" indent="-285750">
              <a:buFont typeface="Arial" pitchFamily="34" charset="0"/>
              <a:buChar char="•"/>
            </a:pPr>
            <a:r>
              <a:rPr lang="en-US" sz="2000" dirty="0" smtClean="0">
                <a:latin typeface="Times New Roman" pitchFamily="18" charset="0"/>
                <a:cs typeface="Times New Roman" pitchFamily="18" charset="0"/>
              </a:rPr>
              <a:t>The goals of this rulemaking are to make sure our rules are clear, up to date and that they address air quality problems.  </a:t>
            </a:r>
          </a:p>
          <a:p>
            <a:pPr marL="285750" indent="-285750">
              <a:buFont typeface="Arial" pitchFamily="34" charset="0"/>
              <a:buChar char="•"/>
            </a:pP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When addressing AQ problems, we want to make sure we are targeting our resources at the right place.  We want to provide incentives to reduce emissions where needed and provide companies flexibility as long as it will improve air quality.  </a:t>
            </a:r>
          </a:p>
          <a:p>
            <a:endParaRPr lang="en-US" sz="2000"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1</a:t>
            </a:fld>
            <a:endParaRPr lang="en-US" dirty="0"/>
          </a:p>
        </p:txBody>
      </p:sp>
    </p:spTree>
    <p:extLst>
      <p:ext uri="{BB962C8B-B14F-4D97-AF65-F5344CB8AC3E}">
        <p14:creationId xmlns:p14="http://schemas.microsoft.com/office/powerpoint/2010/main" xmlns="" val="15070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10</a:t>
            </a:fld>
            <a:endParaRPr lang="en-US" dirty="0"/>
          </a:p>
        </p:txBody>
      </p:sp>
      <p:sp>
        <p:nvSpPr>
          <p:cNvPr id="6" name="Subtitle 2"/>
          <p:cNvSpPr>
            <a:spLocks noGrp="1"/>
          </p:cNvSpPr>
          <p:nvPr>
            <p:ph type="body" sz="quarter" idx="11"/>
          </p:nvPr>
        </p:nvSpPr>
        <p:spPr/>
        <p:txBody>
          <a:bodyPr>
            <a:noAutofit/>
          </a:bodyPr>
          <a:lstStyle/>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Oregon rules were similar to federal rules</a:t>
            </a:r>
          </a:p>
          <a:p>
            <a:pPr marL="971550" lvl="1" indent="-514350">
              <a:lnSpc>
                <a:spcPct val="120000"/>
              </a:lnSpc>
              <a:spcAft>
                <a:spcPts val="600"/>
              </a:spcAft>
              <a:buFont typeface="Arial" pitchFamily="34" charset="0"/>
              <a:buChar char="•"/>
            </a:pPr>
            <a:r>
              <a:rPr lang="en-US" dirty="0" smtClean="0"/>
              <a:t>Oregon rules not automatically struck down by Court’s decision</a:t>
            </a:r>
          </a:p>
          <a:p>
            <a:pPr marL="971550" lvl="1" indent="-514350">
              <a:lnSpc>
                <a:spcPct val="120000"/>
              </a:lnSpc>
              <a:spcAft>
                <a:spcPts val="600"/>
              </a:spcAft>
              <a:buFont typeface="Arial" pitchFamily="34" charset="0"/>
              <a:buChar char="•"/>
            </a:pPr>
            <a:r>
              <a:rPr lang="en-US" dirty="0" smtClean="0"/>
              <a:t>EQC adopted temporary rule in November, revising Oregon rules to follow Court’s decision</a:t>
            </a:r>
          </a:p>
          <a:p>
            <a:pPr marL="971550" lvl="1" indent="-514350" algn="l">
              <a:lnSpc>
                <a:spcPct val="120000"/>
              </a:lnSpc>
              <a:spcBef>
                <a:spcPts val="0"/>
              </a:spcBef>
              <a:spcAft>
                <a:spcPts val="600"/>
              </a:spcAft>
              <a:buFont typeface="Arial" pitchFamily="34" charset="0"/>
              <a:buChar char="•"/>
            </a:pPr>
            <a:endParaRPr lang="en-US" dirty="0" smtClean="0">
              <a:solidFill>
                <a:schemeClr val="tx1"/>
              </a:solidFill>
            </a:endParaRPr>
          </a:p>
          <a:p>
            <a:pPr marL="971550" lvl="1" indent="-514350" algn="l">
              <a:lnSpc>
                <a:spcPct val="120000"/>
              </a:lnSpc>
              <a:spcBef>
                <a:spcPts val="0"/>
              </a:spcBef>
              <a:spcAft>
                <a:spcPts val="600"/>
              </a:spcAft>
              <a:buFont typeface="Arial" pitchFamily="34" charset="0"/>
              <a:buChar char="•"/>
            </a:pPr>
            <a:endParaRPr lang="en-US" dirty="0" smtClean="0"/>
          </a:p>
          <a:p>
            <a:pPr marL="971550" lvl="1" indent="-514350" algn="l">
              <a:lnSpc>
                <a:spcPct val="120000"/>
              </a:lnSpc>
              <a:spcBef>
                <a:spcPts val="0"/>
              </a:spcBef>
              <a:spcAft>
                <a:spcPts val="600"/>
              </a:spcAft>
              <a:buFont typeface="Arial" pitchFamily="34" charset="0"/>
              <a:buChar char="•"/>
            </a:pPr>
            <a:endParaRPr lang="en-US" dirty="0" smtClean="0">
              <a:solidFill>
                <a:schemeClr val="tx1"/>
              </a:solidFill>
            </a:endParaRPr>
          </a:p>
        </p:txBody>
      </p:sp>
      <p:sp>
        <p:nvSpPr>
          <p:cNvPr id="8" name="Subtitle 2"/>
          <p:cNvSpPr txBox="1">
            <a:spLocks/>
          </p:cNvSpPr>
          <p:nvPr/>
        </p:nvSpPr>
        <p:spPr>
          <a:xfrm>
            <a:off x="457200" y="4114800"/>
            <a:ext cx="8305800" cy="1066800"/>
          </a:xfrm>
          <a:prstGeom prst="rect">
            <a:avLst/>
          </a:prstGeom>
        </p:spPr>
        <p:txBody>
          <a:bodyPr vert="horz" lIns="91440" tIns="45720" rIns="91440" bIns="45720" rtlCol="0">
            <a:noAutofit/>
          </a:bodyPr>
          <a:lstStyle/>
          <a:p>
            <a:pPr marL="971550" marR="0" lvl="1" indent="-514350" algn="l" defTabSz="914400" rtl="0" eaLnBrk="1" fontAlgn="auto" latinLnBrk="0" hangingPunct="1">
              <a:lnSpc>
                <a:spcPct val="120000"/>
              </a:lnSpc>
              <a:spcBef>
                <a:spcPts val="0"/>
              </a:spcBef>
              <a:spcAft>
                <a:spcPts val="60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609719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11</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609719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12</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609719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13</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609719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14</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609719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15</a:t>
            </a:fld>
            <a:endParaRPr lang="en-US" dirty="0"/>
          </a:p>
        </p:txBody>
      </p:sp>
      <p:sp>
        <p:nvSpPr>
          <p:cNvPr id="5" name="Notes Placeholder 2"/>
          <p:cNvSpPr txBox="1">
            <a:spLocks/>
          </p:cNvSpPr>
          <p:nvPr/>
        </p:nvSpPr>
        <p:spPr>
          <a:xfrm>
            <a:off x="1143000" y="4419601"/>
            <a:ext cx="5334000" cy="4876800"/>
          </a:xfrm>
          <a:prstGeom prst="rect">
            <a:avLst/>
          </a:prstGeom>
        </p:spPr>
        <p:txBody>
          <a:bodyPr vert="horz" lIns="91440" tIns="45720" rIns="91440" bIns="45720" rtlCol="0">
            <a:noAutofit/>
          </a:bodyPr>
          <a:lstStyle/>
          <a:p>
            <a:pPr marL="11430" marR="354330">
              <a:spcBef>
                <a:spcPts val="0"/>
              </a:spcBef>
              <a:spcAft>
                <a:spcPts val="600"/>
              </a:spcAft>
            </a:pPr>
            <a:endParaRPr lang="en-US" sz="2000" dirty="0" smtClean="0">
              <a:latin typeface="Times New Roman"/>
              <a:ea typeface="Times New Roman"/>
            </a:endParaRPr>
          </a:p>
          <a:p>
            <a:pPr marL="11430" marR="354330">
              <a:spcBef>
                <a:spcPts val="0"/>
              </a:spcBef>
              <a:spcAft>
                <a:spcPts val="600"/>
              </a:spcAft>
            </a:pPr>
            <a:endParaRPr lang="en-US" sz="2000" dirty="0">
              <a:latin typeface="Arial"/>
              <a:ea typeface="Times New Roman"/>
            </a:endParaRPr>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609719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16</a:t>
            </a:fld>
            <a:endParaRPr lang="en-US" dirty="0"/>
          </a:p>
        </p:txBody>
      </p:sp>
      <p:sp>
        <p:nvSpPr>
          <p:cNvPr id="5" name="Notes Placeholder 2"/>
          <p:cNvSpPr txBox="1">
            <a:spLocks/>
          </p:cNvSpPr>
          <p:nvPr/>
        </p:nvSpPr>
        <p:spPr>
          <a:xfrm>
            <a:off x="1143000" y="4419601"/>
            <a:ext cx="5334000" cy="4876800"/>
          </a:xfrm>
          <a:prstGeom prst="rect">
            <a:avLst/>
          </a:prstGeom>
        </p:spPr>
        <p:txBody>
          <a:bodyPr vert="horz" lIns="91440" tIns="45720" rIns="91440" bIns="45720" rtlCol="0">
            <a:noAutofit/>
          </a:bodyPr>
          <a:lstStyle/>
          <a:p>
            <a:pPr marL="11430" marR="354330">
              <a:spcBef>
                <a:spcPts val="0"/>
              </a:spcBef>
              <a:spcAft>
                <a:spcPts val="600"/>
              </a:spcAft>
            </a:pPr>
            <a:endParaRPr lang="en-US" sz="2000" dirty="0" smtClean="0">
              <a:latin typeface="Times New Roman"/>
              <a:ea typeface="Times New Roman"/>
            </a:endParaRPr>
          </a:p>
          <a:p>
            <a:pPr marL="11430" marR="354330">
              <a:spcBef>
                <a:spcPts val="0"/>
              </a:spcBef>
              <a:spcAft>
                <a:spcPts val="600"/>
              </a:spcAft>
            </a:pPr>
            <a:endParaRPr lang="en-US" sz="2000" dirty="0">
              <a:latin typeface="Arial"/>
              <a:ea typeface="Times New Roman"/>
            </a:endParaRPr>
          </a:p>
        </p:txBody>
      </p:sp>
      <p:sp>
        <p:nvSpPr>
          <p:cNvPr id="3" name="Notes Placeholder 2"/>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609719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solidFill>
                  <a:prstClr val="black"/>
                </a:solidFill>
              </a:rPr>
              <a:pPr/>
              <a:t>17</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609719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solidFill>
                  <a:prstClr val="black"/>
                </a:solidFill>
              </a:rPr>
              <a:pPr/>
              <a:t>18</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609719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solidFill>
                  <a:prstClr val="black"/>
                </a:solidFill>
              </a:rPr>
              <a:pPr/>
              <a:t>19</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60971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419599"/>
          </a:xfrm>
        </p:spPr>
        <p:txBody>
          <a:bodyPr>
            <a:noAutofit/>
          </a:bodyPr>
          <a:lstStyle/>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1800" dirty="0" smtClean="0">
                <a:latin typeface="Times New Roman" pitchFamily="18" charset="0"/>
                <a:cs typeface="Times New Roman" pitchFamily="18" charset="0"/>
              </a:rPr>
              <a:t>We organized this rulemaking into nine categories. We’ll go into more detail on some of these topics later in this presentation</a:t>
            </a: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4800" b="1" dirty="0" smtClean="0">
                <a:latin typeface="Times New Roman" pitchFamily="18" charset="0"/>
                <a:cs typeface="Times New Roman" pitchFamily="18" charset="0"/>
              </a:rPr>
              <a:t>PROPOSING</a:t>
            </a: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1800" dirty="0" smtClean="0">
                <a:latin typeface="Times New Roman" pitchFamily="18" charset="0"/>
                <a:cs typeface="Times New Roman" pitchFamily="18" charset="0"/>
              </a:rPr>
              <a:t>READ THROUGH 1 THROUGH 3</a:t>
            </a:r>
          </a:p>
          <a:p>
            <a:pPr marL="285750" indent="-285750"/>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2</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solidFill>
                  <a:prstClr val="black"/>
                </a:solidFill>
              </a:rPr>
              <a:pPr/>
              <a:t>20</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609719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pPr marR="8890">
              <a:spcAft>
                <a:spcPts val="600"/>
              </a:spcAft>
            </a:pPr>
            <a:r>
              <a:rPr lang="en-US" sz="2000" dirty="0" smtClean="0">
                <a:latin typeface="Times New Roman"/>
                <a:ea typeface="Times New Roman"/>
              </a:rPr>
              <a:t>When the Title V permitting program was established in 1993, DEQ developed a list of “categorically insignificant activities” that may take place at a source but are not addressed individually in the permit. This list includes activities such as:</a:t>
            </a:r>
            <a:endParaRPr lang="en-US" sz="2000" dirty="0" smtClean="0">
              <a:latin typeface="Arial"/>
              <a:ea typeface="Times New Roman"/>
            </a:endParaRPr>
          </a:p>
          <a:p>
            <a:pPr marL="342900" marR="8890" lvl="0" indent="-342900">
              <a:spcBef>
                <a:spcPts val="0"/>
              </a:spcBef>
              <a:spcAft>
                <a:spcPts val="600"/>
              </a:spcAft>
              <a:buFont typeface="Symbol"/>
              <a:buChar char=""/>
            </a:pPr>
            <a:r>
              <a:rPr lang="en-US" sz="2000" dirty="0" smtClean="0">
                <a:latin typeface="Times New Roman"/>
                <a:ea typeface="Times New Roman"/>
              </a:rPr>
              <a:t>Janitorial &amp; </a:t>
            </a:r>
            <a:r>
              <a:rPr lang="en-US" sz="2000" dirty="0" err="1" smtClean="0">
                <a:latin typeface="Times New Roman"/>
                <a:ea typeface="Times New Roman"/>
              </a:rPr>
              <a:t>groundskeeping</a:t>
            </a:r>
            <a:r>
              <a:rPr lang="en-US" sz="2000" dirty="0" smtClean="0">
                <a:latin typeface="Times New Roman"/>
                <a:ea typeface="Times New Roman"/>
              </a:rPr>
              <a:t> activities </a:t>
            </a:r>
          </a:p>
          <a:p>
            <a:pPr marL="342900" marR="8890" lvl="0" indent="-342900">
              <a:spcBef>
                <a:spcPts val="0"/>
              </a:spcBef>
              <a:spcAft>
                <a:spcPts val="600"/>
              </a:spcAft>
            </a:pPr>
            <a:r>
              <a:rPr lang="en-US" sz="2000" dirty="0" smtClean="0">
                <a:latin typeface="Times New Roman"/>
                <a:ea typeface="Times New Roman"/>
              </a:rPr>
              <a:t>Also includes Emergency generators &amp; Small fuel burning equipment (space heaters, water heaters)</a:t>
            </a:r>
            <a:endParaRPr lang="en-US" sz="2000" dirty="0" smtClean="0">
              <a:latin typeface="Arial"/>
              <a:ea typeface="Times New Roman"/>
            </a:endParaRPr>
          </a:p>
          <a:p>
            <a:r>
              <a:rPr lang="en-US" sz="2000" dirty="0" smtClean="0">
                <a:latin typeface="Times New Roman" pitchFamily="18" charset="0"/>
                <a:cs typeface="Times New Roman" pitchFamily="18" charset="0"/>
              </a:rPr>
              <a:t>While most cat. </a:t>
            </a:r>
            <a:r>
              <a:rPr lang="en-US" sz="2000" dirty="0" err="1" smtClean="0">
                <a:latin typeface="Times New Roman" pitchFamily="18" charset="0"/>
                <a:cs typeface="Times New Roman" pitchFamily="18" charset="0"/>
              </a:rPr>
              <a:t>Insig</a:t>
            </a:r>
            <a:r>
              <a:rPr lang="en-US" sz="2000" dirty="0" smtClean="0">
                <a:latin typeface="Times New Roman" pitchFamily="18" charset="0"/>
                <a:cs typeface="Times New Roman" pitchFamily="18" charset="0"/>
              </a:rPr>
              <a:t>. Activities  are still considered insignificant, DEQ has found some facilities that have  a large number of  emergency generators or small heating devices, with emissions that can’t be considered insignificant.</a:t>
            </a: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21</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pPr marR="8890">
              <a:spcAft>
                <a:spcPts val="600"/>
              </a:spcAft>
            </a:pPr>
            <a:r>
              <a:rPr lang="en-US" sz="2000" dirty="0" smtClean="0">
                <a:latin typeface="Times New Roman"/>
                <a:ea typeface="Times New Roman"/>
              </a:rPr>
              <a:t>When the Title V permitting program was established in 1993, DEQ developed a list of “categorically insignificant activities” that may take place at a source but are not addressed individually in the permit. This list includes activities such as:</a:t>
            </a:r>
            <a:endParaRPr lang="en-US" sz="2000" dirty="0" smtClean="0">
              <a:latin typeface="Arial"/>
              <a:ea typeface="Times New Roman"/>
            </a:endParaRPr>
          </a:p>
          <a:p>
            <a:pPr marL="342900" marR="8890" lvl="0" indent="-342900">
              <a:spcBef>
                <a:spcPts val="0"/>
              </a:spcBef>
              <a:spcAft>
                <a:spcPts val="600"/>
              </a:spcAft>
              <a:buFont typeface="Symbol"/>
              <a:buChar char=""/>
            </a:pPr>
            <a:r>
              <a:rPr lang="en-US" sz="2000" dirty="0" smtClean="0">
                <a:latin typeface="Times New Roman"/>
                <a:ea typeface="Times New Roman"/>
              </a:rPr>
              <a:t>Janitorial &amp; </a:t>
            </a:r>
            <a:r>
              <a:rPr lang="en-US" sz="2000" dirty="0" err="1" smtClean="0">
                <a:latin typeface="Times New Roman"/>
                <a:ea typeface="Times New Roman"/>
              </a:rPr>
              <a:t>groundskeeping</a:t>
            </a:r>
            <a:r>
              <a:rPr lang="en-US" sz="2000" dirty="0" smtClean="0">
                <a:latin typeface="Times New Roman"/>
                <a:ea typeface="Times New Roman"/>
              </a:rPr>
              <a:t> activities </a:t>
            </a:r>
          </a:p>
          <a:p>
            <a:pPr marL="342900" marR="8890" lvl="0" indent="-342900">
              <a:spcBef>
                <a:spcPts val="0"/>
              </a:spcBef>
              <a:spcAft>
                <a:spcPts val="600"/>
              </a:spcAft>
            </a:pPr>
            <a:r>
              <a:rPr lang="en-US" sz="2000" dirty="0" smtClean="0">
                <a:latin typeface="Times New Roman"/>
                <a:ea typeface="Times New Roman"/>
              </a:rPr>
              <a:t>Also includes Emergency generators &amp; Small fuel burning equipment (space heaters, water heaters)</a:t>
            </a:r>
            <a:endParaRPr lang="en-US" sz="2000" dirty="0" smtClean="0">
              <a:latin typeface="Arial"/>
              <a:ea typeface="Times New Roman"/>
            </a:endParaRPr>
          </a:p>
          <a:p>
            <a:r>
              <a:rPr lang="en-US" sz="2000" dirty="0" smtClean="0">
                <a:latin typeface="Times New Roman" pitchFamily="18" charset="0"/>
                <a:cs typeface="Times New Roman" pitchFamily="18" charset="0"/>
              </a:rPr>
              <a:t>While most cat. </a:t>
            </a:r>
            <a:r>
              <a:rPr lang="en-US" sz="2000" dirty="0" err="1" smtClean="0">
                <a:latin typeface="Times New Roman" pitchFamily="18" charset="0"/>
                <a:cs typeface="Times New Roman" pitchFamily="18" charset="0"/>
              </a:rPr>
              <a:t>Insig</a:t>
            </a:r>
            <a:r>
              <a:rPr lang="en-US" sz="2000" dirty="0" smtClean="0">
                <a:latin typeface="Times New Roman" pitchFamily="18" charset="0"/>
                <a:cs typeface="Times New Roman" pitchFamily="18" charset="0"/>
              </a:rPr>
              <a:t>. Activities  are still considered insignificant, DEQ has found some facilities that have  a large number of  emergency generators or small heating devices, with emissions that can’t be considered insignificant.</a:t>
            </a: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22</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pPr marR="8890">
              <a:spcAft>
                <a:spcPts val="600"/>
              </a:spcAft>
            </a:pPr>
            <a:r>
              <a:rPr lang="en-US" sz="2000" dirty="0" smtClean="0">
                <a:latin typeface="Times New Roman"/>
                <a:ea typeface="Times New Roman"/>
              </a:rPr>
              <a:t>When the Title V permitting program was established in 1993, DEQ developed a list of “categorically insignificant activities” that may take place at a source but are not addressed individually in the permit. This list includes activities such as:</a:t>
            </a:r>
            <a:endParaRPr lang="en-US" sz="2000" dirty="0" smtClean="0">
              <a:latin typeface="Arial"/>
              <a:ea typeface="Times New Roman"/>
            </a:endParaRPr>
          </a:p>
          <a:p>
            <a:pPr marL="342900" marR="8890" lvl="0" indent="-342900">
              <a:spcBef>
                <a:spcPts val="0"/>
              </a:spcBef>
              <a:spcAft>
                <a:spcPts val="600"/>
              </a:spcAft>
              <a:buFont typeface="Symbol"/>
              <a:buChar char=""/>
            </a:pPr>
            <a:r>
              <a:rPr lang="en-US" sz="2000" dirty="0" smtClean="0">
                <a:latin typeface="Times New Roman"/>
                <a:ea typeface="Times New Roman"/>
              </a:rPr>
              <a:t>Janitorial &amp; </a:t>
            </a:r>
            <a:r>
              <a:rPr lang="en-US" sz="2000" dirty="0" err="1" smtClean="0">
                <a:latin typeface="Times New Roman"/>
                <a:ea typeface="Times New Roman"/>
              </a:rPr>
              <a:t>groundskeeping</a:t>
            </a:r>
            <a:r>
              <a:rPr lang="en-US" sz="2000" dirty="0" smtClean="0">
                <a:latin typeface="Times New Roman"/>
                <a:ea typeface="Times New Roman"/>
              </a:rPr>
              <a:t> activities </a:t>
            </a:r>
          </a:p>
          <a:p>
            <a:pPr marL="342900" marR="8890" lvl="0" indent="-342900">
              <a:spcBef>
                <a:spcPts val="0"/>
              </a:spcBef>
              <a:spcAft>
                <a:spcPts val="600"/>
              </a:spcAft>
            </a:pPr>
            <a:r>
              <a:rPr lang="en-US" sz="2000" dirty="0" smtClean="0">
                <a:latin typeface="Times New Roman"/>
                <a:ea typeface="Times New Roman"/>
              </a:rPr>
              <a:t>Also includes Emergency generators &amp; Small fuel burning equipment (space heaters, water heaters)</a:t>
            </a:r>
            <a:endParaRPr lang="en-US" sz="2000" dirty="0" smtClean="0">
              <a:latin typeface="Arial"/>
              <a:ea typeface="Times New Roman"/>
            </a:endParaRPr>
          </a:p>
          <a:p>
            <a:r>
              <a:rPr lang="en-US" sz="2000" dirty="0" smtClean="0">
                <a:latin typeface="Times New Roman" pitchFamily="18" charset="0"/>
                <a:cs typeface="Times New Roman" pitchFamily="18" charset="0"/>
              </a:rPr>
              <a:t>While most cat. </a:t>
            </a:r>
            <a:r>
              <a:rPr lang="en-US" sz="2000" dirty="0" err="1" smtClean="0">
                <a:latin typeface="Times New Roman" pitchFamily="18" charset="0"/>
                <a:cs typeface="Times New Roman" pitchFamily="18" charset="0"/>
              </a:rPr>
              <a:t>Insig</a:t>
            </a:r>
            <a:r>
              <a:rPr lang="en-US" sz="2000" dirty="0" smtClean="0">
                <a:latin typeface="Times New Roman" pitchFamily="18" charset="0"/>
                <a:cs typeface="Times New Roman" pitchFamily="18" charset="0"/>
              </a:rPr>
              <a:t>. Activities  are still considered insignificant, DEQ has found some facilities that have  a large number of  emergency generators or small heating devices, with emissions that can’t be considered insignificant.</a:t>
            </a:r>
          </a:p>
          <a:p>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23</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24</a:t>
            </a:fld>
            <a:endParaRPr lang="en-US" dirty="0"/>
          </a:p>
        </p:txBody>
      </p:sp>
      <p:sp>
        <p:nvSpPr>
          <p:cNvPr id="5" name="Notes Placeholder 2"/>
          <p:cNvSpPr txBox="1">
            <a:spLocks/>
          </p:cNvSpPr>
          <p:nvPr/>
        </p:nvSpPr>
        <p:spPr>
          <a:xfrm>
            <a:off x="1143000" y="4419601"/>
            <a:ext cx="5334000" cy="4876800"/>
          </a:xfrm>
          <a:prstGeom prst="rect">
            <a:avLst/>
          </a:prstGeom>
        </p:spPr>
        <p:txBody>
          <a:bodyPr vert="horz" lIns="91440" tIns="45720" rIns="91440" bIns="45720" rtlCol="0">
            <a:noAutofit/>
          </a:bodyPr>
          <a:lstStyle/>
          <a:p>
            <a:pPr marL="11430" marR="354330">
              <a:spcBef>
                <a:spcPts val="0"/>
              </a:spcBef>
              <a:spcAft>
                <a:spcPts val="600"/>
              </a:spcAft>
            </a:pPr>
            <a:endParaRPr lang="en-US" sz="2000" dirty="0" smtClean="0">
              <a:latin typeface="Times New Roman"/>
              <a:ea typeface="Times New Roman"/>
            </a:endParaRPr>
          </a:p>
          <a:p>
            <a:pPr marL="11430" marR="354330">
              <a:spcBef>
                <a:spcPts val="0"/>
              </a:spcBef>
              <a:spcAft>
                <a:spcPts val="600"/>
              </a:spcAft>
            </a:pPr>
            <a:endParaRPr lang="en-US" sz="2000" dirty="0">
              <a:latin typeface="Arial"/>
              <a:ea typeface="Times New Roman"/>
            </a:endParaRPr>
          </a:p>
        </p:txBody>
      </p:sp>
      <p:sp>
        <p:nvSpPr>
          <p:cNvPr id="6" name="Notes Placeholder 5"/>
          <p:cNvSpPr>
            <a:spLocks noGrp="1"/>
          </p:cNvSpPr>
          <p:nvPr>
            <p:ph type="body" sz="quarter" idx="11"/>
          </p:nvPr>
        </p:nvSpPr>
        <p:spPr>
          <a:xfrm>
            <a:off x="914400" y="4495800"/>
            <a:ext cx="5607050" cy="4183063"/>
          </a:xfrm>
        </p:spPr>
        <p:txBody>
          <a:bodyPr>
            <a:normAutofit/>
          </a:bodyPr>
          <a:lstStyle/>
          <a:p>
            <a:r>
              <a:rPr lang="en-US" sz="2000" dirty="0" smtClean="0">
                <a:latin typeface="Times New Roman"/>
                <a:ea typeface="Times New Roman"/>
              </a:rPr>
              <a:t>Air quality in Lakeview currently does not meet the ambient air quality standards for fine particulates. However, EPA has not yet designated Lakeview a nonattainment area because Lakeview was not exceeding the standard at the time of the designations.</a:t>
            </a:r>
          </a:p>
          <a:p>
            <a:endParaRPr lang="en-US" sz="2000" dirty="0" smtClean="0">
              <a:latin typeface="Times New Roman"/>
              <a:ea typeface="Times New Roman"/>
            </a:endParaRPr>
          </a:p>
          <a:p>
            <a:r>
              <a:rPr lang="en-US" sz="2000" dirty="0" smtClean="0">
                <a:latin typeface="Times New Roman"/>
                <a:ea typeface="Times New Roman"/>
              </a:rPr>
              <a:t>Upon request by the community of Lakeview, a sustainment area designation would: </a:t>
            </a:r>
          </a:p>
          <a:p>
            <a:pPr marL="342900" marR="8890" lvl="0" indent="-342900">
              <a:spcBef>
                <a:spcPts val="0"/>
              </a:spcBef>
              <a:spcAft>
                <a:spcPts val="600"/>
              </a:spcAft>
              <a:buFont typeface="Symbol"/>
              <a:buChar char=""/>
            </a:pPr>
            <a:r>
              <a:rPr lang="en-US" sz="2000" dirty="0" smtClean="0">
                <a:latin typeface="Times New Roman"/>
                <a:ea typeface="Times New Roman"/>
              </a:rPr>
              <a:t> Provide more flexible permitting requirements for non-federal major emission sources and</a:t>
            </a:r>
            <a:endParaRPr lang="en-US" sz="2000" dirty="0" smtClean="0">
              <a:latin typeface="Arial"/>
              <a:ea typeface="Times New Roman"/>
            </a:endParaRPr>
          </a:p>
          <a:p>
            <a:pPr marL="342900" marR="8890" lvl="0" indent="-342900">
              <a:spcBef>
                <a:spcPts val="0"/>
              </a:spcBef>
              <a:spcAft>
                <a:spcPts val="0"/>
              </a:spcAft>
              <a:buFont typeface="Symbol"/>
              <a:buChar char=""/>
            </a:pPr>
            <a:r>
              <a:rPr lang="en-US" sz="2000" dirty="0" smtClean="0">
                <a:latin typeface="Times New Roman"/>
                <a:ea typeface="Times New Roman"/>
              </a:rPr>
              <a:t>Avoid a federal nonattainment designation.</a:t>
            </a:r>
            <a:endParaRPr lang="en-US" sz="2000" dirty="0" smtClean="0">
              <a:latin typeface="Arial"/>
              <a:ea typeface="Times New Roman"/>
            </a:endParaRPr>
          </a:p>
          <a:p>
            <a:pPr lvl="0"/>
            <a:endParaRPr lang="en-US" sz="2000" dirty="0" smtClean="0">
              <a:latin typeface="Times New Roman"/>
              <a:ea typeface="Times New Roman"/>
            </a:endParaRPr>
          </a:p>
          <a:p>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25</a:t>
            </a:fld>
            <a:endParaRPr lang="en-US" dirty="0"/>
          </a:p>
        </p:txBody>
      </p:sp>
      <p:sp>
        <p:nvSpPr>
          <p:cNvPr id="5" name="Notes Placeholder 2"/>
          <p:cNvSpPr txBox="1">
            <a:spLocks/>
          </p:cNvSpPr>
          <p:nvPr/>
        </p:nvSpPr>
        <p:spPr>
          <a:xfrm>
            <a:off x="1143000" y="4419601"/>
            <a:ext cx="5334000" cy="4876800"/>
          </a:xfrm>
          <a:prstGeom prst="rect">
            <a:avLst/>
          </a:prstGeom>
        </p:spPr>
        <p:txBody>
          <a:bodyPr vert="horz" lIns="91440" tIns="45720" rIns="91440" bIns="45720" rtlCol="0">
            <a:noAutofit/>
          </a:bodyPr>
          <a:lstStyle/>
          <a:p>
            <a:pPr marL="11430" marR="354330">
              <a:spcBef>
                <a:spcPts val="0"/>
              </a:spcBef>
              <a:spcAft>
                <a:spcPts val="600"/>
              </a:spcAft>
            </a:pPr>
            <a:endParaRPr lang="en-US" sz="2000" dirty="0" smtClean="0">
              <a:latin typeface="Times New Roman"/>
              <a:ea typeface="Times New Roman"/>
            </a:endParaRPr>
          </a:p>
          <a:p>
            <a:pPr marL="11430" marR="354330">
              <a:spcBef>
                <a:spcPts val="0"/>
              </a:spcBef>
              <a:spcAft>
                <a:spcPts val="600"/>
              </a:spcAft>
            </a:pPr>
            <a:endParaRPr lang="en-US" sz="2000" dirty="0">
              <a:latin typeface="Arial"/>
              <a:ea typeface="Times New Roman"/>
            </a:endParaRPr>
          </a:p>
        </p:txBody>
      </p:sp>
      <p:sp>
        <p:nvSpPr>
          <p:cNvPr id="6" name="Notes Placeholder 5"/>
          <p:cNvSpPr>
            <a:spLocks noGrp="1"/>
          </p:cNvSpPr>
          <p:nvPr>
            <p:ph type="body" sz="quarter" idx="11"/>
          </p:nvPr>
        </p:nvSpPr>
        <p:spPr>
          <a:xfrm>
            <a:off x="914400" y="4495800"/>
            <a:ext cx="5607050" cy="4183063"/>
          </a:xfrm>
        </p:spPr>
        <p:txBody>
          <a:bodyPr>
            <a:normAutofit/>
          </a:bodyPr>
          <a:lstStyle/>
          <a:p>
            <a:r>
              <a:rPr lang="en-US" sz="2000" dirty="0" smtClean="0">
                <a:latin typeface="Times New Roman"/>
                <a:ea typeface="Times New Roman"/>
              </a:rPr>
              <a:t>Air quality in Lakeview currently does not meet the ambient air quality standards for fine particulates. However, EPA has not yet designated Lakeview a nonattainment area because Lakeview was not exceeding the standard at the time of the designations.</a:t>
            </a:r>
          </a:p>
          <a:p>
            <a:endParaRPr lang="en-US" sz="2000" dirty="0" smtClean="0">
              <a:latin typeface="Times New Roman"/>
              <a:ea typeface="Times New Roman"/>
            </a:endParaRPr>
          </a:p>
          <a:p>
            <a:r>
              <a:rPr lang="en-US" sz="2000" dirty="0" smtClean="0">
                <a:latin typeface="Times New Roman"/>
                <a:ea typeface="Times New Roman"/>
              </a:rPr>
              <a:t>Upon request by the community of Lakeview, a sustainment area designation would: </a:t>
            </a:r>
          </a:p>
          <a:p>
            <a:pPr marL="342900" marR="8890" lvl="0" indent="-342900">
              <a:spcBef>
                <a:spcPts val="0"/>
              </a:spcBef>
              <a:spcAft>
                <a:spcPts val="600"/>
              </a:spcAft>
              <a:buFont typeface="Symbol"/>
              <a:buChar char=""/>
            </a:pPr>
            <a:r>
              <a:rPr lang="en-US" sz="2000" dirty="0" smtClean="0">
                <a:latin typeface="Times New Roman"/>
                <a:ea typeface="Times New Roman"/>
              </a:rPr>
              <a:t> Provide more flexible permitting requirements for non-federal major emission sources and</a:t>
            </a:r>
            <a:endParaRPr lang="en-US" sz="2000" dirty="0" smtClean="0">
              <a:latin typeface="Arial"/>
              <a:ea typeface="Times New Roman"/>
            </a:endParaRPr>
          </a:p>
          <a:p>
            <a:pPr marL="342900" marR="8890" lvl="0" indent="-342900">
              <a:spcBef>
                <a:spcPts val="0"/>
              </a:spcBef>
              <a:spcAft>
                <a:spcPts val="0"/>
              </a:spcAft>
              <a:buFont typeface="Symbol"/>
              <a:buChar char=""/>
            </a:pPr>
            <a:r>
              <a:rPr lang="en-US" sz="2000" dirty="0" smtClean="0">
                <a:latin typeface="Times New Roman"/>
                <a:ea typeface="Times New Roman"/>
              </a:rPr>
              <a:t>Avoid a federal nonattainment designation.</a:t>
            </a:r>
            <a:endParaRPr lang="en-US" sz="2000" dirty="0" smtClean="0">
              <a:latin typeface="Arial"/>
              <a:ea typeface="Times New Roman"/>
            </a:endParaRPr>
          </a:p>
          <a:p>
            <a:pPr lvl="0"/>
            <a:endParaRPr lang="en-US" sz="2000" dirty="0" smtClean="0">
              <a:latin typeface="Times New Roman"/>
              <a:ea typeface="Times New Roman"/>
            </a:endParaRPr>
          </a:p>
          <a:p>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26</a:t>
            </a:fld>
            <a:endParaRPr lang="en-US" dirty="0"/>
          </a:p>
        </p:txBody>
      </p:sp>
      <p:sp>
        <p:nvSpPr>
          <p:cNvPr id="5" name="Notes Placeholder 2"/>
          <p:cNvSpPr txBox="1">
            <a:spLocks/>
          </p:cNvSpPr>
          <p:nvPr/>
        </p:nvSpPr>
        <p:spPr>
          <a:xfrm>
            <a:off x="1143000" y="4419601"/>
            <a:ext cx="5334000" cy="4876800"/>
          </a:xfrm>
          <a:prstGeom prst="rect">
            <a:avLst/>
          </a:prstGeom>
        </p:spPr>
        <p:txBody>
          <a:bodyPr vert="horz" lIns="91440" tIns="45720" rIns="91440" bIns="45720" rtlCol="0">
            <a:noAutofit/>
          </a:bodyPr>
          <a:lstStyle/>
          <a:p>
            <a:pPr marL="11430" marR="354330">
              <a:spcBef>
                <a:spcPts val="0"/>
              </a:spcBef>
              <a:spcAft>
                <a:spcPts val="600"/>
              </a:spcAft>
            </a:pPr>
            <a:endParaRPr lang="en-US" sz="2000" dirty="0" smtClean="0">
              <a:latin typeface="Times New Roman"/>
              <a:ea typeface="Times New Roman"/>
            </a:endParaRPr>
          </a:p>
          <a:p>
            <a:pPr marL="11430" marR="354330">
              <a:spcBef>
                <a:spcPts val="0"/>
              </a:spcBef>
              <a:spcAft>
                <a:spcPts val="600"/>
              </a:spcAft>
            </a:pPr>
            <a:endParaRPr lang="en-US" sz="2000" dirty="0">
              <a:latin typeface="Arial"/>
              <a:ea typeface="Times New Roman"/>
            </a:endParaRPr>
          </a:p>
        </p:txBody>
      </p:sp>
      <p:sp>
        <p:nvSpPr>
          <p:cNvPr id="6" name="Notes Placeholder 5"/>
          <p:cNvSpPr>
            <a:spLocks noGrp="1"/>
          </p:cNvSpPr>
          <p:nvPr>
            <p:ph type="body" sz="quarter" idx="11"/>
          </p:nvPr>
        </p:nvSpPr>
        <p:spPr>
          <a:xfrm>
            <a:off x="914400" y="4495800"/>
            <a:ext cx="5607050" cy="4183063"/>
          </a:xfrm>
        </p:spPr>
        <p:txBody>
          <a:bodyPr>
            <a:normAutofit/>
          </a:bodyPr>
          <a:lstStyle/>
          <a:p>
            <a:r>
              <a:rPr lang="en-US" sz="2000" dirty="0" smtClean="0">
                <a:latin typeface="Times New Roman"/>
                <a:ea typeface="Times New Roman"/>
              </a:rPr>
              <a:t>Air quality in Lakeview currently does not meet the ambient air quality standards for fine particulates. However, EPA has not yet designated Lakeview a nonattainment area because Lakeview was not exceeding the standard at the time of the designations.</a:t>
            </a:r>
          </a:p>
          <a:p>
            <a:endParaRPr lang="en-US" sz="2000" dirty="0" smtClean="0">
              <a:latin typeface="Times New Roman"/>
              <a:ea typeface="Times New Roman"/>
            </a:endParaRPr>
          </a:p>
          <a:p>
            <a:r>
              <a:rPr lang="en-US" sz="2000" dirty="0" smtClean="0">
                <a:latin typeface="Times New Roman"/>
                <a:ea typeface="Times New Roman"/>
              </a:rPr>
              <a:t>Upon request by the community of Lakeview, a sustainment area designation would: </a:t>
            </a:r>
          </a:p>
          <a:p>
            <a:pPr marL="342900" marR="8890" lvl="0" indent="-342900">
              <a:spcBef>
                <a:spcPts val="0"/>
              </a:spcBef>
              <a:spcAft>
                <a:spcPts val="600"/>
              </a:spcAft>
              <a:buFont typeface="Symbol"/>
              <a:buChar char=""/>
            </a:pPr>
            <a:r>
              <a:rPr lang="en-US" sz="2000" dirty="0" smtClean="0">
                <a:latin typeface="Times New Roman"/>
                <a:ea typeface="Times New Roman"/>
              </a:rPr>
              <a:t> Provide more flexible permitting requirements for non-federal major emission sources and</a:t>
            </a:r>
            <a:endParaRPr lang="en-US" sz="2000" dirty="0" smtClean="0">
              <a:latin typeface="Arial"/>
              <a:ea typeface="Times New Roman"/>
            </a:endParaRPr>
          </a:p>
          <a:p>
            <a:pPr marL="342900" marR="8890" lvl="0" indent="-342900">
              <a:spcBef>
                <a:spcPts val="0"/>
              </a:spcBef>
              <a:spcAft>
                <a:spcPts val="0"/>
              </a:spcAft>
              <a:buFont typeface="Symbol"/>
              <a:buChar char=""/>
            </a:pPr>
            <a:r>
              <a:rPr lang="en-US" sz="2000" dirty="0" smtClean="0">
                <a:latin typeface="Times New Roman"/>
                <a:ea typeface="Times New Roman"/>
              </a:rPr>
              <a:t>Avoid a federal nonattainment designation.</a:t>
            </a:r>
            <a:endParaRPr lang="en-US" sz="2000" dirty="0" smtClean="0">
              <a:latin typeface="Arial"/>
              <a:ea typeface="Times New Roman"/>
            </a:endParaRPr>
          </a:p>
          <a:p>
            <a:pPr lvl="0"/>
            <a:endParaRPr lang="en-US" sz="2000" dirty="0" smtClean="0">
              <a:latin typeface="Times New Roman"/>
              <a:ea typeface="Times New Roman"/>
            </a:endParaRPr>
          </a:p>
          <a:p>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27</a:t>
            </a:fld>
            <a:endParaRPr lang="en-US" dirty="0"/>
          </a:p>
        </p:txBody>
      </p:sp>
      <p:sp>
        <p:nvSpPr>
          <p:cNvPr id="5" name="Notes Placeholder 2"/>
          <p:cNvSpPr txBox="1">
            <a:spLocks/>
          </p:cNvSpPr>
          <p:nvPr/>
        </p:nvSpPr>
        <p:spPr>
          <a:xfrm>
            <a:off x="1143000" y="4419601"/>
            <a:ext cx="5334000" cy="4876800"/>
          </a:xfrm>
          <a:prstGeom prst="rect">
            <a:avLst/>
          </a:prstGeom>
        </p:spPr>
        <p:txBody>
          <a:bodyPr vert="horz" lIns="91440" tIns="45720" rIns="91440" bIns="45720" rtlCol="0">
            <a:noAutofit/>
          </a:bodyPr>
          <a:lstStyle/>
          <a:p>
            <a:pPr marL="11430" marR="354330">
              <a:spcBef>
                <a:spcPts val="0"/>
              </a:spcBef>
              <a:spcAft>
                <a:spcPts val="600"/>
              </a:spcAft>
            </a:pPr>
            <a:endParaRPr lang="en-US" sz="2000" dirty="0" smtClean="0">
              <a:latin typeface="Times New Roman"/>
              <a:ea typeface="Times New Roman"/>
            </a:endParaRPr>
          </a:p>
          <a:p>
            <a:pPr marL="11430" marR="354330">
              <a:spcBef>
                <a:spcPts val="0"/>
              </a:spcBef>
              <a:spcAft>
                <a:spcPts val="600"/>
              </a:spcAft>
            </a:pPr>
            <a:endParaRPr lang="en-US" sz="2000" dirty="0">
              <a:latin typeface="Arial"/>
              <a:ea typeface="Times New Roman"/>
            </a:endParaRPr>
          </a:p>
        </p:txBody>
      </p:sp>
      <p:sp>
        <p:nvSpPr>
          <p:cNvPr id="6" name="Notes Placeholder 5"/>
          <p:cNvSpPr>
            <a:spLocks noGrp="1"/>
          </p:cNvSpPr>
          <p:nvPr>
            <p:ph type="body" sz="quarter" idx="11"/>
          </p:nvPr>
        </p:nvSpPr>
        <p:spPr>
          <a:xfrm>
            <a:off x="914400" y="4495800"/>
            <a:ext cx="5607050" cy="4183063"/>
          </a:xfrm>
        </p:spPr>
        <p:txBody>
          <a:bodyPr>
            <a:normAutofit/>
          </a:bodyPr>
          <a:lstStyle/>
          <a:p>
            <a:r>
              <a:rPr lang="en-US" sz="2000" dirty="0" smtClean="0">
                <a:latin typeface="Times New Roman"/>
                <a:ea typeface="Times New Roman"/>
              </a:rPr>
              <a:t>Air quality in Lakeview currently does not meet the ambient air quality standards for fine particulates. However, EPA has not yet designated Lakeview a nonattainment area because Lakeview was not exceeding the standard at the time of the designations.</a:t>
            </a:r>
          </a:p>
          <a:p>
            <a:endParaRPr lang="en-US" sz="2000" dirty="0" smtClean="0">
              <a:latin typeface="Times New Roman"/>
              <a:ea typeface="Times New Roman"/>
            </a:endParaRPr>
          </a:p>
          <a:p>
            <a:r>
              <a:rPr lang="en-US" sz="2000" dirty="0" smtClean="0">
                <a:latin typeface="Times New Roman"/>
                <a:ea typeface="Times New Roman"/>
              </a:rPr>
              <a:t>Upon request by the community of Lakeview, a sustainment area designation would: </a:t>
            </a:r>
          </a:p>
          <a:p>
            <a:pPr marL="342900" marR="8890" lvl="0" indent="-342900">
              <a:spcBef>
                <a:spcPts val="0"/>
              </a:spcBef>
              <a:spcAft>
                <a:spcPts val="600"/>
              </a:spcAft>
              <a:buFont typeface="Symbol"/>
              <a:buChar char=""/>
            </a:pPr>
            <a:r>
              <a:rPr lang="en-US" sz="2000" dirty="0" smtClean="0">
                <a:latin typeface="Times New Roman"/>
                <a:ea typeface="Times New Roman"/>
              </a:rPr>
              <a:t> Provide more flexible permitting requirements for non-federal major emission sources and</a:t>
            </a:r>
            <a:endParaRPr lang="en-US" sz="2000" dirty="0" smtClean="0">
              <a:latin typeface="Arial"/>
              <a:ea typeface="Times New Roman"/>
            </a:endParaRPr>
          </a:p>
          <a:p>
            <a:pPr marL="342900" marR="8890" lvl="0" indent="-342900">
              <a:spcBef>
                <a:spcPts val="0"/>
              </a:spcBef>
              <a:spcAft>
                <a:spcPts val="0"/>
              </a:spcAft>
              <a:buFont typeface="Symbol"/>
              <a:buChar char=""/>
            </a:pPr>
            <a:r>
              <a:rPr lang="en-US" sz="2000" dirty="0" smtClean="0">
                <a:latin typeface="Times New Roman"/>
                <a:ea typeface="Times New Roman"/>
              </a:rPr>
              <a:t>Avoid a federal nonattainment designation.</a:t>
            </a:r>
            <a:endParaRPr lang="en-US" sz="2000" dirty="0" smtClean="0">
              <a:latin typeface="Arial"/>
              <a:ea typeface="Times New Roman"/>
            </a:endParaRPr>
          </a:p>
          <a:p>
            <a:pPr lvl="0"/>
            <a:endParaRPr lang="en-US" sz="2000" dirty="0" smtClean="0">
              <a:latin typeface="Times New Roman"/>
              <a:ea typeface="Times New Roman"/>
            </a:endParaRPr>
          </a:p>
          <a:p>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33</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34</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419599"/>
          </a:xfrm>
        </p:spPr>
        <p:txBody>
          <a:bodyPr>
            <a:noAutofit/>
          </a:bodyPr>
          <a:lstStyle/>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1800" dirty="0" smtClean="0">
                <a:latin typeface="Times New Roman" pitchFamily="18" charset="0"/>
                <a:cs typeface="Times New Roman" pitchFamily="18" charset="0"/>
              </a:rPr>
              <a:t>We organized this rulemaking into nine categories. We’ll go into more detail on some of these topics later in this presentation</a:t>
            </a: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4800" b="1" dirty="0" smtClean="0">
                <a:latin typeface="Times New Roman" pitchFamily="18" charset="0"/>
                <a:cs typeface="Times New Roman" pitchFamily="18" charset="0"/>
              </a:rPr>
              <a:t>PROPOSING</a:t>
            </a: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1800" dirty="0" smtClean="0">
                <a:latin typeface="Times New Roman" pitchFamily="18" charset="0"/>
                <a:cs typeface="Times New Roman" pitchFamily="18" charset="0"/>
              </a:rPr>
              <a:t>READ THROUGH 1 THROUGH 3</a:t>
            </a:r>
          </a:p>
          <a:p>
            <a:pPr marL="285750" indent="-285750"/>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3</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35</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36</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37</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38</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39</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40</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41</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42</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43</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44</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419599"/>
          </a:xfrm>
        </p:spPr>
        <p:txBody>
          <a:bodyPr>
            <a:noAutofit/>
          </a:bodyPr>
          <a:lstStyle/>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1800" dirty="0" smtClean="0">
                <a:latin typeface="Times New Roman" pitchFamily="18" charset="0"/>
                <a:cs typeface="Times New Roman" pitchFamily="18" charset="0"/>
              </a:rPr>
              <a:t>We organized this rulemaking into nine categories. We’ll go into more detail on some of these topics later in this presentation</a:t>
            </a: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4800" b="1" dirty="0" smtClean="0">
                <a:latin typeface="Times New Roman" pitchFamily="18" charset="0"/>
                <a:cs typeface="Times New Roman" pitchFamily="18" charset="0"/>
              </a:rPr>
              <a:t>PROPOSING</a:t>
            </a: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1800" dirty="0" smtClean="0">
                <a:latin typeface="Times New Roman" pitchFamily="18" charset="0"/>
                <a:cs typeface="Times New Roman" pitchFamily="18" charset="0"/>
              </a:rPr>
              <a:t>READ THROUGH 1 THROUGH 3</a:t>
            </a:r>
          </a:p>
          <a:p>
            <a:pPr marL="285750" indent="-285750"/>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4</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r>
              <a:rPr lang="en-US" sz="2000" dirty="0" smtClean="0">
                <a:latin typeface="Times New Roman"/>
                <a:ea typeface="Times New Roman"/>
              </a:rPr>
              <a:t>EPA designates areas that violate air quality standards as “nonattainment” areas and designates all other areas as “attainment” or “unclassified” areas. Oregon law designates former nonattainment areas that EPA reclassified to attainment as “maintenance” areas to ensure those areas avoid future violations. DEQ proposes to establish two new Oregon air quality area designations, “sustainment” and “reattainment,” to help areas avoid and more quickly end a federal nonattainment designation.</a:t>
            </a:r>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45</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r>
              <a:rPr lang="en-US" sz="2000" dirty="0" smtClean="0">
                <a:latin typeface="Times New Roman"/>
                <a:ea typeface="Times New Roman"/>
              </a:rPr>
              <a:t>EPA designates areas that violate air quality standards as “nonattainment” areas and designates all other areas as “attainment” or “unclassified” areas. Oregon law designates former nonattainment areas that EPA reclassified to attainment as “maintenance” areas to ensure those areas avoid future violations. DEQ proposes to establish two new Oregon air quality area designations, “sustainment” and “reattainment,” to help areas avoid and more quickly end a federal nonattainment designation.</a:t>
            </a:r>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46</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r>
              <a:rPr lang="en-US" sz="2000" dirty="0" smtClean="0">
                <a:latin typeface="Times New Roman"/>
                <a:ea typeface="Times New Roman"/>
              </a:rPr>
              <a:t>EPA designates areas that violate air quality standards as “nonattainment” areas and designates all other areas as “attainment” or “unclassified” areas. Oregon law designates former nonattainment areas that EPA reclassified to attainment as “maintenance” areas to ensure those areas avoid future violations. DEQ proposes to establish two new Oregon air quality area designations, “sustainment” and “reattainment,” to help areas avoid and more quickly end a federal nonattainment designation.</a:t>
            </a:r>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47</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r>
              <a:rPr lang="en-US" sz="2000" dirty="0" smtClean="0">
                <a:latin typeface="Times New Roman"/>
                <a:ea typeface="Times New Roman"/>
              </a:rPr>
              <a:t>EPA designates areas that violate air quality standards as “nonattainment” areas and designates all other areas as “attainment” or “unclassified” areas. Oregon law designates former nonattainment areas that EPA reclassified to attainment as “maintenance” areas to ensure those areas avoid future violations. DEQ proposes to establish two new Oregon air quality area designations, “sustainment” and “reattainment,” to help areas avoid and more quickly end a federal nonattainment designation.</a:t>
            </a:r>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48</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r>
              <a:rPr lang="en-US" sz="2000" dirty="0" smtClean="0">
                <a:latin typeface="Times New Roman"/>
                <a:ea typeface="Times New Roman"/>
              </a:rPr>
              <a:t>EPA designates areas that violate air quality standards as “nonattainment” areas and designates all other areas as “attainment” or “unclassified” areas. Oregon law designates former nonattainment areas that EPA reclassified to attainment as “maintenance” areas to ensure those areas avoid future violations. DEQ proposes to establish two new Oregon air quality area designations, “sustainment” and “reattainment,” to help areas avoid and more quickly end a federal nonattainment designation.</a:t>
            </a:r>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49</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r>
              <a:rPr lang="en-US" sz="2000" dirty="0" smtClean="0">
                <a:latin typeface="Times New Roman"/>
                <a:ea typeface="Times New Roman"/>
              </a:rPr>
              <a:t>EPA designates areas that violate air quality standards as “nonattainment” areas and designates all other areas as “attainment” or “unclassified” areas. Oregon law designates former nonattainment areas that EPA reclassified to attainment as “maintenance” areas to ensure those areas avoid future violations. DEQ proposes to establish two new Oregon air quality area designations, “sustainment” and “reattainment,” to help areas avoid and more quickly end a federal nonattainment designation.</a:t>
            </a:r>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50</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r>
              <a:rPr lang="en-US" sz="2000" dirty="0" smtClean="0">
                <a:latin typeface="Times New Roman"/>
                <a:ea typeface="Times New Roman"/>
              </a:rPr>
              <a:t>EPA designates areas that violate air quality standards as “nonattainment” areas and designates all other areas as “attainment” or “unclassified” areas. Oregon law designates former nonattainment areas that EPA reclassified to attainment as “maintenance” areas to ensure those areas avoid future violations. DEQ proposes to establish two new Oregon air quality area designations, “sustainment” and “reattainment,” to help areas avoid and more quickly end a federal nonattainment designation.</a:t>
            </a:r>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51</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r>
              <a:rPr lang="en-US" sz="2000" dirty="0" smtClean="0">
                <a:latin typeface="Times New Roman"/>
                <a:ea typeface="Times New Roman"/>
              </a:rPr>
              <a:t>EPA designates areas that violate air quality standards as “nonattainment” areas and designates all other areas as “attainment” or “unclassified” areas. Oregon law designates former nonattainment areas that EPA reclassified to attainment as “maintenance” areas to ensure those areas avoid future violations. DEQ proposes to establish two new Oregon air quality area designations, “sustainment” and “reattainment,” to help areas avoid and more quickly end a federal nonattainment designation.</a:t>
            </a:r>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52</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53</a:t>
            </a:fld>
            <a:endParaRPr lang="en-US" dirty="0"/>
          </a:p>
        </p:txBody>
      </p:sp>
      <p:sp>
        <p:nvSpPr>
          <p:cNvPr id="5" name="Notes Placeholder 2"/>
          <p:cNvSpPr txBox="1">
            <a:spLocks/>
          </p:cNvSpPr>
          <p:nvPr/>
        </p:nvSpPr>
        <p:spPr>
          <a:xfrm>
            <a:off x="1143000" y="4419601"/>
            <a:ext cx="5334000" cy="4876800"/>
          </a:xfrm>
          <a:prstGeom prst="rect">
            <a:avLst/>
          </a:prstGeom>
        </p:spPr>
        <p:txBody>
          <a:bodyPr vert="horz" lIns="91440" tIns="45720" rIns="91440" bIns="45720" rtlCol="0">
            <a:noAutofit/>
          </a:bodyPr>
          <a:lstStyle/>
          <a:p>
            <a:pPr marL="11430" marR="354330">
              <a:spcBef>
                <a:spcPts val="0"/>
              </a:spcBef>
              <a:spcAft>
                <a:spcPts val="600"/>
              </a:spcAft>
            </a:pPr>
            <a:endParaRPr lang="en-US" sz="2000" dirty="0" smtClean="0">
              <a:latin typeface="Times New Roman"/>
              <a:ea typeface="Times New Roman"/>
            </a:endParaRPr>
          </a:p>
          <a:p>
            <a:pPr marL="11430" marR="354330">
              <a:spcBef>
                <a:spcPts val="0"/>
              </a:spcBef>
              <a:spcAft>
                <a:spcPts val="600"/>
              </a:spcAft>
            </a:pPr>
            <a:endParaRPr lang="en-US" sz="2000" dirty="0">
              <a:latin typeface="Arial"/>
              <a:ea typeface="Times New Roman"/>
            </a:endParaRPr>
          </a:p>
        </p:txBody>
      </p:sp>
      <p:sp>
        <p:nvSpPr>
          <p:cNvPr id="6" name="Notes Placeholder 5"/>
          <p:cNvSpPr>
            <a:spLocks noGrp="1"/>
          </p:cNvSpPr>
          <p:nvPr>
            <p:ph type="body" sz="quarter" idx="11"/>
          </p:nvPr>
        </p:nvSpPr>
        <p:spPr>
          <a:xfrm>
            <a:off x="914400" y="4495800"/>
            <a:ext cx="5607050" cy="4183063"/>
          </a:xfrm>
        </p:spPr>
        <p:txBody>
          <a:bodyPr>
            <a:normAutofit/>
          </a:bodyPr>
          <a:lstStyle/>
          <a:p>
            <a:r>
              <a:rPr lang="en-US" sz="2000" dirty="0" smtClean="0">
                <a:latin typeface="Times New Roman"/>
                <a:ea typeface="Times New Roman"/>
              </a:rPr>
              <a:t>Air quality in Lakeview currently does not meet the ambient air quality standards for fine particulates. However, EPA has not yet designated Lakeview a nonattainment area because Lakeview was not exceeding the standard at the time of the designations.</a:t>
            </a:r>
          </a:p>
          <a:p>
            <a:endParaRPr lang="en-US" sz="2000" dirty="0" smtClean="0">
              <a:latin typeface="Times New Roman"/>
              <a:ea typeface="Times New Roman"/>
            </a:endParaRPr>
          </a:p>
          <a:p>
            <a:r>
              <a:rPr lang="en-US" sz="2000" dirty="0" smtClean="0">
                <a:latin typeface="Times New Roman"/>
                <a:ea typeface="Times New Roman"/>
              </a:rPr>
              <a:t>Upon request by the community of Lakeview, a sustainment area designation would: </a:t>
            </a:r>
          </a:p>
          <a:p>
            <a:pPr marL="342900" marR="8890" lvl="0" indent="-342900">
              <a:spcBef>
                <a:spcPts val="0"/>
              </a:spcBef>
              <a:spcAft>
                <a:spcPts val="600"/>
              </a:spcAft>
              <a:buFont typeface="Symbol"/>
              <a:buChar char=""/>
            </a:pPr>
            <a:r>
              <a:rPr lang="en-US" sz="2000" dirty="0" smtClean="0">
                <a:latin typeface="Times New Roman"/>
                <a:ea typeface="Times New Roman"/>
              </a:rPr>
              <a:t> Provide more flexible permitting requirements for non-federal major emission sources and</a:t>
            </a:r>
            <a:endParaRPr lang="en-US" sz="2000" dirty="0" smtClean="0">
              <a:latin typeface="Arial"/>
              <a:ea typeface="Times New Roman"/>
            </a:endParaRPr>
          </a:p>
          <a:p>
            <a:pPr marL="342900" marR="8890" lvl="0" indent="-342900">
              <a:spcBef>
                <a:spcPts val="0"/>
              </a:spcBef>
              <a:spcAft>
                <a:spcPts val="0"/>
              </a:spcAft>
              <a:buFont typeface="Symbol"/>
              <a:buChar char=""/>
            </a:pPr>
            <a:r>
              <a:rPr lang="en-US" sz="2000" dirty="0" smtClean="0">
                <a:latin typeface="Times New Roman"/>
                <a:ea typeface="Times New Roman"/>
              </a:rPr>
              <a:t>Avoid a federal nonattainment designation.</a:t>
            </a:r>
            <a:endParaRPr lang="en-US" sz="2000" dirty="0" smtClean="0">
              <a:latin typeface="Arial"/>
              <a:ea typeface="Times New Roman"/>
            </a:endParaRPr>
          </a:p>
          <a:p>
            <a:pPr lvl="0"/>
            <a:endParaRPr lang="en-US" sz="2000" dirty="0" smtClean="0">
              <a:latin typeface="Times New Roman"/>
              <a:ea typeface="Times New Roman"/>
            </a:endParaRPr>
          </a:p>
          <a:p>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419599"/>
          </a:xfrm>
        </p:spPr>
        <p:txBody>
          <a:bodyPr>
            <a:noAutofit/>
          </a:bodyPr>
          <a:lstStyle/>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1800" dirty="0" smtClean="0">
                <a:latin typeface="Times New Roman" pitchFamily="18" charset="0"/>
                <a:cs typeface="Times New Roman" pitchFamily="18" charset="0"/>
              </a:rPr>
              <a:t>We organized this rulemaking into nine categories. We’ll go into more detail on some of these topics later in this presentation</a:t>
            </a: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4800" b="1" dirty="0" smtClean="0">
                <a:latin typeface="Times New Roman" pitchFamily="18" charset="0"/>
                <a:cs typeface="Times New Roman" pitchFamily="18" charset="0"/>
              </a:rPr>
              <a:t>PROPOSING</a:t>
            </a: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1800" dirty="0" smtClean="0">
                <a:latin typeface="Times New Roman" pitchFamily="18" charset="0"/>
                <a:cs typeface="Times New Roman" pitchFamily="18" charset="0"/>
              </a:rPr>
              <a:t>READ THROUGH 1 THROUGH 3</a:t>
            </a:r>
          </a:p>
          <a:p>
            <a:pPr marL="285750" indent="-285750"/>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5</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419599"/>
          </a:xfrm>
        </p:spPr>
        <p:txBody>
          <a:bodyPr>
            <a:noAutofit/>
          </a:bodyPr>
          <a:lstStyle/>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1800" dirty="0" smtClean="0">
                <a:latin typeface="Times New Roman" pitchFamily="18" charset="0"/>
                <a:cs typeface="Times New Roman" pitchFamily="18" charset="0"/>
              </a:rPr>
              <a:t>READ THROUGH 4 THROUGH 6</a:t>
            </a:r>
          </a:p>
          <a:p>
            <a:pPr marL="285750" indent="-285750">
              <a:buFont typeface="Arial" pitchFamily="34" charset="0"/>
              <a:buChar char="•"/>
            </a:pPr>
            <a:endParaRPr lang="en-US" sz="1800" dirty="0" smtClean="0">
              <a:latin typeface="Times New Roman" pitchFamily="18" charset="0"/>
              <a:cs typeface="Times New Roman" pitchFamily="18" charset="0"/>
            </a:endParaRPr>
          </a:p>
          <a:p>
            <a:pPr marL="285750" indent="-285750">
              <a:buFont typeface="Arial" pitchFamily="34" charset="0"/>
              <a:buChar char="•"/>
            </a:pPr>
            <a:r>
              <a:rPr lang="en-US" sz="4800" b="1" dirty="0" smtClean="0">
                <a:latin typeface="Times New Roman" pitchFamily="18" charset="0"/>
                <a:cs typeface="Times New Roman" pitchFamily="18" charset="0"/>
              </a:rPr>
              <a:t>PROPOSING</a:t>
            </a:r>
            <a:endParaRPr lang="en-US" sz="4800" dirty="0" smtClean="0">
              <a:latin typeface="Times New Roman" pitchFamily="18" charset="0"/>
              <a:cs typeface="Times New Roman" pitchFamily="18" charset="0"/>
            </a:endParaRPr>
          </a:p>
          <a:p>
            <a:pPr marL="285750" indent="-285750">
              <a:buFont typeface="Arial" pitchFamily="34" charset="0"/>
              <a:buChar char="•"/>
            </a:pPr>
            <a:endParaRPr lang="en-US" sz="1800" b="1" dirty="0" smtClean="0">
              <a:latin typeface="Times New Roman" pitchFamily="18" charset="0"/>
              <a:cs typeface="Times New Roman" pitchFamily="18" charset="0"/>
            </a:endParaRPr>
          </a:p>
          <a:p>
            <a:pPr marL="285750" indent="-285750">
              <a:buFont typeface="Arial" pitchFamily="34" charset="0"/>
              <a:buChar char="•"/>
            </a:pPr>
            <a:r>
              <a:rPr lang="en-US" sz="1800" dirty="0" smtClean="0">
                <a:latin typeface="Times New Roman" pitchFamily="18" charset="0"/>
                <a:cs typeface="Times New Roman" pitchFamily="18" charset="0"/>
              </a:rPr>
              <a:t>These categories make up the bulk of the proposed rule changes that George will discuss in more detail later</a:t>
            </a:r>
          </a:p>
          <a:p>
            <a:pPr marL="285750" indent="-285750"/>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6</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62000"/>
            <a:ext cx="4648200" cy="3486150"/>
          </a:xfrm>
        </p:spPr>
      </p:sp>
      <p:sp>
        <p:nvSpPr>
          <p:cNvPr id="3" name="Notes Placeholder 2"/>
          <p:cNvSpPr>
            <a:spLocks noGrp="1"/>
          </p:cNvSpPr>
          <p:nvPr>
            <p:ph type="body" idx="1"/>
          </p:nvPr>
        </p:nvSpPr>
        <p:spPr>
          <a:xfrm>
            <a:off x="533400" y="4267201"/>
            <a:ext cx="6172200" cy="4876800"/>
          </a:xfrm>
        </p:spPr>
        <p:txBody>
          <a:bodyPr>
            <a:noAutofit/>
          </a:bodyPr>
          <a:lstStyle/>
          <a:p>
            <a:r>
              <a:rPr lang="en-US" sz="1800" dirty="0" smtClean="0">
                <a:latin typeface="Times New Roman" pitchFamily="18" charset="0"/>
                <a:cs typeface="Times New Roman" pitchFamily="18" charset="0"/>
              </a:rPr>
              <a:t>Categories 7-9 are pretty minor changes but didn’t fit in with the other categories.  I’ll explain them briefly here:</a:t>
            </a:r>
          </a:p>
          <a:p>
            <a:pPr marL="283464" indent="-283464">
              <a:buFont typeface="Arial" pitchFamily="34" charset="0"/>
              <a:buChar char="•"/>
            </a:pPr>
            <a:r>
              <a:rPr lang="en-US" sz="1500" dirty="0" smtClean="0">
                <a:latin typeface="Times New Roman" pitchFamily="18" charset="0"/>
                <a:cs typeface="Times New Roman" pitchFamily="18" charset="0"/>
              </a:rPr>
              <a:t>#7: The proposed rules would make it easier and more cost-effective for DEQ to hold and people to participate in public hearings and meetings. For example, with the option to hold Internet-based virtual meetings, DEQ could hold more meetings across the state using fewer resources. And eventually, DEQ hopes to give people the option to call in to hearings and meetings from any location instead of traveling.</a:t>
            </a:r>
          </a:p>
          <a:p>
            <a:pPr marL="283464" indent="-283464">
              <a:buFont typeface="Arial" pitchFamily="34" charset="0"/>
              <a:buChar char="•"/>
            </a:pPr>
            <a:endParaRPr lang="en-US" sz="1500" dirty="0" smtClean="0">
              <a:latin typeface="Times New Roman" pitchFamily="18" charset="0"/>
              <a:cs typeface="Times New Roman" pitchFamily="18" charset="0"/>
            </a:endParaRPr>
          </a:p>
          <a:p>
            <a:pPr marL="283464" indent="-283464">
              <a:buFont typeface="Arial" pitchFamily="34" charset="0"/>
              <a:buChar char="•"/>
            </a:pPr>
            <a:r>
              <a:rPr lang="en-US" sz="1500" dirty="0" smtClean="0">
                <a:latin typeface="Times New Roman" pitchFamily="18" charset="0"/>
                <a:cs typeface="Times New Roman" pitchFamily="18" charset="0"/>
              </a:rPr>
              <a:t>#8: When EPA changed their rules to exempt small biomass boilers from federal standards, it made them subject to the Heat Smart rules, which did not allow them to be sold in OR.  The proposed changes allow these sale again.</a:t>
            </a:r>
          </a:p>
          <a:p>
            <a:pPr marL="283464" indent="-283464">
              <a:buFont typeface="Arial" pitchFamily="34" charset="0"/>
              <a:buChar char="•"/>
            </a:pPr>
            <a:endParaRPr lang="en-US" sz="1500" dirty="0" smtClean="0">
              <a:latin typeface="Times New Roman" pitchFamily="18" charset="0"/>
              <a:cs typeface="Times New Roman" pitchFamily="18" charset="0"/>
            </a:endParaRPr>
          </a:p>
          <a:p>
            <a:pPr marL="283464" indent="-283464">
              <a:buFont typeface="Arial" pitchFamily="34" charset="0"/>
              <a:buChar char="•"/>
            </a:pPr>
            <a:r>
              <a:rPr lang="en-US" sz="1500" dirty="0" smtClean="0">
                <a:latin typeface="Times New Roman"/>
                <a:ea typeface="Times New Roman"/>
              </a:rPr>
              <a:t>#9: The proposed rules would remove the annual reporting requirement for ~ 440 gasoline dispensing facilities with monthly throughput less than 10,000 gallons but would still require them to meet work practice standards (submerged fill tube)</a:t>
            </a:r>
          </a:p>
          <a:p>
            <a:pPr marL="283464" indent="-283464">
              <a:buFont typeface="Arial" pitchFamily="34" charset="0"/>
              <a:buChar char="•"/>
            </a:pPr>
            <a:endParaRPr lang="en-US" sz="1500" dirty="0" smtClean="0">
              <a:latin typeface="Times New Roman"/>
              <a:ea typeface="Times New Roman"/>
            </a:endParaRPr>
          </a:p>
          <a:p>
            <a:pPr marL="283464" indent="-283464">
              <a:buFont typeface="Arial" pitchFamily="34" charset="0"/>
              <a:buChar char="•"/>
            </a:pPr>
            <a:r>
              <a:rPr lang="en-US" sz="1500" dirty="0" smtClean="0">
                <a:latin typeface="Times New Roman"/>
                <a:cs typeface="Times New Roman" pitchFamily="18" charset="0"/>
              </a:rPr>
              <a:t>Now we’ll focus on the other SIX categories</a:t>
            </a:r>
            <a:endParaRPr lang="en-US" sz="15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7</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62000"/>
            <a:ext cx="4648200" cy="3486150"/>
          </a:xfrm>
        </p:spPr>
      </p:sp>
      <p:sp>
        <p:nvSpPr>
          <p:cNvPr id="3" name="Notes Placeholder 2"/>
          <p:cNvSpPr>
            <a:spLocks noGrp="1"/>
          </p:cNvSpPr>
          <p:nvPr>
            <p:ph type="body" idx="1"/>
          </p:nvPr>
        </p:nvSpPr>
        <p:spPr>
          <a:xfrm>
            <a:off x="533400" y="4267201"/>
            <a:ext cx="6172200" cy="4876800"/>
          </a:xfrm>
        </p:spPr>
        <p:txBody>
          <a:bodyPr>
            <a:noAutofit/>
          </a:bodyPr>
          <a:lstStyle/>
          <a:p>
            <a:r>
              <a:rPr lang="en-US" sz="1800" dirty="0" smtClean="0">
                <a:latin typeface="Times New Roman" pitchFamily="18" charset="0"/>
                <a:cs typeface="Times New Roman" pitchFamily="18" charset="0"/>
              </a:rPr>
              <a:t>Categories 7-9 are pretty minor changes but didn’t fit in with the other categories.  I’ll explain them briefly here:</a:t>
            </a:r>
          </a:p>
          <a:p>
            <a:pPr marL="283464" indent="-283464">
              <a:buFont typeface="Arial" pitchFamily="34" charset="0"/>
              <a:buChar char="•"/>
            </a:pPr>
            <a:r>
              <a:rPr lang="en-US" sz="1500" dirty="0" smtClean="0">
                <a:latin typeface="Times New Roman" pitchFamily="18" charset="0"/>
                <a:cs typeface="Times New Roman" pitchFamily="18" charset="0"/>
              </a:rPr>
              <a:t>#7: The proposed rules would make it easier and more cost-effective for DEQ to hold and people to participate in public hearings and meetings. For example, with the option to hold Internet-based virtual meetings, DEQ could hold more meetings across the state using fewer resources. And eventually, DEQ hopes to give people the option to call in to hearings and meetings from any location instead of traveling.</a:t>
            </a:r>
          </a:p>
          <a:p>
            <a:pPr marL="283464" indent="-283464">
              <a:buFont typeface="Arial" pitchFamily="34" charset="0"/>
              <a:buChar char="•"/>
            </a:pPr>
            <a:endParaRPr lang="en-US" sz="1500" dirty="0" smtClean="0">
              <a:latin typeface="Times New Roman" pitchFamily="18" charset="0"/>
              <a:cs typeface="Times New Roman" pitchFamily="18" charset="0"/>
            </a:endParaRPr>
          </a:p>
          <a:p>
            <a:pPr marL="283464" indent="-283464">
              <a:buFont typeface="Arial" pitchFamily="34" charset="0"/>
              <a:buChar char="•"/>
            </a:pPr>
            <a:r>
              <a:rPr lang="en-US" sz="1500" dirty="0" smtClean="0">
                <a:latin typeface="Times New Roman" pitchFamily="18" charset="0"/>
                <a:cs typeface="Times New Roman" pitchFamily="18" charset="0"/>
              </a:rPr>
              <a:t>#8: When EPA changed their rules to exempt small biomass boilers from federal standards, it made them subject to the Heat Smart rules, which did not allow them to be sold in OR.  The proposed changes allow these sale again.</a:t>
            </a:r>
          </a:p>
          <a:p>
            <a:pPr marL="283464" indent="-283464">
              <a:buFont typeface="Arial" pitchFamily="34" charset="0"/>
              <a:buChar char="•"/>
            </a:pPr>
            <a:endParaRPr lang="en-US" sz="1500" dirty="0" smtClean="0">
              <a:latin typeface="Times New Roman" pitchFamily="18" charset="0"/>
              <a:cs typeface="Times New Roman" pitchFamily="18" charset="0"/>
            </a:endParaRPr>
          </a:p>
          <a:p>
            <a:pPr marL="283464" indent="-283464">
              <a:buFont typeface="Arial" pitchFamily="34" charset="0"/>
              <a:buChar char="•"/>
            </a:pPr>
            <a:r>
              <a:rPr lang="en-US" sz="1500" dirty="0" smtClean="0">
                <a:latin typeface="Times New Roman"/>
                <a:ea typeface="Times New Roman"/>
              </a:rPr>
              <a:t>#9: The proposed rules would remove the annual reporting requirement for ~ 440 gasoline dispensing facilities with monthly throughput less than 10,000 gallons but would still require them to meet work practice standards (submerged fill tube)</a:t>
            </a:r>
          </a:p>
          <a:p>
            <a:pPr marL="283464" indent="-283464">
              <a:buFont typeface="Arial" pitchFamily="34" charset="0"/>
              <a:buChar char="•"/>
            </a:pPr>
            <a:endParaRPr lang="en-US" sz="1500" dirty="0" smtClean="0">
              <a:latin typeface="Times New Roman"/>
              <a:ea typeface="Times New Roman"/>
            </a:endParaRPr>
          </a:p>
          <a:p>
            <a:pPr marL="283464" indent="-283464">
              <a:buFont typeface="Arial" pitchFamily="34" charset="0"/>
              <a:buChar char="•"/>
            </a:pPr>
            <a:r>
              <a:rPr lang="en-US" sz="1500" dirty="0" smtClean="0">
                <a:latin typeface="Times New Roman"/>
                <a:cs typeface="Times New Roman" pitchFamily="18" charset="0"/>
              </a:rPr>
              <a:t>Now we’ll focus on the other SIX categories</a:t>
            </a:r>
            <a:endParaRPr lang="en-US" sz="15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22370381-2201-4B5E-AFD5-D162C8ADD346}" type="slidenum">
              <a:rPr lang="en-US" smtClean="0"/>
              <a:pPr/>
              <a:t>8</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267201"/>
            <a:ext cx="5334000" cy="4876800"/>
          </a:xfrm>
        </p:spPr>
        <p:txBody>
          <a:bodyPr>
            <a:noAutofit/>
          </a:bodyPr>
          <a:lstStyle/>
          <a:p>
            <a:r>
              <a:rPr lang="en-US" sz="2000" dirty="0" smtClean="0">
                <a:solidFill>
                  <a:srgbClr val="000000"/>
                </a:solidFill>
                <a:latin typeface="Times New Roman"/>
              </a:rPr>
              <a:t>The 2014 Supreme Court decision invalidates EPA’s authority to impose the federal greenhouse gas permitting requirements. Oregon’s rules were not affected by the Supreme Court’s decision and remain in effect, whereas for EPA and many states, the Court’s ruling took effect immediately. The discrepancy between federal and state requirements create uncertainty for the agency, regulated community and public. </a:t>
            </a:r>
            <a:endParaRPr lang="en-US" sz="2000" i="1" dirty="0" smtClean="0"/>
          </a:p>
        </p:txBody>
      </p:sp>
      <p:sp>
        <p:nvSpPr>
          <p:cNvPr id="4" name="Slide Number Placeholder 3"/>
          <p:cNvSpPr>
            <a:spLocks noGrp="1"/>
          </p:cNvSpPr>
          <p:nvPr>
            <p:ph type="sldNum" sz="quarter" idx="10"/>
          </p:nvPr>
        </p:nvSpPr>
        <p:spPr/>
        <p:txBody>
          <a:bodyPr/>
          <a:lstStyle/>
          <a:p>
            <a:fld id="{22370381-2201-4B5E-AFD5-D162C8ADD346}" type="slidenum">
              <a:rPr lang="en-US" smtClean="0"/>
              <a:pPr/>
              <a:t>9</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a:solidFill>
            <a:schemeClr val="accent1"/>
          </a:solidFill>
        </p:spPr>
        <p:txBody>
          <a:bodyPr/>
          <a:lstStyle>
            <a:lvl1pPr>
              <a:defRPr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1905000"/>
            <a:ext cx="6400800" cy="3733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98B1E6C-1CBF-46AC-8C33-CC73A849FFC8}" type="datetime1">
              <a:rPr lang="en-US" smtClean="0"/>
              <a:pPr/>
              <a:t>3/5/2015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97F96-03BA-40A8-AD7F-EBB90BF9AEC3}" type="datetime1">
              <a:rPr lang="en-US" smtClean="0"/>
              <a:pPr/>
              <a:t>3/5/2015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924D47-5C99-424E-89A4-B06B29BDCD77}" type="datetime1">
              <a:rPr lang="en-US" smtClean="0"/>
              <a:pPr/>
              <a:t>3/5/2015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963FD-9FC5-445A-85C9-B7696199B01C}" type="datetime1">
              <a:rPr lang="en-US" smtClean="0"/>
              <a:pPr/>
              <a:t>3/5/2015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04518-A878-498C-8C75-03DD335D33AF}" type="datetime1">
              <a:rPr lang="en-US" smtClean="0"/>
              <a:pPr/>
              <a:t>3/5/2015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48872-EC17-4020-B1FA-D19A3C0B7ED6}" type="datetime1">
              <a:rPr lang="en-US" smtClean="0"/>
              <a:pPr/>
              <a:t>3/5/2015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7D09C8-063C-4F90-9DFB-92B6DFC0220D}" type="datetime1">
              <a:rPr lang="en-US" smtClean="0"/>
              <a:pPr/>
              <a:t>3/5/2015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E49475-1F0C-470D-8496-814E1122A0A9}" type="datetime1">
              <a:rPr lang="en-US" smtClean="0"/>
              <a:pPr/>
              <a:t>3/5/2015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6788-D49C-40F1-9709-A7AD301B6549}" type="datetime1">
              <a:rPr lang="en-US" smtClean="0"/>
              <a:pPr/>
              <a:t>3/5/2015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232459-DF73-453A-ADC7-BAF1A362C836}" type="datetime1">
              <a:rPr lang="en-US" smtClean="0"/>
              <a:pPr/>
              <a:t>3/5/2015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4F42F-615E-4321-BFFD-684845F40FE0}" type="datetime1">
              <a:rPr lang="en-US" smtClean="0"/>
              <a:pPr/>
              <a:t>3/5/2015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3BD5E-C6E4-42CB-8315-6931C044D346}" type="datetime1">
              <a:rPr lang="en-US" smtClean="0"/>
              <a:pPr/>
              <a:t>3/5/2015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jpeg"/><Relationship Id="rId7"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tif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jpeg"/><Relationship Id="rId7"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Operations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marR="11430" algn="r">
              <a:tabLst>
                <a:tab pos="3314700" algn="ctr"/>
              </a:tabLst>
            </a:pPr>
            <a:r>
              <a:rPr lang="en-US" sz="3600" b="1" dirty="0" smtClean="0">
                <a:latin typeface="Arial" pitchFamily="34" charset="0"/>
                <a:ea typeface="Times New Roman"/>
                <a:cs typeface="Arial" pitchFamily="34" charset="0"/>
              </a:rPr>
              <a:t>Air quality permitting, Heat Smart and gasoline dispensing facility updates</a:t>
            </a:r>
            <a:endParaRPr lang="en-US" sz="3600" dirty="0" smtClean="0">
              <a:latin typeface="Arial" pitchFamily="34" charset="0"/>
              <a:ea typeface="Times New Roman"/>
              <a:cs typeface="Arial" pitchFamily="34" charset="0"/>
            </a:endParaRPr>
          </a:p>
          <a:p>
            <a:pPr algn="r"/>
            <a:endParaRPr lang="en-US" sz="3600" b="1" dirty="0" smtClean="0">
              <a:latin typeface="Arial" pitchFamily="34" charset="0"/>
              <a:cs typeface="Arial" pitchFamily="34" charset="0"/>
            </a:endParaRPr>
          </a:p>
          <a:p>
            <a:pPr algn="r"/>
            <a:r>
              <a:rPr lang="en-US" sz="2800" b="1" dirty="0" smtClean="0">
                <a:latin typeface="Arial" pitchFamily="34" charset="0"/>
                <a:cs typeface="Arial" pitchFamily="34" charset="0"/>
              </a:rPr>
              <a:t>EQC Proposed Rule Adoption</a:t>
            </a:r>
          </a:p>
          <a:p>
            <a:pPr algn="r"/>
            <a:r>
              <a:rPr lang="en-US" sz="2800" b="1" dirty="0" smtClean="0">
                <a:latin typeface="Arial" pitchFamily="34" charset="0"/>
                <a:cs typeface="Arial" pitchFamily="34" charset="0"/>
              </a:rPr>
              <a:t>April 2015 </a:t>
            </a:r>
          </a:p>
        </p:txBody>
      </p:sp>
      <p:sp>
        <p:nvSpPr>
          <p:cNvPr id="7" name="Footer Placeholder 6"/>
          <p:cNvSpPr>
            <a:spLocks noGrp="1"/>
          </p:cNvSpPr>
          <p:nvPr>
            <p:ph type="ftr" sz="quarter" idx="11"/>
          </p:nvPr>
        </p:nvSpPr>
        <p:spPr/>
        <p:txBody>
          <a:bodyPr/>
          <a:lstStyle/>
          <a:p>
            <a:endParaRPr lang="en-US" dirty="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George Davis and Jill Inahara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10</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a:lnSpc>
                <a:spcPct val="120000"/>
              </a:lnSpc>
              <a:spcAft>
                <a:spcPts val="600"/>
              </a:spcAft>
            </a:pPr>
            <a:r>
              <a:rPr lang="en-US" sz="3200" dirty="0" smtClean="0">
                <a:solidFill>
                  <a:schemeClr val="bg1"/>
                </a:solidFill>
              </a:rPr>
              <a:t>0.1 Greenhouse Gases                 </a:t>
            </a:r>
            <a:r>
              <a:rPr lang="en-US" sz="3200" i="1" dirty="0" smtClean="0">
                <a:solidFill>
                  <a:schemeClr val="bg1"/>
                </a:solidFill>
              </a:rPr>
              <a:t>continued</a:t>
            </a:r>
            <a:r>
              <a:rPr lang="en-US" sz="3200" dirty="0" smtClean="0">
                <a:solidFill>
                  <a:schemeClr val="bg1"/>
                </a:solidFill>
              </a:rPr>
              <a:t> </a:t>
            </a:r>
          </a:p>
        </p:txBody>
      </p:sp>
      <p:sp>
        <p:nvSpPr>
          <p:cNvPr id="8" name="Subtitle 2"/>
          <p:cNvSpPr txBox="1">
            <a:spLocks/>
          </p:cNvSpPr>
          <p:nvPr/>
        </p:nvSpPr>
        <p:spPr>
          <a:xfrm>
            <a:off x="609600" y="1600200"/>
            <a:ext cx="8305800" cy="762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l">
              <a:lnSpc>
                <a:spcPct val="120000"/>
              </a:lnSpc>
              <a:spcBef>
                <a:spcPts val="0"/>
              </a:spcBef>
              <a:spcAft>
                <a:spcPts val="600"/>
              </a:spcAft>
            </a:pPr>
            <a:r>
              <a:rPr lang="en-US" sz="3200" b="1" dirty="0" smtClean="0">
                <a:solidFill>
                  <a:schemeClr val="tx1"/>
                </a:solidFill>
              </a:rPr>
              <a:t>Background (continued) </a:t>
            </a:r>
          </a:p>
        </p:txBody>
      </p:sp>
      <p:sp>
        <p:nvSpPr>
          <p:cNvPr id="10" name="Subtitle 2"/>
          <p:cNvSpPr txBox="1">
            <a:spLocks/>
          </p:cNvSpPr>
          <p:nvPr/>
        </p:nvSpPr>
        <p:spPr>
          <a:xfrm>
            <a:off x="762000" y="5105400"/>
            <a:ext cx="8305800" cy="1524000"/>
          </a:xfrm>
          <a:prstGeom prst="rect">
            <a:avLst/>
          </a:prstGeom>
        </p:spPr>
        <p:txBody>
          <a:bodyPr vert="horz" lIns="91440" tIns="45720" rIns="91440" bIns="45720" rtlCol="0">
            <a:noAutofit/>
          </a:bodyPr>
          <a:lstStyle/>
          <a:p>
            <a:pPr marL="971550" marR="0" lvl="1" indent="-514350" algn="l" defTabSz="914400" rtl="0" eaLnBrk="1" fontAlgn="auto" latinLnBrk="0" hangingPunct="1">
              <a:lnSpc>
                <a:spcPct val="120000"/>
              </a:lnSpc>
              <a:spcBef>
                <a:spcPts val="0"/>
              </a:spcBef>
              <a:spcAft>
                <a:spcPts val="60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Subtitle 2"/>
          <p:cNvSpPr txBox="1">
            <a:spLocks/>
          </p:cNvSpPr>
          <p:nvPr/>
        </p:nvSpPr>
        <p:spPr>
          <a:xfrm>
            <a:off x="685800" y="3733800"/>
            <a:ext cx="8305800" cy="1600200"/>
          </a:xfrm>
          <a:prstGeom prst="rect">
            <a:avLst/>
          </a:prstGeom>
        </p:spPr>
        <p:txBody>
          <a:bodyPr vert="horz" lIns="91440" tIns="45720" rIns="91440" bIns="45720" rtlCol="0">
            <a:noAutofit/>
          </a:bodyPr>
          <a:lstStyle/>
          <a:p>
            <a:pPr marL="971550" marR="0" lvl="1" indent="-514350" algn="l" defTabSz="914400" rtl="0" eaLnBrk="1" fontAlgn="auto" latinLnBrk="0" hangingPunct="1">
              <a:lnSpc>
                <a:spcPct val="120000"/>
              </a:lnSpc>
              <a:spcBef>
                <a:spcPts val="0"/>
              </a:spcBef>
              <a:spcAft>
                <a:spcPts val="60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Subtitle 2"/>
          <p:cNvSpPr txBox="1">
            <a:spLocks/>
          </p:cNvSpPr>
          <p:nvPr/>
        </p:nvSpPr>
        <p:spPr>
          <a:xfrm>
            <a:off x="6324600" y="6019800"/>
            <a:ext cx="1676400" cy="609600"/>
          </a:xfrm>
          <a:prstGeom prst="rect">
            <a:avLst/>
          </a:prstGeom>
        </p:spPr>
        <p:txBody>
          <a:bodyPr vert="horz" lIns="91440" tIns="45720" rIns="91440" bIns="45720" rtlCol="0">
            <a:noAutofit/>
          </a:bodyPr>
          <a:lstStyle/>
          <a:p>
            <a:pPr marL="971550" marR="0" lvl="1" indent="-514350" algn="l" defTabSz="914400" rtl="0" eaLnBrk="1" fontAlgn="auto" latinLnBrk="0" hangingPunct="1">
              <a:lnSpc>
                <a:spcPct val="120000"/>
              </a:lnSpc>
              <a:spcBef>
                <a:spcPts val="0"/>
              </a:spcBef>
              <a:spcAft>
                <a:spcPts val="60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11/14</a:t>
            </a:r>
          </a:p>
        </p:txBody>
      </p:sp>
      <p:pic>
        <p:nvPicPr>
          <p:cNvPr id="82945" name="Picture 1" descr="C:\Users\jinahar\AppData\Local\Microsoft\Windows\Temporary Internet Files\Content.IE5\FCME90A9\pansm.tiff"/>
          <p:cNvPicPr>
            <a:picLocks noChangeAspect="1" noChangeArrowheads="1"/>
          </p:cNvPicPr>
          <p:nvPr/>
        </p:nvPicPr>
        <p:blipFill>
          <a:blip r:embed="rId4" cstate="print"/>
          <a:srcRect b="36675"/>
          <a:stretch>
            <a:fillRect/>
          </a:stretch>
        </p:blipFill>
        <p:spPr bwMode="auto">
          <a:xfrm>
            <a:off x="762000" y="2362200"/>
            <a:ext cx="849688" cy="1236350"/>
          </a:xfrm>
          <a:prstGeom prst="rect">
            <a:avLst/>
          </a:prstGeom>
          <a:noFill/>
        </p:spPr>
      </p:pic>
      <p:sp>
        <p:nvSpPr>
          <p:cNvPr id="82947" name="AutoShape 3" descr="Image result for EPA logo"/>
          <p:cNvSpPr>
            <a:spLocks noChangeAspect="1" noChangeArrowheads="1"/>
          </p:cNvSpPr>
          <p:nvPr/>
        </p:nvSpPr>
        <p:spPr bwMode="auto">
          <a:xfrm>
            <a:off x="155575" y="-547688"/>
            <a:ext cx="1162050" cy="1152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2952" name="Picture 8" descr="http://assets.inhabitat.com/wp-content/blogs.dir/1/files/2010/04/Epa-Logo.jpg"/>
          <p:cNvPicPr>
            <a:picLocks noChangeAspect="1" noChangeArrowheads="1"/>
          </p:cNvPicPr>
          <p:nvPr/>
        </p:nvPicPr>
        <p:blipFill>
          <a:blip r:embed="rId5" cstate="print"/>
          <a:srcRect/>
          <a:stretch>
            <a:fillRect/>
          </a:stretch>
        </p:blipFill>
        <p:spPr bwMode="auto">
          <a:xfrm>
            <a:off x="2743200" y="2362200"/>
            <a:ext cx="1676400" cy="1152525"/>
          </a:xfrm>
          <a:prstGeom prst="rect">
            <a:avLst/>
          </a:prstGeom>
          <a:noFill/>
        </p:spPr>
      </p:pic>
      <p:pic>
        <p:nvPicPr>
          <p:cNvPr id="82956" name="Picture 12" descr="http://www.symbols.com/gi.php?type=1&amp;id=1245"/>
          <p:cNvPicPr>
            <a:picLocks noChangeAspect="1" noChangeArrowheads="1"/>
          </p:cNvPicPr>
          <p:nvPr/>
        </p:nvPicPr>
        <p:blipFill>
          <a:blip r:embed="rId6" cstate="print"/>
          <a:srcRect l="12000" t="21600" r="19200" b="38400"/>
          <a:stretch>
            <a:fillRect/>
          </a:stretch>
        </p:blipFill>
        <p:spPr bwMode="auto">
          <a:xfrm>
            <a:off x="1676400" y="2590800"/>
            <a:ext cx="1022307" cy="594367"/>
          </a:xfrm>
          <a:prstGeom prst="rect">
            <a:avLst/>
          </a:prstGeom>
          <a:noFill/>
        </p:spPr>
      </p:pic>
      <p:grpSp>
        <p:nvGrpSpPr>
          <p:cNvPr id="23" name="Group 22"/>
          <p:cNvGrpSpPr/>
          <p:nvPr/>
        </p:nvGrpSpPr>
        <p:grpSpPr>
          <a:xfrm>
            <a:off x="6248400" y="3962400"/>
            <a:ext cx="2095500" cy="2114550"/>
            <a:chOff x="6096000" y="2057400"/>
            <a:chExt cx="2857500" cy="2647950"/>
          </a:xfrm>
        </p:grpSpPr>
        <p:pic>
          <p:nvPicPr>
            <p:cNvPr id="82960" name="Picture 16" descr="http://www.taleem-e-pakistan.com/wp-content/uploads/2015/01/Past-Papers-Matric-AIOU-9.jpeg"/>
            <p:cNvPicPr>
              <a:picLocks noChangeAspect="1" noChangeArrowheads="1"/>
            </p:cNvPicPr>
            <p:nvPr/>
          </p:nvPicPr>
          <p:blipFill>
            <a:blip r:embed="rId7" cstate="print"/>
            <a:srcRect/>
            <a:stretch>
              <a:fillRect/>
            </a:stretch>
          </p:blipFill>
          <p:spPr bwMode="auto">
            <a:xfrm>
              <a:off x="6096000" y="2057400"/>
              <a:ext cx="2857500" cy="2647950"/>
            </a:xfrm>
            <a:prstGeom prst="rect">
              <a:avLst/>
            </a:prstGeom>
            <a:noFill/>
          </p:spPr>
        </p:pic>
        <p:sp>
          <p:nvSpPr>
            <p:cNvPr id="22" name="Rectangle 21"/>
            <p:cNvSpPr/>
            <p:nvPr/>
          </p:nvSpPr>
          <p:spPr>
            <a:xfrm rot="20896059">
              <a:off x="6237122" y="2958543"/>
              <a:ext cx="2684788" cy="9144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TEMPORARY</a:t>
              </a:r>
              <a:endParaRPr lang="en-US" sz="2400" b="1" dirty="0">
                <a:solidFill>
                  <a:srgbClr val="FF0000"/>
                </a:solidFill>
              </a:endParaRPr>
            </a:p>
          </p:txBody>
        </p:sp>
      </p:grpSp>
      <p:pic>
        <p:nvPicPr>
          <p:cNvPr id="82962" name="Picture 18" descr="http://cdn.frontpagemag.com/wp-content/uploads/2014/07/Supreme-Court-building-permission.jpg"/>
          <p:cNvPicPr>
            <a:picLocks noChangeAspect="1" noChangeArrowheads="1"/>
          </p:cNvPicPr>
          <p:nvPr/>
        </p:nvPicPr>
        <p:blipFill>
          <a:blip r:embed="rId8" cstate="print"/>
          <a:srcRect/>
          <a:stretch>
            <a:fillRect/>
          </a:stretch>
        </p:blipFill>
        <p:spPr bwMode="auto">
          <a:xfrm>
            <a:off x="1905000" y="3657600"/>
            <a:ext cx="2755900" cy="1844859"/>
          </a:xfrm>
          <a:prstGeom prst="rect">
            <a:avLst/>
          </a:prstGeom>
          <a:noFill/>
        </p:spPr>
      </p:pic>
      <p:sp>
        <p:nvSpPr>
          <p:cNvPr id="9" name="Subtitle 2"/>
          <p:cNvSpPr txBox="1">
            <a:spLocks/>
          </p:cNvSpPr>
          <p:nvPr/>
        </p:nvSpPr>
        <p:spPr>
          <a:xfrm>
            <a:off x="457200" y="5029200"/>
            <a:ext cx="5105400" cy="1828800"/>
          </a:xfrm>
          <a:prstGeom prst="rect">
            <a:avLst/>
          </a:prstGeom>
        </p:spPr>
        <p:txBody>
          <a:bodyPr vert="horz" lIns="91440" tIns="45720" rIns="91440" bIns="45720" rtlCol="0">
            <a:noAutofit/>
          </a:bodyPr>
          <a:lstStyle/>
          <a:p>
            <a:pPr marL="971550" marR="0" lvl="1" indent="-514350" algn="l" defTabSz="914400" rtl="0" eaLnBrk="1" fontAlgn="auto" latinLnBrk="0" hangingPunct="1">
              <a:lnSpc>
                <a:spcPct val="120000"/>
              </a:lnSpc>
              <a:spcBef>
                <a:spcPts val="0"/>
              </a:spcBef>
              <a:spcAft>
                <a:spcPts val="60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Oregon rules not automatically struck down by Court’s decision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11</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a:lnSpc>
                <a:spcPct val="120000"/>
              </a:lnSpc>
              <a:spcAft>
                <a:spcPts val="600"/>
              </a:spcAft>
            </a:pPr>
            <a:r>
              <a:rPr lang="en-US" sz="3200" dirty="0" smtClean="0">
                <a:solidFill>
                  <a:schemeClr val="bg1"/>
                </a:solidFill>
              </a:rPr>
              <a:t>0.1 Greenhouse Gases                 </a:t>
            </a:r>
            <a:r>
              <a:rPr lang="en-US" sz="3200" i="1" dirty="0" smtClean="0">
                <a:solidFill>
                  <a:schemeClr val="bg1"/>
                </a:solidFill>
              </a:rPr>
              <a:t>continued</a:t>
            </a:r>
            <a:r>
              <a:rPr lang="en-US" sz="3200" dirty="0" smtClean="0">
                <a:solidFill>
                  <a:schemeClr val="bg1"/>
                </a:solidFill>
              </a:rPr>
              <a:t> </a:t>
            </a:r>
          </a:p>
        </p:txBody>
      </p:sp>
      <p:sp>
        <p:nvSpPr>
          <p:cNvPr id="8" name="Subtitle 2"/>
          <p:cNvSpPr txBox="1">
            <a:spLocks/>
          </p:cNvSpPr>
          <p:nvPr/>
        </p:nvSpPr>
        <p:spPr>
          <a:xfrm>
            <a:off x="609600" y="1600200"/>
            <a:ext cx="8305800" cy="12192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l">
              <a:lnSpc>
                <a:spcPct val="120000"/>
              </a:lnSpc>
              <a:spcBef>
                <a:spcPts val="0"/>
              </a:spcBef>
              <a:spcAft>
                <a:spcPts val="600"/>
              </a:spcAft>
            </a:pPr>
            <a:r>
              <a:rPr lang="en-US" sz="3200" b="1" dirty="0" smtClean="0">
                <a:solidFill>
                  <a:schemeClr val="tx1"/>
                </a:solidFill>
              </a:rPr>
              <a:t>Comments were received on both sides of the issue</a:t>
            </a:r>
          </a:p>
        </p:txBody>
      </p:sp>
      <p:pic>
        <p:nvPicPr>
          <p:cNvPr id="2050" name="Picture 2" descr="http://robinsfox.com/wp-content/uploads/2011/07/tug_of_war.jpg"/>
          <p:cNvPicPr>
            <a:picLocks noChangeAspect="1" noChangeArrowheads="1"/>
          </p:cNvPicPr>
          <p:nvPr/>
        </p:nvPicPr>
        <p:blipFill>
          <a:blip r:embed="rId4" cstate="print"/>
          <a:srcRect/>
          <a:stretch>
            <a:fillRect/>
          </a:stretch>
        </p:blipFill>
        <p:spPr bwMode="auto">
          <a:xfrm>
            <a:off x="1524000" y="2868549"/>
            <a:ext cx="5410200" cy="3219069"/>
          </a:xfrm>
          <a:prstGeom prst="rect">
            <a:avLst/>
          </a:prstGeom>
          <a:noFill/>
        </p:spPr>
      </p:pic>
      <p:sp>
        <p:nvSpPr>
          <p:cNvPr id="10" name="Rounded Rectangular Callout 9"/>
          <p:cNvSpPr/>
          <p:nvPr/>
        </p:nvSpPr>
        <p:spPr>
          <a:xfrm>
            <a:off x="5943600" y="2438400"/>
            <a:ext cx="1752600" cy="917448"/>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Keep DEQ rules to regulate GHGs</a:t>
            </a:r>
            <a:endParaRPr lang="en-US" dirty="0">
              <a:solidFill>
                <a:schemeClr val="tx1"/>
              </a:solidFill>
            </a:endParaRPr>
          </a:p>
        </p:txBody>
      </p:sp>
      <p:sp>
        <p:nvSpPr>
          <p:cNvPr id="11" name="Rounded Rectangular Callout 10"/>
          <p:cNvSpPr/>
          <p:nvPr/>
        </p:nvSpPr>
        <p:spPr>
          <a:xfrm>
            <a:off x="1905000" y="2438400"/>
            <a:ext cx="1752600" cy="917448"/>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Follow Supreme Court decision</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2420" y="2362200"/>
            <a:ext cx="8305800" cy="3962400"/>
          </a:xfrm>
        </p:spPr>
        <p:txBody>
          <a:bodyPr>
            <a:noAutofit/>
          </a:bodyPr>
          <a:lstStyle/>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No environmental benefit of Title V permit over Air Contaminant Discharge Permit</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Best Available Control Technology for greenhouse gases:</a:t>
            </a:r>
          </a:p>
          <a:p>
            <a:pPr marL="1428750" lvl="2" indent="-514350" algn="l">
              <a:lnSpc>
                <a:spcPct val="120000"/>
              </a:lnSpc>
              <a:spcBef>
                <a:spcPts val="0"/>
              </a:spcBef>
              <a:spcAft>
                <a:spcPts val="600"/>
              </a:spcAft>
              <a:buFont typeface="Arial" pitchFamily="34" charset="0"/>
              <a:buChar char="•"/>
            </a:pPr>
            <a:r>
              <a:rPr lang="en-US" sz="2800" dirty="0" smtClean="0">
                <a:solidFill>
                  <a:schemeClr val="tx1"/>
                </a:solidFill>
              </a:rPr>
              <a:t>Energy efficiency for combustion</a:t>
            </a:r>
          </a:p>
          <a:p>
            <a:pPr marL="1428750" lvl="2" indent="-514350" algn="l">
              <a:lnSpc>
                <a:spcPct val="120000"/>
              </a:lnSpc>
              <a:spcBef>
                <a:spcPts val="0"/>
              </a:spcBef>
              <a:spcAft>
                <a:spcPts val="600"/>
              </a:spcAft>
              <a:buFont typeface="Arial" pitchFamily="34" charset="0"/>
              <a:buChar char="•"/>
            </a:pPr>
            <a:r>
              <a:rPr lang="en-US" sz="2800" dirty="0" smtClean="0">
                <a:solidFill>
                  <a:schemeClr val="tx1"/>
                </a:solidFill>
              </a:rPr>
              <a:t>Point of Use devices for semiconductor GHGs</a:t>
            </a:r>
          </a:p>
          <a:p>
            <a:pPr marL="971550" lvl="1" indent="-514350" algn="just">
              <a:lnSpc>
                <a:spcPct val="120000"/>
              </a:lnSpc>
              <a:spcBef>
                <a:spcPts val="0"/>
              </a:spcBef>
              <a:spcAft>
                <a:spcPts val="600"/>
              </a:spcAft>
              <a:buFont typeface="Arial" pitchFamily="34" charset="0"/>
              <a:buChar char="•"/>
            </a:pPr>
            <a:r>
              <a:rPr lang="en-US" dirty="0" smtClean="0">
                <a:solidFill>
                  <a:schemeClr val="tx1"/>
                </a:solidFill>
              </a:rPr>
              <a:t>National equity for businesses in Oregon</a:t>
            </a:r>
          </a:p>
        </p:txBody>
      </p:sp>
      <p:sp>
        <p:nvSpPr>
          <p:cNvPr id="6" name="Footer Placeholder 5"/>
          <p:cNvSpPr>
            <a:spLocks noGrp="1"/>
          </p:cNvSpPr>
          <p:nvPr>
            <p:ph type="ftr" sz="quarter" idx="11"/>
          </p:nvPr>
        </p:nvSpPr>
        <p:spPr/>
        <p:txBody>
          <a:bodyPr/>
          <a:lstStyle/>
          <a:p>
            <a:fld id="{F0D78E94-73A4-484D-8D4C-ABC2E7101558}" type="slidenum">
              <a:rPr lang="en-US" smtClean="0"/>
              <a:pPr/>
              <a:t>12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a:lnSpc>
                <a:spcPct val="120000"/>
              </a:lnSpc>
              <a:spcAft>
                <a:spcPts val="600"/>
              </a:spcAft>
            </a:pPr>
            <a:r>
              <a:rPr lang="en-US" sz="3200" dirty="0" smtClean="0">
                <a:solidFill>
                  <a:schemeClr val="bg1"/>
                </a:solidFill>
              </a:rPr>
              <a:t>0.1 Greenhouse Gases                         </a:t>
            </a:r>
            <a:r>
              <a:rPr lang="en-US" sz="3200" i="1" dirty="0" smtClean="0">
                <a:solidFill>
                  <a:schemeClr val="bg1"/>
                </a:solidFill>
              </a:rPr>
              <a:t>continued</a:t>
            </a:r>
            <a:r>
              <a:rPr lang="en-US" sz="3200" dirty="0" smtClean="0">
                <a:solidFill>
                  <a:schemeClr val="bg1"/>
                </a:solidFill>
              </a:rPr>
              <a:t> </a:t>
            </a:r>
          </a:p>
        </p:txBody>
      </p:sp>
      <p:sp>
        <p:nvSpPr>
          <p:cNvPr id="8" name="Subtitle 2"/>
          <p:cNvSpPr txBox="1">
            <a:spLocks/>
          </p:cNvSpPr>
          <p:nvPr/>
        </p:nvSpPr>
        <p:spPr>
          <a:xfrm>
            <a:off x="533400" y="1600200"/>
            <a:ext cx="8305800" cy="762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l">
              <a:lnSpc>
                <a:spcPct val="120000"/>
              </a:lnSpc>
              <a:spcBef>
                <a:spcPts val="0"/>
              </a:spcBef>
              <a:spcAft>
                <a:spcPts val="600"/>
              </a:spcAft>
            </a:pPr>
            <a:r>
              <a:rPr lang="en-US" sz="3200" b="1" dirty="0" smtClean="0">
                <a:solidFill>
                  <a:schemeClr val="tx1"/>
                </a:solidFill>
              </a:rPr>
              <a:t>Reasons to align with Supreme Court decision </a:t>
            </a:r>
          </a:p>
        </p:txBody>
      </p:sp>
    </p:spTree>
    <p:extLst>
      <p:ext uri="{BB962C8B-B14F-4D97-AF65-F5344CB8AC3E}">
        <p14:creationId xmlns:p14="http://schemas.microsoft.com/office/powerpoint/2010/main" xmlns="" val="3961881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13</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a:lnSpc>
                <a:spcPct val="120000"/>
              </a:lnSpc>
              <a:spcAft>
                <a:spcPts val="600"/>
              </a:spcAft>
            </a:pPr>
            <a:r>
              <a:rPr lang="en-US" sz="3200" dirty="0" smtClean="0">
                <a:solidFill>
                  <a:schemeClr val="bg1"/>
                </a:solidFill>
              </a:rPr>
              <a:t>0.1 Greenhouse Gases                         </a:t>
            </a:r>
            <a:r>
              <a:rPr lang="en-US" sz="3200" i="1" dirty="0" smtClean="0">
                <a:solidFill>
                  <a:schemeClr val="bg1"/>
                </a:solidFill>
              </a:rPr>
              <a:t>continued</a:t>
            </a:r>
            <a:r>
              <a:rPr lang="en-US" sz="3200" dirty="0" smtClean="0">
                <a:solidFill>
                  <a:schemeClr val="bg1"/>
                </a:solidFill>
              </a:rPr>
              <a:t> </a:t>
            </a:r>
          </a:p>
        </p:txBody>
      </p:sp>
      <p:graphicFrame>
        <p:nvGraphicFramePr>
          <p:cNvPr id="2" name="Diagram 1"/>
          <p:cNvGraphicFramePr/>
          <p:nvPr>
            <p:extLst>
              <p:ext uri="{D42A27DB-BD31-4B8C-83A1-F6EECF244321}">
                <p14:modId xmlns:p14="http://schemas.microsoft.com/office/powerpoint/2010/main" xmlns="" val="2001437541"/>
              </p:ext>
            </p:extLst>
          </p:nvPr>
        </p:nvGraphicFramePr>
        <p:xfrm>
          <a:off x="1558993" y="160374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676400" y="4419600"/>
            <a:ext cx="990600" cy="928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74772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152553" y="5993219"/>
            <a:ext cx="2895600" cy="365125"/>
          </a:xfrm>
        </p:spPr>
        <p:txBody>
          <a:bodyPr/>
          <a:lstStyle/>
          <a:p>
            <a:fld id="{F0D78E94-73A4-484D-8D4C-ABC2E7101558}" type="slidenum">
              <a:rPr lang="en-US" smtClean="0"/>
              <a:pPr/>
              <a:t>14</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a:lnSpc>
                <a:spcPct val="120000"/>
              </a:lnSpc>
              <a:spcAft>
                <a:spcPts val="600"/>
              </a:spcAft>
            </a:pPr>
            <a:r>
              <a:rPr lang="en-US" sz="3200" dirty="0" smtClean="0">
                <a:solidFill>
                  <a:schemeClr val="bg1"/>
                </a:solidFill>
              </a:rPr>
              <a:t>6.19 Greenhouse Gases                         </a:t>
            </a:r>
            <a:r>
              <a:rPr lang="en-US" sz="3200" i="1" dirty="0" smtClean="0">
                <a:solidFill>
                  <a:schemeClr val="bg1"/>
                </a:solidFill>
              </a:rPr>
              <a:t>continued</a:t>
            </a:r>
            <a:r>
              <a:rPr lang="en-US" sz="3200" dirty="0" smtClean="0">
                <a:solidFill>
                  <a:schemeClr val="bg1"/>
                </a:solidFill>
              </a:rPr>
              <a:t> </a:t>
            </a:r>
          </a:p>
        </p:txBody>
      </p:sp>
      <p:sp>
        <p:nvSpPr>
          <p:cNvPr id="8" name="Subtitle 2"/>
          <p:cNvSpPr txBox="1">
            <a:spLocks/>
          </p:cNvSpPr>
          <p:nvPr/>
        </p:nvSpPr>
        <p:spPr>
          <a:xfrm>
            <a:off x="533400" y="1600200"/>
            <a:ext cx="8305800" cy="762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lvl="1" algn="l">
              <a:lnSpc>
                <a:spcPct val="120000"/>
              </a:lnSpc>
              <a:spcBef>
                <a:spcPts val="0"/>
              </a:spcBef>
              <a:spcAft>
                <a:spcPts val="600"/>
              </a:spcAft>
            </a:pPr>
            <a:r>
              <a:rPr lang="en-US" sz="3200" b="1" dirty="0" smtClean="0">
                <a:solidFill>
                  <a:schemeClr val="tx1"/>
                </a:solidFill>
              </a:rPr>
              <a:t>Biogenic CO</a:t>
            </a:r>
            <a:r>
              <a:rPr lang="en-US" sz="3200" b="1" baseline="-25000" dirty="0" smtClean="0">
                <a:solidFill>
                  <a:schemeClr val="tx1"/>
                </a:solidFill>
              </a:rPr>
              <a:t>2</a:t>
            </a:r>
            <a:r>
              <a:rPr lang="en-US" sz="3200" b="1" dirty="0" smtClean="0">
                <a:solidFill>
                  <a:schemeClr val="tx1"/>
                </a:solidFill>
              </a:rPr>
              <a:t> Deferral </a:t>
            </a:r>
          </a:p>
        </p:txBody>
      </p:sp>
      <p:sp>
        <p:nvSpPr>
          <p:cNvPr id="10" name="Right Arrow 9"/>
          <p:cNvSpPr/>
          <p:nvPr/>
        </p:nvSpPr>
        <p:spPr>
          <a:xfrm>
            <a:off x="533400" y="3333269"/>
            <a:ext cx="8084820" cy="1143000"/>
          </a:xfrm>
          <a:prstGeom prst="rightArrow">
            <a:avLst/>
          </a:prstGeom>
          <a:solidFill>
            <a:srgbClr val="C00000"/>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Up Arrow 12"/>
          <p:cNvSpPr/>
          <p:nvPr/>
        </p:nvSpPr>
        <p:spPr>
          <a:xfrm>
            <a:off x="1351784" y="3135615"/>
            <a:ext cx="83127" cy="459179"/>
          </a:xfrm>
          <a:prstGeom prst="upArrow">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28600" y="5068541"/>
            <a:ext cx="2336422" cy="830997"/>
          </a:xfrm>
          <a:prstGeom prst="rect">
            <a:avLst/>
          </a:prstGeom>
          <a:solidFill>
            <a:srgbClr val="00B050"/>
          </a:solidFill>
          <a:ln>
            <a:noFill/>
          </a:ln>
          <a:scene3d>
            <a:camera prst="orthographicFront"/>
            <a:lightRig rig="threePt" dir="t"/>
          </a:scene3d>
          <a:sp3d>
            <a:bevelT/>
          </a:sp3d>
        </p:spPr>
        <p:txBody>
          <a:bodyPr wrap="square" rtlCol="0">
            <a:spAutoFit/>
          </a:bodyPr>
          <a:lstStyle/>
          <a:p>
            <a:pPr algn="ctr"/>
            <a:r>
              <a:rPr lang="en-US" sz="1600" b="1" dirty="0" smtClean="0">
                <a:solidFill>
                  <a:schemeClr val="bg1"/>
                </a:solidFill>
              </a:rPr>
              <a:t>No </a:t>
            </a:r>
            <a:r>
              <a:rPr lang="en-US" sz="1600" b="1" dirty="0" smtClean="0">
                <a:solidFill>
                  <a:schemeClr val="bg1"/>
                </a:solidFill>
                <a:latin typeface="+mn-lt"/>
              </a:rPr>
              <a:t>Title V or Prevention of Significant permits needed for </a:t>
            </a:r>
            <a:r>
              <a:rPr lang="en-US" sz="1600" b="1" dirty="0">
                <a:solidFill>
                  <a:schemeClr val="bg1"/>
                </a:solidFill>
              </a:rPr>
              <a:t>biogenic CO</a:t>
            </a:r>
            <a:r>
              <a:rPr lang="en-US" sz="1600" b="1" baseline="-25000" dirty="0">
                <a:solidFill>
                  <a:schemeClr val="bg1"/>
                </a:solidFill>
              </a:rPr>
              <a:t>2</a:t>
            </a:r>
            <a:endParaRPr lang="en-US" sz="1600" b="1" dirty="0">
              <a:solidFill>
                <a:schemeClr val="bg1"/>
              </a:solidFill>
              <a:latin typeface="+mn-lt"/>
            </a:endParaRPr>
          </a:p>
        </p:txBody>
      </p:sp>
      <p:sp>
        <p:nvSpPr>
          <p:cNvPr id="18" name="TextBox 17"/>
          <p:cNvSpPr txBox="1"/>
          <p:nvPr/>
        </p:nvSpPr>
        <p:spPr>
          <a:xfrm>
            <a:off x="974248" y="3728343"/>
            <a:ext cx="838200" cy="307777"/>
          </a:xfrm>
          <a:prstGeom prst="rect">
            <a:avLst/>
          </a:prstGeom>
          <a:noFill/>
        </p:spPr>
        <p:txBody>
          <a:bodyPr wrap="square" rtlCol="0">
            <a:spAutoFit/>
          </a:bodyPr>
          <a:lstStyle/>
          <a:p>
            <a:pPr algn="ctr"/>
            <a:r>
              <a:rPr lang="en-US" sz="1400" b="1" dirty="0" smtClean="0">
                <a:solidFill>
                  <a:schemeClr val="bg1"/>
                </a:solidFill>
              </a:rPr>
              <a:t>07/2011</a:t>
            </a:r>
            <a:endParaRPr lang="en-US" sz="1400" b="1" dirty="0">
              <a:solidFill>
                <a:schemeClr val="bg1"/>
              </a:solidFill>
            </a:endParaRPr>
          </a:p>
        </p:txBody>
      </p:sp>
      <p:sp>
        <p:nvSpPr>
          <p:cNvPr id="20" name="TextBox 19"/>
          <p:cNvSpPr txBox="1"/>
          <p:nvPr/>
        </p:nvSpPr>
        <p:spPr>
          <a:xfrm>
            <a:off x="411609" y="2465428"/>
            <a:ext cx="1963479" cy="584775"/>
          </a:xfrm>
          <a:prstGeom prst="rect">
            <a:avLst/>
          </a:prstGeom>
          <a:solidFill>
            <a:srgbClr val="0070C0"/>
          </a:solidFill>
          <a:scene3d>
            <a:camera prst="orthographicFront"/>
            <a:lightRig rig="threePt" dir="t"/>
          </a:scene3d>
          <a:sp3d>
            <a:bevelT/>
          </a:sp3d>
        </p:spPr>
        <p:txBody>
          <a:bodyPr wrap="square" rtlCol="0">
            <a:spAutoFit/>
          </a:bodyPr>
          <a:lstStyle/>
          <a:p>
            <a:pPr algn="ctr"/>
            <a:r>
              <a:rPr lang="en-US" sz="1600" b="1" dirty="0" smtClean="0">
                <a:solidFill>
                  <a:schemeClr val="bg1"/>
                </a:solidFill>
                <a:latin typeface="+mn-lt"/>
              </a:rPr>
              <a:t>EPA defers biogenic CO</a:t>
            </a:r>
            <a:r>
              <a:rPr lang="en-US" sz="1600" b="1" baseline="-25000" dirty="0" smtClean="0">
                <a:solidFill>
                  <a:schemeClr val="bg1"/>
                </a:solidFill>
                <a:latin typeface="+mn-lt"/>
              </a:rPr>
              <a:t>2</a:t>
            </a:r>
            <a:r>
              <a:rPr lang="en-US" sz="1600" b="1" dirty="0" smtClean="0">
                <a:solidFill>
                  <a:schemeClr val="bg1"/>
                </a:solidFill>
                <a:latin typeface="+mn-lt"/>
              </a:rPr>
              <a:t> from permitting</a:t>
            </a:r>
            <a:endParaRPr lang="en-US" sz="1600" b="1" dirty="0">
              <a:solidFill>
                <a:schemeClr val="bg1"/>
              </a:solidFill>
              <a:latin typeface="+mn-lt"/>
            </a:endParaRPr>
          </a:p>
        </p:txBody>
      </p:sp>
      <p:sp>
        <p:nvSpPr>
          <p:cNvPr id="36" name="Down Arrow 35"/>
          <p:cNvSpPr/>
          <p:nvPr/>
        </p:nvSpPr>
        <p:spPr>
          <a:xfrm>
            <a:off x="1253139" y="4262772"/>
            <a:ext cx="287343" cy="792339"/>
          </a:xfrm>
          <a:prstGeom prst="downArrow">
            <a:avLst/>
          </a:prstGeom>
          <a:solidFill>
            <a:srgbClr val="AA0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590800" y="2448377"/>
            <a:ext cx="1726467" cy="584775"/>
          </a:xfrm>
          <a:prstGeom prst="rect">
            <a:avLst/>
          </a:prstGeom>
          <a:solidFill>
            <a:srgbClr val="0070C0"/>
          </a:solidFill>
          <a:ln>
            <a:noFill/>
          </a:ln>
          <a:scene3d>
            <a:camera prst="orthographicFront"/>
            <a:lightRig rig="threePt" dir="t"/>
          </a:scene3d>
          <a:sp3d>
            <a:bevelT/>
          </a:sp3d>
        </p:spPr>
        <p:txBody>
          <a:bodyPr wrap="square" rtlCol="0">
            <a:spAutoFit/>
          </a:bodyPr>
          <a:lstStyle/>
          <a:p>
            <a:pPr algn="ctr"/>
            <a:r>
              <a:rPr lang="en-US" sz="1600" b="1" dirty="0" smtClean="0">
                <a:solidFill>
                  <a:schemeClr val="bg1"/>
                </a:solidFill>
                <a:latin typeface="+mn-lt"/>
              </a:rPr>
              <a:t>Court invalidates EPA’s deferral</a:t>
            </a:r>
          </a:p>
        </p:txBody>
      </p:sp>
      <p:sp>
        <p:nvSpPr>
          <p:cNvPr id="21" name="Up Arrow 20"/>
          <p:cNvSpPr/>
          <p:nvPr/>
        </p:nvSpPr>
        <p:spPr>
          <a:xfrm>
            <a:off x="3412471" y="3071750"/>
            <a:ext cx="83127" cy="459179"/>
          </a:xfrm>
          <a:prstGeom prst="upArrow">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3002231" y="3709915"/>
            <a:ext cx="838200" cy="307777"/>
          </a:xfrm>
          <a:prstGeom prst="rect">
            <a:avLst/>
          </a:prstGeom>
          <a:noFill/>
        </p:spPr>
        <p:txBody>
          <a:bodyPr wrap="square" rtlCol="0">
            <a:spAutoFit/>
          </a:bodyPr>
          <a:lstStyle/>
          <a:p>
            <a:pPr algn="ctr"/>
            <a:r>
              <a:rPr lang="en-US" sz="1400" b="1" dirty="0" smtClean="0">
                <a:solidFill>
                  <a:schemeClr val="bg1"/>
                </a:solidFill>
              </a:rPr>
              <a:t>07/2013</a:t>
            </a:r>
            <a:endParaRPr lang="en-US" sz="1400" b="1" dirty="0">
              <a:solidFill>
                <a:schemeClr val="bg1"/>
              </a:solidFill>
            </a:endParaRPr>
          </a:p>
        </p:txBody>
      </p:sp>
      <p:sp>
        <p:nvSpPr>
          <p:cNvPr id="29" name="TextBox 28"/>
          <p:cNvSpPr txBox="1"/>
          <p:nvPr/>
        </p:nvSpPr>
        <p:spPr>
          <a:xfrm>
            <a:off x="2714754" y="5105400"/>
            <a:ext cx="1524000" cy="338554"/>
          </a:xfrm>
          <a:prstGeom prst="rect">
            <a:avLst/>
          </a:prstGeom>
          <a:solidFill>
            <a:srgbClr val="00B050"/>
          </a:solidFill>
          <a:ln>
            <a:noFill/>
          </a:ln>
          <a:scene3d>
            <a:camera prst="orthographicFront"/>
            <a:lightRig rig="threePt" dir="t"/>
          </a:scene3d>
          <a:sp3d>
            <a:bevelT/>
          </a:sp3d>
        </p:spPr>
        <p:txBody>
          <a:bodyPr wrap="square" rtlCol="0">
            <a:spAutoFit/>
          </a:bodyPr>
          <a:lstStyle/>
          <a:p>
            <a:pPr algn="ctr"/>
            <a:endParaRPr lang="en-US" sz="1600" b="1" dirty="0">
              <a:solidFill>
                <a:schemeClr val="bg1"/>
              </a:solidFill>
              <a:latin typeface="+mn-lt"/>
            </a:endParaRPr>
          </a:p>
        </p:txBody>
      </p:sp>
      <p:sp>
        <p:nvSpPr>
          <p:cNvPr id="38" name="Down Arrow 37"/>
          <p:cNvSpPr/>
          <p:nvPr/>
        </p:nvSpPr>
        <p:spPr>
          <a:xfrm>
            <a:off x="3310362" y="4264971"/>
            <a:ext cx="287343" cy="792339"/>
          </a:xfrm>
          <a:prstGeom prst="downArrow">
            <a:avLst/>
          </a:prstGeom>
          <a:solidFill>
            <a:srgbClr val="AA0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475845" y="2465428"/>
            <a:ext cx="1752600" cy="584775"/>
          </a:xfrm>
          <a:prstGeom prst="rect">
            <a:avLst/>
          </a:prstGeom>
          <a:solidFill>
            <a:srgbClr val="0070C0"/>
          </a:solidFill>
          <a:scene3d>
            <a:camera prst="orthographicFront"/>
            <a:lightRig rig="threePt" dir="t"/>
          </a:scene3d>
          <a:sp3d>
            <a:bevelT/>
          </a:sp3d>
        </p:spPr>
        <p:txBody>
          <a:bodyPr wrap="square" rtlCol="0">
            <a:spAutoFit/>
          </a:bodyPr>
          <a:lstStyle/>
          <a:p>
            <a:pPr algn="ctr"/>
            <a:r>
              <a:rPr lang="en-US" sz="1600" b="1" dirty="0" smtClean="0">
                <a:solidFill>
                  <a:schemeClr val="bg1"/>
                </a:solidFill>
                <a:latin typeface="+mn-lt"/>
              </a:rPr>
              <a:t>Biogenic CO</a:t>
            </a:r>
            <a:r>
              <a:rPr lang="en-US" sz="1600" b="1" baseline="-25000" dirty="0" smtClean="0">
                <a:solidFill>
                  <a:schemeClr val="bg1"/>
                </a:solidFill>
                <a:latin typeface="+mn-lt"/>
              </a:rPr>
              <a:t>2</a:t>
            </a:r>
            <a:r>
              <a:rPr lang="en-US" sz="1600" b="1" dirty="0" smtClean="0">
                <a:solidFill>
                  <a:schemeClr val="bg1"/>
                </a:solidFill>
                <a:latin typeface="+mn-lt"/>
              </a:rPr>
              <a:t> Deferral expires</a:t>
            </a:r>
            <a:endParaRPr lang="en-US" sz="1600" b="1" dirty="0">
              <a:solidFill>
                <a:schemeClr val="bg1"/>
              </a:solidFill>
              <a:latin typeface="+mn-lt"/>
            </a:endParaRPr>
          </a:p>
        </p:txBody>
      </p:sp>
      <p:sp>
        <p:nvSpPr>
          <p:cNvPr id="25" name="Up Arrow 24"/>
          <p:cNvSpPr/>
          <p:nvPr/>
        </p:nvSpPr>
        <p:spPr>
          <a:xfrm>
            <a:off x="5297503" y="3099071"/>
            <a:ext cx="83127" cy="459179"/>
          </a:xfrm>
          <a:prstGeom prst="upArrow">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4947446" y="3733800"/>
            <a:ext cx="838200" cy="307777"/>
          </a:xfrm>
          <a:prstGeom prst="rect">
            <a:avLst/>
          </a:prstGeom>
          <a:noFill/>
        </p:spPr>
        <p:txBody>
          <a:bodyPr wrap="square" rtlCol="0">
            <a:spAutoFit/>
          </a:bodyPr>
          <a:lstStyle/>
          <a:p>
            <a:pPr algn="ctr"/>
            <a:r>
              <a:rPr lang="en-US" sz="1400" b="1" dirty="0" smtClean="0">
                <a:solidFill>
                  <a:schemeClr val="bg1"/>
                </a:solidFill>
              </a:rPr>
              <a:t>0/72014</a:t>
            </a:r>
            <a:endParaRPr lang="en-US" sz="1400" b="1" dirty="0">
              <a:solidFill>
                <a:schemeClr val="bg1"/>
              </a:solidFill>
            </a:endParaRPr>
          </a:p>
        </p:txBody>
      </p:sp>
      <p:sp>
        <p:nvSpPr>
          <p:cNvPr id="33" name="TextBox 32"/>
          <p:cNvSpPr txBox="1"/>
          <p:nvPr/>
        </p:nvSpPr>
        <p:spPr>
          <a:xfrm>
            <a:off x="4347342" y="5112603"/>
            <a:ext cx="2053458" cy="830997"/>
          </a:xfrm>
          <a:prstGeom prst="rect">
            <a:avLst/>
          </a:prstGeom>
          <a:solidFill>
            <a:srgbClr val="00B050"/>
          </a:solidFill>
          <a:ln>
            <a:noFill/>
          </a:ln>
          <a:scene3d>
            <a:camera prst="orthographicFront"/>
            <a:lightRig rig="threePt" dir="t"/>
          </a:scene3d>
          <a:sp3d>
            <a:bevelT/>
          </a:sp3d>
        </p:spPr>
        <p:txBody>
          <a:bodyPr wrap="square" rtlCol="0">
            <a:spAutoFit/>
          </a:bodyPr>
          <a:lstStyle/>
          <a:p>
            <a:pPr algn="ctr"/>
            <a:r>
              <a:rPr lang="en-US" sz="1600" b="1" dirty="0" smtClean="0">
                <a:solidFill>
                  <a:schemeClr val="bg1"/>
                </a:solidFill>
                <a:latin typeface="+mn-lt"/>
              </a:rPr>
              <a:t>DEQ must include biogenic </a:t>
            </a:r>
            <a:r>
              <a:rPr lang="en-US" sz="1600" b="1" dirty="0">
                <a:solidFill>
                  <a:schemeClr val="bg1"/>
                </a:solidFill>
              </a:rPr>
              <a:t>CO</a:t>
            </a:r>
            <a:r>
              <a:rPr lang="en-US" sz="1600" b="1" baseline="-25000" dirty="0">
                <a:solidFill>
                  <a:schemeClr val="bg1"/>
                </a:solidFill>
              </a:rPr>
              <a:t>2</a:t>
            </a:r>
            <a:endParaRPr lang="en-US" sz="1600" b="1" dirty="0">
              <a:solidFill>
                <a:schemeClr val="bg1"/>
              </a:solidFill>
            </a:endParaRPr>
          </a:p>
          <a:p>
            <a:pPr algn="ctr"/>
            <a:r>
              <a:rPr lang="en-US" sz="1600" b="1" dirty="0" smtClean="0">
                <a:solidFill>
                  <a:schemeClr val="bg1"/>
                </a:solidFill>
                <a:latin typeface="+mn-lt"/>
              </a:rPr>
              <a:t> in permitting actions</a:t>
            </a:r>
            <a:endParaRPr lang="en-US" sz="1600" b="1" dirty="0">
              <a:solidFill>
                <a:schemeClr val="bg1"/>
              </a:solidFill>
              <a:latin typeface="+mn-lt"/>
            </a:endParaRPr>
          </a:p>
        </p:txBody>
      </p:sp>
      <p:sp>
        <p:nvSpPr>
          <p:cNvPr id="39" name="Down Arrow 38"/>
          <p:cNvSpPr/>
          <p:nvPr/>
        </p:nvSpPr>
        <p:spPr>
          <a:xfrm>
            <a:off x="5236958" y="4244266"/>
            <a:ext cx="287343" cy="792339"/>
          </a:xfrm>
          <a:prstGeom prst="downArrow">
            <a:avLst/>
          </a:prstGeom>
          <a:solidFill>
            <a:srgbClr val="AA0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876382" y="3750881"/>
            <a:ext cx="914400" cy="307777"/>
          </a:xfrm>
          <a:prstGeom prst="rect">
            <a:avLst/>
          </a:prstGeom>
          <a:noFill/>
        </p:spPr>
        <p:txBody>
          <a:bodyPr wrap="square" rtlCol="0">
            <a:spAutoFit/>
          </a:bodyPr>
          <a:lstStyle/>
          <a:p>
            <a:pPr algn="ctr"/>
            <a:r>
              <a:rPr lang="en-US" sz="1400" b="1" dirty="0" smtClean="0">
                <a:solidFill>
                  <a:schemeClr val="bg1"/>
                </a:solidFill>
              </a:rPr>
              <a:t>?</a:t>
            </a:r>
            <a:endParaRPr lang="en-US" sz="1400" b="1" dirty="0">
              <a:solidFill>
                <a:schemeClr val="bg1"/>
              </a:solidFill>
            </a:endParaRPr>
          </a:p>
        </p:txBody>
      </p:sp>
      <p:sp>
        <p:nvSpPr>
          <p:cNvPr id="27" name="TextBox 26"/>
          <p:cNvSpPr txBox="1"/>
          <p:nvPr/>
        </p:nvSpPr>
        <p:spPr>
          <a:xfrm>
            <a:off x="6682618" y="5029200"/>
            <a:ext cx="1524000" cy="1077218"/>
          </a:xfrm>
          <a:prstGeom prst="rect">
            <a:avLst/>
          </a:prstGeom>
          <a:solidFill>
            <a:srgbClr val="00B050"/>
          </a:solidFill>
          <a:ln>
            <a:noFill/>
          </a:ln>
          <a:scene3d>
            <a:camera prst="orthographicFront"/>
            <a:lightRig rig="threePt" dir="t"/>
          </a:scene3d>
          <a:sp3d>
            <a:bevelT/>
          </a:sp3d>
        </p:spPr>
        <p:txBody>
          <a:bodyPr wrap="square" rtlCol="0">
            <a:spAutoFit/>
          </a:bodyPr>
          <a:lstStyle/>
          <a:p>
            <a:pPr algn="ctr"/>
            <a:r>
              <a:rPr lang="en-US" sz="1600" b="1" dirty="0" smtClean="0">
                <a:solidFill>
                  <a:schemeClr val="bg1"/>
                </a:solidFill>
                <a:latin typeface="+mn-lt"/>
              </a:rPr>
              <a:t>DEQ will propose rules after EPA rule adoption</a:t>
            </a:r>
            <a:endParaRPr lang="en-US" sz="1600" b="1" dirty="0">
              <a:solidFill>
                <a:schemeClr val="bg1"/>
              </a:solidFill>
              <a:latin typeface="+mn-lt"/>
            </a:endParaRPr>
          </a:p>
        </p:txBody>
      </p:sp>
      <p:sp>
        <p:nvSpPr>
          <p:cNvPr id="40" name="Down Arrow 39"/>
          <p:cNvSpPr/>
          <p:nvPr/>
        </p:nvSpPr>
        <p:spPr>
          <a:xfrm>
            <a:off x="7300946" y="4219675"/>
            <a:ext cx="287343" cy="792339"/>
          </a:xfrm>
          <a:prstGeom prst="downArrow">
            <a:avLst/>
          </a:prstGeom>
          <a:solidFill>
            <a:srgbClr val="AA0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400800" y="2209800"/>
            <a:ext cx="2203637" cy="830997"/>
          </a:xfrm>
          <a:prstGeom prst="rect">
            <a:avLst/>
          </a:prstGeom>
          <a:solidFill>
            <a:srgbClr val="0070C0"/>
          </a:solidFill>
          <a:scene3d>
            <a:camera prst="orthographicFront"/>
            <a:lightRig rig="threePt" dir="t"/>
          </a:scene3d>
          <a:sp3d>
            <a:bevelT/>
          </a:sp3d>
        </p:spPr>
        <p:txBody>
          <a:bodyPr wrap="square" rtlCol="0">
            <a:spAutoFit/>
          </a:bodyPr>
          <a:lstStyle/>
          <a:p>
            <a:pPr algn="ctr"/>
            <a:r>
              <a:rPr lang="en-US" sz="1600" b="1" dirty="0" smtClean="0">
                <a:solidFill>
                  <a:schemeClr val="bg1"/>
                </a:solidFill>
                <a:latin typeface="+mn-lt"/>
              </a:rPr>
              <a:t>EPA continues work on CO</a:t>
            </a:r>
            <a:r>
              <a:rPr lang="en-US" sz="1600" b="1" baseline="-25000" dirty="0" smtClean="0">
                <a:solidFill>
                  <a:schemeClr val="bg1"/>
                </a:solidFill>
                <a:latin typeface="+mn-lt"/>
              </a:rPr>
              <a:t>2</a:t>
            </a:r>
            <a:r>
              <a:rPr lang="en-US" sz="1600" b="1" dirty="0" smtClean="0">
                <a:solidFill>
                  <a:schemeClr val="bg1"/>
                </a:solidFill>
                <a:latin typeface="+mn-lt"/>
              </a:rPr>
              <a:t> assessment framework</a:t>
            </a:r>
            <a:endParaRPr lang="en-US" sz="1600" b="1" dirty="0">
              <a:solidFill>
                <a:schemeClr val="bg1"/>
              </a:solidFill>
              <a:latin typeface="+mn-lt"/>
            </a:endParaRPr>
          </a:p>
        </p:txBody>
      </p:sp>
      <p:sp>
        <p:nvSpPr>
          <p:cNvPr id="42" name="Up Arrow 41"/>
          <p:cNvSpPr/>
          <p:nvPr/>
        </p:nvSpPr>
        <p:spPr>
          <a:xfrm>
            <a:off x="7403055" y="3122221"/>
            <a:ext cx="83127" cy="459179"/>
          </a:xfrm>
          <a:prstGeom prst="upArrow">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97551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Bottom)">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lide(fromBottom)">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1500"/>
                                  </p:stCondLst>
                                  <p:childTnLst>
                                    <p:set>
                                      <p:cBhvr>
                                        <p:cTn id="16" dur="1" fill="hold">
                                          <p:stCondLst>
                                            <p:cond delay="0"/>
                                          </p:stCondLst>
                                        </p:cTn>
                                        <p:tgtEl>
                                          <p:spTgt spid="12"/>
                                        </p:tgtEl>
                                        <p:attrNameLst>
                                          <p:attrName>style.visibility</p:attrName>
                                        </p:attrNameLst>
                                      </p:cBhvr>
                                      <p:to>
                                        <p:strVal val="visible"/>
                                      </p:to>
                                    </p:set>
                                    <p:animEffect transition="in" filter="slide(fromBottom)">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slide(fromBottom)">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1500"/>
                                  </p:stCondLst>
                                  <p:childTnLst>
                                    <p:set>
                                      <p:cBhvr>
                                        <p:cTn id="26" dur="1" fill="hold">
                                          <p:stCondLst>
                                            <p:cond delay="0"/>
                                          </p:stCondLst>
                                        </p:cTn>
                                        <p:tgtEl>
                                          <p:spTgt spid="24"/>
                                        </p:tgtEl>
                                        <p:attrNameLst>
                                          <p:attrName>style.visibility</p:attrName>
                                        </p:attrNameLst>
                                      </p:cBhvr>
                                      <p:to>
                                        <p:strVal val="visible"/>
                                      </p:to>
                                    </p:set>
                                    <p:animEffect transition="in" filter="slide(fromBottom)">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slide(fromBottom)">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1500"/>
                                  </p:stCondLst>
                                  <p:childTnLst>
                                    <p:set>
                                      <p:cBhvr>
                                        <p:cTn id="36" dur="1" fill="hold">
                                          <p:stCondLst>
                                            <p:cond delay="0"/>
                                          </p:stCondLst>
                                        </p:cTn>
                                        <p:tgtEl>
                                          <p:spTgt spid="41"/>
                                        </p:tgtEl>
                                        <p:attrNameLst>
                                          <p:attrName>style.visibility</p:attrName>
                                        </p:attrNameLst>
                                      </p:cBhvr>
                                      <p:to>
                                        <p:strVal val="visible"/>
                                      </p:to>
                                    </p:set>
                                    <p:animEffect transition="in" filter="slide(fromBottom)">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slide(fromBottom)">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12" grpId="0" animBg="1"/>
      <p:bldP spid="29" grpId="0" animBg="1"/>
      <p:bldP spid="24" grpId="0" animBg="1"/>
      <p:bldP spid="33" grpId="0" animBg="1"/>
      <p:bldP spid="27"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15</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pPr>
            <a:r>
              <a:rPr lang="en-US" sz="3200" dirty="0" smtClean="0">
                <a:solidFill>
                  <a:schemeClr val="bg1"/>
                </a:solidFill>
              </a:rPr>
              <a:t>1.9 Deposition of large particles</a:t>
            </a:r>
          </a:p>
        </p:txBody>
      </p:sp>
      <p:pic>
        <p:nvPicPr>
          <p:cNvPr id="12290" name="Picture 2" descr="http://best-b2b.com/userimg/1043/1063-2/metal-sand------3-263.jpg"/>
          <p:cNvPicPr>
            <a:picLocks noChangeAspect="1" noChangeArrowheads="1"/>
          </p:cNvPicPr>
          <p:nvPr/>
        </p:nvPicPr>
        <p:blipFill>
          <a:blip r:embed="rId4" cstate="print"/>
          <a:srcRect l="7500" r="30000" b="20000"/>
          <a:stretch>
            <a:fillRect/>
          </a:stretch>
        </p:blipFill>
        <p:spPr bwMode="auto">
          <a:xfrm>
            <a:off x="3200400" y="4067760"/>
            <a:ext cx="2406991" cy="2310712"/>
          </a:xfrm>
          <a:prstGeom prst="rect">
            <a:avLst/>
          </a:prstGeom>
          <a:noFill/>
        </p:spPr>
      </p:pic>
      <p:sp>
        <p:nvSpPr>
          <p:cNvPr id="2" name="TextBox 1"/>
          <p:cNvSpPr txBox="1"/>
          <p:nvPr/>
        </p:nvSpPr>
        <p:spPr>
          <a:xfrm>
            <a:off x="304800" y="1828800"/>
            <a:ext cx="8610600" cy="1815882"/>
          </a:xfrm>
          <a:prstGeom prst="rect">
            <a:avLst/>
          </a:prstGeom>
          <a:noFill/>
        </p:spPr>
        <p:txBody>
          <a:bodyPr wrap="square" rtlCol="0">
            <a:spAutoFit/>
          </a:bodyPr>
          <a:lstStyle/>
          <a:p>
            <a:r>
              <a:rPr lang="en-US" sz="2800" i="1" dirty="0"/>
              <a:t>No person may cause or permit the emission of particulate matter larger than 250 microns in size at sufficient duration or quantity as to create an observable deposition upon the real property of another </a:t>
            </a:r>
            <a:r>
              <a:rPr lang="en-US" sz="2800" i="1" dirty="0" smtClean="0"/>
              <a:t>person</a:t>
            </a:r>
            <a:endParaRPr lang="en-US" sz="2800" dirty="0"/>
          </a:p>
        </p:txBody>
      </p:sp>
      <p:sp>
        <p:nvSpPr>
          <p:cNvPr id="8" name="TextBox 7"/>
          <p:cNvSpPr txBox="1"/>
          <p:nvPr/>
        </p:nvSpPr>
        <p:spPr>
          <a:xfrm>
            <a:off x="304800" y="3110805"/>
            <a:ext cx="8686800" cy="1384995"/>
          </a:xfrm>
          <a:prstGeom prst="rect">
            <a:avLst/>
          </a:prstGeom>
          <a:noFill/>
        </p:spPr>
        <p:txBody>
          <a:bodyPr wrap="square" rtlCol="0">
            <a:spAutoFit/>
          </a:bodyPr>
          <a:lstStyle/>
          <a:p>
            <a:r>
              <a:rPr lang="en-US" sz="2800" i="1" dirty="0" smtClean="0"/>
              <a:t>						      when notified by the department that the deposition exists and must be controlled</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752600"/>
            <a:ext cx="8153400" cy="1066800"/>
          </a:xfrm>
        </p:spPr>
        <p:txBody>
          <a:bodyPr>
            <a:noAutofit/>
          </a:bodyPr>
          <a:lstStyle/>
          <a:p>
            <a:pPr marL="514350" algn="l">
              <a:lnSpc>
                <a:spcPct val="120000"/>
              </a:lnSpc>
              <a:spcBef>
                <a:spcPts val="0"/>
              </a:spcBef>
              <a:spcAft>
                <a:spcPts val="600"/>
              </a:spcAft>
            </a:pPr>
            <a:r>
              <a:rPr lang="en-US" sz="2800" dirty="0" smtClean="0">
                <a:solidFill>
                  <a:schemeClr val="tx1"/>
                </a:solidFill>
              </a:rPr>
              <a:t>Use </a:t>
            </a:r>
            <a:r>
              <a:rPr lang="en-US" sz="2800" dirty="0">
                <a:solidFill>
                  <a:schemeClr val="tx1"/>
                </a:solidFill>
              </a:rPr>
              <a:t>OAR 340-222-0041(4) as the “gate keeper” provision to </a:t>
            </a:r>
            <a:r>
              <a:rPr lang="en-US" sz="2800" dirty="0" smtClean="0">
                <a:solidFill>
                  <a:schemeClr val="tx1"/>
                </a:solidFill>
              </a:rPr>
              <a:t>New Source Review</a:t>
            </a:r>
          </a:p>
        </p:txBody>
      </p:sp>
      <p:sp>
        <p:nvSpPr>
          <p:cNvPr id="6" name="Footer Placeholder 5"/>
          <p:cNvSpPr>
            <a:spLocks noGrp="1"/>
          </p:cNvSpPr>
          <p:nvPr>
            <p:ph type="ftr" sz="quarter" idx="11"/>
          </p:nvPr>
        </p:nvSpPr>
        <p:spPr/>
        <p:txBody>
          <a:bodyPr/>
          <a:lstStyle/>
          <a:p>
            <a:fld id="{F0D78E94-73A4-484D-8D4C-ABC2E7101558}" type="slidenum">
              <a:rPr lang="en-US" smtClean="0"/>
              <a:pPr/>
              <a:t>16</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pPr>
            <a:r>
              <a:rPr lang="en-US" sz="3200" dirty="0" smtClean="0">
                <a:solidFill>
                  <a:schemeClr val="bg1"/>
                </a:solidFill>
              </a:rPr>
              <a:t>1.19 Plant Site Emission Limit Gatekeeper</a:t>
            </a:r>
          </a:p>
        </p:txBody>
      </p:sp>
      <p:pic>
        <p:nvPicPr>
          <p:cNvPr id="76802" name="Picture 2" descr="http://4.bp.blogspot.com/_faEyN3bqJL8/TPucxj55C2I/AAAAAAAAAyk/RzGVfMWR1Bc/s1600/MandatoryStraightAheadOrRightTurn.png"/>
          <p:cNvPicPr>
            <a:picLocks noChangeAspect="1" noChangeArrowheads="1"/>
          </p:cNvPicPr>
          <p:nvPr/>
        </p:nvPicPr>
        <p:blipFill>
          <a:blip r:embed="rId4" cstate="print"/>
          <a:srcRect/>
          <a:stretch>
            <a:fillRect/>
          </a:stretch>
        </p:blipFill>
        <p:spPr bwMode="auto">
          <a:xfrm>
            <a:off x="3352800" y="3581400"/>
            <a:ext cx="2823513" cy="2815515"/>
          </a:xfrm>
          <a:prstGeom prst="rect">
            <a:avLst/>
          </a:prstGeom>
          <a:noFill/>
        </p:spPr>
      </p:pic>
      <p:sp>
        <p:nvSpPr>
          <p:cNvPr id="8" name="TextBox 7"/>
          <p:cNvSpPr txBox="1"/>
          <p:nvPr/>
        </p:nvSpPr>
        <p:spPr>
          <a:xfrm>
            <a:off x="6172200" y="4495800"/>
            <a:ext cx="2209800" cy="1477328"/>
          </a:xfrm>
          <a:prstGeom prst="rect">
            <a:avLst/>
          </a:prstGeom>
          <a:noFill/>
        </p:spPr>
        <p:txBody>
          <a:bodyPr wrap="square" rtlCol="0">
            <a:spAutoFit/>
          </a:bodyPr>
          <a:lstStyle/>
          <a:p>
            <a:r>
              <a:rPr lang="en-US" dirty="0" smtClean="0"/>
              <a:t>Increase emissions &gt; Significant Emission Rate and go to division 224 for New Source Review</a:t>
            </a:r>
            <a:endParaRPr lang="en-US" dirty="0"/>
          </a:p>
        </p:txBody>
      </p:sp>
      <p:sp>
        <p:nvSpPr>
          <p:cNvPr id="9" name="TextBox 8"/>
          <p:cNvSpPr txBox="1"/>
          <p:nvPr/>
        </p:nvSpPr>
        <p:spPr>
          <a:xfrm>
            <a:off x="3048000" y="2971800"/>
            <a:ext cx="3352800" cy="646331"/>
          </a:xfrm>
          <a:prstGeom prst="rect">
            <a:avLst/>
          </a:prstGeom>
          <a:noFill/>
        </p:spPr>
        <p:txBody>
          <a:bodyPr wrap="square" rtlCol="0">
            <a:spAutoFit/>
          </a:bodyPr>
          <a:lstStyle/>
          <a:p>
            <a:r>
              <a:rPr lang="en-US" dirty="0" smtClean="0"/>
              <a:t>Stay in division 222 for Plant Site Emission Limit increases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676400"/>
            <a:ext cx="8305800" cy="3886200"/>
          </a:xfrm>
        </p:spPr>
        <p:txBody>
          <a:bodyPr>
            <a:noAutofit/>
          </a:bodyPr>
          <a:lstStyle/>
          <a:p>
            <a:pPr marL="571500" algn="l">
              <a:lnSpc>
                <a:spcPct val="115000"/>
              </a:lnSpc>
              <a:spcBef>
                <a:spcPts val="0"/>
              </a:spcBef>
            </a:pPr>
            <a:r>
              <a:rPr lang="en-US" sz="2800" dirty="0" smtClean="0">
                <a:solidFill>
                  <a:schemeClr val="tx1"/>
                </a:solidFill>
              </a:rPr>
              <a:t>Require visibility and deposition analyses for the Columbia River Gorge</a:t>
            </a:r>
            <a:endParaRPr lang="en-US" sz="2800" dirty="0" smtClean="0">
              <a:solidFill>
                <a:schemeClr val="tx1"/>
              </a:solidFill>
              <a:latin typeface="Times New Roman" pitchFamily="18" charset="0"/>
              <a:ea typeface="Calibri"/>
              <a:cs typeface="Times New Roman" pitchFamily="18" charset="0"/>
            </a:endParaRPr>
          </a:p>
        </p:txBody>
      </p:sp>
      <p:sp>
        <p:nvSpPr>
          <p:cNvPr id="6" name="Footer Placeholder 5"/>
          <p:cNvSpPr>
            <a:spLocks noGrp="1"/>
          </p:cNvSpPr>
          <p:nvPr>
            <p:ph type="ftr" sz="quarter" idx="11"/>
          </p:nvPr>
        </p:nvSpPr>
        <p:spPr/>
        <p:txBody>
          <a:bodyPr/>
          <a:lstStyle/>
          <a:p>
            <a:fld id="{F0D78E94-73A4-484D-8D4C-ABC2E7101558}" type="slidenum">
              <a:rPr lang="en-US" smtClean="0">
                <a:solidFill>
                  <a:prstClr val="black">
                    <a:tint val="75000"/>
                  </a:prstClr>
                </a:solidFill>
              </a:rPr>
              <a:pPr/>
              <a:t>17</a:t>
            </a:fld>
            <a:endParaRPr lang="en-US" dirty="0">
              <a:solidFill>
                <a:prstClr val="black">
                  <a:tint val="75000"/>
                </a:prstClr>
              </a:solidFill>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92500"/>
          </a:bodyPr>
          <a:lstStyle/>
          <a:p>
            <a:pPr marL="742950" indent="-742950">
              <a:lnSpc>
                <a:spcPct val="120000"/>
              </a:lnSpc>
              <a:spcAft>
                <a:spcPts val="600"/>
              </a:spcAft>
            </a:pPr>
            <a:r>
              <a:rPr lang="en-US" sz="3200" dirty="0" smtClean="0">
                <a:solidFill>
                  <a:prstClr val="white"/>
                </a:solidFill>
              </a:rPr>
              <a:t>1.26 </a:t>
            </a:r>
            <a:r>
              <a:rPr lang="en-US" sz="3200" dirty="0" smtClean="0">
                <a:solidFill>
                  <a:schemeClr val="bg1"/>
                </a:solidFill>
              </a:rPr>
              <a:t>Visibility </a:t>
            </a:r>
            <a:r>
              <a:rPr lang="en-US" sz="3200" dirty="0">
                <a:solidFill>
                  <a:schemeClr val="bg1"/>
                </a:solidFill>
              </a:rPr>
              <a:t>and deposition analyses for </a:t>
            </a:r>
            <a:r>
              <a:rPr lang="en-US" sz="3200" dirty="0" smtClean="0">
                <a:solidFill>
                  <a:schemeClr val="bg1"/>
                </a:solidFill>
              </a:rPr>
              <a:t>the Gorge</a:t>
            </a:r>
          </a:p>
        </p:txBody>
      </p:sp>
      <p:pic>
        <p:nvPicPr>
          <p:cNvPr id="2050" name="Picture 2" descr="http://www.lifecycleadventures.com/wp-content/uploads/2011/01/Oregon-Columbia-River-Gorge-Bike-Tour-5.jpg"/>
          <p:cNvPicPr>
            <a:picLocks noChangeAspect="1" noChangeArrowheads="1"/>
          </p:cNvPicPr>
          <p:nvPr/>
        </p:nvPicPr>
        <p:blipFill>
          <a:blip r:embed="rId4" cstate="print"/>
          <a:srcRect/>
          <a:stretch>
            <a:fillRect/>
          </a:stretch>
        </p:blipFill>
        <p:spPr bwMode="auto">
          <a:xfrm>
            <a:off x="2209800" y="3124200"/>
            <a:ext cx="4864100" cy="3358319"/>
          </a:xfrm>
          <a:prstGeom prst="rect">
            <a:avLst/>
          </a:prstGeom>
          <a:noFill/>
        </p:spPr>
      </p:pic>
      <p:pic>
        <p:nvPicPr>
          <p:cNvPr id="70658" name="Picture 2" descr="http://i.telegraph.co.uk/multimedia/archive/02400/air-pollution_2400923b.jpg"/>
          <p:cNvPicPr>
            <a:picLocks noChangeAspect="1" noChangeArrowheads="1"/>
          </p:cNvPicPr>
          <p:nvPr/>
        </p:nvPicPr>
        <p:blipFill>
          <a:blip r:embed="rId5" cstate="print"/>
          <a:srcRect r="29032" b="26047"/>
          <a:stretch>
            <a:fillRect/>
          </a:stretch>
        </p:blipFill>
        <p:spPr bwMode="auto">
          <a:xfrm>
            <a:off x="2209800" y="2819400"/>
            <a:ext cx="4876800" cy="1066800"/>
          </a:xfrm>
          <a:prstGeom prst="rect">
            <a:avLst/>
          </a:prstGeom>
          <a:noFill/>
        </p:spPr>
      </p:pic>
    </p:spTree>
    <p:extLst>
      <p:ext uri="{BB962C8B-B14F-4D97-AF65-F5344CB8AC3E}">
        <p14:creationId xmlns:p14="http://schemas.microsoft.com/office/powerpoint/2010/main" xmlns="" val="51246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fade">
                                      <p:cBhvr>
                                        <p:cTn id="7" dur="1000"/>
                                        <p:tgtEl>
                                          <p:spTgt spid="70658"/>
                                        </p:tgtEl>
                                      </p:cBhvr>
                                    </p:animEffect>
                                    <p:anim calcmode="lin" valueType="num">
                                      <p:cBhvr>
                                        <p:cTn id="8" dur="1000" fill="hold"/>
                                        <p:tgtEl>
                                          <p:spTgt spid="70658"/>
                                        </p:tgtEl>
                                        <p:attrNameLst>
                                          <p:attrName>ppt_x</p:attrName>
                                        </p:attrNameLst>
                                      </p:cBhvr>
                                      <p:tavLst>
                                        <p:tav tm="0">
                                          <p:val>
                                            <p:strVal val="#ppt_x"/>
                                          </p:val>
                                        </p:tav>
                                        <p:tav tm="100000">
                                          <p:val>
                                            <p:strVal val="#ppt_x"/>
                                          </p:val>
                                        </p:tav>
                                      </p:tavLst>
                                    </p:anim>
                                    <p:anim calcmode="lin" valueType="num">
                                      <p:cBhvr>
                                        <p:cTn id="9" dur="1000" fill="hold"/>
                                        <p:tgtEl>
                                          <p:spTgt spid="706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905000"/>
            <a:ext cx="8305800" cy="3886200"/>
          </a:xfrm>
        </p:spPr>
        <p:txBody>
          <a:bodyPr>
            <a:noAutofit/>
          </a:bodyPr>
          <a:lstStyle/>
          <a:p>
            <a:pPr marL="571500" algn="l">
              <a:lnSpc>
                <a:spcPct val="115000"/>
              </a:lnSpc>
              <a:spcBef>
                <a:spcPts val="0"/>
              </a:spcBef>
            </a:pPr>
            <a:r>
              <a:rPr lang="en-US" sz="2800" dirty="0">
                <a:solidFill>
                  <a:schemeClr val="tx1"/>
                </a:solidFill>
              </a:rPr>
              <a:t>E</a:t>
            </a:r>
            <a:r>
              <a:rPr lang="en-US" sz="2800" dirty="0" smtClean="0">
                <a:solidFill>
                  <a:schemeClr val="tx1"/>
                </a:solidFill>
              </a:rPr>
              <a:t>xpand </a:t>
            </a:r>
            <a:r>
              <a:rPr lang="en-US" sz="2800" dirty="0">
                <a:solidFill>
                  <a:schemeClr val="tx1"/>
                </a:solidFill>
              </a:rPr>
              <a:t>the requirements </a:t>
            </a:r>
            <a:r>
              <a:rPr lang="en-US" sz="2800" dirty="0" smtClean="0">
                <a:solidFill>
                  <a:schemeClr val="tx1"/>
                </a:solidFill>
              </a:rPr>
              <a:t>of marine </a:t>
            </a:r>
            <a:r>
              <a:rPr lang="en-US" sz="2800" dirty="0">
                <a:solidFill>
                  <a:schemeClr val="tx1"/>
                </a:solidFill>
              </a:rPr>
              <a:t>loading of gasoline to include </a:t>
            </a:r>
            <a:r>
              <a:rPr lang="en-US" sz="2800" dirty="0" smtClean="0">
                <a:solidFill>
                  <a:schemeClr val="tx1"/>
                </a:solidFill>
              </a:rPr>
              <a:t>any </a:t>
            </a:r>
            <a:r>
              <a:rPr lang="en-US" sz="2800" dirty="0">
                <a:solidFill>
                  <a:schemeClr val="tx1"/>
                </a:solidFill>
              </a:rPr>
              <a:t>volatile organic compounds liquid with a true vapor pressure greater than 10.5 kPa (1.52 psia) in the Portland Air Quality Maintenance Area</a:t>
            </a:r>
            <a:endParaRPr lang="en-US" sz="2800" dirty="0" smtClean="0">
              <a:solidFill>
                <a:schemeClr val="tx1"/>
              </a:solidFill>
              <a:latin typeface="Times New Roman" pitchFamily="18" charset="0"/>
              <a:ea typeface="Calibri"/>
              <a:cs typeface="Times New Roman" pitchFamily="18" charset="0"/>
            </a:endParaRPr>
          </a:p>
        </p:txBody>
      </p:sp>
      <p:sp>
        <p:nvSpPr>
          <p:cNvPr id="6" name="Footer Placeholder 5"/>
          <p:cNvSpPr>
            <a:spLocks noGrp="1"/>
          </p:cNvSpPr>
          <p:nvPr>
            <p:ph type="ftr" sz="quarter" idx="11"/>
          </p:nvPr>
        </p:nvSpPr>
        <p:spPr/>
        <p:txBody>
          <a:bodyPr/>
          <a:lstStyle/>
          <a:p>
            <a:fld id="{F0D78E94-73A4-484D-8D4C-ABC2E7101558}" type="slidenum">
              <a:rPr lang="en-US" smtClean="0">
                <a:solidFill>
                  <a:prstClr val="black">
                    <a:tint val="75000"/>
                  </a:prstClr>
                </a:solidFill>
              </a:rPr>
              <a:pPr/>
              <a:t>18</a:t>
            </a:fld>
            <a:endParaRPr lang="en-US" dirty="0">
              <a:solidFill>
                <a:prstClr val="black">
                  <a:tint val="75000"/>
                </a:prstClr>
              </a:solidFill>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742950" indent="-742950">
              <a:lnSpc>
                <a:spcPct val="120000"/>
              </a:lnSpc>
              <a:spcAft>
                <a:spcPts val="600"/>
              </a:spcAft>
            </a:pPr>
            <a:r>
              <a:rPr lang="en-US" sz="3200" dirty="0" smtClean="0">
                <a:solidFill>
                  <a:prstClr val="white"/>
                </a:solidFill>
              </a:rPr>
              <a:t>1.31  Gasoline Marine Loading</a:t>
            </a:r>
          </a:p>
        </p:txBody>
      </p:sp>
      <p:pic>
        <p:nvPicPr>
          <p:cNvPr id="61444" name="Picture 4" descr="http://www.spragueenergy.com/images/default-source/terminal-images/avery-lane-terminal-newington-nh-sprague-aerial-photo.jpg?sfvrsn=0"/>
          <p:cNvPicPr>
            <a:picLocks noChangeAspect="1" noChangeArrowheads="1"/>
          </p:cNvPicPr>
          <p:nvPr/>
        </p:nvPicPr>
        <p:blipFill>
          <a:blip r:embed="rId4" cstate="print"/>
          <a:srcRect/>
          <a:stretch>
            <a:fillRect/>
          </a:stretch>
        </p:blipFill>
        <p:spPr bwMode="auto">
          <a:xfrm>
            <a:off x="3810000" y="4038600"/>
            <a:ext cx="4600575" cy="2081425"/>
          </a:xfrm>
          <a:prstGeom prst="rect">
            <a:avLst/>
          </a:prstGeom>
          <a:noFill/>
        </p:spPr>
      </p:pic>
    </p:spTree>
    <p:extLst>
      <p:ext uri="{BB962C8B-B14F-4D97-AF65-F5344CB8AC3E}">
        <p14:creationId xmlns:p14="http://schemas.microsoft.com/office/powerpoint/2010/main" xmlns="" val="512467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solidFill>
                  <a:prstClr val="black">
                    <a:tint val="75000"/>
                  </a:prstClr>
                </a:solidFill>
              </a:rPr>
              <a:pPr/>
              <a:t>19</a:t>
            </a:fld>
            <a:endParaRPr lang="en-US" dirty="0">
              <a:solidFill>
                <a:prstClr val="black">
                  <a:tint val="75000"/>
                </a:prstClr>
              </a:solidFill>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742950" indent="-742950">
              <a:lnSpc>
                <a:spcPct val="120000"/>
              </a:lnSpc>
              <a:spcAft>
                <a:spcPts val="600"/>
              </a:spcAft>
            </a:pPr>
            <a:r>
              <a:rPr lang="en-US" sz="3200" dirty="0" smtClean="0">
                <a:solidFill>
                  <a:prstClr val="white"/>
                </a:solidFill>
              </a:rPr>
              <a:t>1.31  Gasoline Marine Loading</a:t>
            </a:r>
          </a:p>
        </p:txBody>
      </p:sp>
      <p:sp>
        <p:nvSpPr>
          <p:cNvPr id="2" name="Subtitle 1"/>
          <p:cNvSpPr>
            <a:spLocks noGrp="1"/>
          </p:cNvSpPr>
          <p:nvPr>
            <p:ph type="subTitle" idx="1"/>
          </p:nvPr>
        </p:nvSpPr>
        <p:spPr>
          <a:xfrm>
            <a:off x="609600" y="1676400"/>
            <a:ext cx="7848600" cy="4709160"/>
          </a:xfrm>
        </p:spPr>
        <p:txBody>
          <a:bodyPr>
            <a:noAutofit/>
          </a:bodyPr>
          <a:lstStyle/>
          <a:p>
            <a:pPr algn="l">
              <a:spcBef>
                <a:spcPts val="0"/>
              </a:spcBef>
            </a:pPr>
            <a:r>
              <a:rPr lang="en-US" dirty="0" smtClean="0">
                <a:solidFill>
                  <a:schemeClr val="tx1"/>
                </a:solidFill>
                <a:ea typeface="Times New Roman"/>
              </a:rPr>
              <a:t>Background:</a:t>
            </a:r>
            <a:endParaRPr lang="en-US" dirty="0">
              <a:solidFill>
                <a:schemeClr val="tx1"/>
              </a:solidFill>
              <a:ea typeface="Times New Roman"/>
            </a:endParaRPr>
          </a:p>
          <a:p>
            <a:pPr marL="342900" marR="0" lvl="0" indent="-342900" algn="l">
              <a:spcBef>
                <a:spcPts val="0"/>
              </a:spcBef>
              <a:spcAft>
                <a:spcPts val="0"/>
              </a:spcAft>
              <a:buFont typeface="Symbol"/>
              <a:buChar char=""/>
            </a:pPr>
            <a:r>
              <a:rPr lang="en-US" sz="1800" dirty="0">
                <a:solidFill>
                  <a:schemeClr val="tx1"/>
                </a:solidFill>
                <a:ea typeface="Times New Roman"/>
              </a:rPr>
              <a:t>Current rule requires control of gasoline vapor </a:t>
            </a:r>
            <a:r>
              <a:rPr lang="en-US" sz="1800" dirty="0" smtClean="0">
                <a:solidFill>
                  <a:schemeClr val="tx1"/>
                </a:solidFill>
                <a:ea typeface="Times New Roman"/>
              </a:rPr>
              <a:t>emissions to </a:t>
            </a:r>
            <a:r>
              <a:rPr lang="en-US" sz="1800" dirty="0">
                <a:solidFill>
                  <a:schemeClr val="tx1"/>
                </a:solidFill>
                <a:ea typeface="Times New Roman"/>
              </a:rPr>
              <a:t>help reduce ozone levels</a:t>
            </a:r>
          </a:p>
          <a:p>
            <a:pPr marL="742950" marR="0" lvl="1" indent="-285750" algn="l">
              <a:spcBef>
                <a:spcPts val="0"/>
              </a:spcBef>
              <a:spcAft>
                <a:spcPts val="0"/>
              </a:spcAft>
              <a:buFont typeface="Courier New"/>
              <a:buChar char="o"/>
            </a:pPr>
            <a:r>
              <a:rPr lang="en-US" sz="1800" dirty="0">
                <a:solidFill>
                  <a:schemeClr val="tx1"/>
                </a:solidFill>
                <a:ea typeface="Times New Roman"/>
              </a:rPr>
              <a:t>when gasoline is loaded onto marine vessels (ships and barges) at large terminals</a:t>
            </a:r>
          </a:p>
          <a:p>
            <a:pPr marL="742950" marR="0" lvl="1" indent="-285750" algn="l">
              <a:spcBef>
                <a:spcPts val="0"/>
              </a:spcBef>
              <a:spcAft>
                <a:spcPts val="0"/>
              </a:spcAft>
              <a:buFont typeface="Courier New"/>
              <a:buChar char="o"/>
            </a:pPr>
            <a:r>
              <a:rPr lang="en-US" sz="1800" dirty="0" smtClean="0">
                <a:solidFill>
                  <a:schemeClr val="tx1"/>
                </a:solidFill>
                <a:ea typeface="Times New Roman"/>
              </a:rPr>
              <a:t>only gasoline</a:t>
            </a:r>
            <a:endParaRPr lang="en-US" sz="1800" dirty="0">
              <a:solidFill>
                <a:schemeClr val="tx1"/>
              </a:solidFill>
              <a:ea typeface="Times New Roman"/>
            </a:endParaRPr>
          </a:p>
          <a:p>
            <a:pPr marL="742950" marR="0" lvl="1" indent="-285750" algn="l">
              <a:spcBef>
                <a:spcPts val="0"/>
              </a:spcBef>
              <a:spcAft>
                <a:spcPts val="0"/>
              </a:spcAft>
              <a:buFont typeface="Courier New"/>
              <a:buChar char="o"/>
            </a:pPr>
            <a:r>
              <a:rPr lang="en-US" sz="1800" dirty="0" smtClean="0">
                <a:solidFill>
                  <a:schemeClr val="tx1"/>
                </a:solidFill>
                <a:ea typeface="Times New Roman"/>
              </a:rPr>
              <a:t>only </a:t>
            </a:r>
            <a:r>
              <a:rPr lang="en-US" sz="1800" dirty="0">
                <a:solidFill>
                  <a:schemeClr val="tx1"/>
                </a:solidFill>
                <a:ea typeface="Times New Roman"/>
              </a:rPr>
              <a:t>in </a:t>
            </a:r>
            <a:r>
              <a:rPr lang="en-US" sz="1800" dirty="0" smtClean="0">
                <a:solidFill>
                  <a:schemeClr val="tx1"/>
                </a:solidFill>
                <a:ea typeface="Times New Roman"/>
              </a:rPr>
              <a:t>Portland </a:t>
            </a:r>
            <a:r>
              <a:rPr lang="en-US" sz="1800" dirty="0">
                <a:solidFill>
                  <a:schemeClr val="tx1"/>
                </a:solidFill>
                <a:ea typeface="Times New Roman"/>
              </a:rPr>
              <a:t>area</a:t>
            </a:r>
          </a:p>
          <a:p>
            <a:pPr marL="342900" marR="0" lvl="0" indent="-342900" algn="l">
              <a:spcBef>
                <a:spcPts val="0"/>
              </a:spcBef>
              <a:spcAft>
                <a:spcPts val="0"/>
              </a:spcAft>
              <a:buFont typeface="Symbol"/>
              <a:buChar char=""/>
            </a:pPr>
            <a:r>
              <a:rPr lang="en-US" sz="1800" dirty="0" smtClean="0">
                <a:solidFill>
                  <a:schemeClr val="tx1"/>
                </a:solidFill>
                <a:ea typeface="Times New Roman"/>
              </a:rPr>
              <a:t>Bakken </a:t>
            </a:r>
            <a:r>
              <a:rPr lang="en-US" sz="1800" dirty="0">
                <a:solidFill>
                  <a:schemeClr val="tx1"/>
                </a:solidFill>
                <a:ea typeface="Times New Roman"/>
              </a:rPr>
              <a:t>crude oil will eventually be stored and </a:t>
            </a:r>
            <a:r>
              <a:rPr lang="en-US" sz="1800" dirty="0" err="1">
                <a:solidFill>
                  <a:schemeClr val="tx1"/>
                </a:solidFill>
                <a:ea typeface="Times New Roman"/>
              </a:rPr>
              <a:t>transloaded</a:t>
            </a:r>
            <a:r>
              <a:rPr lang="en-US" sz="1800" dirty="0">
                <a:solidFill>
                  <a:schemeClr val="tx1"/>
                </a:solidFill>
                <a:ea typeface="Times New Roman"/>
              </a:rPr>
              <a:t> at Portland terminals</a:t>
            </a:r>
          </a:p>
          <a:p>
            <a:pPr marL="742950" marR="0" lvl="1" indent="-285750" algn="l">
              <a:spcBef>
                <a:spcPts val="0"/>
              </a:spcBef>
              <a:spcAft>
                <a:spcPts val="0"/>
              </a:spcAft>
              <a:buFont typeface="Courier New"/>
              <a:buChar char="o"/>
            </a:pPr>
            <a:r>
              <a:rPr lang="en-US" sz="1800" dirty="0" smtClean="0">
                <a:solidFill>
                  <a:schemeClr val="tx1"/>
                </a:solidFill>
                <a:ea typeface="Times New Roman"/>
              </a:rPr>
              <a:t>Involved </a:t>
            </a:r>
            <a:r>
              <a:rPr lang="en-US" sz="1800" dirty="0">
                <a:solidFill>
                  <a:schemeClr val="tx1"/>
                </a:solidFill>
                <a:ea typeface="Times New Roman"/>
              </a:rPr>
              <a:t>in recent train catastrophes (Lac-</a:t>
            </a:r>
            <a:r>
              <a:rPr lang="en-US" sz="1800" dirty="0" err="1">
                <a:solidFill>
                  <a:schemeClr val="tx1"/>
                </a:solidFill>
                <a:ea typeface="Times New Roman"/>
              </a:rPr>
              <a:t>Mégantic</a:t>
            </a:r>
            <a:r>
              <a:rPr lang="en-US" sz="1800" dirty="0">
                <a:solidFill>
                  <a:schemeClr val="tx1"/>
                </a:solidFill>
                <a:ea typeface="Times New Roman"/>
              </a:rPr>
              <a:t>, Quebec, and Casselton, N. Dakota)</a:t>
            </a:r>
          </a:p>
          <a:p>
            <a:pPr marL="742950" marR="0" lvl="1" indent="-285750" algn="l">
              <a:spcBef>
                <a:spcPts val="0"/>
              </a:spcBef>
              <a:spcAft>
                <a:spcPts val="0"/>
              </a:spcAft>
              <a:buFont typeface="Courier New"/>
              <a:buChar char="o"/>
            </a:pPr>
            <a:r>
              <a:rPr lang="en-US" sz="1800" dirty="0" smtClean="0">
                <a:solidFill>
                  <a:schemeClr val="tx1"/>
                </a:solidFill>
                <a:ea typeface="Times New Roman"/>
              </a:rPr>
              <a:t>More </a:t>
            </a:r>
            <a:r>
              <a:rPr lang="en-US" sz="1800" dirty="0">
                <a:solidFill>
                  <a:schemeClr val="tx1"/>
                </a:solidFill>
                <a:ea typeface="Times New Roman"/>
              </a:rPr>
              <a:t>volatile (higher emissions) than gasoline</a:t>
            </a:r>
          </a:p>
          <a:p>
            <a:pPr marL="742950" marR="0" lvl="1" indent="-285750" algn="l">
              <a:spcBef>
                <a:spcPts val="0"/>
              </a:spcBef>
              <a:spcAft>
                <a:spcPts val="0"/>
              </a:spcAft>
              <a:buFont typeface="Courier New"/>
              <a:buChar char="o"/>
            </a:pPr>
            <a:r>
              <a:rPr lang="en-US" sz="1800" dirty="0" smtClean="0">
                <a:solidFill>
                  <a:schemeClr val="tx1"/>
                </a:solidFill>
                <a:ea typeface="Times New Roman"/>
              </a:rPr>
              <a:t>Current </a:t>
            </a:r>
            <a:r>
              <a:rPr lang="en-US" sz="1800" dirty="0">
                <a:solidFill>
                  <a:schemeClr val="tx1"/>
                </a:solidFill>
                <a:ea typeface="Times New Roman"/>
              </a:rPr>
              <a:t>rules state that gasoline has RVP of 4.0 psi or more</a:t>
            </a:r>
          </a:p>
          <a:p>
            <a:pPr marL="342900" marR="0" lvl="0" indent="-342900" algn="l">
              <a:spcBef>
                <a:spcPts val="0"/>
              </a:spcBef>
              <a:spcAft>
                <a:spcPts val="0"/>
              </a:spcAft>
              <a:buFont typeface="Symbol"/>
              <a:buChar char=""/>
            </a:pPr>
            <a:r>
              <a:rPr lang="en-US" sz="1800" dirty="0" smtClean="0">
                <a:solidFill>
                  <a:schemeClr val="tx1"/>
                </a:solidFill>
                <a:ea typeface="Times New Roman"/>
              </a:rPr>
              <a:t>EPA </a:t>
            </a:r>
            <a:r>
              <a:rPr lang="en-US" sz="1800" dirty="0">
                <a:solidFill>
                  <a:schemeClr val="tx1"/>
                </a:solidFill>
                <a:ea typeface="Times New Roman"/>
              </a:rPr>
              <a:t>might reduce the ozone standard </a:t>
            </a:r>
            <a:r>
              <a:rPr lang="en-US" sz="1800" dirty="0" smtClean="0">
                <a:solidFill>
                  <a:schemeClr val="tx1"/>
                </a:solidFill>
                <a:ea typeface="Times New Roman"/>
              </a:rPr>
              <a:t>– </a:t>
            </a:r>
          </a:p>
          <a:p>
            <a:pPr marL="742950" lvl="1" indent="-285750" algn="l">
              <a:spcBef>
                <a:spcPts val="0"/>
              </a:spcBef>
              <a:buFont typeface="Courier New"/>
              <a:buChar char="o"/>
            </a:pPr>
            <a:r>
              <a:rPr lang="en-US" sz="1800" dirty="0">
                <a:solidFill>
                  <a:schemeClr val="tx1"/>
                </a:solidFill>
                <a:ea typeface="Times New Roman"/>
              </a:rPr>
              <a:t>Portland might not exceed but will be </a:t>
            </a:r>
            <a:r>
              <a:rPr lang="en-US" sz="1800" dirty="0" smtClean="0">
                <a:solidFill>
                  <a:schemeClr val="tx1"/>
                </a:solidFill>
                <a:ea typeface="Times New Roman"/>
              </a:rPr>
              <a:t>close</a:t>
            </a:r>
            <a:endParaRPr lang="en-US" sz="1800" dirty="0">
              <a:solidFill>
                <a:schemeClr val="tx1"/>
              </a:solidFill>
              <a:ea typeface="Times New Roman"/>
            </a:endParaRPr>
          </a:p>
          <a:p>
            <a:pPr marL="742950" lvl="1" indent="-285750" algn="l">
              <a:spcBef>
                <a:spcPts val="0"/>
              </a:spcBef>
              <a:buFont typeface="Courier New"/>
              <a:buChar char="o"/>
            </a:pPr>
            <a:r>
              <a:rPr lang="en-US" sz="1800" dirty="0" smtClean="0">
                <a:solidFill>
                  <a:schemeClr val="tx1"/>
                </a:solidFill>
                <a:ea typeface="Times New Roman"/>
              </a:rPr>
              <a:t>Pro-active control </a:t>
            </a:r>
            <a:r>
              <a:rPr lang="en-US" sz="1800" dirty="0">
                <a:solidFill>
                  <a:schemeClr val="tx1"/>
                </a:solidFill>
                <a:ea typeface="Times New Roman"/>
              </a:rPr>
              <a:t>of emissions from </a:t>
            </a:r>
            <a:r>
              <a:rPr lang="en-US" sz="1800" dirty="0" smtClean="0">
                <a:solidFill>
                  <a:schemeClr val="tx1"/>
                </a:solidFill>
                <a:ea typeface="Times New Roman"/>
              </a:rPr>
              <a:t>loading </a:t>
            </a:r>
            <a:r>
              <a:rPr lang="en-US" sz="1800" dirty="0">
                <a:solidFill>
                  <a:schemeClr val="tx1"/>
                </a:solidFill>
                <a:ea typeface="Times New Roman"/>
              </a:rPr>
              <a:t>all organic liquids</a:t>
            </a:r>
          </a:p>
          <a:p>
            <a:pPr lvl="1" algn="l">
              <a:spcBef>
                <a:spcPts val="0"/>
              </a:spcBef>
            </a:pPr>
            <a:endParaRPr lang="en-US" sz="1600" dirty="0">
              <a:solidFill>
                <a:schemeClr val="tx1"/>
              </a:solidFill>
              <a:ea typeface="Times New Roman"/>
            </a:endParaRPr>
          </a:p>
          <a:p>
            <a:pPr algn="l"/>
            <a:endParaRPr lang="en-US" sz="1000" dirty="0"/>
          </a:p>
        </p:txBody>
      </p:sp>
    </p:spTree>
    <p:extLst>
      <p:ext uri="{BB962C8B-B14F-4D97-AF65-F5344CB8AC3E}">
        <p14:creationId xmlns:p14="http://schemas.microsoft.com/office/powerpoint/2010/main" xmlns="" val="4203650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78654" y="6858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Notice</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3" name="TextBox 2"/>
          <p:cNvSpPr txBox="1"/>
          <p:nvPr/>
        </p:nvSpPr>
        <p:spPr>
          <a:xfrm>
            <a:off x="2590800" y="5867400"/>
            <a:ext cx="4401253" cy="461665"/>
          </a:xfrm>
          <a:prstGeom prst="rect">
            <a:avLst/>
          </a:prstGeom>
          <a:noFill/>
        </p:spPr>
        <p:txBody>
          <a:bodyPr wrap="square" rtlCol="0">
            <a:spAutoFit/>
          </a:bodyPr>
          <a:lstStyle/>
          <a:p>
            <a:r>
              <a:rPr lang="en-US" sz="2400" b="1" dirty="0" smtClean="0">
                <a:solidFill>
                  <a:schemeClr val="accent6">
                    <a:lumMod val="50000"/>
                  </a:schemeClr>
                </a:solidFill>
              </a:rPr>
              <a:t>9,274</a:t>
            </a:r>
            <a:r>
              <a:rPr lang="en-US" sz="2400" dirty="0" smtClean="0"/>
              <a:t> 	</a:t>
            </a:r>
            <a:r>
              <a:rPr lang="en-US" sz="2000" dirty="0" smtClean="0"/>
              <a:t>Notifications – email/postcard</a:t>
            </a:r>
          </a:p>
        </p:txBody>
      </p:sp>
      <p:pic>
        <p:nvPicPr>
          <p:cNvPr id="99330" name="Picture 2" descr="https://www.tcp-international.de/typo3temp/pics/29782b384d.jpg"/>
          <p:cNvPicPr>
            <a:picLocks noChangeAspect="1" noChangeArrowheads="1"/>
          </p:cNvPicPr>
          <p:nvPr/>
        </p:nvPicPr>
        <p:blipFill>
          <a:blip r:embed="rId4" cstate="print"/>
          <a:srcRect t="10552"/>
          <a:stretch>
            <a:fillRect/>
          </a:stretch>
        </p:blipFill>
        <p:spPr bwMode="auto">
          <a:xfrm>
            <a:off x="838200" y="1828800"/>
            <a:ext cx="2597079" cy="1550638"/>
          </a:xfrm>
          <a:prstGeom prst="rect">
            <a:avLst/>
          </a:prstGeom>
          <a:noFill/>
        </p:spPr>
      </p:pic>
      <p:sp>
        <p:nvSpPr>
          <p:cNvPr id="8" name="TextBox 7"/>
          <p:cNvSpPr txBox="1"/>
          <p:nvPr/>
        </p:nvSpPr>
        <p:spPr>
          <a:xfrm>
            <a:off x="838200" y="3505200"/>
            <a:ext cx="2661370" cy="461665"/>
          </a:xfrm>
          <a:prstGeom prst="rect">
            <a:avLst/>
          </a:prstGeom>
          <a:noFill/>
        </p:spPr>
        <p:txBody>
          <a:bodyPr wrap="none" rtlCol="0">
            <a:spAutoFit/>
          </a:bodyPr>
          <a:lstStyle/>
          <a:p>
            <a:r>
              <a:rPr lang="en-US" sz="2400" b="1" dirty="0" smtClean="0">
                <a:solidFill>
                  <a:schemeClr val="accent6">
                    <a:lumMod val="50000"/>
                  </a:schemeClr>
                </a:solidFill>
              </a:rPr>
              <a:t>4</a:t>
            </a:r>
            <a:r>
              <a:rPr lang="en-US" sz="2000" dirty="0" smtClean="0"/>
              <a:t> Stakeholder meetings</a:t>
            </a:r>
          </a:p>
        </p:txBody>
      </p:sp>
      <p:sp>
        <p:nvSpPr>
          <p:cNvPr id="9" name="TextBox 8"/>
          <p:cNvSpPr txBox="1"/>
          <p:nvPr/>
        </p:nvSpPr>
        <p:spPr>
          <a:xfrm>
            <a:off x="4114800" y="3505200"/>
            <a:ext cx="5029200" cy="461665"/>
          </a:xfrm>
          <a:prstGeom prst="rect">
            <a:avLst/>
          </a:prstGeom>
          <a:noFill/>
        </p:spPr>
        <p:txBody>
          <a:bodyPr wrap="square" rtlCol="0">
            <a:spAutoFit/>
          </a:bodyPr>
          <a:lstStyle/>
          <a:p>
            <a:r>
              <a:rPr lang="en-US" sz="2400" b="1" dirty="0" smtClean="0">
                <a:solidFill>
                  <a:schemeClr val="accent6">
                    <a:lumMod val="50000"/>
                  </a:schemeClr>
                </a:solidFill>
              </a:rPr>
              <a:t>1</a:t>
            </a:r>
            <a:r>
              <a:rPr lang="en-US" sz="2400" dirty="0" smtClean="0"/>
              <a:t> </a:t>
            </a:r>
            <a:r>
              <a:rPr lang="en-US" sz="2000" dirty="0" smtClean="0"/>
              <a:t>fiscal/economic impact advisory committee </a:t>
            </a:r>
          </a:p>
        </p:txBody>
      </p:sp>
      <p:pic>
        <p:nvPicPr>
          <p:cNvPr id="99332" name="Picture 4" descr="http://www.sirius-migrationeducation.org/wp-content/uploads/2013/10/photo.jpg"/>
          <p:cNvPicPr>
            <a:picLocks noChangeAspect="1" noChangeArrowheads="1"/>
          </p:cNvPicPr>
          <p:nvPr/>
        </p:nvPicPr>
        <p:blipFill>
          <a:blip r:embed="rId5" cstate="print"/>
          <a:srcRect t="10312"/>
          <a:stretch>
            <a:fillRect/>
          </a:stretch>
        </p:blipFill>
        <p:spPr bwMode="auto">
          <a:xfrm>
            <a:off x="5334000" y="1752600"/>
            <a:ext cx="2514600" cy="1684059"/>
          </a:xfrm>
          <a:prstGeom prst="rect">
            <a:avLst/>
          </a:prstGeom>
          <a:noFill/>
        </p:spPr>
      </p:pic>
      <p:pic>
        <p:nvPicPr>
          <p:cNvPr id="99334" name="Picture 6" descr="http://themediaagency.com/wp-content/uploads/2012/09/email-facts-f2fc3a421a84.jpg"/>
          <p:cNvPicPr>
            <a:picLocks noChangeAspect="1" noChangeArrowheads="1"/>
          </p:cNvPicPr>
          <p:nvPr/>
        </p:nvPicPr>
        <p:blipFill>
          <a:blip r:embed="rId6" cstate="print"/>
          <a:srcRect l="12600" r="18000"/>
          <a:stretch>
            <a:fillRect/>
          </a:stretch>
        </p:blipFill>
        <p:spPr bwMode="auto">
          <a:xfrm>
            <a:off x="3886200" y="4495800"/>
            <a:ext cx="1410216" cy="152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solidFill>
                  <a:prstClr val="black">
                    <a:tint val="75000"/>
                  </a:prstClr>
                </a:solidFill>
              </a:rPr>
              <a:pPr/>
              <a:t>20</a:t>
            </a:fld>
            <a:endParaRPr lang="en-US" dirty="0">
              <a:solidFill>
                <a:prstClr val="black">
                  <a:tint val="75000"/>
                </a:prstClr>
              </a:solidFill>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742950" indent="-742950">
              <a:lnSpc>
                <a:spcPct val="120000"/>
              </a:lnSpc>
              <a:spcAft>
                <a:spcPts val="600"/>
              </a:spcAft>
            </a:pPr>
            <a:r>
              <a:rPr lang="en-US" sz="3200" dirty="0" smtClean="0">
                <a:solidFill>
                  <a:prstClr val="white"/>
                </a:solidFill>
              </a:rPr>
              <a:t>1.31  Clarify and update air quality rules </a:t>
            </a:r>
          </a:p>
        </p:txBody>
      </p:sp>
      <p:sp>
        <p:nvSpPr>
          <p:cNvPr id="2" name="Subtitle 1"/>
          <p:cNvSpPr>
            <a:spLocks noGrp="1"/>
          </p:cNvSpPr>
          <p:nvPr>
            <p:ph type="subTitle" idx="1"/>
          </p:nvPr>
        </p:nvSpPr>
        <p:spPr>
          <a:xfrm>
            <a:off x="609600" y="1828800"/>
            <a:ext cx="7848600" cy="4556760"/>
          </a:xfrm>
        </p:spPr>
        <p:txBody>
          <a:bodyPr>
            <a:noAutofit/>
          </a:bodyPr>
          <a:lstStyle/>
          <a:p>
            <a:pPr algn="l">
              <a:spcBef>
                <a:spcPts val="0"/>
              </a:spcBef>
            </a:pPr>
            <a:r>
              <a:rPr lang="en-US" dirty="0" smtClean="0">
                <a:solidFill>
                  <a:schemeClr val="tx1"/>
                </a:solidFill>
                <a:ea typeface="Times New Roman"/>
              </a:rPr>
              <a:t>Proposed rule:</a:t>
            </a:r>
            <a:endParaRPr lang="en-US" dirty="0">
              <a:solidFill>
                <a:schemeClr val="tx1"/>
              </a:solidFill>
              <a:ea typeface="Times New Roman"/>
            </a:endParaRPr>
          </a:p>
          <a:p>
            <a:pPr marL="342900" marR="0" lvl="0" indent="-342900" algn="l">
              <a:spcBef>
                <a:spcPts val="0"/>
              </a:spcBef>
              <a:spcAft>
                <a:spcPts val="0"/>
              </a:spcAft>
              <a:buFont typeface="Symbol"/>
              <a:buChar char=""/>
            </a:pPr>
            <a:r>
              <a:rPr lang="en-US" sz="1800" dirty="0" smtClean="0">
                <a:solidFill>
                  <a:schemeClr val="tx1"/>
                </a:solidFill>
                <a:ea typeface="Times New Roman"/>
              </a:rPr>
              <a:t>Requires </a:t>
            </a:r>
            <a:r>
              <a:rPr lang="en-US" sz="1800" dirty="0">
                <a:solidFill>
                  <a:schemeClr val="tx1"/>
                </a:solidFill>
                <a:ea typeface="Times New Roman"/>
              </a:rPr>
              <a:t>control of VOC emissions from all organic liquids with vapor pressure greater than 1.5 psi</a:t>
            </a:r>
          </a:p>
          <a:p>
            <a:pPr marL="342900" marR="0" lvl="0" indent="-342900" algn="l">
              <a:spcBef>
                <a:spcPts val="0"/>
              </a:spcBef>
              <a:spcAft>
                <a:spcPts val="0"/>
              </a:spcAft>
              <a:buFont typeface="Symbol"/>
              <a:buChar char=""/>
            </a:pPr>
            <a:r>
              <a:rPr lang="en-US" sz="1800" dirty="0">
                <a:solidFill>
                  <a:schemeClr val="tx1"/>
                </a:solidFill>
                <a:ea typeface="Times New Roman"/>
              </a:rPr>
              <a:t>Comments received from terminals, WSPA and Port of </a:t>
            </a:r>
            <a:r>
              <a:rPr lang="en-US" sz="1800" dirty="0" smtClean="0">
                <a:solidFill>
                  <a:schemeClr val="tx1"/>
                </a:solidFill>
                <a:ea typeface="Times New Roman"/>
              </a:rPr>
              <a:t>Portland in opposition</a:t>
            </a:r>
            <a:endParaRPr lang="en-US" sz="1800" dirty="0">
              <a:solidFill>
                <a:schemeClr val="tx1"/>
              </a:solidFill>
              <a:ea typeface="Times New Roman"/>
            </a:endParaRPr>
          </a:p>
          <a:p>
            <a:pPr marL="342900" marR="0" lvl="0" indent="-342900" algn="l">
              <a:spcBef>
                <a:spcPts val="0"/>
              </a:spcBef>
              <a:spcAft>
                <a:spcPts val="0"/>
              </a:spcAft>
              <a:buFont typeface="Symbol"/>
              <a:buChar char=""/>
            </a:pPr>
            <a:r>
              <a:rPr lang="en-US" sz="1800" dirty="0" smtClean="0">
                <a:solidFill>
                  <a:schemeClr val="tx1"/>
                </a:solidFill>
                <a:ea typeface="Times New Roman"/>
              </a:rPr>
              <a:t>Terminal expected </a:t>
            </a:r>
            <a:r>
              <a:rPr lang="en-US" sz="1800" dirty="0">
                <a:solidFill>
                  <a:schemeClr val="tx1"/>
                </a:solidFill>
                <a:ea typeface="Times New Roman"/>
              </a:rPr>
              <a:t>such a rule and </a:t>
            </a:r>
            <a:r>
              <a:rPr lang="en-US" sz="1800" dirty="0" smtClean="0">
                <a:solidFill>
                  <a:schemeClr val="tx1"/>
                </a:solidFill>
                <a:ea typeface="Times New Roman"/>
              </a:rPr>
              <a:t>wants </a:t>
            </a:r>
            <a:r>
              <a:rPr lang="en-US" sz="1800" dirty="0">
                <a:solidFill>
                  <a:schemeClr val="tx1"/>
                </a:solidFill>
                <a:ea typeface="Times New Roman"/>
              </a:rPr>
              <a:t>time to comply (3 years)</a:t>
            </a:r>
          </a:p>
          <a:p>
            <a:pPr marL="342900" marR="0" lvl="0" indent="-342900" algn="l">
              <a:spcBef>
                <a:spcPts val="0"/>
              </a:spcBef>
              <a:spcAft>
                <a:spcPts val="0"/>
              </a:spcAft>
              <a:buFont typeface="Symbol"/>
              <a:buChar char=""/>
            </a:pPr>
            <a:r>
              <a:rPr lang="en-US" sz="1800" dirty="0" smtClean="0">
                <a:solidFill>
                  <a:schemeClr val="tx1"/>
                </a:solidFill>
                <a:ea typeface="Times New Roman"/>
              </a:rPr>
              <a:t>DEQ realized original </a:t>
            </a:r>
            <a:r>
              <a:rPr lang="en-US" sz="1800" dirty="0">
                <a:solidFill>
                  <a:schemeClr val="tx1"/>
                </a:solidFill>
                <a:ea typeface="Times New Roman"/>
              </a:rPr>
              <a:t>proposal was far too stringent</a:t>
            </a:r>
          </a:p>
          <a:p>
            <a:pPr marL="342900" marR="0" lvl="0" indent="-342900" algn="l">
              <a:spcBef>
                <a:spcPts val="0"/>
              </a:spcBef>
              <a:spcAft>
                <a:spcPts val="0"/>
              </a:spcAft>
              <a:buFont typeface="Symbol"/>
              <a:buChar char=""/>
            </a:pPr>
            <a:r>
              <a:rPr lang="en-US" sz="1800" dirty="0">
                <a:solidFill>
                  <a:schemeClr val="tx1"/>
                </a:solidFill>
                <a:ea typeface="Times New Roman"/>
              </a:rPr>
              <a:t>Now considering requiring controls for:</a:t>
            </a:r>
          </a:p>
          <a:p>
            <a:pPr marL="742950" marR="0" lvl="1" indent="-285750" algn="l">
              <a:spcBef>
                <a:spcPts val="0"/>
              </a:spcBef>
              <a:spcAft>
                <a:spcPts val="0"/>
              </a:spcAft>
              <a:buFont typeface="Courier New"/>
              <a:buChar char="o"/>
            </a:pPr>
            <a:r>
              <a:rPr lang="en-US" sz="1800" dirty="0">
                <a:solidFill>
                  <a:schemeClr val="tx1"/>
                </a:solidFill>
                <a:ea typeface="Times New Roman"/>
              </a:rPr>
              <a:t>Organic liquids with RVP of 4.0 psi or higher </a:t>
            </a:r>
            <a:r>
              <a:rPr lang="en-US" sz="1800" dirty="0" smtClean="0">
                <a:solidFill>
                  <a:schemeClr val="tx1"/>
                </a:solidFill>
                <a:ea typeface="Times New Roman"/>
              </a:rPr>
              <a:t>(includes Bakken crude)</a:t>
            </a:r>
            <a:endParaRPr lang="en-US" sz="1800" dirty="0">
              <a:solidFill>
                <a:schemeClr val="tx1"/>
              </a:solidFill>
              <a:ea typeface="Times New Roman"/>
            </a:endParaRPr>
          </a:p>
          <a:p>
            <a:pPr marL="742950" marR="0" lvl="1" indent="-285750" algn="l">
              <a:spcBef>
                <a:spcPts val="0"/>
              </a:spcBef>
              <a:spcAft>
                <a:spcPts val="0"/>
              </a:spcAft>
              <a:buFont typeface="Courier New"/>
              <a:buChar char="o"/>
            </a:pPr>
            <a:r>
              <a:rPr lang="en-US" sz="1800" dirty="0">
                <a:solidFill>
                  <a:schemeClr val="tx1"/>
                </a:solidFill>
                <a:ea typeface="Times New Roman"/>
              </a:rPr>
              <a:t>Organic liquids that must be heated </a:t>
            </a:r>
            <a:r>
              <a:rPr lang="en-US" sz="1800" dirty="0" smtClean="0">
                <a:solidFill>
                  <a:schemeClr val="tx1"/>
                </a:solidFill>
                <a:ea typeface="Times New Roman"/>
              </a:rPr>
              <a:t>(heating liquids too </a:t>
            </a:r>
            <a:r>
              <a:rPr lang="en-US" sz="1800" dirty="0">
                <a:solidFill>
                  <a:schemeClr val="tx1"/>
                </a:solidFill>
                <a:ea typeface="Times New Roman"/>
              </a:rPr>
              <a:t>thick to </a:t>
            </a:r>
            <a:r>
              <a:rPr lang="en-US" sz="1800" dirty="0" smtClean="0">
                <a:solidFill>
                  <a:schemeClr val="tx1"/>
                </a:solidFill>
                <a:ea typeface="Times New Roman"/>
              </a:rPr>
              <a:t>pump increases </a:t>
            </a:r>
            <a:r>
              <a:rPr lang="en-US" sz="1800" dirty="0">
                <a:solidFill>
                  <a:schemeClr val="tx1"/>
                </a:solidFill>
                <a:ea typeface="Times New Roman"/>
              </a:rPr>
              <a:t>vapor pressure)</a:t>
            </a:r>
          </a:p>
          <a:p>
            <a:pPr marL="742950" marR="0" lvl="1" indent="-285750" algn="l">
              <a:spcBef>
                <a:spcPts val="0"/>
              </a:spcBef>
              <a:spcAft>
                <a:spcPts val="0"/>
              </a:spcAft>
              <a:buFont typeface="Courier New"/>
              <a:buChar char="o"/>
            </a:pPr>
            <a:r>
              <a:rPr lang="en-US" sz="1800" dirty="0">
                <a:solidFill>
                  <a:schemeClr val="tx1"/>
                </a:solidFill>
                <a:ea typeface="Times New Roman"/>
              </a:rPr>
              <a:t>Exemption for organic liquids stored in pressurized tanks (LNG, LPG, propane, etc.)</a:t>
            </a:r>
          </a:p>
          <a:p>
            <a:pPr algn="l"/>
            <a:endParaRPr lang="en-US" sz="1000" dirty="0"/>
          </a:p>
        </p:txBody>
      </p:sp>
    </p:spTree>
    <p:extLst>
      <p:ext uri="{BB962C8B-B14F-4D97-AF65-F5344CB8AC3E}">
        <p14:creationId xmlns:p14="http://schemas.microsoft.com/office/powerpoint/2010/main" xmlns="" val="902462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752600"/>
            <a:ext cx="8305800" cy="4343400"/>
          </a:xfrm>
        </p:spPr>
        <p:txBody>
          <a:bodyPr>
            <a:noAutofit/>
          </a:bodyPr>
          <a:lstStyle/>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Emergency generators and small fuel burning equipment classified as </a:t>
            </a:r>
            <a:br>
              <a:rPr lang="en-US" dirty="0" smtClean="0">
                <a:solidFill>
                  <a:schemeClr val="tx1"/>
                </a:solidFill>
              </a:rPr>
            </a:br>
            <a:r>
              <a:rPr lang="en-US" dirty="0" smtClean="0">
                <a:solidFill>
                  <a:schemeClr val="tx1"/>
                </a:solidFill>
              </a:rPr>
              <a:t>“categorically insignificant activities”</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Categorically insignificant activities = a list of activities with insignificant emissions</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Not included in permits</a:t>
            </a:r>
          </a:p>
        </p:txBody>
      </p:sp>
      <p:sp>
        <p:nvSpPr>
          <p:cNvPr id="6" name="Footer Placeholder 5"/>
          <p:cNvSpPr>
            <a:spLocks noGrp="1"/>
          </p:cNvSpPr>
          <p:nvPr>
            <p:ph type="ftr" sz="quarter" idx="11"/>
          </p:nvPr>
        </p:nvSpPr>
        <p:spPr/>
        <p:txBody>
          <a:bodyPr/>
          <a:lstStyle/>
          <a:p>
            <a:fld id="{F0D78E94-73A4-484D-8D4C-ABC2E7101558}" type="slidenum">
              <a:rPr lang="en-US" smtClean="0"/>
              <a:pPr/>
              <a:t>21</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8"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77500" lnSpcReduction="20000"/>
          </a:bodyPr>
          <a:lstStyle/>
          <a:p>
            <a:pPr marL="514350" indent="-514350">
              <a:lnSpc>
                <a:spcPct val="120000"/>
              </a:lnSpc>
              <a:spcAft>
                <a:spcPts val="600"/>
              </a:spcAft>
            </a:pPr>
            <a:r>
              <a:rPr lang="en-US" sz="3200" dirty="0" smtClean="0">
                <a:solidFill>
                  <a:schemeClr val="bg1"/>
                </a:solidFill>
              </a:rPr>
              <a:t>3.1   Change permitting requirements for emergency generators and small natural gas or oil-fired equipment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5544" y="990600"/>
            <a:ext cx="8305800" cy="999535"/>
          </a:xfrm>
        </p:spPr>
        <p:txBody>
          <a:bodyPr>
            <a:noAutofit/>
          </a:bodyPr>
          <a:lstStyle/>
          <a:p>
            <a:pPr marL="1200150" lvl="1" indent="-742950" algn="l">
              <a:lnSpc>
                <a:spcPct val="120000"/>
              </a:lnSpc>
              <a:spcBef>
                <a:spcPts val="0"/>
              </a:spcBef>
              <a:spcAft>
                <a:spcPts val="600"/>
              </a:spcAft>
              <a:buFont typeface="Arial" pitchFamily="34" charset="0"/>
              <a:buChar char="•"/>
            </a:pPr>
            <a:r>
              <a:rPr lang="en-US" sz="2400" dirty="0" smtClean="0">
                <a:solidFill>
                  <a:schemeClr val="tx1"/>
                </a:solidFill>
              </a:rPr>
              <a:t>Individually insignificant, but a few facilities have many</a:t>
            </a:r>
          </a:p>
          <a:p>
            <a:pPr marL="1200150" lvl="1" indent="-742950" algn="l">
              <a:lnSpc>
                <a:spcPct val="120000"/>
              </a:lnSpc>
              <a:spcBef>
                <a:spcPts val="0"/>
              </a:spcBef>
              <a:spcAft>
                <a:spcPts val="600"/>
              </a:spcAft>
              <a:buFont typeface="Arial" pitchFamily="34" charset="0"/>
              <a:buChar char="•"/>
            </a:pPr>
            <a:r>
              <a:rPr lang="en-US" sz="2400" dirty="0" smtClean="0">
                <a:solidFill>
                  <a:schemeClr val="tx1"/>
                </a:solidFill>
              </a:rPr>
              <a:t>More emissions than expected</a:t>
            </a:r>
          </a:p>
        </p:txBody>
      </p:sp>
      <p:sp>
        <p:nvSpPr>
          <p:cNvPr id="6" name="Footer Placeholder 5"/>
          <p:cNvSpPr>
            <a:spLocks noGrp="1"/>
          </p:cNvSpPr>
          <p:nvPr>
            <p:ph type="ftr" sz="quarter" idx="11"/>
          </p:nvPr>
        </p:nvSpPr>
        <p:spPr/>
        <p:txBody>
          <a:bodyPr/>
          <a:lstStyle/>
          <a:p>
            <a:fld id="{F0D78E94-73A4-484D-8D4C-ABC2E7101558}" type="slidenum">
              <a:rPr lang="en-US" smtClean="0"/>
              <a:pPr/>
              <a:t>22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77500" lnSpcReduction="20000"/>
          </a:bodyPr>
          <a:lstStyle/>
          <a:p>
            <a:pPr marL="514350" indent="-514350">
              <a:lnSpc>
                <a:spcPct val="120000"/>
              </a:lnSpc>
              <a:spcAft>
                <a:spcPts val="600"/>
              </a:spcAft>
            </a:pPr>
            <a:r>
              <a:rPr lang="en-US" sz="3200" dirty="0" smtClean="0">
                <a:solidFill>
                  <a:schemeClr val="bg1"/>
                </a:solidFill>
              </a:rPr>
              <a:t>3.2   Change permitting requirements for emergency generators and small natural gas or oil-fired equipment</a:t>
            </a: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8999" r="11999"/>
          <a:stretch>
            <a:fillRect/>
          </a:stretch>
        </p:blipFill>
        <p:spPr bwMode="auto">
          <a:xfrm>
            <a:off x="685800" y="3928578"/>
            <a:ext cx="3014072" cy="17864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7" name="Group 16"/>
          <p:cNvGrpSpPr/>
          <p:nvPr/>
        </p:nvGrpSpPr>
        <p:grpSpPr>
          <a:xfrm>
            <a:off x="5396023" y="3126761"/>
            <a:ext cx="3344992" cy="3119077"/>
            <a:chOff x="5396023" y="2787502"/>
            <a:chExt cx="3344992" cy="3119077"/>
          </a:xfrm>
        </p:grpSpPr>
        <p:pic>
          <p:nvPicPr>
            <p:cNvPr id="86018" name="Picture 2" descr="http://www.riteboiler.com/images/products_hpsatmos.jpg"/>
            <p:cNvPicPr>
              <a:picLocks noChangeAspect="1" noChangeArrowheads="1"/>
            </p:cNvPicPr>
            <p:nvPr/>
          </p:nvPicPr>
          <p:blipFill>
            <a:blip r:embed="rId5" cstate="print"/>
            <a:srcRect/>
            <a:stretch>
              <a:fillRect/>
            </a:stretch>
          </p:blipFill>
          <p:spPr bwMode="auto">
            <a:xfrm>
              <a:off x="7750415" y="3931250"/>
              <a:ext cx="990600" cy="977918"/>
            </a:xfrm>
            <a:prstGeom prst="rect">
              <a:avLst/>
            </a:prstGeom>
            <a:noFill/>
          </p:spPr>
        </p:pic>
        <p:pic>
          <p:nvPicPr>
            <p:cNvPr id="12" name="Picture 2" descr="http://www.riteboiler.com/images/products_hpsatmos.jpg"/>
            <p:cNvPicPr>
              <a:picLocks noChangeAspect="1" noChangeArrowheads="1"/>
            </p:cNvPicPr>
            <p:nvPr/>
          </p:nvPicPr>
          <p:blipFill>
            <a:blip r:embed="rId5" cstate="print"/>
            <a:srcRect/>
            <a:stretch>
              <a:fillRect/>
            </a:stretch>
          </p:blipFill>
          <p:spPr bwMode="auto">
            <a:xfrm>
              <a:off x="6618324" y="3904807"/>
              <a:ext cx="990600" cy="977918"/>
            </a:xfrm>
            <a:prstGeom prst="rect">
              <a:avLst/>
            </a:prstGeom>
            <a:noFill/>
          </p:spPr>
        </p:pic>
        <p:pic>
          <p:nvPicPr>
            <p:cNvPr id="13" name="Picture 2" descr="http://www.riteboiler.com/images/products_hpsatmos.jpg"/>
            <p:cNvPicPr>
              <a:picLocks noChangeAspect="1" noChangeArrowheads="1"/>
            </p:cNvPicPr>
            <p:nvPr/>
          </p:nvPicPr>
          <p:blipFill>
            <a:blip r:embed="rId5" cstate="print"/>
            <a:srcRect/>
            <a:stretch>
              <a:fillRect/>
            </a:stretch>
          </p:blipFill>
          <p:spPr bwMode="auto">
            <a:xfrm>
              <a:off x="6618324" y="4901609"/>
              <a:ext cx="990600" cy="977918"/>
            </a:xfrm>
            <a:prstGeom prst="rect">
              <a:avLst/>
            </a:prstGeom>
            <a:noFill/>
          </p:spPr>
        </p:pic>
        <p:pic>
          <p:nvPicPr>
            <p:cNvPr id="14" name="Picture 2" descr="http://www.riteboiler.com/images/products_hpsatmos.jpg"/>
            <p:cNvPicPr>
              <a:picLocks noChangeAspect="1" noChangeArrowheads="1"/>
            </p:cNvPicPr>
            <p:nvPr/>
          </p:nvPicPr>
          <p:blipFill>
            <a:blip r:embed="rId5" cstate="print"/>
            <a:srcRect/>
            <a:stretch>
              <a:fillRect/>
            </a:stretch>
          </p:blipFill>
          <p:spPr bwMode="auto">
            <a:xfrm>
              <a:off x="7686631" y="4880814"/>
              <a:ext cx="990600" cy="977918"/>
            </a:xfrm>
            <a:prstGeom prst="rect">
              <a:avLst/>
            </a:prstGeom>
            <a:noFill/>
          </p:spPr>
        </p:pic>
        <p:pic>
          <p:nvPicPr>
            <p:cNvPr id="15" name="Picture 2" descr="http://www.riteboiler.com/images/products_hpsatmos.jpg"/>
            <p:cNvPicPr>
              <a:picLocks noChangeAspect="1" noChangeArrowheads="1"/>
            </p:cNvPicPr>
            <p:nvPr/>
          </p:nvPicPr>
          <p:blipFill>
            <a:blip r:embed="rId5" cstate="print"/>
            <a:srcRect/>
            <a:stretch>
              <a:fillRect/>
            </a:stretch>
          </p:blipFill>
          <p:spPr bwMode="auto">
            <a:xfrm>
              <a:off x="5562600" y="4928661"/>
              <a:ext cx="990600" cy="977918"/>
            </a:xfrm>
            <a:prstGeom prst="rect">
              <a:avLst/>
            </a:prstGeom>
            <a:noFill/>
          </p:spPr>
        </p:pic>
        <p:pic>
          <p:nvPicPr>
            <p:cNvPr id="16" name="Picture 2" descr="http://www.riteboiler.com/images/products_hpsatmos.jpg"/>
            <p:cNvPicPr>
              <a:picLocks noChangeAspect="1" noChangeArrowheads="1"/>
            </p:cNvPicPr>
            <p:nvPr/>
          </p:nvPicPr>
          <p:blipFill>
            <a:blip r:embed="rId5" cstate="print"/>
            <a:srcRect/>
            <a:stretch>
              <a:fillRect/>
            </a:stretch>
          </p:blipFill>
          <p:spPr bwMode="auto">
            <a:xfrm>
              <a:off x="5410200" y="3886200"/>
              <a:ext cx="990600" cy="1066800"/>
            </a:xfrm>
            <a:prstGeom prst="rect">
              <a:avLst/>
            </a:prstGeom>
            <a:noFill/>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96023" y="2787502"/>
              <a:ext cx="993775"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618324" y="2787502"/>
              <a:ext cx="993775"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73178" y="2838007"/>
              <a:ext cx="993775"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053" name="Picture 5" descr="C:\Users\Mark\AppData\Local\Microsoft\Windows\Temporary Internet Files\Content.IE5\3YCRFPT8\airpollution1-earthhabitat[1].jpg"/>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19567" t="13910" r="-539" b="19925"/>
          <a:stretch/>
        </p:blipFill>
        <p:spPr bwMode="auto">
          <a:xfrm>
            <a:off x="5396023" y="2133600"/>
            <a:ext cx="3222197" cy="104366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quot;No&quot; Symbol 3"/>
          <p:cNvSpPr/>
          <p:nvPr/>
        </p:nvSpPr>
        <p:spPr>
          <a:xfrm>
            <a:off x="5083071" y="1651431"/>
            <a:ext cx="3848100" cy="3108037"/>
          </a:xfrm>
          <a:prstGeom prst="noSmoking">
            <a:avLst>
              <a:gd name="adj" fmla="val 4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54" name="Picture 6" descr="C:\Users\Mark\AppData\Local\Microsoft\Windows\Temporary Internet Files\Content.IE5\FNXWZ7SY\5506178216_fd02cdd39b_z[1].jpg"/>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56513" t="35851" r="8604" b="28298"/>
          <a:stretch/>
        </p:blipFill>
        <p:spPr bwMode="auto">
          <a:xfrm>
            <a:off x="2057400" y="2895600"/>
            <a:ext cx="1112456" cy="116145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981200"/>
            <a:ext cx="8305800" cy="4191000"/>
          </a:xfrm>
        </p:spPr>
        <p:txBody>
          <a:bodyPr>
            <a:noAutofit/>
          </a:bodyPr>
          <a:lstStyle/>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If emissions less than de minimis, still categorically insignificant</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If emissions more than de minimis, must be in permit</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Most facilities will be unaffected</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Some additional work for some facilities</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One-time workload increase for a few permits</a:t>
            </a:r>
          </a:p>
          <a:p>
            <a:pPr marL="1200150" lvl="1" indent="-742950" algn="l">
              <a:lnSpc>
                <a:spcPct val="120000"/>
              </a:lnSpc>
              <a:spcBef>
                <a:spcPts val="0"/>
              </a:spcBef>
              <a:spcAft>
                <a:spcPts val="600"/>
              </a:spcAft>
              <a:buFont typeface="Arial" pitchFamily="34" charset="0"/>
              <a:buChar char="•"/>
            </a:pPr>
            <a:endParaRPr lang="en-US"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23</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77500" lnSpcReduction="20000"/>
          </a:bodyPr>
          <a:lstStyle/>
          <a:p>
            <a:pPr marL="514350" indent="-514350">
              <a:lnSpc>
                <a:spcPct val="120000"/>
              </a:lnSpc>
              <a:spcAft>
                <a:spcPts val="600"/>
              </a:spcAft>
            </a:pPr>
            <a:r>
              <a:rPr lang="en-US" sz="3200" dirty="0" smtClean="0">
                <a:solidFill>
                  <a:schemeClr val="bg1"/>
                </a:solidFill>
              </a:rPr>
              <a:t>3.3   Change permitting requirements for emergency generators and small natural gas or oil-fired equipment</a:t>
            </a:r>
          </a:p>
        </p:txBody>
      </p:sp>
    </p:spTree>
    <p:extLst>
      <p:ext uri="{BB962C8B-B14F-4D97-AF65-F5344CB8AC3E}">
        <p14:creationId xmlns:p14="http://schemas.microsoft.com/office/powerpoint/2010/main" xmlns="" val="20352853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cstate="print"/>
          <a:srcRect t="4327" r="3996" b="6224"/>
          <a:stretch>
            <a:fillRect/>
          </a:stretch>
        </p:blipFill>
        <p:spPr bwMode="auto">
          <a:xfrm>
            <a:off x="5257800" y="2057400"/>
            <a:ext cx="3657600" cy="3810000"/>
          </a:xfrm>
          <a:prstGeom prst="rect">
            <a:avLst/>
          </a:prstGeom>
          <a:noFill/>
          <a:ln w="9525">
            <a:noFill/>
            <a:miter lim="800000"/>
            <a:headEnd/>
            <a:tailEnd/>
          </a:ln>
        </p:spPr>
      </p:pic>
      <p:sp>
        <p:nvSpPr>
          <p:cNvPr id="3" name="Subtitle 2"/>
          <p:cNvSpPr>
            <a:spLocks noGrp="1"/>
          </p:cNvSpPr>
          <p:nvPr>
            <p:ph type="subTitle" idx="1"/>
          </p:nvPr>
        </p:nvSpPr>
        <p:spPr>
          <a:xfrm>
            <a:off x="457200" y="1905000"/>
            <a:ext cx="5181600" cy="3962400"/>
          </a:xfrm>
        </p:spPr>
        <p:txBody>
          <a:bodyPr>
            <a:noAutofit/>
          </a:bodyPr>
          <a:lstStyle/>
          <a:p>
            <a:pPr marL="514350" indent="-514350" algn="l">
              <a:lnSpc>
                <a:spcPct val="120000"/>
              </a:lnSpc>
              <a:spcBef>
                <a:spcPts val="0"/>
              </a:spcBef>
              <a:spcAft>
                <a:spcPts val="600"/>
              </a:spcAft>
              <a:buFont typeface="Arial" panose="020B0604020202020204" pitchFamily="34" charset="0"/>
              <a:buChar char="•"/>
            </a:pPr>
            <a:r>
              <a:rPr lang="en-US" sz="2800" dirty="0">
                <a:solidFill>
                  <a:schemeClr val="tx1"/>
                </a:solidFill>
              </a:rPr>
              <a:t>DEQ must not designate Lakeview as a </a:t>
            </a:r>
            <a:r>
              <a:rPr lang="en-US" sz="2800" dirty="0" smtClean="0">
                <a:solidFill>
                  <a:schemeClr val="tx1"/>
                </a:solidFill>
              </a:rPr>
              <a:t>sustainment </a:t>
            </a:r>
            <a:r>
              <a:rPr lang="en-US" sz="2800" dirty="0">
                <a:solidFill>
                  <a:schemeClr val="tx1"/>
                </a:solidFill>
              </a:rPr>
              <a:t>area and allow the county to shirk the nonattainment </a:t>
            </a:r>
            <a:r>
              <a:rPr lang="en-US" sz="2800" dirty="0" smtClean="0">
                <a:solidFill>
                  <a:schemeClr val="tx1"/>
                </a:solidFill>
              </a:rPr>
              <a:t>area </a:t>
            </a:r>
            <a:r>
              <a:rPr lang="en-US" sz="2800" dirty="0">
                <a:solidFill>
                  <a:schemeClr val="tx1"/>
                </a:solidFill>
              </a:rPr>
              <a:t>requirements of the CAA</a:t>
            </a:r>
          </a:p>
          <a:p>
            <a:pPr marL="514350" indent="-514350" algn="l">
              <a:lnSpc>
                <a:spcPct val="120000"/>
              </a:lnSpc>
              <a:spcBef>
                <a:spcPts val="0"/>
              </a:spcBef>
              <a:spcAft>
                <a:spcPts val="600"/>
              </a:spcAft>
              <a:buFont typeface="Arial" panose="020B0604020202020204" pitchFamily="34" charset="0"/>
              <a:buChar char="•"/>
            </a:pPr>
            <a:r>
              <a:rPr lang="en-US" sz="2800" dirty="0">
                <a:solidFill>
                  <a:schemeClr val="tx1"/>
                </a:solidFill>
              </a:rPr>
              <a:t>DEQ should implement an offset ratio for sustainment areas that is at least </a:t>
            </a:r>
            <a:r>
              <a:rPr lang="en-US" sz="2800" dirty="0" smtClean="0">
                <a:solidFill>
                  <a:schemeClr val="tx1"/>
                </a:solidFill>
              </a:rPr>
              <a:t>1:1, not 0.1:1</a:t>
            </a:r>
          </a:p>
        </p:txBody>
      </p:sp>
      <p:sp>
        <p:nvSpPr>
          <p:cNvPr id="6" name="Footer Placeholder 5"/>
          <p:cNvSpPr>
            <a:spLocks noGrp="1"/>
          </p:cNvSpPr>
          <p:nvPr>
            <p:ph type="ftr" sz="quarter" idx="11"/>
          </p:nvPr>
        </p:nvSpPr>
        <p:spPr/>
        <p:txBody>
          <a:bodyPr/>
          <a:lstStyle/>
          <a:p>
            <a:fld id="{F0D78E94-73A4-484D-8D4C-ABC2E7101558}" type="slidenum">
              <a:rPr lang="en-US" smtClean="0"/>
              <a:pPr/>
              <a:t>24</a:t>
            </a:fld>
            <a:endParaRPr lang="en-US" dirty="0"/>
          </a:p>
        </p:txBody>
      </p:sp>
      <p:pic>
        <p:nvPicPr>
          <p:cNvPr id="5" name="Picture 4"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pPr>
            <a:r>
              <a:rPr lang="en-US" sz="3200" dirty="0">
                <a:solidFill>
                  <a:schemeClr val="bg1"/>
                </a:solidFill>
              </a:rPr>
              <a:t>4</a:t>
            </a:r>
            <a:r>
              <a:rPr lang="en-US" sz="3200" dirty="0" smtClean="0">
                <a:solidFill>
                  <a:schemeClr val="bg1"/>
                </a:solidFill>
              </a:rPr>
              <a:t>.1  Designate Lakeview as a sustainment area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25</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pPr>
            <a:r>
              <a:rPr lang="en-US" sz="3200" dirty="0">
                <a:solidFill>
                  <a:schemeClr val="bg1"/>
                </a:solidFill>
              </a:rPr>
              <a:t>4</a:t>
            </a:r>
            <a:r>
              <a:rPr lang="en-US" sz="3200" dirty="0" smtClean="0">
                <a:solidFill>
                  <a:schemeClr val="bg1"/>
                </a:solidFill>
              </a:rPr>
              <a:t>.1  Designate Lakeview as a sustainment area </a:t>
            </a:r>
          </a:p>
        </p:txBody>
      </p:sp>
      <p:grpSp>
        <p:nvGrpSpPr>
          <p:cNvPr id="21" name="Group 20"/>
          <p:cNvGrpSpPr/>
          <p:nvPr/>
        </p:nvGrpSpPr>
        <p:grpSpPr>
          <a:xfrm>
            <a:off x="2057400" y="2286000"/>
            <a:ext cx="5410200" cy="4114800"/>
            <a:chOff x="2057400" y="2286000"/>
            <a:chExt cx="5410200" cy="4114800"/>
          </a:xfrm>
        </p:grpSpPr>
        <p:pic>
          <p:nvPicPr>
            <p:cNvPr id="13" name="Picture 2"/>
            <p:cNvPicPr>
              <a:picLocks noChangeAspect="1" noChangeArrowheads="1"/>
            </p:cNvPicPr>
            <p:nvPr/>
          </p:nvPicPr>
          <p:blipFill>
            <a:blip r:embed="rId4" cstate="print"/>
            <a:srcRect/>
            <a:stretch>
              <a:fillRect/>
            </a:stretch>
          </p:blipFill>
          <p:spPr bwMode="auto">
            <a:xfrm>
              <a:off x="2057400" y="2286000"/>
              <a:ext cx="5410200" cy="4114800"/>
            </a:xfrm>
            <a:prstGeom prst="rect">
              <a:avLst/>
            </a:prstGeom>
            <a:noFill/>
            <a:ln w="9525">
              <a:noFill/>
              <a:miter lim="800000"/>
              <a:headEnd/>
              <a:tailEnd/>
            </a:ln>
            <a:effectLst/>
          </p:spPr>
        </p:pic>
        <p:sp>
          <p:nvSpPr>
            <p:cNvPr id="14" name="PubCross"/>
            <p:cNvSpPr>
              <a:spLocks noEditPoints="1" noChangeArrowheads="1"/>
            </p:cNvSpPr>
            <p:nvPr/>
          </p:nvSpPr>
          <p:spPr bwMode="auto">
            <a:xfrm>
              <a:off x="3840307" y="5597236"/>
              <a:ext cx="245919" cy="206498"/>
            </a:xfrm>
            <a:custGeom>
              <a:avLst/>
              <a:gdLst>
                <a:gd name="G0" fmla="+- 0 0 0"/>
                <a:gd name="G1" fmla="+- 5400 0 0"/>
                <a:gd name="G2" fmla="+- 21600 0 5400"/>
                <a:gd name="G3" fmla="+- 5400 0 0"/>
                <a:gd name="G4" fmla="+- 21600 0 5400"/>
                <a:gd name="T0" fmla="*/ 10800 w 21600"/>
                <a:gd name="T1" fmla="*/ 0 h 21600"/>
                <a:gd name="T2" fmla="*/ 0 w 21600"/>
                <a:gd name="T3" fmla="*/ 10800 h 21600"/>
                <a:gd name="T4" fmla="*/ 10800 w 21600"/>
                <a:gd name="T5" fmla="*/ 21600 h 21600"/>
                <a:gd name="T6" fmla="*/ 21600 w 21600"/>
                <a:gd name="T7" fmla="*/ 10800 h 21600"/>
                <a:gd name="T8" fmla="*/ G1 w 21600"/>
                <a:gd name="T9" fmla="*/ G3 h 21600"/>
                <a:gd name="T10" fmla="*/ G2 w 21600"/>
                <a:gd name="T11" fmla="*/ G4 h 21600"/>
              </a:gdLst>
              <a:ahLst/>
              <a:cxnLst>
                <a:cxn ang="0">
                  <a:pos x="T0" y="T1"/>
                </a:cxn>
                <a:cxn ang="0">
                  <a:pos x="T2" y="T3"/>
                </a:cxn>
                <a:cxn ang="0">
                  <a:pos x="T4" y="T5"/>
                </a:cxn>
                <a:cxn ang="0">
                  <a:pos x="T6" y="T7"/>
                </a:cxn>
              </a:cxnLst>
              <a:rect l="T8" t="T9" r="T10" b="T11"/>
              <a:pathLst>
                <a:path w="21600" h="21600">
                  <a:moveTo>
                    <a:pt x="5400" y="0"/>
                  </a:moveTo>
                  <a:lnTo>
                    <a:pt x="5400" y="5400"/>
                  </a:lnTo>
                  <a:lnTo>
                    <a:pt x="0" y="5400"/>
                  </a:lnTo>
                  <a:lnTo>
                    <a:pt x="0" y="16200"/>
                  </a:lnTo>
                  <a:lnTo>
                    <a:pt x="5400" y="16200"/>
                  </a:lnTo>
                  <a:lnTo>
                    <a:pt x="5400" y="21600"/>
                  </a:lnTo>
                  <a:lnTo>
                    <a:pt x="16200" y="21600"/>
                  </a:lnTo>
                  <a:lnTo>
                    <a:pt x="16200" y="16200"/>
                  </a:lnTo>
                  <a:lnTo>
                    <a:pt x="21600" y="16200"/>
                  </a:lnTo>
                  <a:lnTo>
                    <a:pt x="21600" y="5400"/>
                  </a:lnTo>
                  <a:lnTo>
                    <a:pt x="16200" y="5400"/>
                  </a:lnTo>
                  <a:lnTo>
                    <a:pt x="16200" y="0"/>
                  </a:lnTo>
                  <a:close/>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5" name="PubCross"/>
            <p:cNvSpPr>
              <a:spLocks noEditPoints="1" noChangeArrowheads="1"/>
            </p:cNvSpPr>
            <p:nvPr/>
          </p:nvSpPr>
          <p:spPr bwMode="auto">
            <a:xfrm>
              <a:off x="3471430" y="4225636"/>
              <a:ext cx="221612" cy="248959"/>
            </a:xfrm>
            <a:custGeom>
              <a:avLst/>
              <a:gdLst>
                <a:gd name="G0" fmla="+- 0 0 0"/>
                <a:gd name="G1" fmla="+- 5400 0 0"/>
                <a:gd name="G2" fmla="+- 21600 0 5400"/>
                <a:gd name="G3" fmla="+- 5400 0 0"/>
                <a:gd name="G4" fmla="+- 21600 0 5400"/>
                <a:gd name="T0" fmla="*/ 10800 w 21600"/>
                <a:gd name="T1" fmla="*/ 0 h 21600"/>
                <a:gd name="T2" fmla="*/ 0 w 21600"/>
                <a:gd name="T3" fmla="*/ 10800 h 21600"/>
                <a:gd name="T4" fmla="*/ 10800 w 21600"/>
                <a:gd name="T5" fmla="*/ 21600 h 21600"/>
                <a:gd name="T6" fmla="*/ 21600 w 21600"/>
                <a:gd name="T7" fmla="*/ 10800 h 21600"/>
                <a:gd name="T8" fmla="*/ G1 w 21600"/>
                <a:gd name="T9" fmla="*/ G3 h 21600"/>
                <a:gd name="T10" fmla="*/ G2 w 21600"/>
                <a:gd name="T11" fmla="*/ G4 h 21600"/>
              </a:gdLst>
              <a:ahLst/>
              <a:cxnLst>
                <a:cxn ang="0">
                  <a:pos x="T0" y="T1"/>
                </a:cxn>
                <a:cxn ang="0">
                  <a:pos x="T2" y="T3"/>
                </a:cxn>
                <a:cxn ang="0">
                  <a:pos x="T4" y="T5"/>
                </a:cxn>
                <a:cxn ang="0">
                  <a:pos x="T6" y="T7"/>
                </a:cxn>
              </a:cxnLst>
              <a:rect l="T8" t="T9" r="T10" b="T11"/>
              <a:pathLst>
                <a:path w="21600" h="21600">
                  <a:moveTo>
                    <a:pt x="5400" y="0"/>
                  </a:moveTo>
                  <a:lnTo>
                    <a:pt x="5400" y="5400"/>
                  </a:lnTo>
                  <a:lnTo>
                    <a:pt x="0" y="5400"/>
                  </a:lnTo>
                  <a:lnTo>
                    <a:pt x="0" y="16200"/>
                  </a:lnTo>
                  <a:lnTo>
                    <a:pt x="5400" y="16200"/>
                  </a:lnTo>
                  <a:lnTo>
                    <a:pt x="5400" y="21600"/>
                  </a:lnTo>
                  <a:lnTo>
                    <a:pt x="16200" y="21600"/>
                  </a:lnTo>
                  <a:lnTo>
                    <a:pt x="16200" y="16200"/>
                  </a:lnTo>
                  <a:lnTo>
                    <a:pt x="21600" y="16200"/>
                  </a:lnTo>
                  <a:lnTo>
                    <a:pt x="21600" y="5400"/>
                  </a:lnTo>
                  <a:lnTo>
                    <a:pt x="16200" y="5400"/>
                  </a:lnTo>
                  <a:lnTo>
                    <a:pt x="16200" y="0"/>
                  </a:lnTo>
                  <a:close/>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4086225" y="5472545"/>
              <a:ext cx="860714" cy="226636"/>
            </a:xfrm>
            <a:prstGeom prst="rect">
              <a:avLst/>
            </a:prstGeom>
            <a:solidFill>
              <a:schemeClr val="bg1"/>
            </a:solidFill>
          </p:spPr>
          <p:txBody>
            <a:bodyPr wrap="square" rtlCol="0">
              <a:spAutoFit/>
            </a:bodyPr>
            <a:lstStyle/>
            <a:p>
              <a:r>
                <a:rPr lang="en-US" sz="1200" dirty="0" smtClean="0"/>
                <a:t>Klamath Falls</a:t>
              </a:r>
              <a:endParaRPr lang="en-US" sz="1200" dirty="0"/>
            </a:p>
          </p:txBody>
        </p:sp>
        <p:sp>
          <p:nvSpPr>
            <p:cNvPr id="18" name="TextBox 17"/>
            <p:cNvSpPr txBox="1"/>
            <p:nvPr/>
          </p:nvSpPr>
          <p:spPr>
            <a:xfrm>
              <a:off x="3778827" y="4287982"/>
              <a:ext cx="860714" cy="226636"/>
            </a:xfrm>
            <a:prstGeom prst="rect">
              <a:avLst/>
            </a:prstGeom>
            <a:solidFill>
              <a:schemeClr val="bg1"/>
            </a:solidFill>
          </p:spPr>
          <p:txBody>
            <a:bodyPr wrap="square" rtlCol="0">
              <a:spAutoFit/>
            </a:bodyPr>
            <a:lstStyle/>
            <a:p>
              <a:r>
                <a:rPr lang="en-US" sz="1200" dirty="0" smtClean="0"/>
                <a:t>Oakridge</a:t>
              </a:r>
              <a:endParaRPr lang="en-US" sz="1200" dirty="0"/>
            </a:p>
          </p:txBody>
        </p:sp>
      </p:grpSp>
      <p:grpSp>
        <p:nvGrpSpPr>
          <p:cNvPr id="20" name="Group 19"/>
          <p:cNvGrpSpPr/>
          <p:nvPr/>
        </p:nvGrpSpPr>
        <p:grpSpPr>
          <a:xfrm>
            <a:off x="4876800" y="5943600"/>
            <a:ext cx="981941" cy="276999"/>
            <a:chOff x="4885459" y="5659582"/>
            <a:chExt cx="981941" cy="276999"/>
          </a:xfrm>
        </p:grpSpPr>
        <p:sp>
          <p:nvSpPr>
            <p:cNvPr id="16" name="TextBox 15"/>
            <p:cNvSpPr txBox="1"/>
            <p:nvPr/>
          </p:nvSpPr>
          <p:spPr>
            <a:xfrm>
              <a:off x="5008418" y="5659582"/>
              <a:ext cx="858982" cy="276999"/>
            </a:xfrm>
            <a:prstGeom prst="rect">
              <a:avLst/>
            </a:prstGeom>
            <a:solidFill>
              <a:schemeClr val="bg1"/>
            </a:solidFill>
          </p:spPr>
          <p:txBody>
            <a:bodyPr wrap="square" rtlCol="0">
              <a:spAutoFit/>
            </a:bodyPr>
            <a:lstStyle/>
            <a:p>
              <a:r>
                <a:rPr lang="en-US" sz="1200" dirty="0" smtClean="0"/>
                <a:t>Lakeview</a:t>
              </a:r>
              <a:endParaRPr lang="en-US" sz="1200" dirty="0"/>
            </a:p>
          </p:txBody>
        </p:sp>
        <p:sp>
          <p:nvSpPr>
            <p:cNvPr id="19" name="4-Point Star 18"/>
            <p:cNvSpPr/>
            <p:nvPr/>
          </p:nvSpPr>
          <p:spPr>
            <a:xfrm>
              <a:off x="4885459" y="5721927"/>
              <a:ext cx="184439" cy="187036"/>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2584565" y="1676400"/>
            <a:ext cx="4491358" cy="830997"/>
          </a:xfrm>
          <a:prstGeom prst="rect">
            <a:avLst/>
          </a:prstGeom>
        </p:spPr>
        <p:txBody>
          <a:bodyPr wrap="none">
            <a:spAutoFit/>
          </a:bodyPr>
          <a:lstStyle/>
          <a:p>
            <a:pPr algn="ctr"/>
            <a:r>
              <a:rPr lang="en-US" sz="2400" b="1" dirty="0" smtClean="0"/>
              <a:t>Oregon Particulate Matter (PM</a:t>
            </a:r>
            <a:r>
              <a:rPr lang="en-US" sz="2400" b="1" baseline="-25000" dirty="0" smtClean="0"/>
              <a:t>2.5</a:t>
            </a:r>
            <a:r>
              <a:rPr lang="en-US" sz="2400" b="1" dirty="0" smtClean="0"/>
              <a:t>)</a:t>
            </a:r>
          </a:p>
          <a:p>
            <a:pPr algn="ctr"/>
            <a:r>
              <a:rPr lang="en-US" sz="2400" b="1" dirty="0" smtClean="0"/>
              <a:t>Nonattainment Areas</a:t>
            </a:r>
            <a:endParaRPr lang="en-US"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143000"/>
            <a:ext cx="8153400" cy="3429000"/>
          </a:xfrm>
        </p:spPr>
        <p:txBody>
          <a:bodyPr>
            <a:noAutofit/>
          </a:bodyPr>
          <a:lstStyle/>
          <a:p>
            <a:pPr marL="971550" lvl="1" indent="-514350" algn="l">
              <a:lnSpc>
                <a:spcPct val="120000"/>
              </a:lnSpc>
              <a:spcBef>
                <a:spcPts val="0"/>
              </a:spcBef>
              <a:spcAft>
                <a:spcPts val="600"/>
              </a:spcAft>
            </a:pPr>
            <a:r>
              <a:rPr lang="en-US" sz="3200" dirty="0" smtClean="0">
                <a:solidFill>
                  <a:schemeClr val="tx1"/>
                </a:solidFill>
              </a:rPr>
              <a:t>Recommendation:</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Designate Lakeview as a sustainment area</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Designate uncertified woodstoves as priority sources</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Increase offset ratio to 1.2:1 with opportunity to reduce to 1.0:1</a:t>
            </a:r>
          </a:p>
          <a:p>
            <a:pPr marL="514350" indent="-514350" algn="l">
              <a:lnSpc>
                <a:spcPct val="120000"/>
              </a:lnSpc>
              <a:spcBef>
                <a:spcPts val="0"/>
              </a:spcBef>
              <a:spcAft>
                <a:spcPts val="600"/>
              </a:spcAft>
              <a:buFont typeface="Arial" pitchFamily="34" charset="0"/>
              <a:buChar char="•"/>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26</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pPr>
            <a:r>
              <a:rPr lang="en-US" sz="3200" dirty="0" smtClean="0">
                <a:solidFill>
                  <a:schemeClr val="bg1"/>
                </a:solidFill>
              </a:rPr>
              <a:t>4.3  Designate Lakeview as a sustainment area </a:t>
            </a:r>
          </a:p>
        </p:txBody>
      </p:sp>
      <p:pic>
        <p:nvPicPr>
          <p:cNvPr id="54274" name="Picture 2" descr="http://thumbs.dreamstime.com/x/antique-wood-burning-stove-22686398.jpg"/>
          <p:cNvPicPr>
            <a:picLocks noChangeAspect="1" noChangeArrowheads="1"/>
          </p:cNvPicPr>
          <p:nvPr/>
        </p:nvPicPr>
        <p:blipFill>
          <a:blip r:embed="rId4" cstate="print"/>
          <a:srcRect b="16267"/>
          <a:stretch>
            <a:fillRect/>
          </a:stretch>
        </p:blipFill>
        <p:spPr bwMode="auto">
          <a:xfrm>
            <a:off x="6248400" y="4724400"/>
            <a:ext cx="1485912" cy="1866321"/>
          </a:xfrm>
          <a:prstGeom prst="rect">
            <a:avLst/>
          </a:prstGeom>
          <a:noFill/>
        </p:spPr>
      </p:pic>
      <p:grpSp>
        <p:nvGrpSpPr>
          <p:cNvPr id="18" name="Group 17"/>
          <p:cNvGrpSpPr/>
          <p:nvPr/>
        </p:nvGrpSpPr>
        <p:grpSpPr>
          <a:xfrm>
            <a:off x="457200" y="4191000"/>
            <a:ext cx="3587032" cy="2496588"/>
            <a:chOff x="457200" y="4191000"/>
            <a:chExt cx="3587032" cy="2496588"/>
          </a:xfrm>
        </p:grpSpPr>
        <p:pic>
          <p:nvPicPr>
            <p:cNvPr id="1026" name="Picture 2"/>
            <p:cNvPicPr>
              <a:picLocks noChangeAspect="1" noChangeArrowheads="1"/>
            </p:cNvPicPr>
            <p:nvPr/>
          </p:nvPicPr>
          <p:blipFill>
            <a:blip r:embed="rId5" cstate="print"/>
            <a:srcRect/>
            <a:stretch>
              <a:fillRect/>
            </a:stretch>
          </p:blipFill>
          <p:spPr bwMode="auto">
            <a:xfrm>
              <a:off x="457200" y="4191000"/>
              <a:ext cx="3587032" cy="2496588"/>
            </a:xfrm>
            <a:prstGeom prst="rect">
              <a:avLst/>
            </a:prstGeom>
            <a:noFill/>
            <a:ln w="9525">
              <a:noFill/>
              <a:miter lim="800000"/>
              <a:headEnd/>
              <a:tailEnd/>
            </a:ln>
            <a:effectLst/>
          </p:spPr>
        </p:pic>
        <p:grpSp>
          <p:nvGrpSpPr>
            <p:cNvPr id="12" name="Group 11"/>
            <p:cNvGrpSpPr/>
            <p:nvPr/>
          </p:nvGrpSpPr>
          <p:grpSpPr>
            <a:xfrm>
              <a:off x="762000" y="5029200"/>
              <a:ext cx="990600" cy="990600"/>
              <a:chOff x="3886200" y="4648200"/>
              <a:chExt cx="1371600" cy="1371600"/>
            </a:xfrm>
          </p:grpSpPr>
          <p:grpSp>
            <p:nvGrpSpPr>
              <p:cNvPr id="10" name="Group 9"/>
              <p:cNvGrpSpPr/>
              <p:nvPr/>
            </p:nvGrpSpPr>
            <p:grpSpPr>
              <a:xfrm>
                <a:off x="3886200" y="4648200"/>
                <a:ext cx="1371600" cy="1371600"/>
                <a:chOff x="4419600" y="4724400"/>
                <a:chExt cx="1371600" cy="1371600"/>
              </a:xfrm>
            </p:grpSpPr>
            <p:pic>
              <p:nvPicPr>
                <p:cNvPr id="1027" name="Picture 3" descr="C:\Users\jinahar\AppData\Local\Microsoft\Windows\Temporary Internet Files\Content.IE5\7GD8L71M\weight[1].png"/>
                <p:cNvPicPr>
                  <a:picLocks noChangeAspect="1" noChangeArrowheads="1"/>
                </p:cNvPicPr>
                <p:nvPr/>
              </p:nvPicPr>
              <p:blipFill>
                <a:blip r:embed="rId6" cstate="print"/>
                <a:srcRect/>
                <a:stretch>
                  <a:fillRect/>
                </a:stretch>
              </p:blipFill>
              <p:spPr bwMode="auto">
                <a:xfrm>
                  <a:off x="4419600" y="4724400"/>
                  <a:ext cx="1371600" cy="1371600"/>
                </a:xfrm>
                <a:prstGeom prst="rect">
                  <a:avLst/>
                </a:prstGeom>
                <a:noFill/>
              </p:spPr>
            </p:pic>
            <p:sp>
              <p:nvSpPr>
                <p:cNvPr id="9" name="Rectangle 8"/>
                <p:cNvSpPr/>
                <p:nvPr/>
              </p:nvSpPr>
              <p:spPr>
                <a:xfrm>
                  <a:off x="4572000" y="5486400"/>
                  <a:ext cx="1066800" cy="381000"/>
                </a:xfrm>
                <a:prstGeom prst="rect">
                  <a:avLst/>
                </a:prstGeom>
                <a:solidFill>
                  <a:srgbClr val="1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3991708" y="5386754"/>
                <a:ext cx="1055674" cy="474855"/>
              </a:xfrm>
              <a:prstGeom prst="rect">
                <a:avLst/>
              </a:prstGeom>
              <a:noFill/>
            </p:spPr>
            <p:txBody>
              <a:bodyPr wrap="none" rtlCol="0">
                <a:spAutoFit/>
              </a:bodyPr>
              <a:lstStyle/>
              <a:p>
                <a:r>
                  <a:rPr lang="en-US" dirty="0" smtClean="0">
                    <a:solidFill>
                      <a:schemeClr val="bg1"/>
                    </a:solidFill>
                  </a:rPr>
                  <a:t>12 tons</a:t>
                </a:r>
                <a:endParaRPr lang="en-US" dirty="0">
                  <a:solidFill>
                    <a:schemeClr val="bg1"/>
                  </a:solidFill>
                </a:endParaRPr>
              </a:p>
            </p:txBody>
          </p:sp>
        </p:grpSp>
        <p:grpSp>
          <p:nvGrpSpPr>
            <p:cNvPr id="13" name="Group 12"/>
            <p:cNvGrpSpPr/>
            <p:nvPr/>
          </p:nvGrpSpPr>
          <p:grpSpPr>
            <a:xfrm>
              <a:off x="3048000" y="4800600"/>
              <a:ext cx="803040" cy="838200"/>
              <a:chOff x="3886200" y="4648200"/>
              <a:chExt cx="1445472" cy="1371600"/>
            </a:xfrm>
          </p:grpSpPr>
          <p:grpSp>
            <p:nvGrpSpPr>
              <p:cNvPr id="14" name="Group 9"/>
              <p:cNvGrpSpPr/>
              <p:nvPr/>
            </p:nvGrpSpPr>
            <p:grpSpPr>
              <a:xfrm>
                <a:off x="3886200" y="4648200"/>
                <a:ext cx="1371600" cy="1371600"/>
                <a:chOff x="4419600" y="4724400"/>
                <a:chExt cx="1371600" cy="1371600"/>
              </a:xfrm>
            </p:grpSpPr>
            <p:pic>
              <p:nvPicPr>
                <p:cNvPr id="16" name="Picture 3" descr="C:\Users\jinahar\AppData\Local\Microsoft\Windows\Temporary Internet Files\Content.IE5\7GD8L71M\weight[1].png"/>
                <p:cNvPicPr>
                  <a:picLocks noChangeAspect="1" noChangeArrowheads="1"/>
                </p:cNvPicPr>
                <p:nvPr/>
              </p:nvPicPr>
              <p:blipFill>
                <a:blip r:embed="rId6" cstate="print"/>
                <a:srcRect/>
                <a:stretch>
                  <a:fillRect/>
                </a:stretch>
              </p:blipFill>
              <p:spPr bwMode="auto">
                <a:xfrm>
                  <a:off x="4419600" y="4724400"/>
                  <a:ext cx="1371600" cy="1371600"/>
                </a:xfrm>
                <a:prstGeom prst="rect">
                  <a:avLst/>
                </a:prstGeom>
                <a:noFill/>
              </p:spPr>
            </p:pic>
            <p:sp>
              <p:nvSpPr>
                <p:cNvPr id="17" name="Rectangle 16"/>
                <p:cNvSpPr/>
                <p:nvPr/>
              </p:nvSpPr>
              <p:spPr>
                <a:xfrm>
                  <a:off x="4572000" y="5486400"/>
                  <a:ext cx="1066800" cy="381000"/>
                </a:xfrm>
                <a:prstGeom prst="rect">
                  <a:avLst/>
                </a:prstGeom>
                <a:solidFill>
                  <a:srgbClr val="191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3886200" y="5396345"/>
                <a:ext cx="1445472" cy="553997"/>
              </a:xfrm>
              <a:prstGeom prst="rect">
                <a:avLst/>
              </a:prstGeom>
              <a:noFill/>
            </p:spPr>
            <p:txBody>
              <a:bodyPr wrap="none" rtlCol="0">
                <a:spAutoFit/>
              </a:bodyPr>
              <a:lstStyle/>
              <a:p>
                <a:r>
                  <a:rPr lang="en-US" sz="1600" dirty="0" smtClean="0">
                    <a:solidFill>
                      <a:schemeClr val="bg1"/>
                    </a:solidFill>
                  </a:rPr>
                  <a:t>10 tons</a:t>
                </a:r>
                <a:endParaRPr lang="en-US" sz="1600" dirty="0">
                  <a:solidFill>
                    <a:schemeClr val="bg1"/>
                  </a:solidFill>
                </a:endParaRPr>
              </a:p>
            </p:txBody>
          </p:sp>
        </p:gr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7493" y="1905000"/>
            <a:ext cx="7239000" cy="3048000"/>
          </a:xfrm>
        </p:spPr>
        <p:txBody>
          <a:bodyPr>
            <a:noAutofit/>
          </a:bodyPr>
          <a:lstStyle/>
          <a:p>
            <a:pPr marL="0" lvl="1" algn="l">
              <a:lnSpc>
                <a:spcPct val="120000"/>
              </a:lnSpc>
              <a:spcBef>
                <a:spcPts val="0"/>
              </a:spcBef>
              <a:spcAft>
                <a:spcPts val="600"/>
              </a:spcAft>
            </a:pPr>
            <a:r>
              <a:rPr lang="en-US" sz="3200" dirty="0">
                <a:solidFill>
                  <a:schemeClr val="tx1"/>
                </a:solidFill>
              </a:rPr>
              <a:t>DEQ has added unnecessary complexity to the new source review process without any proportional environmental benefit.</a:t>
            </a: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27</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pPr>
            <a:r>
              <a:rPr lang="en-US" sz="3200" dirty="0" smtClean="0">
                <a:solidFill>
                  <a:schemeClr val="bg1"/>
                </a:solidFill>
              </a:rPr>
              <a:t>6.2  New Source Review Complexity</a:t>
            </a:r>
          </a:p>
        </p:txBody>
      </p:sp>
      <p:pic>
        <p:nvPicPr>
          <p:cNvPr id="52226" name="Picture 2" descr="http://forbesindia.com/media/images/2013/Nov/topimg_22877_complexity_600x400.jpg"/>
          <p:cNvPicPr>
            <a:picLocks noChangeAspect="1" noChangeArrowheads="1"/>
          </p:cNvPicPr>
          <p:nvPr/>
        </p:nvPicPr>
        <p:blipFill>
          <a:blip r:embed="rId4" cstate="print"/>
          <a:srcRect/>
          <a:stretch>
            <a:fillRect/>
          </a:stretch>
        </p:blipFill>
        <p:spPr bwMode="auto">
          <a:xfrm>
            <a:off x="457200" y="3810000"/>
            <a:ext cx="3581400" cy="2280158"/>
          </a:xfrm>
          <a:prstGeom prst="rect">
            <a:avLst/>
          </a:prstGeom>
          <a:noFill/>
        </p:spPr>
      </p:pic>
      <p:pic>
        <p:nvPicPr>
          <p:cNvPr id="55298" name="Picture 2" descr="http://www.uassistme.co/wp-content/uploads/2014/12/Flexibility.jpg"/>
          <p:cNvPicPr>
            <a:picLocks noChangeAspect="1" noChangeArrowheads="1"/>
          </p:cNvPicPr>
          <p:nvPr/>
        </p:nvPicPr>
        <p:blipFill>
          <a:blip r:embed="rId5" cstate="print"/>
          <a:srcRect/>
          <a:stretch>
            <a:fillRect/>
          </a:stretch>
        </p:blipFill>
        <p:spPr bwMode="auto">
          <a:xfrm>
            <a:off x="4267200" y="3810000"/>
            <a:ext cx="3600450" cy="2400300"/>
          </a:xfrm>
          <a:prstGeom prst="rect">
            <a:avLst/>
          </a:prstGeom>
          <a:noFill/>
        </p:spPr>
      </p:pic>
      <p:pic>
        <p:nvPicPr>
          <p:cNvPr id="55300" name="Picture 4" descr="http://www.institutionsolutions.com/images/scrollable_flexibility.png"/>
          <p:cNvPicPr>
            <a:picLocks noChangeAspect="1" noChangeArrowheads="1"/>
          </p:cNvPicPr>
          <p:nvPr/>
        </p:nvPicPr>
        <p:blipFill>
          <a:blip r:embed="rId6" cstate="print"/>
          <a:srcRect l="6522" t="9945" r="54783" b="6630"/>
          <a:stretch>
            <a:fillRect/>
          </a:stretch>
        </p:blipFill>
        <p:spPr bwMode="auto">
          <a:xfrm>
            <a:off x="6705600" y="3124200"/>
            <a:ext cx="1927336" cy="1635128"/>
          </a:xfrm>
          <a:prstGeom prst="rect">
            <a:avLst/>
          </a:prstGeom>
          <a:noFill/>
        </p:spPr>
      </p:pic>
    </p:spTree>
    <p:extLst>
      <p:ext uri="{BB962C8B-B14F-4D97-AF65-F5344CB8AC3E}">
        <p14:creationId xmlns:p14="http://schemas.microsoft.com/office/powerpoint/2010/main" xmlns="" val="1548557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3657600"/>
          </a:xfrm>
        </p:spPr>
        <p:txBody>
          <a:bodyPr>
            <a:normAutofit/>
          </a:bodyPr>
          <a:lstStyle/>
          <a:p>
            <a:pPr>
              <a:buNone/>
            </a:pPr>
            <a:r>
              <a:rPr lang="en-US" dirty="0" smtClean="0"/>
              <a:t>Topics 4, 5 and 6 relate to New Source Review</a:t>
            </a:r>
          </a:p>
          <a:p>
            <a:r>
              <a:rPr lang="en-US" dirty="0" smtClean="0"/>
              <a:t>Many changes are proposed</a:t>
            </a:r>
          </a:p>
          <a:p>
            <a:r>
              <a:rPr lang="en-US" dirty="0" smtClean="0"/>
              <a:t>NSR is complex; changes </a:t>
            </a:r>
            <a:r>
              <a:rPr lang="en-US" dirty="0" smtClean="0">
                <a:sym typeface="Wingdings" pitchFamily="2" charset="2"/>
              </a:rPr>
              <a:t> more complex</a:t>
            </a:r>
            <a:endParaRPr lang="en-US" dirty="0" smtClean="0"/>
          </a:p>
          <a:p>
            <a:r>
              <a:rPr lang="en-US" dirty="0" smtClean="0"/>
              <a:t>Purpose:</a:t>
            </a:r>
          </a:p>
          <a:p>
            <a:pPr lvl="1"/>
            <a:r>
              <a:rPr lang="en-US" sz="3200" dirty="0" smtClean="0"/>
              <a:t>Remove 2 roadblocks in current rules</a:t>
            </a:r>
          </a:p>
          <a:p>
            <a:pPr lvl="1"/>
            <a:r>
              <a:rPr lang="en-US" sz="3200" dirty="0" smtClean="0"/>
              <a:t>Address air quality problem sources</a:t>
            </a:r>
          </a:p>
          <a:p>
            <a:endParaRPr lang="en-US" dirty="0" smtClean="0"/>
          </a:p>
        </p:txBody>
      </p:sp>
      <p:sp>
        <p:nvSpPr>
          <p:cNvPr id="4" name="Footer Placeholder 3"/>
          <p:cNvSpPr>
            <a:spLocks noGrp="1"/>
          </p:cNvSpPr>
          <p:nvPr>
            <p:ph type="ftr" sz="quarter" idx="11"/>
          </p:nvPr>
        </p:nvSpPr>
        <p:spPr/>
        <p:txBody>
          <a:bodyPr/>
          <a:lstStyle/>
          <a:p>
            <a:endParaRPr lang="en-US" dirty="0"/>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pPr>
            <a:r>
              <a:rPr lang="en-US" sz="3200" dirty="0" smtClean="0">
                <a:solidFill>
                  <a:schemeClr val="bg1"/>
                </a:solidFill>
              </a:rPr>
              <a:t>Intro to topics 4, 5 and 6</a:t>
            </a:r>
          </a:p>
        </p:txBody>
      </p:sp>
      <p:pic>
        <p:nvPicPr>
          <p:cNvPr id="53250" name="Picture 2" descr="http://www.theartorder.com/images/blog/gallery/2013/10/Roadblock.jpg"/>
          <p:cNvPicPr>
            <a:picLocks noChangeAspect="1" noChangeArrowheads="1"/>
          </p:cNvPicPr>
          <p:nvPr/>
        </p:nvPicPr>
        <p:blipFill>
          <a:blip r:embed="rId2" cstate="print"/>
          <a:srcRect/>
          <a:stretch>
            <a:fillRect/>
          </a:stretch>
        </p:blipFill>
        <p:spPr bwMode="auto">
          <a:xfrm>
            <a:off x="304800" y="4876800"/>
            <a:ext cx="2619375" cy="1812324"/>
          </a:xfrm>
          <a:prstGeom prst="rect">
            <a:avLst/>
          </a:prstGeom>
          <a:noFill/>
        </p:spPr>
      </p:pic>
      <p:pic>
        <p:nvPicPr>
          <p:cNvPr id="53252" name="Picture 4" descr="http://www.artsjournal.com/dewey21c/road_block.jpg"/>
          <p:cNvPicPr>
            <a:picLocks noChangeAspect="1" noChangeArrowheads="1"/>
          </p:cNvPicPr>
          <p:nvPr/>
        </p:nvPicPr>
        <p:blipFill>
          <a:blip r:embed="rId3" cstate="print"/>
          <a:srcRect/>
          <a:stretch>
            <a:fillRect/>
          </a:stretch>
        </p:blipFill>
        <p:spPr bwMode="auto">
          <a:xfrm>
            <a:off x="5638800" y="4953000"/>
            <a:ext cx="2674112" cy="17907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smtClean="0"/>
              <a:t>What is NSR?</a:t>
            </a:r>
          </a:p>
          <a:p>
            <a:r>
              <a:rPr lang="en-US" dirty="0" smtClean="0"/>
              <a:t>NSR = Preconstruction permitting program</a:t>
            </a:r>
          </a:p>
          <a:p>
            <a:pPr lvl="1"/>
            <a:r>
              <a:rPr lang="en-US" sz="3200" dirty="0" smtClean="0"/>
              <a:t>Facility must get permit before building new or modifying</a:t>
            </a:r>
          </a:p>
          <a:p>
            <a:pPr lvl="1"/>
            <a:r>
              <a:rPr lang="en-US" sz="3200" dirty="0" smtClean="0"/>
              <a:t>Specifies requirements facility must meet</a:t>
            </a:r>
          </a:p>
          <a:p>
            <a:r>
              <a:rPr lang="en-US" dirty="0" smtClean="0"/>
              <a:t>Required by federal regulations</a:t>
            </a:r>
          </a:p>
          <a:p>
            <a:endParaRPr lang="en-US" dirty="0" smtClean="0"/>
          </a:p>
          <a:p>
            <a:pPr>
              <a:buNone/>
            </a:pPr>
            <a:endParaRPr lang="en-US" dirty="0" smtClean="0"/>
          </a:p>
          <a:p>
            <a:endParaRPr lang="en-US" dirty="0" smtClean="0"/>
          </a:p>
          <a:p>
            <a:endParaRPr lang="en-US" dirty="0" smtClean="0"/>
          </a:p>
        </p:txBody>
      </p:sp>
      <p:sp>
        <p:nvSpPr>
          <p:cNvPr id="4" name="Footer Placeholder 3"/>
          <p:cNvSpPr>
            <a:spLocks noGrp="1"/>
          </p:cNvSpPr>
          <p:nvPr>
            <p:ph type="ftr" sz="quarter" idx="11"/>
          </p:nvPr>
        </p:nvSpPr>
        <p:spPr/>
        <p:txBody>
          <a:bodyPr/>
          <a:lstStyle/>
          <a:p>
            <a:endParaRPr lang="en-US" dirty="0"/>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pPr>
            <a:r>
              <a:rPr lang="en-US" sz="3200" dirty="0" smtClean="0">
                <a:solidFill>
                  <a:schemeClr val="bg1"/>
                </a:solidFill>
              </a:rPr>
              <a:t>Intro to topics 4, 5 and 6    </a:t>
            </a:r>
            <a:r>
              <a:rPr lang="en-US" sz="3200" i="1" dirty="0" smtClean="0">
                <a:solidFill>
                  <a:schemeClr val="bg1"/>
                </a:solidFill>
              </a:rPr>
              <a:t>continued</a:t>
            </a:r>
            <a:endParaRPr lang="en-US" sz="3200" dirty="0" smtClean="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3</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91059" y="6858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Notice</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3" name="TextBox 2"/>
          <p:cNvSpPr txBox="1"/>
          <p:nvPr/>
        </p:nvSpPr>
        <p:spPr>
          <a:xfrm>
            <a:off x="6096000" y="6096000"/>
            <a:ext cx="2133600" cy="461665"/>
          </a:xfrm>
          <a:prstGeom prst="rect">
            <a:avLst/>
          </a:prstGeom>
          <a:noFill/>
        </p:spPr>
        <p:txBody>
          <a:bodyPr wrap="square" rtlCol="0">
            <a:spAutoFit/>
          </a:bodyPr>
          <a:lstStyle/>
          <a:p>
            <a:r>
              <a:rPr lang="en-US" sz="2400" b="1" dirty="0" smtClean="0">
                <a:solidFill>
                  <a:schemeClr val="accent6">
                    <a:lumMod val="50000"/>
                  </a:schemeClr>
                </a:solidFill>
              </a:rPr>
              <a:t>5 </a:t>
            </a:r>
            <a:r>
              <a:rPr lang="en-US" sz="2000" dirty="0" smtClean="0"/>
              <a:t>Public Hearings</a:t>
            </a:r>
          </a:p>
        </p:txBody>
      </p:sp>
      <p:pic>
        <p:nvPicPr>
          <p:cNvPr id="97282" name="Picture 2" descr="https://protectingourwaters.files.wordpress.com/2012/09/marcellus-public-hearing-city-hall-philadelphia-marc-55.jpg"/>
          <p:cNvPicPr>
            <a:picLocks noChangeAspect="1" noChangeArrowheads="1"/>
          </p:cNvPicPr>
          <p:nvPr/>
        </p:nvPicPr>
        <p:blipFill>
          <a:blip r:embed="rId4" cstate="print"/>
          <a:srcRect/>
          <a:stretch>
            <a:fillRect/>
          </a:stretch>
        </p:blipFill>
        <p:spPr bwMode="auto">
          <a:xfrm>
            <a:off x="5867400" y="4495800"/>
            <a:ext cx="2361589" cy="1571591"/>
          </a:xfrm>
          <a:prstGeom prst="rect">
            <a:avLst/>
          </a:prstGeom>
          <a:noFill/>
        </p:spPr>
      </p:pic>
      <p:sp>
        <p:nvSpPr>
          <p:cNvPr id="8" name="TextBox 7"/>
          <p:cNvSpPr txBox="1"/>
          <p:nvPr/>
        </p:nvSpPr>
        <p:spPr>
          <a:xfrm>
            <a:off x="609600" y="3505200"/>
            <a:ext cx="2903872" cy="461665"/>
          </a:xfrm>
          <a:prstGeom prst="rect">
            <a:avLst/>
          </a:prstGeom>
          <a:noFill/>
        </p:spPr>
        <p:txBody>
          <a:bodyPr wrap="none" rtlCol="0">
            <a:spAutoFit/>
          </a:bodyPr>
          <a:lstStyle/>
          <a:p>
            <a:r>
              <a:rPr lang="en-US" sz="2400" b="1" dirty="0" smtClean="0">
                <a:solidFill>
                  <a:schemeClr val="accent6">
                    <a:lumMod val="50000"/>
                  </a:schemeClr>
                </a:solidFill>
              </a:rPr>
              <a:t>3</a:t>
            </a:r>
            <a:r>
              <a:rPr lang="en-US" b="1" dirty="0" smtClean="0">
                <a:solidFill>
                  <a:schemeClr val="accent6">
                    <a:lumMod val="50000"/>
                  </a:schemeClr>
                </a:solidFill>
              </a:rPr>
              <a:t> </a:t>
            </a:r>
            <a:r>
              <a:rPr lang="en-US" sz="2000" dirty="0" smtClean="0"/>
              <a:t>Public notice extensions</a:t>
            </a:r>
          </a:p>
        </p:txBody>
      </p:sp>
      <p:sp>
        <p:nvSpPr>
          <p:cNvPr id="9" name="TextBox 8"/>
          <p:cNvSpPr txBox="1"/>
          <p:nvPr/>
        </p:nvSpPr>
        <p:spPr>
          <a:xfrm>
            <a:off x="2895600" y="4495800"/>
            <a:ext cx="2888163" cy="461665"/>
          </a:xfrm>
          <a:prstGeom prst="rect">
            <a:avLst/>
          </a:prstGeom>
          <a:noFill/>
        </p:spPr>
        <p:txBody>
          <a:bodyPr wrap="none" rtlCol="0">
            <a:spAutoFit/>
          </a:bodyPr>
          <a:lstStyle/>
          <a:p>
            <a:r>
              <a:rPr lang="en-US" sz="2400" b="1" dirty="0" smtClean="0">
                <a:solidFill>
                  <a:schemeClr val="accent6">
                    <a:lumMod val="50000"/>
                  </a:schemeClr>
                </a:solidFill>
              </a:rPr>
              <a:t>2</a:t>
            </a:r>
            <a:r>
              <a:rPr lang="en-US" sz="2400" dirty="0" smtClean="0"/>
              <a:t> </a:t>
            </a:r>
            <a:r>
              <a:rPr lang="en-US" sz="2000" dirty="0" smtClean="0"/>
              <a:t>Months of public notice</a:t>
            </a:r>
          </a:p>
        </p:txBody>
      </p:sp>
      <p:pic>
        <p:nvPicPr>
          <p:cNvPr id="97284" name="Picture 4" descr="http://p2cdn4static.sharpschool.com/UserFiles/Servers/Server_1010998/Image/Other/Calendar2.jpg"/>
          <p:cNvPicPr>
            <a:picLocks noChangeAspect="1" noChangeArrowheads="1"/>
          </p:cNvPicPr>
          <p:nvPr/>
        </p:nvPicPr>
        <p:blipFill>
          <a:blip r:embed="rId5" cstate="print"/>
          <a:srcRect/>
          <a:stretch>
            <a:fillRect/>
          </a:stretch>
        </p:blipFill>
        <p:spPr bwMode="auto">
          <a:xfrm>
            <a:off x="3733800" y="2819400"/>
            <a:ext cx="1790700" cy="1790700"/>
          </a:xfrm>
          <a:prstGeom prst="rect">
            <a:avLst/>
          </a:prstGeom>
          <a:noFill/>
        </p:spPr>
      </p:pic>
      <p:pic>
        <p:nvPicPr>
          <p:cNvPr id="97288" name="Picture 8" descr="http://www.icag.org.uk/wp-content/uploads/2012/12/egg-timer.jpg"/>
          <p:cNvPicPr>
            <a:picLocks noChangeAspect="1" noChangeArrowheads="1"/>
          </p:cNvPicPr>
          <p:nvPr/>
        </p:nvPicPr>
        <p:blipFill>
          <a:blip r:embed="rId6" cstate="print"/>
          <a:srcRect/>
          <a:stretch>
            <a:fillRect/>
          </a:stretch>
        </p:blipFill>
        <p:spPr bwMode="auto">
          <a:xfrm>
            <a:off x="1143000" y="1752600"/>
            <a:ext cx="1485900" cy="1880119"/>
          </a:xfrm>
          <a:prstGeom prst="rect">
            <a:avLst/>
          </a:prstGeom>
          <a:noFill/>
        </p:spPr>
      </p:pic>
    </p:spTree>
    <p:extLst>
      <p:ext uri="{BB962C8B-B14F-4D97-AF65-F5344CB8AC3E}">
        <p14:creationId xmlns:p14="http://schemas.microsoft.com/office/powerpoint/2010/main" xmlns="" val="108170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NSR requirements depend on emission rate, and how the area is designated</a:t>
            </a:r>
          </a:p>
          <a:p>
            <a:pPr lvl="1"/>
            <a:r>
              <a:rPr lang="en-US" sz="3200" dirty="0" smtClean="0"/>
              <a:t>Emission level (Major NSR, Minor NSR)</a:t>
            </a:r>
          </a:p>
          <a:p>
            <a:pPr lvl="1"/>
            <a:r>
              <a:rPr lang="en-US" sz="3200" dirty="0" smtClean="0"/>
              <a:t>Area designation </a:t>
            </a:r>
            <a:br>
              <a:rPr lang="en-US" sz="3200" dirty="0" smtClean="0"/>
            </a:br>
            <a:r>
              <a:rPr lang="en-US" sz="3200" dirty="0" smtClean="0"/>
              <a:t>(e.g. attainment, nonattainment)</a:t>
            </a:r>
          </a:p>
          <a:p>
            <a:pPr lvl="1"/>
            <a:r>
              <a:rPr lang="en-US" sz="3200" dirty="0" smtClean="0"/>
              <a:t>(usually) reflects air quality in a geographic area</a:t>
            </a:r>
          </a:p>
          <a:p>
            <a:pPr lvl="1"/>
            <a:endParaRPr lang="en-US" sz="3200" dirty="0" smtClean="0"/>
          </a:p>
          <a:p>
            <a:endParaRPr lang="en-US" dirty="0" smtClean="0"/>
          </a:p>
          <a:p>
            <a:endParaRPr lang="en-US" dirty="0" smtClean="0"/>
          </a:p>
        </p:txBody>
      </p:sp>
      <p:sp>
        <p:nvSpPr>
          <p:cNvPr id="4" name="Footer Placeholder 3"/>
          <p:cNvSpPr>
            <a:spLocks noGrp="1"/>
          </p:cNvSpPr>
          <p:nvPr>
            <p:ph type="ftr" sz="quarter" idx="11"/>
          </p:nvPr>
        </p:nvSpPr>
        <p:spPr/>
        <p:txBody>
          <a:bodyPr/>
          <a:lstStyle/>
          <a:p>
            <a:endParaRPr lang="en-US" dirty="0"/>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pPr>
            <a:r>
              <a:rPr lang="en-US" sz="3200" dirty="0" smtClean="0">
                <a:solidFill>
                  <a:schemeClr val="bg1"/>
                </a:solidFill>
              </a:rPr>
              <a:t>Intro to topics 4, 5 and 6    </a:t>
            </a:r>
            <a:r>
              <a:rPr lang="en-US" sz="3200" i="1" dirty="0" smtClean="0">
                <a:solidFill>
                  <a:schemeClr val="bg1"/>
                </a:solidFill>
              </a:rPr>
              <a:t>continued</a:t>
            </a:r>
            <a:endParaRPr lang="en-US" sz="3200" dirty="0" smtClean="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Major NSR, at least as stringent as the federal major NSR program = little flexibility</a:t>
            </a:r>
          </a:p>
          <a:p>
            <a:r>
              <a:rPr lang="en-US" dirty="0" smtClean="0"/>
              <a:t>Minor NSR, no minimum requirements = more flexibility</a:t>
            </a:r>
            <a:endParaRPr lang="en-US" sz="3200" dirty="0" smtClean="0"/>
          </a:p>
          <a:p>
            <a:pPr marL="742950" lvl="2" indent="-342900"/>
            <a:r>
              <a:rPr lang="en-US" sz="3200" dirty="0" smtClean="0"/>
              <a:t>Expand Minor NSR </a:t>
            </a:r>
            <a:r>
              <a:rPr lang="en-US" sz="3200" dirty="0" smtClean="0">
                <a:sym typeface="Wingdings" pitchFamily="2" charset="2"/>
              </a:rPr>
              <a:t> more flexibility</a:t>
            </a:r>
          </a:p>
          <a:p>
            <a:pPr marL="742950" lvl="2" indent="-342900"/>
            <a:r>
              <a:rPr lang="en-US" sz="3200" dirty="0" smtClean="0">
                <a:sym typeface="Wingdings" pitchFamily="2" charset="2"/>
              </a:rPr>
              <a:t>Use flexibility to address AQ problem sources</a:t>
            </a:r>
          </a:p>
          <a:p>
            <a:pPr marL="742950" lvl="2" indent="-342900"/>
            <a:r>
              <a:rPr lang="en-US" sz="3200" dirty="0" smtClean="0">
                <a:sym typeface="Wingdings" pitchFamily="2" charset="2"/>
              </a:rPr>
              <a:t>Other revisions remove roadblocks</a:t>
            </a:r>
          </a:p>
          <a:p>
            <a:pPr marL="742950" lvl="2" indent="-342900"/>
            <a:endParaRPr lang="en-US" sz="3200" dirty="0" smtClean="0"/>
          </a:p>
          <a:p>
            <a:pPr marL="342900" lvl="1" indent="-342900">
              <a:buFont typeface="Arial" pitchFamily="34" charset="0"/>
              <a:buChar char="•"/>
            </a:pPr>
            <a:endParaRPr lang="en-US" sz="3200" dirty="0" smtClean="0"/>
          </a:p>
          <a:p>
            <a:endParaRPr lang="en-US" sz="2800" dirty="0"/>
          </a:p>
        </p:txBody>
      </p:sp>
      <p:sp>
        <p:nvSpPr>
          <p:cNvPr id="4" name="Footer Placeholder 3"/>
          <p:cNvSpPr>
            <a:spLocks noGrp="1"/>
          </p:cNvSpPr>
          <p:nvPr>
            <p:ph type="ftr" sz="quarter" idx="11"/>
          </p:nvPr>
        </p:nvSpPr>
        <p:spPr/>
        <p:txBody>
          <a:bodyPr/>
          <a:lstStyle/>
          <a:p>
            <a:endParaRPr lang="en-US" dirty="0"/>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pPr>
            <a:r>
              <a:rPr lang="en-US" sz="3200" dirty="0" smtClean="0">
                <a:solidFill>
                  <a:schemeClr val="bg1"/>
                </a:solidFill>
              </a:rPr>
              <a:t>Intro to topics 4, 5 and 6    </a:t>
            </a:r>
            <a:r>
              <a:rPr lang="en-US" sz="3200" i="1" dirty="0" smtClean="0">
                <a:solidFill>
                  <a:schemeClr val="bg1"/>
                </a:solidFill>
              </a:rPr>
              <a:t>continued</a:t>
            </a:r>
            <a:endParaRPr lang="en-US" sz="3200" dirty="0" smtClean="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Proposed rule changes increase permitting flexibility, remove roadblocks</a:t>
            </a:r>
          </a:p>
          <a:p>
            <a:r>
              <a:rPr lang="en-US" dirty="0" smtClean="0"/>
              <a:t>Benefits communities with AQ problems</a:t>
            </a:r>
          </a:p>
          <a:p>
            <a:pPr lvl="1"/>
            <a:r>
              <a:rPr lang="en-US" sz="3200" dirty="0" smtClean="0"/>
              <a:t>Inability to obtain a permit prevents economic growth</a:t>
            </a:r>
          </a:p>
          <a:p>
            <a:pPr lvl="1"/>
            <a:r>
              <a:rPr lang="en-US" sz="3200" dirty="0" smtClean="0"/>
              <a:t>Lack of economic growth hampers citizens’ and communities’ ability to solve the AQ problem</a:t>
            </a:r>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pPr>
            <a:r>
              <a:rPr lang="en-US" sz="3200" dirty="0" smtClean="0">
                <a:solidFill>
                  <a:schemeClr val="bg1"/>
                </a:solidFill>
              </a:rPr>
              <a:t>Intro to topics 4, 5 and 6    </a:t>
            </a:r>
            <a:r>
              <a:rPr lang="en-US" sz="3200" i="1" dirty="0" smtClean="0">
                <a:solidFill>
                  <a:schemeClr val="bg1"/>
                </a:solidFill>
              </a:rPr>
              <a:t>continued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828800"/>
            <a:ext cx="8305800" cy="4114800"/>
          </a:xfrm>
        </p:spPr>
        <p:txBody>
          <a:bodyPr>
            <a:noAutofit/>
          </a:bodyPr>
          <a:lstStyle/>
          <a:p>
            <a:pPr marL="971550" lvl="1" indent="-514350" algn="l">
              <a:lnSpc>
                <a:spcPct val="120000"/>
              </a:lnSpc>
              <a:spcBef>
                <a:spcPts val="0"/>
              </a:spcBef>
              <a:spcAft>
                <a:spcPts val="600"/>
              </a:spcAft>
            </a:pPr>
            <a:r>
              <a:rPr lang="en-US" dirty="0" smtClean="0">
                <a:solidFill>
                  <a:schemeClr val="tx1"/>
                </a:solidFill>
              </a:rPr>
              <a:t>Overview of NSR revisions</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Raise Major NSR threshold</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Revise offset requirements, specify priority sources</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Revise Net Air Quality Benefit demonstration</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Clarify what triggers NSR</a:t>
            </a:r>
          </a:p>
        </p:txBody>
      </p:sp>
      <p:sp>
        <p:nvSpPr>
          <p:cNvPr id="6" name="Footer Placeholder 5"/>
          <p:cNvSpPr>
            <a:spLocks noGrp="1"/>
          </p:cNvSpPr>
          <p:nvPr>
            <p:ph type="ftr" sz="quarter" idx="11"/>
          </p:nvPr>
        </p:nvSpPr>
        <p:spPr/>
        <p:txBody>
          <a:bodyPr/>
          <a:lstStyle/>
          <a:p>
            <a:fld id="{F0D78E94-73A4-484D-8D4C-ABC2E7101558}" type="slidenum">
              <a:rPr lang="en-US" smtClean="0"/>
              <a:pPr/>
              <a:t>33</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742950" indent="-742950">
              <a:lnSpc>
                <a:spcPct val="120000"/>
              </a:lnSpc>
              <a:spcAft>
                <a:spcPts val="600"/>
              </a:spcAft>
            </a:pPr>
            <a:r>
              <a:rPr lang="en-US" sz="3200" dirty="0" smtClean="0">
                <a:solidFill>
                  <a:schemeClr val="bg1"/>
                </a:solidFill>
              </a:rPr>
              <a:t>4.1  Revise the New Source Review preconstruction permitting program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828800"/>
            <a:ext cx="8305800" cy="4114800"/>
          </a:xfrm>
        </p:spPr>
        <p:txBody>
          <a:bodyPr>
            <a:noAutofit/>
          </a:bodyPr>
          <a:lstStyle/>
          <a:p>
            <a:pPr marL="971550" lvl="1" indent="-514350" algn="l">
              <a:lnSpc>
                <a:spcPct val="120000"/>
              </a:lnSpc>
              <a:spcBef>
                <a:spcPts val="0"/>
              </a:spcBef>
              <a:spcAft>
                <a:spcPts val="600"/>
              </a:spcAft>
            </a:pPr>
            <a:r>
              <a:rPr lang="en-US" dirty="0" smtClean="0">
                <a:solidFill>
                  <a:schemeClr val="tx1"/>
                </a:solidFill>
              </a:rPr>
              <a:t>Raise Major NSR threshold</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Federal Major NSR threshold 100 tons per year</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Oregon’s threshold is lower, pollutant-specific</a:t>
            </a:r>
            <a:br>
              <a:rPr lang="en-US" dirty="0" smtClean="0">
                <a:solidFill>
                  <a:schemeClr val="tx1"/>
                </a:solidFill>
              </a:rPr>
            </a:br>
            <a:r>
              <a:rPr lang="en-US" dirty="0" smtClean="0">
                <a:solidFill>
                  <a:schemeClr val="tx1"/>
                </a:solidFill>
              </a:rPr>
              <a:t>   </a:t>
            </a:r>
            <a:r>
              <a:rPr lang="en-US" i="1" dirty="0" smtClean="0">
                <a:solidFill>
                  <a:schemeClr val="tx1"/>
                </a:solidFill>
              </a:rPr>
              <a:t>PM2.5 = 10 tons/year; NOx = 40 tons/year</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Raising threshold </a:t>
            </a:r>
            <a:r>
              <a:rPr lang="en-US" dirty="0" smtClean="0">
                <a:solidFill>
                  <a:schemeClr val="tx1"/>
                </a:solidFill>
                <a:sym typeface="Wingdings" pitchFamily="2" charset="2"/>
              </a:rPr>
              <a:t>means fewer sources subject to Major NSR, more sources Minor (State) NSR</a:t>
            </a:r>
          </a:p>
        </p:txBody>
      </p:sp>
      <p:sp>
        <p:nvSpPr>
          <p:cNvPr id="6" name="Footer Placeholder 5"/>
          <p:cNvSpPr>
            <a:spLocks noGrp="1"/>
          </p:cNvSpPr>
          <p:nvPr>
            <p:ph type="ftr" sz="quarter" idx="11"/>
          </p:nvPr>
        </p:nvSpPr>
        <p:spPr/>
        <p:txBody>
          <a:bodyPr/>
          <a:lstStyle/>
          <a:p>
            <a:fld id="{F0D78E94-73A4-484D-8D4C-ABC2E7101558}" type="slidenum">
              <a:rPr lang="en-US" smtClean="0"/>
              <a:pPr/>
              <a:t>34</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742950" indent="-742950">
              <a:lnSpc>
                <a:spcPct val="120000"/>
              </a:lnSpc>
              <a:spcAft>
                <a:spcPts val="600"/>
              </a:spcAft>
            </a:pPr>
            <a:r>
              <a:rPr lang="en-US" sz="3200" dirty="0" smtClean="0">
                <a:solidFill>
                  <a:schemeClr val="bg1"/>
                </a:solidFill>
              </a:rPr>
              <a:t>4.2  Revise the New Source Review preconstruction permitting program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828800"/>
            <a:ext cx="8305800" cy="4114800"/>
          </a:xfrm>
        </p:spPr>
        <p:txBody>
          <a:bodyPr>
            <a:noAutofit/>
          </a:bodyPr>
          <a:lstStyle/>
          <a:p>
            <a:pPr marL="971550" lvl="1" indent="-514350" algn="l">
              <a:lnSpc>
                <a:spcPct val="120000"/>
              </a:lnSpc>
              <a:spcBef>
                <a:spcPts val="0"/>
              </a:spcBef>
              <a:spcAft>
                <a:spcPts val="600"/>
              </a:spcAft>
            </a:pPr>
            <a:r>
              <a:rPr lang="en-US" dirty="0" smtClean="0">
                <a:solidFill>
                  <a:schemeClr val="tx1"/>
                </a:solidFill>
              </a:rPr>
              <a:t>Revise offset ratios, specify priority sources</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Offsets are required in all areas except attainment</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New or expanding source must offset its emission increases by obtaining emission decreases from other sources in the same area</a:t>
            </a:r>
          </a:p>
        </p:txBody>
      </p:sp>
      <p:sp>
        <p:nvSpPr>
          <p:cNvPr id="6" name="Footer Placeholder 5"/>
          <p:cNvSpPr>
            <a:spLocks noGrp="1"/>
          </p:cNvSpPr>
          <p:nvPr>
            <p:ph type="ftr" sz="quarter" idx="11"/>
          </p:nvPr>
        </p:nvSpPr>
        <p:spPr/>
        <p:txBody>
          <a:bodyPr/>
          <a:lstStyle/>
          <a:p>
            <a:fld id="{F0D78E94-73A4-484D-8D4C-ABC2E7101558}" type="slidenum">
              <a:rPr lang="en-US" smtClean="0"/>
              <a:pPr/>
              <a:t>35</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742950" indent="-742950">
              <a:lnSpc>
                <a:spcPct val="120000"/>
              </a:lnSpc>
              <a:spcAft>
                <a:spcPts val="600"/>
              </a:spcAft>
            </a:pPr>
            <a:r>
              <a:rPr lang="en-US" sz="3200" dirty="0" smtClean="0">
                <a:solidFill>
                  <a:schemeClr val="bg1"/>
                </a:solidFill>
              </a:rPr>
              <a:t>4.3  Revise the New Source Review preconstruction permitting program</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828800"/>
            <a:ext cx="8305800" cy="4114800"/>
          </a:xfrm>
        </p:spPr>
        <p:txBody>
          <a:bodyPr>
            <a:noAutofit/>
          </a:bodyPr>
          <a:lstStyle/>
          <a:p>
            <a:pPr marL="971550" lvl="1" indent="-514350" algn="l">
              <a:lnSpc>
                <a:spcPct val="120000"/>
              </a:lnSpc>
              <a:spcBef>
                <a:spcPts val="0"/>
              </a:spcBef>
              <a:spcAft>
                <a:spcPts val="600"/>
              </a:spcAft>
            </a:pPr>
            <a:r>
              <a:rPr lang="en-US" dirty="0" smtClean="0">
                <a:solidFill>
                  <a:schemeClr val="tx1"/>
                </a:solidFill>
              </a:rPr>
              <a:t>Priority sources = sources most responsible for the AQ problem in an area</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Linked to offset requirements</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Encourage sources to obtain offsets from priority sources</a:t>
            </a:r>
          </a:p>
          <a:p>
            <a:pPr marL="1428750" lvl="2" indent="-514350" algn="l">
              <a:lnSpc>
                <a:spcPct val="120000"/>
              </a:lnSpc>
              <a:spcBef>
                <a:spcPts val="0"/>
              </a:spcBef>
              <a:spcAft>
                <a:spcPts val="600"/>
              </a:spcAft>
              <a:buFont typeface="Arial" pitchFamily="34" charset="0"/>
              <a:buChar char="•"/>
            </a:pPr>
            <a:r>
              <a:rPr lang="en-US" sz="2800" dirty="0" smtClean="0">
                <a:solidFill>
                  <a:schemeClr val="tx1"/>
                </a:solidFill>
              </a:rPr>
              <a:t>Offsets from priority sources reduce the offset ratio</a:t>
            </a:r>
          </a:p>
          <a:p>
            <a:pPr marL="971550" lvl="1" indent="-514350" algn="l">
              <a:lnSpc>
                <a:spcPct val="120000"/>
              </a:lnSpc>
              <a:spcBef>
                <a:spcPts val="0"/>
              </a:spcBef>
              <a:spcAft>
                <a:spcPts val="600"/>
              </a:spcAft>
            </a:pPr>
            <a:endParaRPr lang="en-US" dirty="0" smtClean="0">
              <a:solidFill>
                <a:schemeClr val="tx1"/>
              </a:solidFill>
            </a:endParaRPr>
          </a:p>
          <a:p>
            <a:pPr marL="971550" lvl="1" indent="-514350" algn="l">
              <a:lnSpc>
                <a:spcPct val="120000"/>
              </a:lnSpc>
              <a:spcBef>
                <a:spcPts val="0"/>
              </a:spcBef>
              <a:spcAft>
                <a:spcPts val="600"/>
              </a:spcAft>
            </a:pPr>
            <a:endParaRPr lang="en-US" dirty="0" smtClean="0">
              <a:solidFill>
                <a:schemeClr val="tx1"/>
              </a:solidFill>
            </a:endParaRPr>
          </a:p>
          <a:p>
            <a:pPr marL="971550" lvl="1" indent="-514350" algn="l">
              <a:lnSpc>
                <a:spcPct val="120000"/>
              </a:lnSpc>
              <a:spcBef>
                <a:spcPts val="0"/>
              </a:spcBef>
              <a:spcAft>
                <a:spcPts val="600"/>
              </a:spcAft>
            </a:pPr>
            <a:endParaRPr lang="en-US"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36</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742950" indent="-742950">
              <a:lnSpc>
                <a:spcPct val="120000"/>
              </a:lnSpc>
              <a:spcAft>
                <a:spcPts val="600"/>
              </a:spcAft>
            </a:pPr>
            <a:r>
              <a:rPr lang="en-US" sz="3200" dirty="0" smtClean="0">
                <a:solidFill>
                  <a:schemeClr val="bg1"/>
                </a:solidFill>
              </a:rPr>
              <a:t>4.4  Revise the New Source Review preconstruction permitting program</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828800"/>
            <a:ext cx="8305800" cy="4114800"/>
          </a:xfrm>
        </p:spPr>
        <p:txBody>
          <a:bodyPr>
            <a:noAutofit/>
          </a:bodyPr>
          <a:lstStyle/>
          <a:p>
            <a:pPr marL="971550" lvl="1" indent="-514350" algn="l">
              <a:lnSpc>
                <a:spcPct val="120000"/>
              </a:lnSpc>
              <a:spcBef>
                <a:spcPts val="0"/>
              </a:spcBef>
              <a:spcAft>
                <a:spcPts val="600"/>
              </a:spcAft>
            </a:pPr>
            <a:r>
              <a:rPr lang="en-US" dirty="0" smtClean="0">
                <a:solidFill>
                  <a:schemeClr val="tx1"/>
                </a:solidFill>
              </a:rPr>
              <a:t>Proposed offset ratios</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Sustainment: 0.1 to 1, can reduce to 0.05 to 1</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Nonattainment: 1.2 to 1, can reduce to 1.0 to 1</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Reattainment:  1.2 to 1, can reduce to 1.0 to 1</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Maintenance: 1.0 to 1, State NSR can reduce to 0.5 to 1</a:t>
            </a:r>
          </a:p>
        </p:txBody>
      </p:sp>
      <p:sp>
        <p:nvSpPr>
          <p:cNvPr id="6" name="Footer Placeholder 5"/>
          <p:cNvSpPr>
            <a:spLocks noGrp="1"/>
          </p:cNvSpPr>
          <p:nvPr>
            <p:ph type="ftr" sz="quarter" idx="11"/>
          </p:nvPr>
        </p:nvSpPr>
        <p:spPr/>
        <p:txBody>
          <a:bodyPr/>
          <a:lstStyle/>
          <a:p>
            <a:fld id="{F0D78E94-73A4-484D-8D4C-ABC2E7101558}" type="slidenum">
              <a:rPr lang="en-US" smtClean="0"/>
              <a:pPr/>
              <a:t>37</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742950" indent="-742950">
              <a:lnSpc>
                <a:spcPct val="120000"/>
              </a:lnSpc>
              <a:spcAft>
                <a:spcPts val="600"/>
              </a:spcAft>
            </a:pPr>
            <a:r>
              <a:rPr lang="en-US" sz="3200" dirty="0" smtClean="0">
                <a:solidFill>
                  <a:schemeClr val="bg1"/>
                </a:solidFill>
              </a:rPr>
              <a:t>4.5  Revise the New Source Review preconstruction permitting program</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905000"/>
            <a:ext cx="8305800" cy="4038600"/>
          </a:xfrm>
        </p:spPr>
        <p:txBody>
          <a:bodyPr>
            <a:noAutofit/>
          </a:bodyPr>
          <a:lstStyle/>
          <a:p>
            <a:pPr marL="971550" lvl="1" indent="-514350" algn="l">
              <a:lnSpc>
                <a:spcPct val="120000"/>
              </a:lnSpc>
              <a:spcBef>
                <a:spcPts val="0"/>
              </a:spcBef>
              <a:spcAft>
                <a:spcPts val="600"/>
              </a:spcAft>
            </a:pPr>
            <a:r>
              <a:rPr lang="en-US" dirty="0" smtClean="0">
                <a:solidFill>
                  <a:schemeClr val="tx1"/>
                </a:solidFill>
              </a:rPr>
              <a:t>Revise Net Air Quality Benefit requirements</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NAQB applies in all areas except attainment</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Demonstrate that emissions impacts from new sources don’t adversely affect air quality</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Not required by federal program</a:t>
            </a:r>
          </a:p>
          <a:p>
            <a:pPr marL="971550" lvl="1" indent="-514350" algn="l">
              <a:lnSpc>
                <a:spcPct val="120000"/>
              </a:lnSpc>
              <a:spcBef>
                <a:spcPts val="0"/>
              </a:spcBef>
              <a:spcAft>
                <a:spcPts val="600"/>
              </a:spcAft>
              <a:buFont typeface="Arial" pitchFamily="34" charset="0"/>
              <a:buChar char="•"/>
            </a:pPr>
            <a:endParaRPr lang="en-US"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38</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742950" indent="-742950">
              <a:lnSpc>
                <a:spcPct val="120000"/>
              </a:lnSpc>
              <a:spcAft>
                <a:spcPts val="600"/>
              </a:spcAft>
            </a:pPr>
            <a:r>
              <a:rPr lang="en-US" sz="3200" dirty="0" smtClean="0">
                <a:solidFill>
                  <a:schemeClr val="bg1"/>
                </a:solidFill>
              </a:rPr>
              <a:t>4.6  Revise the New Source Review preconstruction permitting program</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905000"/>
            <a:ext cx="8305800" cy="4038600"/>
          </a:xfrm>
        </p:spPr>
        <p:txBody>
          <a:bodyPr>
            <a:noAutofit/>
          </a:bodyPr>
          <a:lstStyle/>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Current requirement is minimal impact at all locations in designated area</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Effectively impossible to meet</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New sources cannot obtain permits</a:t>
            </a:r>
          </a:p>
          <a:p>
            <a:pPr marL="971550" lvl="1" indent="-514350" algn="l">
              <a:lnSpc>
                <a:spcPct val="120000"/>
              </a:lnSpc>
              <a:spcBef>
                <a:spcPts val="0"/>
              </a:spcBef>
              <a:spcAft>
                <a:spcPts val="600"/>
              </a:spcAft>
              <a:buFont typeface="Arial" pitchFamily="34" charset="0"/>
              <a:buChar char="•"/>
            </a:pPr>
            <a:endParaRPr lang="en-US"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39</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742950" indent="-742950">
              <a:lnSpc>
                <a:spcPct val="120000"/>
              </a:lnSpc>
              <a:spcAft>
                <a:spcPts val="600"/>
              </a:spcAft>
            </a:pPr>
            <a:r>
              <a:rPr lang="en-US" sz="3200" dirty="0" smtClean="0">
                <a:solidFill>
                  <a:schemeClr val="bg1"/>
                </a:solidFill>
              </a:rPr>
              <a:t>4.7  Revise the New Source Review preconstruction permitting program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4</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91059" y="6858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Notice</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3" name="TextBox 2"/>
          <p:cNvSpPr txBox="1"/>
          <p:nvPr/>
        </p:nvSpPr>
        <p:spPr>
          <a:xfrm>
            <a:off x="1676400" y="3886200"/>
            <a:ext cx="2667000" cy="461665"/>
          </a:xfrm>
          <a:prstGeom prst="rect">
            <a:avLst/>
          </a:prstGeom>
          <a:noFill/>
        </p:spPr>
        <p:txBody>
          <a:bodyPr wrap="square" rtlCol="0">
            <a:spAutoFit/>
          </a:bodyPr>
          <a:lstStyle/>
          <a:p>
            <a:r>
              <a:rPr lang="en-US" sz="2400" b="1" dirty="0" smtClean="0">
                <a:solidFill>
                  <a:schemeClr val="accent6">
                    <a:lumMod val="50000"/>
                  </a:schemeClr>
                </a:solidFill>
              </a:rPr>
              <a:t>59</a:t>
            </a:r>
            <a:r>
              <a:rPr lang="en-US" sz="2400" dirty="0" smtClean="0"/>
              <a:t> </a:t>
            </a:r>
            <a:r>
              <a:rPr lang="en-US" sz="2000" dirty="0" smtClean="0"/>
              <a:t>Commenters</a:t>
            </a:r>
          </a:p>
        </p:txBody>
      </p:sp>
      <p:pic>
        <p:nvPicPr>
          <p:cNvPr id="95236" name="Picture 4" descr="http://www.calcasa.org/wp-content/uploads/2014/05/stack-of-papers.jpg"/>
          <p:cNvPicPr>
            <a:picLocks noChangeAspect="1" noChangeArrowheads="1"/>
          </p:cNvPicPr>
          <p:nvPr/>
        </p:nvPicPr>
        <p:blipFill>
          <a:blip r:embed="rId4" cstate="print"/>
          <a:srcRect/>
          <a:stretch>
            <a:fillRect/>
          </a:stretch>
        </p:blipFill>
        <p:spPr bwMode="auto">
          <a:xfrm>
            <a:off x="5486400" y="3886200"/>
            <a:ext cx="2409010" cy="2095499"/>
          </a:xfrm>
          <a:prstGeom prst="rect">
            <a:avLst/>
          </a:prstGeom>
          <a:noFill/>
        </p:spPr>
      </p:pic>
      <p:sp>
        <p:nvSpPr>
          <p:cNvPr id="8" name="TextBox 7"/>
          <p:cNvSpPr txBox="1"/>
          <p:nvPr/>
        </p:nvSpPr>
        <p:spPr>
          <a:xfrm>
            <a:off x="5943600" y="5943600"/>
            <a:ext cx="1665071" cy="461665"/>
          </a:xfrm>
          <a:prstGeom prst="rect">
            <a:avLst/>
          </a:prstGeom>
          <a:noFill/>
        </p:spPr>
        <p:txBody>
          <a:bodyPr wrap="none" rtlCol="0">
            <a:spAutoFit/>
          </a:bodyPr>
          <a:lstStyle/>
          <a:p>
            <a:r>
              <a:rPr lang="en-US" sz="2400" b="1" dirty="0" smtClean="0">
                <a:solidFill>
                  <a:schemeClr val="accent6">
                    <a:lumMod val="50000"/>
                  </a:schemeClr>
                </a:solidFill>
              </a:rPr>
              <a:t>91</a:t>
            </a:r>
            <a:r>
              <a:rPr lang="en-US" sz="1400" dirty="0" smtClean="0"/>
              <a:t> </a:t>
            </a:r>
            <a:r>
              <a:rPr lang="en-US" sz="2000" dirty="0" smtClean="0"/>
              <a:t>Comments</a:t>
            </a:r>
          </a:p>
        </p:txBody>
      </p:sp>
      <p:pic>
        <p:nvPicPr>
          <p:cNvPr id="95240" name="Picture 8" descr="http://www.inc.com/uploaded_files/image/people-pano2_31297.jpg"/>
          <p:cNvPicPr>
            <a:picLocks noChangeAspect="1" noChangeArrowheads="1"/>
          </p:cNvPicPr>
          <p:nvPr/>
        </p:nvPicPr>
        <p:blipFill>
          <a:blip r:embed="rId5" cstate="print"/>
          <a:srcRect r="11134"/>
          <a:stretch>
            <a:fillRect/>
          </a:stretch>
        </p:blipFill>
        <p:spPr bwMode="auto">
          <a:xfrm>
            <a:off x="685800" y="1905000"/>
            <a:ext cx="3792088" cy="1978742"/>
          </a:xfrm>
          <a:prstGeom prst="rect">
            <a:avLst/>
          </a:prstGeom>
          <a:noFill/>
        </p:spPr>
      </p:pic>
    </p:spTree>
    <p:extLst>
      <p:ext uri="{BB962C8B-B14F-4D97-AF65-F5344CB8AC3E}">
        <p14:creationId xmlns:p14="http://schemas.microsoft.com/office/powerpoint/2010/main" xmlns="" val="389513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40</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742950" indent="-742950">
              <a:lnSpc>
                <a:spcPct val="120000"/>
              </a:lnSpc>
              <a:spcAft>
                <a:spcPts val="600"/>
              </a:spcAft>
            </a:pPr>
            <a:r>
              <a:rPr lang="en-US" sz="3200" dirty="0" smtClean="0">
                <a:solidFill>
                  <a:schemeClr val="bg1"/>
                </a:solidFill>
              </a:rPr>
              <a:t>4.8  Revise the New Source Review preconstruction permitting program</a:t>
            </a:r>
          </a:p>
        </p:txBody>
      </p:sp>
      <p:sp>
        <p:nvSpPr>
          <p:cNvPr id="8" name="Oval 7"/>
          <p:cNvSpPr/>
          <p:nvPr/>
        </p:nvSpPr>
        <p:spPr>
          <a:xfrm>
            <a:off x="838200" y="1676400"/>
            <a:ext cx="7924800" cy="51816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124200" y="47244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019800" y="4572000"/>
            <a:ext cx="304800" cy="3048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a:off x="3733800" y="4038600"/>
            <a:ext cx="1981200" cy="762000"/>
          </a:xfrm>
          <a:prstGeom prst="upArrow">
            <a:avLst>
              <a:gd name="adj1" fmla="val 50000"/>
              <a:gd name="adj2" fmla="val 500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wind</a:t>
            </a:r>
            <a:endParaRPr lang="en-US" sz="2800" dirty="0">
              <a:solidFill>
                <a:schemeClr val="tx1"/>
              </a:solidFill>
            </a:endParaRPr>
          </a:p>
        </p:txBody>
      </p:sp>
      <p:sp>
        <p:nvSpPr>
          <p:cNvPr id="12" name="Flowchart: Merge 11"/>
          <p:cNvSpPr/>
          <p:nvPr/>
        </p:nvSpPr>
        <p:spPr>
          <a:xfrm>
            <a:off x="2514600" y="1676400"/>
            <a:ext cx="1524000" cy="3048000"/>
          </a:xfrm>
          <a:prstGeom prst="flowChartMerg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erge 12"/>
          <p:cNvSpPr/>
          <p:nvPr/>
        </p:nvSpPr>
        <p:spPr>
          <a:xfrm>
            <a:off x="5486400" y="1676400"/>
            <a:ext cx="1371600" cy="2895600"/>
          </a:xfrm>
          <a:prstGeom prst="flowChartMerg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4800" y="1676400"/>
            <a:ext cx="2057400" cy="3046988"/>
          </a:xfrm>
          <a:prstGeom prst="rect">
            <a:avLst/>
          </a:prstGeom>
          <a:noFill/>
        </p:spPr>
        <p:txBody>
          <a:bodyPr wrap="square" rtlCol="0">
            <a:spAutoFit/>
          </a:bodyPr>
          <a:lstStyle/>
          <a:p>
            <a:r>
              <a:rPr lang="en-US" sz="3200" dirty="0" smtClean="0"/>
              <a:t>Emission plume from new source – higher impacts</a:t>
            </a:r>
            <a:endParaRPr lang="en-US" sz="3200" dirty="0"/>
          </a:p>
        </p:txBody>
      </p:sp>
      <p:sp>
        <p:nvSpPr>
          <p:cNvPr id="15" name="TextBox 14"/>
          <p:cNvSpPr txBox="1"/>
          <p:nvPr/>
        </p:nvSpPr>
        <p:spPr>
          <a:xfrm>
            <a:off x="6934200" y="1600200"/>
            <a:ext cx="2057400" cy="3046988"/>
          </a:xfrm>
          <a:prstGeom prst="rect">
            <a:avLst/>
          </a:prstGeom>
          <a:noFill/>
        </p:spPr>
        <p:txBody>
          <a:bodyPr wrap="square" rtlCol="0">
            <a:spAutoFit/>
          </a:bodyPr>
          <a:lstStyle/>
          <a:p>
            <a:r>
              <a:rPr lang="en-US" sz="3200" dirty="0" smtClean="0"/>
              <a:t>Emission plume from offset source – lower impacts</a:t>
            </a:r>
            <a:endParaRPr lang="en-US" sz="3200" dirty="0"/>
          </a:p>
        </p:txBody>
      </p:sp>
      <p:sp>
        <p:nvSpPr>
          <p:cNvPr id="16" name="TextBox 15"/>
          <p:cNvSpPr txBox="1"/>
          <p:nvPr/>
        </p:nvSpPr>
        <p:spPr>
          <a:xfrm>
            <a:off x="457200" y="5410200"/>
            <a:ext cx="8353697" cy="954107"/>
          </a:xfrm>
          <a:prstGeom prst="rect">
            <a:avLst/>
          </a:prstGeom>
          <a:noFill/>
        </p:spPr>
        <p:txBody>
          <a:bodyPr wrap="square" rtlCol="0">
            <a:spAutoFit/>
          </a:bodyPr>
          <a:lstStyle/>
          <a:p>
            <a:pPr algn="ctr"/>
            <a:r>
              <a:rPr lang="en-US" sz="2800" dirty="0" smtClean="0"/>
              <a:t>Current rule requires minimal impacts everywhere – </a:t>
            </a:r>
          </a:p>
          <a:p>
            <a:pPr algn="ctr"/>
            <a:r>
              <a:rPr lang="en-US" sz="2800" dirty="0" smtClean="0"/>
              <a:t>Only possible if plumes always overlap</a:t>
            </a:r>
            <a:endParaRPr lang="en-US"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057400"/>
            <a:ext cx="8305800" cy="3886200"/>
          </a:xfrm>
        </p:spPr>
        <p:txBody>
          <a:bodyPr>
            <a:noAutofit/>
          </a:bodyPr>
          <a:lstStyle/>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Proposed Net Air Quality Benefit revisions remove permitting roadblock</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Helps ensure that new sources won’t adversely affect air quality</a:t>
            </a:r>
          </a:p>
        </p:txBody>
      </p:sp>
      <p:sp>
        <p:nvSpPr>
          <p:cNvPr id="6" name="Footer Placeholder 5"/>
          <p:cNvSpPr>
            <a:spLocks noGrp="1"/>
          </p:cNvSpPr>
          <p:nvPr>
            <p:ph type="ftr" sz="quarter" idx="11"/>
          </p:nvPr>
        </p:nvSpPr>
        <p:spPr/>
        <p:txBody>
          <a:bodyPr/>
          <a:lstStyle/>
          <a:p>
            <a:fld id="{F0D78E94-73A4-484D-8D4C-ABC2E7101558}" type="slidenum">
              <a:rPr lang="en-US" smtClean="0"/>
              <a:pPr/>
              <a:t>41</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742950" indent="-742950">
              <a:lnSpc>
                <a:spcPct val="120000"/>
              </a:lnSpc>
              <a:spcAft>
                <a:spcPts val="600"/>
              </a:spcAft>
            </a:pPr>
            <a:r>
              <a:rPr lang="en-US" sz="3200" dirty="0" smtClean="0">
                <a:solidFill>
                  <a:schemeClr val="bg1"/>
                </a:solidFill>
              </a:rPr>
              <a:t>4.9  Revise the New Source Review preconstruction permitting program</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057400"/>
            <a:ext cx="8305800" cy="3886200"/>
          </a:xfrm>
        </p:spPr>
        <p:txBody>
          <a:bodyPr>
            <a:noAutofit/>
          </a:bodyPr>
          <a:lstStyle/>
          <a:p>
            <a:pPr marL="971550" lvl="1" indent="-514350" algn="l">
              <a:lnSpc>
                <a:spcPct val="120000"/>
              </a:lnSpc>
              <a:spcBef>
                <a:spcPts val="0"/>
              </a:spcBef>
              <a:spcAft>
                <a:spcPts val="600"/>
              </a:spcAft>
            </a:pPr>
            <a:r>
              <a:rPr lang="en-US" dirty="0" smtClean="0">
                <a:solidFill>
                  <a:schemeClr val="tx1"/>
                </a:solidFill>
              </a:rPr>
              <a:t>Clarify what triggers NSR</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NSR triggered by</a:t>
            </a:r>
          </a:p>
          <a:p>
            <a:pPr marL="1428750" lvl="2" indent="-514350" algn="l">
              <a:lnSpc>
                <a:spcPct val="120000"/>
              </a:lnSpc>
              <a:spcBef>
                <a:spcPts val="0"/>
              </a:spcBef>
              <a:spcAft>
                <a:spcPts val="600"/>
              </a:spcAft>
              <a:buFont typeface="Arial" pitchFamily="34" charset="0"/>
              <a:buChar char="•"/>
            </a:pPr>
            <a:r>
              <a:rPr lang="en-US" sz="2800" dirty="0" smtClean="0">
                <a:solidFill>
                  <a:schemeClr val="tx1"/>
                </a:solidFill>
              </a:rPr>
              <a:t>Specified level of emissions; and</a:t>
            </a:r>
          </a:p>
          <a:p>
            <a:pPr marL="1428750" lvl="2" indent="-514350" algn="l">
              <a:lnSpc>
                <a:spcPct val="120000"/>
              </a:lnSpc>
              <a:spcBef>
                <a:spcPts val="0"/>
              </a:spcBef>
              <a:spcAft>
                <a:spcPts val="600"/>
              </a:spcAft>
              <a:buFont typeface="Arial" pitchFamily="34" charset="0"/>
              <a:buChar char="•"/>
            </a:pPr>
            <a:r>
              <a:rPr lang="en-US" sz="2800" dirty="0" smtClean="0">
                <a:solidFill>
                  <a:schemeClr val="tx1"/>
                </a:solidFill>
              </a:rPr>
              <a:t>Major Modification</a:t>
            </a:r>
          </a:p>
        </p:txBody>
      </p:sp>
      <p:sp>
        <p:nvSpPr>
          <p:cNvPr id="6" name="Footer Placeholder 5"/>
          <p:cNvSpPr>
            <a:spLocks noGrp="1"/>
          </p:cNvSpPr>
          <p:nvPr>
            <p:ph type="ftr" sz="quarter" idx="11"/>
          </p:nvPr>
        </p:nvSpPr>
        <p:spPr/>
        <p:txBody>
          <a:bodyPr/>
          <a:lstStyle/>
          <a:p>
            <a:fld id="{F0D78E94-73A4-484D-8D4C-ABC2E7101558}" type="slidenum">
              <a:rPr lang="en-US" smtClean="0"/>
              <a:pPr/>
              <a:t>42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742950" indent="-742950">
              <a:lnSpc>
                <a:spcPct val="120000"/>
              </a:lnSpc>
              <a:spcAft>
                <a:spcPts val="600"/>
              </a:spcAft>
            </a:pPr>
            <a:r>
              <a:rPr lang="en-US" sz="3200" dirty="0" smtClean="0">
                <a:solidFill>
                  <a:schemeClr val="bg1"/>
                </a:solidFill>
              </a:rPr>
              <a:t>4.10  Revise the New Source Review preconstruction permitting program</a:t>
            </a:r>
          </a:p>
        </p:txBody>
      </p:sp>
      <p:sp>
        <p:nvSpPr>
          <p:cNvPr id="8" name="Left Arrow 7"/>
          <p:cNvSpPr/>
          <p:nvPr/>
        </p:nvSpPr>
        <p:spPr>
          <a:xfrm>
            <a:off x="5181600" y="4038600"/>
            <a:ext cx="1371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057400"/>
            <a:ext cx="8305800" cy="3886200"/>
          </a:xfrm>
        </p:spPr>
        <p:txBody>
          <a:bodyPr>
            <a:noAutofit/>
          </a:bodyPr>
          <a:lstStyle/>
          <a:p>
            <a:pPr marL="971550" lvl="1" indent="-514350" algn="l">
              <a:lnSpc>
                <a:spcPct val="120000"/>
              </a:lnSpc>
              <a:spcBef>
                <a:spcPts val="0"/>
              </a:spcBef>
              <a:spcAft>
                <a:spcPts val="600"/>
              </a:spcAft>
            </a:pPr>
            <a:r>
              <a:rPr lang="en-US" sz="3200" dirty="0" smtClean="0">
                <a:solidFill>
                  <a:schemeClr val="tx1"/>
                </a:solidFill>
              </a:rPr>
              <a:t>Major Modification</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Emissions increases associated with new or modified equipment</a:t>
            </a:r>
          </a:p>
          <a:p>
            <a:pPr marL="1428750" lvl="2" indent="-514350" algn="l">
              <a:lnSpc>
                <a:spcPct val="120000"/>
              </a:lnSpc>
              <a:spcBef>
                <a:spcPts val="0"/>
              </a:spcBef>
              <a:spcAft>
                <a:spcPts val="600"/>
              </a:spcAft>
              <a:buFont typeface="Arial" pitchFamily="34" charset="0"/>
              <a:buChar char="•"/>
            </a:pPr>
            <a:r>
              <a:rPr lang="en-US" sz="2800" dirty="0" smtClean="0">
                <a:solidFill>
                  <a:schemeClr val="tx1"/>
                </a:solidFill>
              </a:rPr>
              <a:t>Current rules don’t specify how to calculate</a:t>
            </a:r>
          </a:p>
          <a:p>
            <a:pPr marL="1428750" lvl="2" indent="-514350" algn="l">
              <a:lnSpc>
                <a:spcPct val="120000"/>
              </a:lnSpc>
              <a:spcBef>
                <a:spcPts val="0"/>
              </a:spcBef>
              <a:spcAft>
                <a:spcPts val="600"/>
              </a:spcAft>
              <a:buFont typeface="Arial" pitchFamily="34" charset="0"/>
              <a:buChar char="•"/>
            </a:pPr>
            <a:r>
              <a:rPr lang="en-US" sz="2800" dirty="0" smtClean="0">
                <a:solidFill>
                  <a:schemeClr val="tx1"/>
                </a:solidFill>
              </a:rPr>
              <a:t>EPA indicated rules must be more specific</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Calculations specified for all scenarios</a:t>
            </a:r>
          </a:p>
          <a:p>
            <a:pPr marL="971550" lvl="1" indent="-514350" algn="l">
              <a:lnSpc>
                <a:spcPct val="120000"/>
              </a:lnSpc>
              <a:spcBef>
                <a:spcPts val="0"/>
              </a:spcBef>
              <a:spcAft>
                <a:spcPts val="600"/>
              </a:spcAft>
              <a:buFont typeface="Arial" pitchFamily="34" charset="0"/>
              <a:buChar char="•"/>
            </a:pPr>
            <a:endParaRPr lang="en-US"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43</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742950" indent="-742950">
              <a:lnSpc>
                <a:spcPct val="120000"/>
              </a:lnSpc>
              <a:spcAft>
                <a:spcPts val="600"/>
              </a:spcAft>
            </a:pPr>
            <a:r>
              <a:rPr lang="en-US" sz="3200" dirty="0" smtClean="0">
                <a:solidFill>
                  <a:schemeClr val="bg1"/>
                </a:solidFill>
              </a:rPr>
              <a:t>4.11  Revise the New Source Review preconstruction permitting program</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828800"/>
            <a:ext cx="8305800" cy="4114800"/>
          </a:xfrm>
        </p:spPr>
        <p:txBody>
          <a:bodyPr>
            <a:noAutofit/>
          </a:bodyPr>
          <a:lstStyle/>
          <a:p>
            <a:pPr marL="971550" lvl="1" indent="-514350" algn="l">
              <a:lnSpc>
                <a:spcPct val="120000"/>
              </a:lnSpc>
              <a:spcBef>
                <a:spcPts val="0"/>
              </a:spcBef>
              <a:spcAft>
                <a:spcPts val="600"/>
              </a:spcAft>
            </a:pPr>
            <a:r>
              <a:rPr lang="en-US" sz="3200" dirty="0" smtClean="0">
                <a:solidFill>
                  <a:schemeClr val="tx1"/>
                </a:solidFill>
              </a:rPr>
              <a:t>Summary</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Raise Major NSR threshold</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Revise offset requirements, specify priority sources</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Revise Net Air Quality Benefit</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Clarify what triggers NSR</a:t>
            </a:r>
          </a:p>
          <a:p>
            <a:pPr marL="971550" lvl="1" indent="-514350" algn="l">
              <a:lnSpc>
                <a:spcPct val="120000"/>
              </a:lnSpc>
              <a:spcBef>
                <a:spcPts val="0"/>
              </a:spcBef>
              <a:spcAft>
                <a:spcPts val="600"/>
              </a:spcAft>
              <a:buFont typeface="Arial" pitchFamily="34" charset="0"/>
              <a:buChar char="•"/>
            </a:pPr>
            <a:endParaRPr lang="en-US"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44</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742950" indent="-742950">
              <a:lnSpc>
                <a:spcPct val="120000"/>
              </a:lnSpc>
              <a:spcAft>
                <a:spcPts val="600"/>
              </a:spcAft>
            </a:pPr>
            <a:r>
              <a:rPr lang="en-US" sz="3200" dirty="0" smtClean="0">
                <a:solidFill>
                  <a:schemeClr val="bg1"/>
                </a:solidFill>
              </a:rPr>
              <a:t>4.12  Revise the New Source Review preconstruction permitting program</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133600"/>
            <a:ext cx="5257800" cy="4343400"/>
          </a:xfrm>
        </p:spPr>
        <p:txBody>
          <a:bodyPr>
            <a:noAutofit/>
          </a:bodyPr>
          <a:lstStyle/>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Sustainment - removes permitting roadblock in areas with borderline air quality</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Reattainment – provides permitting flexibility in areas with improving air quality</a:t>
            </a:r>
          </a:p>
          <a:p>
            <a:pPr marL="514350" indent="-514350" algn="l">
              <a:lnSpc>
                <a:spcPct val="120000"/>
              </a:lnSpc>
              <a:spcBef>
                <a:spcPts val="0"/>
              </a:spcBef>
              <a:spcAft>
                <a:spcPts val="600"/>
              </a:spcAft>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45</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7" name="Picture 6"/>
          <p:cNvPicPr/>
          <p:nvPr/>
        </p:nvPicPr>
        <p:blipFill>
          <a:blip r:embed="rId4" cstate="print"/>
          <a:srcRect t="4327" r="3996" b="6224"/>
          <a:stretch>
            <a:fillRect/>
          </a:stretch>
        </p:blipFill>
        <p:spPr bwMode="auto">
          <a:xfrm>
            <a:off x="5257800" y="2133600"/>
            <a:ext cx="3657600" cy="3810000"/>
          </a:xfrm>
          <a:prstGeom prst="rect">
            <a:avLst/>
          </a:prstGeom>
          <a:noFill/>
          <a:ln w="9525">
            <a:noFill/>
            <a:miter lim="800000"/>
            <a:headEnd/>
            <a:tailEnd/>
          </a:ln>
        </p:spPr>
      </p:pic>
      <p:sp>
        <p:nvSpPr>
          <p:cNvPr id="8"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514350" indent="-514350">
              <a:lnSpc>
                <a:spcPct val="120000"/>
              </a:lnSpc>
              <a:spcAft>
                <a:spcPts val="600"/>
              </a:spcAft>
            </a:pPr>
            <a:r>
              <a:rPr lang="en-US" sz="3200" dirty="0" smtClean="0">
                <a:solidFill>
                  <a:schemeClr val="bg1"/>
                </a:solidFill>
              </a:rPr>
              <a:t>5.1  Establish two new state air quality area designations, “sustainment” and “reattainment”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81200"/>
            <a:ext cx="8305800" cy="4191000"/>
          </a:xfrm>
        </p:spPr>
        <p:txBody>
          <a:bodyPr>
            <a:noAutofit/>
          </a:bodyPr>
          <a:lstStyle/>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Area designations are based on air quality:</a:t>
            </a:r>
            <a:br>
              <a:rPr lang="en-US" dirty="0" smtClean="0">
                <a:solidFill>
                  <a:schemeClr val="tx1"/>
                </a:solidFill>
              </a:rPr>
            </a:br>
            <a:r>
              <a:rPr lang="en-US" dirty="0" smtClean="0">
                <a:solidFill>
                  <a:schemeClr val="tx1"/>
                </a:solidFill>
              </a:rPr>
              <a:t>  Attainment = air quality good, &lt; standard</a:t>
            </a:r>
            <a:br>
              <a:rPr lang="en-US" dirty="0" smtClean="0">
                <a:solidFill>
                  <a:schemeClr val="tx1"/>
                </a:solidFill>
              </a:rPr>
            </a:br>
            <a:r>
              <a:rPr lang="en-US" dirty="0" smtClean="0">
                <a:solidFill>
                  <a:schemeClr val="tx1"/>
                </a:solidFill>
              </a:rPr>
              <a:t>  Nonattainment = air quality poor, &gt; standard</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Rules area specific, matched to air quality</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Redesignation requires 3 years of data, working with community, rulemaking, EPA approval</a:t>
            </a:r>
          </a:p>
          <a:p>
            <a:pPr marL="514350" indent="-514350" algn="l">
              <a:lnSpc>
                <a:spcPct val="120000"/>
              </a:lnSpc>
              <a:spcBef>
                <a:spcPts val="0"/>
              </a:spcBef>
              <a:spcAft>
                <a:spcPts val="600"/>
              </a:spcAft>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46</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514350" indent="-514350">
              <a:lnSpc>
                <a:spcPct val="120000"/>
              </a:lnSpc>
              <a:spcAft>
                <a:spcPts val="600"/>
              </a:spcAft>
            </a:pPr>
            <a:r>
              <a:rPr lang="en-US" sz="3200" dirty="0" smtClean="0">
                <a:solidFill>
                  <a:schemeClr val="bg1"/>
                </a:solidFill>
              </a:rPr>
              <a:t>5.2  Establish two new state air quality area designations, “sustainment” and “reattainment”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828800"/>
            <a:ext cx="8305800" cy="4114800"/>
          </a:xfrm>
        </p:spPr>
        <p:txBody>
          <a:bodyPr>
            <a:noAutofit/>
          </a:bodyPr>
          <a:lstStyle/>
          <a:p>
            <a:pPr marL="1200150" lvl="1" indent="-742950" algn="l">
              <a:lnSpc>
                <a:spcPct val="120000"/>
              </a:lnSpc>
              <a:spcBef>
                <a:spcPts val="0"/>
              </a:spcBef>
              <a:spcAft>
                <a:spcPts val="600"/>
              </a:spcAft>
            </a:pPr>
            <a:r>
              <a:rPr lang="en-US" sz="3200" dirty="0" smtClean="0">
                <a:solidFill>
                  <a:schemeClr val="tx1"/>
                </a:solidFill>
              </a:rPr>
              <a:t>Problem</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During multi-year process, permitting rules:</a:t>
            </a:r>
          </a:p>
          <a:p>
            <a:pPr marL="1657350" lvl="2" indent="-742950" algn="l">
              <a:lnSpc>
                <a:spcPct val="120000"/>
              </a:lnSpc>
              <a:spcBef>
                <a:spcPts val="0"/>
              </a:spcBef>
              <a:spcAft>
                <a:spcPts val="600"/>
              </a:spcAft>
              <a:buFont typeface="Arial" pitchFamily="34" charset="0"/>
              <a:buChar char="•"/>
            </a:pPr>
            <a:r>
              <a:rPr lang="en-US" sz="2800" dirty="0" smtClean="0">
                <a:solidFill>
                  <a:schemeClr val="tx1"/>
                </a:solidFill>
              </a:rPr>
              <a:t>Don’t match actual air quality needs</a:t>
            </a:r>
          </a:p>
          <a:p>
            <a:pPr marL="1657350" lvl="2" indent="-742950" algn="l">
              <a:lnSpc>
                <a:spcPct val="120000"/>
              </a:lnSpc>
              <a:spcBef>
                <a:spcPts val="0"/>
              </a:spcBef>
              <a:spcAft>
                <a:spcPts val="600"/>
              </a:spcAft>
              <a:buFont typeface="Arial" pitchFamily="34" charset="0"/>
              <a:buChar char="•"/>
            </a:pPr>
            <a:r>
              <a:rPr lang="en-US" sz="2800" dirty="0" smtClean="0">
                <a:solidFill>
                  <a:schemeClr val="tx1"/>
                </a:solidFill>
              </a:rPr>
              <a:t>Become a roadblock</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Obtaining a permit difficult/impossible for medium and large sources</a:t>
            </a:r>
          </a:p>
          <a:p>
            <a:pPr marL="1200150" lvl="1" indent="-742950" algn="l">
              <a:lnSpc>
                <a:spcPct val="120000"/>
              </a:lnSpc>
              <a:spcBef>
                <a:spcPts val="0"/>
              </a:spcBef>
              <a:spcAft>
                <a:spcPts val="600"/>
              </a:spcAft>
              <a:buFont typeface="Arial" pitchFamily="34" charset="0"/>
              <a:buChar char="•"/>
            </a:pPr>
            <a:endParaRPr lang="en-US" dirty="0" smtClean="0">
              <a:solidFill>
                <a:schemeClr val="tx1"/>
              </a:solidFill>
            </a:endParaRPr>
          </a:p>
          <a:p>
            <a:pPr marL="514350" indent="-514350" algn="l">
              <a:lnSpc>
                <a:spcPct val="120000"/>
              </a:lnSpc>
              <a:spcBef>
                <a:spcPts val="0"/>
              </a:spcBef>
              <a:spcAft>
                <a:spcPts val="600"/>
              </a:spcAft>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47</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514350" indent="-514350">
              <a:lnSpc>
                <a:spcPct val="120000"/>
              </a:lnSpc>
              <a:spcAft>
                <a:spcPts val="600"/>
              </a:spcAft>
            </a:pPr>
            <a:r>
              <a:rPr lang="en-US" sz="3200" dirty="0" smtClean="0">
                <a:solidFill>
                  <a:schemeClr val="bg1"/>
                </a:solidFill>
              </a:rPr>
              <a:t>5.3  Establish two new state air quality area designations, “sustainment” and “reattainment”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905000"/>
            <a:ext cx="8305800" cy="4267200"/>
          </a:xfrm>
        </p:spPr>
        <p:txBody>
          <a:bodyPr>
            <a:noAutofit/>
          </a:bodyPr>
          <a:lstStyle/>
          <a:p>
            <a:pPr marL="1200150" lvl="1" indent="-742950" algn="l">
              <a:lnSpc>
                <a:spcPct val="120000"/>
              </a:lnSpc>
              <a:spcBef>
                <a:spcPts val="0"/>
              </a:spcBef>
              <a:spcAft>
                <a:spcPts val="600"/>
              </a:spcAft>
            </a:pPr>
            <a:r>
              <a:rPr lang="en-US" sz="3200" dirty="0" smtClean="0">
                <a:solidFill>
                  <a:schemeClr val="tx1"/>
                </a:solidFill>
              </a:rPr>
              <a:t>Proposed solution</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Create 2 new areas with rules that (partially) solve the problem</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State designations, federal approval not needed</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Overlay federal area designations</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Primarily affect medium-size sources</a:t>
            </a:r>
          </a:p>
          <a:p>
            <a:pPr marL="514350" indent="-514350" algn="l">
              <a:lnSpc>
                <a:spcPct val="120000"/>
              </a:lnSpc>
              <a:spcBef>
                <a:spcPts val="0"/>
              </a:spcBef>
              <a:spcAft>
                <a:spcPts val="600"/>
              </a:spcAft>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48</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514350" indent="-514350">
              <a:lnSpc>
                <a:spcPct val="120000"/>
              </a:lnSpc>
              <a:spcAft>
                <a:spcPts val="600"/>
              </a:spcAft>
            </a:pPr>
            <a:r>
              <a:rPr lang="en-US" sz="3200" dirty="0" smtClean="0">
                <a:solidFill>
                  <a:schemeClr val="bg1"/>
                </a:solidFill>
              </a:rPr>
              <a:t>5.4  Establish two new state air quality area designations, “sustainment” and “reattainment”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4953000"/>
            <a:ext cx="8305800" cy="1752600"/>
          </a:xfrm>
        </p:spPr>
        <p:txBody>
          <a:bodyPr>
            <a:noAutofit/>
          </a:bodyPr>
          <a:lstStyle/>
          <a:p>
            <a:pPr marL="1200150" lvl="1" indent="-742950" algn="l">
              <a:lnSpc>
                <a:spcPct val="120000"/>
              </a:lnSpc>
              <a:spcBef>
                <a:spcPts val="0"/>
              </a:spcBef>
              <a:spcAft>
                <a:spcPts val="600"/>
              </a:spcAft>
            </a:pPr>
            <a:r>
              <a:rPr lang="en-US" dirty="0" smtClean="0">
                <a:solidFill>
                  <a:schemeClr val="tx1"/>
                </a:solidFill>
              </a:rPr>
              <a:t> </a:t>
            </a:r>
          </a:p>
          <a:p>
            <a:pPr marL="1200150" lvl="1" indent="-742950" algn="l">
              <a:lnSpc>
                <a:spcPct val="120000"/>
              </a:lnSpc>
              <a:spcBef>
                <a:spcPts val="0"/>
              </a:spcBef>
              <a:spcAft>
                <a:spcPts val="600"/>
              </a:spcAft>
              <a:buFont typeface="Arial" pitchFamily="34" charset="0"/>
              <a:buChar char="•"/>
            </a:pPr>
            <a:endParaRPr lang="en-US" dirty="0" smtClean="0">
              <a:solidFill>
                <a:schemeClr val="tx1"/>
              </a:solidFill>
            </a:endParaRPr>
          </a:p>
          <a:p>
            <a:pPr marL="514350" indent="-514350" algn="l">
              <a:lnSpc>
                <a:spcPct val="120000"/>
              </a:lnSpc>
              <a:spcBef>
                <a:spcPts val="0"/>
              </a:spcBef>
              <a:spcAft>
                <a:spcPts val="600"/>
              </a:spcAft>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49</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514350" indent="-514350">
              <a:lnSpc>
                <a:spcPct val="120000"/>
              </a:lnSpc>
              <a:spcAft>
                <a:spcPts val="600"/>
              </a:spcAft>
            </a:pPr>
            <a:r>
              <a:rPr lang="en-US" sz="3200" dirty="0" smtClean="0">
                <a:solidFill>
                  <a:schemeClr val="bg1"/>
                </a:solidFill>
              </a:rPr>
              <a:t>5.5  Establish two new state air quality area designations, “sustainment” and “reattainment”</a:t>
            </a:r>
          </a:p>
        </p:txBody>
      </p:sp>
      <p:sp>
        <p:nvSpPr>
          <p:cNvPr id="8" name="Rounded Rectangle 7"/>
          <p:cNvSpPr/>
          <p:nvPr/>
        </p:nvSpPr>
        <p:spPr>
          <a:xfrm>
            <a:off x="457200" y="1828800"/>
            <a:ext cx="2286000" cy="2819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Attainment Area</a:t>
            </a:r>
          </a:p>
          <a:p>
            <a:pPr algn="ctr"/>
            <a:endParaRPr lang="en-US" sz="2400" dirty="0" smtClean="0">
              <a:solidFill>
                <a:schemeClr val="tx1"/>
              </a:solidFill>
            </a:endParaRPr>
          </a:p>
          <a:p>
            <a:pPr algn="ctr"/>
            <a:r>
              <a:rPr lang="en-US" sz="2400" dirty="0" smtClean="0">
                <a:solidFill>
                  <a:schemeClr val="tx1"/>
                </a:solidFill>
              </a:rPr>
              <a:t>AQ good</a:t>
            </a:r>
          </a:p>
          <a:p>
            <a:pPr algn="ctr"/>
            <a:r>
              <a:rPr lang="en-US" sz="2400" dirty="0" smtClean="0">
                <a:solidFill>
                  <a:schemeClr val="tx1"/>
                </a:solidFill>
              </a:rPr>
              <a:t>(below ambient standard)</a:t>
            </a:r>
            <a:endParaRPr lang="en-US" sz="2400" dirty="0">
              <a:solidFill>
                <a:schemeClr val="tx1"/>
              </a:solidFill>
            </a:endParaRPr>
          </a:p>
        </p:txBody>
      </p:sp>
      <p:sp>
        <p:nvSpPr>
          <p:cNvPr id="9" name="Rounded Rectangle 8"/>
          <p:cNvSpPr/>
          <p:nvPr/>
        </p:nvSpPr>
        <p:spPr>
          <a:xfrm>
            <a:off x="3429000" y="1828800"/>
            <a:ext cx="2362200" cy="2895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Nonattainment Area</a:t>
            </a:r>
          </a:p>
          <a:p>
            <a:pPr algn="ctr"/>
            <a:endParaRPr lang="en-US" sz="2400" dirty="0" smtClean="0">
              <a:solidFill>
                <a:schemeClr val="tx1"/>
              </a:solidFill>
            </a:endParaRPr>
          </a:p>
          <a:p>
            <a:pPr algn="ctr"/>
            <a:r>
              <a:rPr lang="en-US" sz="2400" dirty="0" smtClean="0">
                <a:solidFill>
                  <a:schemeClr val="tx1"/>
                </a:solidFill>
              </a:rPr>
              <a:t>AQ poor</a:t>
            </a:r>
          </a:p>
          <a:p>
            <a:pPr algn="ctr"/>
            <a:r>
              <a:rPr lang="en-US" sz="2400" dirty="0" smtClean="0">
                <a:solidFill>
                  <a:schemeClr val="tx1"/>
                </a:solidFill>
              </a:rPr>
              <a:t>(over ambient standard)</a:t>
            </a:r>
          </a:p>
          <a:p>
            <a:pPr algn="ctr"/>
            <a:endParaRPr lang="en-US" dirty="0"/>
          </a:p>
        </p:txBody>
      </p:sp>
      <p:sp>
        <p:nvSpPr>
          <p:cNvPr id="10" name="Rounded Rectangle 9"/>
          <p:cNvSpPr/>
          <p:nvPr/>
        </p:nvSpPr>
        <p:spPr>
          <a:xfrm>
            <a:off x="6477000" y="1828800"/>
            <a:ext cx="2133600" cy="2971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Maintenance Area</a:t>
            </a:r>
          </a:p>
          <a:p>
            <a:pPr algn="ctr"/>
            <a:endParaRPr lang="en-US" sz="2400" dirty="0" smtClean="0">
              <a:solidFill>
                <a:schemeClr val="tx1"/>
              </a:solidFill>
            </a:endParaRPr>
          </a:p>
          <a:p>
            <a:pPr algn="ctr"/>
            <a:r>
              <a:rPr lang="en-US" sz="2400" dirty="0" smtClean="0">
                <a:solidFill>
                  <a:schemeClr val="tx1"/>
                </a:solidFill>
              </a:rPr>
              <a:t>AQ was poor,</a:t>
            </a:r>
          </a:p>
          <a:p>
            <a:pPr algn="ctr"/>
            <a:r>
              <a:rPr lang="en-US" sz="2400" dirty="0" smtClean="0">
                <a:solidFill>
                  <a:schemeClr val="tx1"/>
                </a:solidFill>
              </a:rPr>
              <a:t>Now good,</a:t>
            </a:r>
          </a:p>
          <a:p>
            <a:pPr algn="ctr"/>
            <a:r>
              <a:rPr lang="en-US" sz="2400" dirty="0" smtClean="0">
                <a:solidFill>
                  <a:schemeClr val="tx1"/>
                </a:solidFill>
              </a:rPr>
              <a:t>Prevent slipping back</a:t>
            </a:r>
            <a:endParaRPr lang="en-US" sz="2400" dirty="0">
              <a:solidFill>
                <a:schemeClr val="tx1"/>
              </a:solidFill>
            </a:endParaRPr>
          </a:p>
        </p:txBody>
      </p:sp>
      <p:sp>
        <p:nvSpPr>
          <p:cNvPr id="11" name="Right Arrow 10"/>
          <p:cNvSpPr/>
          <p:nvPr/>
        </p:nvSpPr>
        <p:spPr>
          <a:xfrm>
            <a:off x="2743200" y="3048000"/>
            <a:ext cx="685800" cy="4572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791200" y="3124200"/>
            <a:ext cx="685800" cy="4572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5</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a:t>
            </a: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 Comment</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926635658"/>
              </p:ext>
            </p:extLst>
          </p:nvPr>
        </p:nvGraphicFramePr>
        <p:xfrm>
          <a:off x="685800" y="1905000"/>
          <a:ext cx="7627620" cy="3950462"/>
        </p:xfrm>
        <a:graphic>
          <a:graphicData uri="http://schemas.openxmlformats.org/drawingml/2006/table">
            <a:tbl>
              <a:tblPr firstRow="1" bandRow="1">
                <a:tableStyleId>{93296810-A885-4BE3-A3E7-6D5BEEA58F35}</a:tableStyleId>
              </a:tblPr>
              <a:tblGrid>
                <a:gridCol w="1147011"/>
                <a:gridCol w="4915759"/>
                <a:gridCol w="1564850"/>
              </a:tblGrid>
              <a:tr h="806687">
                <a:tc>
                  <a:txBody>
                    <a:bodyPr/>
                    <a:lstStyle/>
                    <a:p>
                      <a:pPr algn="ctr"/>
                      <a:r>
                        <a:rPr lang="en-US" sz="2000" dirty="0" smtClean="0"/>
                        <a:t>Category Number</a:t>
                      </a:r>
                      <a:endParaRPr lang="en-US" sz="2000" dirty="0"/>
                    </a:p>
                  </a:txBody>
                  <a:tcPr>
                    <a:solidFill>
                      <a:schemeClr val="accent6">
                        <a:lumMod val="75000"/>
                      </a:schemeClr>
                    </a:solidFill>
                  </a:tcPr>
                </a:tc>
                <a:tc>
                  <a:txBody>
                    <a:bodyPr/>
                    <a:lstStyle/>
                    <a:p>
                      <a:pPr algn="ctr"/>
                      <a:r>
                        <a:rPr lang="en-US" sz="2200" dirty="0" smtClean="0"/>
                        <a:t>Category</a:t>
                      </a:r>
                      <a:endParaRPr lang="en-US" sz="2200" dirty="0"/>
                    </a:p>
                  </a:txBody>
                  <a:tcPr>
                    <a:solidFill>
                      <a:schemeClr val="accent6">
                        <a:lumMod val="75000"/>
                      </a:schemeClr>
                    </a:solidFill>
                  </a:tcPr>
                </a:tc>
                <a:tc>
                  <a:txBody>
                    <a:bodyPr/>
                    <a:lstStyle/>
                    <a:p>
                      <a:pPr algn="ctr"/>
                      <a:r>
                        <a:rPr lang="en-US" sz="2200" dirty="0" smtClean="0"/>
                        <a:t>Number of Comments</a:t>
                      </a:r>
                      <a:endParaRPr lang="en-US" sz="2200" dirty="0"/>
                    </a:p>
                  </a:txBody>
                  <a:tcPr>
                    <a:solidFill>
                      <a:schemeClr val="accent6">
                        <a:lumMod val="75000"/>
                      </a:schemeClr>
                    </a:solidFill>
                  </a:tcPr>
                </a:tc>
              </a:tr>
              <a:tr h="467366">
                <a:tc>
                  <a:txBody>
                    <a:bodyPr/>
                    <a:lstStyle/>
                    <a:p>
                      <a:pPr algn="ctr"/>
                      <a:r>
                        <a:rPr lang="en-US" sz="2200" dirty="0" smtClean="0"/>
                        <a:t>0</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Align greenhouse gas permitting rules with Supreme Court decision</a:t>
                      </a:r>
                    </a:p>
                  </a:txBody>
                  <a:tcPr/>
                </a:tc>
                <a:tc>
                  <a:txBody>
                    <a:bodyPr/>
                    <a:lstStyle/>
                    <a:p>
                      <a:pPr algn="ctr"/>
                      <a:r>
                        <a:rPr lang="en-US" sz="2200" dirty="0" smtClean="0"/>
                        <a:t>2</a:t>
                      </a:r>
                      <a:endParaRPr lang="en-US" sz="2200" dirty="0"/>
                    </a:p>
                  </a:txBody>
                  <a:tcPr/>
                </a:tc>
              </a:tr>
              <a:tr h="467366">
                <a:tc>
                  <a:txBody>
                    <a:bodyPr/>
                    <a:lstStyle/>
                    <a:p>
                      <a:pPr algn="ctr"/>
                      <a:r>
                        <a:rPr lang="en-US" sz="2200" dirty="0" smtClean="0"/>
                        <a:t>1</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Clarify and update air quality rules </a:t>
                      </a:r>
                    </a:p>
                  </a:txBody>
                  <a:tcPr/>
                </a:tc>
                <a:tc>
                  <a:txBody>
                    <a:bodyPr/>
                    <a:lstStyle/>
                    <a:p>
                      <a:pPr algn="ctr"/>
                      <a:r>
                        <a:rPr lang="en-US" sz="2200" dirty="0" smtClean="0"/>
                        <a:t>40</a:t>
                      </a:r>
                      <a:endParaRPr lang="en-US" sz="2200" dirty="0"/>
                    </a:p>
                  </a:txBody>
                  <a:tcPr/>
                </a:tc>
              </a:tr>
              <a:tr h="467366">
                <a:tc>
                  <a:txBody>
                    <a:bodyPr/>
                    <a:lstStyle/>
                    <a:p>
                      <a:pPr algn="ctr"/>
                      <a:r>
                        <a:rPr lang="en-US" sz="2200" dirty="0" smtClean="0"/>
                        <a:t>2</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Update particulate matter emission standards</a:t>
                      </a:r>
                    </a:p>
                  </a:txBody>
                  <a:tcPr/>
                </a:tc>
                <a:tc>
                  <a:txBody>
                    <a:bodyPr/>
                    <a:lstStyle/>
                    <a:p>
                      <a:pPr algn="ctr"/>
                      <a:r>
                        <a:rPr lang="en-US" sz="2200" dirty="0" smtClean="0"/>
                        <a:t>4</a:t>
                      </a:r>
                      <a:endParaRPr lang="en-US" sz="2200" dirty="0"/>
                    </a:p>
                  </a:txBody>
                  <a:tcPr/>
                </a:tc>
              </a:tr>
              <a:tr h="1152409">
                <a:tc>
                  <a:txBody>
                    <a:bodyPr/>
                    <a:lstStyle/>
                    <a:p>
                      <a:pPr algn="ctr"/>
                      <a:r>
                        <a:rPr lang="en-US" sz="2200" dirty="0" smtClean="0"/>
                        <a:t>3</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Change permitting requirements for emergency generators and small natural gas or oil-fired equipment</a:t>
                      </a:r>
                    </a:p>
                  </a:txBody>
                  <a:tcPr/>
                </a:tc>
                <a:tc>
                  <a:txBody>
                    <a:bodyPr/>
                    <a:lstStyle/>
                    <a:p>
                      <a:pPr algn="ctr"/>
                      <a:endParaRPr lang="en-US" sz="2200" dirty="0" smtClean="0"/>
                    </a:p>
                    <a:p>
                      <a:pPr algn="ctr"/>
                      <a:r>
                        <a:rPr lang="en-US" sz="2200" dirty="0" smtClean="0"/>
                        <a:t>4</a:t>
                      </a:r>
                      <a:endParaRPr lang="en-US" sz="2200" dirty="0"/>
                    </a:p>
                  </a:txBody>
                  <a:tcPr/>
                </a:tc>
              </a:tr>
            </a:tbl>
          </a:graphicData>
        </a:graphic>
      </p:graphicFrame>
    </p:spTree>
    <p:extLst>
      <p:ext uri="{BB962C8B-B14F-4D97-AF65-F5344CB8AC3E}">
        <p14:creationId xmlns:p14="http://schemas.microsoft.com/office/powerpoint/2010/main" xmlns="" val="41790668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4648200"/>
            <a:ext cx="8305800" cy="1752600"/>
          </a:xfrm>
        </p:spPr>
        <p:txBody>
          <a:bodyPr>
            <a:noAutofit/>
          </a:bodyPr>
          <a:lstStyle/>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Sustainment area Minor NSR rules allow permitting medium size facilities</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Can’t remove roadblock for Major NSR</a:t>
            </a:r>
          </a:p>
          <a:p>
            <a:pPr marL="1200150" lvl="1" indent="-742950" algn="l">
              <a:lnSpc>
                <a:spcPct val="120000"/>
              </a:lnSpc>
              <a:spcBef>
                <a:spcPts val="0"/>
              </a:spcBef>
              <a:spcAft>
                <a:spcPts val="600"/>
              </a:spcAft>
              <a:buFont typeface="Arial" pitchFamily="34" charset="0"/>
              <a:buChar char="•"/>
            </a:pPr>
            <a:endParaRPr lang="en-US" dirty="0" smtClean="0">
              <a:solidFill>
                <a:schemeClr val="tx1"/>
              </a:solidFill>
            </a:endParaRPr>
          </a:p>
          <a:p>
            <a:pPr marL="514350" indent="-514350" algn="l">
              <a:lnSpc>
                <a:spcPct val="120000"/>
              </a:lnSpc>
              <a:spcBef>
                <a:spcPts val="0"/>
              </a:spcBef>
              <a:spcAft>
                <a:spcPts val="600"/>
              </a:spcAft>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50</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514350" indent="-514350">
              <a:lnSpc>
                <a:spcPct val="120000"/>
              </a:lnSpc>
              <a:spcAft>
                <a:spcPts val="600"/>
              </a:spcAft>
            </a:pPr>
            <a:r>
              <a:rPr lang="en-US" sz="3200" dirty="0" smtClean="0">
                <a:solidFill>
                  <a:schemeClr val="bg1"/>
                </a:solidFill>
              </a:rPr>
              <a:t>5.6  Establish two new state air quality area designations, “sustainment” and “reattainment”</a:t>
            </a:r>
          </a:p>
        </p:txBody>
      </p:sp>
      <p:sp>
        <p:nvSpPr>
          <p:cNvPr id="8" name="Rounded Rectangle 7"/>
          <p:cNvSpPr/>
          <p:nvPr/>
        </p:nvSpPr>
        <p:spPr>
          <a:xfrm>
            <a:off x="457200" y="1828800"/>
            <a:ext cx="2286000" cy="2819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Attainment Area</a:t>
            </a: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p:txBody>
      </p:sp>
      <p:sp>
        <p:nvSpPr>
          <p:cNvPr id="9" name="Rounded Rectangle 8"/>
          <p:cNvSpPr/>
          <p:nvPr/>
        </p:nvSpPr>
        <p:spPr>
          <a:xfrm>
            <a:off x="3429000" y="1828800"/>
            <a:ext cx="2362200" cy="2895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Nonattainment Area</a:t>
            </a: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dirty="0"/>
          </a:p>
        </p:txBody>
      </p:sp>
      <p:sp>
        <p:nvSpPr>
          <p:cNvPr id="11" name="Rectangle 10"/>
          <p:cNvSpPr/>
          <p:nvPr/>
        </p:nvSpPr>
        <p:spPr>
          <a:xfrm>
            <a:off x="1219200" y="2743200"/>
            <a:ext cx="2209800" cy="1676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Sustainment Area</a:t>
            </a:r>
            <a:endParaRPr lang="en-US" sz="2400" dirty="0">
              <a:solidFill>
                <a:schemeClr val="tx1"/>
              </a:solidFill>
            </a:endParaRPr>
          </a:p>
        </p:txBody>
      </p:sp>
      <p:sp>
        <p:nvSpPr>
          <p:cNvPr id="12" name="TextBox 11"/>
          <p:cNvSpPr txBox="1"/>
          <p:nvPr/>
        </p:nvSpPr>
        <p:spPr>
          <a:xfrm>
            <a:off x="5867400" y="2057400"/>
            <a:ext cx="3048000" cy="2400657"/>
          </a:xfrm>
          <a:prstGeom prst="rect">
            <a:avLst/>
          </a:prstGeom>
          <a:noFill/>
        </p:spPr>
        <p:txBody>
          <a:bodyPr wrap="square" rtlCol="0">
            <a:spAutoFit/>
          </a:bodyPr>
          <a:lstStyle/>
          <a:p>
            <a:pPr>
              <a:buFont typeface="Arial" pitchFamily="34" charset="0"/>
              <a:buChar char="•"/>
            </a:pPr>
            <a:endParaRPr lang="en-US" sz="2000" dirty="0" smtClean="0"/>
          </a:p>
          <a:p>
            <a:pPr>
              <a:buFont typeface="Arial" pitchFamily="34" charset="0"/>
              <a:buChar char="•"/>
            </a:pPr>
            <a:r>
              <a:rPr lang="en-US" sz="2800" dirty="0" smtClean="0"/>
              <a:t> Sustainment</a:t>
            </a:r>
            <a:br>
              <a:rPr lang="en-US" sz="2800" dirty="0" smtClean="0"/>
            </a:br>
            <a:r>
              <a:rPr lang="en-US" sz="2800" dirty="0" smtClean="0"/>
              <a:t>   overlays attain.</a:t>
            </a:r>
          </a:p>
          <a:p>
            <a:pPr>
              <a:buFont typeface="Arial" pitchFamily="34" charset="0"/>
              <a:buChar char="•"/>
            </a:pPr>
            <a:r>
              <a:rPr lang="en-US" sz="2800" dirty="0" smtClean="0"/>
              <a:t> Bridges the time</a:t>
            </a:r>
            <a:br>
              <a:rPr lang="en-US" sz="2800" dirty="0" smtClean="0"/>
            </a:br>
            <a:r>
              <a:rPr lang="en-US" sz="2800" dirty="0" smtClean="0"/>
              <a:t>   gap</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4953000"/>
            <a:ext cx="8305800" cy="1752600"/>
          </a:xfrm>
        </p:spPr>
        <p:txBody>
          <a:bodyPr>
            <a:noAutofit/>
          </a:bodyPr>
          <a:lstStyle/>
          <a:p>
            <a:pPr marL="1200150" lvl="1" indent="-742950" algn="l">
              <a:lnSpc>
                <a:spcPct val="120000"/>
              </a:lnSpc>
              <a:spcBef>
                <a:spcPts val="0"/>
              </a:spcBef>
              <a:spcAft>
                <a:spcPts val="600"/>
              </a:spcAft>
              <a:buFont typeface="Arial" pitchFamily="34" charset="0"/>
              <a:buChar char="•"/>
            </a:pPr>
            <a:endParaRPr lang="en-US" dirty="0" smtClean="0">
              <a:solidFill>
                <a:schemeClr val="tx1"/>
              </a:solidFill>
            </a:endParaRPr>
          </a:p>
          <a:p>
            <a:pPr marL="514350" indent="-514350" algn="l">
              <a:lnSpc>
                <a:spcPct val="120000"/>
              </a:lnSpc>
              <a:spcBef>
                <a:spcPts val="0"/>
              </a:spcBef>
              <a:spcAft>
                <a:spcPts val="600"/>
              </a:spcAft>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51</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514350" indent="-514350">
              <a:lnSpc>
                <a:spcPct val="120000"/>
              </a:lnSpc>
              <a:spcAft>
                <a:spcPts val="600"/>
              </a:spcAft>
            </a:pPr>
            <a:r>
              <a:rPr lang="en-US" sz="3200" dirty="0" smtClean="0">
                <a:solidFill>
                  <a:schemeClr val="bg1"/>
                </a:solidFill>
              </a:rPr>
              <a:t>5.7  Establish two new state air quality area designations, “sustainment” and “reattainment”</a:t>
            </a:r>
          </a:p>
        </p:txBody>
      </p:sp>
      <p:sp>
        <p:nvSpPr>
          <p:cNvPr id="9" name="Rounded Rectangle 8"/>
          <p:cNvSpPr/>
          <p:nvPr/>
        </p:nvSpPr>
        <p:spPr>
          <a:xfrm>
            <a:off x="3429000" y="1828800"/>
            <a:ext cx="2362200" cy="28956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Nonattainment Area</a:t>
            </a: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dirty="0"/>
          </a:p>
        </p:txBody>
      </p:sp>
      <p:sp>
        <p:nvSpPr>
          <p:cNvPr id="10" name="Rounded Rectangle 9"/>
          <p:cNvSpPr/>
          <p:nvPr/>
        </p:nvSpPr>
        <p:spPr>
          <a:xfrm>
            <a:off x="6477000" y="1828800"/>
            <a:ext cx="2133600" cy="2895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Maintenance Area</a:t>
            </a: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a:p>
            <a:pPr algn="ctr"/>
            <a:endParaRPr lang="en-US" sz="2400" dirty="0" smtClean="0">
              <a:solidFill>
                <a:schemeClr val="tx1"/>
              </a:solidFill>
            </a:endParaRPr>
          </a:p>
        </p:txBody>
      </p:sp>
      <p:sp>
        <p:nvSpPr>
          <p:cNvPr id="13" name="TextBox 12"/>
          <p:cNvSpPr txBox="1"/>
          <p:nvPr/>
        </p:nvSpPr>
        <p:spPr>
          <a:xfrm>
            <a:off x="228600" y="1828800"/>
            <a:ext cx="3048000" cy="2831544"/>
          </a:xfrm>
          <a:prstGeom prst="rect">
            <a:avLst/>
          </a:prstGeom>
          <a:noFill/>
        </p:spPr>
        <p:txBody>
          <a:bodyPr wrap="square" rtlCol="0">
            <a:spAutoFit/>
          </a:bodyPr>
          <a:lstStyle/>
          <a:p>
            <a:pPr>
              <a:buFont typeface="Arial" pitchFamily="34" charset="0"/>
              <a:buChar char="•"/>
            </a:pPr>
            <a:endParaRPr lang="en-US" sz="2000" dirty="0" smtClean="0"/>
          </a:p>
          <a:p>
            <a:pPr>
              <a:buFont typeface="Arial" pitchFamily="34" charset="0"/>
              <a:buChar char="•"/>
            </a:pPr>
            <a:r>
              <a:rPr lang="en-US" sz="2800" dirty="0" smtClean="0"/>
              <a:t>Reattainment</a:t>
            </a:r>
            <a:br>
              <a:rPr lang="en-US" sz="2800" dirty="0" smtClean="0"/>
            </a:br>
            <a:r>
              <a:rPr lang="en-US" sz="2800" dirty="0" smtClean="0"/>
              <a:t>   overlays</a:t>
            </a:r>
            <a:br>
              <a:rPr lang="en-US" sz="2800" dirty="0" smtClean="0"/>
            </a:br>
            <a:r>
              <a:rPr lang="en-US" sz="2800" dirty="0" smtClean="0"/>
              <a:t>   nonattainment</a:t>
            </a:r>
          </a:p>
          <a:p>
            <a:pPr>
              <a:buFont typeface="Arial" pitchFamily="34" charset="0"/>
              <a:buChar char="•"/>
            </a:pPr>
            <a:r>
              <a:rPr lang="en-US" sz="2800" dirty="0" smtClean="0"/>
              <a:t> Bridges the time</a:t>
            </a:r>
            <a:br>
              <a:rPr lang="en-US" sz="2800" dirty="0" smtClean="0"/>
            </a:br>
            <a:r>
              <a:rPr lang="en-US" sz="2800" dirty="0" smtClean="0"/>
              <a:t>   gap</a:t>
            </a:r>
          </a:p>
          <a:p>
            <a:endParaRPr lang="en-US" dirty="0"/>
          </a:p>
        </p:txBody>
      </p:sp>
      <p:sp>
        <p:nvSpPr>
          <p:cNvPr id="14" name="Rectangle 13"/>
          <p:cNvSpPr/>
          <p:nvPr/>
        </p:nvSpPr>
        <p:spPr>
          <a:xfrm>
            <a:off x="4038600" y="2895600"/>
            <a:ext cx="2438400" cy="1524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Reattainment Area</a:t>
            </a:r>
          </a:p>
        </p:txBody>
      </p:sp>
      <p:sp>
        <p:nvSpPr>
          <p:cNvPr id="15" name="Rectangle 14"/>
          <p:cNvSpPr/>
          <p:nvPr/>
        </p:nvSpPr>
        <p:spPr>
          <a:xfrm>
            <a:off x="304800" y="4724400"/>
            <a:ext cx="8077200" cy="1720471"/>
          </a:xfrm>
          <a:prstGeom prst="rect">
            <a:avLst/>
          </a:prstGeom>
        </p:spPr>
        <p:txBody>
          <a:bodyPr wrap="square">
            <a:spAutoFit/>
          </a:bodyPr>
          <a:lstStyle/>
          <a:p>
            <a:pPr marL="1200150" lvl="1" indent="-742950">
              <a:lnSpc>
                <a:spcPct val="120000"/>
              </a:lnSpc>
              <a:spcAft>
                <a:spcPts val="600"/>
              </a:spcAft>
              <a:buFont typeface="Arial" pitchFamily="34" charset="0"/>
              <a:buChar char="•"/>
            </a:pPr>
            <a:r>
              <a:rPr lang="en-US" sz="2800" dirty="0" smtClean="0"/>
              <a:t>Reattainment area Minor NSR rules allow less stringent permitting for medium size facilities</a:t>
            </a:r>
          </a:p>
          <a:p>
            <a:pPr marL="1200150" lvl="1" indent="-742950">
              <a:lnSpc>
                <a:spcPct val="120000"/>
              </a:lnSpc>
              <a:spcAft>
                <a:spcPts val="600"/>
              </a:spcAft>
              <a:buFont typeface="Arial" pitchFamily="34" charset="0"/>
              <a:buChar char="•"/>
            </a:pPr>
            <a:r>
              <a:rPr lang="en-US" sz="2800" dirty="0" smtClean="0"/>
              <a:t>Can’t reduce stringency for Major NSR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600200"/>
            <a:ext cx="8305800" cy="4343400"/>
          </a:xfrm>
        </p:spPr>
        <p:txBody>
          <a:bodyPr>
            <a:noAutofit/>
          </a:bodyPr>
          <a:lstStyle/>
          <a:p>
            <a:pPr marL="1200150" lvl="1" indent="-742950" algn="l">
              <a:lnSpc>
                <a:spcPct val="120000"/>
              </a:lnSpc>
              <a:spcBef>
                <a:spcPts val="0"/>
              </a:spcBef>
              <a:spcAft>
                <a:spcPts val="600"/>
              </a:spcAft>
            </a:pPr>
            <a:r>
              <a:rPr lang="en-US" sz="3200" dirty="0" smtClean="0">
                <a:solidFill>
                  <a:schemeClr val="tx1"/>
                </a:solidFill>
              </a:rPr>
              <a:t>Summary</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2 new areas: Sustainment and Reattainment</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State designations, not federal</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Overlay federal designations, bridge over time needed to redesignate</a:t>
            </a:r>
          </a:p>
          <a:p>
            <a:pPr marL="1200150" lvl="1" indent="-742950" algn="l">
              <a:lnSpc>
                <a:spcPct val="120000"/>
              </a:lnSpc>
              <a:spcBef>
                <a:spcPts val="0"/>
              </a:spcBef>
              <a:spcAft>
                <a:spcPts val="600"/>
              </a:spcAft>
              <a:buFont typeface="Arial" pitchFamily="34" charset="0"/>
              <a:buChar char="•"/>
            </a:pPr>
            <a:r>
              <a:rPr lang="en-US" dirty="0" smtClean="0">
                <a:solidFill>
                  <a:schemeClr val="tx1"/>
                </a:solidFill>
              </a:rPr>
              <a:t>For medium facilities: sustainment designation removes permitting roadblock</a:t>
            </a:r>
          </a:p>
          <a:p>
            <a:pPr marL="514350" indent="-514350" algn="l">
              <a:lnSpc>
                <a:spcPct val="120000"/>
              </a:lnSpc>
              <a:spcBef>
                <a:spcPts val="0"/>
              </a:spcBef>
              <a:spcAft>
                <a:spcPts val="600"/>
              </a:spcAft>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52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fontScale="85000" lnSpcReduction="20000"/>
          </a:bodyPr>
          <a:lstStyle/>
          <a:p>
            <a:pPr marL="514350" indent="-514350">
              <a:lnSpc>
                <a:spcPct val="120000"/>
              </a:lnSpc>
              <a:spcAft>
                <a:spcPts val="600"/>
              </a:spcAft>
            </a:pPr>
            <a:r>
              <a:rPr lang="en-US" sz="3200" dirty="0" smtClean="0">
                <a:solidFill>
                  <a:schemeClr val="bg1"/>
                </a:solidFill>
              </a:rPr>
              <a:t>5.8  Establish two new state air quality area designations, “sustainment” and “reattainment”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981200"/>
            <a:ext cx="8153400" cy="3048000"/>
          </a:xfrm>
        </p:spPr>
        <p:txBody>
          <a:bodyPr>
            <a:noAutofit/>
          </a:bodyPr>
          <a:lstStyle/>
          <a:p>
            <a:pPr marL="971550" lvl="1" indent="-514350" algn="l">
              <a:lnSpc>
                <a:spcPct val="120000"/>
              </a:lnSpc>
              <a:spcBef>
                <a:spcPts val="0"/>
              </a:spcBef>
              <a:spcAft>
                <a:spcPts val="600"/>
              </a:spcAft>
            </a:pPr>
            <a:r>
              <a:rPr lang="en-US" dirty="0" smtClean="0">
                <a:solidFill>
                  <a:schemeClr val="tx1"/>
                </a:solidFill>
              </a:rPr>
              <a:t>Text</a:t>
            </a:r>
          </a:p>
          <a:p>
            <a:pPr marL="971550" lvl="1" indent="-514350" algn="l">
              <a:lnSpc>
                <a:spcPct val="120000"/>
              </a:lnSpc>
              <a:spcBef>
                <a:spcPts val="0"/>
              </a:spcBef>
              <a:spcAft>
                <a:spcPts val="600"/>
              </a:spcAft>
            </a:pPr>
            <a:endParaRPr lang="en-US" dirty="0" smtClean="0">
              <a:solidFill>
                <a:schemeClr val="tx1"/>
              </a:solidFill>
            </a:endParaRPr>
          </a:p>
          <a:p>
            <a:pPr marL="514350" indent="-514350" algn="l">
              <a:lnSpc>
                <a:spcPct val="120000"/>
              </a:lnSpc>
              <a:spcBef>
                <a:spcPts val="0"/>
              </a:spcBef>
              <a:spcAft>
                <a:spcPts val="600"/>
              </a:spcAft>
              <a:buFont typeface="Arial" pitchFamily="34" charset="0"/>
              <a:buChar char="•"/>
            </a:pPr>
            <a:endParaRPr lang="en-US" sz="2800" dirty="0" smtClean="0">
              <a:solidFill>
                <a:schemeClr val="tx1"/>
              </a:solidFill>
            </a:endParaRPr>
          </a:p>
        </p:txBody>
      </p:sp>
      <p:sp>
        <p:nvSpPr>
          <p:cNvPr id="6" name="Footer Placeholder 5"/>
          <p:cNvSpPr>
            <a:spLocks noGrp="1"/>
          </p:cNvSpPr>
          <p:nvPr>
            <p:ph type="ftr" sz="quarter" idx="11"/>
          </p:nvPr>
        </p:nvSpPr>
        <p:spPr/>
        <p:txBody>
          <a:bodyPr/>
          <a:lstStyle/>
          <a:p>
            <a:fld id="{F0D78E94-73A4-484D-8D4C-ABC2E7101558}" type="slidenum">
              <a:rPr lang="en-US" smtClean="0"/>
              <a:pPr/>
              <a:t>53</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514350" indent="-514350">
              <a:lnSpc>
                <a:spcPct val="120000"/>
              </a:lnSpc>
              <a:spcAft>
                <a:spcPts val="600"/>
              </a:spcAft>
            </a:pPr>
            <a:r>
              <a:rPr lang="en-US" sz="3200" dirty="0" smtClean="0">
                <a:solidFill>
                  <a:schemeClr val="bg1"/>
                </a:solidFill>
              </a:rPr>
              <a:t>11.1 INTEL</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85800"/>
            <a:ext cx="8229600" cy="914400"/>
          </a:xfrm>
          <a:solidFill>
            <a:srgbClr val="439777"/>
          </a:solidFill>
        </p:spPr>
        <p:txBody>
          <a:bodyPr>
            <a:normAutofit/>
          </a:bodyPr>
          <a:lstStyle/>
          <a:p>
            <a:pPr algn="l"/>
            <a:r>
              <a:rPr lang="en-US" sz="3200" dirty="0" smtClean="0">
                <a:solidFill>
                  <a:schemeClr val="bg1"/>
                </a:solidFill>
                <a:latin typeface="Arial" pitchFamily="34" charset="0"/>
                <a:cs typeface="Arial" pitchFamily="34" charset="0"/>
              </a:rPr>
              <a:t>Questions?</a:t>
            </a:r>
            <a:endParaRPr lang="en-US" sz="3200" dirty="0">
              <a:solidFill>
                <a:schemeClr val="bg1"/>
              </a:solidFill>
              <a:latin typeface="Arial" pitchFamily="34" charset="0"/>
              <a:cs typeface="Arial" pitchFamily="34" charset="0"/>
            </a:endParaRPr>
          </a:p>
        </p:txBody>
      </p:sp>
      <p:pic>
        <p:nvPicPr>
          <p:cNvPr id="1026" name="Picture 2" descr="C:\Users\Lemer\AppData\Local\Microsoft\Windows\Temporary Internet Files\Content.IE5\PSL70KBN\MP900390083[1].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67456" y="2034381"/>
            <a:ext cx="2609088" cy="3657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59196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1905000" y="5837237"/>
            <a:ext cx="2895600" cy="365125"/>
          </a:xfrm>
        </p:spPr>
        <p:txBody>
          <a:bodyPr/>
          <a:lstStyle/>
          <a:p>
            <a:fld id="{F0D78E94-73A4-484D-8D4C-ABC2E7101558}" type="slidenum">
              <a:rPr lang="en-US" smtClean="0"/>
              <a:pPr/>
              <a:t>6</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3665310566"/>
              </p:ext>
            </p:extLst>
          </p:nvPr>
        </p:nvGraphicFramePr>
        <p:xfrm>
          <a:off x="831283" y="1981200"/>
          <a:ext cx="7551420" cy="3383280"/>
        </p:xfrm>
        <a:graphic>
          <a:graphicData uri="http://schemas.openxmlformats.org/drawingml/2006/table">
            <a:tbl>
              <a:tblPr firstRow="1" bandRow="1">
                <a:tableStyleId>{93296810-A885-4BE3-A3E7-6D5BEEA58F35}</a:tableStyleId>
              </a:tblPr>
              <a:tblGrid>
                <a:gridCol w="1135552"/>
                <a:gridCol w="4866651"/>
                <a:gridCol w="1549217"/>
              </a:tblGrid>
              <a:tr h="757084">
                <a:tc>
                  <a:txBody>
                    <a:bodyPr/>
                    <a:lstStyle/>
                    <a:p>
                      <a:pPr algn="ctr"/>
                      <a:r>
                        <a:rPr lang="en-US" sz="2000" dirty="0" smtClean="0"/>
                        <a:t>Category Number</a:t>
                      </a:r>
                      <a:endParaRPr lang="en-US" sz="2000" dirty="0"/>
                    </a:p>
                  </a:txBody>
                  <a:tcPr>
                    <a:solidFill>
                      <a:schemeClr val="accent6">
                        <a:lumMod val="75000"/>
                      </a:schemeClr>
                    </a:solidFill>
                  </a:tcPr>
                </a:tc>
                <a:tc>
                  <a:txBody>
                    <a:bodyPr/>
                    <a:lstStyle/>
                    <a:p>
                      <a:pPr algn="ctr"/>
                      <a:r>
                        <a:rPr lang="en-US" sz="2200" dirty="0" smtClean="0"/>
                        <a:t>Category</a:t>
                      </a:r>
                      <a:endParaRPr lang="en-US" sz="2200" dirty="0"/>
                    </a:p>
                  </a:txBody>
                  <a:tcPr>
                    <a:solidFill>
                      <a:schemeClr val="accent6">
                        <a:lumMod val="75000"/>
                      </a:schemeClr>
                    </a:solidFill>
                  </a:tcPr>
                </a:tc>
                <a:tc>
                  <a:txBody>
                    <a:bodyPr/>
                    <a:lstStyle/>
                    <a:p>
                      <a:pPr algn="ctr"/>
                      <a:r>
                        <a:rPr lang="en-US" sz="2200" dirty="0" smtClean="0"/>
                        <a:t>Number of Comments</a:t>
                      </a:r>
                      <a:endParaRPr lang="en-US" sz="2200" dirty="0"/>
                    </a:p>
                  </a:txBody>
                  <a:tcPr>
                    <a:solidFill>
                      <a:schemeClr val="accent6">
                        <a:lumMod val="75000"/>
                      </a:schemeClr>
                    </a:solidFill>
                  </a:tcPr>
                </a:tc>
              </a:tr>
              <a:tr h="1081548">
                <a:tc>
                  <a:txBody>
                    <a:bodyPr/>
                    <a:lstStyle/>
                    <a:p>
                      <a:pPr algn="ctr"/>
                      <a:r>
                        <a:rPr lang="en-US" sz="2200" dirty="0" smtClean="0"/>
                        <a:t>4</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Establish two new state air quality area designations, “sustainment” and “reattainment”</a:t>
                      </a:r>
                    </a:p>
                  </a:txBody>
                  <a:tcPr/>
                </a:tc>
                <a:tc>
                  <a:txBody>
                    <a:bodyPr/>
                    <a:lstStyle/>
                    <a:p>
                      <a:pPr algn="ctr"/>
                      <a:endParaRPr lang="en-US" sz="2200" dirty="0" smtClean="0"/>
                    </a:p>
                    <a:p>
                      <a:pPr algn="ctr"/>
                      <a:r>
                        <a:rPr lang="en-US" sz="2200" dirty="0" smtClean="0"/>
                        <a:t>3</a:t>
                      </a:r>
                      <a:endParaRPr lang="en-US" sz="2200" dirty="0"/>
                    </a:p>
                  </a:txBody>
                  <a:tcPr/>
                </a:tc>
              </a:tr>
              <a:tr h="757084">
                <a:tc>
                  <a:txBody>
                    <a:bodyPr/>
                    <a:lstStyle/>
                    <a:p>
                      <a:pPr algn="ctr"/>
                      <a:r>
                        <a:rPr lang="en-US" sz="2200" dirty="0" smtClean="0"/>
                        <a:t>5</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Designate Lakeview as a state sustainment area</a:t>
                      </a:r>
                    </a:p>
                  </a:txBody>
                  <a:tcPr/>
                </a:tc>
                <a:tc>
                  <a:txBody>
                    <a:bodyPr/>
                    <a:lstStyle/>
                    <a:p>
                      <a:pPr algn="ctr"/>
                      <a:r>
                        <a:rPr lang="en-US" sz="2200" dirty="0" smtClean="0"/>
                        <a:t>1</a:t>
                      </a:r>
                      <a:endParaRPr lang="en-US" sz="2200" dirty="0"/>
                    </a:p>
                  </a:txBody>
                  <a:tcPr/>
                </a:tc>
              </a:tr>
              <a:tr h="757084">
                <a:tc>
                  <a:txBody>
                    <a:bodyPr/>
                    <a:lstStyle/>
                    <a:p>
                      <a:pPr algn="ctr"/>
                      <a:r>
                        <a:rPr lang="en-US" sz="2200" dirty="0" smtClean="0"/>
                        <a:t>6</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Revise parts of the New Source Review preconstruction permitting program</a:t>
                      </a:r>
                    </a:p>
                  </a:txBody>
                  <a:tcPr/>
                </a:tc>
                <a:tc>
                  <a:txBody>
                    <a:bodyPr/>
                    <a:lstStyle/>
                    <a:p>
                      <a:pPr algn="ctr"/>
                      <a:r>
                        <a:rPr lang="en-US" sz="2200" dirty="0" smtClean="0"/>
                        <a:t>20</a:t>
                      </a:r>
                      <a:endParaRPr lang="en-US" sz="2200"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7</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1355837423"/>
              </p:ext>
            </p:extLst>
          </p:nvPr>
        </p:nvGraphicFramePr>
        <p:xfrm>
          <a:off x="834741" y="1905000"/>
          <a:ext cx="7544503" cy="3756660"/>
        </p:xfrm>
        <a:graphic>
          <a:graphicData uri="http://schemas.openxmlformats.org/drawingml/2006/table">
            <a:tbl>
              <a:tblPr firstRow="1" bandRow="1">
                <a:tableStyleId>{93296810-A885-4BE3-A3E7-6D5BEEA58F35}</a:tableStyleId>
              </a:tblPr>
              <a:tblGrid>
                <a:gridCol w="1134512"/>
                <a:gridCol w="4862193"/>
                <a:gridCol w="1547798"/>
              </a:tblGrid>
              <a:tr h="800100">
                <a:tc>
                  <a:txBody>
                    <a:bodyPr/>
                    <a:lstStyle/>
                    <a:p>
                      <a:pPr algn="ctr"/>
                      <a:r>
                        <a:rPr lang="en-US" sz="2000" dirty="0" smtClean="0"/>
                        <a:t>Category Number</a:t>
                      </a:r>
                      <a:endParaRPr lang="en-US" sz="2000" dirty="0"/>
                    </a:p>
                  </a:txBody>
                  <a:tcPr>
                    <a:solidFill>
                      <a:schemeClr val="accent6">
                        <a:lumMod val="75000"/>
                      </a:schemeClr>
                    </a:solidFill>
                  </a:tcPr>
                </a:tc>
                <a:tc>
                  <a:txBody>
                    <a:bodyPr/>
                    <a:lstStyle/>
                    <a:p>
                      <a:pPr algn="ctr"/>
                      <a:r>
                        <a:rPr lang="en-US" sz="2200" dirty="0" smtClean="0"/>
                        <a:t>Category</a:t>
                      </a:r>
                      <a:endParaRPr lang="en-US" sz="2200" dirty="0"/>
                    </a:p>
                  </a:txBody>
                  <a:tcPr>
                    <a:solidFill>
                      <a:schemeClr val="accent6">
                        <a:lumMod val="75000"/>
                      </a:schemeClr>
                    </a:solidFill>
                  </a:tcPr>
                </a:tc>
                <a:tc>
                  <a:txBody>
                    <a:bodyPr/>
                    <a:lstStyle/>
                    <a:p>
                      <a:pPr algn="ctr"/>
                      <a:r>
                        <a:rPr lang="en-US" sz="2200" dirty="0" smtClean="0"/>
                        <a:t>Number of Comments</a:t>
                      </a:r>
                      <a:endParaRPr lang="en-US" sz="2200" dirty="0"/>
                    </a:p>
                  </a:txBody>
                  <a:tcPr>
                    <a:solidFill>
                      <a:schemeClr val="accent6">
                        <a:lumMod val="75000"/>
                      </a:schemeClr>
                    </a:solidFill>
                  </a:tcPr>
                </a:tc>
              </a:tr>
              <a:tr h="723900">
                <a:tc>
                  <a:txBody>
                    <a:bodyPr/>
                    <a:lstStyle/>
                    <a:p>
                      <a:pPr algn="ctr"/>
                      <a:r>
                        <a:rPr lang="en-US" sz="2200" dirty="0" smtClean="0"/>
                        <a:t>7</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Modernize methods allowed for holding public hearings and meetings </a:t>
                      </a:r>
                    </a:p>
                  </a:txBody>
                  <a:tcPr/>
                </a:tc>
                <a:tc>
                  <a:txBody>
                    <a:bodyPr/>
                    <a:lstStyle/>
                    <a:p>
                      <a:pPr algn="ctr"/>
                      <a:r>
                        <a:rPr lang="en-US" sz="2200" dirty="0" smtClean="0"/>
                        <a:t>1</a:t>
                      </a:r>
                      <a:endParaRPr lang="en-US" sz="2200" dirty="0"/>
                    </a:p>
                  </a:txBody>
                  <a:tcPr/>
                </a:tc>
              </a:tr>
              <a:tr h="1219200">
                <a:tc>
                  <a:txBody>
                    <a:bodyPr/>
                    <a:lstStyle/>
                    <a:p>
                      <a:pPr algn="ctr"/>
                      <a:r>
                        <a:rPr lang="en-US" sz="2200" dirty="0" smtClean="0"/>
                        <a:t>8</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Re-establish the Heat Smart woodstove replacement program exemption for small commercial solid fuel boilers regulated under the permitting program</a:t>
                      </a:r>
                    </a:p>
                  </a:txBody>
                  <a:tcPr/>
                </a:tc>
                <a:tc>
                  <a:txBody>
                    <a:bodyPr/>
                    <a:lstStyle/>
                    <a:p>
                      <a:pPr algn="ctr"/>
                      <a:r>
                        <a:rPr lang="en-US" sz="2200" dirty="0" smtClean="0"/>
                        <a:t>0</a:t>
                      </a:r>
                      <a:endParaRPr lang="en-US" sz="2200" dirty="0"/>
                    </a:p>
                  </a:txBody>
                  <a:tcPr/>
                </a:tc>
              </a:tr>
              <a:tr h="685800">
                <a:tc>
                  <a:txBody>
                    <a:bodyPr/>
                    <a:lstStyle/>
                    <a:p>
                      <a:pPr algn="ctr"/>
                      <a:r>
                        <a:rPr lang="en-US" sz="2200" dirty="0" smtClean="0"/>
                        <a:t>9</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Remove annual reporting requirements for small gasoline dispensing facilities</a:t>
                      </a:r>
                    </a:p>
                  </a:txBody>
                  <a:tcPr/>
                </a:tc>
                <a:tc>
                  <a:txBody>
                    <a:bodyPr/>
                    <a:lstStyle/>
                    <a:p>
                      <a:pPr algn="ctr"/>
                      <a:r>
                        <a:rPr lang="en-US" sz="2200" dirty="0" smtClean="0"/>
                        <a:t>8</a:t>
                      </a:r>
                      <a:endParaRPr lang="en-US" sz="2200"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8</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Public Comment</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765142225"/>
              </p:ext>
            </p:extLst>
          </p:nvPr>
        </p:nvGraphicFramePr>
        <p:xfrm>
          <a:off x="834741" y="1905000"/>
          <a:ext cx="7544503" cy="2209800"/>
        </p:xfrm>
        <a:graphic>
          <a:graphicData uri="http://schemas.openxmlformats.org/drawingml/2006/table">
            <a:tbl>
              <a:tblPr firstRow="1" bandRow="1">
                <a:tableStyleId>{93296810-A885-4BE3-A3E7-6D5BEEA58F35}</a:tableStyleId>
              </a:tblPr>
              <a:tblGrid>
                <a:gridCol w="1134512"/>
                <a:gridCol w="4862193"/>
                <a:gridCol w="1547798"/>
              </a:tblGrid>
              <a:tr h="800100">
                <a:tc>
                  <a:txBody>
                    <a:bodyPr/>
                    <a:lstStyle/>
                    <a:p>
                      <a:pPr algn="ctr"/>
                      <a:r>
                        <a:rPr lang="en-US" sz="2000" dirty="0" smtClean="0"/>
                        <a:t>Category Number</a:t>
                      </a:r>
                      <a:endParaRPr lang="en-US" sz="2000" dirty="0"/>
                    </a:p>
                  </a:txBody>
                  <a:tcPr>
                    <a:solidFill>
                      <a:schemeClr val="accent6">
                        <a:lumMod val="75000"/>
                      </a:schemeClr>
                    </a:solidFill>
                  </a:tcPr>
                </a:tc>
                <a:tc>
                  <a:txBody>
                    <a:bodyPr/>
                    <a:lstStyle/>
                    <a:p>
                      <a:pPr algn="ctr"/>
                      <a:r>
                        <a:rPr lang="en-US" sz="2200" dirty="0" smtClean="0"/>
                        <a:t>Category</a:t>
                      </a:r>
                      <a:endParaRPr lang="en-US" sz="2200" dirty="0"/>
                    </a:p>
                  </a:txBody>
                  <a:tcPr>
                    <a:solidFill>
                      <a:schemeClr val="accent6">
                        <a:lumMod val="75000"/>
                      </a:schemeClr>
                    </a:solidFill>
                  </a:tcPr>
                </a:tc>
                <a:tc>
                  <a:txBody>
                    <a:bodyPr/>
                    <a:lstStyle/>
                    <a:p>
                      <a:pPr algn="ctr"/>
                      <a:r>
                        <a:rPr lang="en-US" sz="2200" dirty="0" smtClean="0"/>
                        <a:t>Number of Comments</a:t>
                      </a:r>
                      <a:endParaRPr lang="en-US" sz="2200" dirty="0"/>
                    </a:p>
                  </a:txBody>
                  <a:tcPr>
                    <a:solidFill>
                      <a:schemeClr val="accent6">
                        <a:lumMod val="75000"/>
                      </a:schemeClr>
                    </a:solidFill>
                  </a:tcPr>
                </a:tc>
              </a:tr>
              <a:tr h="723900">
                <a:tc>
                  <a:txBody>
                    <a:bodyPr/>
                    <a:lstStyle/>
                    <a:p>
                      <a:pPr algn="ctr"/>
                      <a:r>
                        <a:rPr lang="en-US" sz="2200" dirty="0" smtClean="0"/>
                        <a:t>10</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Public Notice</a:t>
                      </a:r>
                    </a:p>
                  </a:txBody>
                  <a:tcPr/>
                </a:tc>
                <a:tc>
                  <a:txBody>
                    <a:bodyPr/>
                    <a:lstStyle/>
                    <a:p>
                      <a:pPr algn="ctr"/>
                      <a:r>
                        <a:rPr lang="en-US" sz="2200" dirty="0" smtClean="0"/>
                        <a:t>2</a:t>
                      </a:r>
                      <a:endParaRPr lang="en-US" sz="2200" dirty="0"/>
                    </a:p>
                  </a:txBody>
                  <a:tcPr/>
                </a:tc>
              </a:tr>
              <a:tr h="685800">
                <a:tc>
                  <a:txBody>
                    <a:bodyPr/>
                    <a:lstStyle/>
                    <a:p>
                      <a:pPr algn="ctr"/>
                      <a:r>
                        <a:rPr lang="en-US" sz="2200" dirty="0" smtClean="0"/>
                        <a:t>11</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Other comments</a:t>
                      </a:r>
                    </a:p>
                  </a:txBody>
                  <a:tcPr/>
                </a:tc>
                <a:tc>
                  <a:txBody>
                    <a:bodyPr/>
                    <a:lstStyle/>
                    <a:p>
                      <a:pPr algn="ctr"/>
                      <a:r>
                        <a:rPr lang="en-US" sz="2200" dirty="0" smtClean="0"/>
                        <a:t>6</a:t>
                      </a:r>
                      <a:endParaRPr lang="en-US" sz="2200" dirty="0"/>
                    </a:p>
                  </a:txBody>
                  <a:tcPr/>
                </a:tc>
              </a:tr>
            </a:tbl>
          </a:graphicData>
        </a:graphic>
      </p:graphicFrame>
    </p:spTree>
    <p:extLst>
      <p:ext uri="{BB962C8B-B14F-4D97-AF65-F5344CB8AC3E}">
        <p14:creationId xmlns:p14="http://schemas.microsoft.com/office/powerpoint/2010/main" xmlns="" val="1864469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600200"/>
            <a:ext cx="8534400" cy="1828800"/>
          </a:xfrm>
        </p:spPr>
        <p:txBody>
          <a:bodyPr>
            <a:noAutofit/>
          </a:bodyPr>
          <a:lstStyle/>
          <a:p>
            <a:pPr marL="0" lvl="1" indent="-514350" algn="l">
              <a:lnSpc>
                <a:spcPct val="120000"/>
              </a:lnSpc>
              <a:spcBef>
                <a:spcPts val="0"/>
              </a:spcBef>
              <a:spcAft>
                <a:spcPts val="600"/>
              </a:spcAft>
            </a:pPr>
            <a:r>
              <a:rPr lang="en-US" sz="3200" b="1" dirty="0" smtClean="0">
                <a:solidFill>
                  <a:schemeClr val="tx1"/>
                </a:solidFill>
              </a:rPr>
              <a:t>Background</a:t>
            </a:r>
          </a:p>
          <a:p>
            <a:pPr marL="971550" lvl="1" indent="-514350" algn="l">
              <a:lnSpc>
                <a:spcPct val="120000"/>
              </a:lnSpc>
              <a:spcBef>
                <a:spcPts val="0"/>
              </a:spcBef>
              <a:spcAft>
                <a:spcPts val="600"/>
              </a:spcAft>
              <a:buFont typeface="Arial" pitchFamily="34" charset="0"/>
              <a:buChar char="•"/>
            </a:pPr>
            <a:r>
              <a:rPr lang="en-US" dirty="0" smtClean="0">
                <a:solidFill>
                  <a:schemeClr val="tx1"/>
                </a:solidFill>
              </a:rPr>
              <a:t>U.S. Supreme Court struck down parts of federal rules pertaining to greenhouse gas permitting</a:t>
            </a:r>
          </a:p>
        </p:txBody>
      </p:sp>
      <p:sp>
        <p:nvSpPr>
          <p:cNvPr id="6" name="Footer Placeholder 5"/>
          <p:cNvSpPr>
            <a:spLocks noGrp="1"/>
          </p:cNvSpPr>
          <p:nvPr>
            <p:ph type="ftr" sz="quarter" idx="11"/>
          </p:nvPr>
        </p:nvSpPr>
        <p:spPr/>
        <p:txBody>
          <a:bodyPr/>
          <a:lstStyle/>
          <a:p>
            <a:fld id="{F0D78E94-73A4-484D-8D4C-ABC2E7101558}" type="slidenum">
              <a:rPr lang="en-US" smtClean="0"/>
              <a:pPr/>
              <a:t>9</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7" name="Title 1"/>
          <p:cNvSpPr txBox="1">
            <a:spLocks/>
          </p:cNvSpPr>
          <p:nvPr/>
        </p:nvSpPr>
        <p:spPr>
          <a:xfrm>
            <a:off x="457200" y="685800"/>
            <a:ext cx="8299586" cy="914400"/>
          </a:xfrm>
          <a:prstGeom prst="rect">
            <a:avLst/>
          </a:prstGeom>
          <a:solidFill>
            <a:srgbClr val="439777"/>
          </a:solidFill>
        </p:spPr>
        <p:txBody>
          <a:bodyPr vert="horz" lIns="91440" tIns="45720" rIns="91440" bIns="45720" rtlCol="0" anchor="ctr">
            <a:normAutofit/>
          </a:bodyPr>
          <a:lstStyle/>
          <a:p>
            <a:pPr>
              <a:lnSpc>
                <a:spcPct val="120000"/>
              </a:lnSpc>
              <a:spcAft>
                <a:spcPts val="600"/>
              </a:spcAft>
            </a:pPr>
            <a:r>
              <a:rPr lang="en-US" sz="3200" dirty="0" smtClean="0">
                <a:solidFill>
                  <a:schemeClr val="bg1"/>
                </a:solidFill>
              </a:rPr>
              <a:t>0.1 Greenhouse Gases </a:t>
            </a:r>
          </a:p>
        </p:txBody>
      </p:sp>
      <p:grpSp>
        <p:nvGrpSpPr>
          <p:cNvPr id="15" name="Group 14"/>
          <p:cNvGrpSpPr/>
          <p:nvPr/>
        </p:nvGrpSpPr>
        <p:grpSpPr>
          <a:xfrm>
            <a:off x="457200" y="3429000"/>
            <a:ext cx="8458200" cy="685800"/>
            <a:chOff x="457200" y="3429000"/>
            <a:chExt cx="8458200" cy="685800"/>
          </a:xfrm>
        </p:grpSpPr>
        <p:sp>
          <p:nvSpPr>
            <p:cNvPr id="9" name="TextBox 8"/>
            <p:cNvSpPr txBox="1"/>
            <p:nvPr/>
          </p:nvSpPr>
          <p:spPr>
            <a:xfrm>
              <a:off x="2133600" y="3505200"/>
              <a:ext cx="6781800" cy="461665"/>
            </a:xfrm>
            <a:prstGeom prst="rect">
              <a:avLst/>
            </a:prstGeom>
            <a:noFill/>
          </p:spPr>
          <p:txBody>
            <a:bodyPr wrap="square" rtlCol="0">
              <a:spAutoFit/>
            </a:bodyPr>
            <a:lstStyle/>
            <a:p>
              <a:r>
                <a:rPr lang="en-US" sz="2400" dirty="0" smtClean="0"/>
                <a:t>Sources subject to Title V permits for GHGs alone</a:t>
              </a:r>
            </a:p>
          </p:txBody>
        </p:sp>
        <p:sp>
          <p:nvSpPr>
            <p:cNvPr id="11" name="Right Arrow 10"/>
            <p:cNvSpPr/>
            <p:nvPr/>
          </p:nvSpPr>
          <p:spPr>
            <a:xfrm>
              <a:off x="457200" y="3429000"/>
              <a:ext cx="1752600" cy="6858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Struck down</a:t>
              </a:r>
              <a:endParaRPr lang="en-US" dirty="0">
                <a:solidFill>
                  <a:schemeClr val="tx1"/>
                </a:solidFill>
              </a:endParaRPr>
            </a:p>
          </p:txBody>
        </p:sp>
      </p:grpSp>
      <p:grpSp>
        <p:nvGrpSpPr>
          <p:cNvPr id="16" name="Group 15"/>
          <p:cNvGrpSpPr/>
          <p:nvPr/>
        </p:nvGrpSpPr>
        <p:grpSpPr>
          <a:xfrm>
            <a:off x="381000" y="4267200"/>
            <a:ext cx="8534400" cy="830997"/>
            <a:chOff x="381000" y="4267200"/>
            <a:chExt cx="8534400" cy="830997"/>
          </a:xfrm>
        </p:grpSpPr>
        <p:sp>
          <p:nvSpPr>
            <p:cNvPr id="12" name="Right Arrow 11"/>
            <p:cNvSpPr/>
            <p:nvPr/>
          </p:nvSpPr>
          <p:spPr>
            <a:xfrm>
              <a:off x="381000" y="4267200"/>
              <a:ext cx="1828800" cy="6858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Struck down</a:t>
              </a:r>
              <a:endParaRPr lang="en-US" dirty="0">
                <a:solidFill>
                  <a:schemeClr val="tx1"/>
                </a:solidFill>
              </a:endParaRPr>
            </a:p>
          </p:txBody>
        </p:sp>
        <p:sp>
          <p:nvSpPr>
            <p:cNvPr id="10" name="TextBox 9"/>
            <p:cNvSpPr txBox="1"/>
            <p:nvPr/>
          </p:nvSpPr>
          <p:spPr>
            <a:xfrm>
              <a:off x="2133600" y="4267200"/>
              <a:ext cx="6781800" cy="830997"/>
            </a:xfrm>
            <a:prstGeom prst="rect">
              <a:avLst/>
            </a:prstGeom>
            <a:noFill/>
          </p:spPr>
          <p:txBody>
            <a:bodyPr wrap="square" rtlCol="0">
              <a:spAutoFit/>
            </a:bodyPr>
            <a:lstStyle/>
            <a:p>
              <a:r>
                <a:rPr lang="en-US" sz="2400" dirty="0" smtClean="0"/>
                <a:t>Sources subject to Prevention of Significant Deterioration program for GHGs alone</a:t>
              </a:r>
            </a:p>
          </p:txBody>
        </p:sp>
      </p:grpSp>
      <p:grpSp>
        <p:nvGrpSpPr>
          <p:cNvPr id="17" name="Group 16"/>
          <p:cNvGrpSpPr/>
          <p:nvPr/>
        </p:nvGrpSpPr>
        <p:grpSpPr>
          <a:xfrm>
            <a:off x="381000" y="5181600"/>
            <a:ext cx="8534400" cy="1200329"/>
            <a:chOff x="381000" y="5181600"/>
            <a:chExt cx="8534400" cy="1200329"/>
          </a:xfrm>
        </p:grpSpPr>
        <p:sp>
          <p:nvSpPr>
            <p:cNvPr id="13" name="Right Arrow 12"/>
            <p:cNvSpPr/>
            <p:nvPr/>
          </p:nvSpPr>
          <p:spPr>
            <a:xfrm>
              <a:off x="381000" y="5257800"/>
              <a:ext cx="18288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Affirmed</a:t>
              </a:r>
              <a:endParaRPr lang="en-US" dirty="0">
                <a:solidFill>
                  <a:schemeClr val="tx1"/>
                </a:solidFill>
              </a:endParaRPr>
            </a:p>
          </p:txBody>
        </p:sp>
        <p:sp>
          <p:nvSpPr>
            <p:cNvPr id="14" name="TextBox 13"/>
            <p:cNvSpPr txBox="1"/>
            <p:nvPr/>
          </p:nvSpPr>
          <p:spPr>
            <a:xfrm>
              <a:off x="2133600" y="5181600"/>
              <a:ext cx="6781800" cy="1200329"/>
            </a:xfrm>
            <a:prstGeom prst="rect">
              <a:avLst/>
            </a:prstGeom>
            <a:noFill/>
          </p:spPr>
          <p:txBody>
            <a:bodyPr wrap="square" rtlCol="0">
              <a:spAutoFit/>
            </a:bodyPr>
            <a:lstStyle/>
            <a:p>
              <a:r>
                <a:rPr lang="en-US" sz="2400" dirty="0" smtClean="0"/>
                <a:t>Sources subject to Prevention of Significant Deterioration  for GHGs if subject to PSD for another pollutant     (so-called “anyway sources”)</a:t>
              </a:r>
              <a:endParaRPr lang="en-US"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400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400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6791</TotalTime>
  <Words>4241</Words>
  <Application>Microsoft Office PowerPoint</Application>
  <PresentationFormat>On-screen Show (4:3)</PresentationFormat>
  <Paragraphs>550</Paragraphs>
  <Slides>54</Slides>
  <Notes>48</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Operations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Intro to topics 4, 5 and 6</vt:lpstr>
      <vt:lpstr>Intro to topics 4, 5 and 6    continued</vt:lpstr>
      <vt:lpstr>Intro to topics 4, 5 and 6    continued</vt:lpstr>
      <vt:lpstr>Intro to topics 4, 5 and 6    continued</vt:lpstr>
      <vt:lpstr>Intro to topics 4, 5 and 6    continued</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Questions?</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Name</dc:title>
  <dc:creator>State of Oregon</dc:creator>
  <cp:lastModifiedBy>jinahar</cp:lastModifiedBy>
  <cp:revision>761</cp:revision>
  <dcterms:created xsi:type="dcterms:W3CDTF">2012-12-04T19:19:06Z</dcterms:created>
  <dcterms:modified xsi:type="dcterms:W3CDTF">2015-03-05T22:36:33Z</dcterms:modified>
</cp:coreProperties>
</file>