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32" r:id="rId3"/>
    <p:sldId id="340" r:id="rId4"/>
    <p:sldId id="339" r:id="rId5"/>
    <p:sldId id="338" r:id="rId6"/>
    <p:sldId id="333" r:id="rId7"/>
    <p:sldId id="334" r:id="rId8"/>
    <p:sldId id="341" r:id="rId9"/>
    <p:sldId id="282" r:id="rId10"/>
    <p:sldId id="320" r:id="rId11"/>
    <p:sldId id="360" r:id="rId12"/>
    <p:sldId id="361" r:id="rId13"/>
    <p:sldId id="359" r:id="rId14"/>
    <p:sldId id="348" r:id="rId15"/>
    <p:sldId id="342" r:id="rId16"/>
    <p:sldId id="346" r:id="rId17"/>
    <p:sldId id="354" r:id="rId18"/>
    <p:sldId id="351" r:id="rId19"/>
    <p:sldId id="352" r:id="rId20"/>
    <p:sldId id="355" r:id="rId21"/>
    <p:sldId id="350" r:id="rId22"/>
    <p:sldId id="363" r:id="rId23"/>
    <p:sldId id="364" r:id="rId24"/>
    <p:sldId id="356" r:id="rId25"/>
    <p:sldId id="323" r:id="rId26"/>
    <p:sldId id="365" r:id="rId27"/>
    <p:sldId id="366" r:id="rId28"/>
    <p:sldId id="362" r:id="rId29"/>
    <p:sldId id="280" r:id="rId30"/>
    <p:sldId id="367" r:id="rId31"/>
    <p:sldId id="295" r:id="rId32"/>
    <p:sldId id="316" r:id="rId33"/>
    <p:sldId id="296" r:id="rId34"/>
    <p:sldId id="347" r:id="rId35"/>
    <p:sldId id="326" r:id="rId36"/>
    <p:sldId id="291" r:id="rId37"/>
    <p:sldId id="349" r:id="rId38"/>
    <p:sldId id="301"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1919"/>
    <a:srgbClr val="232323"/>
    <a:srgbClr val="192C0A"/>
    <a:srgbClr val="AA0BC5"/>
    <a:srgbClr val="60B896"/>
    <a:srgbClr val="B4DECE"/>
    <a:srgbClr val="439777"/>
    <a:srgbClr val="3F8D6F"/>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80" d="100"/>
          <a:sy n="80" d="100"/>
        </p:scale>
        <p:origin x="-226" y="-130"/>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2124"/>
    </p:cViewPr>
  </p:sorterViewPr>
  <p:notesViewPr>
    <p:cSldViewPr>
      <p:cViewPr>
        <p:scale>
          <a:sx n="100" d="100"/>
          <a:sy n="100" d="100"/>
        </p:scale>
        <p:origin x="-816" y="37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AB625D-7ADE-4152-96B3-AAE958EDA643}">
      <dgm:prSet phldrT="[Text]"/>
      <dgm:spPr/>
      <dgm:t>
        <a:bodyPr/>
        <a:lstStyle/>
        <a:p>
          <a:r>
            <a:rPr lang="en-US" dirty="0" smtClean="0"/>
            <a:t>Title V = ACDP environmentally</a:t>
          </a:r>
          <a:endParaRPr lang="en-US" dirty="0"/>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a:p>
      </dgm:t>
    </dgm:pt>
    <dgm:pt modelId="{4CF91315-6D68-45C6-BE08-BAA09EA10274}">
      <dgm:prSet phldrT="[Text]"/>
      <dgm:spPr/>
      <dgm:t>
        <a:bodyPr/>
        <a:lstStyle/>
        <a:p>
          <a:r>
            <a:rPr lang="en-US" dirty="0" smtClean="0"/>
            <a:t>Controls for GHGs most likely installed </a:t>
          </a:r>
          <a:endParaRPr lang="en-US" dirty="0"/>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t>National equity for Oregon businesses</a:t>
          </a:r>
          <a:endParaRPr lang="en-US" dirty="0"/>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t>
        <a:bodyPr/>
        <a:lstStyle/>
        <a:p>
          <a:endParaRPr lang="en-US"/>
        </a:p>
      </dgm:t>
    </dgm:pt>
    <dgm:pt modelId="{A8567FA1-1605-401F-9BD7-5396945C83EA}" type="pres">
      <dgm:prSet presAssocID="{348A8D7A-2865-4FA9-99FA-0738D7780182}" presName="cycle" presStyleCnt="0"/>
      <dgm:spPr/>
      <dgm:t>
        <a:bodyPr/>
        <a:lstStyle/>
        <a:p>
          <a:endParaRPr lang="en-US"/>
        </a:p>
      </dgm:t>
    </dgm:pt>
    <dgm:pt modelId="{EA9271D2-6B95-48A6-9F07-3EEB710BD0E2}" type="pres">
      <dgm:prSet presAssocID="{348A8D7A-2865-4FA9-99FA-0738D7780182}" presName="srcNode" presStyleLbl="node1" presStyleIdx="0" presStyleCnt="3"/>
      <dgm:spPr/>
      <dgm:t>
        <a:bodyPr/>
        <a:lstStyle/>
        <a:p>
          <a:endParaRPr lang="en-US"/>
        </a:p>
      </dgm:t>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t>
        <a:bodyPr/>
        <a:lstStyle/>
        <a:p>
          <a:endParaRPr lang="en-US"/>
        </a:p>
      </dgm:t>
    </dgm:pt>
    <dgm:pt modelId="{865DE0A3-F960-418A-B826-79795C1F7419}" type="pres">
      <dgm:prSet presAssocID="{348A8D7A-2865-4FA9-99FA-0738D7780182}" presName="dstNode" presStyleLbl="node1" presStyleIdx="0" presStyleCnt="3"/>
      <dgm:spPr/>
      <dgm:t>
        <a:bodyPr/>
        <a:lstStyle/>
        <a:p>
          <a:endParaRPr lang="en-US"/>
        </a:p>
      </dgm:t>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t>
        <a:bodyPr/>
        <a:lstStyle/>
        <a:p>
          <a:endParaRPr lang="en-US"/>
        </a:p>
      </dgm:t>
    </dgm:pt>
    <dgm:pt modelId="{FB6A1C06-DF92-47F6-914C-F87F9B7940C7}" type="pres">
      <dgm:prSet presAssocID="{D4AB625D-7ADE-4152-96B3-AAE958EDA643}" presName="accentRepeatNode" presStyleLbl="solidFgAcc1" presStyleIdx="0" presStyleCnt="3"/>
      <dgm:spPr/>
      <dgm:t>
        <a:bodyPr/>
        <a:lstStyle/>
        <a:p>
          <a:endParaRPr lang="en-US"/>
        </a:p>
      </dgm:t>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t>
        <a:bodyPr/>
        <a:lstStyle/>
        <a:p>
          <a:endParaRPr lang="en-US"/>
        </a:p>
      </dgm:t>
    </dgm:pt>
    <dgm:pt modelId="{0758ED51-0CA3-4A32-802B-D7EE8889DCF8}" type="pres">
      <dgm:prSet presAssocID="{4CF91315-6D68-45C6-BE08-BAA09EA10274}" presName="accentRepeatNode" presStyleLbl="solidFgAcc1" presStyleIdx="1" presStyleCnt="3"/>
      <dgm:spPr/>
      <dgm:t>
        <a:bodyPr/>
        <a:lstStyle/>
        <a:p>
          <a:endParaRPr lang="en-US"/>
        </a:p>
      </dgm:t>
    </dgm:pt>
    <dgm:pt modelId="{7931F6F3-03B4-4B70-BEA4-82C5AE6608F8}" type="pres">
      <dgm:prSet presAssocID="{BD9F2416-A2D5-4449-BE6E-3339B7699109}" presName="text_3" presStyleLbl="node1" presStyleIdx="2" presStyleCnt="3">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t>
        <a:bodyPr/>
        <a:lstStyle/>
        <a:p>
          <a:endParaRPr lang="en-US"/>
        </a:p>
      </dgm:t>
    </dgm:pt>
    <dgm:pt modelId="{B80639B9-A243-4761-85DA-5C1AA081E268}" type="pres">
      <dgm:prSet presAssocID="{BD9F2416-A2D5-4449-BE6E-3339B7699109}" presName="accentRepeatNode" presStyleLbl="solidFgAcc1" presStyleIdx="2" presStyleCnt="3"/>
      <dgm:spPr/>
      <dgm:t>
        <a:bodyPr/>
        <a:lstStyle/>
        <a:p>
          <a:endParaRPr lang="en-US"/>
        </a:p>
      </dgm:t>
    </dgm:pt>
  </dgm:ptLst>
  <dgm:cxnLst>
    <dgm:cxn modelId="{8C8E3B50-412C-4452-87A5-CE6C335BC145}" type="presOf" srcId="{348A8D7A-2865-4FA9-99FA-0738D7780182}" destId="{FB4C978F-BFAE-452E-B2F8-C946469ED3B5}" srcOrd="0" destOrd="0" presId="urn:microsoft.com/office/officeart/2008/layout/VerticalCurvedList"/>
    <dgm:cxn modelId="{23D28BB1-7288-42D7-B38A-BE7F420E8F05}" type="presOf" srcId="{BD9F2416-A2D5-4449-BE6E-3339B7699109}" destId="{7931F6F3-03B4-4B70-BEA4-82C5AE6608F8}" srcOrd="0" destOrd="0" presId="urn:microsoft.com/office/officeart/2008/layout/VerticalCurvedList"/>
    <dgm:cxn modelId="{30431C17-1A0E-49D8-A970-05D8DE4F55CF}" srcId="{348A8D7A-2865-4FA9-99FA-0738D7780182}" destId="{4CF91315-6D68-45C6-BE08-BAA09EA10274}" srcOrd="1" destOrd="0" parTransId="{54498527-67DD-467B-8838-C375286F0273}" sibTransId="{35B83140-83A3-4C9B-B1B9-F88B3797F0D4}"/>
    <dgm:cxn modelId="{7185E344-A2B1-4051-A94A-76521B8FA016}" srcId="{348A8D7A-2865-4FA9-99FA-0738D7780182}" destId="{D4AB625D-7ADE-4152-96B3-AAE958EDA643}" srcOrd="0" destOrd="0" parTransId="{2E8F5FAC-27C8-45EA-80B9-A5DE01A093C7}" sibTransId="{91BB9C16-991C-42D4-B879-BFC06331B4AB}"/>
    <dgm:cxn modelId="{E57E6CD3-FA84-468B-9D8D-194BF8E2280C}" srcId="{348A8D7A-2865-4FA9-99FA-0738D7780182}" destId="{BD9F2416-A2D5-4449-BE6E-3339B7699109}" srcOrd="2" destOrd="0" parTransId="{566EF538-0AB6-4A73-AD7C-DAA42FECF651}" sibTransId="{479DCAEB-B225-49B5-83EB-AFB81C6D736B}"/>
    <dgm:cxn modelId="{F83725FD-9A6B-40CC-87D2-3EB1252A7C57}" type="presOf" srcId="{4CF91315-6D68-45C6-BE08-BAA09EA10274}" destId="{89C1AF67-796A-4947-AC8D-C770F07E15FB}" srcOrd="0" destOrd="0" presId="urn:microsoft.com/office/officeart/2008/layout/VerticalCurvedList"/>
    <dgm:cxn modelId="{D26E4398-0C9C-4C75-9906-97DF4B9BC5F0}" type="presOf" srcId="{91BB9C16-991C-42D4-B879-BFC06331B4AB}" destId="{C2857A6F-36EE-441B-B5CF-7943F5C11671}" srcOrd="0" destOrd="0" presId="urn:microsoft.com/office/officeart/2008/layout/VerticalCurvedList"/>
    <dgm:cxn modelId="{4330CE26-7683-4D36-BFE0-0667D805C369}" type="presOf" srcId="{D4AB625D-7ADE-4152-96B3-AAE958EDA643}" destId="{4E607D0A-E6D1-4303-A51A-9C909E9D3D47}" srcOrd="0" destOrd="0" presId="urn:microsoft.com/office/officeart/2008/layout/VerticalCurvedList"/>
    <dgm:cxn modelId="{09A69944-5C22-4C58-88F0-B6764E5C3878}" type="presParOf" srcId="{FB4C978F-BFAE-452E-B2F8-C946469ED3B5}" destId="{4D9BD2B6-0351-4918-99DE-B831796D1509}" srcOrd="0" destOrd="0" presId="urn:microsoft.com/office/officeart/2008/layout/VerticalCurvedList"/>
    <dgm:cxn modelId="{CC64BEA3-DEA2-4424-BFAE-5B87C0E4FDD3}" type="presParOf" srcId="{4D9BD2B6-0351-4918-99DE-B831796D1509}" destId="{A8567FA1-1605-401F-9BD7-5396945C83EA}" srcOrd="0" destOrd="0" presId="urn:microsoft.com/office/officeart/2008/layout/VerticalCurvedList"/>
    <dgm:cxn modelId="{C8ADCF5C-3169-4CBB-8D92-E009CF91CE2E}" type="presParOf" srcId="{A8567FA1-1605-401F-9BD7-5396945C83EA}" destId="{EA9271D2-6B95-48A6-9F07-3EEB710BD0E2}" srcOrd="0" destOrd="0" presId="urn:microsoft.com/office/officeart/2008/layout/VerticalCurvedList"/>
    <dgm:cxn modelId="{9AF2E9CD-6AF0-476A-8292-720BF12DD32A}" type="presParOf" srcId="{A8567FA1-1605-401F-9BD7-5396945C83EA}" destId="{C2857A6F-36EE-441B-B5CF-7943F5C11671}" srcOrd="1" destOrd="0" presId="urn:microsoft.com/office/officeart/2008/layout/VerticalCurvedList"/>
    <dgm:cxn modelId="{4169D842-074F-434A-9937-4D4AA40C27DE}" type="presParOf" srcId="{A8567FA1-1605-401F-9BD7-5396945C83EA}" destId="{5129D953-0AB5-4C5A-AD32-A54EF630F3E3}" srcOrd="2" destOrd="0" presId="urn:microsoft.com/office/officeart/2008/layout/VerticalCurvedList"/>
    <dgm:cxn modelId="{B4BD7395-C838-4BAE-B8D6-5D80A7CF9ADF}" type="presParOf" srcId="{A8567FA1-1605-401F-9BD7-5396945C83EA}" destId="{865DE0A3-F960-418A-B826-79795C1F7419}" srcOrd="3" destOrd="0" presId="urn:microsoft.com/office/officeart/2008/layout/VerticalCurvedList"/>
    <dgm:cxn modelId="{1472610A-67DA-44C5-8511-EF07F7A0C97F}" type="presParOf" srcId="{4D9BD2B6-0351-4918-99DE-B831796D1509}" destId="{4E607D0A-E6D1-4303-A51A-9C909E9D3D47}" srcOrd="1" destOrd="0" presId="urn:microsoft.com/office/officeart/2008/layout/VerticalCurvedList"/>
    <dgm:cxn modelId="{72C24213-FD84-43FC-BD07-531E0516D1E8}" type="presParOf" srcId="{4D9BD2B6-0351-4918-99DE-B831796D1509}" destId="{6B153ABC-4B42-42A0-9436-6E3DE2969E5C}" srcOrd="2" destOrd="0" presId="urn:microsoft.com/office/officeart/2008/layout/VerticalCurvedList"/>
    <dgm:cxn modelId="{D6C72945-0C27-4D28-8E7E-0A8BB4983BAC}" type="presParOf" srcId="{6B153ABC-4B42-42A0-9436-6E3DE2969E5C}" destId="{FB6A1C06-DF92-47F6-914C-F87F9B7940C7}" srcOrd="0" destOrd="0" presId="urn:microsoft.com/office/officeart/2008/layout/VerticalCurvedList"/>
    <dgm:cxn modelId="{F11869B3-9650-4D63-A029-F92C2E0D59A4}" type="presParOf" srcId="{4D9BD2B6-0351-4918-99DE-B831796D1509}" destId="{89C1AF67-796A-4947-AC8D-C770F07E15FB}" srcOrd="3" destOrd="0" presId="urn:microsoft.com/office/officeart/2008/layout/VerticalCurvedList"/>
    <dgm:cxn modelId="{91EF5B78-045C-48C6-AACB-737627454DD1}" type="presParOf" srcId="{4D9BD2B6-0351-4918-99DE-B831796D1509}" destId="{261B21AF-295A-483B-B270-4899AB505063}" srcOrd="4" destOrd="0" presId="urn:microsoft.com/office/officeart/2008/layout/VerticalCurvedList"/>
    <dgm:cxn modelId="{3C342C18-F6E7-4C9E-86E2-40E3208D8023}" type="presParOf" srcId="{261B21AF-295A-483B-B270-4899AB505063}" destId="{0758ED51-0CA3-4A32-802B-D7EE8889DCF8}" srcOrd="0" destOrd="0" presId="urn:microsoft.com/office/officeart/2008/layout/VerticalCurvedList"/>
    <dgm:cxn modelId="{CB3C1925-E8AB-45D7-864B-AA5002E7935F}" type="presParOf" srcId="{4D9BD2B6-0351-4918-99DE-B831796D1509}" destId="{7931F6F3-03B4-4B70-BEA4-82C5AE6608F8}" srcOrd="5" destOrd="0" presId="urn:microsoft.com/office/officeart/2008/layout/VerticalCurvedList"/>
    <dgm:cxn modelId="{E9E6EBE0-DE57-44B5-B957-70E711F10404}" type="presParOf" srcId="{4D9BD2B6-0351-4918-99DE-B831796D1509}" destId="{658D840B-A750-40F9-B0E6-AD7C3A533166}" srcOrd="6" destOrd="0" presId="urn:microsoft.com/office/officeart/2008/layout/VerticalCurvedList"/>
    <dgm:cxn modelId="{4FDD498C-B868-4A22-8318-4DF0F9450EB4}"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57A6F-36EE-441B-B5CF-7943F5C11671}">
      <dsp:nvSpPr>
        <dsp:cNvPr id="0" name=""/>
        <dsp:cNvSpPr/>
      </dsp:nvSpPr>
      <dsp:spPr>
        <a:xfrm>
          <a:off x="-5341080" y="-817996"/>
          <a:ext cx="6360393" cy="6360393"/>
        </a:xfrm>
        <a:prstGeom prst="blockArc">
          <a:avLst>
            <a:gd name="adj1" fmla="val 18900000"/>
            <a:gd name="adj2" fmla="val 2700000"/>
            <a:gd name="adj3" fmla="val 34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07D0A-E6D1-4303-A51A-9C909E9D3D47}">
      <dsp:nvSpPr>
        <dsp:cNvPr id="0" name=""/>
        <dsp:cNvSpPr/>
      </dsp:nvSpPr>
      <dsp:spPr>
        <a:xfrm>
          <a:off x="655746" y="472440"/>
          <a:ext cx="6137056" cy="9448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Title V = ACDP environmentally</a:t>
          </a:r>
          <a:endParaRPr lang="en-US" sz="2800" kern="1200" dirty="0"/>
        </a:p>
      </dsp:txBody>
      <dsp:txXfrm>
        <a:off x="655746" y="472440"/>
        <a:ext cx="6137056" cy="944880"/>
      </dsp:txXfrm>
    </dsp:sp>
    <dsp:sp modelId="{FB6A1C06-DF92-47F6-914C-F87F9B7940C7}">
      <dsp:nvSpPr>
        <dsp:cNvPr id="0" name=""/>
        <dsp:cNvSpPr/>
      </dsp:nvSpPr>
      <dsp:spPr>
        <a:xfrm>
          <a:off x="65196" y="354330"/>
          <a:ext cx="1181099" cy="118109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C1AF67-796A-4947-AC8D-C770F07E15FB}">
      <dsp:nvSpPr>
        <dsp:cNvPr id="0" name=""/>
        <dsp:cNvSpPr/>
      </dsp:nvSpPr>
      <dsp:spPr>
        <a:xfrm>
          <a:off x="999210" y="1889759"/>
          <a:ext cx="5793592" cy="944880"/>
        </a:xfrm>
        <a:prstGeom prst="rect">
          <a:avLst/>
        </a:prstGeom>
        <a:solidFill>
          <a:schemeClr val="accent5">
            <a:hueOff val="-1548258"/>
            <a:satOff val="15522"/>
            <a:lumOff val="-1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Controls for GHGs most likely installed </a:t>
          </a:r>
          <a:endParaRPr lang="en-US" sz="2800" kern="1200" dirty="0"/>
        </a:p>
      </dsp:txBody>
      <dsp:txXfrm>
        <a:off x="999210" y="1889759"/>
        <a:ext cx="5793592" cy="944880"/>
      </dsp:txXfrm>
    </dsp:sp>
    <dsp:sp modelId="{0758ED51-0CA3-4A32-802B-D7EE8889DCF8}">
      <dsp:nvSpPr>
        <dsp:cNvPr id="0" name=""/>
        <dsp:cNvSpPr/>
      </dsp:nvSpPr>
      <dsp:spPr>
        <a:xfrm>
          <a:off x="408660" y="1771649"/>
          <a:ext cx="1181099" cy="1181099"/>
        </a:xfrm>
        <a:prstGeom prst="ellipse">
          <a:avLst/>
        </a:prstGeom>
        <a:solidFill>
          <a:schemeClr val="lt1">
            <a:hueOff val="0"/>
            <a:satOff val="0"/>
            <a:lumOff val="0"/>
            <a:alphaOff val="0"/>
          </a:schemeClr>
        </a:solidFill>
        <a:ln w="25400" cap="flat" cmpd="sng" algn="ctr">
          <a:solidFill>
            <a:schemeClr val="accent5">
              <a:hueOff val="-1548258"/>
              <a:satOff val="15522"/>
              <a:lumOff val="-10784"/>
              <a:alphaOff val="0"/>
            </a:schemeClr>
          </a:solidFill>
          <a:prstDash val="solid"/>
        </a:ln>
        <a:effectLst/>
      </dsp:spPr>
      <dsp:style>
        <a:lnRef idx="2">
          <a:scrgbClr r="0" g="0" b="0"/>
        </a:lnRef>
        <a:fillRef idx="1">
          <a:scrgbClr r="0" g="0" b="0"/>
        </a:fillRef>
        <a:effectRef idx="0">
          <a:scrgbClr r="0" g="0" b="0"/>
        </a:effectRef>
        <a:fontRef idx="minor"/>
      </dsp:style>
    </dsp:sp>
    <dsp:sp modelId="{7931F6F3-03B4-4B70-BEA4-82C5AE6608F8}">
      <dsp:nvSpPr>
        <dsp:cNvPr id="0" name=""/>
        <dsp:cNvSpPr/>
      </dsp:nvSpPr>
      <dsp:spPr>
        <a:xfrm>
          <a:off x="655746" y="3307080"/>
          <a:ext cx="6137056" cy="944880"/>
        </a:xfrm>
        <a:prstGeom prst="rect">
          <a:avLst/>
        </a:prstGeom>
        <a:solidFill>
          <a:schemeClr val="accent5">
            <a:hueOff val="-3096517"/>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National equity for Oregon businesses</a:t>
          </a:r>
          <a:endParaRPr lang="en-US" sz="2800" kern="1200" dirty="0"/>
        </a:p>
      </dsp:txBody>
      <dsp:txXfrm>
        <a:off x="655746" y="3307080"/>
        <a:ext cx="6137056" cy="944880"/>
      </dsp:txXfrm>
    </dsp:sp>
    <dsp:sp modelId="{B80639B9-A243-4761-85DA-5C1AA081E268}">
      <dsp:nvSpPr>
        <dsp:cNvPr id="0" name=""/>
        <dsp:cNvSpPr/>
      </dsp:nvSpPr>
      <dsp:spPr>
        <a:xfrm>
          <a:off x="65196" y="3188970"/>
          <a:ext cx="1181099" cy="1181099"/>
        </a:xfrm>
        <a:prstGeom prst="ellipse">
          <a:avLst/>
        </a:prstGeom>
        <a:solidFill>
          <a:schemeClr val="lt1">
            <a:hueOff val="0"/>
            <a:satOff val="0"/>
            <a:lumOff val="0"/>
            <a:alphaOff val="0"/>
          </a:schemeClr>
        </a:solidFill>
        <a:ln w="25400" cap="flat" cmpd="sng" algn="ctr">
          <a:solidFill>
            <a:schemeClr val="accent5">
              <a:hueOff val="-3096517"/>
              <a:satOff val="31044"/>
              <a:lumOff val="-2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3/9/2015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3/9/2015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smtClean="0"/>
              <a:t>My name is Jill Inahara.  I am a rule writer in the Operations Division. I’d also like to introduce George Davis, senior permit writer in NW region.  George has been instrumental on my rule writing team and is here as a co-presenter. </a:t>
            </a:r>
          </a:p>
          <a:p>
            <a:endParaRPr lang="en-US" sz="2000" dirty="0" smtClean="0"/>
          </a:p>
          <a:p>
            <a:r>
              <a:rPr lang="en-US" sz="2000" dirty="0" smtClean="0"/>
              <a:t>We are here today to give you a brief overview of a large air quality rulemaking that we will be bringing to you for adoption in April.  </a:t>
            </a:r>
          </a:p>
          <a:p>
            <a:endParaRPr lang="en-US" sz="2000" dirty="0" smtClean="0"/>
          </a:p>
          <a:p>
            <a:pPr marL="285750" indent="-285750">
              <a:buFont typeface="Arial" pitchFamily="34" charset="0"/>
              <a:buChar char="•"/>
            </a:pPr>
            <a:r>
              <a:rPr lang="en-US" sz="20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p>
          <a:p>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15070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
        <p:nvSpPr>
          <p:cNvPr id="6" name="Subtitle 2"/>
          <p:cNvSpPr>
            <a:spLocks noGrp="1"/>
          </p:cNvSpPr>
          <p:nvPr>
            <p:ph type="body" sz="quarter" idx="11"/>
          </p:nvPr>
        </p:nvSpPr>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Oregon rules were similar to federal rules</a:t>
            </a:r>
          </a:p>
          <a:p>
            <a:pPr marL="971550" lvl="1" indent="-514350">
              <a:lnSpc>
                <a:spcPct val="120000"/>
              </a:lnSpc>
              <a:spcAft>
                <a:spcPts val="600"/>
              </a:spcAft>
              <a:buFont typeface="Arial" pitchFamily="34" charset="0"/>
              <a:buChar char="•"/>
            </a:pPr>
            <a:r>
              <a:rPr lang="en-US" dirty="0" smtClean="0"/>
              <a:t>Oregon rules not automatically struck down by Court’s decision</a:t>
            </a:r>
          </a:p>
          <a:p>
            <a:pPr marL="971550" lvl="1" indent="-514350">
              <a:lnSpc>
                <a:spcPct val="120000"/>
              </a:lnSpc>
              <a:spcAft>
                <a:spcPts val="600"/>
              </a:spcAft>
              <a:buFont typeface="Arial" pitchFamily="34" charset="0"/>
              <a:buChar char="•"/>
            </a:pPr>
            <a:r>
              <a:rPr lang="en-US" dirty="0" smtClean="0"/>
              <a:t>EQC adopted temporary rule in November, revising Oregon rules to follow Court’s decision</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a:p>
            <a:pPr marL="971550" lvl="1" indent="-514350" algn="l">
              <a:lnSpc>
                <a:spcPct val="120000"/>
              </a:lnSpc>
              <a:spcBef>
                <a:spcPts val="0"/>
              </a:spcBef>
              <a:spcAft>
                <a:spcPts val="600"/>
              </a:spcAft>
              <a:buFont typeface="Arial" pitchFamily="34" charset="0"/>
              <a:buChar char="•"/>
            </a:pPr>
            <a:endParaRPr lang="en-US" dirty="0" smtClean="0"/>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8" name="Subtitle 2"/>
          <p:cNvSpPr txBox="1">
            <a:spLocks/>
          </p:cNvSpPr>
          <p:nvPr/>
        </p:nvSpPr>
        <p:spPr>
          <a:xfrm>
            <a:off x="457200" y="4114800"/>
            <a:ext cx="8305800" cy="10668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15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16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17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Proposed rule changes increase permitting flexibility, remove roadblocks</a:t>
            </a:r>
          </a:p>
          <a:p>
            <a:endParaRPr lang="en-US" sz="2000" dirty="0" smtClean="0"/>
          </a:p>
          <a:p>
            <a:r>
              <a:rPr lang="en-US" sz="2000" dirty="0" smtClean="0"/>
              <a:t>Benefits </a:t>
            </a:r>
            <a:r>
              <a:rPr lang="en-US" sz="2000" dirty="0" smtClean="0"/>
              <a:t>communities with AQ </a:t>
            </a:r>
            <a:r>
              <a:rPr lang="en-US" sz="2000" dirty="0" smtClean="0"/>
              <a:t>problems:</a:t>
            </a:r>
            <a:endParaRPr lang="en-US" sz="2000" dirty="0" smtClean="0"/>
          </a:p>
          <a:p>
            <a:pPr lvl="1"/>
            <a:endParaRPr lang="en-US" sz="2000" dirty="0" smtClean="0"/>
          </a:p>
          <a:p>
            <a:pPr lvl="1">
              <a:buFont typeface="Arial" pitchFamily="34" charset="0"/>
              <a:buChar char="•"/>
            </a:pPr>
            <a:r>
              <a:rPr lang="en-US" sz="2000" dirty="0" smtClean="0"/>
              <a:t>Inability </a:t>
            </a:r>
            <a:r>
              <a:rPr lang="en-US" sz="2000" dirty="0" smtClean="0"/>
              <a:t>to obtain a permit prevents economic </a:t>
            </a:r>
            <a:r>
              <a:rPr lang="en-US" sz="2000" dirty="0" smtClean="0"/>
              <a:t>growth</a:t>
            </a:r>
          </a:p>
          <a:p>
            <a:pPr lvl="1"/>
            <a:endParaRPr lang="en-US" sz="2000" dirty="0" smtClean="0"/>
          </a:p>
          <a:p>
            <a:pPr lvl="1">
              <a:buFont typeface="Arial" pitchFamily="34" charset="0"/>
              <a:buChar char="•"/>
            </a:pPr>
            <a:r>
              <a:rPr lang="en-US" sz="2000" dirty="0" smtClean="0"/>
              <a:t>Lack of economic growth hampers citizens’ and communities’ ability to solve the AQ problem</a:t>
            </a:r>
          </a:p>
          <a:p>
            <a:pPr lvl="1"/>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28</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29</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Upon </a:t>
            </a:r>
            <a:r>
              <a:rPr lang="en-US" sz="2000" dirty="0" smtClean="0">
                <a:latin typeface="Times New Roman"/>
                <a:ea typeface="Times New Roman"/>
              </a:rPr>
              <a:t>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r>
              <a:rPr lang="en-US" sz="2000" dirty="0" smtClean="0">
                <a:latin typeface="Times New Roman"/>
                <a:ea typeface="Times New Roman"/>
              </a:rPr>
              <a:t>.</a:t>
            </a:r>
          </a:p>
          <a:p>
            <a:pPr marL="342900" marR="8890" lvl="0" indent="-342900">
              <a:spcBef>
                <a:spcPts val="0"/>
              </a:spcBef>
              <a:spcAft>
                <a:spcPts val="0"/>
              </a:spcAft>
              <a:buFont typeface="Symbol"/>
              <a:buChar char=""/>
            </a:pPr>
            <a:endParaRPr lang="en-US" sz="2000" dirty="0" smtClean="0">
              <a:latin typeface="Times New Roman"/>
              <a:ea typeface="Times New Roman"/>
            </a:endParaRPr>
          </a:p>
          <a:p>
            <a:pPr marL="342900" marR="8890" lvl="0" indent="-342900">
              <a:spcBef>
                <a:spcPts val="0"/>
              </a:spcBef>
              <a:spcAft>
                <a:spcPts val="0"/>
              </a:spcAft>
            </a:pPr>
            <a:r>
              <a:rPr lang="en-US" sz="2000" dirty="0" smtClean="0">
                <a:latin typeface="Times New Roman"/>
                <a:ea typeface="Times New Roman"/>
              </a:rPr>
              <a:t>DEQ working with Lakeview community to reduce emissions</a:t>
            </a:r>
            <a:endParaRPr lang="en-US" sz="2000" dirty="0" smtClean="0">
              <a:latin typeface="Arial"/>
              <a:ea typeface="Times New Roman"/>
            </a:endParaRPr>
          </a:p>
          <a:p>
            <a:pPr lvl="0"/>
            <a:endParaRPr lang="en-US" sz="2000" dirty="0" smtClean="0">
              <a:latin typeface="Times New Roman"/>
              <a:ea typeface="Times New Roman"/>
            </a:endParaRPr>
          </a:p>
          <a:p>
            <a:endParaRPr lang="en-US" dirty="0" smtClean="0"/>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30</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fontScale="92500" lnSpcReduction="10000"/>
          </a:bodyPr>
          <a:lstStyle/>
          <a:p>
            <a:pPr marL="971550" lvl="1" indent="-514350">
              <a:lnSpc>
                <a:spcPct val="120000"/>
              </a:lnSpc>
              <a:spcAft>
                <a:spcPts val="600"/>
              </a:spcAft>
              <a:buFont typeface="Arial" pitchFamily="34" charset="0"/>
              <a:buChar char="–"/>
              <a:defRPr/>
            </a:pPr>
            <a:r>
              <a:rPr lang="en-US" sz="2800" dirty="0" smtClean="0"/>
              <a:t>Priority sources = sources most responsible for the AQ problem in an area</a:t>
            </a:r>
          </a:p>
          <a:p>
            <a:pPr marL="971550" lvl="1" indent="-514350">
              <a:lnSpc>
                <a:spcPct val="120000"/>
              </a:lnSpc>
              <a:spcAft>
                <a:spcPts val="600"/>
              </a:spcAft>
              <a:buFont typeface="Arial" pitchFamily="34" charset="0"/>
              <a:buChar char="•"/>
              <a:defRPr/>
            </a:pPr>
            <a:r>
              <a:rPr lang="en-US" sz="2800" dirty="0" smtClean="0"/>
              <a:t>Linked to offset requirements</a:t>
            </a:r>
          </a:p>
          <a:p>
            <a:pPr marL="971550" lvl="1" indent="-514350">
              <a:lnSpc>
                <a:spcPct val="120000"/>
              </a:lnSpc>
              <a:spcAft>
                <a:spcPts val="600"/>
              </a:spcAft>
              <a:buFont typeface="Arial" pitchFamily="34" charset="0"/>
              <a:buChar char="•"/>
              <a:defRPr/>
            </a:pPr>
            <a:r>
              <a:rPr lang="en-US" sz="2800" dirty="0" smtClean="0"/>
              <a:t>Encourage sources to obtain offsets from priority sources</a:t>
            </a:r>
          </a:p>
          <a:p>
            <a:pPr marL="1428750" lvl="2" indent="-514350">
              <a:lnSpc>
                <a:spcPct val="120000"/>
              </a:lnSpc>
              <a:spcAft>
                <a:spcPts val="600"/>
              </a:spcAft>
              <a:buFont typeface="Arial" pitchFamily="34" charset="0"/>
              <a:buChar char="•"/>
              <a:defRPr/>
            </a:pPr>
            <a:r>
              <a:rPr lang="en-US" sz="2800" dirty="0" smtClean="0"/>
              <a:t>Offsets from priority sources reduce the offset ratio</a:t>
            </a: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34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37</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4 THROUGH 6</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endParaRPr lang="en-US" sz="4800" dirty="0" smtClean="0">
              <a:latin typeface="Times New Roman" pitchFamily="18" charset="0"/>
              <a:cs typeface="Times New Roman" pitchFamily="18" charset="0"/>
            </a:endParaRPr>
          </a:p>
          <a:p>
            <a:pPr marL="285750" indent="-285750">
              <a:buFont typeface="Arial" pitchFamily="34" charset="0"/>
              <a:buChar char="•"/>
            </a:pPr>
            <a:endParaRPr lang="en-US" sz="1800" b="1"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These categories make up the bulk of the proposed rule changes that George will discuss in more detail later</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267201"/>
            <a:ext cx="6172200" cy="4876800"/>
          </a:xfrm>
        </p:spPr>
        <p:txBody>
          <a:bodyPr>
            <a:noAutofit/>
          </a:bodyPr>
          <a:lstStyle/>
          <a:p>
            <a:r>
              <a:rPr lang="en-US" sz="1800" dirty="0" smtClean="0">
                <a:latin typeface="Times New Roman" pitchFamily="18" charset="0"/>
                <a:cs typeface="Times New Roman" pitchFamily="18" charset="0"/>
              </a:rPr>
              <a:t>Categories 7-9 are pretty minor changes but didn’t fit in with the other categories.  I’ll explain them briefly here:</a:t>
            </a:r>
          </a:p>
          <a:p>
            <a:pPr marL="283464" indent="-283464">
              <a:buFont typeface="Arial" pitchFamily="34" charset="0"/>
              <a:buChar char="•"/>
            </a:pPr>
            <a:r>
              <a:rPr lang="en-US" sz="1500" dirty="0" smtClean="0">
                <a:latin typeface="Times New Roman" pitchFamily="18" charset="0"/>
                <a:cs typeface="Times New Roman" pitchFamily="18" charset="0"/>
              </a:rPr>
              <a:t>#7: The proposed rules would make it easier and more cost-effective for DEQ to hold and people to participate in public hearings and meetings. For example, with the option to hold Internet-based virtual meetings, DEQ could hold more meetings across the state using fewer resources. And eventually, DEQ hopes to give people the option to call in to hearings and meetings from any location instead of traveling.</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pitchFamily="18" charset="0"/>
                <a:cs typeface="Times New Roman" pitchFamily="18" charset="0"/>
              </a:rPr>
              <a:t>#8: When EPA changed their rules to exempt small biomass boilers from federal standards, it made them subject to the Heat Smart rules, which did not allow them to be sold in OR.  The proposed changes allow these sale again.</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a:ea typeface="Times New Roman"/>
              </a:rPr>
              <a:t>#9: The proposed rules would remove the annual reporting requirement for ~ 440 gasoline dispensing facilities with monthly throughput less than 10,000 gallons but would still require them to meet work practice standards (submerged fill tube)</a:t>
            </a:r>
          </a:p>
          <a:p>
            <a:pPr marL="283464" indent="-283464">
              <a:buFont typeface="Arial" pitchFamily="34" charset="0"/>
              <a:buChar char="•"/>
            </a:pPr>
            <a:endParaRPr lang="en-US" sz="1500" dirty="0" smtClean="0">
              <a:latin typeface="Times New Roman"/>
              <a:ea typeface="Times New Roman"/>
            </a:endParaRPr>
          </a:p>
          <a:p>
            <a:pPr marL="283464" indent="-283464">
              <a:buFont typeface="Arial" pitchFamily="34" charset="0"/>
              <a:buChar char="•"/>
            </a:pPr>
            <a:r>
              <a:rPr lang="en-US" sz="1500" dirty="0" smtClean="0">
                <a:latin typeface="Times New Roman"/>
                <a:cs typeface="Times New Roman" pitchFamily="18" charset="0"/>
              </a:rPr>
              <a:t>Now we’ll focus on the other SIX categories</a:t>
            </a:r>
            <a:endParaRPr lang="en-US" sz="15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267201"/>
            <a:ext cx="6172200" cy="4876800"/>
          </a:xfrm>
        </p:spPr>
        <p:txBody>
          <a:bodyPr>
            <a:noAutofit/>
          </a:bodyPr>
          <a:lstStyle/>
          <a:p>
            <a:r>
              <a:rPr lang="en-US" sz="1800" dirty="0" smtClean="0">
                <a:latin typeface="Times New Roman" pitchFamily="18" charset="0"/>
                <a:cs typeface="Times New Roman" pitchFamily="18" charset="0"/>
              </a:rPr>
              <a:t>Categories 7-9 are pretty minor changes but didn’t fit in with the other categories.  I’ll explain them briefly here:</a:t>
            </a:r>
          </a:p>
          <a:p>
            <a:pPr marL="283464" indent="-283464">
              <a:buFont typeface="Arial" pitchFamily="34" charset="0"/>
              <a:buChar char="•"/>
            </a:pPr>
            <a:r>
              <a:rPr lang="en-US" sz="1500" dirty="0" smtClean="0">
                <a:latin typeface="Times New Roman" pitchFamily="18" charset="0"/>
                <a:cs typeface="Times New Roman" pitchFamily="18" charset="0"/>
              </a:rPr>
              <a:t>#7: The proposed rules would make it easier and more cost-effective for DEQ to hold and people to participate in public hearings and meetings. For example, with the option to hold Internet-based virtual meetings, DEQ could hold more meetings across the state using fewer resources. And eventually, DEQ hopes to give people the option to call in to hearings and meetings from any location instead of traveling.</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pitchFamily="18" charset="0"/>
                <a:cs typeface="Times New Roman" pitchFamily="18" charset="0"/>
              </a:rPr>
              <a:t>#8: When EPA changed their rules to exempt small biomass boilers from federal standards, it made them subject to the Heat Smart rules, which did not allow them to be sold in OR.  The proposed changes allow these sale again.</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a:ea typeface="Times New Roman"/>
              </a:rPr>
              <a:t>#9: The proposed rules would remove the annual reporting requirement for ~ 440 gasoline dispensing facilities with monthly throughput less than 10,000 gallons but would still require them to meet work practice standards (submerged fill tube)</a:t>
            </a:r>
          </a:p>
          <a:p>
            <a:pPr marL="283464" indent="-283464">
              <a:buFont typeface="Arial" pitchFamily="34" charset="0"/>
              <a:buChar char="•"/>
            </a:pPr>
            <a:endParaRPr lang="en-US" sz="1500" dirty="0" smtClean="0">
              <a:latin typeface="Times New Roman"/>
              <a:ea typeface="Times New Roman"/>
            </a:endParaRPr>
          </a:p>
          <a:p>
            <a:pPr marL="283464" indent="-283464">
              <a:buFont typeface="Arial" pitchFamily="34" charset="0"/>
              <a:buChar char="•"/>
            </a:pPr>
            <a:r>
              <a:rPr lang="en-US" sz="1500" dirty="0" smtClean="0">
                <a:latin typeface="Times New Roman"/>
                <a:cs typeface="Times New Roman" pitchFamily="18" charset="0"/>
              </a:rPr>
              <a:t>Now we’ll focus on the other SIX categories</a:t>
            </a:r>
            <a:endParaRPr lang="en-US" sz="15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solidFill>
                  <a:srgbClr val="000000"/>
                </a:solidFill>
                <a:latin typeface="Times New Roman"/>
              </a:rPr>
              <a:t>The 2014 Supreme Court decision invalidates EPA’s authority to impose the federal greenhouse gas permitting requirements. Oregon’s rules were not affected by the Supreme Court’s decision and remain in effect, whereas for EPA and many states, the Court’s ruling took effect immediately. The discrepancy between federal and state requirements create uncertainty for the agency, regulated community and public. </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3/9/2015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3/9/2015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3/9/2015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3/9/2015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3/9/2015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3/9/2015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3/9/2015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3/9/2015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3/9/2015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3/9/2015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3/9/2015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3/9/2015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8.jpeg"/><Relationship Id="rId5" Type="http://schemas.openxmlformats.org/officeDocument/2006/relationships/diagramLayout" Target="../diagrams/layout1.xml"/><Relationship Id="rId10" Type="http://schemas.openxmlformats.org/officeDocument/2006/relationships/image" Target="../media/image17.jpeg"/><Relationship Id="rId4" Type="http://schemas.openxmlformats.org/officeDocument/2006/relationships/diagramData" Target="../diagrams/data1.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Operations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marR="11430" algn="r">
              <a:tabLst>
                <a:tab pos="3314700" algn="ctr"/>
              </a:tabLst>
            </a:pPr>
            <a:r>
              <a:rPr lang="en-US" sz="3600" b="1" dirty="0" smtClean="0">
                <a:latin typeface="Arial" pitchFamily="34" charset="0"/>
                <a:ea typeface="Times New Roman"/>
                <a:cs typeface="Arial" pitchFamily="34" charset="0"/>
              </a:rPr>
              <a:t>Air quality permitting, Heat Smart and gasoline dispensing facility updates</a:t>
            </a:r>
            <a:endParaRPr lang="en-US" sz="3600" dirty="0" smtClean="0">
              <a:latin typeface="Arial" pitchFamily="34" charset="0"/>
              <a:ea typeface="Times New Roman"/>
              <a:cs typeface="Arial" pitchFamily="34" charset="0"/>
            </a:endParaRPr>
          </a:p>
          <a:p>
            <a:pPr algn="r"/>
            <a:endParaRPr lang="en-US" sz="3600" b="1" dirty="0" smtClean="0">
              <a:latin typeface="Arial" pitchFamily="34" charset="0"/>
              <a:cs typeface="Arial" pitchFamily="34" charset="0"/>
            </a:endParaRPr>
          </a:p>
          <a:p>
            <a:pPr algn="r"/>
            <a:r>
              <a:rPr lang="en-US" sz="2800" b="1" dirty="0" smtClean="0">
                <a:latin typeface="Arial" pitchFamily="34" charset="0"/>
                <a:cs typeface="Arial" pitchFamily="34" charset="0"/>
              </a:rPr>
              <a:t>EQC Proposed Rule Adoption</a:t>
            </a:r>
          </a:p>
          <a:p>
            <a:pPr algn="r"/>
            <a:r>
              <a:rPr lang="en-US" sz="2800" b="1" dirty="0" smtClean="0">
                <a:latin typeface="Arial" pitchFamily="34" charset="0"/>
                <a:cs typeface="Arial" pitchFamily="34" charset="0"/>
              </a:rPr>
              <a:t>April 2015 </a:t>
            </a:r>
          </a:p>
        </p:txBody>
      </p:sp>
      <p:sp>
        <p:nvSpPr>
          <p:cNvPr id="7" name="Footer Placeholder 6"/>
          <p:cNvSpPr>
            <a:spLocks noGrp="1"/>
          </p:cNvSpPr>
          <p:nvPr>
            <p:ph type="ftr" sz="quarter" idx="11"/>
          </p:nvPr>
        </p:nvSpPr>
        <p:spPr/>
        <p:txBody>
          <a:bodyPr/>
          <a:lstStyle/>
          <a:p>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Jill Inahara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0 </a:t>
            </a:r>
            <a:r>
              <a:rPr lang="en-US" sz="3200" dirty="0" smtClean="0">
                <a:solidFill>
                  <a:schemeClr val="bg1"/>
                </a:solidFill>
                <a:latin typeface="Arial" pitchFamily="34" charset="0"/>
                <a:cs typeface="Arial" pitchFamily="34" charset="0"/>
              </a:rPr>
              <a:t>Greenhouse Gases                 </a:t>
            </a:r>
            <a:r>
              <a:rPr lang="en-US" sz="32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sp>
        <p:nvSpPr>
          <p:cNvPr id="8" name="Subtitle 2"/>
          <p:cNvSpPr txBox="1">
            <a:spLocks/>
          </p:cNvSpPr>
          <p:nvPr/>
        </p:nvSpPr>
        <p:spPr>
          <a:xfrm>
            <a:off x="609600" y="1600200"/>
            <a:ext cx="8305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dirty="0" smtClean="0">
                <a:solidFill>
                  <a:schemeClr val="tx1"/>
                </a:solidFill>
              </a:rPr>
              <a:t>Background (continued) </a:t>
            </a:r>
          </a:p>
        </p:txBody>
      </p:sp>
      <p:sp>
        <p:nvSpPr>
          <p:cNvPr id="10" name="Subtitle 2"/>
          <p:cNvSpPr txBox="1">
            <a:spLocks/>
          </p:cNvSpPr>
          <p:nvPr/>
        </p:nvSpPr>
        <p:spPr>
          <a:xfrm>
            <a:off x="762000" y="5105400"/>
            <a:ext cx="8305800" cy="15240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ubtitle 2"/>
          <p:cNvSpPr txBox="1">
            <a:spLocks/>
          </p:cNvSpPr>
          <p:nvPr/>
        </p:nvSpPr>
        <p:spPr>
          <a:xfrm>
            <a:off x="685800" y="3733800"/>
            <a:ext cx="8305800" cy="16002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2947" name="AutoShape 3" descr="Image result for EPA logo"/>
          <p:cNvSpPr>
            <a:spLocks noChangeAspect="1" noChangeArrowheads="1"/>
          </p:cNvSpPr>
          <p:nvPr/>
        </p:nvSpPr>
        <p:spPr bwMode="auto">
          <a:xfrm>
            <a:off x="155575" y="-547688"/>
            <a:ext cx="1162050"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762000" y="2362200"/>
            <a:ext cx="3657600" cy="1236350"/>
            <a:chOff x="762000" y="2362200"/>
            <a:chExt cx="3657600" cy="1236350"/>
          </a:xfrm>
        </p:grpSpPr>
        <p:pic>
          <p:nvPicPr>
            <p:cNvPr id="82945" name="Picture 1" descr="C:\Users\jinahar\AppData\Local\Microsoft\Windows\Temporary Internet Files\Content.IE5\FCME90A9\pansm.tiff"/>
            <p:cNvPicPr>
              <a:picLocks noChangeAspect="1" noChangeArrowheads="1"/>
            </p:cNvPicPr>
            <p:nvPr/>
          </p:nvPicPr>
          <p:blipFill>
            <a:blip r:embed="rId4" cstate="print"/>
            <a:srcRect b="36675"/>
            <a:stretch>
              <a:fillRect/>
            </a:stretch>
          </p:blipFill>
          <p:spPr bwMode="auto">
            <a:xfrm>
              <a:off x="762000" y="2362200"/>
              <a:ext cx="849688" cy="1236350"/>
            </a:xfrm>
            <a:prstGeom prst="rect">
              <a:avLst/>
            </a:prstGeom>
            <a:noFill/>
          </p:spPr>
        </p:pic>
        <p:pic>
          <p:nvPicPr>
            <p:cNvPr id="82952" name="Picture 8" descr="http://assets.inhabitat.com/wp-content/blogs.dir/1/files/2010/04/Epa-Logo.jpg"/>
            <p:cNvPicPr>
              <a:picLocks noChangeAspect="1" noChangeArrowheads="1"/>
            </p:cNvPicPr>
            <p:nvPr/>
          </p:nvPicPr>
          <p:blipFill>
            <a:blip r:embed="rId5" cstate="print"/>
            <a:srcRect/>
            <a:stretch>
              <a:fillRect/>
            </a:stretch>
          </p:blipFill>
          <p:spPr bwMode="auto">
            <a:xfrm>
              <a:off x="2743200" y="2362200"/>
              <a:ext cx="1676400" cy="1152525"/>
            </a:xfrm>
            <a:prstGeom prst="rect">
              <a:avLst/>
            </a:prstGeom>
            <a:noFill/>
          </p:spPr>
        </p:pic>
        <p:pic>
          <p:nvPicPr>
            <p:cNvPr id="82956" name="Picture 12" descr="http://www.symbols.com/gi.php?type=1&amp;id=1245"/>
            <p:cNvPicPr>
              <a:picLocks noChangeAspect="1" noChangeArrowheads="1"/>
            </p:cNvPicPr>
            <p:nvPr/>
          </p:nvPicPr>
          <p:blipFill>
            <a:blip r:embed="rId6" cstate="print"/>
            <a:srcRect l="12000" t="21600" r="19200" b="38400"/>
            <a:stretch>
              <a:fillRect/>
            </a:stretch>
          </p:blipFill>
          <p:spPr bwMode="auto">
            <a:xfrm>
              <a:off x="1676400" y="2590800"/>
              <a:ext cx="1022307" cy="594367"/>
            </a:xfrm>
            <a:prstGeom prst="rect">
              <a:avLst/>
            </a:prstGeom>
            <a:noFill/>
          </p:spPr>
        </p:pic>
      </p:grpSp>
      <p:grpSp>
        <p:nvGrpSpPr>
          <p:cNvPr id="20" name="Group 19"/>
          <p:cNvGrpSpPr/>
          <p:nvPr/>
        </p:nvGrpSpPr>
        <p:grpSpPr>
          <a:xfrm>
            <a:off x="6477000" y="4267200"/>
            <a:ext cx="1992345" cy="2286000"/>
            <a:chOff x="6477000" y="4267200"/>
            <a:chExt cx="1992345" cy="2286000"/>
          </a:xfrm>
        </p:grpSpPr>
        <p:sp>
          <p:nvSpPr>
            <p:cNvPr id="12" name="Subtitle 2"/>
            <p:cNvSpPr txBox="1">
              <a:spLocks/>
            </p:cNvSpPr>
            <p:nvPr/>
          </p:nvSpPr>
          <p:spPr>
            <a:xfrm>
              <a:off x="6934200" y="5943600"/>
              <a:ext cx="1219200" cy="609600"/>
            </a:xfrm>
            <a:prstGeom prst="rect">
              <a:avLst/>
            </a:prstGeom>
          </p:spPr>
          <p:txBody>
            <a:bodyPr vert="horz" lIns="91440" tIns="45720" rIns="91440" bIns="45720" rtlCol="0">
              <a:noAutofit/>
            </a:bodyPr>
            <a:lstStyle/>
            <a:p>
              <a:pPr marL="0" marR="0" lvl="1" indent="-514350" algn="l" defTabSz="914400" rtl="0" eaLnBrk="1" fontAlgn="auto" latinLnBrk="0" hangingPunct="1">
                <a:lnSpc>
                  <a:spcPct val="120000"/>
                </a:lnSpc>
                <a:spcBef>
                  <a:spcPts val="0"/>
                </a:spcBef>
                <a:spcAft>
                  <a:spcPts val="60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11/14</a:t>
              </a:r>
            </a:p>
          </p:txBody>
        </p:sp>
        <p:pic>
          <p:nvPicPr>
            <p:cNvPr id="82960" name="Picture 16" descr="http://www.taleem-e-pakistan.com/wp-content/uploads/2015/01/Past-Papers-Matric-AIOU-9.jpeg"/>
            <p:cNvPicPr>
              <a:picLocks noChangeAspect="1" noChangeArrowheads="1"/>
            </p:cNvPicPr>
            <p:nvPr/>
          </p:nvPicPr>
          <p:blipFill>
            <a:blip r:embed="rId7" cstate="print"/>
            <a:srcRect/>
            <a:stretch>
              <a:fillRect/>
            </a:stretch>
          </p:blipFill>
          <p:spPr bwMode="auto">
            <a:xfrm>
              <a:off x="6477000" y="4267200"/>
              <a:ext cx="1866900" cy="1809750"/>
            </a:xfrm>
            <a:prstGeom prst="rect">
              <a:avLst/>
            </a:prstGeom>
            <a:noFill/>
          </p:spPr>
        </p:pic>
        <p:sp>
          <p:nvSpPr>
            <p:cNvPr id="22" name="Rectangle 21"/>
            <p:cNvSpPr/>
            <p:nvPr/>
          </p:nvSpPr>
          <p:spPr>
            <a:xfrm rot="20896059">
              <a:off x="6567658" y="4868080"/>
              <a:ext cx="1901687" cy="62495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TEMPORARY</a:t>
              </a:r>
              <a:endParaRPr lang="en-US" sz="2400" b="1" dirty="0">
                <a:solidFill>
                  <a:srgbClr val="FF0000"/>
                </a:solidFill>
              </a:endParaRPr>
            </a:p>
          </p:txBody>
        </p:sp>
      </p:grpSp>
      <p:grpSp>
        <p:nvGrpSpPr>
          <p:cNvPr id="19" name="Group 18"/>
          <p:cNvGrpSpPr/>
          <p:nvPr/>
        </p:nvGrpSpPr>
        <p:grpSpPr>
          <a:xfrm>
            <a:off x="2895600" y="3657600"/>
            <a:ext cx="3124200" cy="2362200"/>
            <a:chOff x="2895600" y="3657600"/>
            <a:chExt cx="3124200" cy="2362200"/>
          </a:xfrm>
        </p:grpSpPr>
        <p:pic>
          <p:nvPicPr>
            <p:cNvPr id="82962" name="Picture 18" descr="http://cdn.frontpagemag.com/wp-content/uploads/2014/07/Supreme-Court-building-permission.jpg"/>
            <p:cNvPicPr>
              <a:picLocks noChangeAspect="1" noChangeArrowheads="1"/>
            </p:cNvPicPr>
            <p:nvPr/>
          </p:nvPicPr>
          <p:blipFill>
            <a:blip r:embed="rId8" cstate="print"/>
            <a:srcRect/>
            <a:stretch>
              <a:fillRect/>
            </a:stretch>
          </p:blipFill>
          <p:spPr bwMode="auto">
            <a:xfrm>
              <a:off x="3124200" y="3657600"/>
              <a:ext cx="2374900" cy="1589809"/>
            </a:xfrm>
            <a:prstGeom prst="rect">
              <a:avLst/>
            </a:prstGeom>
            <a:noFill/>
          </p:spPr>
        </p:pic>
        <p:sp>
          <p:nvSpPr>
            <p:cNvPr id="9" name="Subtitle 2"/>
            <p:cNvSpPr txBox="1">
              <a:spLocks/>
            </p:cNvSpPr>
            <p:nvPr/>
          </p:nvSpPr>
          <p:spPr>
            <a:xfrm>
              <a:off x="2895600" y="5105400"/>
              <a:ext cx="3124200" cy="914400"/>
            </a:xfrm>
            <a:prstGeom prst="rect">
              <a:avLst/>
            </a:prstGeom>
          </p:spPr>
          <p:txBody>
            <a:bodyPr vert="horz" lIns="91440" tIns="45720" rIns="91440" bIns="45720" rtlCol="0">
              <a:noAutofit/>
            </a:bodyPr>
            <a:lstStyle/>
            <a:p>
              <a:pPr marL="0" marR="0" lvl="1" defTabSz="914400" rtl="0" eaLnBrk="1" fontAlgn="auto" latinLnBrk="0" hangingPunct="1">
                <a:lnSpc>
                  <a:spcPct val="120000"/>
                </a:lnSpc>
                <a:spcBef>
                  <a:spcPts val="0"/>
                </a:spcBef>
                <a:spcAft>
                  <a:spcPts val="60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Oregon rules not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struck down</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by Court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Bottom)">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Bottom)">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0 Greenhouse </a:t>
            </a:r>
            <a:r>
              <a:rPr lang="en-US" sz="3200" dirty="0" smtClean="0">
                <a:solidFill>
                  <a:schemeClr val="bg1"/>
                </a:solidFill>
                <a:latin typeface="Arial" pitchFamily="34" charset="0"/>
                <a:cs typeface="Arial" pitchFamily="34" charset="0"/>
              </a:rPr>
              <a:t>Gases                 </a:t>
            </a:r>
            <a:r>
              <a:rPr lang="en-US" sz="32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sp>
        <p:nvSpPr>
          <p:cNvPr id="8" name="Subtitle 2"/>
          <p:cNvSpPr txBox="1">
            <a:spLocks/>
          </p:cNvSpPr>
          <p:nvPr/>
        </p:nvSpPr>
        <p:spPr>
          <a:xfrm>
            <a:off x="609600" y="1600200"/>
            <a:ext cx="8305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dirty="0" smtClean="0">
                <a:solidFill>
                  <a:schemeClr val="tx1"/>
                </a:solidFill>
              </a:rPr>
              <a:t>Comments were received on both sides of the issue</a:t>
            </a:r>
          </a:p>
        </p:txBody>
      </p:sp>
      <p:pic>
        <p:nvPicPr>
          <p:cNvPr id="2050" name="Picture 2" descr="http://robinsfox.com/wp-content/uploads/2011/07/tug_of_war.jpg"/>
          <p:cNvPicPr>
            <a:picLocks noChangeAspect="1" noChangeArrowheads="1"/>
          </p:cNvPicPr>
          <p:nvPr/>
        </p:nvPicPr>
        <p:blipFill>
          <a:blip r:embed="rId4" cstate="print"/>
          <a:srcRect/>
          <a:stretch>
            <a:fillRect/>
          </a:stretch>
        </p:blipFill>
        <p:spPr bwMode="auto">
          <a:xfrm>
            <a:off x="1524000" y="2868549"/>
            <a:ext cx="5410200" cy="3219069"/>
          </a:xfrm>
          <a:prstGeom prst="rect">
            <a:avLst/>
          </a:prstGeom>
          <a:noFill/>
        </p:spPr>
      </p:pic>
      <p:sp>
        <p:nvSpPr>
          <p:cNvPr id="10" name="Rounded Rectangular Callout 9"/>
          <p:cNvSpPr/>
          <p:nvPr/>
        </p:nvSpPr>
        <p:spPr>
          <a:xfrm>
            <a:off x="59436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Keep DEQ rules to regulate GHGs</a:t>
            </a:r>
            <a:endParaRPr lang="en-US" dirty="0">
              <a:solidFill>
                <a:schemeClr val="tx1"/>
              </a:solidFill>
            </a:endParaRPr>
          </a:p>
        </p:txBody>
      </p:sp>
      <p:sp>
        <p:nvSpPr>
          <p:cNvPr id="11" name="Rounded Rectangular Callout 10"/>
          <p:cNvSpPr/>
          <p:nvPr/>
        </p:nvSpPr>
        <p:spPr>
          <a:xfrm>
            <a:off x="19050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Follow Supreme Court decision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a:lnSpc>
                <a:spcPct val="120000"/>
              </a:lnSpc>
              <a:spcAft>
                <a:spcPts val="600"/>
              </a:spcAft>
            </a:pPr>
            <a:r>
              <a:rPr lang="en-US" sz="3200" dirty="0" smtClean="0">
                <a:solidFill>
                  <a:schemeClr val="bg1"/>
                </a:solidFill>
                <a:latin typeface="Arial" pitchFamily="34" charset="0"/>
                <a:cs typeface="Arial" pitchFamily="34" charset="0"/>
              </a:rPr>
              <a:t>0 </a:t>
            </a:r>
            <a:r>
              <a:rPr lang="en-US" sz="3200" dirty="0" smtClean="0">
                <a:solidFill>
                  <a:schemeClr val="bg1"/>
                </a:solidFill>
                <a:latin typeface="Arial" pitchFamily="34" charset="0"/>
                <a:cs typeface="Arial" pitchFamily="34" charset="0"/>
              </a:rPr>
              <a:t>Greenhouse Gases                         </a:t>
            </a:r>
            <a:r>
              <a:rPr lang="en-US" sz="32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graphicFrame>
        <p:nvGraphicFramePr>
          <p:cNvPr id="2" name="Diagram 1"/>
          <p:cNvGraphicFramePr/>
          <p:nvPr>
            <p:extLst>
              <p:ext uri="{D42A27DB-BD31-4B8C-83A1-F6EECF244321}">
                <p14:modId xmlns:p14="http://schemas.microsoft.com/office/powerpoint/2010/main" xmlns="" val="2001437541"/>
              </p:ext>
            </p:extLst>
          </p:nvPr>
        </p:nvGraphicFramePr>
        <p:xfrm>
          <a:off x="990600" y="1828800"/>
          <a:ext cx="6858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1219200" y="2362200"/>
            <a:ext cx="1155493" cy="3600681"/>
            <a:chOff x="1219200" y="2362200"/>
            <a:chExt cx="1155493" cy="3600681"/>
          </a:xfrm>
        </p:grpSpPr>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19200" y="5105400"/>
              <a:ext cx="914400" cy="857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l="4800" r="4800"/>
            <a:stretch>
              <a:fillRect/>
            </a:stretch>
          </p:blipFill>
          <p:spPr bwMode="auto">
            <a:xfrm>
              <a:off x="1600200" y="3810000"/>
              <a:ext cx="774493" cy="762000"/>
            </a:xfrm>
            <a:prstGeom prst="rect">
              <a:avLst/>
            </a:prstGeom>
            <a:noFill/>
            <a:ln>
              <a:noFill/>
            </a:ln>
          </p:spPr>
        </p:pic>
        <p:pic>
          <p:nvPicPr>
            <p:cNvPr id="80898" name="Picture 2" descr="https://mathonomicsstudent.files.wordpress.com/2012/01/equivalent-to.jpg"/>
            <p:cNvPicPr>
              <a:picLocks noChangeAspect="1" noChangeArrowheads="1"/>
            </p:cNvPicPr>
            <p:nvPr/>
          </p:nvPicPr>
          <p:blipFill>
            <a:blip r:embed="rId11" cstate="print"/>
            <a:srcRect l="22444" t="18462" r="26185" b="9231"/>
            <a:stretch>
              <a:fillRect/>
            </a:stretch>
          </p:blipFill>
          <p:spPr bwMode="auto">
            <a:xfrm>
              <a:off x="1295400" y="2362200"/>
              <a:ext cx="762000" cy="838200"/>
            </a:xfrm>
            <a:prstGeom prst="rect">
              <a:avLst/>
            </a:prstGeom>
            <a:noFill/>
          </p:spPr>
        </p:pic>
      </p:grpSp>
      <p:sp>
        <p:nvSpPr>
          <p:cNvPr id="10" name="Subtitle 2"/>
          <p:cNvSpPr txBox="1">
            <a:spLocks/>
          </p:cNvSpPr>
          <p:nvPr/>
        </p:nvSpPr>
        <p:spPr>
          <a:xfrm>
            <a:off x="1295400" y="1600200"/>
            <a:ext cx="69342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dirty="0" smtClean="0">
                <a:solidFill>
                  <a:schemeClr val="tx1"/>
                </a:solidFill>
              </a:rPr>
              <a:t>Reasons to align with Supreme Court decision </a:t>
            </a:r>
          </a:p>
        </p:txBody>
      </p:sp>
    </p:spTree>
    <p:extLst>
      <p:ext uri="{BB962C8B-B14F-4D97-AF65-F5344CB8AC3E}">
        <p14:creationId xmlns:p14="http://schemas.microsoft.com/office/powerpoint/2010/main" xmlns="" val="167477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52553" y="5993219"/>
            <a:ext cx="2895600" cy="365125"/>
          </a:xfrm>
        </p:spPr>
        <p:txBody>
          <a:bodyPr/>
          <a:lstStyle/>
          <a:p>
            <a:fld id="{F0D78E94-73A4-484D-8D4C-ABC2E7101558}" type="slidenum">
              <a:rPr lang="en-US" smtClean="0"/>
              <a:pPr/>
              <a:t>13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a:lnSpc>
                <a:spcPct val="120000"/>
              </a:lnSpc>
              <a:spcAft>
                <a:spcPts val="600"/>
              </a:spcAft>
            </a:pPr>
            <a:r>
              <a:rPr lang="en-US" sz="3200" dirty="0" smtClean="0">
                <a:solidFill>
                  <a:schemeClr val="bg1"/>
                </a:solidFill>
                <a:latin typeface="Arial" pitchFamily="34" charset="0"/>
                <a:cs typeface="Arial" pitchFamily="34" charset="0"/>
              </a:rPr>
              <a:t>6.19	 Biogenic CO</a:t>
            </a:r>
            <a:r>
              <a:rPr lang="en-US" sz="3200" baseline="-25000" dirty="0" smtClean="0">
                <a:solidFill>
                  <a:schemeClr val="bg1"/>
                </a:solidFill>
                <a:latin typeface="Arial" pitchFamily="34" charset="0"/>
                <a:cs typeface="Arial" pitchFamily="34" charset="0"/>
              </a:rPr>
              <a:t>2</a:t>
            </a:r>
            <a:r>
              <a:rPr lang="en-US" sz="3200" dirty="0" smtClean="0">
                <a:solidFill>
                  <a:schemeClr val="bg1"/>
                </a:solidFill>
                <a:latin typeface="Arial" pitchFamily="34" charset="0"/>
                <a:cs typeface="Arial" pitchFamily="34" charset="0"/>
              </a:rPr>
              <a:t> 				</a:t>
            </a:r>
            <a:r>
              <a:rPr lang="en-US" sz="32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endParaRPr lang="en-US" sz="3200" dirty="0" smtClean="0">
              <a:solidFill>
                <a:schemeClr val="bg1"/>
              </a:solidFill>
              <a:latin typeface="Arial" pitchFamily="34" charset="0"/>
              <a:cs typeface="Arial" pitchFamily="34" charset="0"/>
            </a:endParaRPr>
          </a:p>
        </p:txBody>
      </p:sp>
      <p:sp>
        <p:nvSpPr>
          <p:cNvPr id="8" name="Subtitle 2"/>
          <p:cNvSpPr txBox="1">
            <a:spLocks/>
          </p:cNvSpPr>
          <p:nvPr/>
        </p:nvSpPr>
        <p:spPr>
          <a:xfrm>
            <a:off x="533400" y="1600200"/>
            <a:ext cx="8305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b="1" dirty="0" smtClean="0">
                <a:solidFill>
                  <a:schemeClr val="tx1"/>
                </a:solidFill>
              </a:rPr>
              <a:t>Biogenic CO</a:t>
            </a:r>
            <a:r>
              <a:rPr lang="en-US" sz="3200" b="1" baseline="-25000" dirty="0" smtClean="0">
                <a:solidFill>
                  <a:schemeClr val="tx1"/>
                </a:solidFill>
              </a:rPr>
              <a:t>2</a:t>
            </a:r>
            <a:r>
              <a:rPr lang="en-US" sz="3200" b="1" dirty="0" smtClean="0">
                <a:solidFill>
                  <a:schemeClr val="tx1"/>
                </a:solidFill>
              </a:rPr>
              <a:t> Deferral </a:t>
            </a:r>
          </a:p>
        </p:txBody>
      </p:sp>
      <p:sp>
        <p:nvSpPr>
          <p:cNvPr id="10" name="Right Arrow 9"/>
          <p:cNvSpPr/>
          <p:nvPr/>
        </p:nvSpPr>
        <p:spPr>
          <a:xfrm>
            <a:off x="533400" y="3333269"/>
            <a:ext cx="8084820" cy="1143000"/>
          </a:xfrm>
          <a:prstGeom prst="rightArrow">
            <a:avLst/>
          </a:prstGeom>
          <a:solidFill>
            <a:srgbClr val="C0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a:off x="1351784" y="3135615"/>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28600" y="5068541"/>
            <a:ext cx="2336422" cy="830997"/>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rPr>
              <a:t>No </a:t>
            </a:r>
            <a:r>
              <a:rPr lang="en-US" sz="1600" b="1" dirty="0" smtClean="0">
                <a:solidFill>
                  <a:schemeClr val="bg1"/>
                </a:solidFill>
                <a:latin typeface="+mn-lt"/>
              </a:rPr>
              <a:t>Title V or Prevention of Significant permits needed for </a:t>
            </a:r>
            <a:r>
              <a:rPr lang="en-US" sz="1600" b="1" dirty="0">
                <a:solidFill>
                  <a:schemeClr val="bg1"/>
                </a:solidFill>
              </a:rPr>
              <a:t>biogenic CO</a:t>
            </a:r>
            <a:r>
              <a:rPr lang="en-US" sz="1600" b="1" baseline="-25000" dirty="0">
                <a:solidFill>
                  <a:schemeClr val="bg1"/>
                </a:solidFill>
              </a:rPr>
              <a:t>2</a:t>
            </a:r>
            <a:endParaRPr lang="en-US" sz="1600" b="1" dirty="0">
              <a:solidFill>
                <a:schemeClr val="bg1"/>
              </a:solidFill>
              <a:latin typeface="+mn-lt"/>
            </a:endParaRPr>
          </a:p>
        </p:txBody>
      </p:sp>
      <p:sp>
        <p:nvSpPr>
          <p:cNvPr id="18" name="TextBox 17"/>
          <p:cNvSpPr txBox="1"/>
          <p:nvPr/>
        </p:nvSpPr>
        <p:spPr>
          <a:xfrm>
            <a:off x="974248" y="3728343"/>
            <a:ext cx="838200" cy="307777"/>
          </a:xfrm>
          <a:prstGeom prst="rect">
            <a:avLst/>
          </a:prstGeom>
          <a:noFill/>
        </p:spPr>
        <p:txBody>
          <a:bodyPr wrap="square" rtlCol="0">
            <a:spAutoFit/>
          </a:bodyPr>
          <a:lstStyle/>
          <a:p>
            <a:pPr algn="ctr"/>
            <a:r>
              <a:rPr lang="en-US" sz="1400" b="1" dirty="0" smtClean="0">
                <a:solidFill>
                  <a:schemeClr val="bg1"/>
                </a:solidFill>
              </a:rPr>
              <a:t>07/2011</a:t>
            </a:r>
            <a:endParaRPr lang="en-US" sz="1400" b="1" dirty="0">
              <a:solidFill>
                <a:schemeClr val="bg1"/>
              </a:solidFill>
            </a:endParaRPr>
          </a:p>
        </p:txBody>
      </p:sp>
      <p:sp>
        <p:nvSpPr>
          <p:cNvPr id="20" name="TextBox 19"/>
          <p:cNvSpPr txBox="1"/>
          <p:nvPr/>
        </p:nvSpPr>
        <p:spPr>
          <a:xfrm>
            <a:off x="411609" y="2465428"/>
            <a:ext cx="1963479" cy="584775"/>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EPA defers biogenic CO</a:t>
            </a:r>
            <a:r>
              <a:rPr lang="en-US" sz="1600" b="1" baseline="-25000" dirty="0" smtClean="0">
                <a:solidFill>
                  <a:schemeClr val="bg1"/>
                </a:solidFill>
                <a:latin typeface="+mn-lt"/>
              </a:rPr>
              <a:t>2</a:t>
            </a:r>
            <a:r>
              <a:rPr lang="en-US" sz="1600" b="1" dirty="0" smtClean="0">
                <a:solidFill>
                  <a:schemeClr val="bg1"/>
                </a:solidFill>
                <a:latin typeface="+mn-lt"/>
              </a:rPr>
              <a:t> from permitting</a:t>
            </a:r>
            <a:endParaRPr lang="en-US" sz="1600" b="1" dirty="0">
              <a:solidFill>
                <a:schemeClr val="bg1"/>
              </a:solidFill>
              <a:latin typeface="+mn-lt"/>
            </a:endParaRPr>
          </a:p>
        </p:txBody>
      </p:sp>
      <p:sp>
        <p:nvSpPr>
          <p:cNvPr id="36" name="Down Arrow 35"/>
          <p:cNvSpPr/>
          <p:nvPr/>
        </p:nvSpPr>
        <p:spPr>
          <a:xfrm>
            <a:off x="1253139" y="4262772"/>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2448377"/>
            <a:ext cx="1726467" cy="584775"/>
          </a:xfrm>
          <a:prstGeom prst="rect">
            <a:avLst/>
          </a:prstGeom>
          <a:solidFill>
            <a:srgbClr val="0070C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Court invalidates EPA’s deferral</a:t>
            </a:r>
          </a:p>
        </p:txBody>
      </p:sp>
      <p:sp>
        <p:nvSpPr>
          <p:cNvPr id="21" name="Up Arrow 20"/>
          <p:cNvSpPr/>
          <p:nvPr/>
        </p:nvSpPr>
        <p:spPr>
          <a:xfrm>
            <a:off x="3412471" y="3071750"/>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002231" y="3709915"/>
            <a:ext cx="838200" cy="307777"/>
          </a:xfrm>
          <a:prstGeom prst="rect">
            <a:avLst/>
          </a:prstGeom>
          <a:noFill/>
        </p:spPr>
        <p:txBody>
          <a:bodyPr wrap="square" rtlCol="0">
            <a:spAutoFit/>
          </a:bodyPr>
          <a:lstStyle/>
          <a:p>
            <a:pPr algn="ctr"/>
            <a:r>
              <a:rPr lang="en-US" sz="1400" b="1" dirty="0" smtClean="0">
                <a:solidFill>
                  <a:schemeClr val="bg1"/>
                </a:solidFill>
              </a:rPr>
              <a:t>07/2013</a:t>
            </a:r>
            <a:endParaRPr lang="en-US" sz="1400" b="1" dirty="0">
              <a:solidFill>
                <a:schemeClr val="bg1"/>
              </a:solidFill>
            </a:endParaRPr>
          </a:p>
        </p:txBody>
      </p:sp>
      <p:sp>
        <p:nvSpPr>
          <p:cNvPr id="29" name="TextBox 28"/>
          <p:cNvSpPr txBox="1"/>
          <p:nvPr/>
        </p:nvSpPr>
        <p:spPr>
          <a:xfrm>
            <a:off x="2714754" y="5105400"/>
            <a:ext cx="1524000" cy="338554"/>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endParaRPr lang="en-US" sz="1600" b="1" dirty="0">
              <a:solidFill>
                <a:schemeClr val="bg1"/>
              </a:solidFill>
              <a:latin typeface="+mn-lt"/>
            </a:endParaRPr>
          </a:p>
        </p:txBody>
      </p:sp>
      <p:sp>
        <p:nvSpPr>
          <p:cNvPr id="38" name="Down Arrow 37"/>
          <p:cNvSpPr/>
          <p:nvPr/>
        </p:nvSpPr>
        <p:spPr>
          <a:xfrm>
            <a:off x="3310362" y="4264971"/>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475845" y="2465428"/>
            <a:ext cx="1752600" cy="584775"/>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Biogenic CO</a:t>
            </a:r>
            <a:r>
              <a:rPr lang="en-US" sz="1600" b="1" baseline="-25000" dirty="0" smtClean="0">
                <a:solidFill>
                  <a:schemeClr val="bg1"/>
                </a:solidFill>
                <a:latin typeface="+mn-lt"/>
              </a:rPr>
              <a:t>2</a:t>
            </a:r>
            <a:r>
              <a:rPr lang="en-US" sz="1600" b="1" dirty="0" smtClean="0">
                <a:solidFill>
                  <a:schemeClr val="bg1"/>
                </a:solidFill>
                <a:latin typeface="+mn-lt"/>
              </a:rPr>
              <a:t> Deferral expires</a:t>
            </a:r>
            <a:endParaRPr lang="en-US" sz="1600" b="1" dirty="0">
              <a:solidFill>
                <a:schemeClr val="bg1"/>
              </a:solidFill>
              <a:latin typeface="+mn-lt"/>
            </a:endParaRPr>
          </a:p>
        </p:txBody>
      </p:sp>
      <p:sp>
        <p:nvSpPr>
          <p:cNvPr id="25" name="Up Arrow 24"/>
          <p:cNvSpPr/>
          <p:nvPr/>
        </p:nvSpPr>
        <p:spPr>
          <a:xfrm>
            <a:off x="5297503" y="3099071"/>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4947446" y="3733800"/>
            <a:ext cx="838200" cy="307777"/>
          </a:xfrm>
          <a:prstGeom prst="rect">
            <a:avLst/>
          </a:prstGeom>
          <a:noFill/>
        </p:spPr>
        <p:txBody>
          <a:bodyPr wrap="square" rtlCol="0">
            <a:spAutoFit/>
          </a:bodyPr>
          <a:lstStyle/>
          <a:p>
            <a:pPr algn="ctr"/>
            <a:r>
              <a:rPr lang="en-US" sz="1400" b="1" dirty="0" smtClean="0">
                <a:solidFill>
                  <a:schemeClr val="bg1"/>
                </a:solidFill>
              </a:rPr>
              <a:t>0/72014</a:t>
            </a:r>
            <a:endParaRPr lang="en-US" sz="1400" b="1" dirty="0">
              <a:solidFill>
                <a:schemeClr val="bg1"/>
              </a:solidFill>
            </a:endParaRPr>
          </a:p>
        </p:txBody>
      </p:sp>
      <p:sp>
        <p:nvSpPr>
          <p:cNvPr id="33" name="TextBox 32"/>
          <p:cNvSpPr txBox="1"/>
          <p:nvPr/>
        </p:nvSpPr>
        <p:spPr>
          <a:xfrm>
            <a:off x="4347342" y="5112603"/>
            <a:ext cx="2053458" cy="830997"/>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DEQ must include biogenic </a:t>
            </a:r>
            <a:r>
              <a:rPr lang="en-US" sz="1600" b="1" dirty="0">
                <a:solidFill>
                  <a:schemeClr val="bg1"/>
                </a:solidFill>
              </a:rPr>
              <a:t>CO</a:t>
            </a:r>
            <a:r>
              <a:rPr lang="en-US" sz="1600" b="1" baseline="-25000" dirty="0">
                <a:solidFill>
                  <a:schemeClr val="bg1"/>
                </a:solidFill>
              </a:rPr>
              <a:t>2</a:t>
            </a:r>
            <a:endParaRPr lang="en-US" sz="1600" b="1" dirty="0">
              <a:solidFill>
                <a:schemeClr val="bg1"/>
              </a:solidFill>
            </a:endParaRPr>
          </a:p>
          <a:p>
            <a:pPr algn="ctr"/>
            <a:r>
              <a:rPr lang="en-US" sz="1600" b="1" dirty="0" smtClean="0">
                <a:solidFill>
                  <a:schemeClr val="bg1"/>
                </a:solidFill>
                <a:latin typeface="+mn-lt"/>
              </a:rPr>
              <a:t> in permitting actions</a:t>
            </a:r>
            <a:endParaRPr lang="en-US" sz="1600" b="1" dirty="0">
              <a:solidFill>
                <a:schemeClr val="bg1"/>
              </a:solidFill>
              <a:latin typeface="+mn-lt"/>
            </a:endParaRPr>
          </a:p>
        </p:txBody>
      </p:sp>
      <p:sp>
        <p:nvSpPr>
          <p:cNvPr id="39" name="Down Arrow 38"/>
          <p:cNvSpPr/>
          <p:nvPr/>
        </p:nvSpPr>
        <p:spPr>
          <a:xfrm>
            <a:off x="5236958" y="4244266"/>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76382" y="3750881"/>
            <a:ext cx="914400" cy="307777"/>
          </a:xfrm>
          <a:prstGeom prst="rect">
            <a:avLst/>
          </a:prstGeom>
          <a:noFill/>
        </p:spPr>
        <p:txBody>
          <a:bodyPr wrap="square" rtlCol="0">
            <a:spAutoFit/>
          </a:bodyPr>
          <a:lstStyle/>
          <a:p>
            <a:pPr algn="ctr"/>
            <a:r>
              <a:rPr lang="en-US" sz="1400" b="1" dirty="0" smtClean="0">
                <a:solidFill>
                  <a:schemeClr val="bg1"/>
                </a:solidFill>
              </a:rPr>
              <a:t>?</a:t>
            </a:r>
            <a:endParaRPr lang="en-US" sz="1400" b="1" dirty="0">
              <a:solidFill>
                <a:schemeClr val="bg1"/>
              </a:solidFill>
            </a:endParaRPr>
          </a:p>
        </p:txBody>
      </p:sp>
      <p:sp>
        <p:nvSpPr>
          <p:cNvPr id="27" name="TextBox 26"/>
          <p:cNvSpPr txBox="1"/>
          <p:nvPr/>
        </p:nvSpPr>
        <p:spPr>
          <a:xfrm>
            <a:off x="6682618" y="5029200"/>
            <a:ext cx="1524000" cy="1077218"/>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DEQ will propose rules after EPA rule adoption</a:t>
            </a:r>
            <a:endParaRPr lang="en-US" sz="1600" b="1" dirty="0">
              <a:solidFill>
                <a:schemeClr val="bg1"/>
              </a:solidFill>
              <a:latin typeface="+mn-lt"/>
            </a:endParaRPr>
          </a:p>
        </p:txBody>
      </p:sp>
      <p:sp>
        <p:nvSpPr>
          <p:cNvPr id="40" name="Down Arrow 39"/>
          <p:cNvSpPr/>
          <p:nvPr/>
        </p:nvSpPr>
        <p:spPr>
          <a:xfrm>
            <a:off x="7300946" y="4219675"/>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400800" y="2209800"/>
            <a:ext cx="2203637" cy="830997"/>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EPA continues work on CO</a:t>
            </a:r>
            <a:r>
              <a:rPr lang="en-US" sz="1600" b="1" baseline="-25000" dirty="0" smtClean="0">
                <a:solidFill>
                  <a:schemeClr val="bg1"/>
                </a:solidFill>
                <a:latin typeface="+mn-lt"/>
              </a:rPr>
              <a:t>2</a:t>
            </a:r>
            <a:r>
              <a:rPr lang="en-US" sz="1600" b="1" dirty="0" smtClean="0">
                <a:solidFill>
                  <a:schemeClr val="bg1"/>
                </a:solidFill>
                <a:latin typeface="+mn-lt"/>
              </a:rPr>
              <a:t> assessment framework</a:t>
            </a:r>
            <a:endParaRPr lang="en-US" sz="1600" b="1" dirty="0">
              <a:solidFill>
                <a:schemeClr val="bg1"/>
              </a:solidFill>
              <a:latin typeface="+mn-lt"/>
            </a:endParaRPr>
          </a:p>
        </p:txBody>
      </p:sp>
      <p:sp>
        <p:nvSpPr>
          <p:cNvPr id="42" name="Up Arrow 41"/>
          <p:cNvSpPr/>
          <p:nvPr/>
        </p:nvSpPr>
        <p:spPr>
          <a:xfrm>
            <a:off x="7403055" y="3122221"/>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9755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lide(fromBottom)">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lide(fromBottom)">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lide(fromBottom)">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slide(fromBottom)">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12" grpId="0" animBg="1"/>
      <p:bldP spid="29" grpId="0" animBg="1"/>
      <p:bldP spid="24" grpId="0" animBg="1"/>
      <p:bldP spid="33" grpId="0" animBg="1"/>
      <p:bldP spid="27"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1.9 Deposition of large particles</a:t>
            </a:r>
          </a:p>
        </p:txBody>
      </p:sp>
      <p:pic>
        <p:nvPicPr>
          <p:cNvPr id="12290" name="Picture 2" descr="http://best-b2b.com/userimg/1043/1063-2/metal-sand------3-263.jpg"/>
          <p:cNvPicPr>
            <a:picLocks noChangeAspect="1" noChangeArrowheads="1"/>
          </p:cNvPicPr>
          <p:nvPr/>
        </p:nvPicPr>
        <p:blipFill>
          <a:blip r:embed="rId4" cstate="print"/>
          <a:srcRect l="7500" r="30000" b="20000"/>
          <a:stretch>
            <a:fillRect/>
          </a:stretch>
        </p:blipFill>
        <p:spPr bwMode="auto">
          <a:xfrm>
            <a:off x="5105400" y="4038600"/>
            <a:ext cx="2740025" cy="2630425"/>
          </a:xfrm>
          <a:prstGeom prst="rect">
            <a:avLst/>
          </a:prstGeom>
          <a:noFill/>
        </p:spPr>
      </p:pic>
      <p:sp>
        <p:nvSpPr>
          <p:cNvPr id="2" name="TextBox 1"/>
          <p:cNvSpPr txBox="1"/>
          <p:nvPr/>
        </p:nvSpPr>
        <p:spPr>
          <a:xfrm>
            <a:off x="457200" y="1828800"/>
            <a:ext cx="8610600" cy="1815882"/>
          </a:xfrm>
          <a:prstGeom prst="rect">
            <a:avLst/>
          </a:prstGeom>
          <a:noFill/>
        </p:spPr>
        <p:txBody>
          <a:bodyPr wrap="square" rtlCol="0">
            <a:spAutoFit/>
          </a:bodyPr>
          <a:lstStyle/>
          <a:p>
            <a:r>
              <a:rPr lang="en-US" sz="2800" dirty="0"/>
              <a:t>No person may cause or permit the emission of particulate matter larger than 250 microns in size at sufficient duration or quantity as to create an observable deposition upon the real property of another </a:t>
            </a:r>
            <a:r>
              <a:rPr lang="en-US" sz="2800" dirty="0" smtClean="0"/>
              <a:t>person</a:t>
            </a:r>
            <a:endParaRPr lang="en-US" sz="2800" dirty="0"/>
          </a:p>
        </p:txBody>
      </p:sp>
      <p:sp>
        <p:nvSpPr>
          <p:cNvPr id="8" name="TextBox 7"/>
          <p:cNvSpPr txBox="1"/>
          <p:nvPr/>
        </p:nvSpPr>
        <p:spPr>
          <a:xfrm>
            <a:off x="457200" y="3110805"/>
            <a:ext cx="8686800" cy="1384995"/>
          </a:xfrm>
          <a:prstGeom prst="rect">
            <a:avLst/>
          </a:prstGeom>
          <a:noFill/>
        </p:spPr>
        <p:txBody>
          <a:bodyPr wrap="square" rtlCol="0">
            <a:spAutoFit/>
          </a:bodyPr>
          <a:lstStyle/>
          <a:p>
            <a:r>
              <a:rPr lang="en-US" sz="2800" dirty="0" smtClean="0"/>
              <a:t>						      </a:t>
            </a:r>
            <a:endParaRPr lang="en-US" sz="2800" dirty="0" smtClean="0"/>
          </a:p>
          <a:p>
            <a:r>
              <a:rPr lang="en-US" sz="2800" dirty="0" smtClean="0"/>
              <a:t>when </a:t>
            </a:r>
            <a:r>
              <a:rPr lang="en-US" sz="2800" dirty="0" smtClean="0"/>
              <a:t>notified by the department that the deposition exists and must be controlled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5000"/>
                                        <p:tgtEl>
                                          <p:spTgt spid="8"/>
                                        </p:tgtEl>
                                      </p:cBhvr>
                                    </p:animEffect>
                                    <p:anim calcmode="lin" valueType="num">
                                      <p:cBhvr>
                                        <p:cTn id="7" dur="5000"/>
                                        <p:tgtEl>
                                          <p:spTgt spid="8"/>
                                        </p:tgtEl>
                                        <p:attrNameLst>
                                          <p:attrName>ppt_x</p:attrName>
                                        </p:attrNameLst>
                                      </p:cBhvr>
                                      <p:tavLst>
                                        <p:tav tm="0">
                                          <p:val>
                                            <p:strVal val="ppt_x"/>
                                          </p:val>
                                        </p:tav>
                                        <p:tav tm="100000">
                                          <p:val>
                                            <p:strVal val="ppt_x"/>
                                          </p:val>
                                        </p:tav>
                                      </p:tavLst>
                                    </p:anim>
                                    <p:anim calcmode="lin" valueType="num">
                                      <p:cBhvr>
                                        <p:cTn id="8" dur="500" decel="100000"/>
                                        <p:tgtEl>
                                          <p:spTgt spid="8"/>
                                        </p:tgtEl>
                                        <p:attrNameLst>
                                          <p:attrName>ppt_y</p:attrName>
                                        </p:attrNameLst>
                                      </p:cBhvr>
                                      <p:tavLst>
                                        <p:tav tm="0">
                                          <p:val>
                                            <p:strVal val="ppt_y"/>
                                          </p:val>
                                        </p:tav>
                                        <p:tav tm="100000">
                                          <p:val>
                                            <p:strVal val="ppt_y-.03"/>
                                          </p:val>
                                        </p:tav>
                                      </p:tavLst>
                                    </p:anim>
                                    <p:anim calcmode="lin" valueType="num">
                                      <p:cBhvr>
                                        <p:cTn id="9" dur="4500" accel="100000">
                                          <p:stCondLst>
                                            <p:cond delay="500"/>
                                          </p:stCondLst>
                                        </p:cTn>
                                        <p:tgtEl>
                                          <p:spTgt spid="8"/>
                                        </p:tgtEl>
                                        <p:attrNameLst>
                                          <p:attrName>ppt_y</p:attrName>
                                        </p:attrNameLst>
                                      </p:cBhvr>
                                      <p:tavLst>
                                        <p:tav tm="0">
                                          <p:val>
                                            <p:strVal val="ppt_y"/>
                                          </p:val>
                                        </p:tav>
                                        <p:tav tm="100000">
                                          <p:val>
                                            <p:strVal val="ppt_y+1"/>
                                          </p:val>
                                        </p:tav>
                                      </p:tavLst>
                                    </p:anim>
                                    <p:set>
                                      <p:cBhvr>
                                        <p:cTn id="10"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05000"/>
            <a:ext cx="8305800" cy="3886200"/>
          </a:xfrm>
        </p:spPr>
        <p:txBody>
          <a:bodyPr>
            <a:noAutofit/>
          </a:bodyPr>
          <a:lstStyle/>
          <a:p>
            <a:pPr marL="571500" algn="l">
              <a:lnSpc>
                <a:spcPct val="115000"/>
              </a:lnSpc>
              <a:spcBef>
                <a:spcPts val="0"/>
              </a:spcBef>
            </a:pPr>
            <a:r>
              <a:rPr lang="en-US" sz="2800" dirty="0">
                <a:solidFill>
                  <a:schemeClr val="tx1"/>
                </a:solidFill>
              </a:rPr>
              <a:t>E</a:t>
            </a:r>
            <a:r>
              <a:rPr lang="en-US" sz="2800" dirty="0" smtClean="0">
                <a:solidFill>
                  <a:schemeClr val="tx1"/>
                </a:solidFill>
              </a:rPr>
              <a:t>xpand </a:t>
            </a:r>
            <a:r>
              <a:rPr lang="en-US" sz="2800" dirty="0">
                <a:solidFill>
                  <a:schemeClr val="tx1"/>
                </a:solidFill>
              </a:rPr>
              <a:t>the requirements </a:t>
            </a:r>
            <a:r>
              <a:rPr lang="en-US" sz="2800" dirty="0" smtClean="0">
                <a:solidFill>
                  <a:schemeClr val="tx1"/>
                </a:solidFill>
              </a:rPr>
              <a:t>of marine </a:t>
            </a:r>
            <a:r>
              <a:rPr lang="en-US" sz="2800" dirty="0">
                <a:solidFill>
                  <a:schemeClr val="tx1"/>
                </a:solidFill>
              </a:rPr>
              <a:t>loading of gasoline to include </a:t>
            </a:r>
            <a:r>
              <a:rPr lang="en-US" sz="2800" dirty="0" smtClean="0">
                <a:solidFill>
                  <a:schemeClr val="tx1"/>
                </a:solidFill>
              </a:rPr>
              <a:t>any </a:t>
            </a:r>
            <a:r>
              <a:rPr lang="en-US" sz="2800" dirty="0">
                <a:solidFill>
                  <a:schemeClr val="tx1"/>
                </a:solidFill>
              </a:rPr>
              <a:t>volatile organic compounds liquid with a true vapor pressure greater than 10.5 kPa (1.52 psia) in the Portland Air Quality Maintenance Area</a:t>
            </a:r>
            <a:endParaRPr lang="en-US" sz="2800"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prstClr val="white"/>
                </a:solidFill>
                <a:latin typeface="Arial" pitchFamily="34" charset="0"/>
                <a:cs typeface="Arial" pitchFamily="34" charset="0"/>
              </a:rPr>
              <a:t>1.31  Gasoline Marine Loading</a:t>
            </a:r>
          </a:p>
        </p:txBody>
      </p:sp>
      <p:pic>
        <p:nvPicPr>
          <p:cNvPr id="61444" name="Picture 4" descr="http://www.spragueenergy.com/images/default-source/terminal-images/avery-lane-terminal-newington-nh-sprague-aerial-photo.jpg?sfvrsn=0"/>
          <p:cNvPicPr>
            <a:picLocks noChangeAspect="1" noChangeArrowheads="1"/>
          </p:cNvPicPr>
          <p:nvPr/>
        </p:nvPicPr>
        <p:blipFill>
          <a:blip r:embed="rId4" cstate="print"/>
          <a:srcRect/>
          <a:stretch>
            <a:fillRect/>
          </a:stretch>
        </p:blipFill>
        <p:spPr bwMode="auto">
          <a:xfrm>
            <a:off x="3810000" y="4038600"/>
            <a:ext cx="4600575" cy="2081425"/>
          </a:xfrm>
          <a:prstGeom prst="rect">
            <a:avLst/>
          </a:prstGeom>
          <a:noFill/>
        </p:spPr>
      </p:pic>
    </p:spTree>
    <p:extLst>
      <p:ext uri="{BB962C8B-B14F-4D97-AF65-F5344CB8AC3E}">
        <p14:creationId xmlns:p14="http://schemas.microsoft.com/office/powerpoint/2010/main" xmlns="" val="512467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prstClr val="white"/>
                </a:solidFill>
              </a:rPr>
              <a:t>1.31  Gasoline Marine Loading</a:t>
            </a:r>
          </a:p>
        </p:txBody>
      </p:sp>
      <p:sp>
        <p:nvSpPr>
          <p:cNvPr id="2" name="Subtitle 1"/>
          <p:cNvSpPr>
            <a:spLocks noGrp="1"/>
          </p:cNvSpPr>
          <p:nvPr>
            <p:ph type="subTitle" idx="1"/>
          </p:nvPr>
        </p:nvSpPr>
        <p:spPr>
          <a:xfrm>
            <a:off x="609600" y="1676400"/>
            <a:ext cx="7848600" cy="4709160"/>
          </a:xfrm>
        </p:spPr>
        <p:txBody>
          <a:bodyPr>
            <a:noAutofit/>
          </a:bodyPr>
          <a:lstStyle/>
          <a:p>
            <a:pPr algn="l">
              <a:spcBef>
                <a:spcPts val="0"/>
              </a:spcBef>
            </a:pPr>
            <a:r>
              <a:rPr lang="en-US" dirty="0" smtClean="0">
                <a:solidFill>
                  <a:schemeClr val="tx1"/>
                </a:solidFill>
                <a:ea typeface="Times New Roman"/>
              </a:rPr>
              <a:t>Background:</a:t>
            </a:r>
            <a:endParaRPr lang="en-US" dirty="0">
              <a:solidFill>
                <a:schemeClr val="tx1"/>
              </a:solidFill>
              <a:ea typeface="Times New Roman"/>
            </a:endParaRPr>
          </a:p>
          <a:p>
            <a:pPr marL="342900" marR="0" lvl="0" indent="-342900" algn="l">
              <a:spcBef>
                <a:spcPts val="0"/>
              </a:spcBef>
              <a:spcAft>
                <a:spcPts val="0"/>
              </a:spcAft>
              <a:buFont typeface="Symbol"/>
              <a:buChar char=""/>
            </a:pPr>
            <a:r>
              <a:rPr lang="en-US" sz="1800" dirty="0">
                <a:solidFill>
                  <a:schemeClr val="tx1"/>
                </a:solidFill>
                <a:ea typeface="Times New Roman"/>
              </a:rPr>
              <a:t>Current rule requires control of gasoline vapor </a:t>
            </a:r>
            <a:r>
              <a:rPr lang="en-US" sz="1800" dirty="0" smtClean="0">
                <a:solidFill>
                  <a:schemeClr val="tx1"/>
                </a:solidFill>
                <a:ea typeface="Times New Roman"/>
              </a:rPr>
              <a:t>emissions to </a:t>
            </a:r>
            <a:r>
              <a:rPr lang="en-US" sz="1800" dirty="0">
                <a:solidFill>
                  <a:schemeClr val="tx1"/>
                </a:solidFill>
                <a:ea typeface="Times New Roman"/>
              </a:rPr>
              <a:t>help reduce ozone levels</a:t>
            </a:r>
          </a:p>
          <a:p>
            <a:pPr marL="742950" marR="0" lvl="1" indent="-285750" algn="l">
              <a:spcBef>
                <a:spcPts val="0"/>
              </a:spcBef>
              <a:spcAft>
                <a:spcPts val="0"/>
              </a:spcAft>
              <a:buFont typeface="Courier New"/>
              <a:buChar char="o"/>
            </a:pPr>
            <a:r>
              <a:rPr lang="en-US" sz="1800" dirty="0">
                <a:solidFill>
                  <a:schemeClr val="tx1"/>
                </a:solidFill>
                <a:ea typeface="Times New Roman"/>
              </a:rPr>
              <a:t>when gasoline is loaded onto marine vessels (ships and barges) at large terminals</a:t>
            </a:r>
          </a:p>
          <a:p>
            <a:pPr marL="742950" marR="0" lvl="1" indent="-285750" algn="l">
              <a:spcBef>
                <a:spcPts val="0"/>
              </a:spcBef>
              <a:spcAft>
                <a:spcPts val="0"/>
              </a:spcAft>
              <a:buFont typeface="Courier New"/>
              <a:buChar char="o"/>
            </a:pPr>
            <a:r>
              <a:rPr lang="en-US" sz="1800" dirty="0" smtClean="0">
                <a:solidFill>
                  <a:schemeClr val="tx1"/>
                </a:solidFill>
                <a:ea typeface="Times New Roman"/>
              </a:rPr>
              <a:t>only gasoline</a:t>
            </a:r>
            <a:endParaRPr lang="en-US" sz="1800" dirty="0">
              <a:solidFill>
                <a:schemeClr val="tx1"/>
              </a:solidFill>
              <a:ea typeface="Times New Roman"/>
            </a:endParaRPr>
          </a:p>
          <a:p>
            <a:pPr marL="742950" marR="0" lvl="1" indent="-285750" algn="l">
              <a:spcBef>
                <a:spcPts val="0"/>
              </a:spcBef>
              <a:spcAft>
                <a:spcPts val="0"/>
              </a:spcAft>
              <a:buFont typeface="Courier New"/>
              <a:buChar char="o"/>
            </a:pPr>
            <a:r>
              <a:rPr lang="en-US" sz="1800" dirty="0" smtClean="0">
                <a:solidFill>
                  <a:schemeClr val="tx1"/>
                </a:solidFill>
                <a:ea typeface="Times New Roman"/>
              </a:rPr>
              <a:t>only </a:t>
            </a:r>
            <a:r>
              <a:rPr lang="en-US" sz="1800" dirty="0">
                <a:solidFill>
                  <a:schemeClr val="tx1"/>
                </a:solidFill>
                <a:ea typeface="Times New Roman"/>
              </a:rPr>
              <a:t>in </a:t>
            </a:r>
            <a:r>
              <a:rPr lang="en-US" sz="1800" dirty="0" smtClean="0">
                <a:solidFill>
                  <a:schemeClr val="tx1"/>
                </a:solidFill>
                <a:ea typeface="Times New Roman"/>
              </a:rPr>
              <a:t>Portland </a:t>
            </a:r>
            <a:r>
              <a:rPr lang="en-US" sz="1800" dirty="0">
                <a:solidFill>
                  <a:schemeClr val="tx1"/>
                </a:solidFill>
                <a:ea typeface="Times New Roman"/>
              </a:rPr>
              <a:t>area</a:t>
            </a:r>
          </a:p>
          <a:p>
            <a:pPr marL="342900" marR="0" lvl="0" indent="-342900" algn="l">
              <a:spcBef>
                <a:spcPts val="0"/>
              </a:spcBef>
              <a:spcAft>
                <a:spcPts val="0"/>
              </a:spcAft>
              <a:buFont typeface="Symbol"/>
              <a:buChar char=""/>
            </a:pPr>
            <a:r>
              <a:rPr lang="en-US" sz="1800" dirty="0" smtClean="0">
                <a:solidFill>
                  <a:schemeClr val="tx1"/>
                </a:solidFill>
                <a:ea typeface="Times New Roman"/>
              </a:rPr>
              <a:t>Bakken </a:t>
            </a:r>
            <a:r>
              <a:rPr lang="en-US" sz="1800" dirty="0">
                <a:solidFill>
                  <a:schemeClr val="tx1"/>
                </a:solidFill>
                <a:ea typeface="Times New Roman"/>
              </a:rPr>
              <a:t>crude oil will eventually be stored and </a:t>
            </a:r>
            <a:r>
              <a:rPr lang="en-US" sz="1800" dirty="0" err="1">
                <a:solidFill>
                  <a:schemeClr val="tx1"/>
                </a:solidFill>
                <a:ea typeface="Times New Roman"/>
              </a:rPr>
              <a:t>transloaded</a:t>
            </a:r>
            <a:r>
              <a:rPr lang="en-US" sz="1800" dirty="0">
                <a:solidFill>
                  <a:schemeClr val="tx1"/>
                </a:solidFill>
                <a:ea typeface="Times New Roman"/>
              </a:rPr>
              <a:t> at Portland terminals</a:t>
            </a:r>
          </a:p>
          <a:p>
            <a:pPr marL="742950" marR="0" lvl="1" indent="-285750" algn="l">
              <a:spcBef>
                <a:spcPts val="0"/>
              </a:spcBef>
              <a:spcAft>
                <a:spcPts val="0"/>
              </a:spcAft>
              <a:buFont typeface="Courier New"/>
              <a:buChar char="o"/>
            </a:pPr>
            <a:r>
              <a:rPr lang="en-US" sz="1800" dirty="0" smtClean="0">
                <a:solidFill>
                  <a:schemeClr val="tx1"/>
                </a:solidFill>
                <a:ea typeface="Times New Roman"/>
              </a:rPr>
              <a:t>Involved </a:t>
            </a:r>
            <a:r>
              <a:rPr lang="en-US" sz="1800" dirty="0">
                <a:solidFill>
                  <a:schemeClr val="tx1"/>
                </a:solidFill>
                <a:ea typeface="Times New Roman"/>
              </a:rPr>
              <a:t>in recent train catastrophes (Lac-</a:t>
            </a:r>
            <a:r>
              <a:rPr lang="en-US" sz="1800" dirty="0" err="1">
                <a:solidFill>
                  <a:schemeClr val="tx1"/>
                </a:solidFill>
                <a:ea typeface="Times New Roman"/>
              </a:rPr>
              <a:t>Mégantic</a:t>
            </a:r>
            <a:r>
              <a:rPr lang="en-US" sz="1800" dirty="0">
                <a:solidFill>
                  <a:schemeClr val="tx1"/>
                </a:solidFill>
                <a:ea typeface="Times New Roman"/>
              </a:rPr>
              <a:t>, Quebec, and Casselton, N. Dakota)</a:t>
            </a:r>
          </a:p>
          <a:p>
            <a:pPr marL="742950" marR="0" lvl="1" indent="-285750" algn="l">
              <a:spcBef>
                <a:spcPts val="0"/>
              </a:spcBef>
              <a:spcAft>
                <a:spcPts val="0"/>
              </a:spcAft>
              <a:buFont typeface="Courier New"/>
              <a:buChar char="o"/>
            </a:pPr>
            <a:r>
              <a:rPr lang="en-US" sz="1800" dirty="0" smtClean="0">
                <a:solidFill>
                  <a:schemeClr val="tx1"/>
                </a:solidFill>
                <a:ea typeface="Times New Roman"/>
              </a:rPr>
              <a:t>More </a:t>
            </a:r>
            <a:r>
              <a:rPr lang="en-US" sz="1800" dirty="0">
                <a:solidFill>
                  <a:schemeClr val="tx1"/>
                </a:solidFill>
                <a:ea typeface="Times New Roman"/>
              </a:rPr>
              <a:t>volatile (higher emissions) than gasoline</a:t>
            </a:r>
          </a:p>
          <a:p>
            <a:pPr marL="742950" marR="0" lvl="1" indent="-285750" algn="l">
              <a:spcBef>
                <a:spcPts val="0"/>
              </a:spcBef>
              <a:spcAft>
                <a:spcPts val="0"/>
              </a:spcAft>
              <a:buFont typeface="Courier New"/>
              <a:buChar char="o"/>
            </a:pPr>
            <a:r>
              <a:rPr lang="en-US" sz="1800" dirty="0" smtClean="0">
                <a:solidFill>
                  <a:schemeClr val="tx1"/>
                </a:solidFill>
                <a:ea typeface="Times New Roman"/>
              </a:rPr>
              <a:t>Current </a:t>
            </a:r>
            <a:r>
              <a:rPr lang="en-US" sz="1800" dirty="0">
                <a:solidFill>
                  <a:schemeClr val="tx1"/>
                </a:solidFill>
                <a:ea typeface="Times New Roman"/>
              </a:rPr>
              <a:t>rules state that gasoline has RVP of 4.0 psi or more</a:t>
            </a:r>
          </a:p>
          <a:p>
            <a:pPr marL="342900" marR="0" lvl="0" indent="-342900" algn="l">
              <a:spcBef>
                <a:spcPts val="0"/>
              </a:spcBef>
              <a:spcAft>
                <a:spcPts val="0"/>
              </a:spcAft>
              <a:buFont typeface="Symbol"/>
              <a:buChar char=""/>
            </a:pPr>
            <a:r>
              <a:rPr lang="en-US" sz="1800" dirty="0" smtClean="0">
                <a:solidFill>
                  <a:schemeClr val="tx1"/>
                </a:solidFill>
                <a:ea typeface="Times New Roman"/>
              </a:rPr>
              <a:t>EPA </a:t>
            </a:r>
            <a:r>
              <a:rPr lang="en-US" sz="1800" dirty="0">
                <a:solidFill>
                  <a:schemeClr val="tx1"/>
                </a:solidFill>
                <a:ea typeface="Times New Roman"/>
              </a:rPr>
              <a:t>might reduce the ozone standard </a:t>
            </a:r>
            <a:r>
              <a:rPr lang="en-US" sz="1800" dirty="0" smtClean="0">
                <a:solidFill>
                  <a:schemeClr val="tx1"/>
                </a:solidFill>
                <a:ea typeface="Times New Roman"/>
              </a:rPr>
              <a:t>– </a:t>
            </a:r>
          </a:p>
          <a:p>
            <a:pPr marL="742950" lvl="1" indent="-285750" algn="l">
              <a:spcBef>
                <a:spcPts val="0"/>
              </a:spcBef>
              <a:buFont typeface="Courier New"/>
              <a:buChar char="o"/>
            </a:pPr>
            <a:r>
              <a:rPr lang="en-US" sz="1800" dirty="0">
                <a:solidFill>
                  <a:schemeClr val="tx1"/>
                </a:solidFill>
                <a:ea typeface="Times New Roman"/>
              </a:rPr>
              <a:t>Portland might not exceed but will be </a:t>
            </a:r>
            <a:r>
              <a:rPr lang="en-US" sz="1800" dirty="0" smtClean="0">
                <a:solidFill>
                  <a:schemeClr val="tx1"/>
                </a:solidFill>
                <a:ea typeface="Times New Roman"/>
              </a:rPr>
              <a:t>close</a:t>
            </a:r>
            <a:endParaRPr lang="en-US" sz="1800" dirty="0">
              <a:solidFill>
                <a:schemeClr val="tx1"/>
              </a:solidFill>
              <a:ea typeface="Times New Roman"/>
            </a:endParaRPr>
          </a:p>
          <a:p>
            <a:pPr marL="742950" lvl="1" indent="-285750" algn="l">
              <a:spcBef>
                <a:spcPts val="0"/>
              </a:spcBef>
              <a:buFont typeface="Courier New"/>
              <a:buChar char="o"/>
            </a:pPr>
            <a:r>
              <a:rPr lang="en-US" sz="1800" dirty="0" smtClean="0">
                <a:solidFill>
                  <a:schemeClr val="tx1"/>
                </a:solidFill>
                <a:ea typeface="Times New Roman"/>
              </a:rPr>
              <a:t>Pro-active control </a:t>
            </a:r>
            <a:r>
              <a:rPr lang="en-US" sz="1800" dirty="0">
                <a:solidFill>
                  <a:schemeClr val="tx1"/>
                </a:solidFill>
                <a:ea typeface="Times New Roman"/>
              </a:rPr>
              <a:t>of emissions from </a:t>
            </a:r>
            <a:r>
              <a:rPr lang="en-US" sz="1800" dirty="0" smtClean="0">
                <a:solidFill>
                  <a:schemeClr val="tx1"/>
                </a:solidFill>
                <a:ea typeface="Times New Roman"/>
              </a:rPr>
              <a:t>loading </a:t>
            </a:r>
            <a:r>
              <a:rPr lang="en-US" sz="1800" dirty="0">
                <a:solidFill>
                  <a:schemeClr val="tx1"/>
                </a:solidFill>
                <a:ea typeface="Times New Roman"/>
              </a:rPr>
              <a:t>all organic liquids</a:t>
            </a:r>
          </a:p>
          <a:p>
            <a:pPr lvl="1" algn="l">
              <a:spcBef>
                <a:spcPts val="0"/>
              </a:spcBef>
            </a:pPr>
            <a:endParaRPr lang="en-US" sz="1600" dirty="0">
              <a:solidFill>
                <a:schemeClr val="tx1"/>
              </a:solidFill>
              <a:ea typeface="Times New Roman"/>
            </a:endParaRPr>
          </a:p>
          <a:p>
            <a:pPr algn="l"/>
            <a:endParaRPr lang="en-US" sz="1000" dirty="0"/>
          </a:p>
        </p:txBody>
      </p:sp>
      <p:sp>
        <p:nvSpPr>
          <p:cNvPr id="9" name="&quot;No&quot; Symbol 8"/>
          <p:cNvSpPr/>
          <p:nvPr/>
        </p:nvSpPr>
        <p:spPr>
          <a:xfrm>
            <a:off x="2057400" y="2286000"/>
            <a:ext cx="4953000" cy="4038600"/>
          </a:xfrm>
          <a:prstGeom prst="noSmoking">
            <a:avLst>
              <a:gd name="adj" fmla="val 6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20365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prstClr val="white"/>
                </a:solidFill>
              </a:rPr>
              <a:t>1.31  Clarify and update air quality rules </a:t>
            </a:r>
          </a:p>
        </p:txBody>
      </p:sp>
      <p:sp>
        <p:nvSpPr>
          <p:cNvPr id="2" name="Subtitle 1"/>
          <p:cNvSpPr>
            <a:spLocks noGrp="1"/>
          </p:cNvSpPr>
          <p:nvPr>
            <p:ph type="subTitle" idx="1"/>
          </p:nvPr>
        </p:nvSpPr>
        <p:spPr>
          <a:xfrm>
            <a:off x="609600" y="1828800"/>
            <a:ext cx="7848600" cy="4556760"/>
          </a:xfrm>
        </p:spPr>
        <p:txBody>
          <a:bodyPr>
            <a:noAutofit/>
          </a:bodyPr>
          <a:lstStyle/>
          <a:p>
            <a:pPr algn="l">
              <a:spcBef>
                <a:spcPts val="0"/>
              </a:spcBef>
            </a:pPr>
            <a:r>
              <a:rPr lang="en-US" dirty="0" smtClean="0">
                <a:solidFill>
                  <a:schemeClr val="tx1"/>
                </a:solidFill>
                <a:ea typeface="Times New Roman"/>
              </a:rPr>
              <a:t>Proposed rule:</a:t>
            </a:r>
            <a:endParaRPr lang="en-US" dirty="0">
              <a:solidFill>
                <a:schemeClr val="tx1"/>
              </a:solidFill>
              <a:ea typeface="Times New Roman"/>
            </a:endParaRPr>
          </a:p>
          <a:p>
            <a:pPr marL="342900" marR="0" lvl="0" indent="-342900" algn="l">
              <a:spcBef>
                <a:spcPts val="0"/>
              </a:spcBef>
              <a:spcAft>
                <a:spcPts val="0"/>
              </a:spcAft>
              <a:buFont typeface="Symbol"/>
              <a:buChar char=""/>
            </a:pPr>
            <a:r>
              <a:rPr lang="en-US" sz="1800" dirty="0" smtClean="0">
                <a:solidFill>
                  <a:schemeClr val="tx1"/>
                </a:solidFill>
                <a:ea typeface="Times New Roman"/>
              </a:rPr>
              <a:t>Requires </a:t>
            </a:r>
            <a:r>
              <a:rPr lang="en-US" sz="1800" dirty="0">
                <a:solidFill>
                  <a:schemeClr val="tx1"/>
                </a:solidFill>
                <a:ea typeface="Times New Roman"/>
              </a:rPr>
              <a:t>control of VOC emissions from all organic liquids with vapor pressure greater than 1.5 psi</a:t>
            </a:r>
          </a:p>
          <a:p>
            <a:pPr marL="342900" marR="0" lvl="0" indent="-342900" algn="l">
              <a:spcBef>
                <a:spcPts val="0"/>
              </a:spcBef>
              <a:spcAft>
                <a:spcPts val="0"/>
              </a:spcAft>
              <a:buFont typeface="Symbol"/>
              <a:buChar char=""/>
            </a:pPr>
            <a:r>
              <a:rPr lang="en-US" sz="1800" dirty="0">
                <a:solidFill>
                  <a:schemeClr val="tx1"/>
                </a:solidFill>
                <a:ea typeface="Times New Roman"/>
              </a:rPr>
              <a:t>Comments received from terminals, WSPA and Port of </a:t>
            </a:r>
            <a:r>
              <a:rPr lang="en-US" sz="1800" dirty="0" smtClean="0">
                <a:solidFill>
                  <a:schemeClr val="tx1"/>
                </a:solidFill>
                <a:ea typeface="Times New Roman"/>
              </a:rPr>
              <a:t>Portland in opposition</a:t>
            </a:r>
            <a:endParaRPr lang="en-US" sz="1800" dirty="0">
              <a:solidFill>
                <a:schemeClr val="tx1"/>
              </a:solidFill>
              <a:ea typeface="Times New Roman"/>
            </a:endParaRPr>
          </a:p>
          <a:p>
            <a:pPr marL="342900" marR="0" lvl="0" indent="-342900" algn="l">
              <a:spcBef>
                <a:spcPts val="0"/>
              </a:spcBef>
              <a:spcAft>
                <a:spcPts val="0"/>
              </a:spcAft>
              <a:buFont typeface="Symbol"/>
              <a:buChar char=""/>
            </a:pPr>
            <a:r>
              <a:rPr lang="en-US" sz="1800" dirty="0" smtClean="0">
                <a:solidFill>
                  <a:schemeClr val="tx1"/>
                </a:solidFill>
                <a:ea typeface="Times New Roman"/>
              </a:rPr>
              <a:t>Terminal expected </a:t>
            </a:r>
            <a:r>
              <a:rPr lang="en-US" sz="1800" dirty="0">
                <a:solidFill>
                  <a:schemeClr val="tx1"/>
                </a:solidFill>
                <a:ea typeface="Times New Roman"/>
              </a:rPr>
              <a:t>such a rule and </a:t>
            </a:r>
            <a:r>
              <a:rPr lang="en-US" sz="1800" dirty="0" smtClean="0">
                <a:solidFill>
                  <a:schemeClr val="tx1"/>
                </a:solidFill>
                <a:ea typeface="Times New Roman"/>
              </a:rPr>
              <a:t>wants </a:t>
            </a:r>
            <a:r>
              <a:rPr lang="en-US" sz="1800" dirty="0">
                <a:solidFill>
                  <a:schemeClr val="tx1"/>
                </a:solidFill>
                <a:ea typeface="Times New Roman"/>
              </a:rPr>
              <a:t>time to comply (3 years)</a:t>
            </a:r>
          </a:p>
          <a:p>
            <a:pPr marL="342900" marR="0" lvl="0" indent="-342900" algn="l">
              <a:spcBef>
                <a:spcPts val="0"/>
              </a:spcBef>
              <a:spcAft>
                <a:spcPts val="0"/>
              </a:spcAft>
              <a:buFont typeface="Symbol"/>
              <a:buChar char=""/>
            </a:pPr>
            <a:r>
              <a:rPr lang="en-US" sz="1800" dirty="0" smtClean="0">
                <a:solidFill>
                  <a:schemeClr val="tx1"/>
                </a:solidFill>
                <a:ea typeface="Times New Roman"/>
              </a:rPr>
              <a:t>DEQ realized original </a:t>
            </a:r>
            <a:r>
              <a:rPr lang="en-US" sz="1800" dirty="0">
                <a:solidFill>
                  <a:schemeClr val="tx1"/>
                </a:solidFill>
                <a:ea typeface="Times New Roman"/>
              </a:rPr>
              <a:t>proposal was far too stringent</a:t>
            </a:r>
          </a:p>
          <a:p>
            <a:pPr marL="342900" marR="0" lvl="0" indent="-342900" algn="l">
              <a:spcBef>
                <a:spcPts val="0"/>
              </a:spcBef>
              <a:spcAft>
                <a:spcPts val="0"/>
              </a:spcAft>
              <a:buFont typeface="Symbol"/>
              <a:buChar char=""/>
            </a:pPr>
            <a:r>
              <a:rPr lang="en-US" sz="1800" dirty="0">
                <a:solidFill>
                  <a:schemeClr val="tx1"/>
                </a:solidFill>
                <a:ea typeface="Times New Roman"/>
              </a:rPr>
              <a:t>Now considering requiring controls for:</a:t>
            </a:r>
          </a:p>
          <a:p>
            <a:pPr marL="742950" marR="0" lvl="1" indent="-285750" algn="l">
              <a:spcBef>
                <a:spcPts val="0"/>
              </a:spcBef>
              <a:spcAft>
                <a:spcPts val="0"/>
              </a:spcAft>
              <a:buFont typeface="Courier New"/>
              <a:buChar char="o"/>
            </a:pPr>
            <a:r>
              <a:rPr lang="en-US" sz="1800" dirty="0">
                <a:solidFill>
                  <a:schemeClr val="tx1"/>
                </a:solidFill>
                <a:ea typeface="Times New Roman"/>
              </a:rPr>
              <a:t>Organic liquids with RVP of 4.0 psi or higher </a:t>
            </a:r>
            <a:r>
              <a:rPr lang="en-US" sz="1800" dirty="0" smtClean="0">
                <a:solidFill>
                  <a:schemeClr val="tx1"/>
                </a:solidFill>
                <a:ea typeface="Times New Roman"/>
              </a:rPr>
              <a:t>(includes Bakken crude)</a:t>
            </a:r>
            <a:endParaRPr lang="en-US" sz="1800" dirty="0">
              <a:solidFill>
                <a:schemeClr val="tx1"/>
              </a:solidFill>
              <a:ea typeface="Times New Roman"/>
            </a:endParaRPr>
          </a:p>
          <a:p>
            <a:pPr marL="742950" marR="0" lvl="1" indent="-285750" algn="l">
              <a:spcBef>
                <a:spcPts val="0"/>
              </a:spcBef>
              <a:spcAft>
                <a:spcPts val="0"/>
              </a:spcAft>
              <a:buFont typeface="Courier New"/>
              <a:buChar char="o"/>
            </a:pPr>
            <a:r>
              <a:rPr lang="en-US" sz="1800" dirty="0">
                <a:solidFill>
                  <a:schemeClr val="tx1"/>
                </a:solidFill>
                <a:ea typeface="Times New Roman"/>
              </a:rPr>
              <a:t>Organic liquids that must be heated </a:t>
            </a:r>
            <a:r>
              <a:rPr lang="en-US" sz="1800" dirty="0" smtClean="0">
                <a:solidFill>
                  <a:schemeClr val="tx1"/>
                </a:solidFill>
                <a:ea typeface="Times New Roman"/>
              </a:rPr>
              <a:t>(heating liquids too </a:t>
            </a:r>
            <a:r>
              <a:rPr lang="en-US" sz="1800" dirty="0">
                <a:solidFill>
                  <a:schemeClr val="tx1"/>
                </a:solidFill>
                <a:ea typeface="Times New Roman"/>
              </a:rPr>
              <a:t>thick to </a:t>
            </a:r>
            <a:r>
              <a:rPr lang="en-US" sz="1800" dirty="0" smtClean="0">
                <a:solidFill>
                  <a:schemeClr val="tx1"/>
                </a:solidFill>
                <a:ea typeface="Times New Roman"/>
              </a:rPr>
              <a:t>pump increases </a:t>
            </a:r>
            <a:r>
              <a:rPr lang="en-US" sz="1800" dirty="0">
                <a:solidFill>
                  <a:schemeClr val="tx1"/>
                </a:solidFill>
                <a:ea typeface="Times New Roman"/>
              </a:rPr>
              <a:t>vapor pressure)</a:t>
            </a:r>
          </a:p>
          <a:p>
            <a:pPr marL="742950" marR="0" lvl="1" indent="-285750" algn="l">
              <a:spcBef>
                <a:spcPts val="0"/>
              </a:spcBef>
              <a:spcAft>
                <a:spcPts val="0"/>
              </a:spcAft>
              <a:buFont typeface="Courier New"/>
              <a:buChar char="o"/>
            </a:pPr>
            <a:r>
              <a:rPr lang="en-US" sz="1800" dirty="0">
                <a:solidFill>
                  <a:schemeClr val="tx1"/>
                </a:solidFill>
                <a:ea typeface="Times New Roman"/>
              </a:rPr>
              <a:t>Exemption for organic liquids stored in pressurized tanks (LNG, LPG, propane, etc.)</a:t>
            </a:r>
          </a:p>
          <a:p>
            <a:pPr algn="l"/>
            <a:endParaRPr lang="en-US" sz="1000" dirty="0"/>
          </a:p>
        </p:txBody>
      </p:sp>
      <p:sp>
        <p:nvSpPr>
          <p:cNvPr id="8" name="&quot;No&quot; Symbol 7"/>
          <p:cNvSpPr/>
          <p:nvPr/>
        </p:nvSpPr>
        <p:spPr>
          <a:xfrm>
            <a:off x="2057400" y="2286000"/>
            <a:ext cx="4953000" cy="4038600"/>
          </a:xfrm>
          <a:prstGeom prst="noSmoking">
            <a:avLst>
              <a:gd name="adj" fmla="val 6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902462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8305800" cy="43434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Emergency generators and small fuel burning equipment classified as </a:t>
            </a:r>
            <a:br>
              <a:rPr lang="en-US" dirty="0" smtClean="0">
                <a:solidFill>
                  <a:schemeClr val="tx1"/>
                </a:solidFill>
              </a:rPr>
            </a:br>
            <a:r>
              <a:rPr lang="en-US" dirty="0" smtClean="0">
                <a:solidFill>
                  <a:schemeClr val="tx1"/>
                </a:solidFill>
              </a:rPr>
              <a:t>“categorically insignificant activities”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Categorically insignificant activities = a list of activities with insignificant emissions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Not included in permits</a:t>
            </a:r>
          </a:p>
        </p:txBody>
      </p:sp>
      <p:sp>
        <p:nvSpPr>
          <p:cNvPr id="6" name="Footer Placeholder 5"/>
          <p:cNvSpPr>
            <a:spLocks noGrp="1"/>
          </p:cNvSpPr>
          <p:nvPr>
            <p:ph type="ftr" sz="quarter" idx="11"/>
          </p:nvPr>
        </p:nvSpPr>
        <p:spPr/>
        <p:txBody>
          <a:bodyPr/>
          <a:lstStyle/>
          <a:p>
            <a:fld id="{F0D78E94-73A4-484D-8D4C-ABC2E7101558}" type="slidenum">
              <a:rPr lang="en-US" smtClean="0"/>
              <a:pPr/>
              <a:t>18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3.1   Change permitting requirements for emergency generators and small natural gas or oil-fired equipment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133600"/>
            <a:ext cx="3657600" cy="533400"/>
          </a:xfrm>
        </p:spPr>
        <p:txBody>
          <a:bodyPr>
            <a:noAutofit/>
          </a:bodyPr>
          <a:lstStyle/>
          <a:p>
            <a:pPr marL="0" lvl="1" algn="l">
              <a:lnSpc>
                <a:spcPct val="120000"/>
              </a:lnSpc>
              <a:spcBef>
                <a:spcPts val="0"/>
              </a:spcBef>
              <a:spcAft>
                <a:spcPts val="600"/>
              </a:spcAft>
            </a:pPr>
            <a:r>
              <a:rPr lang="en-US" dirty="0" smtClean="0">
                <a:solidFill>
                  <a:schemeClr val="tx1"/>
                </a:solidFill>
              </a:rPr>
              <a:t>Individually </a:t>
            </a:r>
            <a:r>
              <a:rPr lang="en-US" dirty="0" smtClean="0">
                <a:solidFill>
                  <a:schemeClr val="tx1"/>
                </a:solidFill>
              </a:rPr>
              <a:t>insignificant</a:t>
            </a:r>
          </a:p>
        </p:txBody>
      </p:sp>
      <p:sp>
        <p:nvSpPr>
          <p:cNvPr id="6" name="Footer Placeholder 5"/>
          <p:cNvSpPr>
            <a:spLocks noGrp="1"/>
          </p:cNvSpPr>
          <p:nvPr>
            <p:ph type="ftr" sz="quarter" idx="11"/>
          </p:nvPr>
        </p:nvSpPr>
        <p:spPr/>
        <p:txBody>
          <a:bodyPr/>
          <a:lstStyle/>
          <a:p>
            <a:fld id="{F0D78E94-73A4-484D-8D4C-ABC2E7101558}" type="slidenum">
              <a:rPr lang="en-US" smtClean="0"/>
              <a:pPr/>
              <a:t>19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0000" lnSpcReduction="200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3.2   Change permitting requirements for emergency generators and small natural gas or oil-fired equipment</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8999" r="11999"/>
          <a:stretch>
            <a:fillRect/>
          </a:stretch>
        </p:blipFill>
        <p:spPr bwMode="auto">
          <a:xfrm>
            <a:off x="685800" y="3928578"/>
            <a:ext cx="3014072" cy="1786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 name="Group 16"/>
          <p:cNvGrpSpPr/>
          <p:nvPr/>
        </p:nvGrpSpPr>
        <p:grpSpPr>
          <a:xfrm>
            <a:off x="5396023" y="3126761"/>
            <a:ext cx="3344992" cy="3119077"/>
            <a:chOff x="5396023" y="2787502"/>
            <a:chExt cx="3344992" cy="3119077"/>
          </a:xfrm>
        </p:grpSpPr>
        <p:pic>
          <p:nvPicPr>
            <p:cNvPr id="86018" name="Picture 2" descr="http://www.riteboiler.com/images/products_hpsatmos.jpg"/>
            <p:cNvPicPr>
              <a:picLocks noChangeAspect="1" noChangeArrowheads="1"/>
            </p:cNvPicPr>
            <p:nvPr/>
          </p:nvPicPr>
          <p:blipFill>
            <a:blip r:embed="rId5" cstate="print"/>
            <a:srcRect/>
            <a:stretch>
              <a:fillRect/>
            </a:stretch>
          </p:blipFill>
          <p:spPr bwMode="auto">
            <a:xfrm>
              <a:off x="7750415" y="3931250"/>
              <a:ext cx="990600" cy="977918"/>
            </a:xfrm>
            <a:prstGeom prst="rect">
              <a:avLst/>
            </a:prstGeom>
            <a:noFill/>
          </p:spPr>
        </p:pic>
        <p:pic>
          <p:nvPicPr>
            <p:cNvPr id="12" name="Picture 2" descr="http://www.riteboiler.com/images/products_hpsatmos.jpg"/>
            <p:cNvPicPr>
              <a:picLocks noChangeAspect="1" noChangeArrowheads="1"/>
            </p:cNvPicPr>
            <p:nvPr/>
          </p:nvPicPr>
          <p:blipFill>
            <a:blip r:embed="rId5" cstate="print"/>
            <a:srcRect/>
            <a:stretch>
              <a:fillRect/>
            </a:stretch>
          </p:blipFill>
          <p:spPr bwMode="auto">
            <a:xfrm>
              <a:off x="6618324" y="3904807"/>
              <a:ext cx="990600" cy="977918"/>
            </a:xfrm>
            <a:prstGeom prst="rect">
              <a:avLst/>
            </a:prstGeom>
            <a:noFill/>
          </p:spPr>
        </p:pic>
        <p:pic>
          <p:nvPicPr>
            <p:cNvPr id="13" name="Picture 2" descr="http://www.riteboiler.com/images/products_hpsatmos.jpg"/>
            <p:cNvPicPr>
              <a:picLocks noChangeAspect="1" noChangeArrowheads="1"/>
            </p:cNvPicPr>
            <p:nvPr/>
          </p:nvPicPr>
          <p:blipFill>
            <a:blip r:embed="rId5" cstate="print"/>
            <a:srcRect/>
            <a:stretch>
              <a:fillRect/>
            </a:stretch>
          </p:blipFill>
          <p:spPr bwMode="auto">
            <a:xfrm>
              <a:off x="6618324" y="4901609"/>
              <a:ext cx="990600" cy="977918"/>
            </a:xfrm>
            <a:prstGeom prst="rect">
              <a:avLst/>
            </a:prstGeom>
            <a:noFill/>
          </p:spPr>
        </p:pic>
        <p:pic>
          <p:nvPicPr>
            <p:cNvPr id="14" name="Picture 2" descr="http://www.riteboiler.com/images/products_hpsatmos.jpg"/>
            <p:cNvPicPr>
              <a:picLocks noChangeAspect="1" noChangeArrowheads="1"/>
            </p:cNvPicPr>
            <p:nvPr/>
          </p:nvPicPr>
          <p:blipFill>
            <a:blip r:embed="rId5" cstate="print"/>
            <a:srcRect/>
            <a:stretch>
              <a:fillRect/>
            </a:stretch>
          </p:blipFill>
          <p:spPr bwMode="auto">
            <a:xfrm>
              <a:off x="7686631" y="4880814"/>
              <a:ext cx="990600" cy="977918"/>
            </a:xfrm>
            <a:prstGeom prst="rect">
              <a:avLst/>
            </a:prstGeom>
            <a:noFill/>
          </p:spPr>
        </p:pic>
        <p:pic>
          <p:nvPicPr>
            <p:cNvPr id="15" name="Picture 2" descr="http://www.riteboiler.com/images/products_hpsatmos.jpg"/>
            <p:cNvPicPr>
              <a:picLocks noChangeAspect="1" noChangeArrowheads="1"/>
            </p:cNvPicPr>
            <p:nvPr/>
          </p:nvPicPr>
          <p:blipFill>
            <a:blip r:embed="rId5" cstate="print"/>
            <a:srcRect/>
            <a:stretch>
              <a:fillRect/>
            </a:stretch>
          </p:blipFill>
          <p:spPr bwMode="auto">
            <a:xfrm>
              <a:off x="5562600" y="4928661"/>
              <a:ext cx="990600" cy="977918"/>
            </a:xfrm>
            <a:prstGeom prst="rect">
              <a:avLst/>
            </a:prstGeom>
            <a:noFill/>
          </p:spPr>
        </p:pic>
        <p:pic>
          <p:nvPicPr>
            <p:cNvPr id="16" name="Picture 2" descr="http://www.riteboiler.com/images/products_hpsatmos.jpg"/>
            <p:cNvPicPr>
              <a:picLocks noChangeAspect="1" noChangeArrowheads="1"/>
            </p:cNvPicPr>
            <p:nvPr/>
          </p:nvPicPr>
          <p:blipFill>
            <a:blip r:embed="rId5" cstate="print"/>
            <a:srcRect/>
            <a:stretch>
              <a:fillRect/>
            </a:stretch>
          </p:blipFill>
          <p:spPr bwMode="auto">
            <a:xfrm>
              <a:off x="5410200" y="3886200"/>
              <a:ext cx="990600" cy="1066800"/>
            </a:xfrm>
            <a:prstGeom prst="rect">
              <a:avLst/>
            </a:prstGeom>
            <a:noFill/>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6023" y="2787502"/>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18324" y="2787502"/>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73178" y="2838007"/>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053" name="Picture 5" descr="C:\Users\Mark\AppData\Local\Microsoft\Windows\Temporary Internet Files\Content.IE5\3YCRFPT8\airpollution1-earthhabitat[1].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9567" t="13910" r="-539" b="19925"/>
          <a:stretch/>
        </p:blipFill>
        <p:spPr bwMode="auto">
          <a:xfrm>
            <a:off x="5396023" y="2133600"/>
            <a:ext cx="3222197" cy="10436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Mark\AppData\Local\Microsoft\Windows\Temporary Internet Files\Content.IE5\FNXWZ7SY\5506178216_fd02cdd39b_z[1].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6513" t="35851" r="8604" b="28298"/>
          <a:stretch/>
        </p:blipFill>
        <p:spPr bwMode="auto">
          <a:xfrm>
            <a:off x="2057400" y="2895600"/>
            <a:ext cx="1112456" cy="1161458"/>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Subtitle 2"/>
          <p:cNvSpPr txBox="1">
            <a:spLocks/>
          </p:cNvSpPr>
          <p:nvPr/>
        </p:nvSpPr>
        <p:spPr>
          <a:xfrm>
            <a:off x="5410200" y="1676400"/>
            <a:ext cx="3429000" cy="609600"/>
          </a:xfrm>
          <a:prstGeom prst="rect">
            <a:avLst/>
          </a:prstGeom>
        </p:spPr>
        <p:txBody>
          <a:bodyPr vert="horz" lIns="91440" tIns="45720" rIns="91440" bIns="45720" rtlCol="0">
            <a:noAutofit/>
          </a:bodyPr>
          <a:lstStyle/>
          <a:p>
            <a:pPr marL="0" marR="0" lvl="1" indent="0" algn="l" defTabSz="914400" rtl="0" eaLnBrk="1" fontAlgn="auto" latinLnBrk="0" hangingPunct="1">
              <a:lnSpc>
                <a:spcPct val="120000"/>
              </a:lnSpc>
              <a:spcBef>
                <a:spcPts val="0"/>
              </a:spcBef>
              <a:spcAft>
                <a:spcPts val="60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Aggregated significant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78654"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9,274</a:t>
            </a:r>
            <a:r>
              <a:rPr lang="en-US" sz="2400" dirty="0" smtClean="0"/>
              <a:t> 	</a:t>
            </a:r>
            <a:r>
              <a:rPr lang="en-US" sz="2000" dirty="0" smtClean="0"/>
              <a:t>Notifications – email/postcard</a:t>
            </a:r>
          </a:p>
        </p:txBody>
      </p:sp>
      <p:pic>
        <p:nvPicPr>
          <p:cNvPr id="99330" name="Picture 2" descr="https://www.tcp-international.de/typo3temp/pics/29782b384d.jpg"/>
          <p:cNvPicPr>
            <a:picLocks noChangeAspect="1" noChangeArrowheads="1"/>
          </p:cNvPicPr>
          <p:nvPr/>
        </p:nvPicPr>
        <p:blipFill>
          <a:blip r:embed="rId4" cstate="print"/>
          <a:srcRect t="10552"/>
          <a:stretch>
            <a:fillRect/>
          </a:stretch>
        </p:blipFill>
        <p:spPr bwMode="auto">
          <a:xfrm>
            <a:off x="838200" y="1828800"/>
            <a:ext cx="2597079" cy="1550638"/>
          </a:xfrm>
          <a:prstGeom prst="rect">
            <a:avLst/>
          </a:prstGeom>
          <a:noFill/>
        </p:spPr>
      </p:pic>
      <p:sp>
        <p:nvSpPr>
          <p:cNvPr id="8" name="TextBox 7"/>
          <p:cNvSpPr txBox="1"/>
          <p:nvPr/>
        </p:nvSpPr>
        <p:spPr>
          <a:xfrm>
            <a:off x="838200" y="3505200"/>
            <a:ext cx="2661370" cy="461665"/>
          </a:xfrm>
          <a:prstGeom prst="rect">
            <a:avLst/>
          </a:prstGeom>
          <a:noFill/>
        </p:spPr>
        <p:txBody>
          <a:bodyPr wrap="none" rtlCol="0">
            <a:spAutoFit/>
          </a:bodyPr>
          <a:lstStyle/>
          <a:p>
            <a:r>
              <a:rPr lang="en-US" sz="2400" b="1" dirty="0" smtClean="0">
                <a:solidFill>
                  <a:schemeClr val="accent6">
                    <a:lumMod val="50000"/>
                  </a:schemeClr>
                </a:solidFill>
              </a:rPr>
              <a:t>4</a:t>
            </a:r>
            <a:r>
              <a:rPr lang="en-US" sz="2000" dirty="0" smtClean="0"/>
              <a:t> Stakeholder meetings</a:t>
            </a:r>
          </a:p>
        </p:txBody>
      </p:sp>
      <p:sp>
        <p:nvSpPr>
          <p:cNvPr id="9" name="TextBox 8"/>
          <p:cNvSpPr txBox="1"/>
          <p:nvPr/>
        </p:nvSpPr>
        <p:spPr>
          <a:xfrm>
            <a:off x="4114800" y="3505200"/>
            <a:ext cx="5029200" cy="461665"/>
          </a:xfrm>
          <a:prstGeom prst="rect">
            <a:avLst/>
          </a:prstGeom>
          <a:noFill/>
        </p:spPr>
        <p:txBody>
          <a:bodyPr wrap="square" rtlCol="0">
            <a:spAutoFit/>
          </a:bodyPr>
          <a:lstStyle/>
          <a:p>
            <a:r>
              <a:rPr lang="en-US" sz="2400" b="1" dirty="0" smtClean="0">
                <a:solidFill>
                  <a:schemeClr val="accent6">
                    <a:lumMod val="50000"/>
                  </a:schemeClr>
                </a:solidFill>
              </a:rPr>
              <a:t>1</a:t>
            </a:r>
            <a:r>
              <a:rPr lang="en-US" sz="2400" dirty="0" smtClean="0"/>
              <a:t> </a:t>
            </a:r>
            <a:r>
              <a:rPr lang="en-US" sz="2000" dirty="0" smtClean="0"/>
              <a:t>fiscal/economic impact advisory committee </a:t>
            </a:r>
          </a:p>
        </p:txBody>
      </p:sp>
      <p:pic>
        <p:nvPicPr>
          <p:cNvPr id="99332" name="Picture 4" descr="http://www.sirius-migrationeducation.org/wp-content/uploads/2013/10/photo.jpg"/>
          <p:cNvPicPr>
            <a:picLocks noChangeAspect="1" noChangeArrowheads="1"/>
          </p:cNvPicPr>
          <p:nvPr/>
        </p:nvPicPr>
        <p:blipFill>
          <a:blip r:embed="rId5" cstate="print"/>
          <a:srcRect t="10312"/>
          <a:stretch>
            <a:fillRect/>
          </a:stretch>
        </p:blipFill>
        <p:spPr bwMode="auto">
          <a:xfrm>
            <a:off x="5334000" y="1752600"/>
            <a:ext cx="2514600" cy="1684059"/>
          </a:xfrm>
          <a:prstGeom prst="rect">
            <a:avLst/>
          </a:prstGeom>
          <a:noFill/>
        </p:spPr>
      </p:pic>
      <p:pic>
        <p:nvPicPr>
          <p:cNvPr id="99334" name="Picture 6" descr="http://themediaagency.com/wp-content/uploads/2012/09/email-facts-f2fc3a421a84.jpg"/>
          <p:cNvPicPr>
            <a:picLocks noChangeAspect="1" noChangeArrowheads="1"/>
          </p:cNvPicPr>
          <p:nvPr/>
        </p:nvPicPr>
        <p:blipFill>
          <a:blip r:embed="rId6" cstate="print"/>
          <a:srcRect l="12600" r="18000"/>
          <a:stretch>
            <a:fillRect/>
          </a:stretch>
        </p:blipFill>
        <p:spPr bwMode="auto">
          <a:xfrm>
            <a:off x="3886200" y="4495800"/>
            <a:ext cx="1410216"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41910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If emissions less than de minimis, still categorically insignificant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If emissions more than de minimis, must be in permit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Most facilities will be unaffected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Some additional work for some facilities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One-time workload increase for a few permits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3.3   Change permitting requirements for emergency generators and small natural gas or oil-fired equipment</a:t>
            </a:r>
          </a:p>
        </p:txBody>
      </p:sp>
      <p:sp>
        <p:nvSpPr>
          <p:cNvPr id="8" name="&quot;No&quot; Symbol 7"/>
          <p:cNvSpPr/>
          <p:nvPr/>
        </p:nvSpPr>
        <p:spPr>
          <a:xfrm>
            <a:off x="2057400" y="2286000"/>
            <a:ext cx="4953000" cy="4038600"/>
          </a:xfrm>
          <a:prstGeom prst="noSmoking">
            <a:avLst>
              <a:gd name="adj" fmla="val 6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035285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752600"/>
            <a:ext cx="8153400" cy="1066800"/>
          </a:xfrm>
        </p:spPr>
        <p:txBody>
          <a:bodyPr>
            <a:noAutofit/>
          </a:bodyPr>
          <a:lstStyle/>
          <a:p>
            <a:pPr marL="514350" algn="l">
              <a:lnSpc>
                <a:spcPct val="120000"/>
              </a:lnSpc>
              <a:spcBef>
                <a:spcPts val="0"/>
              </a:spcBef>
              <a:spcAft>
                <a:spcPts val="600"/>
              </a:spcAft>
            </a:pPr>
            <a:r>
              <a:rPr lang="en-US" sz="2800" dirty="0" smtClean="0">
                <a:solidFill>
                  <a:schemeClr val="tx1"/>
                </a:solidFill>
              </a:rPr>
              <a:t>Use </a:t>
            </a:r>
            <a:r>
              <a:rPr lang="en-US" sz="2800" dirty="0">
                <a:solidFill>
                  <a:schemeClr val="tx1"/>
                </a:solidFill>
              </a:rPr>
              <a:t>OAR 340-222-0041(4) as the “gate keeper” provision to </a:t>
            </a:r>
            <a:r>
              <a:rPr lang="en-US" sz="2800" dirty="0" smtClean="0">
                <a:solidFill>
                  <a:schemeClr val="tx1"/>
                </a:solidFill>
              </a:rPr>
              <a:t>New Source Review</a:t>
            </a:r>
          </a:p>
        </p:txBody>
      </p:sp>
      <p:sp>
        <p:nvSpPr>
          <p:cNvPr id="6" name="Footer Placeholder 5"/>
          <p:cNvSpPr>
            <a:spLocks noGrp="1"/>
          </p:cNvSpPr>
          <p:nvPr>
            <p:ph type="ftr" sz="quarter" idx="11"/>
          </p:nvPr>
        </p:nvSpPr>
        <p:spPr/>
        <p:txBody>
          <a:bodyPr/>
          <a:lstStyle/>
          <a:p>
            <a:fld id="{F0D78E94-73A4-484D-8D4C-ABC2E7101558}" type="slidenum">
              <a:rPr lang="en-US" smtClean="0"/>
              <a:pPr/>
              <a:t>21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1.19 Plant Site Emission Limit Gatekeeper</a:t>
            </a:r>
          </a:p>
        </p:txBody>
      </p:sp>
      <p:pic>
        <p:nvPicPr>
          <p:cNvPr id="76802" name="Picture 2" descr="http://4.bp.blogspot.com/_faEyN3bqJL8/TPucxj55C2I/AAAAAAAAAyk/RzGVfMWR1Bc/s1600/MandatoryStraightAheadOrRightTurn.png"/>
          <p:cNvPicPr>
            <a:picLocks noChangeAspect="1" noChangeArrowheads="1"/>
          </p:cNvPicPr>
          <p:nvPr/>
        </p:nvPicPr>
        <p:blipFill>
          <a:blip r:embed="rId4" cstate="print"/>
          <a:srcRect/>
          <a:stretch>
            <a:fillRect/>
          </a:stretch>
        </p:blipFill>
        <p:spPr bwMode="auto">
          <a:xfrm>
            <a:off x="3048000" y="3581400"/>
            <a:ext cx="2823513" cy="2815515"/>
          </a:xfrm>
          <a:prstGeom prst="rect">
            <a:avLst/>
          </a:prstGeom>
          <a:noFill/>
        </p:spPr>
      </p:pic>
      <p:sp>
        <p:nvSpPr>
          <p:cNvPr id="8" name="TextBox 7"/>
          <p:cNvSpPr txBox="1"/>
          <p:nvPr/>
        </p:nvSpPr>
        <p:spPr>
          <a:xfrm>
            <a:off x="5943600" y="4267200"/>
            <a:ext cx="2209800" cy="1938992"/>
          </a:xfrm>
          <a:prstGeom prst="rect">
            <a:avLst/>
          </a:prstGeom>
          <a:noFill/>
        </p:spPr>
        <p:txBody>
          <a:bodyPr wrap="square" rtlCol="0">
            <a:spAutoFit/>
          </a:bodyPr>
          <a:lstStyle/>
          <a:p>
            <a:r>
              <a:rPr lang="en-US" sz="2000" dirty="0" smtClean="0"/>
              <a:t>Increase emissions &gt; Significant Emission </a:t>
            </a:r>
            <a:r>
              <a:rPr lang="en-US" sz="2000" dirty="0" smtClean="0"/>
              <a:t>Rate? Go </a:t>
            </a:r>
            <a:r>
              <a:rPr lang="en-US" sz="2000" dirty="0" smtClean="0"/>
              <a:t>to division 224 for New Source Review</a:t>
            </a:r>
            <a:endParaRPr lang="en-US" sz="2000" dirty="0"/>
          </a:p>
        </p:txBody>
      </p:sp>
      <p:sp>
        <p:nvSpPr>
          <p:cNvPr id="9" name="TextBox 8"/>
          <p:cNvSpPr txBox="1"/>
          <p:nvPr/>
        </p:nvSpPr>
        <p:spPr>
          <a:xfrm>
            <a:off x="2895600" y="2895600"/>
            <a:ext cx="3352800" cy="707886"/>
          </a:xfrm>
          <a:prstGeom prst="rect">
            <a:avLst/>
          </a:prstGeom>
          <a:noFill/>
        </p:spPr>
        <p:txBody>
          <a:bodyPr wrap="square" rtlCol="0">
            <a:spAutoFit/>
          </a:bodyPr>
          <a:lstStyle/>
          <a:p>
            <a:r>
              <a:rPr lang="en-US" sz="2000" dirty="0" smtClean="0"/>
              <a:t>Stay in division 222 for Plant Site Emission Limit increases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What is NSR?</a:t>
            </a:r>
          </a:p>
          <a:p>
            <a:r>
              <a:rPr lang="en-US" dirty="0" smtClean="0"/>
              <a:t>NSR = Preconstruction permitting program</a:t>
            </a:r>
          </a:p>
          <a:p>
            <a:pPr lvl="1"/>
            <a:r>
              <a:rPr lang="en-US" sz="3200" dirty="0" smtClean="0"/>
              <a:t>Facility must get permit before building new or modifying</a:t>
            </a:r>
          </a:p>
          <a:p>
            <a:pPr lvl="1"/>
            <a:r>
              <a:rPr lang="en-US" sz="3200" dirty="0" smtClean="0"/>
              <a:t>Specifies requirements facility must meet</a:t>
            </a:r>
          </a:p>
          <a:p>
            <a:r>
              <a:rPr lang="en-US" dirty="0" smtClean="0"/>
              <a:t>Required by federal regulations</a:t>
            </a:r>
          </a:p>
          <a:p>
            <a:endParaRPr lang="en-US" dirty="0" smtClean="0"/>
          </a:p>
          <a:p>
            <a:pPr>
              <a:buNone/>
            </a:pPr>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fld id="{E790EFF7-AF30-4A94-B76A-4FEBD6A16862}" type="slidenum">
              <a:rPr lang="en-US" smtClean="0"/>
              <a:t>22</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gn="l">
              <a:lnSpc>
                <a:spcPct val="120000"/>
              </a:lnSpc>
              <a:spcAft>
                <a:spcPts val="600"/>
              </a:spcAft>
            </a:pPr>
            <a:r>
              <a:rPr lang="en-US" sz="3200" dirty="0" smtClean="0">
                <a:solidFill>
                  <a:schemeClr val="bg1"/>
                </a:solidFill>
                <a:latin typeface="Arial" pitchFamily="34" charset="0"/>
                <a:cs typeface="Arial" pitchFamily="34" charset="0"/>
              </a:rPr>
              <a:t>6  </a:t>
            </a:r>
            <a:r>
              <a:rPr lang="en-US" sz="3200" dirty="0" smtClean="0">
                <a:solidFill>
                  <a:schemeClr val="bg1"/>
                </a:solidFill>
                <a:latin typeface="Arial" pitchFamily="34" charset="0"/>
                <a:cs typeface="Arial" pitchFamily="34" charset="0"/>
              </a:rPr>
              <a:t>New Source </a:t>
            </a:r>
            <a:r>
              <a:rPr lang="en-US" sz="3200" dirty="0" smtClean="0">
                <a:solidFill>
                  <a:schemeClr val="bg1"/>
                </a:solidFill>
                <a:latin typeface="Arial" pitchFamily="34" charset="0"/>
                <a:cs typeface="Arial" pitchFamily="34" charset="0"/>
              </a:rPr>
              <a:t>Review</a:t>
            </a:r>
            <a:endParaRPr lang="en-US" sz="3200" dirty="0" smtClean="0">
              <a:solidFill>
                <a:schemeClr val="bg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Major NSR, at least as stringent as the federal major NSR program = little flexibility</a:t>
            </a:r>
          </a:p>
          <a:p>
            <a:r>
              <a:rPr lang="en-US" dirty="0" smtClean="0"/>
              <a:t>Minor NSR, no minimum requirements = more flexibility</a:t>
            </a:r>
            <a:endParaRPr lang="en-US" sz="3200" dirty="0" smtClean="0"/>
          </a:p>
          <a:p>
            <a:pPr marL="742950" lvl="2" indent="-342900"/>
            <a:r>
              <a:rPr lang="en-US" sz="3200" dirty="0" smtClean="0"/>
              <a:t>Expand Minor NSR </a:t>
            </a:r>
            <a:r>
              <a:rPr lang="en-US" sz="3200" dirty="0" smtClean="0">
                <a:sym typeface="Wingdings" pitchFamily="2" charset="2"/>
              </a:rPr>
              <a:t> more flexibility</a:t>
            </a:r>
          </a:p>
          <a:p>
            <a:pPr marL="742950" lvl="2" indent="-342900"/>
            <a:r>
              <a:rPr lang="en-US" sz="3200" dirty="0" smtClean="0">
                <a:sym typeface="Wingdings" pitchFamily="2" charset="2"/>
              </a:rPr>
              <a:t>Use flexibility to address AQ problem sources</a:t>
            </a:r>
          </a:p>
          <a:p>
            <a:pPr marL="742950" lvl="2" indent="-342900"/>
            <a:r>
              <a:rPr lang="en-US" sz="3200" dirty="0" smtClean="0">
                <a:sym typeface="Wingdings" pitchFamily="2" charset="2"/>
              </a:rPr>
              <a:t>Other revisions remove roadblocks</a:t>
            </a:r>
          </a:p>
          <a:p>
            <a:pPr marL="742950" lvl="2" indent="-342900"/>
            <a:endParaRPr lang="en-US" sz="3200" dirty="0" smtClean="0"/>
          </a:p>
          <a:p>
            <a:pPr marL="342900" lvl="1" indent="-342900">
              <a:buFont typeface="Arial" pitchFamily="34" charset="0"/>
              <a:buChar char="•"/>
            </a:pPr>
            <a:endParaRPr lang="en-US" sz="3200" dirty="0" smtClean="0"/>
          </a:p>
          <a:p>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gn="l">
              <a:lnSpc>
                <a:spcPct val="120000"/>
              </a:lnSpc>
              <a:spcAft>
                <a:spcPts val="600"/>
              </a:spcAft>
            </a:pPr>
            <a:r>
              <a:rPr lang="en-US" sz="3200" dirty="0" smtClean="0">
                <a:solidFill>
                  <a:schemeClr val="bg1"/>
                </a:solidFill>
                <a:latin typeface="Arial" pitchFamily="34" charset="0"/>
                <a:cs typeface="Arial" pitchFamily="34" charset="0"/>
              </a:rPr>
              <a:t>6  New Source Review</a:t>
            </a:r>
            <a:endParaRPr lang="en-US" sz="3200" dirty="0"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7493" y="1905000"/>
            <a:ext cx="7239000" cy="2133600"/>
          </a:xfrm>
        </p:spPr>
        <p:txBody>
          <a:bodyPr>
            <a:noAutofit/>
          </a:bodyPr>
          <a:lstStyle/>
          <a:p>
            <a:pPr marL="0" lvl="1" algn="l">
              <a:lnSpc>
                <a:spcPct val="120000"/>
              </a:lnSpc>
              <a:spcBef>
                <a:spcPts val="0"/>
              </a:spcBef>
              <a:spcAft>
                <a:spcPts val="600"/>
              </a:spcAft>
            </a:pPr>
            <a:r>
              <a:rPr lang="en-US" sz="3200" dirty="0">
                <a:solidFill>
                  <a:schemeClr val="tx1"/>
                </a:solidFill>
              </a:rPr>
              <a:t>DEQ has added unnecessary complexity to the </a:t>
            </a:r>
            <a:r>
              <a:rPr lang="en-US" sz="3200" dirty="0" smtClean="0">
                <a:solidFill>
                  <a:schemeClr val="tx1"/>
                </a:solidFill>
              </a:rPr>
              <a:t>New </a:t>
            </a:r>
            <a:r>
              <a:rPr lang="en-US" sz="3200" dirty="0">
                <a:solidFill>
                  <a:schemeClr val="tx1"/>
                </a:solidFill>
              </a:rPr>
              <a:t>S</a:t>
            </a:r>
            <a:r>
              <a:rPr lang="en-US" sz="3200" dirty="0" smtClean="0">
                <a:solidFill>
                  <a:schemeClr val="tx1"/>
                </a:solidFill>
              </a:rPr>
              <a:t>ource </a:t>
            </a:r>
            <a:r>
              <a:rPr lang="en-US" sz="3200" dirty="0">
                <a:solidFill>
                  <a:schemeClr val="tx1"/>
                </a:solidFill>
              </a:rPr>
              <a:t>R</a:t>
            </a:r>
            <a:r>
              <a:rPr lang="en-US" sz="3200" dirty="0" smtClean="0">
                <a:solidFill>
                  <a:schemeClr val="tx1"/>
                </a:solidFill>
              </a:rPr>
              <a:t>eview </a:t>
            </a:r>
            <a:r>
              <a:rPr lang="en-US" sz="3200" dirty="0">
                <a:solidFill>
                  <a:schemeClr val="tx1"/>
                </a:solidFill>
              </a:rPr>
              <a:t>process without any proportional environmental benefit.</a:t>
            </a: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6.2  New Source Review Complexity</a:t>
            </a:r>
          </a:p>
        </p:txBody>
      </p:sp>
      <p:pic>
        <p:nvPicPr>
          <p:cNvPr id="52226" name="Picture 2" descr="http://forbesindia.com/media/images/2013/Nov/topimg_22877_complexity_600x400.jpg"/>
          <p:cNvPicPr>
            <a:picLocks noChangeAspect="1" noChangeArrowheads="1"/>
          </p:cNvPicPr>
          <p:nvPr/>
        </p:nvPicPr>
        <p:blipFill>
          <a:blip r:embed="rId4" cstate="print"/>
          <a:srcRect/>
          <a:stretch>
            <a:fillRect/>
          </a:stretch>
        </p:blipFill>
        <p:spPr bwMode="auto">
          <a:xfrm>
            <a:off x="685800" y="3962400"/>
            <a:ext cx="3581400" cy="2280158"/>
          </a:xfrm>
          <a:prstGeom prst="rect">
            <a:avLst/>
          </a:prstGeom>
          <a:noFill/>
        </p:spPr>
      </p:pic>
      <p:grpSp>
        <p:nvGrpSpPr>
          <p:cNvPr id="10" name="Group 9"/>
          <p:cNvGrpSpPr/>
          <p:nvPr/>
        </p:nvGrpSpPr>
        <p:grpSpPr>
          <a:xfrm>
            <a:off x="4876800" y="4114800"/>
            <a:ext cx="3679936" cy="1635128"/>
            <a:chOff x="4876800" y="4114800"/>
            <a:chExt cx="3679936" cy="1635128"/>
          </a:xfrm>
        </p:grpSpPr>
        <p:pic>
          <p:nvPicPr>
            <p:cNvPr id="55300" name="Picture 4" descr="http://www.institutionsolutions.com/images/scrollable_flexibility.png"/>
            <p:cNvPicPr>
              <a:picLocks noChangeAspect="1" noChangeArrowheads="1"/>
            </p:cNvPicPr>
            <p:nvPr/>
          </p:nvPicPr>
          <p:blipFill>
            <a:blip r:embed="rId5" cstate="print"/>
            <a:srcRect l="6522" t="9945" r="54783" b="6630"/>
            <a:stretch>
              <a:fillRect/>
            </a:stretch>
          </p:blipFill>
          <p:spPr bwMode="auto">
            <a:xfrm>
              <a:off x="6629400" y="4114800"/>
              <a:ext cx="1927336" cy="1635128"/>
            </a:xfrm>
            <a:prstGeom prst="rect">
              <a:avLst/>
            </a:prstGeom>
            <a:noFill/>
          </p:spPr>
        </p:pic>
        <p:sp>
          <p:nvSpPr>
            <p:cNvPr id="9" name="Right Arrow 8"/>
            <p:cNvSpPr/>
            <p:nvPr/>
          </p:nvSpPr>
          <p:spPr>
            <a:xfrm>
              <a:off x="4876800" y="4724400"/>
              <a:ext cx="1371600"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676400" y="6172200"/>
            <a:ext cx="1814279" cy="523220"/>
          </a:xfrm>
          <a:prstGeom prst="rect">
            <a:avLst/>
          </a:prstGeom>
          <a:noFill/>
        </p:spPr>
        <p:txBody>
          <a:bodyPr wrap="none" rtlCol="0">
            <a:spAutoFit/>
          </a:bodyPr>
          <a:lstStyle/>
          <a:p>
            <a:r>
              <a:rPr lang="en-US" sz="2800" dirty="0" smtClean="0"/>
              <a:t>Complexity</a:t>
            </a:r>
            <a:endParaRPr lang="en-US" sz="2800" dirty="0"/>
          </a:p>
        </p:txBody>
      </p:sp>
      <p:sp>
        <p:nvSpPr>
          <p:cNvPr id="12" name="TextBox 11"/>
          <p:cNvSpPr txBox="1"/>
          <p:nvPr/>
        </p:nvSpPr>
        <p:spPr>
          <a:xfrm>
            <a:off x="6629400" y="6096000"/>
            <a:ext cx="1557799" cy="523220"/>
          </a:xfrm>
          <a:prstGeom prst="rect">
            <a:avLst/>
          </a:prstGeom>
          <a:noFill/>
        </p:spPr>
        <p:txBody>
          <a:bodyPr wrap="none" rtlCol="0">
            <a:spAutoFit/>
          </a:bodyPr>
          <a:lstStyle/>
          <a:p>
            <a:r>
              <a:rPr lang="en-US" sz="2800" dirty="0" smtClean="0"/>
              <a:t>Flexibility</a:t>
            </a:r>
            <a:endParaRPr lang="en-US" sz="2800" dirty="0"/>
          </a:p>
        </p:txBody>
      </p:sp>
    </p:spTree>
    <p:extLst>
      <p:ext uri="{BB962C8B-B14F-4D97-AF65-F5344CB8AC3E}">
        <p14:creationId xmlns:p14="http://schemas.microsoft.com/office/powerpoint/2010/main" xmlns="" val="1548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685800"/>
          </a:xfrm>
        </p:spPr>
        <p:txBody>
          <a:bodyPr>
            <a:normAutofit/>
          </a:bodyPr>
          <a:lstStyle/>
          <a:p>
            <a:pPr>
              <a:buNone/>
            </a:pPr>
            <a:r>
              <a:rPr lang="en-US" dirty="0" smtClean="0"/>
              <a:t>Purpose of changes to New </a:t>
            </a:r>
            <a:r>
              <a:rPr lang="en-US" dirty="0" smtClean="0"/>
              <a:t>Source Review</a:t>
            </a:r>
          </a:p>
          <a:p>
            <a:endParaRPr lang="en-US" dirty="0" smtClean="0"/>
          </a:p>
        </p:txBody>
      </p:sp>
      <p:sp>
        <p:nvSpPr>
          <p:cNvPr id="4" name="Footer Placeholder 3"/>
          <p:cNvSpPr>
            <a:spLocks noGrp="1"/>
          </p:cNvSpPr>
          <p:nvPr>
            <p:ph type="ftr" sz="quarter" idx="11"/>
          </p:nvPr>
        </p:nvSpPr>
        <p:spPr/>
        <p:txBody>
          <a:bodyPr/>
          <a:lstStyle/>
          <a:p>
            <a:fld id="{E1A39DE1-C360-4391-A0AE-FD351B396D70}" type="slidenum">
              <a:rPr lang="en-US" smtClean="0"/>
              <a:t>25</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gn="l">
              <a:lnSpc>
                <a:spcPct val="120000"/>
              </a:lnSpc>
              <a:spcAft>
                <a:spcPts val="600"/>
              </a:spcAft>
            </a:pPr>
            <a:r>
              <a:rPr lang="en-US" sz="3200" dirty="0" smtClean="0">
                <a:solidFill>
                  <a:schemeClr val="bg1"/>
                </a:solidFill>
                <a:latin typeface="Arial" pitchFamily="34" charset="0"/>
                <a:cs typeface="Arial" pitchFamily="34" charset="0"/>
              </a:rPr>
              <a:t>6.2  New Source Review Complexity</a:t>
            </a:r>
          </a:p>
        </p:txBody>
      </p:sp>
      <p:grpSp>
        <p:nvGrpSpPr>
          <p:cNvPr id="10" name="Group 9"/>
          <p:cNvGrpSpPr/>
          <p:nvPr/>
        </p:nvGrpSpPr>
        <p:grpSpPr>
          <a:xfrm>
            <a:off x="533400" y="2280234"/>
            <a:ext cx="8224559" cy="1970490"/>
            <a:chOff x="533400" y="2280234"/>
            <a:chExt cx="8224559" cy="1970490"/>
          </a:xfrm>
        </p:grpSpPr>
        <p:pic>
          <p:nvPicPr>
            <p:cNvPr id="53250" name="Picture 2" descr="http://www.theartorder.com/images/blog/gallery/2013/10/Roadblock.jpg"/>
            <p:cNvPicPr>
              <a:picLocks noChangeAspect="1" noChangeArrowheads="1"/>
            </p:cNvPicPr>
            <p:nvPr/>
          </p:nvPicPr>
          <p:blipFill>
            <a:blip r:embed="rId3" cstate="print"/>
            <a:srcRect/>
            <a:stretch>
              <a:fillRect/>
            </a:stretch>
          </p:blipFill>
          <p:spPr bwMode="auto">
            <a:xfrm>
              <a:off x="533400" y="2280234"/>
              <a:ext cx="2847975" cy="1970490"/>
            </a:xfrm>
            <a:prstGeom prst="rect">
              <a:avLst/>
            </a:prstGeom>
            <a:noFill/>
          </p:spPr>
        </p:pic>
        <p:sp>
          <p:nvSpPr>
            <p:cNvPr id="8" name="Rectangle 7"/>
            <p:cNvSpPr/>
            <p:nvPr/>
          </p:nvSpPr>
          <p:spPr>
            <a:xfrm>
              <a:off x="3429000" y="2895600"/>
              <a:ext cx="5328959" cy="523220"/>
            </a:xfrm>
            <a:prstGeom prst="rect">
              <a:avLst/>
            </a:prstGeom>
          </p:spPr>
          <p:txBody>
            <a:bodyPr wrap="none">
              <a:spAutoFit/>
            </a:bodyPr>
            <a:lstStyle/>
            <a:p>
              <a:pPr marL="0" lvl="1"/>
              <a:r>
                <a:rPr lang="en-US" sz="2800" dirty="0" smtClean="0"/>
                <a:t>Remove </a:t>
              </a:r>
              <a:r>
                <a:rPr lang="en-US" sz="2800" dirty="0" smtClean="0"/>
                <a:t>roadblocks in current rules</a:t>
              </a:r>
            </a:p>
          </p:txBody>
        </p:sp>
      </p:grpSp>
      <p:grpSp>
        <p:nvGrpSpPr>
          <p:cNvPr id="11" name="Group 10"/>
          <p:cNvGrpSpPr/>
          <p:nvPr/>
        </p:nvGrpSpPr>
        <p:grpSpPr>
          <a:xfrm>
            <a:off x="914400" y="4267200"/>
            <a:ext cx="7534275" cy="2047875"/>
            <a:chOff x="914400" y="4267200"/>
            <a:chExt cx="7534275" cy="2047875"/>
          </a:xfrm>
        </p:grpSpPr>
        <p:pic>
          <p:nvPicPr>
            <p:cNvPr id="22530" name="Picture 2" descr="http://www.mothersandothersforcleanair.org/wp-content/uploads/2014/03/Clean-Air-in-hands-1.jpg"/>
            <p:cNvPicPr>
              <a:picLocks noChangeAspect="1" noChangeArrowheads="1"/>
            </p:cNvPicPr>
            <p:nvPr/>
          </p:nvPicPr>
          <p:blipFill>
            <a:blip r:embed="rId4" cstate="print"/>
            <a:srcRect/>
            <a:stretch>
              <a:fillRect/>
            </a:stretch>
          </p:blipFill>
          <p:spPr bwMode="auto">
            <a:xfrm>
              <a:off x="6400800" y="4267200"/>
              <a:ext cx="2047875" cy="2047875"/>
            </a:xfrm>
            <a:prstGeom prst="rect">
              <a:avLst/>
            </a:prstGeom>
            <a:noFill/>
          </p:spPr>
        </p:pic>
        <p:sp>
          <p:nvSpPr>
            <p:cNvPr id="9" name="Rectangle 8"/>
            <p:cNvSpPr/>
            <p:nvPr/>
          </p:nvSpPr>
          <p:spPr>
            <a:xfrm>
              <a:off x="914400" y="5029200"/>
              <a:ext cx="5396285" cy="523220"/>
            </a:xfrm>
            <a:prstGeom prst="rect">
              <a:avLst/>
            </a:prstGeom>
          </p:spPr>
          <p:txBody>
            <a:bodyPr wrap="none">
              <a:spAutoFit/>
            </a:bodyPr>
            <a:lstStyle/>
            <a:p>
              <a:pPr marL="0" lvl="1"/>
              <a:r>
                <a:rPr lang="en-US" sz="2800" dirty="0" smtClean="0"/>
                <a:t>Address air quality problem sources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27432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NSR triggered by</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Specified level of emissions; and</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Major Modification</a:t>
            </a:r>
          </a:p>
        </p:txBody>
      </p:sp>
      <p:sp>
        <p:nvSpPr>
          <p:cNvPr id="6" name="Footer Placeholder 5"/>
          <p:cNvSpPr>
            <a:spLocks noGrp="1"/>
          </p:cNvSpPr>
          <p:nvPr>
            <p:ph type="ftr" sz="quarter" idx="11"/>
          </p:nvPr>
        </p:nvSpPr>
        <p:spPr/>
        <p:txBody>
          <a:bodyPr/>
          <a:lstStyle/>
          <a:p>
            <a:fld id="{F0D78E94-73A4-484D-8D4C-ABC2E7101558}" type="slidenum">
              <a:rPr lang="en-US" smtClean="0"/>
              <a:pPr/>
              <a:t>26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schemeClr val="bg1"/>
                </a:solidFill>
              </a:rPr>
              <a:t>6</a:t>
            </a:r>
            <a:r>
              <a:rPr lang="en-US" sz="3200" dirty="0" smtClean="0">
                <a:solidFill>
                  <a:schemeClr val="bg1"/>
                </a:solidFill>
              </a:rPr>
              <a:t>.10  New </a:t>
            </a:r>
            <a:r>
              <a:rPr lang="en-US" sz="3200" dirty="0" smtClean="0">
                <a:solidFill>
                  <a:schemeClr val="bg1"/>
                </a:solidFill>
              </a:rPr>
              <a:t>Source </a:t>
            </a:r>
            <a:r>
              <a:rPr lang="en-US" sz="3200" dirty="0" smtClean="0">
                <a:solidFill>
                  <a:schemeClr val="bg1"/>
                </a:solidFill>
              </a:rPr>
              <a:t>Review</a:t>
            </a:r>
            <a:endParaRPr lang="en-US" sz="3200" dirty="0" smtClean="0">
              <a:solidFill>
                <a:schemeClr val="bg1"/>
              </a:solidFill>
            </a:endParaRPr>
          </a:p>
        </p:txBody>
      </p:sp>
      <p:sp>
        <p:nvSpPr>
          <p:cNvPr id="8" name="Left Arrow 7"/>
          <p:cNvSpPr/>
          <p:nvPr/>
        </p:nvSpPr>
        <p:spPr>
          <a:xfrm>
            <a:off x="5181600" y="4038600"/>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76400"/>
            <a:ext cx="5638800" cy="4572000"/>
          </a:xfrm>
        </p:spPr>
        <p:txBody>
          <a:bodyPr>
            <a:noAutofit/>
          </a:bodyPr>
          <a:lstStyle/>
          <a:p>
            <a:pPr algn="l">
              <a:lnSpc>
                <a:spcPct val="120000"/>
              </a:lnSpc>
              <a:spcBef>
                <a:spcPts val="0"/>
              </a:spcBef>
              <a:spcAft>
                <a:spcPts val="600"/>
              </a:spcAft>
            </a:pPr>
            <a:r>
              <a:rPr lang="en-US" sz="3600" dirty="0" smtClean="0">
                <a:solidFill>
                  <a:schemeClr val="tx1"/>
                </a:solidFill>
              </a:rPr>
              <a:t>Major Modification</a:t>
            </a:r>
          </a:p>
          <a:p>
            <a:pPr algn="l">
              <a:lnSpc>
                <a:spcPct val="120000"/>
              </a:lnSpc>
              <a:spcBef>
                <a:spcPts val="0"/>
              </a:spcBef>
              <a:spcAft>
                <a:spcPts val="600"/>
              </a:spcAft>
              <a:buFont typeface="Arial" pitchFamily="34" charset="0"/>
              <a:buChar char="•"/>
            </a:pPr>
            <a:r>
              <a:rPr lang="en-US" sz="2800" dirty="0" smtClean="0">
                <a:solidFill>
                  <a:schemeClr val="tx1"/>
                </a:solidFill>
              </a:rPr>
              <a:t>Emissions increases associated with new or modified equipment</a:t>
            </a:r>
          </a:p>
          <a:p>
            <a:pPr marL="0" lvl="1" algn="l">
              <a:lnSpc>
                <a:spcPct val="120000"/>
              </a:lnSpc>
              <a:spcBef>
                <a:spcPts val="0"/>
              </a:spcBef>
              <a:spcAft>
                <a:spcPts val="600"/>
              </a:spcAft>
              <a:buFont typeface="Arial" pitchFamily="34" charset="0"/>
              <a:buChar char="•"/>
            </a:pPr>
            <a:r>
              <a:rPr lang="en-US" dirty="0" smtClean="0">
                <a:solidFill>
                  <a:schemeClr val="tx1"/>
                </a:solidFill>
              </a:rPr>
              <a:t>Current rules don’t specify how to calculate</a:t>
            </a:r>
          </a:p>
          <a:p>
            <a:pPr marL="0" lvl="1" algn="l">
              <a:lnSpc>
                <a:spcPct val="120000"/>
              </a:lnSpc>
              <a:spcBef>
                <a:spcPts val="0"/>
              </a:spcBef>
              <a:spcAft>
                <a:spcPts val="600"/>
              </a:spcAft>
              <a:buFont typeface="Arial" pitchFamily="34" charset="0"/>
              <a:buChar char="•"/>
            </a:pPr>
            <a:r>
              <a:rPr lang="en-US" dirty="0" smtClean="0">
                <a:solidFill>
                  <a:schemeClr val="tx1"/>
                </a:solidFill>
              </a:rPr>
              <a:t>EPA indicated rules must be more specific</a:t>
            </a:r>
          </a:p>
          <a:p>
            <a:pPr algn="l">
              <a:lnSpc>
                <a:spcPct val="120000"/>
              </a:lnSpc>
              <a:spcBef>
                <a:spcPts val="0"/>
              </a:spcBef>
              <a:spcAft>
                <a:spcPts val="600"/>
              </a:spcAft>
              <a:buFont typeface="Arial" pitchFamily="34" charset="0"/>
              <a:buChar char="•"/>
            </a:pPr>
            <a:r>
              <a:rPr lang="en-US" sz="2800" b="1" dirty="0" smtClean="0">
                <a:solidFill>
                  <a:srgbClr val="FF0000"/>
                </a:solidFill>
              </a:rPr>
              <a:t>Calculations </a:t>
            </a:r>
            <a:r>
              <a:rPr lang="en-US" sz="2800" b="1" dirty="0" smtClean="0">
                <a:solidFill>
                  <a:srgbClr val="FF0000"/>
                </a:solidFill>
              </a:rPr>
              <a:t>specified for all scenarios</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schemeClr val="bg1"/>
                </a:solidFill>
              </a:rPr>
              <a:t>6.10  New </a:t>
            </a:r>
            <a:r>
              <a:rPr lang="en-US" sz="3200" dirty="0" smtClean="0">
                <a:solidFill>
                  <a:schemeClr val="bg1"/>
                </a:solidFill>
              </a:rPr>
              <a:t>Source </a:t>
            </a:r>
            <a:r>
              <a:rPr lang="en-US" sz="3200" dirty="0" smtClean="0">
                <a:solidFill>
                  <a:schemeClr val="bg1"/>
                </a:solidFill>
              </a:rPr>
              <a:t>Review</a:t>
            </a:r>
            <a:endParaRPr lang="en-US" sz="3200" dirty="0" smtClean="0">
              <a:solidFill>
                <a:schemeClr val="bg1"/>
              </a:solidFill>
            </a:endParaRPr>
          </a:p>
        </p:txBody>
      </p:sp>
      <p:pic>
        <p:nvPicPr>
          <p:cNvPr id="8" name="Picture 2" descr="http://1.imimg.com/data/J/F/MY-1516335/Industrial-Construction-Services_250x250.jpg"/>
          <p:cNvPicPr>
            <a:picLocks noChangeAspect="1" noChangeArrowheads="1"/>
          </p:cNvPicPr>
          <p:nvPr/>
        </p:nvPicPr>
        <p:blipFill>
          <a:blip r:embed="rId4" cstate="print"/>
          <a:srcRect/>
          <a:stretch>
            <a:fillRect/>
          </a:stretch>
        </p:blipFill>
        <p:spPr bwMode="auto">
          <a:xfrm>
            <a:off x="6172200" y="2514600"/>
            <a:ext cx="2286000" cy="2286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514350" indent="-514350">
              <a:lnSpc>
                <a:spcPct val="120000"/>
              </a:lnSpc>
              <a:spcAft>
                <a:spcPts val="600"/>
              </a:spcAft>
            </a:pPr>
            <a:r>
              <a:rPr lang="en-US" sz="3200" dirty="0">
                <a:solidFill>
                  <a:schemeClr val="bg1"/>
                </a:solidFill>
                <a:latin typeface="Arial" pitchFamily="34" charset="0"/>
                <a:cs typeface="Arial" pitchFamily="34" charset="0"/>
              </a:rPr>
              <a:t>4</a:t>
            </a:r>
            <a:r>
              <a:rPr lang="en-US" sz="3200" dirty="0" smtClean="0">
                <a:solidFill>
                  <a:schemeClr val="bg1"/>
                </a:solidFill>
                <a:latin typeface="Arial" pitchFamily="34" charset="0"/>
                <a:cs typeface="Arial" pitchFamily="34" charset="0"/>
              </a:rPr>
              <a:t>.1  Designate Lakeview as a sustainment area </a:t>
            </a:r>
          </a:p>
        </p:txBody>
      </p:sp>
      <p:grpSp>
        <p:nvGrpSpPr>
          <p:cNvPr id="21" name="Group 20"/>
          <p:cNvGrpSpPr/>
          <p:nvPr/>
        </p:nvGrpSpPr>
        <p:grpSpPr>
          <a:xfrm>
            <a:off x="2057400" y="2286000"/>
            <a:ext cx="5410200" cy="4114800"/>
            <a:chOff x="2057400" y="2286000"/>
            <a:chExt cx="5410200" cy="4114800"/>
          </a:xfrm>
        </p:grpSpPr>
        <p:pic>
          <p:nvPicPr>
            <p:cNvPr id="13" name="Picture 2"/>
            <p:cNvPicPr>
              <a:picLocks noChangeAspect="1" noChangeArrowheads="1"/>
            </p:cNvPicPr>
            <p:nvPr/>
          </p:nvPicPr>
          <p:blipFill>
            <a:blip r:embed="rId4" cstate="print"/>
            <a:srcRect/>
            <a:stretch>
              <a:fillRect/>
            </a:stretch>
          </p:blipFill>
          <p:spPr bwMode="auto">
            <a:xfrm>
              <a:off x="2057400" y="2286000"/>
              <a:ext cx="5410200" cy="4114800"/>
            </a:xfrm>
            <a:prstGeom prst="rect">
              <a:avLst/>
            </a:prstGeom>
            <a:noFill/>
            <a:ln w="9525">
              <a:noFill/>
              <a:miter lim="800000"/>
              <a:headEnd/>
              <a:tailEnd/>
            </a:ln>
            <a:effectLst/>
          </p:spPr>
        </p:pic>
        <p:sp>
          <p:nvSpPr>
            <p:cNvPr id="14" name="PubCross"/>
            <p:cNvSpPr>
              <a:spLocks noEditPoints="1" noChangeArrowheads="1"/>
            </p:cNvSpPr>
            <p:nvPr/>
          </p:nvSpPr>
          <p:spPr bwMode="auto">
            <a:xfrm>
              <a:off x="3840307" y="5597236"/>
              <a:ext cx="245919" cy="206498"/>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5" name="PubCross"/>
            <p:cNvSpPr>
              <a:spLocks noEditPoints="1" noChangeArrowheads="1"/>
            </p:cNvSpPr>
            <p:nvPr/>
          </p:nvSpPr>
          <p:spPr bwMode="auto">
            <a:xfrm>
              <a:off x="3471430" y="4225636"/>
              <a:ext cx="221612" cy="248959"/>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4086225" y="5472545"/>
              <a:ext cx="860714" cy="226636"/>
            </a:xfrm>
            <a:prstGeom prst="rect">
              <a:avLst/>
            </a:prstGeom>
            <a:solidFill>
              <a:schemeClr val="bg1"/>
            </a:solidFill>
          </p:spPr>
          <p:txBody>
            <a:bodyPr wrap="square" rtlCol="0">
              <a:spAutoFit/>
            </a:bodyPr>
            <a:lstStyle/>
            <a:p>
              <a:r>
                <a:rPr lang="en-US" sz="1200" dirty="0" smtClean="0"/>
                <a:t>Klamath Falls</a:t>
              </a:r>
              <a:endParaRPr lang="en-US" sz="1200" dirty="0"/>
            </a:p>
          </p:txBody>
        </p:sp>
        <p:sp>
          <p:nvSpPr>
            <p:cNvPr id="18" name="TextBox 17"/>
            <p:cNvSpPr txBox="1"/>
            <p:nvPr/>
          </p:nvSpPr>
          <p:spPr>
            <a:xfrm>
              <a:off x="3778827" y="4287982"/>
              <a:ext cx="860714" cy="226636"/>
            </a:xfrm>
            <a:prstGeom prst="rect">
              <a:avLst/>
            </a:prstGeom>
            <a:solidFill>
              <a:schemeClr val="bg1"/>
            </a:solidFill>
          </p:spPr>
          <p:txBody>
            <a:bodyPr wrap="square" rtlCol="0">
              <a:spAutoFit/>
            </a:bodyPr>
            <a:lstStyle/>
            <a:p>
              <a:r>
                <a:rPr lang="en-US" sz="1200" dirty="0" smtClean="0"/>
                <a:t>Oakridge</a:t>
              </a:r>
              <a:endParaRPr lang="en-US" sz="1200" dirty="0"/>
            </a:p>
          </p:txBody>
        </p:sp>
      </p:grpSp>
      <p:grpSp>
        <p:nvGrpSpPr>
          <p:cNvPr id="20" name="Group 19"/>
          <p:cNvGrpSpPr/>
          <p:nvPr/>
        </p:nvGrpSpPr>
        <p:grpSpPr>
          <a:xfrm>
            <a:off x="4876800" y="5943600"/>
            <a:ext cx="981941" cy="276999"/>
            <a:chOff x="4885459" y="5659582"/>
            <a:chExt cx="981941" cy="276999"/>
          </a:xfrm>
        </p:grpSpPr>
        <p:sp>
          <p:nvSpPr>
            <p:cNvPr id="16" name="TextBox 15"/>
            <p:cNvSpPr txBox="1"/>
            <p:nvPr/>
          </p:nvSpPr>
          <p:spPr>
            <a:xfrm>
              <a:off x="5008418" y="5659582"/>
              <a:ext cx="858982" cy="276999"/>
            </a:xfrm>
            <a:prstGeom prst="rect">
              <a:avLst/>
            </a:prstGeom>
            <a:solidFill>
              <a:schemeClr val="bg1"/>
            </a:solidFill>
          </p:spPr>
          <p:txBody>
            <a:bodyPr wrap="square" rtlCol="0">
              <a:spAutoFit/>
            </a:bodyPr>
            <a:lstStyle/>
            <a:p>
              <a:r>
                <a:rPr lang="en-US" sz="1200" dirty="0" smtClean="0"/>
                <a:t>Lakeview</a:t>
              </a:r>
              <a:endParaRPr lang="en-US" sz="1200" dirty="0"/>
            </a:p>
          </p:txBody>
        </p:sp>
        <p:sp>
          <p:nvSpPr>
            <p:cNvPr id="19" name="4-Point Star 18"/>
            <p:cNvSpPr/>
            <p:nvPr/>
          </p:nvSpPr>
          <p:spPr>
            <a:xfrm>
              <a:off x="4885459" y="5721927"/>
              <a:ext cx="184439" cy="187036"/>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584565" y="1676400"/>
            <a:ext cx="4491358" cy="830997"/>
          </a:xfrm>
          <a:prstGeom prst="rect">
            <a:avLst/>
          </a:prstGeom>
        </p:spPr>
        <p:txBody>
          <a:bodyPr wrap="none">
            <a:spAutoFit/>
          </a:bodyPr>
          <a:lstStyle/>
          <a:p>
            <a:pPr algn="ctr"/>
            <a:r>
              <a:rPr lang="en-US" sz="2400" b="1" dirty="0" smtClean="0"/>
              <a:t>Oregon Particulate Matter (PM</a:t>
            </a:r>
            <a:r>
              <a:rPr lang="en-US" sz="2400" b="1" baseline="-25000" dirty="0" smtClean="0"/>
              <a:t>2.5</a:t>
            </a:r>
            <a:r>
              <a:rPr lang="en-US" sz="2400" b="1" dirty="0" smtClean="0"/>
              <a:t>)</a:t>
            </a:r>
          </a:p>
          <a:p>
            <a:pPr algn="ctr"/>
            <a:r>
              <a:rPr lang="en-US" sz="2400" b="1" dirty="0" smtClean="0"/>
              <a:t>Nonattainment Areas</a:t>
            </a:r>
          </a:p>
        </p:txBody>
      </p:sp>
      <p:sp>
        <p:nvSpPr>
          <p:cNvPr id="23" name="TextBox 22"/>
          <p:cNvSpPr txBox="1"/>
          <p:nvPr/>
        </p:nvSpPr>
        <p:spPr>
          <a:xfrm>
            <a:off x="228600" y="2590800"/>
            <a:ext cx="2438399" cy="2677656"/>
          </a:xfrm>
          <a:prstGeom prst="rect">
            <a:avLst/>
          </a:prstGeom>
          <a:noFill/>
        </p:spPr>
        <p:txBody>
          <a:bodyPr wrap="square" rtlCol="0">
            <a:spAutoFit/>
          </a:bodyPr>
          <a:lstStyle/>
          <a:p>
            <a:pPr>
              <a:lnSpc>
                <a:spcPct val="120000"/>
              </a:lnSpc>
              <a:spcAft>
                <a:spcPts val="600"/>
              </a:spcAft>
            </a:pPr>
            <a:r>
              <a:rPr lang="en-US" sz="2800" dirty="0" smtClean="0"/>
              <a:t>DEQ should designate </a:t>
            </a:r>
            <a:r>
              <a:rPr lang="en-US" sz="2800" dirty="0" smtClean="0"/>
              <a:t>Lakeview as a </a:t>
            </a:r>
            <a:r>
              <a:rPr lang="en-US" sz="2800" dirty="0" smtClean="0"/>
              <a:t>nonattainment  area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t="4327" r="3996" b="6224"/>
          <a:stretch>
            <a:fillRect/>
          </a:stretch>
        </p:blipFill>
        <p:spPr bwMode="auto">
          <a:xfrm>
            <a:off x="5257800" y="2057400"/>
            <a:ext cx="3657600" cy="3810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fld id="{F0D78E94-73A4-484D-8D4C-ABC2E7101558}" type="slidenum">
              <a:rPr lang="en-US" smtClean="0"/>
              <a:pPr/>
              <a:t>29</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a:solidFill>
                  <a:schemeClr val="bg1"/>
                </a:solidFill>
              </a:rPr>
              <a:t>4</a:t>
            </a:r>
            <a:r>
              <a:rPr lang="en-US" sz="3200" dirty="0" smtClean="0">
                <a:solidFill>
                  <a:schemeClr val="bg1"/>
                </a:solidFill>
              </a:rPr>
              <a:t>.1  Designate Lakeview as a sustainment area </a:t>
            </a:r>
          </a:p>
        </p:txBody>
      </p:sp>
      <p:sp>
        <p:nvSpPr>
          <p:cNvPr id="10" name="Subtitle 2"/>
          <p:cNvSpPr txBox="1">
            <a:spLocks/>
          </p:cNvSpPr>
          <p:nvPr/>
        </p:nvSpPr>
        <p:spPr>
          <a:xfrm>
            <a:off x="457200" y="1828800"/>
            <a:ext cx="4800600" cy="4343400"/>
          </a:xfrm>
          <a:prstGeom prst="rect">
            <a:avLst/>
          </a:prstGeom>
        </p:spPr>
        <p:txBody>
          <a:bodyPr vert="horz" lIns="91440" tIns="45720" rIns="91440" bIns="45720" rtlCol="0">
            <a:noAutofit/>
          </a:bodyPr>
          <a:lstStyle/>
          <a:p>
            <a:pPr marL="0" marR="0" lvl="1" indent="-514350" algn="l" defTabSz="914400" rtl="0" eaLnBrk="1" fontAlgn="auto" latinLnBrk="0" hangingPunct="1">
              <a:lnSpc>
                <a:spcPct val="120000"/>
              </a:lnSpc>
              <a:spcBef>
                <a:spcPts val="0"/>
              </a:spcBef>
              <a:spcAft>
                <a:spcPts val="60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Recommendation:</a:t>
            </a:r>
          </a:p>
          <a:p>
            <a:pPr marL="548640" lvl="1" indent="-514350">
              <a:lnSpc>
                <a:spcPct val="120000"/>
              </a:lnSpc>
              <a:spcAft>
                <a:spcPts val="600"/>
              </a:spcAft>
              <a:buFont typeface="Arial" pitchFamily="34" charset="0"/>
              <a:buChar char="•"/>
            </a:pPr>
            <a:r>
              <a:rPr lang="en-US" sz="2800" dirty="0" smtClean="0"/>
              <a:t>Town of Lakeview and Lake County Commissioners requested sustainment </a:t>
            </a:r>
            <a:r>
              <a:rPr lang="en-US" sz="2800" dirty="0" smtClean="0"/>
              <a:t>designation</a:t>
            </a:r>
          </a:p>
          <a:p>
            <a:pPr marL="548640" lvl="1" indent="-514350">
              <a:lnSpc>
                <a:spcPct val="120000"/>
              </a:lnSpc>
              <a:spcAft>
                <a:spcPts val="600"/>
              </a:spcAft>
              <a:buFont typeface="Arial" pitchFamily="34" charset="0"/>
              <a:buChar char="•"/>
            </a:pPr>
            <a:endParaRPr lang="en-US" sz="800" dirty="0" smtClean="0"/>
          </a:p>
          <a:p>
            <a:pPr marL="54864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Designate Lakeview as a sustainment area</a:t>
            </a:r>
          </a:p>
          <a:p>
            <a:pPr marL="514350" marR="0" lvl="0"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6096000" y="6096000"/>
            <a:ext cx="2133600" cy="461665"/>
          </a:xfrm>
          <a:prstGeom prst="rect">
            <a:avLst/>
          </a:prstGeom>
          <a:noFill/>
        </p:spPr>
        <p:txBody>
          <a:bodyPr wrap="square" rtlCol="0">
            <a:spAutoFit/>
          </a:bodyPr>
          <a:lstStyle/>
          <a:p>
            <a:r>
              <a:rPr lang="en-US" sz="2400" b="1" dirty="0" smtClean="0">
                <a:solidFill>
                  <a:schemeClr val="accent6">
                    <a:lumMod val="50000"/>
                  </a:schemeClr>
                </a:solidFill>
              </a:rPr>
              <a:t>5 </a:t>
            </a:r>
            <a:r>
              <a:rPr lang="en-US" sz="2000" dirty="0" smtClean="0"/>
              <a:t>Public Hearings</a:t>
            </a:r>
          </a:p>
        </p:txBody>
      </p:sp>
      <p:pic>
        <p:nvPicPr>
          <p:cNvPr id="97282" name="Picture 2" descr="https://protectingourwaters.files.wordpress.com/2012/09/marcellus-public-hearing-city-hall-philadelphia-marc-55.jpg"/>
          <p:cNvPicPr>
            <a:picLocks noChangeAspect="1" noChangeArrowheads="1"/>
          </p:cNvPicPr>
          <p:nvPr/>
        </p:nvPicPr>
        <p:blipFill>
          <a:blip r:embed="rId4" cstate="print"/>
          <a:srcRect/>
          <a:stretch>
            <a:fillRect/>
          </a:stretch>
        </p:blipFill>
        <p:spPr bwMode="auto">
          <a:xfrm>
            <a:off x="5867400" y="4495800"/>
            <a:ext cx="2361589" cy="1571591"/>
          </a:xfrm>
          <a:prstGeom prst="rect">
            <a:avLst/>
          </a:prstGeom>
          <a:noFill/>
        </p:spPr>
      </p:pic>
      <p:sp>
        <p:nvSpPr>
          <p:cNvPr id="8" name="TextBox 7"/>
          <p:cNvSpPr txBox="1"/>
          <p:nvPr/>
        </p:nvSpPr>
        <p:spPr>
          <a:xfrm>
            <a:off x="609600" y="3505200"/>
            <a:ext cx="2903872" cy="461665"/>
          </a:xfrm>
          <a:prstGeom prst="rect">
            <a:avLst/>
          </a:prstGeom>
          <a:noFill/>
        </p:spPr>
        <p:txBody>
          <a:bodyPr wrap="none" rtlCol="0">
            <a:spAutoFit/>
          </a:bodyPr>
          <a:lstStyle/>
          <a:p>
            <a:r>
              <a:rPr lang="en-US" sz="2400" b="1" dirty="0" smtClean="0">
                <a:solidFill>
                  <a:schemeClr val="accent6">
                    <a:lumMod val="50000"/>
                  </a:schemeClr>
                </a:solidFill>
              </a:rPr>
              <a:t>3</a:t>
            </a:r>
            <a:r>
              <a:rPr lang="en-US" b="1" dirty="0" smtClean="0">
                <a:solidFill>
                  <a:schemeClr val="accent6">
                    <a:lumMod val="50000"/>
                  </a:schemeClr>
                </a:solidFill>
              </a:rPr>
              <a:t> </a:t>
            </a:r>
            <a:r>
              <a:rPr lang="en-US" sz="2000" dirty="0" smtClean="0"/>
              <a:t>Public notice extensions</a:t>
            </a:r>
          </a:p>
        </p:txBody>
      </p:sp>
      <p:sp>
        <p:nvSpPr>
          <p:cNvPr id="9" name="TextBox 8"/>
          <p:cNvSpPr txBox="1"/>
          <p:nvPr/>
        </p:nvSpPr>
        <p:spPr>
          <a:xfrm>
            <a:off x="2895600" y="4495800"/>
            <a:ext cx="2888163" cy="461665"/>
          </a:xfrm>
          <a:prstGeom prst="rect">
            <a:avLst/>
          </a:prstGeom>
          <a:noFill/>
        </p:spPr>
        <p:txBody>
          <a:bodyPr wrap="none" rtlCol="0">
            <a:spAutoFit/>
          </a:bodyPr>
          <a:lstStyle/>
          <a:p>
            <a:r>
              <a:rPr lang="en-US" sz="2400" b="1" dirty="0" smtClean="0">
                <a:solidFill>
                  <a:schemeClr val="accent6">
                    <a:lumMod val="50000"/>
                  </a:schemeClr>
                </a:solidFill>
              </a:rPr>
              <a:t>2</a:t>
            </a:r>
            <a:r>
              <a:rPr lang="en-US" sz="2400" dirty="0" smtClean="0"/>
              <a:t> </a:t>
            </a:r>
            <a:r>
              <a:rPr lang="en-US" sz="2000" dirty="0" smtClean="0"/>
              <a:t>Months of public notice</a:t>
            </a:r>
          </a:p>
        </p:txBody>
      </p:sp>
      <p:pic>
        <p:nvPicPr>
          <p:cNvPr id="97284" name="Picture 4" descr="http://p2cdn4static.sharpschool.com/UserFiles/Servers/Server_1010998/Image/Other/Calendar2.jpg"/>
          <p:cNvPicPr>
            <a:picLocks noChangeAspect="1" noChangeArrowheads="1"/>
          </p:cNvPicPr>
          <p:nvPr/>
        </p:nvPicPr>
        <p:blipFill>
          <a:blip r:embed="rId5" cstate="print"/>
          <a:srcRect/>
          <a:stretch>
            <a:fillRect/>
          </a:stretch>
        </p:blipFill>
        <p:spPr bwMode="auto">
          <a:xfrm>
            <a:off x="3733800" y="2819400"/>
            <a:ext cx="1790700" cy="1790700"/>
          </a:xfrm>
          <a:prstGeom prst="rect">
            <a:avLst/>
          </a:prstGeom>
          <a:noFill/>
        </p:spPr>
      </p:pic>
      <p:pic>
        <p:nvPicPr>
          <p:cNvPr id="97288" name="Picture 8" descr="http://www.icag.org.uk/wp-content/uploads/2012/12/egg-timer.jpg"/>
          <p:cNvPicPr>
            <a:picLocks noChangeAspect="1" noChangeArrowheads="1"/>
          </p:cNvPicPr>
          <p:nvPr/>
        </p:nvPicPr>
        <p:blipFill>
          <a:blip r:embed="rId6" cstate="print"/>
          <a:srcRect/>
          <a:stretch>
            <a:fillRect/>
          </a:stretch>
        </p:blipFill>
        <p:spPr bwMode="auto">
          <a:xfrm>
            <a:off x="1143000" y="1752600"/>
            <a:ext cx="1485900" cy="1880119"/>
          </a:xfrm>
          <a:prstGeom prst="rect">
            <a:avLst/>
          </a:prstGeom>
          <a:noFill/>
        </p:spPr>
      </p:pic>
    </p:spTree>
    <p:extLst>
      <p:ext uri="{BB962C8B-B14F-4D97-AF65-F5344CB8AC3E}">
        <p14:creationId xmlns:p14="http://schemas.microsoft.com/office/powerpoint/2010/main" xmlns="" val="108170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8153400" cy="34290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Recommendation: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Designate </a:t>
            </a:r>
            <a:r>
              <a:rPr lang="en-US" dirty="0" smtClean="0">
                <a:solidFill>
                  <a:schemeClr val="tx1"/>
                </a:solidFill>
              </a:rPr>
              <a:t>uncertified woodstoves as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Increase offset ratio to 1.2:1 with opportunity to reduce to 1.0:1</a:t>
            </a: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4.1  </a:t>
            </a:r>
            <a:r>
              <a:rPr lang="en-US" sz="3200" dirty="0" smtClean="0">
                <a:solidFill>
                  <a:schemeClr val="bg1"/>
                </a:solidFill>
                <a:latin typeface="Arial" pitchFamily="34" charset="0"/>
                <a:cs typeface="Arial" pitchFamily="34" charset="0"/>
              </a:rPr>
              <a:t>Designate Lakeview as a sustainment area </a:t>
            </a:r>
          </a:p>
        </p:txBody>
      </p:sp>
      <p:pic>
        <p:nvPicPr>
          <p:cNvPr id="54274" name="Picture 2" descr="http://thumbs.dreamstime.com/x/antique-wood-burning-stove-22686398.jpg"/>
          <p:cNvPicPr>
            <a:picLocks noChangeAspect="1" noChangeArrowheads="1"/>
          </p:cNvPicPr>
          <p:nvPr/>
        </p:nvPicPr>
        <p:blipFill>
          <a:blip r:embed="rId4" cstate="print"/>
          <a:srcRect b="16267"/>
          <a:stretch>
            <a:fillRect/>
          </a:stretch>
        </p:blipFill>
        <p:spPr bwMode="auto">
          <a:xfrm>
            <a:off x="1828800" y="4876800"/>
            <a:ext cx="1485912" cy="1866321"/>
          </a:xfrm>
          <a:prstGeom prst="rect">
            <a:avLst/>
          </a:prstGeom>
          <a:noFill/>
        </p:spPr>
      </p:pic>
      <p:grpSp>
        <p:nvGrpSpPr>
          <p:cNvPr id="2" name="Group 17"/>
          <p:cNvGrpSpPr/>
          <p:nvPr/>
        </p:nvGrpSpPr>
        <p:grpSpPr>
          <a:xfrm>
            <a:off x="4800600" y="4590012"/>
            <a:ext cx="3282232" cy="2267988"/>
            <a:chOff x="457200" y="4191000"/>
            <a:chExt cx="3587032" cy="2496588"/>
          </a:xfrm>
        </p:grpSpPr>
        <p:pic>
          <p:nvPicPr>
            <p:cNvPr id="1026" name="Picture 2"/>
            <p:cNvPicPr>
              <a:picLocks noChangeAspect="1" noChangeArrowheads="1"/>
            </p:cNvPicPr>
            <p:nvPr/>
          </p:nvPicPr>
          <p:blipFill>
            <a:blip r:embed="rId5" cstate="print"/>
            <a:srcRect/>
            <a:stretch>
              <a:fillRect/>
            </a:stretch>
          </p:blipFill>
          <p:spPr bwMode="auto">
            <a:xfrm>
              <a:off x="457200" y="4191000"/>
              <a:ext cx="3587032" cy="2496588"/>
            </a:xfrm>
            <a:prstGeom prst="rect">
              <a:avLst/>
            </a:prstGeom>
            <a:noFill/>
            <a:ln w="9525">
              <a:noFill/>
              <a:miter lim="800000"/>
              <a:headEnd/>
              <a:tailEnd/>
            </a:ln>
            <a:effectLst/>
          </p:spPr>
        </p:pic>
        <p:grpSp>
          <p:nvGrpSpPr>
            <p:cNvPr id="4" name="Group 11"/>
            <p:cNvGrpSpPr/>
            <p:nvPr/>
          </p:nvGrpSpPr>
          <p:grpSpPr>
            <a:xfrm>
              <a:off x="762000" y="5029200"/>
              <a:ext cx="990600" cy="990600"/>
              <a:chOff x="3886200" y="4648200"/>
              <a:chExt cx="1371600" cy="1371600"/>
            </a:xfrm>
          </p:grpSpPr>
          <p:grpSp>
            <p:nvGrpSpPr>
              <p:cNvPr id="8" name="Group 9"/>
              <p:cNvGrpSpPr/>
              <p:nvPr/>
            </p:nvGrpSpPr>
            <p:grpSpPr>
              <a:xfrm>
                <a:off x="3886200" y="4648200"/>
                <a:ext cx="1371600" cy="1371600"/>
                <a:chOff x="4419600" y="4724400"/>
                <a:chExt cx="1371600" cy="1371600"/>
              </a:xfrm>
            </p:grpSpPr>
            <p:pic>
              <p:nvPicPr>
                <p:cNvPr id="1027" name="Picture 3" descr="C:\Users\jinahar\AppData\Local\Microsoft\Windows\Temporary Internet Files\Content.IE5\7GD8L71M\weight[1].png"/>
                <p:cNvPicPr>
                  <a:picLocks noChangeAspect="1" noChangeArrowheads="1"/>
                </p:cNvPicPr>
                <p:nvPr/>
              </p:nvPicPr>
              <p:blipFill>
                <a:blip r:embed="rId6" cstate="print"/>
                <a:srcRect/>
                <a:stretch>
                  <a:fillRect/>
                </a:stretch>
              </p:blipFill>
              <p:spPr bwMode="auto">
                <a:xfrm>
                  <a:off x="4419600" y="4724400"/>
                  <a:ext cx="1371600" cy="1371600"/>
                </a:xfrm>
                <a:prstGeom prst="rect">
                  <a:avLst/>
                </a:prstGeom>
                <a:noFill/>
              </p:spPr>
            </p:pic>
            <p:sp>
              <p:nvSpPr>
                <p:cNvPr id="9" name="Rectangle 8"/>
                <p:cNvSpPr/>
                <p:nvPr/>
              </p:nvSpPr>
              <p:spPr>
                <a:xfrm>
                  <a:off x="4572000" y="5486400"/>
                  <a:ext cx="1066800" cy="381000"/>
                </a:xfrm>
                <a:prstGeom prst="rect">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91708" y="5386754"/>
                <a:ext cx="1055674" cy="474855"/>
              </a:xfrm>
              <a:prstGeom prst="rect">
                <a:avLst/>
              </a:prstGeom>
              <a:noFill/>
            </p:spPr>
            <p:txBody>
              <a:bodyPr wrap="none" rtlCol="0">
                <a:spAutoFit/>
              </a:bodyPr>
              <a:lstStyle/>
              <a:p>
                <a:r>
                  <a:rPr lang="en-US" dirty="0" smtClean="0">
                    <a:solidFill>
                      <a:schemeClr val="bg1"/>
                    </a:solidFill>
                  </a:rPr>
                  <a:t>12 tons</a:t>
                </a:r>
                <a:endParaRPr lang="en-US" dirty="0">
                  <a:solidFill>
                    <a:schemeClr val="bg1"/>
                  </a:solidFill>
                </a:endParaRPr>
              </a:p>
            </p:txBody>
          </p:sp>
        </p:grpSp>
        <p:grpSp>
          <p:nvGrpSpPr>
            <p:cNvPr id="10" name="Group 12"/>
            <p:cNvGrpSpPr/>
            <p:nvPr/>
          </p:nvGrpSpPr>
          <p:grpSpPr>
            <a:xfrm>
              <a:off x="3048000" y="4800600"/>
              <a:ext cx="803040" cy="838200"/>
              <a:chOff x="3886200" y="4648200"/>
              <a:chExt cx="1445472" cy="1371600"/>
            </a:xfrm>
          </p:grpSpPr>
          <p:grpSp>
            <p:nvGrpSpPr>
              <p:cNvPr id="12" name="Group 9"/>
              <p:cNvGrpSpPr/>
              <p:nvPr/>
            </p:nvGrpSpPr>
            <p:grpSpPr>
              <a:xfrm>
                <a:off x="3886200" y="4648200"/>
                <a:ext cx="1371600" cy="1371600"/>
                <a:chOff x="4419600" y="4724400"/>
                <a:chExt cx="1371600" cy="1371600"/>
              </a:xfrm>
            </p:grpSpPr>
            <p:pic>
              <p:nvPicPr>
                <p:cNvPr id="16" name="Picture 3" descr="C:\Users\jinahar\AppData\Local\Microsoft\Windows\Temporary Internet Files\Content.IE5\7GD8L71M\weight[1].png"/>
                <p:cNvPicPr>
                  <a:picLocks noChangeAspect="1" noChangeArrowheads="1"/>
                </p:cNvPicPr>
                <p:nvPr/>
              </p:nvPicPr>
              <p:blipFill>
                <a:blip r:embed="rId6" cstate="print"/>
                <a:srcRect/>
                <a:stretch>
                  <a:fillRect/>
                </a:stretch>
              </p:blipFill>
              <p:spPr bwMode="auto">
                <a:xfrm>
                  <a:off x="4419600" y="4724400"/>
                  <a:ext cx="1371600" cy="1371600"/>
                </a:xfrm>
                <a:prstGeom prst="rect">
                  <a:avLst/>
                </a:prstGeom>
                <a:noFill/>
              </p:spPr>
            </p:pic>
            <p:sp>
              <p:nvSpPr>
                <p:cNvPr id="17" name="Rectangle 16"/>
                <p:cNvSpPr/>
                <p:nvPr/>
              </p:nvSpPr>
              <p:spPr>
                <a:xfrm>
                  <a:off x="4572000" y="5486400"/>
                  <a:ext cx="1066800" cy="381000"/>
                </a:xfrm>
                <a:prstGeom prst="rect">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86200" y="5396345"/>
                <a:ext cx="1445472" cy="553997"/>
              </a:xfrm>
              <a:prstGeom prst="rect">
                <a:avLst/>
              </a:prstGeom>
              <a:noFill/>
            </p:spPr>
            <p:txBody>
              <a:bodyPr wrap="none" rtlCol="0">
                <a:spAutoFit/>
              </a:bodyPr>
              <a:lstStyle/>
              <a:p>
                <a:r>
                  <a:rPr lang="en-US" sz="1600" dirty="0" smtClean="0">
                    <a:solidFill>
                      <a:schemeClr val="bg1"/>
                    </a:solidFill>
                  </a:rPr>
                  <a:t>10 tons</a:t>
                </a:r>
                <a:endParaRPr lang="en-US" sz="1600" dirty="0">
                  <a:solidFill>
                    <a:schemeClr val="bg1"/>
                  </a:solidFill>
                </a:endParaRP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40386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Revise Net Air Quality Benefit requirements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NAQB applies in all areas except attainment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Demonstrate that emissions impacts from new sources don’t adversely affect air quality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Not required by federal program</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schemeClr val="bg1"/>
                </a:solidFill>
              </a:rPr>
              <a:t>6 New </a:t>
            </a:r>
            <a:r>
              <a:rPr lang="en-US" sz="3200" dirty="0" smtClean="0">
                <a:solidFill>
                  <a:schemeClr val="bg1"/>
                </a:solidFill>
              </a:rPr>
              <a:t>Source </a:t>
            </a:r>
            <a:r>
              <a:rPr lang="en-US" sz="3200" dirty="0" smtClean="0">
                <a:solidFill>
                  <a:schemeClr val="bg1"/>
                </a:solidFill>
              </a:rPr>
              <a:t>Review</a:t>
            </a:r>
            <a:endParaRPr lang="en-US" sz="3200" dirty="0" smtClean="0">
              <a:solidFill>
                <a:schemeClr val="bg1"/>
              </a:solidFill>
            </a:endParaRPr>
          </a:p>
        </p:txBody>
      </p:sp>
      <p:sp>
        <p:nvSpPr>
          <p:cNvPr id="8" name="&quot;No&quot; Symbol 7"/>
          <p:cNvSpPr/>
          <p:nvPr/>
        </p:nvSpPr>
        <p:spPr>
          <a:xfrm>
            <a:off x="2057400" y="2286000"/>
            <a:ext cx="4953000" cy="4038600"/>
          </a:xfrm>
          <a:prstGeom prst="noSmoking">
            <a:avLst>
              <a:gd name="adj" fmla="val 6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schemeClr val="bg1"/>
                </a:solidFill>
              </a:rPr>
              <a:t>6 New </a:t>
            </a:r>
            <a:r>
              <a:rPr lang="en-US" sz="3200" dirty="0" smtClean="0">
                <a:solidFill>
                  <a:schemeClr val="bg1"/>
                </a:solidFill>
              </a:rPr>
              <a:t>Source </a:t>
            </a:r>
            <a:r>
              <a:rPr lang="en-US" sz="3200" dirty="0" smtClean="0">
                <a:solidFill>
                  <a:schemeClr val="bg1"/>
                </a:solidFill>
              </a:rPr>
              <a:t>Review</a:t>
            </a:r>
            <a:endParaRPr lang="en-US" sz="3200" dirty="0" smtClean="0">
              <a:solidFill>
                <a:schemeClr val="bg1"/>
              </a:solidFill>
            </a:endParaRPr>
          </a:p>
        </p:txBody>
      </p:sp>
      <p:sp>
        <p:nvSpPr>
          <p:cNvPr id="8" name="Oval 7"/>
          <p:cNvSpPr/>
          <p:nvPr/>
        </p:nvSpPr>
        <p:spPr>
          <a:xfrm>
            <a:off x="838200" y="1676400"/>
            <a:ext cx="7924800" cy="51816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47244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4572000"/>
            <a:ext cx="304800" cy="304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3733800" y="4038600"/>
            <a:ext cx="1981200" cy="762000"/>
          </a:xfrm>
          <a:prstGeom prst="upArrow">
            <a:avLst>
              <a:gd name="adj1" fmla="val 50000"/>
              <a:gd name="adj2"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wind</a:t>
            </a:r>
            <a:endParaRPr lang="en-US" sz="2800" dirty="0">
              <a:solidFill>
                <a:schemeClr val="tx1"/>
              </a:solidFill>
            </a:endParaRPr>
          </a:p>
        </p:txBody>
      </p:sp>
      <p:sp>
        <p:nvSpPr>
          <p:cNvPr id="12" name="Flowchart: Merge 11"/>
          <p:cNvSpPr/>
          <p:nvPr/>
        </p:nvSpPr>
        <p:spPr>
          <a:xfrm>
            <a:off x="2514600" y="1676400"/>
            <a:ext cx="1524000" cy="3048000"/>
          </a:xfrm>
          <a:prstGeom prst="flowChartMerg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p:cNvSpPr/>
          <p:nvPr/>
        </p:nvSpPr>
        <p:spPr>
          <a:xfrm>
            <a:off x="5486400" y="1676400"/>
            <a:ext cx="1371600" cy="2895600"/>
          </a:xfrm>
          <a:prstGeom prst="flowChartMerg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1676400"/>
            <a:ext cx="2057400" cy="3046988"/>
          </a:xfrm>
          <a:prstGeom prst="rect">
            <a:avLst/>
          </a:prstGeom>
          <a:noFill/>
        </p:spPr>
        <p:txBody>
          <a:bodyPr wrap="square" rtlCol="0">
            <a:spAutoFit/>
          </a:bodyPr>
          <a:lstStyle/>
          <a:p>
            <a:r>
              <a:rPr lang="en-US" sz="3200" dirty="0" smtClean="0"/>
              <a:t>Emission plume from new source – higher impacts</a:t>
            </a:r>
            <a:endParaRPr lang="en-US" sz="3200" dirty="0"/>
          </a:p>
        </p:txBody>
      </p:sp>
      <p:sp>
        <p:nvSpPr>
          <p:cNvPr id="15" name="TextBox 14"/>
          <p:cNvSpPr txBox="1"/>
          <p:nvPr/>
        </p:nvSpPr>
        <p:spPr>
          <a:xfrm>
            <a:off x="6934200" y="1600200"/>
            <a:ext cx="2057400" cy="3046988"/>
          </a:xfrm>
          <a:prstGeom prst="rect">
            <a:avLst/>
          </a:prstGeom>
          <a:noFill/>
        </p:spPr>
        <p:txBody>
          <a:bodyPr wrap="square" rtlCol="0">
            <a:spAutoFit/>
          </a:bodyPr>
          <a:lstStyle/>
          <a:p>
            <a:r>
              <a:rPr lang="en-US" sz="3200" dirty="0" smtClean="0"/>
              <a:t>Emission plume from offset source – lower impacts</a:t>
            </a:r>
            <a:endParaRPr lang="en-US" sz="3200" dirty="0"/>
          </a:p>
        </p:txBody>
      </p:sp>
      <p:sp>
        <p:nvSpPr>
          <p:cNvPr id="16" name="TextBox 15"/>
          <p:cNvSpPr txBox="1"/>
          <p:nvPr/>
        </p:nvSpPr>
        <p:spPr>
          <a:xfrm>
            <a:off x="457200" y="5410200"/>
            <a:ext cx="8353697" cy="954107"/>
          </a:xfrm>
          <a:prstGeom prst="rect">
            <a:avLst/>
          </a:prstGeom>
          <a:noFill/>
        </p:spPr>
        <p:txBody>
          <a:bodyPr wrap="square" rtlCol="0">
            <a:spAutoFit/>
          </a:bodyPr>
          <a:lstStyle/>
          <a:p>
            <a:pPr algn="ctr"/>
            <a:r>
              <a:rPr lang="en-US" sz="2800" dirty="0" smtClean="0"/>
              <a:t>Current rule requires minimal impacts everywhere – </a:t>
            </a:r>
          </a:p>
          <a:p>
            <a:pPr algn="ctr"/>
            <a:r>
              <a:rPr lang="en-US" sz="2800" dirty="0" smtClean="0"/>
              <a:t>Only possible if plumes always overlap</a:t>
            </a:r>
            <a:endParaRPr lang="en-US" sz="2800" dirty="0"/>
          </a:p>
        </p:txBody>
      </p:sp>
      <p:sp>
        <p:nvSpPr>
          <p:cNvPr id="17" name="&quot;No&quot; Symbol 16"/>
          <p:cNvSpPr/>
          <p:nvPr/>
        </p:nvSpPr>
        <p:spPr>
          <a:xfrm>
            <a:off x="2057400" y="2286000"/>
            <a:ext cx="4953000" cy="4038600"/>
          </a:xfrm>
          <a:prstGeom prst="noSmoking">
            <a:avLst>
              <a:gd name="adj" fmla="val 6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Proposed Net Air Quality Benefit revisions remove permitting roadblock</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Helps ensure that new sources won’t adversely affect air quality</a:t>
            </a:r>
          </a:p>
        </p:txBody>
      </p:sp>
      <p:sp>
        <p:nvSpPr>
          <p:cNvPr id="6" name="Footer Placeholder 5"/>
          <p:cNvSpPr>
            <a:spLocks noGrp="1"/>
          </p:cNvSpPr>
          <p:nvPr>
            <p:ph type="ftr" sz="quarter" idx="11"/>
          </p:nvPr>
        </p:nvSpPr>
        <p:spPr/>
        <p:txBody>
          <a:bodyPr/>
          <a:lstStyle/>
          <a:p>
            <a:fld id="{F0D78E94-73A4-484D-8D4C-ABC2E7101558}" type="slidenum">
              <a:rPr lang="en-US" smtClean="0"/>
              <a:pPr/>
              <a:t>33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4.9  Revise the New Source Review preconstruction permitting program</a:t>
            </a:r>
          </a:p>
        </p:txBody>
      </p:sp>
      <p:sp>
        <p:nvSpPr>
          <p:cNvPr id="8" name="&quot;No&quot; Symbol 7"/>
          <p:cNvSpPr/>
          <p:nvPr/>
        </p:nvSpPr>
        <p:spPr>
          <a:xfrm>
            <a:off x="2057400" y="2286000"/>
            <a:ext cx="4953000" cy="4038600"/>
          </a:xfrm>
          <a:prstGeom prst="noSmoking">
            <a:avLst>
              <a:gd name="adj" fmla="val 6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305800" cy="3886200"/>
          </a:xfrm>
        </p:spPr>
        <p:txBody>
          <a:bodyPr>
            <a:noAutofit/>
          </a:bodyPr>
          <a:lstStyle/>
          <a:p>
            <a:pPr marL="571500" algn="l">
              <a:lnSpc>
                <a:spcPct val="115000"/>
              </a:lnSpc>
              <a:spcBef>
                <a:spcPts val="0"/>
              </a:spcBef>
            </a:pPr>
            <a:r>
              <a:rPr lang="en-US" sz="2800" dirty="0" smtClean="0">
                <a:solidFill>
                  <a:schemeClr val="tx1"/>
                </a:solidFill>
              </a:rPr>
              <a:t>Require visibility and deposition analyses for the Columbia River Gorge</a:t>
            </a:r>
            <a:endParaRPr lang="en-US" sz="2800"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34</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marL="742950" indent="-742950">
              <a:lnSpc>
                <a:spcPct val="120000"/>
              </a:lnSpc>
              <a:spcAft>
                <a:spcPts val="600"/>
              </a:spcAft>
            </a:pPr>
            <a:r>
              <a:rPr lang="en-US" sz="3200" dirty="0" smtClean="0">
                <a:solidFill>
                  <a:prstClr val="white"/>
                </a:solidFill>
                <a:latin typeface="Arial" pitchFamily="34" charset="0"/>
                <a:cs typeface="Arial" pitchFamily="34" charset="0"/>
              </a:rPr>
              <a:t>1.26 </a:t>
            </a:r>
            <a:r>
              <a:rPr lang="en-US" sz="3200" dirty="0" smtClean="0">
                <a:solidFill>
                  <a:schemeClr val="bg1"/>
                </a:solidFill>
                <a:latin typeface="Arial" pitchFamily="34" charset="0"/>
                <a:cs typeface="Arial" pitchFamily="34" charset="0"/>
              </a:rPr>
              <a:t>Visibility </a:t>
            </a:r>
            <a:r>
              <a:rPr lang="en-US" sz="3200" dirty="0">
                <a:solidFill>
                  <a:schemeClr val="bg1"/>
                </a:solidFill>
                <a:latin typeface="Arial" pitchFamily="34" charset="0"/>
                <a:cs typeface="Arial" pitchFamily="34" charset="0"/>
              </a:rPr>
              <a:t>and deposition analyses for </a:t>
            </a:r>
            <a:r>
              <a:rPr lang="en-US" sz="3200" dirty="0" smtClean="0">
                <a:solidFill>
                  <a:schemeClr val="bg1"/>
                </a:solidFill>
                <a:latin typeface="Arial" pitchFamily="34" charset="0"/>
                <a:cs typeface="Arial" pitchFamily="34" charset="0"/>
              </a:rPr>
              <a:t>the Gorge</a:t>
            </a:r>
          </a:p>
        </p:txBody>
      </p:sp>
      <p:pic>
        <p:nvPicPr>
          <p:cNvPr id="2050" name="Picture 2" descr="http://www.lifecycleadventures.com/wp-content/uploads/2011/01/Oregon-Columbia-River-Gorge-Bike-Tour-5.jpg"/>
          <p:cNvPicPr>
            <a:picLocks noChangeAspect="1" noChangeArrowheads="1"/>
          </p:cNvPicPr>
          <p:nvPr/>
        </p:nvPicPr>
        <p:blipFill>
          <a:blip r:embed="rId4" cstate="print"/>
          <a:srcRect/>
          <a:stretch>
            <a:fillRect/>
          </a:stretch>
        </p:blipFill>
        <p:spPr bwMode="auto">
          <a:xfrm>
            <a:off x="2209800" y="3124200"/>
            <a:ext cx="4864100" cy="3358319"/>
          </a:xfrm>
          <a:prstGeom prst="rect">
            <a:avLst/>
          </a:prstGeom>
          <a:noFill/>
        </p:spPr>
      </p:pic>
      <p:pic>
        <p:nvPicPr>
          <p:cNvPr id="70658" name="Picture 2" descr="http://i.telegraph.co.uk/multimedia/archive/02400/air-pollution_2400923b.jpg"/>
          <p:cNvPicPr>
            <a:picLocks noChangeAspect="1" noChangeArrowheads="1"/>
          </p:cNvPicPr>
          <p:nvPr/>
        </p:nvPicPr>
        <p:blipFill>
          <a:blip r:embed="rId5" cstate="print"/>
          <a:srcRect r="29032" b="26047"/>
          <a:stretch>
            <a:fillRect/>
          </a:stretch>
        </p:blipFill>
        <p:spPr bwMode="auto">
          <a:xfrm>
            <a:off x="2209800" y="2819400"/>
            <a:ext cx="4876800" cy="1066800"/>
          </a:xfrm>
          <a:prstGeom prst="rect">
            <a:avLst/>
          </a:prstGeom>
          <a:noFill/>
        </p:spPr>
      </p:pic>
    </p:spTree>
    <p:extLst>
      <p:ext uri="{BB962C8B-B14F-4D97-AF65-F5344CB8AC3E}">
        <p14:creationId xmlns:p14="http://schemas.microsoft.com/office/powerpoint/2010/main" xmlns="" val="5124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1000"/>
                                        <p:tgtEl>
                                          <p:spTgt spid="70658"/>
                                        </p:tgtEl>
                                      </p:cBhvr>
                                    </p:animEffect>
                                    <p:anim calcmode="lin" valueType="num">
                                      <p:cBhvr>
                                        <p:cTn id="8" dur="1000" fill="hold"/>
                                        <p:tgtEl>
                                          <p:spTgt spid="70658"/>
                                        </p:tgtEl>
                                        <p:attrNameLst>
                                          <p:attrName>ppt_x</p:attrName>
                                        </p:attrNameLst>
                                      </p:cBhvr>
                                      <p:tavLst>
                                        <p:tav tm="0">
                                          <p:val>
                                            <p:strVal val="#ppt_x"/>
                                          </p:val>
                                        </p:tav>
                                        <p:tav tm="100000">
                                          <p:val>
                                            <p:strVal val="#ppt_x"/>
                                          </p:val>
                                        </p:tav>
                                      </p:tavLst>
                                    </p:anim>
                                    <p:anim calcmode="lin" valueType="num">
                                      <p:cBhvr>
                                        <p:cTn id="9" dur="1000" fill="hold"/>
                                        <p:tgtEl>
                                          <p:spTgt spid="70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Summary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offset requirements,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Net Air Quality Benefit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4.12  Revise the New Source Review preconstruction permitting program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00200"/>
            <a:ext cx="8305800" cy="43434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Summary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2 new areas: Sustainment and Reattainment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State designations, not federal</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Overlay federal designations, bridge over time needed to redesignate</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For medium facilities: sustainment designation removes permitting roadblock</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5.8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153400" cy="30480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Text</a:t>
            </a:r>
          </a:p>
          <a:p>
            <a:pPr marL="971550" lvl="1" indent="-514350" algn="l">
              <a:lnSpc>
                <a:spcPct val="120000"/>
              </a:lnSpc>
              <a:spcBef>
                <a:spcPts val="0"/>
              </a:spcBef>
              <a:spcAft>
                <a:spcPts val="600"/>
              </a:spcAft>
            </a:pPr>
            <a:endParaRPr lang="en-US" dirty="0" smtClean="0">
              <a:solidFill>
                <a:schemeClr val="tx1"/>
              </a:solidFill>
            </a:endParaRP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11.1 INTEL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Questions?</a:t>
            </a:r>
            <a:endParaRPr lang="en-US" sz="3200" dirty="0">
              <a:solidFill>
                <a:schemeClr val="bg1"/>
              </a:solidFill>
              <a:latin typeface="Arial" pitchFamily="34" charset="0"/>
              <a:cs typeface="Arial" pitchFamily="34" charset="0"/>
            </a:endParaRPr>
          </a:p>
        </p:txBody>
      </p:sp>
      <p:pic>
        <p:nvPicPr>
          <p:cNvPr id="1026" name="Picture 2" descr="C:\Users\Lemer\AppData\Local\Microsoft\Windows\Temporary Internet Files\Content.IE5\PSL70KBN\MP900390083[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1676400" y="3886200"/>
            <a:ext cx="2667000" cy="461665"/>
          </a:xfrm>
          <a:prstGeom prst="rect">
            <a:avLst/>
          </a:prstGeom>
          <a:noFill/>
        </p:spPr>
        <p:txBody>
          <a:bodyPr wrap="square" rtlCol="0">
            <a:spAutoFit/>
          </a:bodyPr>
          <a:lstStyle/>
          <a:p>
            <a:r>
              <a:rPr lang="en-US" sz="2400" b="1" dirty="0" smtClean="0">
                <a:solidFill>
                  <a:schemeClr val="accent6">
                    <a:lumMod val="50000"/>
                  </a:schemeClr>
                </a:solidFill>
              </a:rPr>
              <a:t>59</a:t>
            </a:r>
            <a:r>
              <a:rPr lang="en-US" sz="2400" dirty="0" smtClean="0"/>
              <a:t> </a:t>
            </a:r>
            <a:r>
              <a:rPr lang="en-US" sz="2000" dirty="0" smtClean="0"/>
              <a:t>Commenters</a:t>
            </a:r>
          </a:p>
        </p:txBody>
      </p:sp>
      <p:pic>
        <p:nvPicPr>
          <p:cNvPr id="95236" name="Picture 4" descr="http://www.calcasa.org/wp-content/uploads/2014/05/stack-of-papers.jpg"/>
          <p:cNvPicPr>
            <a:picLocks noChangeAspect="1" noChangeArrowheads="1"/>
          </p:cNvPicPr>
          <p:nvPr/>
        </p:nvPicPr>
        <p:blipFill>
          <a:blip r:embed="rId4" cstate="print"/>
          <a:srcRect/>
          <a:stretch>
            <a:fillRect/>
          </a:stretch>
        </p:blipFill>
        <p:spPr bwMode="auto">
          <a:xfrm>
            <a:off x="5486400" y="3886200"/>
            <a:ext cx="2409010" cy="2095499"/>
          </a:xfrm>
          <a:prstGeom prst="rect">
            <a:avLst/>
          </a:prstGeom>
          <a:noFill/>
        </p:spPr>
      </p:pic>
      <p:sp>
        <p:nvSpPr>
          <p:cNvPr id="8" name="TextBox 7"/>
          <p:cNvSpPr txBox="1"/>
          <p:nvPr/>
        </p:nvSpPr>
        <p:spPr>
          <a:xfrm>
            <a:off x="5943600" y="5943600"/>
            <a:ext cx="1665071" cy="461665"/>
          </a:xfrm>
          <a:prstGeom prst="rect">
            <a:avLst/>
          </a:prstGeom>
          <a:noFill/>
        </p:spPr>
        <p:txBody>
          <a:bodyPr wrap="none" rtlCol="0">
            <a:spAutoFit/>
          </a:bodyPr>
          <a:lstStyle/>
          <a:p>
            <a:r>
              <a:rPr lang="en-US" sz="2400" b="1" dirty="0" smtClean="0">
                <a:solidFill>
                  <a:schemeClr val="accent6">
                    <a:lumMod val="50000"/>
                  </a:schemeClr>
                </a:solidFill>
              </a:rPr>
              <a:t>91</a:t>
            </a:r>
            <a:r>
              <a:rPr lang="en-US" sz="1400" dirty="0" smtClean="0"/>
              <a:t> </a:t>
            </a:r>
            <a:r>
              <a:rPr lang="en-US" sz="2000" dirty="0" smtClean="0"/>
              <a:t>Comments</a:t>
            </a:r>
          </a:p>
        </p:txBody>
      </p:sp>
      <p:pic>
        <p:nvPicPr>
          <p:cNvPr id="95240" name="Picture 8" descr="http://www.inc.com/uploaded_files/image/people-pano2_31297.jpg"/>
          <p:cNvPicPr>
            <a:picLocks noChangeAspect="1" noChangeArrowheads="1"/>
          </p:cNvPicPr>
          <p:nvPr/>
        </p:nvPicPr>
        <p:blipFill>
          <a:blip r:embed="rId5" cstate="print"/>
          <a:srcRect r="11134"/>
          <a:stretch>
            <a:fillRect/>
          </a:stretch>
        </p:blipFill>
        <p:spPr bwMode="auto">
          <a:xfrm>
            <a:off x="685800" y="1905000"/>
            <a:ext cx="3792088" cy="1978742"/>
          </a:xfrm>
          <a:prstGeom prst="rect">
            <a:avLst/>
          </a:prstGeom>
          <a:noFill/>
        </p:spPr>
      </p:pic>
    </p:spTree>
    <p:extLst>
      <p:ext uri="{BB962C8B-B14F-4D97-AF65-F5344CB8AC3E}">
        <p14:creationId xmlns:p14="http://schemas.microsoft.com/office/powerpoint/2010/main" xmlns="" val="38951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a:t>
            </a: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926635658"/>
              </p:ext>
            </p:extLst>
          </p:nvPr>
        </p:nvGraphicFramePr>
        <p:xfrm>
          <a:off x="685800" y="1905000"/>
          <a:ext cx="7627620" cy="3950462"/>
        </p:xfrm>
        <a:graphic>
          <a:graphicData uri="http://schemas.openxmlformats.org/drawingml/2006/table">
            <a:tbl>
              <a:tblPr firstRow="1" bandRow="1">
                <a:tableStyleId>{93296810-A885-4BE3-A3E7-6D5BEEA58F35}</a:tableStyleId>
              </a:tblPr>
              <a:tblGrid>
                <a:gridCol w="1147011"/>
                <a:gridCol w="4915759"/>
                <a:gridCol w="1564850"/>
              </a:tblGrid>
              <a:tr h="806687">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467366">
                <a:tc>
                  <a:txBody>
                    <a:bodyPr/>
                    <a:lstStyle/>
                    <a:p>
                      <a:pPr algn="ctr"/>
                      <a:r>
                        <a:rPr lang="en-US" sz="2200" dirty="0" smtClean="0"/>
                        <a:t>0</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Align greenhouse gas permitting rules with Supreme Court decision</a:t>
                      </a:r>
                    </a:p>
                  </a:txBody>
                  <a:tcPr/>
                </a:tc>
                <a:tc>
                  <a:txBody>
                    <a:bodyPr/>
                    <a:lstStyle/>
                    <a:p>
                      <a:pPr algn="ctr"/>
                      <a:r>
                        <a:rPr lang="en-US" sz="2200" dirty="0" smtClean="0"/>
                        <a:t>2</a:t>
                      </a:r>
                      <a:endParaRPr lang="en-US" sz="2200" dirty="0"/>
                    </a:p>
                  </a:txBody>
                  <a:tcPr/>
                </a:tc>
              </a:tr>
              <a:tr h="467366">
                <a:tc>
                  <a:txBody>
                    <a:bodyPr/>
                    <a:lstStyle/>
                    <a:p>
                      <a:pPr algn="ctr"/>
                      <a:r>
                        <a:rPr lang="en-US" sz="2200" dirty="0" smtClean="0"/>
                        <a:t>1</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Clarify and update air quality rules </a:t>
                      </a:r>
                    </a:p>
                  </a:txBody>
                  <a:tcPr/>
                </a:tc>
                <a:tc>
                  <a:txBody>
                    <a:bodyPr/>
                    <a:lstStyle/>
                    <a:p>
                      <a:pPr algn="ctr"/>
                      <a:r>
                        <a:rPr lang="en-US" sz="2200" dirty="0" smtClean="0"/>
                        <a:t>40</a:t>
                      </a:r>
                      <a:endParaRPr lang="en-US" sz="2200" dirty="0"/>
                    </a:p>
                  </a:txBody>
                  <a:tcPr/>
                </a:tc>
              </a:tr>
              <a:tr h="467366">
                <a:tc>
                  <a:txBody>
                    <a:bodyPr/>
                    <a:lstStyle/>
                    <a:p>
                      <a:pPr algn="ctr"/>
                      <a:r>
                        <a:rPr lang="en-US" sz="2200" dirty="0" smtClean="0"/>
                        <a:t>2</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Update particulate matter emission standards</a:t>
                      </a:r>
                    </a:p>
                  </a:txBody>
                  <a:tcPr/>
                </a:tc>
                <a:tc>
                  <a:txBody>
                    <a:bodyPr/>
                    <a:lstStyle/>
                    <a:p>
                      <a:pPr algn="ctr"/>
                      <a:r>
                        <a:rPr lang="en-US" sz="2200" dirty="0" smtClean="0"/>
                        <a:t>4</a:t>
                      </a:r>
                      <a:endParaRPr lang="en-US" sz="2200" dirty="0"/>
                    </a:p>
                  </a:txBody>
                  <a:tcPr/>
                </a:tc>
              </a:tr>
              <a:tr h="1152409">
                <a:tc>
                  <a:txBody>
                    <a:bodyPr/>
                    <a:lstStyle/>
                    <a:p>
                      <a:pPr algn="ctr"/>
                      <a:r>
                        <a:rPr lang="en-US" sz="2200" dirty="0" smtClean="0"/>
                        <a:t>3</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Change permitting requirements for emergency generators and small natural gas or oil-fired equipment</a:t>
                      </a:r>
                    </a:p>
                  </a:txBody>
                  <a:tcPr/>
                </a:tc>
                <a:tc>
                  <a:txBody>
                    <a:bodyPr/>
                    <a:lstStyle/>
                    <a:p>
                      <a:pPr algn="ctr"/>
                      <a:endParaRPr lang="en-US" sz="2200" dirty="0" smtClean="0"/>
                    </a:p>
                    <a:p>
                      <a:pPr algn="ctr"/>
                      <a:r>
                        <a:rPr lang="en-US" sz="2200" dirty="0" smtClean="0"/>
                        <a:t>4</a:t>
                      </a:r>
                      <a:endParaRPr lang="en-US" sz="2200" dirty="0"/>
                    </a:p>
                  </a:txBody>
                  <a:tcPr/>
                </a:tc>
              </a:tr>
            </a:tbl>
          </a:graphicData>
        </a:graphic>
      </p:graphicFrame>
    </p:spTree>
    <p:extLst>
      <p:ext uri="{BB962C8B-B14F-4D97-AF65-F5344CB8AC3E}">
        <p14:creationId xmlns:p14="http://schemas.microsoft.com/office/powerpoint/2010/main" xmlns="" val="417906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905000" y="5837237"/>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665310566"/>
              </p:ext>
            </p:extLst>
          </p:nvPr>
        </p:nvGraphicFramePr>
        <p:xfrm>
          <a:off x="831283" y="1981200"/>
          <a:ext cx="7551420" cy="3383280"/>
        </p:xfrm>
        <a:graphic>
          <a:graphicData uri="http://schemas.openxmlformats.org/drawingml/2006/table">
            <a:tbl>
              <a:tblPr firstRow="1" bandRow="1">
                <a:tableStyleId>{93296810-A885-4BE3-A3E7-6D5BEEA58F35}</a:tableStyleId>
              </a:tblPr>
              <a:tblGrid>
                <a:gridCol w="1135552"/>
                <a:gridCol w="4866651"/>
                <a:gridCol w="1549217"/>
              </a:tblGrid>
              <a:tr h="757084">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1081548">
                <a:tc>
                  <a:txBody>
                    <a:bodyPr/>
                    <a:lstStyle/>
                    <a:p>
                      <a:pPr algn="ctr"/>
                      <a:r>
                        <a:rPr lang="en-US" sz="2200" dirty="0" smtClean="0"/>
                        <a:t>4</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Establish two new state air quality area designations, “sustainment” and “reattainment”</a:t>
                      </a:r>
                    </a:p>
                  </a:txBody>
                  <a:tcPr/>
                </a:tc>
                <a:tc>
                  <a:txBody>
                    <a:bodyPr/>
                    <a:lstStyle/>
                    <a:p>
                      <a:pPr algn="ctr"/>
                      <a:endParaRPr lang="en-US" sz="2200" dirty="0" smtClean="0"/>
                    </a:p>
                    <a:p>
                      <a:pPr algn="ctr"/>
                      <a:r>
                        <a:rPr lang="en-US" sz="2200" dirty="0" smtClean="0"/>
                        <a:t>3</a:t>
                      </a:r>
                      <a:endParaRPr lang="en-US" sz="2200" dirty="0"/>
                    </a:p>
                  </a:txBody>
                  <a:tcPr/>
                </a:tc>
              </a:tr>
              <a:tr h="757084">
                <a:tc>
                  <a:txBody>
                    <a:bodyPr/>
                    <a:lstStyle/>
                    <a:p>
                      <a:pPr algn="ctr"/>
                      <a:r>
                        <a:rPr lang="en-US" sz="2200" dirty="0" smtClean="0"/>
                        <a:t>5</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Designate Lakeview as a state sustainment area</a:t>
                      </a:r>
                    </a:p>
                  </a:txBody>
                  <a:tcPr/>
                </a:tc>
                <a:tc>
                  <a:txBody>
                    <a:bodyPr/>
                    <a:lstStyle/>
                    <a:p>
                      <a:pPr algn="ctr"/>
                      <a:r>
                        <a:rPr lang="en-US" sz="2200" dirty="0" smtClean="0"/>
                        <a:t>1</a:t>
                      </a:r>
                      <a:endParaRPr lang="en-US" sz="2200" dirty="0"/>
                    </a:p>
                  </a:txBody>
                  <a:tcPr/>
                </a:tc>
              </a:tr>
              <a:tr h="757084">
                <a:tc>
                  <a:txBody>
                    <a:bodyPr/>
                    <a:lstStyle/>
                    <a:p>
                      <a:pPr algn="ctr"/>
                      <a:r>
                        <a:rPr lang="en-US" sz="2200" dirty="0" smtClean="0"/>
                        <a:t>6</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Revise parts of the New Source Review preconstruction permitting program</a:t>
                      </a:r>
                    </a:p>
                  </a:txBody>
                  <a:tcPr/>
                </a:tc>
                <a:tc>
                  <a:txBody>
                    <a:bodyPr/>
                    <a:lstStyle/>
                    <a:p>
                      <a:pPr algn="ctr"/>
                      <a:r>
                        <a:rPr lang="en-US" sz="2200" dirty="0" smtClean="0"/>
                        <a:t>20</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355837423"/>
              </p:ext>
            </p:extLst>
          </p:nvPr>
        </p:nvGraphicFramePr>
        <p:xfrm>
          <a:off x="834741" y="1905000"/>
          <a:ext cx="7544503" cy="3756660"/>
        </p:xfrm>
        <a:graphic>
          <a:graphicData uri="http://schemas.openxmlformats.org/drawingml/2006/table">
            <a:tbl>
              <a:tblPr firstRow="1" bandRow="1">
                <a:tableStyleId>{93296810-A885-4BE3-A3E7-6D5BEEA58F35}</a:tableStyleId>
              </a:tblPr>
              <a:tblGrid>
                <a:gridCol w="1134512"/>
                <a:gridCol w="4862193"/>
                <a:gridCol w="1547798"/>
              </a:tblGrid>
              <a:tr h="800100">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723900">
                <a:tc>
                  <a:txBody>
                    <a:bodyPr/>
                    <a:lstStyle/>
                    <a:p>
                      <a:pPr algn="ctr"/>
                      <a:r>
                        <a:rPr lang="en-US" sz="2200" dirty="0" smtClean="0"/>
                        <a:t>7</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Modernize methods allowed for holding public hearings and meetings </a:t>
                      </a:r>
                    </a:p>
                  </a:txBody>
                  <a:tcPr/>
                </a:tc>
                <a:tc>
                  <a:txBody>
                    <a:bodyPr/>
                    <a:lstStyle/>
                    <a:p>
                      <a:pPr algn="ctr"/>
                      <a:r>
                        <a:rPr lang="en-US" sz="2200" dirty="0" smtClean="0"/>
                        <a:t>1</a:t>
                      </a:r>
                      <a:endParaRPr lang="en-US" sz="2200" dirty="0"/>
                    </a:p>
                  </a:txBody>
                  <a:tcPr/>
                </a:tc>
              </a:tr>
              <a:tr h="1219200">
                <a:tc>
                  <a:txBody>
                    <a:bodyPr/>
                    <a:lstStyle/>
                    <a:p>
                      <a:pPr algn="ctr"/>
                      <a:r>
                        <a:rPr lang="en-US" sz="2200" dirty="0" smtClean="0"/>
                        <a:t>8</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Re-establish the Heat Smart woodstove replacement program exemption for small commercial solid fuel boilers regulated under the permitting program</a:t>
                      </a:r>
                    </a:p>
                  </a:txBody>
                  <a:tcPr/>
                </a:tc>
                <a:tc>
                  <a:txBody>
                    <a:bodyPr/>
                    <a:lstStyle/>
                    <a:p>
                      <a:pPr algn="ctr"/>
                      <a:r>
                        <a:rPr lang="en-US" sz="2200" dirty="0" smtClean="0"/>
                        <a:t>0</a:t>
                      </a:r>
                      <a:endParaRPr lang="en-US" sz="2200" dirty="0"/>
                    </a:p>
                  </a:txBody>
                  <a:tcPr/>
                </a:tc>
              </a:tr>
              <a:tr h="685800">
                <a:tc>
                  <a:txBody>
                    <a:bodyPr/>
                    <a:lstStyle/>
                    <a:p>
                      <a:pPr algn="ctr"/>
                      <a:r>
                        <a:rPr lang="en-US" sz="2200" dirty="0" smtClean="0"/>
                        <a:t>9</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Remove annual reporting requirements for small gasoline dispensing facilities</a:t>
                      </a:r>
                    </a:p>
                  </a:txBody>
                  <a:tcPr/>
                </a:tc>
                <a:tc>
                  <a:txBody>
                    <a:bodyPr/>
                    <a:lstStyle/>
                    <a:p>
                      <a:pPr algn="ctr"/>
                      <a:r>
                        <a:rPr lang="en-US" sz="2200" dirty="0" smtClean="0"/>
                        <a:t>8</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65142225"/>
              </p:ext>
            </p:extLst>
          </p:nvPr>
        </p:nvGraphicFramePr>
        <p:xfrm>
          <a:off x="834741" y="1905000"/>
          <a:ext cx="7544503" cy="2209800"/>
        </p:xfrm>
        <a:graphic>
          <a:graphicData uri="http://schemas.openxmlformats.org/drawingml/2006/table">
            <a:tbl>
              <a:tblPr firstRow="1" bandRow="1">
                <a:tableStyleId>{93296810-A885-4BE3-A3E7-6D5BEEA58F35}</a:tableStyleId>
              </a:tblPr>
              <a:tblGrid>
                <a:gridCol w="1134512"/>
                <a:gridCol w="4862193"/>
                <a:gridCol w="1547798"/>
              </a:tblGrid>
              <a:tr h="800100">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723900">
                <a:tc>
                  <a:txBody>
                    <a:bodyPr/>
                    <a:lstStyle/>
                    <a:p>
                      <a:pPr algn="ctr"/>
                      <a:r>
                        <a:rPr lang="en-US" sz="2200" dirty="0" smtClean="0"/>
                        <a:t>10</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Public Notice</a:t>
                      </a:r>
                    </a:p>
                  </a:txBody>
                  <a:tcPr/>
                </a:tc>
                <a:tc>
                  <a:txBody>
                    <a:bodyPr/>
                    <a:lstStyle/>
                    <a:p>
                      <a:pPr algn="ctr"/>
                      <a:r>
                        <a:rPr lang="en-US" sz="2200" dirty="0" smtClean="0"/>
                        <a:t>2</a:t>
                      </a:r>
                      <a:endParaRPr lang="en-US" sz="2200" dirty="0"/>
                    </a:p>
                  </a:txBody>
                  <a:tcPr/>
                </a:tc>
              </a:tr>
              <a:tr h="685800">
                <a:tc>
                  <a:txBody>
                    <a:bodyPr/>
                    <a:lstStyle/>
                    <a:p>
                      <a:pPr algn="ctr"/>
                      <a:r>
                        <a:rPr lang="en-US" sz="2200" dirty="0" smtClean="0"/>
                        <a:t>11</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Other comments</a:t>
                      </a:r>
                    </a:p>
                  </a:txBody>
                  <a:tcPr/>
                </a:tc>
                <a:tc>
                  <a:txBody>
                    <a:bodyPr/>
                    <a:lstStyle/>
                    <a:p>
                      <a:pPr algn="ctr"/>
                      <a:r>
                        <a:rPr lang="en-US" sz="2200" dirty="0" smtClean="0"/>
                        <a:t>6</a:t>
                      </a:r>
                      <a:endParaRPr lang="en-US" sz="2200" dirty="0"/>
                    </a:p>
                  </a:txBody>
                  <a:tcPr/>
                </a:tc>
              </a:tr>
            </a:tbl>
          </a:graphicData>
        </a:graphic>
      </p:graphicFrame>
    </p:spTree>
    <p:extLst>
      <p:ext uri="{BB962C8B-B14F-4D97-AF65-F5344CB8AC3E}">
        <p14:creationId xmlns:p14="http://schemas.microsoft.com/office/powerpoint/2010/main" xmlns="" val="186446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00200"/>
            <a:ext cx="8534400" cy="1828800"/>
          </a:xfrm>
        </p:spPr>
        <p:txBody>
          <a:bodyPr>
            <a:noAutofit/>
          </a:bodyPr>
          <a:lstStyle/>
          <a:p>
            <a:pPr marL="0" lvl="1" indent="-514350" algn="l">
              <a:lnSpc>
                <a:spcPct val="120000"/>
              </a:lnSpc>
              <a:spcBef>
                <a:spcPts val="0"/>
              </a:spcBef>
              <a:spcAft>
                <a:spcPts val="600"/>
              </a:spcAft>
            </a:pPr>
            <a:r>
              <a:rPr lang="en-US" sz="3200" dirty="0" smtClean="0">
                <a:solidFill>
                  <a:schemeClr val="tx1"/>
                </a:solidFill>
              </a:rPr>
              <a:t>Background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U.S. Supreme Court struck down parts of federal rules pertaining to greenhouse gas permitting</a:t>
            </a:r>
          </a:p>
        </p:txBody>
      </p:sp>
      <p:sp>
        <p:nvSpPr>
          <p:cNvPr id="6" name="Footer Placeholder 5"/>
          <p:cNvSpPr>
            <a:spLocks noGrp="1"/>
          </p:cNvSpPr>
          <p:nvPr>
            <p:ph type="ftr" sz="quarter" idx="11"/>
          </p:nvPr>
        </p:nvSpPr>
        <p:spPr/>
        <p:txBody>
          <a:bodyPr/>
          <a:lstStyle/>
          <a:p>
            <a:fld id="{F0D78E94-73A4-484D-8D4C-ABC2E7101558}" type="slidenum">
              <a:rPr lang="en-US" smtClean="0"/>
              <a:pPr/>
              <a:t>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0 </a:t>
            </a:r>
            <a:r>
              <a:rPr lang="en-US" sz="3200" dirty="0" smtClean="0">
                <a:solidFill>
                  <a:schemeClr val="bg1"/>
                </a:solidFill>
                <a:latin typeface="Arial" pitchFamily="34" charset="0"/>
                <a:cs typeface="Arial" pitchFamily="34" charset="0"/>
              </a:rPr>
              <a:t>Greenhouse Gases </a:t>
            </a:r>
          </a:p>
        </p:txBody>
      </p:sp>
      <p:grpSp>
        <p:nvGrpSpPr>
          <p:cNvPr id="15" name="Group 14"/>
          <p:cNvGrpSpPr/>
          <p:nvPr/>
        </p:nvGrpSpPr>
        <p:grpSpPr>
          <a:xfrm>
            <a:off x="457200" y="3429000"/>
            <a:ext cx="8458200" cy="685800"/>
            <a:chOff x="457200" y="3429000"/>
            <a:chExt cx="8458200" cy="685800"/>
          </a:xfrm>
        </p:grpSpPr>
        <p:sp>
          <p:nvSpPr>
            <p:cNvPr id="9" name="TextBox 8"/>
            <p:cNvSpPr txBox="1"/>
            <p:nvPr/>
          </p:nvSpPr>
          <p:spPr>
            <a:xfrm>
              <a:off x="2133600" y="3505200"/>
              <a:ext cx="6781800" cy="461665"/>
            </a:xfrm>
            <a:prstGeom prst="rect">
              <a:avLst/>
            </a:prstGeom>
            <a:noFill/>
          </p:spPr>
          <p:txBody>
            <a:bodyPr wrap="square" rtlCol="0">
              <a:spAutoFit/>
            </a:bodyPr>
            <a:lstStyle/>
            <a:p>
              <a:r>
                <a:rPr lang="en-US" sz="2400" dirty="0" smtClean="0"/>
                <a:t>Sources subject to Title V permits for GHGs alone</a:t>
              </a:r>
            </a:p>
          </p:txBody>
        </p:sp>
        <p:sp>
          <p:nvSpPr>
            <p:cNvPr id="11" name="Right Arrow 10"/>
            <p:cNvSpPr/>
            <p:nvPr/>
          </p:nvSpPr>
          <p:spPr>
            <a:xfrm>
              <a:off x="457200" y="3429000"/>
              <a:ext cx="17526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grpSp>
      <p:grpSp>
        <p:nvGrpSpPr>
          <p:cNvPr id="16" name="Group 15"/>
          <p:cNvGrpSpPr/>
          <p:nvPr/>
        </p:nvGrpSpPr>
        <p:grpSpPr>
          <a:xfrm>
            <a:off x="381000" y="4267200"/>
            <a:ext cx="8534400" cy="830997"/>
            <a:chOff x="381000" y="4267200"/>
            <a:chExt cx="8534400" cy="830997"/>
          </a:xfrm>
        </p:grpSpPr>
        <p:sp>
          <p:nvSpPr>
            <p:cNvPr id="12" name="Right Arrow 11"/>
            <p:cNvSpPr/>
            <p:nvPr/>
          </p:nvSpPr>
          <p:spPr>
            <a:xfrm>
              <a:off x="381000" y="4267200"/>
              <a:ext cx="18288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sp>
          <p:nvSpPr>
            <p:cNvPr id="10" name="TextBox 9"/>
            <p:cNvSpPr txBox="1"/>
            <p:nvPr/>
          </p:nvSpPr>
          <p:spPr>
            <a:xfrm>
              <a:off x="2133600" y="4267200"/>
              <a:ext cx="6781800" cy="830997"/>
            </a:xfrm>
            <a:prstGeom prst="rect">
              <a:avLst/>
            </a:prstGeom>
            <a:noFill/>
          </p:spPr>
          <p:txBody>
            <a:bodyPr wrap="square" rtlCol="0">
              <a:spAutoFit/>
            </a:bodyPr>
            <a:lstStyle/>
            <a:p>
              <a:r>
                <a:rPr lang="en-US" sz="2400" dirty="0" smtClean="0"/>
                <a:t>Sources subject to Prevention of Significant Deterioration program for GHGs alone</a:t>
              </a:r>
            </a:p>
          </p:txBody>
        </p:sp>
      </p:grpSp>
      <p:grpSp>
        <p:nvGrpSpPr>
          <p:cNvPr id="17" name="Group 16"/>
          <p:cNvGrpSpPr/>
          <p:nvPr/>
        </p:nvGrpSpPr>
        <p:grpSpPr>
          <a:xfrm>
            <a:off x="381000" y="5181600"/>
            <a:ext cx="8534400" cy="1200329"/>
            <a:chOff x="381000" y="5181600"/>
            <a:chExt cx="8534400" cy="1200329"/>
          </a:xfrm>
        </p:grpSpPr>
        <p:sp>
          <p:nvSpPr>
            <p:cNvPr id="13" name="Right Arrow 12"/>
            <p:cNvSpPr/>
            <p:nvPr/>
          </p:nvSpPr>
          <p:spPr>
            <a:xfrm>
              <a:off x="381000" y="5257800"/>
              <a:ext cx="1828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Affirmed</a:t>
              </a:r>
              <a:endParaRPr lang="en-US" dirty="0">
                <a:solidFill>
                  <a:schemeClr val="tx1"/>
                </a:solidFill>
              </a:endParaRPr>
            </a:p>
          </p:txBody>
        </p:sp>
        <p:sp>
          <p:nvSpPr>
            <p:cNvPr id="14" name="TextBox 13"/>
            <p:cNvSpPr txBox="1"/>
            <p:nvPr/>
          </p:nvSpPr>
          <p:spPr>
            <a:xfrm>
              <a:off x="2133600" y="5181600"/>
              <a:ext cx="6781800" cy="1200329"/>
            </a:xfrm>
            <a:prstGeom prst="rect">
              <a:avLst/>
            </a:prstGeom>
            <a:noFill/>
          </p:spPr>
          <p:txBody>
            <a:bodyPr wrap="square" rtlCol="0">
              <a:spAutoFit/>
            </a:bodyPr>
            <a:lstStyle/>
            <a:p>
              <a:r>
                <a:rPr lang="en-US" sz="2400" dirty="0" smtClean="0"/>
                <a:t>Sources subject to Prevention of Significant Deterioration  for GHGs if subject to PSD for another pollutant     (so-called “anyway sources”)</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7229</TotalTime>
  <Words>2832</Words>
  <Application>Microsoft Office PowerPoint</Application>
  <PresentationFormat>On-screen Show (4:3)</PresentationFormat>
  <Paragraphs>411</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Operations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6  New Source Review</vt:lpstr>
      <vt:lpstr>6  New Source Review</vt:lpstr>
      <vt:lpstr>Slide 24</vt:lpstr>
      <vt:lpstr>6.2  New Source Review Complexity</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Questions?</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jinahar</cp:lastModifiedBy>
  <cp:revision>810</cp:revision>
  <dcterms:created xsi:type="dcterms:W3CDTF">2012-12-04T19:19:06Z</dcterms:created>
  <dcterms:modified xsi:type="dcterms:W3CDTF">2015-03-10T01:14:10Z</dcterms:modified>
</cp:coreProperties>
</file>