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83" r:id="rId3"/>
    <p:sldId id="374" r:id="rId4"/>
    <p:sldId id="375" r:id="rId5"/>
    <p:sldId id="370" r:id="rId6"/>
    <p:sldId id="384" r:id="rId7"/>
    <p:sldId id="371" r:id="rId8"/>
    <p:sldId id="372" r:id="rId9"/>
    <p:sldId id="332" r:id="rId10"/>
    <p:sldId id="340" r:id="rId11"/>
    <p:sldId id="339" r:id="rId12"/>
    <p:sldId id="338" r:id="rId13"/>
    <p:sldId id="333" r:id="rId14"/>
    <p:sldId id="334" r:id="rId15"/>
    <p:sldId id="341" r:id="rId16"/>
    <p:sldId id="368" r:id="rId17"/>
    <p:sldId id="282" r:id="rId18"/>
    <p:sldId id="376" r:id="rId19"/>
    <p:sldId id="360" r:id="rId20"/>
    <p:sldId id="361" r:id="rId21"/>
    <p:sldId id="377" r:id="rId22"/>
    <p:sldId id="390" r:id="rId23"/>
    <p:sldId id="389" r:id="rId24"/>
    <p:sldId id="347" r:id="rId25"/>
    <p:sldId id="348" r:id="rId26"/>
    <p:sldId id="382" r:id="rId27"/>
    <p:sldId id="346" r:id="rId28"/>
    <p:sldId id="351" r:id="rId29"/>
    <p:sldId id="352" r:id="rId30"/>
    <p:sldId id="363" r:id="rId31"/>
    <p:sldId id="364" r:id="rId32"/>
    <p:sldId id="323" r:id="rId33"/>
    <p:sldId id="356" r:id="rId34"/>
    <p:sldId id="365" r:id="rId35"/>
    <p:sldId id="366" r:id="rId36"/>
    <p:sldId id="386" r:id="rId37"/>
    <p:sldId id="387" r:id="rId38"/>
    <p:sldId id="388" r:id="rId39"/>
    <p:sldId id="362" r:id="rId40"/>
    <p:sldId id="280" r:id="rId41"/>
    <p:sldId id="367" r:id="rId42"/>
    <p:sldId id="349" r:id="rId43"/>
    <p:sldId id="291" r:id="rId44"/>
    <p:sldId id="301" r:id="rId45"/>
    <p:sldId id="379" r:id="rId46"/>
    <p:sldId id="380" r:id="rId47"/>
    <p:sldId id="381"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9777"/>
    <a:srgbClr val="3F8D6F"/>
    <a:srgbClr val="191919"/>
    <a:srgbClr val="232323"/>
    <a:srgbClr val="192C0A"/>
    <a:srgbClr val="AA0BC5"/>
    <a:srgbClr val="60B896"/>
    <a:srgbClr val="B4DECE"/>
    <a:srgbClr val="57B5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80" d="100"/>
          <a:sy n="80" d="100"/>
        </p:scale>
        <p:origin x="-226" y="-130"/>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2124"/>
    </p:cViewPr>
  </p:sorterViewPr>
  <p:notesViewPr>
    <p:cSldViewPr>
      <p:cViewPr>
        <p:scale>
          <a:sx n="100" d="100"/>
          <a:sy n="100" d="100"/>
        </p:scale>
        <p:origin x="-816" y="195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A8D7A-2865-4FA9-99FA-0738D778018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4AB625D-7ADE-4152-96B3-AAE958EDA64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Oregon rules not automatically struck down by Court’s decision</a:t>
          </a:r>
        </a:p>
      </dgm:t>
    </dgm:pt>
    <dgm:pt modelId="{2E8F5FAC-27C8-45EA-80B9-A5DE01A093C7}" type="parTrans" cxnId="{7185E344-A2B1-4051-A94A-76521B8FA016}">
      <dgm:prSet/>
      <dgm:spPr/>
      <dgm:t>
        <a:bodyPr/>
        <a:lstStyle/>
        <a:p>
          <a:endParaRPr lang="en-US"/>
        </a:p>
      </dgm:t>
    </dgm:pt>
    <dgm:pt modelId="{91BB9C16-991C-42D4-B879-BFC06331B4AB}" type="sibTrans" cxnId="{7185E344-A2B1-4051-A94A-76521B8FA016}">
      <dgm:prSet/>
      <dgm:spPr/>
      <dgm:t>
        <a:bodyPr/>
        <a:lstStyle/>
        <a:p>
          <a:endParaRPr lang="en-US"/>
        </a:p>
      </dgm:t>
    </dgm:pt>
    <dgm:pt modelId="{4CF91315-6D68-45C6-BE08-BAA09EA10274}">
      <dgm:prSet phldrT="[Text]"/>
      <dgm:spPr/>
      <dgm:t>
        <a:bodyPr/>
        <a:lstStyle/>
        <a:p>
          <a:r>
            <a:rPr lang="en-US" dirty="0" smtClean="0"/>
            <a:t>Oregon rules were similar to federal rules</a:t>
          </a:r>
          <a:endParaRPr lang="en-US" dirty="0"/>
        </a:p>
      </dgm:t>
    </dgm:pt>
    <dgm:pt modelId="{54498527-67DD-467B-8838-C375286F0273}" type="parTrans" cxnId="{30431C17-1A0E-49D8-A970-05D8DE4F55CF}">
      <dgm:prSet/>
      <dgm:spPr/>
      <dgm:t>
        <a:bodyPr/>
        <a:lstStyle/>
        <a:p>
          <a:endParaRPr lang="en-US"/>
        </a:p>
      </dgm:t>
    </dgm:pt>
    <dgm:pt modelId="{35B83140-83A3-4C9B-B1B9-F88B3797F0D4}" type="sibTrans" cxnId="{30431C17-1A0E-49D8-A970-05D8DE4F55CF}">
      <dgm:prSet/>
      <dgm:spPr/>
      <dgm:t>
        <a:bodyPr/>
        <a:lstStyle/>
        <a:p>
          <a:endParaRPr lang="en-US"/>
        </a:p>
      </dgm:t>
    </dgm:pt>
    <dgm:pt modelId="{BD9F2416-A2D5-4449-BE6E-3339B7699109}">
      <dgm:prSet phldrT="[Text]"/>
      <dgm:spPr/>
      <dgm:t>
        <a:bodyPr/>
        <a:lstStyle/>
        <a:p>
          <a:r>
            <a:rPr lang="en-US" dirty="0" smtClean="0"/>
            <a:t>EQC adopted temporary rule in November, to align Oregon rules to Court’s decision</a:t>
          </a:r>
          <a:endParaRPr lang="en-US" dirty="0"/>
        </a:p>
      </dgm:t>
    </dgm:pt>
    <dgm:pt modelId="{566EF538-0AB6-4A73-AD7C-DAA42FECF651}" type="parTrans" cxnId="{E57E6CD3-FA84-468B-9D8D-194BF8E2280C}">
      <dgm:prSet/>
      <dgm:spPr/>
      <dgm:t>
        <a:bodyPr/>
        <a:lstStyle/>
        <a:p>
          <a:endParaRPr lang="en-US"/>
        </a:p>
      </dgm:t>
    </dgm:pt>
    <dgm:pt modelId="{479DCAEB-B225-49B5-83EB-AFB81C6D736B}" type="sibTrans" cxnId="{E57E6CD3-FA84-468B-9D8D-194BF8E2280C}">
      <dgm:prSet/>
      <dgm:spPr/>
      <dgm:t>
        <a:bodyPr/>
        <a:lstStyle/>
        <a:p>
          <a:endParaRPr lang="en-US"/>
        </a:p>
      </dgm:t>
    </dgm:pt>
    <dgm:pt modelId="{FB4C978F-BFAE-452E-B2F8-C946469ED3B5}" type="pres">
      <dgm:prSet presAssocID="{348A8D7A-2865-4FA9-99FA-0738D7780182}" presName="Name0" presStyleCnt="0">
        <dgm:presLayoutVars>
          <dgm:chMax val="7"/>
          <dgm:chPref val="7"/>
          <dgm:dir/>
        </dgm:presLayoutVars>
      </dgm:prSet>
      <dgm:spPr/>
      <dgm:t>
        <a:bodyPr/>
        <a:lstStyle/>
        <a:p>
          <a:endParaRPr lang="en-US"/>
        </a:p>
      </dgm:t>
    </dgm:pt>
    <dgm:pt modelId="{4D9BD2B6-0351-4918-99DE-B831796D1509}" type="pres">
      <dgm:prSet presAssocID="{348A8D7A-2865-4FA9-99FA-0738D7780182}" presName="Name1" presStyleCnt="0"/>
      <dgm:spPr/>
      <dgm:t>
        <a:bodyPr/>
        <a:lstStyle/>
        <a:p>
          <a:endParaRPr lang="en-US"/>
        </a:p>
      </dgm:t>
    </dgm:pt>
    <dgm:pt modelId="{A8567FA1-1605-401F-9BD7-5396945C83EA}" type="pres">
      <dgm:prSet presAssocID="{348A8D7A-2865-4FA9-99FA-0738D7780182}" presName="cycle" presStyleCnt="0"/>
      <dgm:spPr/>
      <dgm:t>
        <a:bodyPr/>
        <a:lstStyle/>
        <a:p>
          <a:endParaRPr lang="en-US"/>
        </a:p>
      </dgm:t>
    </dgm:pt>
    <dgm:pt modelId="{EA9271D2-6B95-48A6-9F07-3EEB710BD0E2}" type="pres">
      <dgm:prSet presAssocID="{348A8D7A-2865-4FA9-99FA-0738D7780182}" presName="srcNode" presStyleLbl="node1" presStyleIdx="0" presStyleCnt="3"/>
      <dgm:spPr/>
      <dgm:t>
        <a:bodyPr/>
        <a:lstStyle/>
        <a:p>
          <a:endParaRPr lang="en-US"/>
        </a:p>
      </dgm:t>
    </dgm:pt>
    <dgm:pt modelId="{C2857A6F-36EE-441B-B5CF-7943F5C11671}" type="pres">
      <dgm:prSet presAssocID="{348A8D7A-2865-4FA9-99FA-0738D7780182}" presName="conn" presStyleLbl="parChTrans1D2" presStyleIdx="0" presStyleCnt="1"/>
      <dgm:spPr/>
      <dgm:t>
        <a:bodyPr/>
        <a:lstStyle/>
        <a:p>
          <a:endParaRPr lang="en-US"/>
        </a:p>
      </dgm:t>
    </dgm:pt>
    <dgm:pt modelId="{5129D953-0AB5-4C5A-AD32-A54EF630F3E3}" type="pres">
      <dgm:prSet presAssocID="{348A8D7A-2865-4FA9-99FA-0738D7780182}" presName="extraNode" presStyleLbl="node1" presStyleIdx="0" presStyleCnt="3"/>
      <dgm:spPr/>
      <dgm:t>
        <a:bodyPr/>
        <a:lstStyle/>
        <a:p>
          <a:endParaRPr lang="en-US"/>
        </a:p>
      </dgm:t>
    </dgm:pt>
    <dgm:pt modelId="{865DE0A3-F960-418A-B826-79795C1F7419}" type="pres">
      <dgm:prSet presAssocID="{348A8D7A-2865-4FA9-99FA-0738D7780182}" presName="dstNode" presStyleLbl="node1" presStyleIdx="0" presStyleCnt="3"/>
      <dgm:spPr/>
      <dgm:t>
        <a:bodyPr/>
        <a:lstStyle/>
        <a:p>
          <a:endParaRPr lang="en-US"/>
        </a:p>
      </dgm:t>
    </dgm:pt>
    <dgm:pt modelId="{4E607D0A-E6D1-4303-A51A-9C909E9D3D47}" type="pres">
      <dgm:prSet presAssocID="{D4AB625D-7ADE-4152-96B3-AAE958EDA643}" presName="text_1" presStyleLbl="node1" presStyleIdx="0" presStyleCnt="3">
        <dgm:presLayoutVars>
          <dgm:bulletEnabled val="1"/>
        </dgm:presLayoutVars>
      </dgm:prSet>
      <dgm:spPr/>
      <dgm:t>
        <a:bodyPr/>
        <a:lstStyle/>
        <a:p>
          <a:endParaRPr lang="en-US"/>
        </a:p>
      </dgm:t>
    </dgm:pt>
    <dgm:pt modelId="{6B153ABC-4B42-42A0-9436-6E3DE2969E5C}" type="pres">
      <dgm:prSet presAssocID="{D4AB625D-7ADE-4152-96B3-AAE958EDA643}" presName="accent_1" presStyleCnt="0"/>
      <dgm:spPr/>
      <dgm:t>
        <a:bodyPr/>
        <a:lstStyle/>
        <a:p>
          <a:endParaRPr lang="en-US"/>
        </a:p>
      </dgm:t>
    </dgm:pt>
    <dgm:pt modelId="{FB6A1C06-DF92-47F6-914C-F87F9B7940C7}" type="pres">
      <dgm:prSet presAssocID="{D4AB625D-7ADE-4152-96B3-AAE958EDA643}" presName="accentRepeatNode" presStyleLbl="solidFgAcc1" presStyleIdx="0" presStyleCnt="3"/>
      <dgm:spPr/>
      <dgm:t>
        <a:bodyPr/>
        <a:lstStyle/>
        <a:p>
          <a:endParaRPr lang="en-US"/>
        </a:p>
      </dgm:t>
    </dgm:pt>
    <dgm:pt modelId="{89C1AF67-796A-4947-AC8D-C770F07E15FB}" type="pres">
      <dgm:prSet presAssocID="{4CF91315-6D68-45C6-BE08-BAA09EA10274}" presName="text_2" presStyleLbl="node1" presStyleIdx="1" presStyleCnt="3">
        <dgm:presLayoutVars>
          <dgm:bulletEnabled val="1"/>
        </dgm:presLayoutVars>
      </dgm:prSet>
      <dgm:spPr/>
      <dgm:t>
        <a:bodyPr/>
        <a:lstStyle/>
        <a:p>
          <a:endParaRPr lang="en-US"/>
        </a:p>
      </dgm:t>
    </dgm:pt>
    <dgm:pt modelId="{261B21AF-295A-483B-B270-4899AB505063}" type="pres">
      <dgm:prSet presAssocID="{4CF91315-6D68-45C6-BE08-BAA09EA10274}" presName="accent_2" presStyleCnt="0"/>
      <dgm:spPr/>
      <dgm:t>
        <a:bodyPr/>
        <a:lstStyle/>
        <a:p>
          <a:endParaRPr lang="en-US"/>
        </a:p>
      </dgm:t>
    </dgm:pt>
    <dgm:pt modelId="{0758ED51-0CA3-4A32-802B-D7EE8889DCF8}" type="pres">
      <dgm:prSet presAssocID="{4CF91315-6D68-45C6-BE08-BAA09EA10274}" presName="accentRepeatNode" presStyleLbl="solidFgAcc1" presStyleIdx="1" presStyleCnt="3"/>
      <dgm:spPr/>
      <dgm:t>
        <a:bodyPr/>
        <a:lstStyle/>
        <a:p>
          <a:endParaRPr lang="en-US"/>
        </a:p>
      </dgm:t>
    </dgm:pt>
    <dgm:pt modelId="{7931F6F3-03B4-4B70-BEA4-82C5AE6608F8}" type="pres">
      <dgm:prSet presAssocID="{BD9F2416-A2D5-4449-BE6E-3339B7699109}" presName="text_3" presStyleLbl="node1" presStyleIdx="2" presStyleCnt="3">
        <dgm:presLayoutVars>
          <dgm:bulletEnabled val="1"/>
        </dgm:presLayoutVars>
      </dgm:prSet>
      <dgm:spPr/>
      <dgm:t>
        <a:bodyPr/>
        <a:lstStyle/>
        <a:p>
          <a:endParaRPr lang="en-US"/>
        </a:p>
      </dgm:t>
    </dgm:pt>
    <dgm:pt modelId="{658D840B-A750-40F9-B0E6-AD7C3A533166}" type="pres">
      <dgm:prSet presAssocID="{BD9F2416-A2D5-4449-BE6E-3339B7699109}" presName="accent_3" presStyleCnt="0"/>
      <dgm:spPr/>
      <dgm:t>
        <a:bodyPr/>
        <a:lstStyle/>
        <a:p>
          <a:endParaRPr lang="en-US"/>
        </a:p>
      </dgm:t>
    </dgm:pt>
    <dgm:pt modelId="{B80639B9-A243-4761-85DA-5C1AA081E268}" type="pres">
      <dgm:prSet presAssocID="{BD9F2416-A2D5-4449-BE6E-3339B7699109}" presName="accentRepeatNode" presStyleLbl="solidFgAcc1" presStyleIdx="2" presStyleCnt="3"/>
      <dgm:spPr/>
      <dgm:t>
        <a:bodyPr/>
        <a:lstStyle/>
        <a:p>
          <a:endParaRPr lang="en-US"/>
        </a:p>
      </dgm:t>
    </dgm:pt>
  </dgm:ptLst>
  <dgm:cxnLst>
    <dgm:cxn modelId="{30431C17-1A0E-49D8-A970-05D8DE4F55CF}" srcId="{348A8D7A-2865-4FA9-99FA-0738D7780182}" destId="{4CF91315-6D68-45C6-BE08-BAA09EA10274}" srcOrd="1" destOrd="0" parTransId="{54498527-67DD-467B-8838-C375286F0273}" sibTransId="{35B83140-83A3-4C9B-B1B9-F88B3797F0D4}"/>
    <dgm:cxn modelId="{D5D0FB30-0146-477B-A213-682902EE518E}" type="presOf" srcId="{D4AB625D-7ADE-4152-96B3-AAE958EDA643}" destId="{4E607D0A-E6D1-4303-A51A-9C909E9D3D47}" srcOrd="0" destOrd="0" presId="urn:microsoft.com/office/officeart/2008/layout/VerticalCurvedList"/>
    <dgm:cxn modelId="{7185E344-A2B1-4051-A94A-76521B8FA016}" srcId="{348A8D7A-2865-4FA9-99FA-0738D7780182}" destId="{D4AB625D-7ADE-4152-96B3-AAE958EDA643}" srcOrd="0" destOrd="0" parTransId="{2E8F5FAC-27C8-45EA-80B9-A5DE01A093C7}" sibTransId="{91BB9C16-991C-42D4-B879-BFC06331B4AB}"/>
    <dgm:cxn modelId="{321DD569-D298-4DF5-BDD4-6EA4962ED500}" type="presOf" srcId="{91BB9C16-991C-42D4-B879-BFC06331B4AB}" destId="{C2857A6F-36EE-441B-B5CF-7943F5C11671}" srcOrd="0" destOrd="0" presId="urn:microsoft.com/office/officeart/2008/layout/VerticalCurvedList"/>
    <dgm:cxn modelId="{E57E6CD3-FA84-468B-9D8D-194BF8E2280C}" srcId="{348A8D7A-2865-4FA9-99FA-0738D7780182}" destId="{BD9F2416-A2D5-4449-BE6E-3339B7699109}" srcOrd="2" destOrd="0" parTransId="{566EF538-0AB6-4A73-AD7C-DAA42FECF651}" sibTransId="{479DCAEB-B225-49B5-83EB-AFB81C6D736B}"/>
    <dgm:cxn modelId="{9E6EFDFF-7494-4A93-A6F4-6D9576AA0518}" type="presOf" srcId="{BD9F2416-A2D5-4449-BE6E-3339B7699109}" destId="{7931F6F3-03B4-4B70-BEA4-82C5AE6608F8}" srcOrd="0" destOrd="0" presId="urn:microsoft.com/office/officeart/2008/layout/VerticalCurvedList"/>
    <dgm:cxn modelId="{74201874-EF4B-4ED8-BFA4-6183A791157E}" type="presOf" srcId="{4CF91315-6D68-45C6-BE08-BAA09EA10274}" destId="{89C1AF67-796A-4947-AC8D-C770F07E15FB}" srcOrd="0" destOrd="0" presId="urn:microsoft.com/office/officeart/2008/layout/VerticalCurvedList"/>
    <dgm:cxn modelId="{5CFE0C16-3779-4DF6-8ABB-5CE82E9309E8}" type="presOf" srcId="{348A8D7A-2865-4FA9-99FA-0738D7780182}" destId="{FB4C978F-BFAE-452E-B2F8-C946469ED3B5}" srcOrd="0" destOrd="0" presId="urn:microsoft.com/office/officeart/2008/layout/VerticalCurvedList"/>
    <dgm:cxn modelId="{A2CD5589-1DD0-4136-B227-525A5C93210F}" type="presParOf" srcId="{FB4C978F-BFAE-452E-B2F8-C946469ED3B5}" destId="{4D9BD2B6-0351-4918-99DE-B831796D1509}" srcOrd="0" destOrd="0" presId="urn:microsoft.com/office/officeart/2008/layout/VerticalCurvedList"/>
    <dgm:cxn modelId="{24B3B851-1E3D-4FFD-936E-639FAC85D811}" type="presParOf" srcId="{4D9BD2B6-0351-4918-99DE-B831796D1509}" destId="{A8567FA1-1605-401F-9BD7-5396945C83EA}" srcOrd="0" destOrd="0" presId="urn:microsoft.com/office/officeart/2008/layout/VerticalCurvedList"/>
    <dgm:cxn modelId="{FDBF9AFF-56ED-450F-9D6C-86C45D08E64F}" type="presParOf" srcId="{A8567FA1-1605-401F-9BD7-5396945C83EA}" destId="{EA9271D2-6B95-48A6-9F07-3EEB710BD0E2}" srcOrd="0" destOrd="0" presId="urn:microsoft.com/office/officeart/2008/layout/VerticalCurvedList"/>
    <dgm:cxn modelId="{9FC0CE98-DAF0-4558-BA8E-14F6C4E4585B}" type="presParOf" srcId="{A8567FA1-1605-401F-9BD7-5396945C83EA}" destId="{C2857A6F-36EE-441B-B5CF-7943F5C11671}" srcOrd="1" destOrd="0" presId="urn:microsoft.com/office/officeart/2008/layout/VerticalCurvedList"/>
    <dgm:cxn modelId="{D0A711AC-F25E-44AE-A83E-DBDC209222BE}" type="presParOf" srcId="{A8567FA1-1605-401F-9BD7-5396945C83EA}" destId="{5129D953-0AB5-4C5A-AD32-A54EF630F3E3}" srcOrd="2" destOrd="0" presId="urn:microsoft.com/office/officeart/2008/layout/VerticalCurvedList"/>
    <dgm:cxn modelId="{8891C449-935D-42DF-A2C7-6AA9D5A139D1}" type="presParOf" srcId="{A8567FA1-1605-401F-9BD7-5396945C83EA}" destId="{865DE0A3-F960-418A-B826-79795C1F7419}" srcOrd="3" destOrd="0" presId="urn:microsoft.com/office/officeart/2008/layout/VerticalCurvedList"/>
    <dgm:cxn modelId="{33733646-0669-44FC-B678-382E59A60526}" type="presParOf" srcId="{4D9BD2B6-0351-4918-99DE-B831796D1509}" destId="{4E607D0A-E6D1-4303-A51A-9C909E9D3D47}" srcOrd="1" destOrd="0" presId="urn:microsoft.com/office/officeart/2008/layout/VerticalCurvedList"/>
    <dgm:cxn modelId="{95448EEC-0906-4616-97B0-8F3A4F5BF75B}" type="presParOf" srcId="{4D9BD2B6-0351-4918-99DE-B831796D1509}" destId="{6B153ABC-4B42-42A0-9436-6E3DE2969E5C}" srcOrd="2" destOrd="0" presId="urn:microsoft.com/office/officeart/2008/layout/VerticalCurvedList"/>
    <dgm:cxn modelId="{75EDB1CE-D5AC-4FBE-A55A-8CCB6BBC6FBE}" type="presParOf" srcId="{6B153ABC-4B42-42A0-9436-6E3DE2969E5C}" destId="{FB6A1C06-DF92-47F6-914C-F87F9B7940C7}" srcOrd="0" destOrd="0" presId="urn:microsoft.com/office/officeart/2008/layout/VerticalCurvedList"/>
    <dgm:cxn modelId="{01688A20-D0FE-40E4-8681-AEE68EF7B74C}" type="presParOf" srcId="{4D9BD2B6-0351-4918-99DE-B831796D1509}" destId="{89C1AF67-796A-4947-AC8D-C770F07E15FB}" srcOrd="3" destOrd="0" presId="urn:microsoft.com/office/officeart/2008/layout/VerticalCurvedList"/>
    <dgm:cxn modelId="{9149BC85-C0E7-42DD-950D-C8B76C32E3B4}" type="presParOf" srcId="{4D9BD2B6-0351-4918-99DE-B831796D1509}" destId="{261B21AF-295A-483B-B270-4899AB505063}" srcOrd="4" destOrd="0" presId="urn:microsoft.com/office/officeart/2008/layout/VerticalCurvedList"/>
    <dgm:cxn modelId="{6C653120-188E-426F-8735-79EE93DE2799}" type="presParOf" srcId="{261B21AF-295A-483B-B270-4899AB505063}" destId="{0758ED51-0CA3-4A32-802B-D7EE8889DCF8}" srcOrd="0" destOrd="0" presId="urn:microsoft.com/office/officeart/2008/layout/VerticalCurvedList"/>
    <dgm:cxn modelId="{034667E5-5538-4BA9-AEAA-4EDA9B0A0F1D}" type="presParOf" srcId="{4D9BD2B6-0351-4918-99DE-B831796D1509}" destId="{7931F6F3-03B4-4B70-BEA4-82C5AE6608F8}" srcOrd="5" destOrd="0" presId="urn:microsoft.com/office/officeart/2008/layout/VerticalCurvedList"/>
    <dgm:cxn modelId="{FE5DA44E-7F53-4C4F-8F8B-041B48FEC410}" type="presParOf" srcId="{4D9BD2B6-0351-4918-99DE-B831796D1509}" destId="{658D840B-A750-40F9-B0E6-AD7C3A533166}" srcOrd="6" destOrd="0" presId="urn:microsoft.com/office/officeart/2008/layout/VerticalCurvedList"/>
    <dgm:cxn modelId="{2F425D2A-AFD7-421E-AD88-E4C27D0CBAD9}" type="presParOf" srcId="{658D840B-A750-40F9-B0E6-AD7C3A533166}" destId="{B80639B9-A243-4761-85DA-5C1AA081E268}"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A8D7A-2865-4FA9-99FA-0738D778018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4AB625D-7ADE-4152-96B3-AAE958EDA643}">
      <dgm:prSet phldrT="[Text]"/>
      <dgm:spPr/>
      <dgm:t>
        <a:bodyPr/>
        <a:lstStyle/>
        <a:p>
          <a:r>
            <a:rPr lang="en-US" dirty="0" smtClean="0"/>
            <a:t>Title V = ACDP environmentally</a:t>
          </a:r>
          <a:endParaRPr lang="en-US" dirty="0"/>
        </a:p>
      </dgm:t>
    </dgm:pt>
    <dgm:pt modelId="{2E8F5FAC-27C8-45EA-80B9-A5DE01A093C7}" type="parTrans" cxnId="{7185E344-A2B1-4051-A94A-76521B8FA016}">
      <dgm:prSet/>
      <dgm:spPr/>
      <dgm:t>
        <a:bodyPr/>
        <a:lstStyle/>
        <a:p>
          <a:endParaRPr lang="en-US"/>
        </a:p>
      </dgm:t>
    </dgm:pt>
    <dgm:pt modelId="{91BB9C16-991C-42D4-B879-BFC06331B4AB}" type="sibTrans" cxnId="{7185E344-A2B1-4051-A94A-76521B8FA016}">
      <dgm:prSet/>
      <dgm:spPr/>
      <dgm:t>
        <a:bodyPr/>
        <a:lstStyle/>
        <a:p>
          <a:endParaRPr lang="en-US"/>
        </a:p>
      </dgm:t>
    </dgm:pt>
    <dgm:pt modelId="{4CF91315-6D68-45C6-BE08-BAA09EA10274}">
      <dgm:prSet phldrT="[Text]"/>
      <dgm:spPr/>
      <dgm:t>
        <a:bodyPr/>
        <a:lstStyle/>
        <a:p>
          <a:r>
            <a:rPr lang="en-US" dirty="0" smtClean="0"/>
            <a:t>Controls for GHGs most likely installed </a:t>
          </a:r>
          <a:endParaRPr lang="en-US" dirty="0"/>
        </a:p>
      </dgm:t>
    </dgm:pt>
    <dgm:pt modelId="{54498527-67DD-467B-8838-C375286F0273}" type="parTrans" cxnId="{30431C17-1A0E-49D8-A970-05D8DE4F55CF}">
      <dgm:prSet/>
      <dgm:spPr/>
      <dgm:t>
        <a:bodyPr/>
        <a:lstStyle/>
        <a:p>
          <a:endParaRPr lang="en-US"/>
        </a:p>
      </dgm:t>
    </dgm:pt>
    <dgm:pt modelId="{35B83140-83A3-4C9B-B1B9-F88B3797F0D4}" type="sibTrans" cxnId="{30431C17-1A0E-49D8-A970-05D8DE4F55CF}">
      <dgm:prSet/>
      <dgm:spPr/>
      <dgm:t>
        <a:bodyPr/>
        <a:lstStyle/>
        <a:p>
          <a:endParaRPr lang="en-US"/>
        </a:p>
      </dgm:t>
    </dgm:pt>
    <dgm:pt modelId="{BD9F2416-A2D5-4449-BE6E-3339B7699109}">
      <dgm:prSet phldrT="[Text]"/>
      <dgm:spPr/>
      <dgm:t>
        <a:bodyPr/>
        <a:lstStyle/>
        <a:p>
          <a:r>
            <a:rPr lang="en-US" dirty="0" smtClean="0"/>
            <a:t>National equity for Oregon businesses</a:t>
          </a:r>
          <a:endParaRPr lang="en-US" dirty="0"/>
        </a:p>
      </dgm:t>
    </dgm:pt>
    <dgm:pt modelId="{566EF538-0AB6-4A73-AD7C-DAA42FECF651}" type="parTrans" cxnId="{E57E6CD3-FA84-468B-9D8D-194BF8E2280C}">
      <dgm:prSet/>
      <dgm:spPr/>
      <dgm:t>
        <a:bodyPr/>
        <a:lstStyle/>
        <a:p>
          <a:endParaRPr lang="en-US"/>
        </a:p>
      </dgm:t>
    </dgm:pt>
    <dgm:pt modelId="{479DCAEB-B225-49B5-83EB-AFB81C6D736B}" type="sibTrans" cxnId="{E57E6CD3-FA84-468B-9D8D-194BF8E2280C}">
      <dgm:prSet/>
      <dgm:spPr/>
      <dgm:t>
        <a:bodyPr/>
        <a:lstStyle/>
        <a:p>
          <a:endParaRPr lang="en-US"/>
        </a:p>
      </dgm:t>
    </dgm:pt>
    <dgm:pt modelId="{FB4C978F-BFAE-452E-B2F8-C946469ED3B5}" type="pres">
      <dgm:prSet presAssocID="{348A8D7A-2865-4FA9-99FA-0738D7780182}" presName="Name0" presStyleCnt="0">
        <dgm:presLayoutVars>
          <dgm:chMax val="7"/>
          <dgm:chPref val="7"/>
          <dgm:dir/>
        </dgm:presLayoutVars>
      </dgm:prSet>
      <dgm:spPr/>
      <dgm:t>
        <a:bodyPr/>
        <a:lstStyle/>
        <a:p>
          <a:endParaRPr lang="en-US"/>
        </a:p>
      </dgm:t>
    </dgm:pt>
    <dgm:pt modelId="{4D9BD2B6-0351-4918-99DE-B831796D1509}" type="pres">
      <dgm:prSet presAssocID="{348A8D7A-2865-4FA9-99FA-0738D7780182}" presName="Name1" presStyleCnt="0"/>
      <dgm:spPr/>
      <dgm:t>
        <a:bodyPr/>
        <a:lstStyle/>
        <a:p>
          <a:endParaRPr lang="en-US"/>
        </a:p>
      </dgm:t>
    </dgm:pt>
    <dgm:pt modelId="{A8567FA1-1605-401F-9BD7-5396945C83EA}" type="pres">
      <dgm:prSet presAssocID="{348A8D7A-2865-4FA9-99FA-0738D7780182}" presName="cycle" presStyleCnt="0"/>
      <dgm:spPr/>
      <dgm:t>
        <a:bodyPr/>
        <a:lstStyle/>
        <a:p>
          <a:endParaRPr lang="en-US"/>
        </a:p>
      </dgm:t>
    </dgm:pt>
    <dgm:pt modelId="{EA9271D2-6B95-48A6-9F07-3EEB710BD0E2}" type="pres">
      <dgm:prSet presAssocID="{348A8D7A-2865-4FA9-99FA-0738D7780182}" presName="srcNode" presStyleLbl="node1" presStyleIdx="0" presStyleCnt="3"/>
      <dgm:spPr/>
      <dgm:t>
        <a:bodyPr/>
        <a:lstStyle/>
        <a:p>
          <a:endParaRPr lang="en-US"/>
        </a:p>
      </dgm:t>
    </dgm:pt>
    <dgm:pt modelId="{C2857A6F-36EE-441B-B5CF-7943F5C11671}" type="pres">
      <dgm:prSet presAssocID="{348A8D7A-2865-4FA9-99FA-0738D7780182}" presName="conn" presStyleLbl="parChTrans1D2" presStyleIdx="0" presStyleCnt="1"/>
      <dgm:spPr/>
      <dgm:t>
        <a:bodyPr/>
        <a:lstStyle/>
        <a:p>
          <a:endParaRPr lang="en-US"/>
        </a:p>
      </dgm:t>
    </dgm:pt>
    <dgm:pt modelId="{5129D953-0AB5-4C5A-AD32-A54EF630F3E3}" type="pres">
      <dgm:prSet presAssocID="{348A8D7A-2865-4FA9-99FA-0738D7780182}" presName="extraNode" presStyleLbl="node1" presStyleIdx="0" presStyleCnt="3"/>
      <dgm:spPr/>
      <dgm:t>
        <a:bodyPr/>
        <a:lstStyle/>
        <a:p>
          <a:endParaRPr lang="en-US"/>
        </a:p>
      </dgm:t>
    </dgm:pt>
    <dgm:pt modelId="{865DE0A3-F960-418A-B826-79795C1F7419}" type="pres">
      <dgm:prSet presAssocID="{348A8D7A-2865-4FA9-99FA-0738D7780182}" presName="dstNode" presStyleLbl="node1" presStyleIdx="0" presStyleCnt="3"/>
      <dgm:spPr/>
      <dgm:t>
        <a:bodyPr/>
        <a:lstStyle/>
        <a:p>
          <a:endParaRPr lang="en-US"/>
        </a:p>
      </dgm:t>
    </dgm:pt>
    <dgm:pt modelId="{4E607D0A-E6D1-4303-A51A-9C909E9D3D47}" type="pres">
      <dgm:prSet presAssocID="{D4AB625D-7ADE-4152-96B3-AAE958EDA643}" presName="text_1" presStyleLbl="node1" presStyleIdx="0" presStyleCnt="3">
        <dgm:presLayoutVars>
          <dgm:bulletEnabled val="1"/>
        </dgm:presLayoutVars>
      </dgm:prSet>
      <dgm:spPr/>
      <dgm:t>
        <a:bodyPr/>
        <a:lstStyle/>
        <a:p>
          <a:endParaRPr lang="en-US"/>
        </a:p>
      </dgm:t>
    </dgm:pt>
    <dgm:pt modelId="{6B153ABC-4B42-42A0-9436-6E3DE2969E5C}" type="pres">
      <dgm:prSet presAssocID="{D4AB625D-7ADE-4152-96B3-AAE958EDA643}" presName="accent_1" presStyleCnt="0"/>
      <dgm:spPr/>
      <dgm:t>
        <a:bodyPr/>
        <a:lstStyle/>
        <a:p>
          <a:endParaRPr lang="en-US"/>
        </a:p>
      </dgm:t>
    </dgm:pt>
    <dgm:pt modelId="{FB6A1C06-DF92-47F6-914C-F87F9B7940C7}" type="pres">
      <dgm:prSet presAssocID="{D4AB625D-7ADE-4152-96B3-AAE958EDA643}" presName="accentRepeatNode" presStyleLbl="solidFgAcc1" presStyleIdx="0" presStyleCnt="3"/>
      <dgm:spPr/>
      <dgm:t>
        <a:bodyPr/>
        <a:lstStyle/>
        <a:p>
          <a:endParaRPr lang="en-US"/>
        </a:p>
      </dgm:t>
    </dgm:pt>
    <dgm:pt modelId="{89C1AF67-796A-4947-AC8D-C770F07E15FB}" type="pres">
      <dgm:prSet presAssocID="{4CF91315-6D68-45C6-BE08-BAA09EA10274}" presName="text_2" presStyleLbl="node1" presStyleIdx="1" presStyleCnt="3">
        <dgm:presLayoutVars>
          <dgm:bulletEnabled val="1"/>
        </dgm:presLayoutVars>
      </dgm:prSet>
      <dgm:spPr/>
      <dgm:t>
        <a:bodyPr/>
        <a:lstStyle/>
        <a:p>
          <a:endParaRPr lang="en-US"/>
        </a:p>
      </dgm:t>
    </dgm:pt>
    <dgm:pt modelId="{261B21AF-295A-483B-B270-4899AB505063}" type="pres">
      <dgm:prSet presAssocID="{4CF91315-6D68-45C6-BE08-BAA09EA10274}" presName="accent_2" presStyleCnt="0"/>
      <dgm:spPr/>
      <dgm:t>
        <a:bodyPr/>
        <a:lstStyle/>
        <a:p>
          <a:endParaRPr lang="en-US"/>
        </a:p>
      </dgm:t>
    </dgm:pt>
    <dgm:pt modelId="{0758ED51-0CA3-4A32-802B-D7EE8889DCF8}" type="pres">
      <dgm:prSet presAssocID="{4CF91315-6D68-45C6-BE08-BAA09EA10274}" presName="accentRepeatNode" presStyleLbl="solidFgAcc1" presStyleIdx="1" presStyleCnt="3"/>
      <dgm:spPr/>
      <dgm:t>
        <a:bodyPr/>
        <a:lstStyle/>
        <a:p>
          <a:endParaRPr lang="en-US"/>
        </a:p>
      </dgm:t>
    </dgm:pt>
    <dgm:pt modelId="{7931F6F3-03B4-4B70-BEA4-82C5AE6608F8}" type="pres">
      <dgm:prSet presAssocID="{BD9F2416-A2D5-4449-BE6E-3339B7699109}" presName="text_3" presStyleLbl="node1" presStyleIdx="2" presStyleCnt="3">
        <dgm:presLayoutVars>
          <dgm:bulletEnabled val="1"/>
        </dgm:presLayoutVars>
      </dgm:prSet>
      <dgm:spPr/>
      <dgm:t>
        <a:bodyPr/>
        <a:lstStyle/>
        <a:p>
          <a:endParaRPr lang="en-US"/>
        </a:p>
      </dgm:t>
    </dgm:pt>
    <dgm:pt modelId="{658D840B-A750-40F9-B0E6-AD7C3A533166}" type="pres">
      <dgm:prSet presAssocID="{BD9F2416-A2D5-4449-BE6E-3339B7699109}" presName="accent_3" presStyleCnt="0"/>
      <dgm:spPr/>
      <dgm:t>
        <a:bodyPr/>
        <a:lstStyle/>
        <a:p>
          <a:endParaRPr lang="en-US"/>
        </a:p>
      </dgm:t>
    </dgm:pt>
    <dgm:pt modelId="{B80639B9-A243-4761-85DA-5C1AA081E268}" type="pres">
      <dgm:prSet presAssocID="{BD9F2416-A2D5-4449-BE6E-3339B7699109}" presName="accentRepeatNode" presStyleLbl="solidFgAcc1" presStyleIdx="2" presStyleCnt="3"/>
      <dgm:spPr/>
      <dgm:t>
        <a:bodyPr/>
        <a:lstStyle/>
        <a:p>
          <a:endParaRPr lang="en-US"/>
        </a:p>
      </dgm:t>
    </dgm:pt>
  </dgm:ptLst>
  <dgm:cxnLst>
    <dgm:cxn modelId="{8C8E3B50-412C-4452-87A5-CE6C335BC145}" type="presOf" srcId="{348A8D7A-2865-4FA9-99FA-0738D7780182}" destId="{FB4C978F-BFAE-452E-B2F8-C946469ED3B5}" srcOrd="0" destOrd="0" presId="urn:microsoft.com/office/officeart/2008/layout/VerticalCurvedList"/>
    <dgm:cxn modelId="{23D28BB1-7288-42D7-B38A-BE7F420E8F05}" type="presOf" srcId="{BD9F2416-A2D5-4449-BE6E-3339B7699109}" destId="{7931F6F3-03B4-4B70-BEA4-82C5AE6608F8}" srcOrd="0" destOrd="0" presId="urn:microsoft.com/office/officeart/2008/layout/VerticalCurvedList"/>
    <dgm:cxn modelId="{30431C17-1A0E-49D8-A970-05D8DE4F55CF}" srcId="{348A8D7A-2865-4FA9-99FA-0738D7780182}" destId="{4CF91315-6D68-45C6-BE08-BAA09EA10274}" srcOrd="1" destOrd="0" parTransId="{54498527-67DD-467B-8838-C375286F0273}" sibTransId="{35B83140-83A3-4C9B-B1B9-F88B3797F0D4}"/>
    <dgm:cxn modelId="{7185E344-A2B1-4051-A94A-76521B8FA016}" srcId="{348A8D7A-2865-4FA9-99FA-0738D7780182}" destId="{D4AB625D-7ADE-4152-96B3-AAE958EDA643}" srcOrd="0" destOrd="0" parTransId="{2E8F5FAC-27C8-45EA-80B9-A5DE01A093C7}" sibTransId="{91BB9C16-991C-42D4-B879-BFC06331B4AB}"/>
    <dgm:cxn modelId="{E57E6CD3-FA84-468B-9D8D-194BF8E2280C}" srcId="{348A8D7A-2865-4FA9-99FA-0738D7780182}" destId="{BD9F2416-A2D5-4449-BE6E-3339B7699109}" srcOrd="2" destOrd="0" parTransId="{566EF538-0AB6-4A73-AD7C-DAA42FECF651}" sibTransId="{479DCAEB-B225-49B5-83EB-AFB81C6D736B}"/>
    <dgm:cxn modelId="{F83725FD-9A6B-40CC-87D2-3EB1252A7C57}" type="presOf" srcId="{4CF91315-6D68-45C6-BE08-BAA09EA10274}" destId="{89C1AF67-796A-4947-AC8D-C770F07E15FB}" srcOrd="0" destOrd="0" presId="urn:microsoft.com/office/officeart/2008/layout/VerticalCurvedList"/>
    <dgm:cxn modelId="{D26E4398-0C9C-4C75-9906-97DF4B9BC5F0}" type="presOf" srcId="{91BB9C16-991C-42D4-B879-BFC06331B4AB}" destId="{C2857A6F-36EE-441B-B5CF-7943F5C11671}" srcOrd="0" destOrd="0" presId="urn:microsoft.com/office/officeart/2008/layout/VerticalCurvedList"/>
    <dgm:cxn modelId="{4330CE26-7683-4D36-BFE0-0667D805C369}" type="presOf" srcId="{D4AB625D-7ADE-4152-96B3-AAE958EDA643}" destId="{4E607D0A-E6D1-4303-A51A-9C909E9D3D47}" srcOrd="0" destOrd="0" presId="urn:microsoft.com/office/officeart/2008/layout/VerticalCurvedList"/>
    <dgm:cxn modelId="{09A69944-5C22-4C58-88F0-B6764E5C3878}" type="presParOf" srcId="{FB4C978F-BFAE-452E-B2F8-C946469ED3B5}" destId="{4D9BD2B6-0351-4918-99DE-B831796D1509}" srcOrd="0" destOrd="0" presId="urn:microsoft.com/office/officeart/2008/layout/VerticalCurvedList"/>
    <dgm:cxn modelId="{CC64BEA3-DEA2-4424-BFAE-5B87C0E4FDD3}" type="presParOf" srcId="{4D9BD2B6-0351-4918-99DE-B831796D1509}" destId="{A8567FA1-1605-401F-9BD7-5396945C83EA}" srcOrd="0" destOrd="0" presId="urn:microsoft.com/office/officeart/2008/layout/VerticalCurvedList"/>
    <dgm:cxn modelId="{C8ADCF5C-3169-4CBB-8D92-E009CF91CE2E}" type="presParOf" srcId="{A8567FA1-1605-401F-9BD7-5396945C83EA}" destId="{EA9271D2-6B95-48A6-9F07-3EEB710BD0E2}" srcOrd="0" destOrd="0" presId="urn:microsoft.com/office/officeart/2008/layout/VerticalCurvedList"/>
    <dgm:cxn modelId="{9AF2E9CD-6AF0-476A-8292-720BF12DD32A}" type="presParOf" srcId="{A8567FA1-1605-401F-9BD7-5396945C83EA}" destId="{C2857A6F-36EE-441B-B5CF-7943F5C11671}" srcOrd="1" destOrd="0" presId="urn:microsoft.com/office/officeart/2008/layout/VerticalCurvedList"/>
    <dgm:cxn modelId="{4169D842-074F-434A-9937-4D4AA40C27DE}" type="presParOf" srcId="{A8567FA1-1605-401F-9BD7-5396945C83EA}" destId="{5129D953-0AB5-4C5A-AD32-A54EF630F3E3}" srcOrd="2" destOrd="0" presId="urn:microsoft.com/office/officeart/2008/layout/VerticalCurvedList"/>
    <dgm:cxn modelId="{B4BD7395-C838-4BAE-B8D6-5D80A7CF9ADF}" type="presParOf" srcId="{A8567FA1-1605-401F-9BD7-5396945C83EA}" destId="{865DE0A3-F960-418A-B826-79795C1F7419}" srcOrd="3" destOrd="0" presId="urn:microsoft.com/office/officeart/2008/layout/VerticalCurvedList"/>
    <dgm:cxn modelId="{1472610A-67DA-44C5-8511-EF07F7A0C97F}" type="presParOf" srcId="{4D9BD2B6-0351-4918-99DE-B831796D1509}" destId="{4E607D0A-E6D1-4303-A51A-9C909E9D3D47}" srcOrd="1" destOrd="0" presId="urn:microsoft.com/office/officeart/2008/layout/VerticalCurvedList"/>
    <dgm:cxn modelId="{72C24213-FD84-43FC-BD07-531E0516D1E8}" type="presParOf" srcId="{4D9BD2B6-0351-4918-99DE-B831796D1509}" destId="{6B153ABC-4B42-42A0-9436-6E3DE2969E5C}" srcOrd="2" destOrd="0" presId="urn:microsoft.com/office/officeart/2008/layout/VerticalCurvedList"/>
    <dgm:cxn modelId="{D6C72945-0C27-4D28-8E7E-0A8BB4983BAC}" type="presParOf" srcId="{6B153ABC-4B42-42A0-9436-6E3DE2969E5C}" destId="{FB6A1C06-DF92-47F6-914C-F87F9B7940C7}" srcOrd="0" destOrd="0" presId="urn:microsoft.com/office/officeart/2008/layout/VerticalCurvedList"/>
    <dgm:cxn modelId="{F11869B3-9650-4D63-A029-F92C2E0D59A4}" type="presParOf" srcId="{4D9BD2B6-0351-4918-99DE-B831796D1509}" destId="{89C1AF67-796A-4947-AC8D-C770F07E15FB}" srcOrd="3" destOrd="0" presId="urn:microsoft.com/office/officeart/2008/layout/VerticalCurvedList"/>
    <dgm:cxn modelId="{91EF5B78-045C-48C6-AACB-737627454DD1}" type="presParOf" srcId="{4D9BD2B6-0351-4918-99DE-B831796D1509}" destId="{261B21AF-295A-483B-B270-4899AB505063}" srcOrd="4" destOrd="0" presId="urn:microsoft.com/office/officeart/2008/layout/VerticalCurvedList"/>
    <dgm:cxn modelId="{3C342C18-F6E7-4C9E-86E2-40E3208D8023}" type="presParOf" srcId="{261B21AF-295A-483B-B270-4899AB505063}" destId="{0758ED51-0CA3-4A32-802B-D7EE8889DCF8}" srcOrd="0" destOrd="0" presId="urn:microsoft.com/office/officeart/2008/layout/VerticalCurvedList"/>
    <dgm:cxn modelId="{CB3C1925-E8AB-45D7-864B-AA5002E7935F}" type="presParOf" srcId="{4D9BD2B6-0351-4918-99DE-B831796D1509}" destId="{7931F6F3-03B4-4B70-BEA4-82C5AE6608F8}" srcOrd="5" destOrd="0" presId="urn:microsoft.com/office/officeart/2008/layout/VerticalCurvedList"/>
    <dgm:cxn modelId="{E9E6EBE0-DE57-44B5-B957-70E711F10404}" type="presParOf" srcId="{4D9BD2B6-0351-4918-99DE-B831796D1509}" destId="{658D840B-A750-40F9-B0E6-AD7C3A533166}" srcOrd="6" destOrd="0" presId="urn:microsoft.com/office/officeart/2008/layout/VerticalCurvedList"/>
    <dgm:cxn modelId="{4FDD498C-B868-4A22-8318-4DF0F9450EB4}" type="presParOf" srcId="{658D840B-A750-40F9-B0E6-AD7C3A533166}" destId="{B80639B9-A243-4761-85DA-5C1AA081E268}"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857A6F-36EE-441B-B5CF-7943F5C11671}">
      <dsp:nvSpPr>
        <dsp:cNvPr id="0" name=""/>
        <dsp:cNvSpPr/>
      </dsp:nvSpPr>
      <dsp:spPr>
        <a:xfrm>
          <a:off x="-5341080" y="-817996"/>
          <a:ext cx="6360393" cy="6360393"/>
        </a:xfrm>
        <a:prstGeom prst="blockArc">
          <a:avLst>
            <a:gd name="adj1" fmla="val 18900000"/>
            <a:gd name="adj2" fmla="val 2700000"/>
            <a:gd name="adj3" fmla="val 340"/>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607D0A-E6D1-4303-A51A-9C909E9D3D47}">
      <dsp:nvSpPr>
        <dsp:cNvPr id="0" name=""/>
        <dsp:cNvSpPr/>
      </dsp:nvSpPr>
      <dsp:spPr>
        <a:xfrm>
          <a:off x="655746" y="472440"/>
          <a:ext cx="6137056" cy="9448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kern="1200" dirty="0" smtClean="0"/>
            <a:t>Oregon rules not automatically struck down by Court’s decision</a:t>
          </a:r>
        </a:p>
      </dsp:txBody>
      <dsp:txXfrm>
        <a:off x="655746" y="472440"/>
        <a:ext cx="6137056" cy="944880"/>
      </dsp:txXfrm>
    </dsp:sp>
    <dsp:sp modelId="{FB6A1C06-DF92-47F6-914C-F87F9B7940C7}">
      <dsp:nvSpPr>
        <dsp:cNvPr id="0" name=""/>
        <dsp:cNvSpPr/>
      </dsp:nvSpPr>
      <dsp:spPr>
        <a:xfrm>
          <a:off x="65196" y="354330"/>
          <a:ext cx="1181099" cy="118109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C1AF67-796A-4947-AC8D-C770F07E15FB}">
      <dsp:nvSpPr>
        <dsp:cNvPr id="0" name=""/>
        <dsp:cNvSpPr/>
      </dsp:nvSpPr>
      <dsp:spPr>
        <a:xfrm>
          <a:off x="999210" y="1889759"/>
          <a:ext cx="5793592" cy="944880"/>
        </a:xfrm>
        <a:prstGeom prst="rect">
          <a:avLst/>
        </a:prstGeom>
        <a:solidFill>
          <a:schemeClr val="accent5">
            <a:hueOff val="-1548258"/>
            <a:satOff val="15522"/>
            <a:lumOff val="-1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Oregon rules were similar to federal rules</a:t>
          </a:r>
          <a:endParaRPr lang="en-US" sz="2400" kern="1200" dirty="0"/>
        </a:p>
      </dsp:txBody>
      <dsp:txXfrm>
        <a:off x="999210" y="1889759"/>
        <a:ext cx="5793592" cy="944880"/>
      </dsp:txXfrm>
    </dsp:sp>
    <dsp:sp modelId="{0758ED51-0CA3-4A32-802B-D7EE8889DCF8}">
      <dsp:nvSpPr>
        <dsp:cNvPr id="0" name=""/>
        <dsp:cNvSpPr/>
      </dsp:nvSpPr>
      <dsp:spPr>
        <a:xfrm>
          <a:off x="408660" y="1771649"/>
          <a:ext cx="1181099" cy="1181099"/>
        </a:xfrm>
        <a:prstGeom prst="ellipse">
          <a:avLst/>
        </a:prstGeom>
        <a:solidFill>
          <a:schemeClr val="lt1">
            <a:hueOff val="0"/>
            <a:satOff val="0"/>
            <a:lumOff val="0"/>
            <a:alphaOff val="0"/>
          </a:schemeClr>
        </a:solidFill>
        <a:ln w="25400" cap="flat" cmpd="sng" algn="ctr">
          <a:solidFill>
            <a:schemeClr val="accent5">
              <a:hueOff val="-1548258"/>
              <a:satOff val="15522"/>
              <a:lumOff val="-10784"/>
              <a:alphaOff val="0"/>
            </a:schemeClr>
          </a:solidFill>
          <a:prstDash val="solid"/>
        </a:ln>
        <a:effectLst/>
      </dsp:spPr>
      <dsp:style>
        <a:lnRef idx="2">
          <a:scrgbClr r="0" g="0" b="0"/>
        </a:lnRef>
        <a:fillRef idx="1">
          <a:scrgbClr r="0" g="0" b="0"/>
        </a:fillRef>
        <a:effectRef idx="0">
          <a:scrgbClr r="0" g="0" b="0"/>
        </a:effectRef>
        <a:fontRef idx="minor"/>
      </dsp:style>
    </dsp:sp>
    <dsp:sp modelId="{7931F6F3-03B4-4B70-BEA4-82C5AE6608F8}">
      <dsp:nvSpPr>
        <dsp:cNvPr id="0" name=""/>
        <dsp:cNvSpPr/>
      </dsp:nvSpPr>
      <dsp:spPr>
        <a:xfrm>
          <a:off x="655746" y="3307080"/>
          <a:ext cx="6137056" cy="944880"/>
        </a:xfrm>
        <a:prstGeom prst="rect">
          <a:avLst/>
        </a:prstGeom>
        <a:solidFill>
          <a:schemeClr val="accent5">
            <a:hueOff val="-3096517"/>
            <a:satOff val="31044"/>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EQC adopted temporary rule in November, to align Oregon rules to Court’s decision</a:t>
          </a:r>
          <a:endParaRPr lang="en-US" sz="2400" kern="1200" dirty="0"/>
        </a:p>
      </dsp:txBody>
      <dsp:txXfrm>
        <a:off x="655746" y="3307080"/>
        <a:ext cx="6137056" cy="944880"/>
      </dsp:txXfrm>
    </dsp:sp>
    <dsp:sp modelId="{B80639B9-A243-4761-85DA-5C1AA081E268}">
      <dsp:nvSpPr>
        <dsp:cNvPr id="0" name=""/>
        <dsp:cNvSpPr/>
      </dsp:nvSpPr>
      <dsp:spPr>
        <a:xfrm>
          <a:off x="65196" y="3188970"/>
          <a:ext cx="1181099" cy="1181099"/>
        </a:xfrm>
        <a:prstGeom prst="ellipse">
          <a:avLst/>
        </a:prstGeom>
        <a:solidFill>
          <a:schemeClr val="lt1">
            <a:hueOff val="0"/>
            <a:satOff val="0"/>
            <a:lumOff val="0"/>
            <a:alphaOff val="0"/>
          </a:schemeClr>
        </a:solidFill>
        <a:ln w="25400" cap="flat" cmpd="sng" algn="ctr">
          <a:solidFill>
            <a:schemeClr val="accent5">
              <a:hueOff val="-3096517"/>
              <a:satOff val="31044"/>
              <a:lumOff val="-2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857A6F-36EE-441B-B5CF-7943F5C11671}">
      <dsp:nvSpPr>
        <dsp:cNvPr id="0" name=""/>
        <dsp:cNvSpPr/>
      </dsp:nvSpPr>
      <dsp:spPr>
        <a:xfrm>
          <a:off x="-5341080" y="-817996"/>
          <a:ext cx="6360393" cy="6360393"/>
        </a:xfrm>
        <a:prstGeom prst="blockArc">
          <a:avLst>
            <a:gd name="adj1" fmla="val 18900000"/>
            <a:gd name="adj2" fmla="val 2700000"/>
            <a:gd name="adj3" fmla="val 340"/>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607D0A-E6D1-4303-A51A-9C909E9D3D47}">
      <dsp:nvSpPr>
        <dsp:cNvPr id="0" name=""/>
        <dsp:cNvSpPr/>
      </dsp:nvSpPr>
      <dsp:spPr>
        <a:xfrm>
          <a:off x="655746" y="472440"/>
          <a:ext cx="6137056" cy="9448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Title V = ACDP environmentally</a:t>
          </a:r>
          <a:endParaRPr lang="en-US" sz="2800" kern="1200" dirty="0"/>
        </a:p>
      </dsp:txBody>
      <dsp:txXfrm>
        <a:off x="655746" y="472440"/>
        <a:ext cx="6137056" cy="944880"/>
      </dsp:txXfrm>
    </dsp:sp>
    <dsp:sp modelId="{FB6A1C06-DF92-47F6-914C-F87F9B7940C7}">
      <dsp:nvSpPr>
        <dsp:cNvPr id="0" name=""/>
        <dsp:cNvSpPr/>
      </dsp:nvSpPr>
      <dsp:spPr>
        <a:xfrm>
          <a:off x="65196" y="354330"/>
          <a:ext cx="1181099" cy="118109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C1AF67-796A-4947-AC8D-C770F07E15FB}">
      <dsp:nvSpPr>
        <dsp:cNvPr id="0" name=""/>
        <dsp:cNvSpPr/>
      </dsp:nvSpPr>
      <dsp:spPr>
        <a:xfrm>
          <a:off x="999210" y="1889759"/>
          <a:ext cx="5793592" cy="944880"/>
        </a:xfrm>
        <a:prstGeom prst="rect">
          <a:avLst/>
        </a:prstGeom>
        <a:solidFill>
          <a:schemeClr val="accent5">
            <a:hueOff val="-1548258"/>
            <a:satOff val="15522"/>
            <a:lumOff val="-1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Controls for GHGs most likely installed </a:t>
          </a:r>
          <a:endParaRPr lang="en-US" sz="2800" kern="1200" dirty="0"/>
        </a:p>
      </dsp:txBody>
      <dsp:txXfrm>
        <a:off x="999210" y="1889759"/>
        <a:ext cx="5793592" cy="944880"/>
      </dsp:txXfrm>
    </dsp:sp>
    <dsp:sp modelId="{0758ED51-0CA3-4A32-802B-D7EE8889DCF8}">
      <dsp:nvSpPr>
        <dsp:cNvPr id="0" name=""/>
        <dsp:cNvSpPr/>
      </dsp:nvSpPr>
      <dsp:spPr>
        <a:xfrm>
          <a:off x="408660" y="1771649"/>
          <a:ext cx="1181099" cy="1181099"/>
        </a:xfrm>
        <a:prstGeom prst="ellipse">
          <a:avLst/>
        </a:prstGeom>
        <a:solidFill>
          <a:schemeClr val="lt1">
            <a:hueOff val="0"/>
            <a:satOff val="0"/>
            <a:lumOff val="0"/>
            <a:alphaOff val="0"/>
          </a:schemeClr>
        </a:solidFill>
        <a:ln w="25400" cap="flat" cmpd="sng" algn="ctr">
          <a:solidFill>
            <a:schemeClr val="accent5">
              <a:hueOff val="-1548258"/>
              <a:satOff val="15522"/>
              <a:lumOff val="-10784"/>
              <a:alphaOff val="0"/>
            </a:schemeClr>
          </a:solidFill>
          <a:prstDash val="solid"/>
        </a:ln>
        <a:effectLst/>
      </dsp:spPr>
      <dsp:style>
        <a:lnRef idx="2">
          <a:scrgbClr r="0" g="0" b="0"/>
        </a:lnRef>
        <a:fillRef idx="1">
          <a:scrgbClr r="0" g="0" b="0"/>
        </a:fillRef>
        <a:effectRef idx="0">
          <a:scrgbClr r="0" g="0" b="0"/>
        </a:effectRef>
        <a:fontRef idx="minor"/>
      </dsp:style>
    </dsp:sp>
    <dsp:sp modelId="{7931F6F3-03B4-4B70-BEA4-82C5AE6608F8}">
      <dsp:nvSpPr>
        <dsp:cNvPr id="0" name=""/>
        <dsp:cNvSpPr/>
      </dsp:nvSpPr>
      <dsp:spPr>
        <a:xfrm>
          <a:off x="655746" y="3307080"/>
          <a:ext cx="6137056" cy="944880"/>
        </a:xfrm>
        <a:prstGeom prst="rect">
          <a:avLst/>
        </a:prstGeom>
        <a:solidFill>
          <a:schemeClr val="accent5">
            <a:hueOff val="-3096517"/>
            <a:satOff val="31044"/>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National equity for Oregon businesses</a:t>
          </a:r>
          <a:endParaRPr lang="en-US" sz="2800" kern="1200" dirty="0"/>
        </a:p>
      </dsp:txBody>
      <dsp:txXfrm>
        <a:off x="655746" y="3307080"/>
        <a:ext cx="6137056" cy="944880"/>
      </dsp:txXfrm>
    </dsp:sp>
    <dsp:sp modelId="{B80639B9-A243-4761-85DA-5C1AA081E268}">
      <dsp:nvSpPr>
        <dsp:cNvPr id="0" name=""/>
        <dsp:cNvSpPr/>
      </dsp:nvSpPr>
      <dsp:spPr>
        <a:xfrm>
          <a:off x="65196" y="3188970"/>
          <a:ext cx="1181099" cy="1181099"/>
        </a:xfrm>
        <a:prstGeom prst="ellipse">
          <a:avLst/>
        </a:prstGeom>
        <a:solidFill>
          <a:schemeClr val="lt1">
            <a:hueOff val="0"/>
            <a:satOff val="0"/>
            <a:lumOff val="0"/>
            <a:alphaOff val="0"/>
          </a:schemeClr>
        </a:solidFill>
        <a:ln w="25400" cap="flat" cmpd="sng" algn="ctr">
          <a:solidFill>
            <a:schemeClr val="accent5">
              <a:hueOff val="-3096517"/>
              <a:satOff val="31044"/>
              <a:lumOff val="-2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3/30/2015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a:p>
        </p:txBody>
      </p:sp>
    </p:spTree>
    <p:extLst>
      <p:ext uri="{BB962C8B-B14F-4D97-AF65-F5344CB8AC3E}">
        <p14:creationId xmlns:p14="http://schemas.microsoft.com/office/powerpoint/2010/main" xmlns=""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3/30/2015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xmlns=""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000" dirty="0" smtClean="0"/>
              <a:t>My name is Jill Inahara.  I am a rule writer in the Operations Division. I’d also like to introduce George Davis, senior permit writer in NW region.  George has been instrumental on my rule writing team and is here as a co-presenter. </a:t>
            </a:r>
          </a:p>
          <a:p>
            <a:endParaRPr lang="en-US" sz="2000" dirty="0" smtClean="0"/>
          </a:p>
          <a:p>
            <a:r>
              <a:rPr lang="en-US" sz="2000" dirty="0" smtClean="0"/>
              <a:t>We are here today to ask you to adopt a large air quality rulemaking.  </a:t>
            </a:r>
          </a:p>
          <a:p>
            <a:endParaRPr lang="en-US" sz="2000" dirty="0" smtClean="0"/>
          </a:p>
          <a:p>
            <a:pPr marL="285750" indent="-285750">
              <a:buFont typeface="Arial" pitchFamily="34" charset="0"/>
              <a:buChar char="•"/>
            </a:pPr>
            <a:r>
              <a:rPr lang="en-US" sz="20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p>
          <a:p>
            <a:endParaRPr lang="en-US" sz="200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xmlns="" val="15070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
        <p:nvSpPr>
          <p:cNvPr id="6" name="Notes Placeholder 2"/>
          <p:cNvSpPr txBox="1">
            <a:spLocks/>
          </p:cNvSpPr>
          <p:nvPr/>
        </p:nvSpPr>
        <p:spPr>
          <a:xfrm>
            <a:off x="1143000" y="4419601"/>
            <a:ext cx="5334000" cy="4419599"/>
          </a:xfrm>
          <a:prstGeom prst="rect">
            <a:avLst/>
          </a:prstGeom>
        </p:spPr>
        <p:txBody>
          <a:bodyPr vert="horz" lIns="91440" tIns="45720" rIns="91440" bIns="4572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Three public notice extensions by request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latin typeface="Times New Roman" pitchFamily="18" charset="0"/>
                <a:cs typeface="Times New Roman" pitchFamily="18" charset="0"/>
              </a:rPr>
              <a:t>3</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months</a:t>
            </a:r>
            <a:r>
              <a:rPr kumimoji="0" lang="en-US"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of notice from June 16 – September 15</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5 public hearings</a:t>
            </a:r>
            <a:r>
              <a:rPr kumimoji="0" lang="en-US"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on July 16, 2014 (Portland, Medford, Bend, Pendleton and Lane Regional Air Protection Agency in Springfield)</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60971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Received comments from 59 organizations and/or individuals</a:t>
            </a:r>
            <a:endParaRPr lang="en-US" sz="2800" b="1" dirty="0" smtClean="0">
              <a:latin typeface="Times New Roman" pitchFamily="18" charset="0"/>
              <a:cs typeface="Times New Roman" pitchFamily="18" charset="0"/>
            </a:endParaRPr>
          </a:p>
          <a:p>
            <a:pPr marL="285750" indent="-285750"/>
            <a:endParaRPr lang="en-US" sz="2800" dirty="0" smtClean="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Received 85 different comments and 6 comments that were unrelated to this rulemaking</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We received comments on most of the nine categories and also received comments in three other categories. </a:t>
            </a:r>
          </a:p>
          <a:p>
            <a:pPr marL="285750" indent="-285750">
              <a:buFont typeface="Arial" pitchFamily="34" charset="0"/>
              <a:buChar char="•"/>
            </a:pPr>
            <a:endParaRPr lang="en-US" sz="2400" dirty="0" smtClean="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The Supreme Court decision on permitting GHG came out on June 23, one week after public notice began.  So DEQ renoticed the rulemaking package, </a:t>
            </a:r>
            <a:r>
              <a:rPr lang="en-US" sz="2400" dirty="0" smtClean="0">
                <a:latin typeface="Times New Roman" pitchFamily="18" charset="0"/>
                <a:cs typeface="Times New Roman" pitchFamily="18" charset="0"/>
              </a:rPr>
              <a:t>specifically </a:t>
            </a:r>
            <a:r>
              <a:rPr lang="en-US" sz="2400" dirty="0" smtClean="0">
                <a:latin typeface="Times New Roman" pitchFamily="18" charset="0"/>
                <a:cs typeface="Times New Roman" pitchFamily="18" charset="0"/>
              </a:rPr>
              <a:t>asking for comments on how DEQ should implement the Supreme Court decision.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8200" cy="3486150"/>
          </a:xfrm>
        </p:spPr>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
        <p:nvSpPr>
          <p:cNvPr id="5" name="Notes Placeholder 4"/>
          <p:cNvSpPr>
            <a:spLocks noGrp="1"/>
          </p:cNvSpPr>
          <p:nvPr>
            <p:ph type="body" idx="1"/>
          </p:nvPr>
        </p:nvSpPr>
        <p:spPr>
          <a:xfrm>
            <a:off x="533400" y="4267200"/>
            <a:ext cx="6172200" cy="4401205"/>
          </a:xfrm>
          <a:prstGeom prst="rect">
            <a:avLst/>
          </a:prstGeom>
        </p:spPr>
        <p:txBody>
          <a:bodyPr wrap="square">
            <a:spAutoFit/>
          </a:bodyPr>
          <a:lstStyle/>
          <a:p>
            <a:r>
              <a:rPr lang="en-US" sz="2800" dirty="0" smtClean="0">
                <a:latin typeface="Times New Roman" pitchFamily="18" charset="0"/>
                <a:cs typeface="Times New Roman" pitchFamily="18" charset="0"/>
              </a:rPr>
              <a:t>We received one comment on modernizing public hearings and meetings and incorporated changes in the proposed rules. We received no comments on the Heat Smart rule changes.  The comments we received on the gasoline dispensing facilities proposed rule changes needed only additional explanation and no rule changes. </a:t>
            </a:r>
          </a:p>
        </p:txBody>
      </p:sp>
    </p:spTree>
    <p:extLst>
      <p:ext uri="{BB962C8B-B14F-4D97-AF65-F5344CB8AC3E}">
        <p14:creationId xmlns:p14="http://schemas.microsoft.com/office/powerpoint/2010/main" xmlns="" val="60971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8200" cy="3486150"/>
          </a:xfrm>
        </p:spPr>
      </p:sp>
      <p:sp>
        <p:nvSpPr>
          <p:cNvPr id="3" name="Notes Placeholder 2"/>
          <p:cNvSpPr>
            <a:spLocks noGrp="1"/>
          </p:cNvSpPr>
          <p:nvPr>
            <p:ph type="body" idx="1"/>
          </p:nvPr>
        </p:nvSpPr>
        <p:spPr>
          <a:xfrm>
            <a:off x="533400" y="4876799"/>
            <a:ext cx="6172200" cy="4267201"/>
          </a:xfrm>
        </p:spPr>
        <p:txBody>
          <a:bodyPr>
            <a:noAutofit/>
          </a:bodyPr>
          <a:lstStyle/>
          <a:p>
            <a:pPr>
              <a:buFont typeface="Arial" pitchFamily="34" charset="0"/>
              <a:buChar char="•"/>
            </a:pPr>
            <a:r>
              <a:rPr lang="en-US" sz="2800" dirty="0" smtClean="0">
                <a:latin typeface="Times New Roman" pitchFamily="18" charset="0"/>
                <a:cs typeface="Times New Roman" pitchFamily="18" charset="0"/>
              </a:rPr>
              <a:t>Received comments about the public notice process, mainly too short so allowed for three extensions</a:t>
            </a: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Received 6 comments not directly related to this rulemaking</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8200" cy="3486150"/>
          </a:xfrm>
        </p:spPr>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400" dirty="0" smtClean="0">
                <a:latin typeface="Times New Roman" pitchFamily="18" charset="0"/>
                <a:cs typeface="Times New Roman" pitchFamily="18" charset="0"/>
              </a:rPr>
              <a:t>The part of the rulemaking that we got the most comments on was how to regulate greenhouse gases.  29 people/organizations were either for aligning with the Supreme Court Decision or staying with the Oregon rules.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As I </a:t>
            </a:r>
            <a:r>
              <a:rPr lang="en-US" sz="2400" dirty="0" smtClean="0">
                <a:latin typeface="Times New Roman" pitchFamily="18" charset="0"/>
                <a:cs typeface="Times New Roman" pitchFamily="18" charset="0"/>
              </a:rPr>
              <a:t>mentioned </a:t>
            </a:r>
            <a:r>
              <a:rPr lang="en-US" sz="2400" dirty="0" smtClean="0">
                <a:latin typeface="Times New Roman" pitchFamily="18" charset="0"/>
                <a:cs typeface="Times New Roman" pitchFamily="18" charset="0"/>
              </a:rPr>
              <a:t>earlier, the Supreme Court decision on permitting GHG </a:t>
            </a:r>
            <a:r>
              <a:rPr lang="en-US" sz="2400" dirty="0" smtClean="0">
                <a:latin typeface="Times New Roman" pitchFamily="18" charset="0"/>
                <a:cs typeface="Times New Roman" pitchFamily="18" charset="0"/>
              </a:rPr>
              <a:t>came </a:t>
            </a:r>
            <a:r>
              <a:rPr lang="en-US" sz="2400" dirty="0" smtClean="0">
                <a:latin typeface="Times New Roman" pitchFamily="18" charset="0"/>
                <a:cs typeface="Times New Roman" pitchFamily="18" charset="0"/>
              </a:rPr>
              <a:t>out on June 23, </a:t>
            </a:r>
            <a:r>
              <a:rPr lang="en-US" sz="2400" dirty="0" smtClean="0">
                <a:latin typeface="Times New Roman" pitchFamily="18" charset="0"/>
                <a:cs typeface="Times New Roman" pitchFamily="18" charset="0"/>
              </a:rPr>
              <a:t>2014.  It struck </a:t>
            </a:r>
            <a:r>
              <a:rPr lang="en-US" sz="2400" dirty="0" smtClean="0">
                <a:latin typeface="Times New Roman" pitchFamily="18" charset="0"/>
                <a:cs typeface="Times New Roman" pitchFamily="18" charset="0"/>
              </a:rPr>
              <a:t>down two requirements of the federal rules pertaining to greenhouse gas permitting and affirmed one requirement.  </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
        <p:nvSpPr>
          <p:cNvPr id="5" name="Notes Placeholder 4"/>
          <p:cNvSpPr>
            <a:spLocks noGrp="1"/>
          </p:cNvSpPr>
          <p:nvPr>
            <p:ph type="body" sz="quarter" idx="11"/>
          </p:nvPr>
        </p:nvSpPr>
        <p:spPr>
          <a:xfrm>
            <a:off x="701675" y="4416425"/>
            <a:ext cx="5607050" cy="4879975"/>
          </a:xfrm>
        </p:spPr>
        <p:txBody>
          <a:bodyPr>
            <a:noAutofit/>
          </a:bodyPr>
          <a:lstStyle/>
          <a:p>
            <a:r>
              <a:rPr lang="en-US" sz="2400" dirty="0" smtClean="0">
                <a:solidFill>
                  <a:srgbClr val="000000"/>
                </a:solidFill>
                <a:latin typeface="Times New Roman"/>
              </a:rPr>
              <a:t>Even though the 2014 Supreme Court decision invalidated EPA’s authority to impose the federal greenhouse gas permitting requirements, it did not affect Oregon’s rules, </a:t>
            </a:r>
            <a:r>
              <a:rPr lang="en-US" sz="2400" dirty="0" smtClean="0">
                <a:solidFill>
                  <a:srgbClr val="000000"/>
                </a:solidFill>
                <a:latin typeface="Times New Roman"/>
              </a:rPr>
              <a:t>even though our rules </a:t>
            </a:r>
            <a:r>
              <a:rPr lang="en-US" sz="2400" dirty="0" smtClean="0">
                <a:solidFill>
                  <a:srgbClr val="000000"/>
                </a:solidFill>
                <a:latin typeface="Times New Roman"/>
              </a:rPr>
              <a:t>were similar to EPA’s rules. The discrepancy between federal and state requirements created uncertainty for DEQ, the regulated community and the public. </a:t>
            </a:r>
          </a:p>
          <a:p>
            <a:endParaRPr lang="en-US" sz="2400" i="1" dirty="0" smtClean="0">
              <a:solidFill>
                <a:srgbClr val="000000"/>
              </a:solidFill>
              <a:latin typeface="Times New Roman"/>
            </a:endParaRPr>
          </a:p>
          <a:p>
            <a:r>
              <a:rPr lang="en-US" sz="2400" dirty="0" smtClean="0">
                <a:latin typeface="Times New Roman" pitchFamily="18" charset="0"/>
                <a:cs typeface="Times New Roman" pitchFamily="18" charset="0"/>
              </a:rPr>
              <a:t>So in November of 2014, the EQC adopted temporary rules to align DEQ rules with the Supreme Court decision. </a:t>
            </a:r>
          </a:p>
        </p:txBody>
      </p:sp>
    </p:spTree>
    <p:extLst>
      <p:ext uri="{BB962C8B-B14F-4D97-AF65-F5344CB8AC3E}">
        <p14:creationId xmlns:p14="http://schemas.microsoft.com/office/powerpoint/2010/main" xmlns="" val="60971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pPr>
              <a:buFont typeface="Arial" pitchFamily="34" charset="0"/>
              <a:buChar char="•"/>
            </a:pPr>
            <a:r>
              <a:rPr lang="en-US" sz="1800" dirty="0" smtClean="0"/>
              <a:t>High level summary of rulemaking since info item at January EQC meeting</a:t>
            </a:r>
          </a:p>
          <a:p>
            <a:pPr>
              <a:buFont typeface="Arial" pitchFamily="34" charset="0"/>
              <a:buChar char="•"/>
            </a:pPr>
            <a:endParaRPr lang="en-US" sz="1800" dirty="0" smtClean="0"/>
          </a:p>
          <a:p>
            <a:pPr>
              <a:buFont typeface="Arial" pitchFamily="34" charset="0"/>
              <a:buChar char="•"/>
            </a:pPr>
            <a:r>
              <a:rPr lang="en-US" sz="1800" dirty="0" smtClean="0"/>
              <a:t>Explain public notice process</a:t>
            </a:r>
          </a:p>
          <a:p>
            <a:pPr>
              <a:buFont typeface="Arial" pitchFamily="34" charset="0"/>
              <a:buChar char="•"/>
            </a:pPr>
            <a:endParaRPr lang="en-US" sz="1800" dirty="0" smtClean="0"/>
          </a:p>
          <a:p>
            <a:pPr>
              <a:buFont typeface="Arial" pitchFamily="34" charset="0"/>
              <a:buChar char="•"/>
            </a:pPr>
            <a:r>
              <a:rPr lang="en-US" sz="1800" dirty="0" smtClean="0"/>
              <a:t>Tell you about the public comments we received</a:t>
            </a:r>
          </a:p>
          <a:p>
            <a:pPr>
              <a:buFont typeface="Arial" pitchFamily="34" charset="0"/>
              <a:buChar char="•"/>
            </a:pPr>
            <a:endParaRPr lang="en-US" sz="1800" dirty="0" smtClean="0"/>
          </a:p>
          <a:p>
            <a:pPr>
              <a:buFont typeface="Arial" pitchFamily="34" charset="0"/>
              <a:buChar char="•"/>
            </a:pPr>
            <a:r>
              <a:rPr lang="en-US" sz="1800" dirty="0" smtClean="0"/>
              <a:t>Talk in more detail about the proposed rulemaking topics that were the most controversial and where we got the highest number of comments</a:t>
            </a:r>
          </a:p>
          <a:p>
            <a:pPr>
              <a:buFont typeface="Arial" pitchFamily="34" charset="0"/>
              <a:buChar char="•"/>
            </a:pPr>
            <a:endParaRPr lang="en-US" sz="1800" dirty="0" smtClean="0"/>
          </a:p>
          <a:p>
            <a:pPr>
              <a:buFont typeface="Arial" pitchFamily="34" charset="0"/>
              <a:buChar char="•"/>
            </a:pPr>
            <a:r>
              <a:rPr lang="en-US" sz="1800" dirty="0" smtClean="0"/>
              <a:t>Summarize the presentation</a:t>
            </a:r>
          </a:p>
          <a:p>
            <a:pPr>
              <a:buFont typeface="Arial" pitchFamily="34" charset="0"/>
              <a:buChar char="•"/>
            </a:pPr>
            <a:endParaRPr lang="en-US" sz="1800" dirty="0" smtClean="0"/>
          </a:p>
          <a:p>
            <a:pPr>
              <a:buFont typeface="Arial" pitchFamily="34" charset="0"/>
              <a:buChar char="•"/>
            </a:pPr>
            <a:r>
              <a:rPr lang="en-US" sz="1800" dirty="0" smtClean="0"/>
              <a:t>Time for questions</a:t>
            </a:r>
            <a:endParaRPr lang="en-US" sz="1800" dirty="0" smtClean="0"/>
          </a:p>
          <a:p>
            <a:pPr>
              <a:buFont typeface="Arial" pitchFamily="34" charset="0"/>
              <a:buChar char="•"/>
            </a:pPr>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
        <p:nvSpPr>
          <p:cNvPr id="5" name="Notes Placeholder 4"/>
          <p:cNvSpPr>
            <a:spLocks noGrp="1"/>
          </p:cNvSpPr>
          <p:nvPr>
            <p:ph type="body" sz="quarter" idx="11"/>
          </p:nvPr>
        </p:nvSpPr>
        <p:spPr/>
        <p:txBody>
          <a:bodyPr>
            <a:normAutofit lnSpcReduction="10000"/>
          </a:bodyPr>
          <a:lstStyle/>
          <a:p>
            <a:r>
              <a:rPr lang="en-US" sz="2800" dirty="0" smtClean="0">
                <a:latin typeface="Times New Roman" pitchFamily="18" charset="0"/>
                <a:cs typeface="Times New Roman" pitchFamily="18" charset="0"/>
              </a:rPr>
              <a:t>After analyzing the effects the </a:t>
            </a:r>
            <a:r>
              <a:rPr lang="en-US" sz="2800" dirty="0" smtClean="0">
                <a:latin typeface="Times New Roman" pitchFamily="18" charset="0"/>
                <a:cs typeface="Times New Roman" pitchFamily="18" charset="0"/>
              </a:rPr>
              <a:t>Supreme Court decision would have on GHG permitting in Oregon, </a:t>
            </a:r>
            <a:r>
              <a:rPr lang="en-US" sz="2800" dirty="0" smtClean="0">
                <a:latin typeface="Times New Roman" pitchFamily="18" charset="0"/>
                <a:cs typeface="Times New Roman" pitchFamily="18" charset="0"/>
              </a:rPr>
              <a:t>DEQ </a:t>
            </a:r>
            <a:r>
              <a:rPr lang="en-US" sz="2800" dirty="0" smtClean="0">
                <a:latin typeface="Times New Roman" pitchFamily="18" charset="0"/>
                <a:cs typeface="Times New Roman" pitchFamily="18" charset="0"/>
              </a:rPr>
              <a:t>is recommending that EQC adopt rules that permanently align Oregon rules for permitting greenhouse gas emissions with the Supreme Court decision for the following reasons: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READ SLIDE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60971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
        <p:nvSpPr>
          <p:cNvPr id="6" name="Notes Placeholder 5"/>
          <p:cNvSpPr>
            <a:spLocks noGrp="1"/>
          </p:cNvSpPr>
          <p:nvPr>
            <p:ph type="body" sz="quarter" idx="11"/>
          </p:nvPr>
        </p:nvSpPr>
        <p:spPr>
          <a:xfrm>
            <a:off x="228600" y="4416425"/>
            <a:ext cx="6629400" cy="4727575"/>
          </a:xfrm>
        </p:spPr>
        <p:txBody>
          <a:bodyPr>
            <a:normAutofit/>
          </a:bodyPr>
          <a:lstStyle/>
          <a:p>
            <a:r>
              <a:rPr lang="en-US" sz="2600" dirty="0" smtClean="0"/>
              <a:t>The other area where we got comments on was concerning whether we should maintain the biogenic CO2 deferral from permitting, which occurred in 2011. </a:t>
            </a:r>
            <a:r>
              <a:rPr lang="en-US" sz="2600" dirty="0" smtClean="0"/>
              <a:t>Biogenic </a:t>
            </a:r>
            <a:r>
              <a:rPr lang="en-US" sz="2600" dirty="0" smtClean="0"/>
              <a:t>CO</a:t>
            </a:r>
            <a:r>
              <a:rPr lang="en-US" sz="2600" baseline="-25000" dirty="0" smtClean="0"/>
              <a:t>2</a:t>
            </a:r>
            <a:r>
              <a:rPr lang="en-US" sz="2600" dirty="0" smtClean="0"/>
              <a:t> </a:t>
            </a:r>
            <a:r>
              <a:rPr lang="en-US" sz="2600" dirty="0" smtClean="0"/>
              <a:t>come </a:t>
            </a:r>
            <a:r>
              <a:rPr lang="en-US" sz="2600" dirty="0" smtClean="0"/>
              <a:t>from </a:t>
            </a:r>
            <a:r>
              <a:rPr lang="en-US" sz="2600" dirty="0" smtClean="0"/>
              <a:t>the combustion </a:t>
            </a:r>
            <a:r>
              <a:rPr lang="en-US" sz="2600" dirty="0" smtClean="0"/>
              <a:t>of forest-derived and agriculture-derived </a:t>
            </a:r>
            <a:r>
              <a:rPr lang="en-US" sz="2600" dirty="0" smtClean="0"/>
              <a:t>and are also derived </a:t>
            </a:r>
            <a:r>
              <a:rPr lang="en-US" sz="2600" dirty="0" smtClean="0"/>
              <a:t>from </a:t>
            </a:r>
            <a:r>
              <a:rPr lang="en-US" sz="2600" dirty="0" smtClean="0"/>
              <a:t>the </a:t>
            </a:r>
            <a:r>
              <a:rPr lang="en-US" sz="2600" dirty="0" smtClean="0"/>
              <a:t>combustion of biogas </a:t>
            </a:r>
            <a:r>
              <a:rPr lang="en-US" sz="2600" dirty="0" smtClean="0"/>
              <a:t>collected from biological decomposition of waste in landfills, wastewater treatment, or manure management processes.</a:t>
            </a:r>
            <a:endParaRPr lang="en-US" sz="2600" dirty="0" smtClean="0"/>
          </a:p>
          <a:p>
            <a:endParaRPr lang="en-US" sz="2000" dirty="0"/>
          </a:p>
        </p:txBody>
      </p:sp>
    </p:spTree>
    <p:extLst>
      <p:ext uri="{BB962C8B-B14F-4D97-AF65-F5344CB8AC3E}">
        <p14:creationId xmlns="" xmlns:p14="http://schemas.microsoft.com/office/powerpoint/2010/main" val="60971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
        <p:nvSpPr>
          <p:cNvPr id="6" name="Notes Placeholder 5"/>
          <p:cNvSpPr>
            <a:spLocks noGrp="1"/>
          </p:cNvSpPr>
          <p:nvPr>
            <p:ph type="body" sz="quarter" idx="11"/>
          </p:nvPr>
        </p:nvSpPr>
        <p:spPr>
          <a:xfrm>
            <a:off x="228600" y="4416425"/>
            <a:ext cx="6629400" cy="4727575"/>
          </a:xfrm>
        </p:spPr>
        <p:txBody>
          <a:bodyPr>
            <a:normAutofit fontScale="85000" lnSpcReduction="20000"/>
          </a:bodyPr>
          <a:lstStyle/>
          <a:p>
            <a:r>
              <a:rPr lang="en-US" sz="2800" b="1" dirty="0" smtClean="0"/>
              <a:t>READ SLIDE</a:t>
            </a:r>
          </a:p>
          <a:p>
            <a:r>
              <a:rPr lang="en-US" sz="2800" dirty="0" smtClean="0"/>
              <a:t>This is the chronology of events regarding the biogenic CO2 deferral.  </a:t>
            </a:r>
            <a:endParaRPr lang="en-US" sz="2800" dirty="0" smtClean="0"/>
          </a:p>
          <a:p>
            <a:endParaRPr lang="en-US" sz="2800" b="1" dirty="0" smtClean="0"/>
          </a:p>
          <a:p>
            <a:r>
              <a:rPr lang="en-US" sz="2800" dirty="0" smtClean="0"/>
              <a:t>DEQ now understands that the actual status of EPA’s biogenic GHG deferral rule is somewhat uncertain: while the Court of Appeals vacated the deferral rule, it has not yet issued the mandate that would make the vacatur effective. Because the actual status of EPA’s deferral is uncertain, DEQ finds that it is not appropriate to make a statement that the deferral did exist for a period of time. However, DEQ proposes to retain the existing rule language regarding the deferral to ensure that permitting in Oregon remains in compliance with federal law. </a:t>
            </a:r>
          </a:p>
        </p:txBody>
      </p:sp>
    </p:spTree>
    <p:extLst>
      <p:ext uri="{BB962C8B-B14F-4D97-AF65-F5344CB8AC3E}">
        <p14:creationId xmlns="" xmlns:p14="http://schemas.microsoft.com/office/powerpoint/2010/main" val="609719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
        <p:nvSpPr>
          <p:cNvPr id="6" name="Notes Placeholder 5"/>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24</a:t>
            </a:fld>
            <a:endParaRPr lang="en-US" dirty="0">
              <a:solidFill>
                <a:prstClr val="black"/>
              </a:solidFill>
            </a:endParaRPr>
          </a:p>
        </p:txBody>
      </p:sp>
      <p:sp>
        <p:nvSpPr>
          <p:cNvPr id="5" name="Notes Placeholder 4"/>
          <p:cNvSpPr>
            <a:spLocks noGrp="1"/>
          </p:cNvSpPr>
          <p:nvPr>
            <p:ph type="body" sz="quarter" idx="11"/>
          </p:nvPr>
        </p:nvSpPr>
        <p:spPr>
          <a:xfrm>
            <a:off x="701674" y="4416425"/>
            <a:ext cx="6003925" cy="4422775"/>
          </a:xfrm>
        </p:spPr>
        <p:txBody>
          <a:bodyPr>
            <a:noAutofit/>
          </a:bodyPr>
          <a:lstStyle/>
          <a:p>
            <a:r>
              <a:rPr lang="en-US" sz="2400" dirty="0" smtClean="0">
                <a:latin typeface="Times New Roman" pitchFamily="18" charset="0"/>
                <a:cs typeface="Times New Roman" pitchFamily="18" charset="0"/>
              </a:rPr>
              <a:t>Current rules “encourage” sources </a:t>
            </a:r>
            <a:r>
              <a:rPr lang="en-US" sz="2400" dirty="0" smtClean="0">
                <a:latin typeface="Times New Roman" pitchFamily="18" charset="0"/>
                <a:cs typeface="Times New Roman" pitchFamily="18" charset="0"/>
              </a:rPr>
              <a:t>that may affect </a:t>
            </a:r>
            <a:r>
              <a:rPr lang="en-US" sz="2400" dirty="0" smtClean="0">
                <a:latin typeface="Times New Roman" pitchFamily="18" charset="0"/>
                <a:cs typeface="Times New Roman" pitchFamily="18" charset="0"/>
              </a:rPr>
              <a:t>the Columbia River Gorge National Scenic </a:t>
            </a:r>
            <a:r>
              <a:rPr lang="en-US" sz="2400" dirty="0" smtClean="0">
                <a:latin typeface="Times New Roman" pitchFamily="18" charset="0"/>
                <a:cs typeface="Times New Roman" pitchFamily="18" charset="0"/>
              </a:rPr>
              <a:t>area to </a:t>
            </a:r>
            <a:r>
              <a:rPr lang="en-US" sz="2400" dirty="0" smtClean="0">
                <a:latin typeface="Times New Roman" pitchFamily="18" charset="0"/>
                <a:cs typeface="Times New Roman" pitchFamily="18" charset="0"/>
              </a:rPr>
              <a:t>perform visibility </a:t>
            </a:r>
            <a:r>
              <a:rPr lang="en-US" sz="2400" dirty="0" smtClean="0">
                <a:latin typeface="Times New Roman" pitchFamily="18" charset="0"/>
                <a:cs typeface="Times New Roman" pitchFamily="18" charset="0"/>
              </a:rPr>
              <a:t>analysis.  </a:t>
            </a:r>
            <a:r>
              <a:rPr lang="en-US" sz="2400" dirty="0" smtClean="0">
                <a:latin typeface="Times New Roman" pitchFamily="18" charset="0"/>
                <a:cs typeface="Times New Roman" pitchFamily="18" charset="0"/>
              </a:rPr>
              <a:t>Silent on deposition in Gorge.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Proposed rules will require both visibility and deposition analyses on Gorge if affected by source (within 200 kilometers or 124 miles) and data will be used for informational purposes, as it has been in the past</a:t>
            </a:r>
            <a:r>
              <a:rPr lang="en-US" sz="28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(Took out language “demonstrate that these same emission increases or decreases will not cause or contribute to significant impairment of visibility on Gorge)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609719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25</a:t>
            </a:fld>
            <a:endParaRPr lang="en-US" dirty="0"/>
          </a:p>
        </p:txBody>
      </p:sp>
      <p:sp>
        <p:nvSpPr>
          <p:cNvPr id="3" name="Notes Placeholder 2"/>
          <p:cNvSpPr>
            <a:spLocks noGrp="1"/>
          </p:cNvSpPr>
          <p:nvPr>
            <p:ph type="body" sz="quarter" idx="11"/>
          </p:nvPr>
        </p:nvSpPr>
        <p:spPr>
          <a:xfrm>
            <a:off x="304800" y="4416425"/>
            <a:ext cx="6476999" cy="4651375"/>
          </a:xfrm>
        </p:spPr>
        <p:txBody>
          <a:bodyPr>
            <a:normAutofit/>
          </a:bodyPr>
          <a:lstStyle/>
          <a:p>
            <a:r>
              <a:rPr lang="en-US" sz="1400" i="1" dirty="0" smtClean="0"/>
              <a:t>Originally established for larger particles that fallout quickly.  Deposition off the property means failure of equipment or process to manage discharge. Materials that trigger this rule are sawdust and paint overspray.  </a:t>
            </a:r>
          </a:p>
          <a:p>
            <a:endParaRPr lang="en-US" sz="1400" i="1" dirty="0" smtClean="0"/>
          </a:p>
          <a:p>
            <a:r>
              <a:rPr lang="en-US" sz="1400" i="1" dirty="0" smtClean="0"/>
              <a:t>The phrase “when notified by the department that the deposition exists and must be controlled” was added in 2001. This phrase results in an unusual rule that says that any occurrences of the deposition that occur before DEQ staff have informed the source that the deposition exists and must be controlled cannot be cited as violations of this rule. There are few, if any other rules that operate in this unusual manner. Normally, a rule itself serves as the notification that a certain activity or emission is not allowed, and DEQ does not have to provide a second notification before citing a violation. DEQ can see no reason why this rule should not operate in the same manner. </a:t>
            </a:r>
          </a:p>
          <a:p>
            <a:endParaRPr lang="en-US" sz="1400" i="1" dirty="0" smtClean="0"/>
          </a:p>
          <a:p>
            <a:r>
              <a:rPr lang="en-US" sz="1400" i="1" dirty="0" smtClean="0"/>
              <a:t>DEQ recognizes that a source may not be aware that it has created an observable upon another’s real property and may therefore incorrectly certify compliance with the rule. But this problem is not unique to this rule, and does not justify the unusual requirement to give a second notice before a violation can be cited. For example, a facility may exceed an opacity standard, but if the exceedance is not observed by anyone, then a facility may in this instance also incorrectly certify compliance with the standard. In both of these cases, the key concept is that compliance or noncompliance with a rule or standard is verified by observation (i.e. monitoring). </a:t>
            </a:r>
          </a:p>
        </p:txBody>
      </p:sp>
    </p:spTree>
    <p:extLst>
      <p:ext uri="{BB962C8B-B14F-4D97-AF65-F5344CB8AC3E}">
        <p14:creationId xmlns:p14="http://schemas.microsoft.com/office/powerpoint/2010/main" xmlns="" val="60971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26</a:t>
            </a:fld>
            <a:endParaRPr lang="en-US" dirty="0">
              <a:solidFill>
                <a:prstClr val="black"/>
              </a:solidFill>
            </a:endParaRPr>
          </a:p>
        </p:txBody>
      </p:sp>
      <p:sp>
        <p:nvSpPr>
          <p:cNvPr id="6" name="Notes Placeholder 4"/>
          <p:cNvSpPr txBox="1">
            <a:spLocks/>
          </p:cNvSpPr>
          <p:nvPr/>
        </p:nvSpPr>
        <p:spPr>
          <a:xfrm>
            <a:off x="854075" y="4568825"/>
            <a:ext cx="5607050" cy="41830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Times New Roman"/>
                <a:cs typeface="Times New Roman" pitchFamily="18" charset="0"/>
              </a:rPr>
              <a:t>Background: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Times New Roman"/>
              <a:cs typeface="Times New Roman"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Times New Roman"/>
                <a:cs typeface="Times New Roman" pitchFamily="18" charset="0"/>
              </a:rPr>
              <a:t>Current rule requires control of gasoline vapor emissions</a:t>
            </a:r>
          </a:p>
          <a:p>
            <a:pPr marL="0" lvl="1"/>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Times New Roman"/>
                <a:cs typeface="Times New Roman" pitchFamily="18" charset="0"/>
              </a:rPr>
              <a:t>when gasoline is loaded onto marine vessels at large terminals</a:t>
            </a:r>
            <a:r>
              <a:rPr lang="en-US" sz="2800" dirty="0" smtClean="0">
                <a:latin typeface="Times New Roman" pitchFamily="18" charset="0"/>
                <a:ea typeface="Times New Roman"/>
                <a:cs typeface="Times New Roman" pitchFamily="18" charset="0"/>
              </a:rPr>
              <a:t>, only in Portland area to help reduce ozone levels</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Times New Roman"/>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27</a:t>
            </a:fld>
            <a:endParaRPr lang="en-US" dirty="0">
              <a:solidFill>
                <a:prstClr val="black"/>
              </a:solidFill>
            </a:endParaRPr>
          </a:p>
        </p:txBody>
      </p:sp>
      <p:sp>
        <p:nvSpPr>
          <p:cNvPr id="7" name="Notes Placeholder 4"/>
          <p:cNvSpPr>
            <a:spLocks noGrp="1"/>
          </p:cNvSpPr>
          <p:nvPr>
            <p:ph type="body" sz="quarter" idx="11"/>
          </p:nvPr>
        </p:nvSpPr>
        <p:spPr>
          <a:xfrm>
            <a:off x="533400" y="4419600"/>
            <a:ext cx="6064250" cy="4572000"/>
          </a:xfrm>
        </p:spPr>
        <p:txBody>
          <a:bodyPr>
            <a:noAutofit/>
          </a:bodyPr>
          <a:lstStyle/>
          <a:p>
            <a:pPr marL="342900" lvl="0" indent="-342900">
              <a:buFont typeface="Symbol"/>
              <a:buChar char=""/>
              <a:defRPr/>
            </a:pPr>
            <a:r>
              <a:rPr lang="en-US" sz="2800" dirty="0" smtClean="0">
                <a:latin typeface="Times New Roman" pitchFamily="18" charset="0"/>
                <a:ea typeface="Times New Roman"/>
                <a:cs typeface="Times New Roman" pitchFamily="18" charset="0"/>
              </a:rPr>
              <a:t>Bakken crude oil will eventually be stored and transloaded at Portland terminals</a:t>
            </a:r>
          </a:p>
          <a:p>
            <a:pPr marL="342900" lvl="0" indent="-342900">
              <a:buFont typeface="Symbol"/>
              <a:buChar char=""/>
              <a:defRPr/>
            </a:pPr>
            <a:endParaRPr lang="en-US" sz="800" dirty="0" smtClean="0">
              <a:latin typeface="Times New Roman" pitchFamily="18" charset="0"/>
              <a:ea typeface="Times New Roman"/>
              <a:cs typeface="Times New Roman" pitchFamily="18" charset="0"/>
            </a:endParaRPr>
          </a:p>
          <a:p>
            <a:pPr marL="342900" lvl="0" indent="-342900">
              <a:buFont typeface="Symbol"/>
              <a:buChar char=""/>
              <a:defRPr/>
            </a:pPr>
            <a:r>
              <a:rPr lang="en-US" sz="2800" dirty="0" smtClean="0">
                <a:latin typeface="Times New Roman" pitchFamily="18" charset="0"/>
                <a:ea typeface="Times New Roman"/>
                <a:cs typeface="Times New Roman" pitchFamily="18" charset="0"/>
              </a:rPr>
              <a:t>EPA might reduce the ozone standard </a:t>
            </a:r>
          </a:p>
          <a:p>
            <a:pPr marL="342900" lvl="0" indent="-342900">
              <a:buFont typeface="Symbol"/>
              <a:buChar char=""/>
              <a:defRPr/>
            </a:pPr>
            <a:endParaRPr lang="en-US" sz="800" dirty="0" smtClean="0">
              <a:latin typeface="Times New Roman" pitchFamily="18" charset="0"/>
              <a:ea typeface="Times New Roman"/>
              <a:cs typeface="Times New Roman" pitchFamily="18" charset="0"/>
            </a:endParaRPr>
          </a:p>
          <a:p>
            <a:pPr marL="342900" lvl="0" indent="-342900">
              <a:buFont typeface="Symbol"/>
              <a:buChar char=""/>
            </a:pPr>
            <a:r>
              <a:rPr lang="en-US" sz="2800" dirty="0" smtClean="0">
                <a:latin typeface="Times New Roman" pitchFamily="18" charset="0"/>
                <a:ea typeface="Times New Roman"/>
                <a:cs typeface="Times New Roman" pitchFamily="18" charset="0"/>
              </a:rPr>
              <a:t>Based on comments, original proposal was far too stringent</a:t>
            </a:r>
          </a:p>
          <a:p>
            <a:pPr marL="342900" lvl="0" indent="-342900">
              <a:buFont typeface="Symbol"/>
              <a:buChar char=""/>
            </a:pPr>
            <a:endParaRPr lang="en-US" sz="800" dirty="0" smtClean="0">
              <a:latin typeface="Times New Roman" pitchFamily="18" charset="0"/>
              <a:ea typeface="Times New Roman"/>
              <a:cs typeface="Times New Roman" pitchFamily="18" charset="0"/>
            </a:endParaRPr>
          </a:p>
          <a:p>
            <a:pPr marL="342900" lvl="0" indent="-342900">
              <a:buFont typeface="Symbol"/>
              <a:buChar char=""/>
            </a:pPr>
            <a:r>
              <a:rPr lang="en-US" sz="2800" dirty="0" smtClean="0">
                <a:latin typeface="Times New Roman" pitchFamily="18" charset="0"/>
                <a:ea typeface="Times New Roman"/>
                <a:cs typeface="Times New Roman" pitchFamily="18" charset="0"/>
              </a:rPr>
              <a:t>Latest proposal reduces stringency and adds 3 years for compliance</a:t>
            </a:r>
            <a:endParaRPr lang="en-US" sz="2800"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xmlns="" val="609719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1"/>
            <a:ext cx="6019800" cy="4876800"/>
          </a:xfrm>
        </p:spPr>
        <p:txBody>
          <a:bodyPr>
            <a:noAutofit/>
          </a:bodyPr>
          <a:lstStyle/>
          <a:p>
            <a:pPr marR="8890">
              <a:spcAft>
                <a:spcPts val="600"/>
              </a:spcAft>
            </a:pPr>
            <a:r>
              <a:rPr lang="en-US" sz="2000" dirty="0" smtClean="0">
                <a:latin typeface="Times New Roman"/>
                <a:ea typeface="Times New Roman"/>
              </a:rPr>
              <a:t>When the Title V permitting program was established in 1993, DEQ developed a list of “categorically insignificant activities” that may take place at a source but are not addressed individually in the permit. This list includes activities such as janitorial &amp; groundskeeping activities.  They also include emergency generators &amp; small fuel burning equipment (space heaters, water heaters)</a:t>
            </a:r>
            <a:endParaRPr lang="en-US" sz="2000" dirty="0" smtClean="0">
              <a:latin typeface="Arial"/>
              <a:ea typeface="Times New Roman"/>
            </a:endParaRPr>
          </a:p>
          <a:p>
            <a:r>
              <a:rPr lang="en-US" sz="2000" dirty="0" smtClean="0">
                <a:latin typeface="Times New Roman" pitchFamily="18" charset="0"/>
                <a:cs typeface="Times New Roman" pitchFamily="18" charset="0"/>
              </a:rPr>
              <a:t>While most Categorically Insignificant Activities  are still considered insignificant, DEQ has found some facilities that have many emergency generators or small heating devices, with emissions that are significant. In addition, EPA adopted requirements for Reciprocating Internal Combustion Engines (Emergency Generators) that Jerry Ebersole will be talking to you about next.  </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28</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81050"/>
            <a:ext cx="4648200" cy="3486150"/>
          </a:xfrm>
        </p:spPr>
      </p:sp>
      <p:sp>
        <p:nvSpPr>
          <p:cNvPr id="3" name="Notes Placeholder 2"/>
          <p:cNvSpPr>
            <a:spLocks noGrp="1"/>
          </p:cNvSpPr>
          <p:nvPr>
            <p:ph type="body" idx="1"/>
          </p:nvPr>
        </p:nvSpPr>
        <p:spPr>
          <a:xfrm>
            <a:off x="457200" y="4267201"/>
            <a:ext cx="6324600" cy="4419599"/>
          </a:xfrm>
        </p:spPr>
        <p:txBody>
          <a:bodyPr>
            <a:noAutofit/>
          </a:bodyPr>
          <a:lstStyle/>
          <a:p>
            <a:pPr>
              <a:lnSpc>
                <a:spcPct val="120000"/>
              </a:lnSpc>
              <a:spcAft>
                <a:spcPts val="600"/>
              </a:spcAft>
              <a:buFont typeface="Arial" pitchFamily="34" charset="0"/>
              <a:buChar char="•"/>
            </a:pPr>
            <a:r>
              <a:rPr lang="en-US" sz="2600" dirty="0">
                <a:solidFill>
                  <a:prstClr val="black"/>
                </a:solidFill>
              </a:rPr>
              <a:t>If emissions less than de minimis, still categorically </a:t>
            </a:r>
            <a:r>
              <a:rPr lang="en-US" sz="2600" dirty="0" smtClean="0">
                <a:solidFill>
                  <a:prstClr val="black"/>
                </a:solidFill>
              </a:rPr>
              <a:t>insignificant</a:t>
            </a:r>
          </a:p>
          <a:p>
            <a:pPr>
              <a:lnSpc>
                <a:spcPct val="120000"/>
              </a:lnSpc>
              <a:spcAft>
                <a:spcPts val="600"/>
              </a:spcAft>
              <a:buFont typeface="Arial" pitchFamily="34" charset="0"/>
              <a:buChar char="•"/>
            </a:pPr>
            <a:r>
              <a:rPr lang="en-US" sz="2600" dirty="0" smtClean="0">
                <a:solidFill>
                  <a:prstClr val="black"/>
                </a:solidFill>
              </a:rPr>
              <a:t>If </a:t>
            </a:r>
            <a:r>
              <a:rPr lang="en-US" sz="2600" dirty="0">
                <a:solidFill>
                  <a:prstClr val="black"/>
                </a:solidFill>
              </a:rPr>
              <a:t>emissions more than de minimis, must be in </a:t>
            </a:r>
            <a:r>
              <a:rPr lang="en-US" sz="2600" dirty="0" smtClean="0">
                <a:solidFill>
                  <a:prstClr val="black"/>
                </a:solidFill>
              </a:rPr>
              <a:t>permit</a:t>
            </a:r>
          </a:p>
          <a:p>
            <a:pPr>
              <a:lnSpc>
                <a:spcPct val="120000"/>
              </a:lnSpc>
              <a:spcAft>
                <a:spcPts val="600"/>
              </a:spcAft>
              <a:buFont typeface="Arial" pitchFamily="34" charset="0"/>
              <a:buChar char="•"/>
            </a:pPr>
            <a:r>
              <a:rPr lang="en-US" sz="2600" dirty="0" smtClean="0">
                <a:solidFill>
                  <a:prstClr val="black"/>
                </a:solidFill>
              </a:rPr>
              <a:t>Most </a:t>
            </a:r>
            <a:r>
              <a:rPr lang="en-US" sz="2600" dirty="0">
                <a:solidFill>
                  <a:prstClr val="black"/>
                </a:solidFill>
              </a:rPr>
              <a:t>facilities will be </a:t>
            </a:r>
            <a:r>
              <a:rPr lang="en-US" sz="2600" dirty="0" smtClean="0">
                <a:solidFill>
                  <a:prstClr val="black"/>
                </a:solidFill>
              </a:rPr>
              <a:t>unaffected</a:t>
            </a:r>
          </a:p>
          <a:p>
            <a:pPr>
              <a:lnSpc>
                <a:spcPct val="120000"/>
              </a:lnSpc>
              <a:spcAft>
                <a:spcPts val="600"/>
              </a:spcAft>
              <a:buFont typeface="Arial" pitchFamily="34" charset="0"/>
              <a:buChar char="•"/>
            </a:pPr>
            <a:r>
              <a:rPr lang="en-US" sz="2600" dirty="0" smtClean="0">
                <a:solidFill>
                  <a:prstClr val="black"/>
                </a:solidFill>
              </a:rPr>
              <a:t>One-time </a:t>
            </a:r>
            <a:r>
              <a:rPr lang="en-US" sz="2600" dirty="0">
                <a:solidFill>
                  <a:prstClr val="black"/>
                </a:solidFill>
              </a:rPr>
              <a:t>workload increase for a few </a:t>
            </a:r>
            <a:r>
              <a:rPr lang="en-US" sz="2600" dirty="0" smtClean="0">
                <a:solidFill>
                  <a:prstClr val="black"/>
                </a:solidFill>
              </a:rPr>
              <a:t>permits</a:t>
            </a:r>
            <a:endParaRPr lang="en-US" sz="2600" dirty="0">
              <a:solidFill>
                <a:prstClr val="black"/>
              </a:solidFill>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29</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endParaRPr lang="en-US" sz="2000" dirty="0" smtClean="0"/>
          </a:p>
          <a:p>
            <a:pPr lvl="1">
              <a:buFont typeface="Arial" pitchFamily="34" charset="0"/>
              <a:buChar char="•"/>
            </a:pPr>
            <a:r>
              <a:rPr lang="en-US" sz="2000" dirty="0" smtClean="0"/>
              <a:t>Originally the rulemaking started out to reorganize our rules and make them easier for people to use.  We had procedures in definitions and tables that were impossible to find.  </a:t>
            </a:r>
          </a:p>
          <a:p>
            <a:pPr lvl="1">
              <a:buFont typeface="Arial" pitchFamily="34" charset="0"/>
              <a:buChar char="•"/>
            </a:pPr>
            <a:endParaRPr lang="en-US" sz="2000" dirty="0" smtClean="0"/>
          </a:p>
          <a:p>
            <a:pPr lvl="1">
              <a:buFont typeface="Arial" pitchFamily="34" charset="0"/>
              <a:buChar char="•"/>
            </a:pPr>
            <a:r>
              <a:rPr lang="en-US" sz="2000" dirty="0" smtClean="0"/>
              <a:t>After talking with people, we realized that there were many areas in our rules that could be improved so the project grew.  </a:t>
            </a:r>
          </a:p>
          <a:p>
            <a:pPr lvl="1">
              <a:buFont typeface="Arial" pitchFamily="34" charset="0"/>
              <a:buChar char="•"/>
            </a:pPr>
            <a:endParaRPr lang="en-US" sz="2000" dirty="0" smtClean="0"/>
          </a:p>
          <a:p>
            <a:pPr lvl="1">
              <a:buFont typeface="Arial" pitchFamily="34" charset="0"/>
              <a:buChar char="•"/>
            </a:pPr>
            <a:endParaRPr lang="en-US" sz="2000" dirty="0" smtClean="0"/>
          </a:p>
          <a:p>
            <a:pPr lvl="1">
              <a:buFont typeface="Arial" pitchFamily="34" charset="0"/>
              <a:buChar char="•"/>
            </a:pPr>
            <a:endParaRPr lang="en-US" sz="200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70381-2201-4B5E-AFD5-D162C8ADD346}"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70381-2201-4B5E-AFD5-D162C8ADD346}"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800" dirty="0" smtClean="0"/>
              <a:t>Proposed rule changes increase permitting flexibility, remove </a:t>
            </a:r>
            <a:r>
              <a:rPr lang="en-US" sz="2800" dirty="0" smtClean="0"/>
              <a:t>roadblocks and improves air quality</a:t>
            </a:r>
            <a:endParaRPr lang="en-US" sz="2800" dirty="0" smtClean="0"/>
          </a:p>
          <a:p>
            <a:endParaRPr lang="en-US" sz="2800" dirty="0" smtClean="0"/>
          </a:p>
          <a:p>
            <a:r>
              <a:rPr lang="en-US" sz="2800" dirty="0" smtClean="0"/>
              <a:t>Benefits communities with AQ problems:</a:t>
            </a:r>
          </a:p>
          <a:p>
            <a:pPr lvl="1"/>
            <a:endParaRPr lang="en-US" sz="2800" dirty="0" smtClean="0"/>
          </a:p>
          <a:p>
            <a:pPr lvl="1">
              <a:buFont typeface="Arial" pitchFamily="34" charset="0"/>
              <a:buChar char="•"/>
            </a:pPr>
            <a:r>
              <a:rPr lang="en-US" sz="2800" dirty="0" smtClean="0"/>
              <a:t>Inability to obtain a permit prevents economic growth</a:t>
            </a:r>
          </a:p>
          <a:p>
            <a:pPr lvl="1"/>
            <a:endParaRPr lang="en-US" sz="2800" dirty="0" smtClean="0"/>
          </a:p>
          <a:p>
            <a:pPr lvl="1">
              <a:buFont typeface="Arial" pitchFamily="34" charset="0"/>
              <a:buChar char="•"/>
            </a:pPr>
            <a:r>
              <a:rPr lang="en-US" sz="2800" dirty="0" smtClean="0"/>
              <a:t>Lack of economic growth hampers citizens’ and communities’ ability to solve the AQ problem</a:t>
            </a:r>
          </a:p>
          <a:p>
            <a:pPr lvl="1"/>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33</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7" name="Notes Placeholder 6"/>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36</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267201"/>
            <a:ext cx="6019800" cy="4876800"/>
          </a:xfrm>
        </p:spPr>
        <p:txBody>
          <a:bodyPr>
            <a:noAutofit/>
          </a:bodyPr>
          <a:lstStyle/>
          <a:p>
            <a:r>
              <a:rPr lang="en-US" sz="2800" dirty="0" smtClean="0">
                <a:latin typeface="Times New Roman" pitchFamily="18" charset="0"/>
                <a:ea typeface="Times New Roman"/>
                <a:cs typeface="Times New Roman" pitchFamily="18" charset="0"/>
              </a:rPr>
              <a:t>DEQ proposes to establish two new Oregon air quality area designations, “sustainment” and “reattainment,” to help areas avoid and more quickly end a federal nonattainment designation.</a:t>
            </a:r>
          </a:p>
          <a:p>
            <a:endParaRPr lang="en-US" sz="2800" i="1" dirty="0" smtClean="0">
              <a:latin typeface="Times New Roman" pitchFamily="18" charset="0"/>
              <a:cs typeface="Times New Roman" pitchFamily="18" charset="0"/>
            </a:endParaRPr>
          </a:p>
          <a:p>
            <a:r>
              <a:rPr lang="en-US" sz="2800" i="1" dirty="0" smtClean="0">
                <a:latin typeface="Times New Roman" pitchFamily="18" charset="0"/>
                <a:cs typeface="Times New Roman" pitchFamily="18" charset="0"/>
              </a:rPr>
              <a:t>Sustainment area for a federally designated attainment area that is in danger of failing to meet air quality standards and which EPA has not yet designated a nonattainment area.</a:t>
            </a:r>
            <a:r>
              <a:rPr lang="en-US" sz="2000" i="1" dirty="0" smtClean="0"/>
              <a:t> </a:t>
            </a:r>
          </a:p>
          <a:p>
            <a:r>
              <a:rPr lang="en-US" sz="2000" dirty="0" smtClean="0"/>
              <a:t>	</a:t>
            </a:r>
          </a:p>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37</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38</a:t>
            </a:fld>
            <a:endParaRPr lang="en-US" dirty="0"/>
          </a:p>
        </p:txBody>
      </p:sp>
      <p:sp>
        <p:nvSpPr>
          <p:cNvPr id="5" name="Notes Placeholder 4"/>
          <p:cNvSpPr>
            <a:spLocks noGrp="1"/>
          </p:cNvSpPr>
          <p:nvPr>
            <p:ph type="body" sz="quarter" idx="11"/>
          </p:nvPr>
        </p:nvSpPr>
        <p:spPr/>
        <p:txBody>
          <a:bodyPr>
            <a:normAutofit/>
          </a:bodyPr>
          <a:lstStyle/>
          <a:p>
            <a:r>
              <a:rPr lang="en-US" sz="2800" i="1" dirty="0" smtClean="0"/>
              <a:t>Reattainment area for a federally designated nonattainment area that is meeting air quality standards and which EPA has not yet redesignated an attainment area. </a:t>
            </a:r>
          </a:p>
          <a:p>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39</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8" name="Notes Placeholder 5"/>
          <p:cNvSpPr txBox="1">
            <a:spLocks/>
          </p:cNvSpPr>
          <p:nvPr/>
        </p:nvSpPr>
        <p:spPr>
          <a:xfrm>
            <a:off x="685800" y="4267200"/>
            <a:ext cx="6019800" cy="4876800"/>
          </a:xfrm>
          <a:prstGeom prst="rect">
            <a:avLst/>
          </a:prstGeom>
        </p:spPr>
        <p:txBody>
          <a:bodyPr vert="horz" lIns="91440" tIns="45720" rIns="91440" bIns="45720"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Times New Roman"/>
                <a:ea typeface="Times New Roman"/>
                <a:cs typeface="+mn-cs"/>
              </a:rPr>
              <a:t>Air quality in Lakeview currently does not meet the ambient air quality standards for fine particulates. However, EPA has not yet designated Lakeview a nonattainment area because Lakeview was not exceeding the standard at the time of the designations.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Times New Roman"/>
                <a:ea typeface="Times New Roman"/>
                <a:cs typeface="+mn-cs"/>
              </a:rPr>
              <a:t>After an area is designated</a:t>
            </a:r>
            <a:r>
              <a:rPr kumimoji="0" lang="en-US" sz="2000" b="0" i="0" u="none" strike="noStrike" kern="1200" cap="none" spc="0" normalizeH="0" noProof="0" dirty="0" smtClean="0">
                <a:ln>
                  <a:noFill/>
                </a:ln>
                <a:solidFill>
                  <a:schemeClr val="tx1"/>
                </a:solidFill>
                <a:effectLst/>
                <a:uLnTx/>
                <a:uFillTx/>
                <a:latin typeface="Times New Roman"/>
                <a:ea typeface="Times New Roman"/>
                <a:cs typeface="+mn-cs"/>
              </a:rPr>
              <a:t> as NAA, DEQ must do the following:</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latin typeface="Times New Roman"/>
                <a:ea typeface="Times New Roman"/>
              </a:rPr>
              <a:t>Emissions inventory</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latin typeface="Times New Roman"/>
                <a:ea typeface="Times New Roman"/>
              </a:rPr>
              <a:t>Form community advisory committee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smtClean="0">
                <a:ln>
                  <a:noFill/>
                </a:ln>
                <a:solidFill>
                  <a:schemeClr val="tx1"/>
                </a:solidFill>
                <a:effectLst/>
                <a:uLnTx/>
                <a:uFillTx/>
                <a:latin typeface="Times New Roman"/>
                <a:ea typeface="Times New Roman"/>
                <a:cs typeface="+mn-cs"/>
              </a:rPr>
              <a:t>Develop attainment</a:t>
            </a:r>
            <a:r>
              <a:rPr kumimoji="0" lang="en-US" sz="2000" b="0" i="0" u="none" strike="noStrike" kern="1200" cap="none" spc="0" normalizeH="0" noProof="0" dirty="0" smtClean="0">
                <a:ln>
                  <a:noFill/>
                </a:ln>
                <a:solidFill>
                  <a:schemeClr val="tx1"/>
                </a:solidFill>
                <a:effectLst/>
                <a:uLnTx/>
                <a:uFillTx/>
                <a:latin typeface="Times New Roman"/>
                <a:ea typeface="Times New Roman"/>
                <a:cs typeface="+mn-cs"/>
              </a:rPr>
              <a:t> plan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latin typeface="Times New Roman"/>
                <a:ea typeface="Times New Roman"/>
              </a:rPr>
              <a:t>EQC adopts plan and DEQ submits to EPA for approval</a:t>
            </a:r>
            <a:endParaRPr kumimoji="0" lang="en-US" sz="2000" b="0" i="0" u="none" strike="noStrike" kern="1200" cap="none" spc="0" normalizeH="0" noProof="0" dirty="0" smtClean="0">
              <a:ln>
                <a:noFill/>
              </a:ln>
              <a:solidFill>
                <a:schemeClr val="tx1"/>
              </a:solidFill>
              <a:effectLst/>
              <a:uLnTx/>
              <a:uFillTx/>
              <a:latin typeface="Times New Roman"/>
              <a:ea typeface="Times New Roman"/>
              <a:cs typeface="+mn-cs"/>
            </a:endParaRPr>
          </a:p>
          <a:p>
            <a:pPr marL="457200" indent="-457200">
              <a:buFontTx/>
              <a:buAutoNum type="arabicPeriod"/>
              <a:defRPr/>
            </a:pPr>
            <a:r>
              <a:rPr lang="en-US" sz="2000" noProof="0" dirty="0" smtClean="0">
                <a:latin typeface="Times New Roman" pitchFamily="18" charset="0"/>
                <a:ea typeface="Times New Roman"/>
                <a:cs typeface="Times New Roman" pitchFamily="18" charset="0"/>
              </a:rPr>
              <a:t>Implement </a:t>
            </a:r>
            <a:r>
              <a:rPr lang="en-US" sz="2000" dirty="0" smtClean="0">
                <a:latin typeface="Times New Roman" pitchFamily="18" charset="0"/>
                <a:cs typeface="Times New Roman" pitchFamily="18" charset="0"/>
              </a:rPr>
              <a:t>rules and emission reduction strategies in </a:t>
            </a:r>
            <a:r>
              <a:rPr lang="en-US" sz="2000" noProof="0" dirty="0" smtClean="0">
                <a:latin typeface="Times New Roman"/>
                <a:ea typeface="Times New Roman"/>
              </a:rPr>
              <a:t>attainment plan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dirty="0" smtClean="0">
                <a:ln>
                  <a:noFill/>
                </a:ln>
                <a:solidFill>
                  <a:schemeClr val="tx1"/>
                </a:solidFill>
                <a:effectLst/>
                <a:uLnTx/>
                <a:uFillTx/>
                <a:latin typeface="Times New Roman"/>
                <a:ea typeface="Times New Roman"/>
                <a:cs typeface="+mn-cs"/>
              </a:rPr>
              <a:t>Continue</a:t>
            </a:r>
            <a:r>
              <a:rPr kumimoji="0" lang="en-US" sz="2000" b="0" i="0" u="none" strike="noStrike" kern="1200" cap="none" spc="0" normalizeH="0" dirty="0" smtClean="0">
                <a:ln>
                  <a:noFill/>
                </a:ln>
                <a:solidFill>
                  <a:schemeClr val="tx1"/>
                </a:solidFill>
                <a:effectLst/>
                <a:uLnTx/>
                <a:uFillTx/>
                <a:latin typeface="Times New Roman"/>
                <a:ea typeface="Times New Roman"/>
                <a:cs typeface="+mn-cs"/>
              </a:rPr>
              <a:t> to monitor air quality</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latin typeface="Times New Roman"/>
                <a:ea typeface="Times New Roman"/>
              </a:rPr>
              <a:t>Try not to implement contingency plan</a:t>
            </a:r>
            <a:endParaRPr kumimoji="0" lang="en-US" sz="2000" b="0" i="0" u="none" strike="noStrike" kern="1200" cap="none" spc="0" normalizeH="0" dirty="0" smtClean="0">
              <a:ln>
                <a:noFill/>
              </a:ln>
              <a:solidFill>
                <a:schemeClr val="tx1"/>
              </a:solidFill>
              <a:effectLst/>
              <a:uLnTx/>
              <a:uFillTx/>
              <a:latin typeface="Times New Roman"/>
              <a:ea typeface="Times New Roman"/>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smtClean="0">
              <a:ln>
                <a:noFill/>
              </a:ln>
              <a:solidFill>
                <a:schemeClr val="tx1"/>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727575"/>
          </a:xfrm>
        </p:spPr>
        <p:txBody>
          <a:bodyPr>
            <a:normAutofit/>
          </a:bodyPr>
          <a:lstStyle/>
          <a:p>
            <a:pPr lvl="1"/>
            <a:endParaRPr lang="en-US" sz="2000"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40</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pPr lvl="0"/>
            <a:r>
              <a:rPr lang="en-US" sz="2000" dirty="0" smtClean="0">
                <a:latin typeface="Times New Roman"/>
                <a:ea typeface="Times New Roman"/>
              </a:rPr>
              <a:t>DEQ is working with the Lakeview community to reduce emissions through PM Advance program (EPA’s program). This would avoid years of delays triggered by a nonattainment area designation and then to a maintenance area after air quality has improved. </a:t>
            </a:r>
          </a:p>
          <a:p>
            <a:pPr lvl="0"/>
            <a:endParaRPr lang="en-US" sz="2000" dirty="0" smtClean="0">
              <a:latin typeface="Arial"/>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a:t>
            </a:r>
            <a:r>
              <a:rPr lang="en-US" sz="2000" dirty="0" smtClean="0">
                <a:latin typeface="Times New Roman"/>
                <a:ea typeface="Times New Roman"/>
              </a:rPr>
              <a:t>sources; </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a:t>
            </a:r>
            <a:r>
              <a:rPr lang="en-US" sz="2000" dirty="0" smtClean="0">
                <a:latin typeface="Times New Roman"/>
                <a:ea typeface="Times New Roman"/>
              </a:rPr>
              <a:t>designation; and </a:t>
            </a:r>
          </a:p>
          <a:p>
            <a:pPr marL="342900" marR="8890" lvl="0" indent="-342900">
              <a:spcBef>
                <a:spcPts val="0"/>
              </a:spcBef>
              <a:spcAft>
                <a:spcPts val="0"/>
              </a:spcAft>
              <a:buFont typeface="Symbol"/>
              <a:buChar char=""/>
            </a:pPr>
            <a:r>
              <a:rPr lang="en-US" sz="2000" dirty="0" smtClean="0">
                <a:latin typeface="Times New Roman"/>
                <a:ea typeface="Times New Roman"/>
              </a:rPr>
              <a:t>Target the real problem causing poor air quality.</a:t>
            </a:r>
            <a:endParaRPr lang="en-US" sz="2000" dirty="0" smtClean="0">
              <a:latin typeface="Times New Roman"/>
              <a:ea typeface="Times New Roman"/>
            </a:endParaRPr>
          </a:p>
          <a:p>
            <a:pPr marL="342900" marR="8890" lvl="0" indent="-342900">
              <a:spcBef>
                <a:spcPts val="0"/>
              </a:spcBef>
              <a:spcAft>
                <a:spcPts val="0"/>
              </a:spcAft>
              <a:buFont typeface="Symbol"/>
              <a:buChar char=""/>
            </a:pPr>
            <a:endParaRPr lang="en-US" sz="2000" dirty="0" smtClean="0">
              <a:latin typeface="Times New Roman"/>
              <a:ea typeface="Times New Roman"/>
            </a:endParaRPr>
          </a:p>
          <a:p>
            <a:pPr lvl="0"/>
            <a:endParaRPr lang="en-US" sz="2000" dirty="0" smtClean="0">
              <a:latin typeface="Times New Roman"/>
              <a:ea typeface="Times New Roman"/>
            </a:endParaRPr>
          </a:p>
          <a:p>
            <a:endParaRPr lang="en-US" dirty="0" smtClean="0"/>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41</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lnSpcReduction="10000"/>
          </a:bodyPr>
          <a:lstStyle/>
          <a:p>
            <a:pPr marL="0" lvl="1">
              <a:lnSpc>
                <a:spcPct val="120000"/>
              </a:lnSpc>
              <a:spcAft>
                <a:spcPts val="600"/>
              </a:spcAft>
              <a:defRPr/>
            </a:pPr>
            <a:r>
              <a:rPr lang="en-US" sz="2800" dirty="0" smtClean="0"/>
              <a:t>Priority sources = sources most responsible for the AQ problem in an area</a:t>
            </a:r>
          </a:p>
          <a:p>
            <a:pPr marL="971550" lvl="1" indent="-514350">
              <a:lnSpc>
                <a:spcPct val="120000"/>
              </a:lnSpc>
              <a:spcAft>
                <a:spcPts val="600"/>
              </a:spcAft>
              <a:buFont typeface="Arial" pitchFamily="34" charset="0"/>
              <a:buChar char="•"/>
              <a:defRPr/>
            </a:pPr>
            <a:r>
              <a:rPr lang="en-US" sz="2800" dirty="0" smtClean="0"/>
              <a:t>Linked to offset requirements</a:t>
            </a:r>
          </a:p>
          <a:p>
            <a:pPr marL="971550" lvl="1" indent="-514350">
              <a:lnSpc>
                <a:spcPct val="120000"/>
              </a:lnSpc>
              <a:spcAft>
                <a:spcPts val="600"/>
              </a:spcAft>
              <a:buFont typeface="Arial" pitchFamily="34" charset="0"/>
              <a:buChar char="•"/>
              <a:defRPr/>
            </a:pPr>
            <a:r>
              <a:rPr lang="en-US" sz="2800" dirty="0" smtClean="0"/>
              <a:t>Encourage sources to obtain offsets from priority sources by reducing reduce the offset ratio if priority sources used</a:t>
            </a:r>
          </a:p>
          <a:p>
            <a:pPr lvl="0"/>
            <a:endParaRPr lang="en-US" sz="2000" dirty="0" smtClean="0">
              <a:latin typeface="Times New Roman"/>
              <a:ea typeface="Times New Roman"/>
            </a:endParaRPr>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42</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7" name="Notes Placeholder 6"/>
          <p:cNvSpPr>
            <a:spLocks noGrp="1"/>
          </p:cNvSpPr>
          <p:nvPr>
            <p:ph type="body" sz="quarter" idx="11"/>
          </p:nvPr>
        </p:nvSpPr>
        <p:spPr>
          <a:xfrm>
            <a:off x="701675" y="4416425"/>
            <a:ext cx="5607050" cy="4575175"/>
          </a:xfrm>
        </p:spPr>
        <p:txBody>
          <a:bodyPr>
            <a:noAutofit/>
          </a:bodyPr>
          <a:lstStyle/>
          <a:p>
            <a:r>
              <a:rPr lang="en-US" sz="1800" i="1" dirty="0" smtClean="0"/>
              <a:t>Intel met the goal to reduce company-wide absolute perfluorocarbon emissions 10% below 1995 levels by the year 2010 in spite of the fact that manufacturing volumes have increased roughly fourfold since 1995. Reductions were accomplished in part by process changes, partly by using different gases, and partly by the use of greenhouse gas emission control devices, known as point of use devices. Since point of use devices are the only option DEQ is aware of, a Best Available Control Technology analysis would be limited to considering that single option and their use would be considered the Best Available Control Technology. </a:t>
            </a:r>
          </a:p>
          <a:p>
            <a:r>
              <a:rPr lang="en-US" sz="1800" i="1" dirty="0" smtClean="0"/>
              <a:t>	</a:t>
            </a:r>
          </a:p>
          <a:p>
            <a:r>
              <a:rPr lang="en-US" sz="1800" i="1" dirty="0" smtClean="0"/>
              <a:t>With respect to Title V, Intel will be required to get a Title V operating permit based on their projected emissions of NOx, CO and VOC. </a:t>
            </a:r>
          </a:p>
          <a:p>
            <a:endParaRPr lang="en-US" sz="1800" dirty="0"/>
          </a:p>
        </p:txBody>
      </p:sp>
    </p:spTree>
    <p:extLst>
      <p:ext uri="{BB962C8B-B14F-4D97-AF65-F5344CB8AC3E}">
        <p14:creationId xmlns:p14="http://schemas.microsoft.com/office/powerpoint/2010/main" xmlns="" val="609719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43</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70381-2201-4B5E-AFD5-D162C8ADD346}"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70381-2201-4B5E-AFD5-D162C8ADD346}"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70381-2201-4B5E-AFD5-D162C8ADD346}"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70381-2201-4B5E-AFD5-D162C8ADD346}" type="slidenum">
              <a:rPr lang="en-US" smtClean="0"/>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As you will recall from the informational item we presented at the January EQC meeting, we organized this rulemaking into nine categories. </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1 THROUGH 3</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4 THROUGH 6</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endParaRPr lang="en-US" sz="4800" dirty="0" smtClean="0">
              <a:latin typeface="Times New Roman" pitchFamily="18" charset="0"/>
              <a:cs typeface="Times New Roman" pitchFamily="18" charset="0"/>
            </a:endParaRPr>
          </a:p>
          <a:p>
            <a:pPr marL="285750" indent="-285750">
              <a:buFont typeface="Arial" pitchFamily="34" charset="0"/>
              <a:buChar char="•"/>
            </a:pPr>
            <a:endParaRPr lang="en-US" sz="1800" b="1" dirty="0" smtClean="0">
              <a:latin typeface="Times New Roman" pitchFamily="18" charset="0"/>
              <a:cs typeface="Times New Roman" pitchFamily="18" charset="0"/>
            </a:endParaRP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8200" cy="3486150"/>
          </a:xfrm>
        </p:spPr>
      </p:sp>
      <p:sp>
        <p:nvSpPr>
          <p:cNvPr id="3" name="Notes Placeholder 2"/>
          <p:cNvSpPr>
            <a:spLocks noGrp="1"/>
          </p:cNvSpPr>
          <p:nvPr>
            <p:ph type="body" idx="1"/>
          </p:nvPr>
        </p:nvSpPr>
        <p:spPr>
          <a:xfrm>
            <a:off x="533400" y="4648200"/>
            <a:ext cx="6172200" cy="2819400"/>
          </a:xfrm>
        </p:spPr>
        <p:txBody>
          <a:bodyPr>
            <a:noAutofit/>
          </a:bodyPr>
          <a:lstStyle/>
          <a:p>
            <a:r>
              <a:rPr lang="en-US" sz="2400" dirty="0" smtClean="0">
                <a:latin typeface="Times New Roman" pitchFamily="18" charset="0"/>
                <a:cs typeface="Times New Roman" pitchFamily="18" charset="0"/>
              </a:rPr>
              <a:t>Categories 7-9 are very minor changes but didn’t fit in with the other categories.  </a:t>
            </a:r>
            <a:endParaRPr lang="en-US" sz="2400" dirty="0" smtClean="0">
              <a:latin typeface="Times New Roman" pitchFamily="18" charset="0"/>
              <a:ea typeface="Times New Roman"/>
              <a:cs typeface="Times New Roman" pitchFamily="18" charset="0"/>
            </a:endParaRPr>
          </a:p>
          <a:p>
            <a:endParaRPr lang="en-US" sz="1500"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1"/>
            <a:ext cx="6248400" cy="4267199"/>
          </a:xfrm>
        </p:spPr>
        <p:txBody>
          <a:bodyPr>
            <a:noAutofit/>
          </a:bodyPr>
          <a:lstStyle/>
          <a:p>
            <a:r>
              <a:rPr lang="en-US" sz="2800" dirty="0" smtClean="0">
                <a:latin typeface="Times New Roman" pitchFamily="18" charset="0"/>
                <a:cs typeface="Times New Roman" pitchFamily="18" charset="0"/>
              </a:rPr>
              <a:t>I will start by explaining our public notice process for this rulemaking:</a:t>
            </a:r>
          </a:p>
          <a:p>
            <a:pPr marL="285750" indent="-285750">
              <a:buFont typeface="Arial" pitchFamily="34" charset="0"/>
              <a:buChar char="•"/>
            </a:pPr>
            <a:endParaRPr lang="en-US" sz="2800" dirty="0" smtClean="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Stakeholder meetings in August </a:t>
            </a:r>
            <a:r>
              <a:rPr lang="en-US" sz="2800" dirty="0" smtClean="0">
                <a:latin typeface="Times New Roman" pitchFamily="18" charset="0"/>
                <a:cs typeface="Times New Roman" pitchFamily="18" charset="0"/>
              </a:rPr>
              <a:t>2013 </a:t>
            </a:r>
            <a:r>
              <a:rPr lang="en-US" sz="1800" dirty="0" smtClean="0">
                <a:latin typeface="Times New Roman" pitchFamily="18" charset="0"/>
                <a:cs typeface="Times New Roman" pitchFamily="18" charset="0"/>
              </a:rPr>
              <a:t>(Portland, Pendleton, Eugene and Medford)</a:t>
            </a:r>
            <a:endParaRPr lang="en-US" sz="2800" dirty="0" smtClean="0">
              <a:latin typeface="Times New Roman" pitchFamily="18" charset="0"/>
              <a:cs typeface="Times New Roman" pitchFamily="18" charset="0"/>
            </a:endParaRPr>
          </a:p>
          <a:p>
            <a:pPr marL="285750" indent="-285750">
              <a:buFont typeface="Arial" pitchFamily="34" charset="0"/>
              <a:buChar char="•"/>
            </a:pPr>
            <a:endParaRPr lang="en-US" sz="2800" dirty="0" smtClean="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Fiscal and economic impact advisory committee meeting in January 2014</a:t>
            </a:r>
          </a:p>
          <a:p>
            <a:pPr marL="285750" indent="-285750">
              <a:buFont typeface="Arial" pitchFamily="34" charset="0"/>
              <a:buChar char="•"/>
            </a:pPr>
            <a:endParaRPr lang="en-US" sz="2800" dirty="0" smtClean="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Public notice started on June 16, 2014</a:t>
            </a:r>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3/30/2015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3/30/2015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3/30/2015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3/30/2015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3/30/2015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3/30/2015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3/30/2015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21.tiff"/><Relationship Id="rId5" Type="http://schemas.openxmlformats.org/officeDocument/2006/relationships/diagramLayout" Target="../diagrams/layout1.xml"/><Relationship Id="rId10" Type="http://schemas.openxmlformats.org/officeDocument/2006/relationships/image" Target="../media/image20.jpeg"/><Relationship Id="rId4" Type="http://schemas.openxmlformats.org/officeDocument/2006/relationships/diagramData" Target="../diagrams/data1.xml"/><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25.jpeg"/><Relationship Id="rId5" Type="http://schemas.openxmlformats.org/officeDocument/2006/relationships/diagramLayout" Target="../diagrams/layout2.xml"/><Relationship Id="rId10" Type="http://schemas.openxmlformats.org/officeDocument/2006/relationships/image" Target="../media/image24.jpeg"/><Relationship Id="rId4" Type="http://schemas.openxmlformats.org/officeDocument/2006/relationships/diagramData" Target="../diagrams/data2.xm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jpeg"/><Relationship Id="rId7"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Operations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marR="11430" algn="r">
              <a:tabLst>
                <a:tab pos="3314700" algn="ctr"/>
              </a:tabLst>
            </a:pPr>
            <a:r>
              <a:rPr lang="en-US" sz="3600" b="1" dirty="0" smtClean="0">
                <a:latin typeface="Arial" pitchFamily="34" charset="0"/>
                <a:ea typeface="Times New Roman"/>
                <a:cs typeface="Arial" pitchFamily="34" charset="0"/>
              </a:rPr>
              <a:t>Air quality permitting, Heat Smart and gasoline dispensing facility updates</a:t>
            </a:r>
            <a:endParaRPr lang="en-US" sz="3600" dirty="0" smtClean="0">
              <a:latin typeface="Arial" pitchFamily="34" charset="0"/>
              <a:ea typeface="Times New Roman"/>
              <a:cs typeface="Arial" pitchFamily="34" charset="0"/>
            </a:endParaRPr>
          </a:p>
          <a:p>
            <a:pPr algn="r"/>
            <a:endParaRPr lang="en-US" sz="3600" b="1" dirty="0" smtClean="0">
              <a:latin typeface="Arial" pitchFamily="34" charset="0"/>
              <a:cs typeface="Arial" pitchFamily="34" charset="0"/>
            </a:endParaRPr>
          </a:p>
          <a:p>
            <a:pPr algn="r"/>
            <a:r>
              <a:rPr lang="en-US" sz="2800" b="1" dirty="0" smtClean="0">
                <a:latin typeface="Arial" pitchFamily="34" charset="0"/>
                <a:cs typeface="Arial" pitchFamily="34" charset="0"/>
              </a:rPr>
              <a:t>EQC Proposed Rule Adoption</a:t>
            </a:r>
          </a:p>
          <a:p>
            <a:pPr algn="r"/>
            <a:r>
              <a:rPr lang="en-US" sz="2800" b="1" dirty="0" smtClean="0">
                <a:latin typeface="Arial" pitchFamily="34" charset="0"/>
                <a:cs typeface="Arial" pitchFamily="34" charset="0"/>
              </a:rPr>
              <a:t>April 2015 </a:t>
            </a:r>
          </a:p>
        </p:txBody>
      </p:sp>
      <p:sp>
        <p:nvSpPr>
          <p:cNvPr id="7" name="Footer Placeholder 6"/>
          <p:cNvSpPr>
            <a:spLocks noGrp="1"/>
          </p:cNvSpPr>
          <p:nvPr>
            <p:ph type="ftr" sz="quarter" idx="11"/>
          </p:nvPr>
        </p:nvSpPr>
        <p:spPr/>
        <p:txBody>
          <a:bodyPr/>
          <a:lstStyle/>
          <a:p>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Jill Inahara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6858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Notice</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6096000" y="6096000"/>
            <a:ext cx="2133600" cy="461665"/>
          </a:xfrm>
          <a:prstGeom prst="rect">
            <a:avLst/>
          </a:prstGeom>
          <a:noFill/>
        </p:spPr>
        <p:txBody>
          <a:bodyPr wrap="square" rtlCol="0">
            <a:spAutoFit/>
          </a:bodyPr>
          <a:lstStyle/>
          <a:p>
            <a:r>
              <a:rPr lang="en-US" sz="2400" b="1" dirty="0" smtClean="0">
                <a:solidFill>
                  <a:schemeClr val="accent6">
                    <a:lumMod val="50000"/>
                  </a:schemeClr>
                </a:solidFill>
              </a:rPr>
              <a:t>5 </a:t>
            </a:r>
            <a:r>
              <a:rPr lang="en-US" sz="2000" dirty="0" smtClean="0"/>
              <a:t>Public Hearings</a:t>
            </a:r>
          </a:p>
        </p:txBody>
      </p:sp>
      <p:pic>
        <p:nvPicPr>
          <p:cNvPr id="97282" name="Picture 2" descr="https://protectingourwaters.files.wordpress.com/2012/09/marcellus-public-hearing-city-hall-philadelphia-marc-55.jpg"/>
          <p:cNvPicPr>
            <a:picLocks noChangeAspect="1" noChangeArrowheads="1"/>
          </p:cNvPicPr>
          <p:nvPr/>
        </p:nvPicPr>
        <p:blipFill>
          <a:blip r:embed="rId4" cstate="print"/>
          <a:srcRect/>
          <a:stretch>
            <a:fillRect/>
          </a:stretch>
        </p:blipFill>
        <p:spPr bwMode="auto">
          <a:xfrm>
            <a:off x="5867400" y="4495800"/>
            <a:ext cx="2361589" cy="1571591"/>
          </a:xfrm>
          <a:prstGeom prst="rect">
            <a:avLst/>
          </a:prstGeom>
          <a:noFill/>
        </p:spPr>
      </p:pic>
      <p:sp>
        <p:nvSpPr>
          <p:cNvPr id="8" name="TextBox 7"/>
          <p:cNvSpPr txBox="1"/>
          <p:nvPr/>
        </p:nvSpPr>
        <p:spPr>
          <a:xfrm>
            <a:off x="609600" y="3505200"/>
            <a:ext cx="2903872" cy="461665"/>
          </a:xfrm>
          <a:prstGeom prst="rect">
            <a:avLst/>
          </a:prstGeom>
          <a:noFill/>
        </p:spPr>
        <p:txBody>
          <a:bodyPr wrap="none" rtlCol="0">
            <a:spAutoFit/>
          </a:bodyPr>
          <a:lstStyle/>
          <a:p>
            <a:r>
              <a:rPr lang="en-US" sz="2400" b="1" dirty="0" smtClean="0">
                <a:solidFill>
                  <a:schemeClr val="accent6">
                    <a:lumMod val="50000"/>
                  </a:schemeClr>
                </a:solidFill>
              </a:rPr>
              <a:t>3</a:t>
            </a:r>
            <a:r>
              <a:rPr lang="en-US" b="1" dirty="0" smtClean="0">
                <a:solidFill>
                  <a:schemeClr val="accent6">
                    <a:lumMod val="50000"/>
                  </a:schemeClr>
                </a:solidFill>
              </a:rPr>
              <a:t> </a:t>
            </a:r>
            <a:r>
              <a:rPr lang="en-US" sz="2000" dirty="0" smtClean="0"/>
              <a:t>Public notice extensions</a:t>
            </a:r>
          </a:p>
        </p:txBody>
      </p:sp>
      <p:sp>
        <p:nvSpPr>
          <p:cNvPr id="9" name="TextBox 8"/>
          <p:cNvSpPr txBox="1"/>
          <p:nvPr/>
        </p:nvSpPr>
        <p:spPr>
          <a:xfrm>
            <a:off x="2895600" y="4495800"/>
            <a:ext cx="2888163" cy="461665"/>
          </a:xfrm>
          <a:prstGeom prst="rect">
            <a:avLst/>
          </a:prstGeom>
          <a:noFill/>
        </p:spPr>
        <p:txBody>
          <a:bodyPr wrap="none" rtlCol="0">
            <a:spAutoFit/>
          </a:bodyPr>
          <a:lstStyle/>
          <a:p>
            <a:r>
              <a:rPr lang="en-US" sz="2400" b="1" dirty="0" smtClean="0">
                <a:solidFill>
                  <a:schemeClr val="accent6">
                    <a:lumMod val="50000"/>
                  </a:schemeClr>
                </a:solidFill>
              </a:rPr>
              <a:t>3</a:t>
            </a:r>
            <a:r>
              <a:rPr lang="en-US" sz="2400" dirty="0" smtClean="0"/>
              <a:t> </a:t>
            </a:r>
            <a:r>
              <a:rPr lang="en-US" sz="2000" dirty="0" smtClean="0"/>
              <a:t>Months of public notice</a:t>
            </a:r>
          </a:p>
        </p:txBody>
      </p:sp>
      <p:pic>
        <p:nvPicPr>
          <p:cNvPr id="97284" name="Picture 4" descr="http://p2cdn4static.sharpschool.com/UserFiles/Servers/Server_1010998/Image/Other/Calendar2.jpg"/>
          <p:cNvPicPr>
            <a:picLocks noChangeAspect="1" noChangeArrowheads="1"/>
          </p:cNvPicPr>
          <p:nvPr/>
        </p:nvPicPr>
        <p:blipFill>
          <a:blip r:embed="rId5" cstate="print"/>
          <a:srcRect/>
          <a:stretch>
            <a:fillRect/>
          </a:stretch>
        </p:blipFill>
        <p:spPr bwMode="auto">
          <a:xfrm>
            <a:off x="3733800" y="2819400"/>
            <a:ext cx="1790700" cy="1790700"/>
          </a:xfrm>
          <a:prstGeom prst="rect">
            <a:avLst/>
          </a:prstGeom>
          <a:noFill/>
        </p:spPr>
      </p:pic>
      <p:pic>
        <p:nvPicPr>
          <p:cNvPr id="97288" name="Picture 8" descr="http://www.icag.org.uk/wp-content/uploads/2012/12/egg-timer.jpg"/>
          <p:cNvPicPr>
            <a:picLocks noChangeAspect="1" noChangeArrowheads="1"/>
          </p:cNvPicPr>
          <p:nvPr/>
        </p:nvPicPr>
        <p:blipFill>
          <a:blip r:embed="rId6" cstate="print"/>
          <a:srcRect/>
          <a:stretch>
            <a:fillRect/>
          </a:stretch>
        </p:blipFill>
        <p:spPr bwMode="auto">
          <a:xfrm>
            <a:off x="1143000" y="1752600"/>
            <a:ext cx="1485900" cy="1880119"/>
          </a:xfrm>
          <a:prstGeom prst="rect">
            <a:avLst/>
          </a:prstGeom>
          <a:noFill/>
        </p:spPr>
      </p:pic>
    </p:spTree>
    <p:extLst>
      <p:ext uri="{BB962C8B-B14F-4D97-AF65-F5344CB8AC3E}">
        <p14:creationId xmlns:p14="http://schemas.microsoft.com/office/powerpoint/2010/main" xmlns="" val="108170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6858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Notice</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1676400" y="3886200"/>
            <a:ext cx="2667000" cy="461665"/>
          </a:xfrm>
          <a:prstGeom prst="rect">
            <a:avLst/>
          </a:prstGeom>
          <a:noFill/>
        </p:spPr>
        <p:txBody>
          <a:bodyPr wrap="square" rtlCol="0">
            <a:spAutoFit/>
          </a:bodyPr>
          <a:lstStyle/>
          <a:p>
            <a:r>
              <a:rPr lang="en-US" sz="2400" b="1" dirty="0" smtClean="0">
                <a:solidFill>
                  <a:schemeClr val="accent6">
                    <a:lumMod val="50000"/>
                  </a:schemeClr>
                </a:solidFill>
              </a:rPr>
              <a:t>59</a:t>
            </a:r>
            <a:r>
              <a:rPr lang="en-US" sz="2400" dirty="0" smtClean="0"/>
              <a:t> </a:t>
            </a:r>
            <a:r>
              <a:rPr lang="en-US" sz="2000" dirty="0" smtClean="0"/>
              <a:t>Commenters</a:t>
            </a:r>
          </a:p>
        </p:txBody>
      </p:sp>
      <p:pic>
        <p:nvPicPr>
          <p:cNvPr id="95236" name="Picture 4" descr="http://www.calcasa.org/wp-content/uploads/2014/05/stack-of-papers.jpg"/>
          <p:cNvPicPr>
            <a:picLocks noChangeAspect="1" noChangeArrowheads="1"/>
          </p:cNvPicPr>
          <p:nvPr/>
        </p:nvPicPr>
        <p:blipFill>
          <a:blip r:embed="rId4" cstate="print"/>
          <a:srcRect/>
          <a:stretch>
            <a:fillRect/>
          </a:stretch>
        </p:blipFill>
        <p:spPr bwMode="auto">
          <a:xfrm>
            <a:off x="5486400" y="3886200"/>
            <a:ext cx="2409010" cy="2095499"/>
          </a:xfrm>
          <a:prstGeom prst="rect">
            <a:avLst/>
          </a:prstGeom>
          <a:noFill/>
        </p:spPr>
      </p:pic>
      <p:sp>
        <p:nvSpPr>
          <p:cNvPr id="8" name="TextBox 7"/>
          <p:cNvSpPr txBox="1"/>
          <p:nvPr/>
        </p:nvSpPr>
        <p:spPr>
          <a:xfrm>
            <a:off x="5181600" y="5943600"/>
            <a:ext cx="3107261" cy="461665"/>
          </a:xfrm>
          <a:prstGeom prst="rect">
            <a:avLst/>
          </a:prstGeom>
          <a:noFill/>
        </p:spPr>
        <p:txBody>
          <a:bodyPr wrap="none" rtlCol="0">
            <a:spAutoFit/>
          </a:bodyPr>
          <a:lstStyle/>
          <a:p>
            <a:r>
              <a:rPr lang="en-US" sz="2400" b="1" dirty="0" smtClean="0">
                <a:solidFill>
                  <a:schemeClr val="accent6">
                    <a:lumMod val="50000"/>
                  </a:schemeClr>
                </a:solidFill>
              </a:rPr>
              <a:t>85</a:t>
            </a:r>
            <a:r>
              <a:rPr lang="en-US" sz="1400" dirty="0" smtClean="0"/>
              <a:t> </a:t>
            </a:r>
            <a:r>
              <a:rPr lang="en-US" sz="2000" dirty="0" smtClean="0"/>
              <a:t>Comments + </a:t>
            </a:r>
            <a:r>
              <a:rPr lang="en-US" sz="2400" b="1" dirty="0" smtClean="0">
                <a:solidFill>
                  <a:schemeClr val="accent6">
                    <a:lumMod val="50000"/>
                  </a:schemeClr>
                </a:solidFill>
              </a:rPr>
              <a:t>6</a:t>
            </a:r>
            <a:r>
              <a:rPr lang="en-US" sz="2000" dirty="0" smtClean="0"/>
              <a:t> unrelated</a:t>
            </a:r>
          </a:p>
        </p:txBody>
      </p:sp>
      <p:pic>
        <p:nvPicPr>
          <p:cNvPr id="95240" name="Picture 8" descr="http://www.inc.com/uploaded_files/image/people-pano2_31297.jpg"/>
          <p:cNvPicPr>
            <a:picLocks noChangeAspect="1" noChangeArrowheads="1"/>
          </p:cNvPicPr>
          <p:nvPr/>
        </p:nvPicPr>
        <p:blipFill>
          <a:blip r:embed="rId5" cstate="print"/>
          <a:srcRect r="11134"/>
          <a:stretch>
            <a:fillRect/>
          </a:stretch>
        </p:blipFill>
        <p:spPr bwMode="auto">
          <a:xfrm>
            <a:off x="685800" y="1905000"/>
            <a:ext cx="3792088" cy="1978742"/>
          </a:xfrm>
          <a:prstGeom prst="rect">
            <a:avLst/>
          </a:prstGeom>
          <a:noFill/>
        </p:spPr>
      </p:pic>
    </p:spTree>
    <p:extLst>
      <p:ext uri="{BB962C8B-B14F-4D97-AF65-F5344CB8AC3E}">
        <p14:creationId xmlns:p14="http://schemas.microsoft.com/office/powerpoint/2010/main" xmlns="" val="38951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a:t>
            </a: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 Comment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926635658"/>
              </p:ext>
            </p:extLst>
          </p:nvPr>
        </p:nvGraphicFramePr>
        <p:xfrm>
          <a:off x="685800" y="1905000"/>
          <a:ext cx="7627620" cy="3950462"/>
        </p:xfrm>
        <a:graphic>
          <a:graphicData uri="http://schemas.openxmlformats.org/drawingml/2006/table">
            <a:tbl>
              <a:tblPr firstRow="1" bandRow="1">
                <a:tableStyleId>{93296810-A885-4BE3-A3E7-6D5BEEA58F35}</a:tableStyleId>
              </a:tblPr>
              <a:tblGrid>
                <a:gridCol w="1147011"/>
                <a:gridCol w="4915759"/>
                <a:gridCol w="1564850"/>
              </a:tblGrid>
              <a:tr h="806687">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467366">
                <a:tc>
                  <a:txBody>
                    <a:bodyPr/>
                    <a:lstStyle/>
                    <a:p>
                      <a:pPr algn="ctr"/>
                      <a:r>
                        <a:rPr lang="en-US" sz="2200" dirty="0" smtClean="0"/>
                        <a:t>0</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Align greenhouse gas permitting rules with Supreme Court decision</a:t>
                      </a:r>
                    </a:p>
                  </a:txBody>
                  <a:tcPr/>
                </a:tc>
                <a:tc>
                  <a:txBody>
                    <a:bodyPr/>
                    <a:lstStyle/>
                    <a:p>
                      <a:pPr algn="ctr"/>
                      <a:r>
                        <a:rPr lang="en-US" sz="2200" dirty="0" smtClean="0"/>
                        <a:t>2</a:t>
                      </a:r>
                      <a:endParaRPr lang="en-US" sz="2200" dirty="0"/>
                    </a:p>
                  </a:txBody>
                  <a:tcPr/>
                </a:tc>
              </a:tr>
              <a:tr h="467366">
                <a:tc>
                  <a:txBody>
                    <a:bodyPr/>
                    <a:lstStyle/>
                    <a:p>
                      <a:pPr algn="ctr"/>
                      <a:r>
                        <a:rPr lang="en-US" sz="2200" dirty="0" smtClean="0"/>
                        <a:t>1</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Clarify and update air quality rules </a:t>
                      </a:r>
                    </a:p>
                  </a:txBody>
                  <a:tcPr/>
                </a:tc>
                <a:tc>
                  <a:txBody>
                    <a:bodyPr/>
                    <a:lstStyle/>
                    <a:p>
                      <a:pPr algn="ctr"/>
                      <a:r>
                        <a:rPr lang="en-US" sz="2200" dirty="0" smtClean="0"/>
                        <a:t>40</a:t>
                      </a:r>
                      <a:endParaRPr lang="en-US" sz="2200" dirty="0"/>
                    </a:p>
                  </a:txBody>
                  <a:tcPr/>
                </a:tc>
              </a:tr>
              <a:tr h="467366">
                <a:tc>
                  <a:txBody>
                    <a:bodyPr/>
                    <a:lstStyle/>
                    <a:p>
                      <a:pPr algn="ctr"/>
                      <a:r>
                        <a:rPr lang="en-US" sz="2200" dirty="0" smtClean="0"/>
                        <a:t>2</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Update particulate matter emission standards</a:t>
                      </a:r>
                    </a:p>
                  </a:txBody>
                  <a:tcPr/>
                </a:tc>
                <a:tc>
                  <a:txBody>
                    <a:bodyPr/>
                    <a:lstStyle/>
                    <a:p>
                      <a:pPr algn="ctr"/>
                      <a:r>
                        <a:rPr lang="en-US" sz="2200" dirty="0" smtClean="0"/>
                        <a:t>4</a:t>
                      </a:r>
                      <a:endParaRPr lang="en-US" sz="2200" dirty="0"/>
                    </a:p>
                  </a:txBody>
                  <a:tcPr/>
                </a:tc>
              </a:tr>
              <a:tr h="1152409">
                <a:tc>
                  <a:txBody>
                    <a:bodyPr/>
                    <a:lstStyle/>
                    <a:p>
                      <a:pPr algn="ctr"/>
                      <a:r>
                        <a:rPr lang="en-US" sz="2200" dirty="0" smtClean="0"/>
                        <a:t>3</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Change permitting requirements for emergency generators and small natural gas or oil-fired equipment</a:t>
                      </a:r>
                    </a:p>
                  </a:txBody>
                  <a:tcPr/>
                </a:tc>
                <a:tc>
                  <a:txBody>
                    <a:bodyPr/>
                    <a:lstStyle/>
                    <a:p>
                      <a:pPr algn="ctr"/>
                      <a:endParaRPr lang="en-US" sz="2200" dirty="0" smtClean="0"/>
                    </a:p>
                    <a:p>
                      <a:pPr algn="ctr"/>
                      <a:r>
                        <a:rPr lang="en-US" sz="2200" dirty="0" smtClean="0"/>
                        <a:t>4</a:t>
                      </a:r>
                      <a:endParaRPr lang="en-US" sz="2200" dirty="0"/>
                    </a:p>
                  </a:txBody>
                  <a:tcPr/>
                </a:tc>
              </a:tr>
            </a:tbl>
          </a:graphicData>
        </a:graphic>
      </p:graphicFrame>
    </p:spTree>
    <p:extLst>
      <p:ext uri="{BB962C8B-B14F-4D97-AF65-F5344CB8AC3E}">
        <p14:creationId xmlns:p14="http://schemas.microsoft.com/office/powerpoint/2010/main" xmlns="" val="4179066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905000" y="5837237"/>
            <a:ext cx="2895600" cy="365125"/>
          </a:xfrm>
        </p:spPr>
        <p:txBody>
          <a:bodyPr/>
          <a:lstStyle/>
          <a:p>
            <a:fld id="{F0D78E94-73A4-484D-8D4C-ABC2E7101558}" type="slidenum">
              <a:rPr lang="en-US" smtClean="0"/>
              <a:pPr/>
              <a:t>13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665310566"/>
              </p:ext>
            </p:extLst>
          </p:nvPr>
        </p:nvGraphicFramePr>
        <p:xfrm>
          <a:off x="685800" y="1905000"/>
          <a:ext cx="7696903" cy="3459480"/>
        </p:xfrm>
        <a:graphic>
          <a:graphicData uri="http://schemas.openxmlformats.org/drawingml/2006/table">
            <a:tbl>
              <a:tblPr firstRow="1" bandRow="1">
                <a:tableStyleId>{93296810-A885-4BE3-A3E7-6D5BEEA58F35}</a:tableStyleId>
              </a:tblPr>
              <a:tblGrid>
                <a:gridCol w="1157429"/>
                <a:gridCol w="4960410"/>
                <a:gridCol w="1579064"/>
              </a:tblGrid>
              <a:tr h="779162">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1121994">
                <a:tc>
                  <a:txBody>
                    <a:bodyPr/>
                    <a:lstStyle/>
                    <a:p>
                      <a:pPr algn="ctr"/>
                      <a:r>
                        <a:rPr lang="en-US" sz="2200" dirty="0" smtClean="0"/>
                        <a:t>4</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Establish two new state air quality area designations, “sustainment” and “reattainment”</a:t>
                      </a:r>
                    </a:p>
                  </a:txBody>
                  <a:tcPr/>
                </a:tc>
                <a:tc>
                  <a:txBody>
                    <a:bodyPr/>
                    <a:lstStyle/>
                    <a:p>
                      <a:pPr algn="ctr"/>
                      <a:endParaRPr lang="en-US" sz="2200" dirty="0" smtClean="0"/>
                    </a:p>
                    <a:p>
                      <a:pPr algn="ctr"/>
                      <a:r>
                        <a:rPr lang="en-US" sz="2200" dirty="0" smtClean="0"/>
                        <a:t>3</a:t>
                      </a:r>
                      <a:endParaRPr lang="en-US" sz="2200" dirty="0"/>
                    </a:p>
                  </a:txBody>
                  <a:tcPr/>
                </a:tc>
              </a:tr>
              <a:tr h="779162">
                <a:tc>
                  <a:txBody>
                    <a:bodyPr/>
                    <a:lstStyle/>
                    <a:p>
                      <a:pPr algn="ctr"/>
                      <a:r>
                        <a:rPr lang="en-US" sz="2200" dirty="0" smtClean="0"/>
                        <a:t>5</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Designate Lakeview as a state sustainment area</a:t>
                      </a:r>
                    </a:p>
                  </a:txBody>
                  <a:tcPr/>
                </a:tc>
                <a:tc>
                  <a:txBody>
                    <a:bodyPr/>
                    <a:lstStyle/>
                    <a:p>
                      <a:pPr algn="ctr"/>
                      <a:r>
                        <a:rPr lang="en-US" sz="2200" dirty="0" smtClean="0"/>
                        <a:t>1</a:t>
                      </a:r>
                      <a:endParaRPr lang="en-US" sz="2200" dirty="0"/>
                    </a:p>
                  </a:txBody>
                  <a:tcPr/>
                </a:tc>
              </a:tr>
              <a:tr h="779162">
                <a:tc>
                  <a:txBody>
                    <a:bodyPr/>
                    <a:lstStyle/>
                    <a:p>
                      <a:pPr algn="ctr"/>
                      <a:r>
                        <a:rPr lang="en-US" sz="2200" dirty="0" smtClean="0"/>
                        <a:t>6</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Revise parts of the New Source Review preconstruction permitting program</a:t>
                      </a:r>
                    </a:p>
                  </a:txBody>
                  <a:tcPr/>
                </a:tc>
                <a:tc>
                  <a:txBody>
                    <a:bodyPr/>
                    <a:lstStyle/>
                    <a:p>
                      <a:pPr algn="ctr"/>
                      <a:r>
                        <a:rPr lang="en-US" sz="2200" dirty="0" smtClean="0"/>
                        <a:t>20</a:t>
                      </a:r>
                      <a:endParaRPr lang="en-US" sz="220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355837423"/>
              </p:ext>
            </p:extLst>
          </p:nvPr>
        </p:nvGraphicFramePr>
        <p:xfrm>
          <a:off x="685800" y="1882140"/>
          <a:ext cx="7693444" cy="3909060"/>
        </p:xfrm>
        <a:graphic>
          <a:graphicData uri="http://schemas.openxmlformats.org/drawingml/2006/table">
            <a:tbl>
              <a:tblPr firstRow="1" bandRow="1">
                <a:tableStyleId>{93296810-A885-4BE3-A3E7-6D5BEEA58F35}</a:tableStyleId>
              </a:tblPr>
              <a:tblGrid>
                <a:gridCol w="1156909"/>
                <a:gridCol w="4958181"/>
                <a:gridCol w="1578354"/>
              </a:tblGrid>
              <a:tr h="832558">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792913">
                <a:tc>
                  <a:txBody>
                    <a:bodyPr/>
                    <a:lstStyle/>
                    <a:p>
                      <a:pPr algn="ctr"/>
                      <a:r>
                        <a:rPr lang="en-US" sz="2200" dirty="0" smtClean="0"/>
                        <a:t>7</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Modernize methods allowed for holding public hearings and meetings </a:t>
                      </a:r>
                    </a:p>
                  </a:txBody>
                  <a:tcPr/>
                </a:tc>
                <a:tc>
                  <a:txBody>
                    <a:bodyPr/>
                    <a:lstStyle/>
                    <a:p>
                      <a:pPr algn="ctr"/>
                      <a:r>
                        <a:rPr lang="en-US" sz="2200" dirty="0" smtClean="0"/>
                        <a:t>1</a:t>
                      </a:r>
                      <a:endParaRPr lang="en-US" sz="2200" dirty="0"/>
                    </a:p>
                  </a:txBody>
                  <a:tcPr/>
                </a:tc>
              </a:tr>
              <a:tr h="1490676">
                <a:tc>
                  <a:txBody>
                    <a:bodyPr/>
                    <a:lstStyle/>
                    <a:p>
                      <a:pPr algn="ctr"/>
                      <a:r>
                        <a:rPr lang="en-US" sz="2200" dirty="0" smtClean="0"/>
                        <a:t>8</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Re-establish the Heat Smart woodstove replacement program exemption for small commercial solid fuel boilers regulated under the permitting program</a:t>
                      </a:r>
                    </a:p>
                  </a:txBody>
                  <a:tcPr/>
                </a:tc>
                <a:tc>
                  <a:txBody>
                    <a:bodyPr/>
                    <a:lstStyle/>
                    <a:p>
                      <a:pPr algn="ctr"/>
                      <a:r>
                        <a:rPr lang="en-US" sz="2200" dirty="0" smtClean="0"/>
                        <a:t>0</a:t>
                      </a:r>
                      <a:endParaRPr lang="en-US" sz="2200" dirty="0"/>
                    </a:p>
                  </a:txBody>
                  <a:tcPr/>
                </a:tc>
              </a:tr>
              <a:tr h="792913">
                <a:tc>
                  <a:txBody>
                    <a:bodyPr/>
                    <a:lstStyle/>
                    <a:p>
                      <a:pPr algn="ctr"/>
                      <a:r>
                        <a:rPr lang="en-US" sz="2200" dirty="0" smtClean="0"/>
                        <a:t>9</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Remove annual reporting requirements for small gasoline dispensing facilities</a:t>
                      </a:r>
                    </a:p>
                  </a:txBody>
                  <a:tcPr/>
                </a:tc>
                <a:tc>
                  <a:txBody>
                    <a:bodyPr/>
                    <a:lstStyle/>
                    <a:p>
                      <a:pPr algn="ctr"/>
                      <a:r>
                        <a:rPr lang="en-US" sz="2200" dirty="0" smtClean="0"/>
                        <a:t>8</a:t>
                      </a:r>
                      <a:endParaRPr lang="en-US" sz="22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bg1"/>
                </a:solidFill>
                <a:latin typeface="Arial" pitchFamily="34" charset="0"/>
                <a:cs typeface="Arial" pitchFamily="34" charset="0"/>
              </a:rPr>
              <a:t>Public</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Comment</a:t>
            </a:r>
            <a:r>
              <a:rPr kumimoji="0" lang="en-US" sz="3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0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0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765142225"/>
              </p:ext>
            </p:extLst>
          </p:nvPr>
        </p:nvGraphicFramePr>
        <p:xfrm>
          <a:off x="685800" y="1905000"/>
          <a:ext cx="7617243" cy="2286000"/>
        </p:xfrm>
        <a:graphic>
          <a:graphicData uri="http://schemas.openxmlformats.org/drawingml/2006/table">
            <a:tbl>
              <a:tblPr firstRow="1" bandRow="1">
                <a:tableStyleId>{93296810-A885-4BE3-A3E7-6D5BEEA58F35}</a:tableStyleId>
              </a:tblPr>
              <a:tblGrid>
                <a:gridCol w="1145450"/>
                <a:gridCol w="4909072"/>
                <a:gridCol w="1562721"/>
              </a:tblGrid>
              <a:tr h="827690">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748862">
                <a:tc>
                  <a:txBody>
                    <a:bodyPr/>
                    <a:lstStyle/>
                    <a:p>
                      <a:pPr algn="ctr"/>
                      <a:r>
                        <a:rPr lang="en-US" sz="2200" dirty="0" smtClean="0"/>
                        <a:t>10</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Public Notice</a:t>
                      </a:r>
                    </a:p>
                  </a:txBody>
                  <a:tcPr/>
                </a:tc>
                <a:tc>
                  <a:txBody>
                    <a:bodyPr/>
                    <a:lstStyle/>
                    <a:p>
                      <a:pPr algn="ctr"/>
                      <a:r>
                        <a:rPr lang="en-US" sz="2200" dirty="0" smtClean="0"/>
                        <a:t>2</a:t>
                      </a:r>
                      <a:endParaRPr lang="en-US" sz="2200" dirty="0"/>
                    </a:p>
                  </a:txBody>
                  <a:tcPr/>
                </a:tc>
              </a:tr>
              <a:tr h="709448">
                <a:tc>
                  <a:txBody>
                    <a:bodyPr/>
                    <a:lstStyle/>
                    <a:p>
                      <a:pPr algn="ctr"/>
                      <a:r>
                        <a:rPr lang="en-US" sz="2200" dirty="0" smtClean="0"/>
                        <a:t>11</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Other comments</a:t>
                      </a:r>
                    </a:p>
                  </a:txBody>
                  <a:tcPr/>
                </a:tc>
                <a:tc>
                  <a:txBody>
                    <a:bodyPr/>
                    <a:lstStyle/>
                    <a:p>
                      <a:pPr algn="ctr"/>
                      <a:r>
                        <a:rPr lang="en-US" sz="2200" dirty="0" smtClean="0"/>
                        <a:t>6</a:t>
                      </a:r>
                      <a:endParaRPr lang="en-US" sz="2200" dirty="0"/>
                    </a:p>
                  </a:txBody>
                  <a:tcPr/>
                </a:tc>
              </a:tr>
            </a:tbl>
          </a:graphicData>
        </a:graphic>
      </p:graphicFrame>
    </p:spTree>
    <p:extLst>
      <p:ext uri="{BB962C8B-B14F-4D97-AF65-F5344CB8AC3E}">
        <p14:creationId xmlns:p14="http://schemas.microsoft.com/office/powerpoint/2010/main" xmlns="" val="1864469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Today’s FOCUS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2657906"/>
            <a:ext cx="3627938" cy="2721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flipH="1">
            <a:off x="557151" y="5406918"/>
            <a:ext cx="3078481" cy="523220"/>
          </a:xfrm>
          <a:prstGeom prst="rect">
            <a:avLst/>
          </a:prstGeom>
          <a:noFill/>
        </p:spPr>
        <p:txBody>
          <a:bodyPr wrap="square" rtlCol="0">
            <a:spAutoFit/>
          </a:bodyPr>
          <a:lstStyle/>
          <a:p>
            <a:r>
              <a:rPr lang="en-US" sz="2800" dirty="0" smtClean="0"/>
              <a:t>Most controversial</a:t>
            </a:r>
            <a:endParaRPr lang="en-US" sz="2800"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55096" y="2573547"/>
            <a:ext cx="2875274" cy="2859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155096" y="5406918"/>
            <a:ext cx="2875274" cy="523220"/>
          </a:xfrm>
          <a:prstGeom prst="rect">
            <a:avLst/>
          </a:prstGeom>
          <a:noFill/>
        </p:spPr>
        <p:txBody>
          <a:bodyPr wrap="none" rtlCol="0">
            <a:spAutoFit/>
          </a:bodyPr>
          <a:lstStyle/>
          <a:p>
            <a:r>
              <a:rPr lang="en-US" sz="2800" dirty="0" smtClean="0"/>
              <a:t>Highest in number</a:t>
            </a:r>
            <a:endParaRPr lang="en-US" sz="2800" dirty="0"/>
          </a:p>
        </p:txBody>
      </p:sp>
      <p:sp>
        <p:nvSpPr>
          <p:cNvPr id="9" name="TextBox 8"/>
          <p:cNvSpPr txBox="1"/>
          <p:nvPr/>
        </p:nvSpPr>
        <p:spPr>
          <a:xfrm>
            <a:off x="666996" y="1765012"/>
            <a:ext cx="3808543" cy="584775"/>
          </a:xfrm>
          <a:prstGeom prst="rect">
            <a:avLst/>
          </a:prstGeom>
          <a:noFill/>
        </p:spPr>
        <p:txBody>
          <a:bodyPr wrap="none" rtlCol="0">
            <a:spAutoFit/>
          </a:bodyPr>
          <a:lstStyle/>
          <a:p>
            <a:r>
              <a:rPr lang="en-US" sz="3200" dirty="0" smtClean="0"/>
              <a:t>Comments that were:</a:t>
            </a:r>
            <a:endParaRPr lang="en-US" sz="3200" dirty="0"/>
          </a:p>
        </p:txBody>
      </p:sp>
    </p:spTree>
    <p:extLst>
      <p:ext uri="{BB962C8B-B14F-4D97-AF65-F5344CB8AC3E}">
        <p14:creationId xmlns:p14="http://schemas.microsoft.com/office/powerpoint/2010/main" xmlns="" val="1169559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600200"/>
            <a:ext cx="8534400" cy="1828800"/>
          </a:xfrm>
        </p:spPr>
        <p:txBody>
          <a:bodyPr>
            <a:noAutofit/>
          </a:bodyPr>
          <a:lstStyle/>
          <a:p>
            <a:pPr marL="0" lvl="1" indent="-514350" algn="l">
              <a:lnSpc>
                <a:spcPct val="120000"/>
              </a:lnSpc>
              <a:spcBef>
                <a:spcPts val="0"/>
              </a:spcBef>
              <a:spcAft>
                <a:spcPts val="600"/>
              </a:spcAft>
            </a:pPr>
            <a:r>
              <a:rPr lang="en-US" sz="3200" dirty="0" smtClean="0">
                <a:solidFill>
                  <a:schemeClr val="tx1"/>
                </a:solidFill>
              </a:rPr>
              <a:t>Background</a:t>
            </a:r>
          </a:p>
          <a:p>
            <a:pPr marL="0" lvl="1" algn="l">
              <a:lnSpc>
                <a:spcPct val="120000"/>
              </a:lnSpc>
              <a:spcBef>
                <a:spcPts val="0"/>
              </a:spcBef>
              <a:spcAft>
                <a:spcPts val="600"/>
              </a:spcAft>
            </a:pPr>
            <a:r>
              <a:rPr lang="en-US" dirty="0" smtClean="0">
                <a:solidFill>
                  <a:schemeClr val="tx1"/>
                </a:solidFill>
              </a:rPr>
              <a:t>U.S. Supreme Court struck down parts of federal rules pertaining to greenhouse gas permitting</a:t>
            </a:r>
          </a:p>
        </p:txBody>
      </p:sp>
      <p:sp>
        <p:nvSpPr>
          <p:cNvPr id="6" name="Footer Placeholder 5"/>
          <p:cNvSpPr>
            <a:spLocks noGrp="1"/>
          </p:cNvSpPr>
          <p:nvPr>
            <p:ph type="ftr" sz="quarter" idx="11"/>
          </p:nvPr>
        </p:nvSpPr>
        <p:spPr/>
        <p:txBody>
          <a:bodyPr/>
          <a:lstStyle/>
          <a:p>
            <a:fld id="{F0D78E94-73A4-484D-8D4C-ABC2E7101558}" type="slidenum">
              <a:rPr lang="en-US" smtClean="0"/>
              <a:pPr/>
              <a:t>17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Greenhouse Gases </a:t>
            </a:r>
          </a:p>
        </p:txBody>
      </p:sp>
      <p:grpSp>
        <p:nvGrpSpPr>
          <p:cNvPr id="15" name="Group 14"/>
          <p:cNvGrpSpPr/>
          <p:nvPr/>
        </p:nvGrpSpPr>
        <p:grpSpPr>
          <a:xfrm>
            <a:off x="457200" y="3429000"/>
            <a:ext cx="8458200" cy="685800"/>
            <a:chOff x="457200" y="3429000"/>
            <a:chExt cx="8458200" cy="685800"/>
          </a:xfrm>
        </p:grpSpPr>
        <p:sp>
          <p:nvSpPr>
            <p:cNvPr id="9" name="TextBox 8"/>
            <p:cNvSpPr txBox="1"/>
            <p:nvPr/>
          </p:nvSpPr>
          <p:spPr>
            <a:xfrm>
              <a:off x="2133600" y="3505200"/>
              <a:ext cx="6781800" cy="461665"/>
            </a:xfrm>
            <a:prstGeom prst="rect">
              <a:avLst/>
            </a:prstGeom>
            <a:noFill/>
          </p:spPr>
          <p:txBody>
            <a:bodyPr wrap="square" rtlCol="0">
              <a:spAutoFit/>
            </a:bodyPr>
            <a:lstStyle/>
            <a:p>
              <a:r>
                <a:rPr lang="en-US" sz="2400" dirty="0" smtClean="0"/>
                <a:t>Sources subject to Title V permits for GHGs alone</a:t>
              </a:r>
            </a:p>
          </p:txBody>
        </p:sp>
        <p:sp>
          <p:nvSpPr>
            <p:cNvPr id="11" name="Right Arrow 10"/>
            <p:cNvSpPr/>
            <p:nvPr/>
          </p:nvSpPr>
          <p:spPr>
            <a:xfrm>
              <a:off x="457200" y="3429000"/>
              <a:ext cx="17526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grpSp>
      <p:grpSp>
        <p:nvGrpSpPr>
          <p:cNvPr id="16" name="Group 15"/>
          <p:cNvGrpSpPr/>
          <p:nvPr/>
        </p:nvGrpSpPr>
        <p:grpSpPr>
          <a:xfrm>
            <a:off x="381000" y="4267200"/>
            <a:ext cx="8534400" cy="830997"/>
            <a:chOff x="381000" y="4267200"/>
            <a:chExt cx="8534400" cy="830997"/>
          </a:xfrm>
        </p:grpSpPr>
        <p:sp>
          <p:nvSpPr>
            <p:cNvPr id="12" name="Right Arrow 11"/>
            <p:cNvSpPr/>
            <p:nvPr/>
          </p:nvSpPr>
          <p:spPr>
            <a:xfrm>
              <a:off x="381000" y="4267200"/>
              <a:ext cx="18288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sp>
          <p:nvSpPr>
            <p:cNvPr id="10" name="TextBox 9"/>
            <p:cNvSpPr txBox="1"/>
            <p:nvPr/>
          </p:nvSpPr>
          <p:spPr>
            <a:xfrm>
              <a:off x="2133600" y="4267200"/>
              <a:ext cx="6781800" cy="830997"/>
            </a:xfrm>
            <a:prstGeom prst="rect">
              <a:avLst/>
            </a:prstGeom>
            <a:noFill/>
          </p:spPr>
          <p:txBody>
            <a:bodyPr wrap="square" rtlCol="0">
              <a:spAutoFit/>
            </a:bodyPr>
            <a:lstStyle/>
            <a:p>
              <a:r>
                <a:rPr lang="en-US" sz="2400" dirty="0" smtClean="0"/>
                <a:t>Sources subject to Prevention of Significant Deterioration program for GHGs alone</a:t>
              </a:r>
            </a:p>
          </p:txBody>
        </p:sp>
      </p:grpSp>
      <p:grpSp>
        <p:nvGrpSpPr>
          <p:cNvPr id="17" name="Group 16"/>
          <p:cNvGrpSpPr/>
          <p:nvPr/>
        </p:nvGrpSpPr>
        <p:grpSpPr>
          <a:xfrm>
            <a:off x="381000" y="5181600"/>
            <a:ext cx="8534400" cy="1200329"/>
            <a:chOff x="381000" y="5181600"/>
            <a:chExt cx="8534400" cy="1200329"/>
          </a:xfrm>
        </p:grpSpPr>
        <p:sp>
          <p:nvSpPr>
            <p:cNvPr id="13" name="Right Arrow 12"/>
            <p:cNvSpPr/>
            <p:nvPr/>
          </p:nvSpPr>
          <p:spPr>
            <a:xfrm>
              <a:off x="381000" y="5257800"/>
              <a:ext cx="1828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Affirmed</a:t>
              </a:r>
              <a:endParaRPr lang="en-US" dirty="0">
                <a:solidFill>
                  <a:schemeClr val="tx1"/>
                </a:solidFill>
              </a:endParaRPr>
            </a:p>
          </p:txBody>
        </p:sp>
        <p:sp>
          <p:nvSpPr>
            <p:cNvPr id="14" name="TextBox 13"/>
            <p:cNvSpPr txBox="1"/>
            <p:nvPr/>
          </p:nvSpPr>
          <p:spPr>
            <a:xfrm>
              <a:off x="2133600" y="5181600"/>
              <a:ext cx="6781800" cy="1200329"/>
            </a:xfrm>
            <a:prstGeom prst="rect">
              <a:avLst/>
            </a:prstGeom>
            <a:noFill/>
          </p:spPr>
          <p:txBody>
            <a:bodyPr wrap="square" rtlCol="0">
              <a:spAutoFit/>
            </a:bodyPr>
            <a:lstStyle/>
            <a:p>
              <a:r>
                <a:rPr lang="en-US" sz="2400" dirty="0" smtClean="0"/>
                <a:t>Sources subject to Prevention of Significant Deterioration  for GHGs if subject to PSD for another pollutant     (so-called “anyway sources”)</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10000"/>
          </a:bodyPr>
          <a:lstStyle/>
          <a:p>
            <a:pPr>
              <a:lnSpc>
                <a:spcPct val="120000"/>
              </a:lnSpc>
              <a:spcAft>
                <a:spcPts val="600"/>
              </a:spcAft>
            </a:pPr>
            <a:r>
              <a:rPr lang="en-US" sz="3800" dirty="0" smtClean="0">
                <a:solidFill>
                  <a:schemeClr val="bg1"/>
                </a:solidFill>
                <a:latin typeface="Arial" pitchFamily="34" charset="0"/>
                <a:cs typeface="Arial" pitchFamily="34" charset="0"/>
              </a:rPr>
              <a:t>Greenhouse Gases</a:t>
            </a:r>
            <a:r>
              <a:rPr lang="en-US" sz="3500" dirty="0" smtClean="0">
                <a:solidFill>
                  <a:schemeClr val="bg1"/>
                </a:solidFill>
                <a:latin typeface="Arial" pitchFamily="34" charset="0"/>
                <a:cs typeface="Arial" pitchFamily="34" charset="0"/>
              </a:rPr>
              <a:t>                        	</a:t>
            </a:r>
            <a:r>
              <a:rPr lang="en-US" sz="3500" i="1" dirty="0" smtClean="0">
                <a:solidFill>
                  <a:schemeClr val="bg1"/>
                </a:solidFill>
                <a:latin typeface="Arial" pitchFamily="34" charset="0"/>
                <a:cs typeface="Arial" pitchFamily="34" charset="0"/>
              </a:rPr>
              <a:t>continued</a:t>
            </a:r>
            <a:r>
              <a:rPr lang="en-US" sz="3200" dirty="0" smtClean="0">
                <a:solidFill>
                  <a:schemeClr val="bg1"/>
                </a:solidFill>
                <a:latin typeface="Arial" pitchFamily="34" charset="0"/>
                <a:cs typeface="Arial" pitchFamily="34" charset="0"/>
              </a:rPr>
              <a:t> </a:t>
            </a:r>
          </a:p>
        </p:txBody>
      </p:sp>
      <p:graphicFrame>
        <p:nvGraphicFramePr>
          <p:cNvPr id="2" name="Diagram 1"/>
          <p:cNvGraphicFramePr/>
          <p:nvPr>
            <p:extLst>
              <p:ext uri="{D42A27DB-BD31-4B8C-83A1-F6EECF244321}">
                <p14:modId xmlns:p14="http://schemas.microsoft.com/office/powerpoint/2010/main" xmlns="" val="2001437541"/>
              </p:ext>
            </p:extLst>
          </p:nvPr>
        </p:nvGraphicFramePr>
        <p:xfrm>
          <a:off x="990600" y="1828800"/>
          <a:ext cx="68580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8" descr="http://assets.inhabitat.com/wp-content/blogs.dir/1/files/2010/04/Epa-Logo.jpg"/>
          <p:cNvPicPr>
            <a:picLocks noChangeAspect="1" noChangeArrowheads="1"/>
          </p:cNvPicPr>
          <p:nvPr/>
        </p:nvPicPr>
        <p:blipFill>
          <a:blip r:embed="rId9" cstate="print"/>
          <a:srcRect l="10918" r="16377"/>
          <a:stretch>
            <a:fillRect/>
          </a:stretch>
        </p:blipFill>
        <p:spPr bwMode="auto">
          <a:xfrm>
            <a:off x="1600200" y="3810000"/>
            <a:ext cx="805832" cy="762000"/>
          </a:xfrm>
          <a:prstGeom prst="rect">
            <a:avLst/>
          </a:prstGeom>
          <a:noFill/>
        </p:spPr>
      </p:pic>
      <p:grpSp>
        <p:nvGrpSpPr>
          <p:cNvPr id="12" name="Group 11"/>
          <p:cNvGrpSpPr/>
          <p:nvPr/>
        </p:nvGrpSpPr>
        <p:grpSpPr>
          <a:xfrm>
            <a:off x="1066800" y="5181600"/>
            <a:ext cx="1128163" cy="723900"/>
            <a:chOff x="6232752" y="4267200"/>
            <a:chExt cx="2269019" cy="1809750"/>
          </a:xfrm>
        </p:grpSpPr>
        <p:pic>
          <p:nvPicPr>
            <p:cNvPr id="14" name="Picture 16" descr="http://www.taleem-e-pakistan.com/wp-content/uploads/2015/01/Past-Papers-Matric-AIOU-9.jpeg"/>
            <p:cNvPicPr>
              <a:picLocks noChangeAspect="1" noChangeArrowheads="1"/>
            </p:cNvPicPr>
            <p:nvPr/>
          </p:nvPicPr>
          <p:blipFill>
            <a:blip r:embed="rId10" cstate="print"/>
            <a:srcRect/>
            <a:stretch>
              <a:fillRect/>
            </a:stretch>
          </p:blipFill>
          <p:spPr bwMode="auto">
            <a:xfrm>
              <a:off x="6477000" y="4267200"/>
              <a:ext cx="1866900" cy="1809750"/>
            </a:xfrm>
            <a:prstGeom prst="rect">
              <a:avLst/>
            </a:prstGeom>
            <a:noFill/>
          </p:spPr>
        </p:pic>
        <p:sp>
          <p:nvSpPr>
            <p:cNvPr id="15" name="Rectangle 14"/>
            <p:cNvSpPr/>
            <p:nvPr/>
          </p:nvSpPr>
          <p:spPr>
            <a:xfrm rot="20896059">
              <a:off x="6232752" y="4733473"/>
              <a:ext cx="2269019" cy="105105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TEMPORARY</a:t>
              </a:r>
              <a:endParaRPr lang="en-US" sz="1400" b="1" dirty="0">
                <a:solidFill>
                  <a:srgbClr val="FF0000"/>
                </a:solidFill>
              </a:endParaRPr>
            </a:p>
          </p:txBody>
        </p:sp>
      </p:grpSp>
      <p:pic>
        <p:nvPicPr>
          <p:cNvPr id="16" name="Picture 1" descr="C:\Users\jinahar\AppData\Local\Microsoft\Windows\Temporary Internet Files\Content.IE5\FCME90A9\pansm.tiff"/>
          <p:cNvPicPr>
            <a:picLocks noChangeAspect="1" noChangeArrowheads="1"/>
          </p:cNvPicPr>
          <p:nvPr/>
        </p:nvPicPr>
        <p:blipFill>
          <a:blip r:embed="rId11" cstate="print"/>
          <a:srcRect b="36675"/>
          <a:stretch>
            <a:fillRect/>
          </a:stretch>
        </p:blipFill>
        <p:spPr bwMode="auto">
          <a:xfrm>
            <a:off x="1371600" y="2286000"/>
            <a:ext cx="621088" cy="903722"/>
          </a:xfrm>
          <a:prstGeom prst="rect">
            <a:avLst/>
          </a:prstGeom>
          <a:noFill/>
        </p:spPr>
      </p:pic>
      <p:sp>
        <p:nvSpPr>
          <p:cNvPr id="19" name="TextBox 18"/>
          <p:cNvSpPr txBox="1"/>
          <p:nvPr/>
        </p:nvSpPr>
        <p:spPr>
          <a:xfrm>
            <a:off x="1981200" y="1600200"/>
            <a:ext cx="4974439" cy="584775"/>
          </a:xfrm>
          <a:prstGeom prst="rect">
            <a:avLst/>
          </a:prstGeom>
          <a:noFill/>
        </p:spPr>
        <p:txBody>
          <a:bodyPr wrap="none" rtlCol="0">
            <a:spAutoFit/>
          </a:bodyPr>
          <a:lstStyle/>
          <a:p>
            <a:r>
              <a:rPr lang="en-US" sz="3200" dirty="0" smtClean="0"/>
              <a:t>DEQ’s Greenhouse Gas Rules</a:t>
            </a:r>
            <a:endParaRPr lang="en-US" sz="3200" dirty="0"/>
          </a:p>
        </p:txBody>
      </p:sp>
    </p:spTree>
    <p:extLst>
      <p:ext uri="{BB962C8B-B14F-4D97-AF65-F5344CB8AC3E}">
        <p14:creationId xmlns:p14="http://schemas.microsoft.com/office/powerpoint/2010/main" xmlns="" val="1674772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Greenhouse Gases                 		</a:t>
            </a:r>
            <a:r>
              <a:rPr lang="en-US" sz="3000" i="1" dirty="0" smtClean="0">
                <a:solidFill>
                  <a:schemeClr val="bg1"/>
                </a:solidFill>
                <a:latin typeface="Arial" pitchFamily="34" charset="0"/>
                <a:cs typeface="Arial" pitchFamily="34" charset="0"/>
              </a:rPr>
              <a:t>continued</a:t>
            </a:r>
            <a:r>
              <a:rPr lang="en-US" sz="3000" dirty="0" smtClean="0">
                <a:solidFill>
                  <a:schemeClr val="bg1"/>
                </a:solidFill>
                <a:latin typeface="Arial" pitchFamily="34" charset="0"/>
                <a:cs typeface="Arial" pitchFamily="34" charset="0"/>
              </a:rPr>
              <a:t> </a:t>
            </a:r>
          </a:p>
        </p:txBody>
      </p:sp>
      <p:sp>
        <p:nvSpPr>
          <p:cNvPr id="8" name="Subtitle 2"/>
          <p:cNvSpPr txBox="1">
            <a:spLocks/>
          </p:cNvSpPr>
          <p:nvPr/>
        </p:nvSpPr>
        <p:spPr>
          <a:xfrm>
            <a:off x="609600" y="1600200"/>
            <a:ext cx="8305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200" dirty="0" smtClean="0">
                <a:solidFill>
                  <a:schemeClr val="tx1"/>
                </a:solidFill>
              </a:rPr>
              <a:t>Comments were received on both sides of the issue</a:t>
            </a:r>
          </a:p>
        </p:txBody>
      </p:sp>
      <p:pic>
        <p:nvPicPr>
          <p:cNvPr id="2050" name="Picture 2" descr="http://robinsfox.com/wp-content/uploads/2011/07/tug_of_war.jpg"/>
          <p:cNvPicPr>
            <a:picLocks noChangeAspect="1" noChangeArrowheads="1"/>
          </p:cNvPicPr>
          <p:nvPr/>
        </p:nvPicPr>
        <p:blipFill>
          <a:blip r:embed="rId4" cstate="print"/>
          <a:srcRect/>
          <a:stretch>
            <a:fillRect/>
          </a:stretch>
        </p:blipFill>
        <p:spPr bwMode="auto">
          <a:xfrm>
            <a:off x="1524000" y="2868549"/>
            <a:ext cx="5410200" cy="3219069"/>
          </a:xfrm>
          <a:prstGeom prst="rect">
            <a:avLst/>
          </a:prstGeom>
          <a:noFill/>
        </p:spPr>
      </p:pic>
      <p:sp>
        <p:nvSpPr>
          <p:cNvPr id="10" name="Rounded Rectangular Callout 9"/>
          <p:cNvSpPr/>
          <p:nvPr/>
        </p:nvSpPr>
        <p:spPr>
          <a:xfrm>
            <a:off x="5943600" y="2438400"/>
            <a:ext cx="1752600" cy="9174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Keep DEQ rules to regulate GHGs</a:t>
            </a:r>
            <a:endParaRPr lang="en-US" dirty="0">
              <a:solidFill>
                <a:schemeClr val="tx1"/>
              </a:solidFill>
            </a:endParaRPr>
          </a:p>
        </p:txBody>
      </p:sp>
      <p:sp>
        <p:nvSpPr>
          <p:cNvPr id="11" name="Rounded Rectangular Callout 10"/>
          <p:cNvSpPr/>
          <p:nvPr/>
        </p:nvSpPr>
        <p:spPr>
          <a:xfrm>
            <a:off x="1905000" y="2438400"/>
            <a:ext cx="1752600" cy="9174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Follow Supreme Court decision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Wingdings" pitchFamily="2" charset="2"/>
              <a:buChar char="Ø"/>
            </a:pPr>
            <a:r>
              <a:rPr lang="en-US" sz="2800" dirty="0" smtClean="0">
                <a:solidFill>
                  <a:schemeClr val="tx1"/>
                </a:solidFill>
              </a:rPr>
              <a:t>Summary of Rulemaking</a:t>
            </a:r>
          </a:p>
          <a:p>
            <a:pPr marL="514350" indent="-514350" algn="l">
              <a:lnSpc>
                <a:spcPct val="120000"/>
              </a:lnSpc>
              <a:spcBef>
                <a:spcPts val="0"/>
              </a:spcBef>
              <a:spcAft>
                <a:spcPts val="600"/>
              </a:spcAft>
              <a:buFont typeface="Wingdings" pitchFamily="2" charset="2"/>
              <a:buChar char="Ø"/>
            </a:pPr>
            <a:r>
              <a:rPr lang="en-US" sz="2800" dirty="0" smtClean="0">
                <a:solidFill>
                  <a:schemeClr val="tx1"/>
                </a:solidFill>
              </a:rPr>
              <a:t>Public Notice Process</a:t>
            </a:r>
          </a:p>
          <a:p>
            <a:pPr marL="514350" indent="-514350" algn="l">
              <a:lnSpc>
                <a:spcPct val="120000"/>
              </a:lnSpc>
              <a:spcBef>
                <a:spcPts val="0"/>
              </a:spcBef>
              <a:spcAft>
                <a:spcPts val="600"/>
              </a:spcAft>
              <a:buFont typeface="Wingdings" pitchFamily="2" charset="2"/>
              <a:buChar char="Ø"/>
            </a:pPr>
            <a:r>
              <a:rPr lang="en-US" sz="2800" dirty="0" smtClean="0">
                <a:solidFill>
                  <a:schemeClr val="tx1"/>
                </a:solidFill>
              </a:rPr>
              <a:t>Public Comments</a:t>
            </a:r>
          </a:p>
          <a:p>
            <a:pPr marL="514350" indent="-514350" algn="l">
              <a:lnSpc>
                <a:spcPct val="120000"/>
              </a:lnSpc>
              <a:spcBef>
                <a:spcPts val="0"/>
              </a:spcBef>
              <a:spcAft>
                <a:spcPts val="600"/>
              </a:spcAft>
              <a:buFont typeface="Wingdings" pitchFamily="2" charset="2"/>
              <a:buChar char="Ø"/>
            </a:pPr>
            <a:r>
              <a:rPr lang="en-US" sz="2800" dirty="0" smtClean="0">
                <a:solidFill>
                  <a:schemeClr val="tx1"/>
                </a:solidFill>
              </a:rPr>
              <a:t>Controversial/Numerous Comments</a:t>
            </a:r>
          </a:p>
          <a:p>
            <a:pPr marL="514350" indent="-514350" algn="l">
              <a:lnSpc>
                <a:spcPct val="120000"/>
              </a:lnSpc>
              <a:spcBef>
                <a:spcPts val="0"/>
              </a:spcBef>
              <a:spcAft>
                <a:spcPts val="600"/>
              </a:spcAft>
              <a:buFont typeface="Wingdings" pitchFamily="2" charset="2"/>
              <a:buChar char="Ø"/>
            </a:pPr>
            <a:r>
              <a:rPr lang="en-US" sz="2800" dirty="0" smtClean="0">
                <a:solidFill>
                  <a:schemeClr val="tx1"/>
                </a:solidFill>
              </a:rPr>
              <a:t>Summary</a:t>
            </a:r>
          </a:p>
          <a:p>
            <a:pPr marL="514350" indent="-514350" algn="l">
              <a:lnSpc>
                <a:spcPct val="120000"/>
              </a:lnSpc>
              <a:spcBef>
                <a:spcPts val="0"/>
              </a:spcBef>
              <a:spcAft>
                <a:spcPts val="600"/>
              </a:spcAft>
              <a:buFont typeface="Wingdings" pitchFamily="2" charset="2"/>
              <a:buChar char="Ø"/>
            </a:pPr>
            <a:r>
              <a:rPr lang="en-US" sz="2800" dirty="0" smtClean="0">
                <a:solidFill>
                  <a:schemeClr val="tx1"/>
                </a:solidFill>
              </a:rPr>
              <a:t>Questions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10000"/>
          </a:bodyPr>
          <a:lstStyle/>
          <a:p>
            <a:pPr>
              <a:lnSpc>
                <a:spcPct val="120000"/>
              </a:lnSpc>
              <a:spcAft>
                <a:spcPts val="600"/>
              </a:spcAft>
            </a:pPr>
            <a:r>
              <a:rPr lang="en-US" sz="3800" dirty="0" smtClean="0">
                <a:solidFill>
                  <a:schemeClr val="bg1"/>
                </a:solidFill>
                <a:latin typeface="Arial" pitchFamily="34" charset="0"/>
                <a:cs typeface="Arial" pitchFamily="34" charset="0"/>
              </a:rPr>
              <a:t>Greenhouse Gases</a:t>
            </a:r>
            <a:r>
              <a:rPr lang="en-US" sz="3200" dirty="0" smtClean="0">
                <a:solidFill>
                  <a:schemeClr val="bg1"/>
                </a:solidFill>
                <a:latin typeface="Arial" pitchFamily="34" charset="0"/>
                <a:cs typeface="Arial" pitchFamily="34" charset="0"/>
              </a:rPr>
              <a:t>                        	 </a:t>
            </a:r>
            <a:r>
              <a:rPr lang="en-US" sz="3200" i="1" dirty="0" smtClean="0">
                <a:solidFill>
                  <a:schemeClr val="bg1"/>
                </a:solidFill>
                <a:latin typeface="Arial" pitchFamily="34" charset="0"/>
                <a:cs typeface="Arial" pitchFamily="34" charset="0"/>
              </a:rPr>
              <a:t>continued</a:t>
            </a:r>
            <a:r>
              <a:rPr lang="en-US" sz="3200" dirty="0" smtClean="0">
                <a:solidFill>
                  <a:schemeClr val="bg1"/>
                </a:solidFill>
                <a:latin typeface="Arial" pitchFamily="34" charset="0"/>
                <a:cs typeface="Arial" pitchFamily="34" charset="0"/>
              </a:rPr>
              <a:t> </a:t>
            </a:r>
          </a:p>
        </p:txBody>
      </p:sp>
      <p:graphicFrame>
        <p:nvGraphicFramePr>
          <p:cNvPr id="2" name="Diagram 1"/>
          <p:cNvGraphicFramePr/>
          <p:nvPr>
            <p:extLst>
              <p:ext uri="{D42A27DB-BD31-4B8C-83A1-F6EECF244321}">
                <p14:modId xmlns:p14="http://schemas.microsoft.com/office/powerpoint/2010/main" xmlns="" val="2001437541"/>
              </p:ext>
            </p:extLst>
          </p:nvPr>
        </p:nvGraphicFramePr>
        <p:xfrm>
          <a:off x="990600" y="1828800"/>
          <a:ext cx="68580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p:cNvGrpSpPr/>
          <p:nvPr/>
        </p:nvGrpSpPr>
        <p:grpSpPr>
          <a:xfrm>
            <a:off x="1219200" y="2362200"/>
            <a:ext cx="1155493" cy="3600681"/>
            <a:chOff x="1219200" y="2362200"/>
            <a:chExt cx="1155493" cy="3600681"/>
          </a:xfrm>
        </p:grpSpPr>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19200" y="5105400"/>
              <a:ext cx="914400" cy="857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10" cstate="print">
              <a:extLst>
                <a:ext uri="{28A0092B-C50C-407E-A947-70E740481C1C}">
                  <a14:useLocalDpi xmlns:a14="http://schemas.microsoft.com/office/drawing/2010/main" xmlns="" val="0"/>
                </a:ext>
              </a:extLst>
            </a:blip>
            <a:srcRect l="4800" r="4800"/>
            <a:stretch>
              <a:fillRect/>
            </a:stretch>
          </p:blipFill>
          <p:spPr bwMode="auto">
            <a:xfrm>
              <a:off x="1600200" y="3810000"/>
              <a:ext cx="774493" cy="762000"/>
            </a:xfrm>
            <a:prstGeom prst="rect">
              <a:avLst/>
            </a:prstGeom>
            <a:noFill/>
            <a:ln>
              <a:noFill/>
            </a:ln>
          </p:spPr>
        </p:pic>
        <p:pic>
          <p:nvPicPr>
            <p:cNvPr id="80898" name="Picture 2" descr="https://mathonomicsstudent.files.wordpress.com/2012/01/equivalent-to.jpg"/>
            <p:cNvPicPr>
              <a:picLocks noChangeAspect="1" noChangeArrowheads="1"/>
            </p:cNvPicPr>
            <p:nvPr/>
          </p:nvPicPr>
          <p:blipFill>
            <a:blip r:embed="rId11" cstate="print"/>
            <a:srcRect l="22444" t="18462" r="26185" b="9231"/>
            <a:stretch>
              <a:fillRect/>
            </a:stretch>
          </p:blipFill>
          <p:spPr bwMode="auto">
            <a:xfrm>
              <a:off x="1295400" y="2362200"/>
              <a:ext cx="762000" cy="838200"/>
            </a:xfrm>
            <a:prstGeom prst="rect">
              <a:avLst/>
            </a:prstGeom>
            <a:noFill/>
          </p:spPr>
        </p:pic>
      </p:grpSp>
      <p:sp>
        <p:nvSpPr>
          <p:cNvPr id="10" name="Subtitle 2"/>
          <p:cNvSpPr txBox="1">
            <a:spLocks/>
          </p:cNvSpPr>
          <p:nvPr/>
        </p:nvSpPr>
        <p:spPr>
          <a:xfrm>
            <a:off x="1295400" y="1600200"/>
            <a:ext cx="69342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000" dirty="0" smtClean="0">
                <a:solidFill>
                  <a:schemeClr val="tx1"/>
                </a:solidFill>
              </a:rPr>
              <a:t>Reasons</a:t>
            </a:r>
            <a:r>
              <a:rPr lang="en-US" dirty="0" smtClean="0">
                <a:solidFill>
                  <a:schemeClr val="tx1"/>
                </a:solidFill>
              </a:rPr>
              <a:t> to align with Supreme Court decision </a:t>
            </a:r>
          </a:p>
        </p:txBody>
      </p:sp>
    </p:spTree>
    <p:extLst>
      <p:ext uri="{BB962C8B-B14F-4D97-AF65-F5344CB8AC3E}">
        <p14:creationId xmlns:p14="http://schemas.microsoft.com/office/powerpoint/2010/main" xmlns="" val="1674772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610600" y="1524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Biogenic CO</a:t>
            </a:r>
            <a:r>
              <a:rPr lang="en-US" sz="3200" baseline="-25000" dirty="0" smtClean="0">
                <a:solidFill>
                  <a:schemeClr val="bg1"/>
                </a:solidFill>
                <a:latin typeface="Arial" pitchFamily="34" charset="0"/>
                <a:cs typeface="Arial" pitchFamily="34" charset="0"/>
              </a:rPr>
              <a:t>2</a:t>
            </a:r>
            <a:r>
              <a:rPr lang="en-US" sz="3200" dirty="0" smtClean="0">
                <a:solidFill>
                  <a:schemeClr val="bg1"/>
                </a:solidFill>
                <a:latin typeface="Arial" pitchFamily="34" charset="0"/>
                <a:cs typeface="Arial" pitchFamily="34" charset="0"/>
              </a:rPr>
              <a:t> Deferral</a:t>
            </a:r>
          </a:p>
        </p:txBody>
      </p:sp>
      <p:pic>
        <p:nvPicPr>
          <p:cNvPr id="54274" name="Picture 2" descr="http://www.wfpa.org/workspace/resource/image/biomassthinnings.jpg"/>
          <p:cNvPicPr>
            <a:picLocks noChangeAspect="1" noChangeArrowheads="1"/>
          </p:cNvPicPr>
          <p:nvPr/>
        </p:nvPicPr>
        <p:blipFill>
          <a:blip r:embed="rId4" cstate="print"/>
          <a:srcRect/>
          <a:stretch>
            <a:fillRect/>
          </a:stretch>
        </p:blipFill>
        <p:spPr bwMode="auto">
          <a:xfrm>
            <a:off x="990600" y="2590800"/>
            <a:ext cx="3324225" cy="2232688"/>
          </a:xfrm>
          <a:prstGeom prst="rect">
            <a:avLst/>
          </a:prstGeom>
          <a:noFill/>
        </p:spPr>
      </p:pic>
      <p:sp>
        <p:nvSpPr>
          <p:cNvPr id="49" name="TextBox 48"/>
          <p:cNvSpPr txBox="1"/>
          <p:nvPr/>
        </p:nvSpPr>
        <p:spPr>
          <a:xfrm>
            <a:off x="990600" y="5105400"/>
            <a:ext cx="3505200" cy="646331"/>
          </a:xfrm>
          <a:prstGeom prst="rect">
            <a:avLst/>
          </a:prstGeom>
          <a:noFill/>
        </p:spPr>
        <p:txBody>
          <a:bodyPr wrap="square" rtlCol="0">
            <a:spAutoFit/>
          </a:bodyPr>
          <a:lstStyle/>
          <a:p>
            <a:r>
              <a:rPr lang="en-US" dirty="0" smtClean="0"/>
              <a:t>Combustion of forest-derived and agriculture-derived feedstocks</a:t>
            </a:r>
            <a:endParaRPr lang="en-US" dirty="0"/>
          </a:p>
        </p:txBody>
      </p:sp>
      <p:sp>
        <p:nvSpPr>
          <p:cNvPr id="50" name="TextBox 49"/>
          <p:cNvSpPr txBox="1"/>
          <p:nvPr/>
        </p:nvSpPr>
        <p:spPr>
          <a:xfrm>
            <a:off x="1066800" y="1828800"/>
            <a:ext cx="4015458" cy="523220"/>
          </a:xfrm>
          <a:prstGeom prst="rect">
            <a:avLst/>
          </a:prstGeom>
          <a:noFill/>
        </p:spPr>
        <p:txBody>
          <a:bodyPr wrap="none" rtlCol="0">
            <a:spAutoFit/>
          </a:bodyPr>
          <a:lstStyle/>
          <a:p>
            <a:r>
              <a:rPr lang="en-US" sz="2800" dirty="0" smtClean="0"/>
              <a:t>Biogenic CO2 comes from:</a:t>
            </a:r>
          </a:p>
        </p:txBody>
      </p:sp>
      <p:pic>
        <p:nvPicPr>
          <p:cNvPr id="54276" name="Picture 4" descr="http://www.ncgreenpower.org/images/Newsletter/Landfill-Methane--diagram.jpg"/>
          <p:cNvPicPr>
            <a:picLocks noChangeAspect="1" noChangeArrowheads="1"/>
          </p:cNvPicPr>
          <p:nvPr/>
        </p:nvPicPr>
        <p:blipFill>
          <a:blip r:embed="rId5" cstate="print"/>
          <a:srcRect/>
          <a:stretch>
            <a:fillRect/>
          </a:stretch>
        </p:blipFill>
        <p:spPr bwMode="auto">
          <a:xfrm>
            <a:off x="5181600" y="2590800"/>
            <a:ext cx="3097850" cy="2209800"/>
          </a:xfrm>
          <a:prstGeom prst="rect">
            <a:avLst/>
          </a:prstGeom>
          <a:noFill/>
        </p:spPr>
      </p:pic>
      <p:sp>
        <p:nvSpPr>
          <p:cNvPr id="51" name="TextBox 50"/>
          <p:cNvSpPr txBox="1"/>
          <p:nvPr/>
        </p:nvSpPr>
        <p:spPr>
          <a:xfrm>
            <a:off x="5029200" y="5029200"/>
            <a:ext cx="3657600" cy="923330"/>
          </a:xfrm>
          <a:prstGeom prst="rect">
            <a:avLst/>
          </a:prstGeom>
          <a:noFill/>
        </p:spPr>
        <p:txBody>
          <a:bodyPr wrap="square" rtlCol="0">
            <a:spAutoFit/>
          </a:bodyPr>
          <a:lstStyle/>
          <a:p>
            <a:r>
              <a:rPr lang="en-US" dirty="0" smtClean="0"/>
              <a:t>Combustion of biogas collected from landfills, wastewater treatment or manure management processes</a:t>
            </a:r>
            <a:endParaRPr lang="en-US" dirty="0"/>
          </a:p>
        </p:txBody>
      </p:sp>
    </p:spTree>
    <p:extLst>
      <p:ext uri="{BB962C8B-B14F-4D97-AF65-F5344CB8AC3E}">
        <p14:creationId xmlns="" xmlns:p14="http://schemas.microsoft.com/office/powerpoint/2010/main" val="1975517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52553" y="5993219"/>
            <a:ext cx="2895600" cy="365125"/>
          </a:xfrm>
        </p:spPr>
        <p:txBody>
          <a:bodyPr/>
          <a:lstStyle/>
          <a:p>
            <a:fld id="{F0D78E94-73A4-484D-8D4C-ABC2E7101558}" type="slidenum">
              <a:rPr lang="en-US" smtClean="0"/>
              <a:pPr/>
              <a:t>22</a:t>
            </a:fld>
            <a:endParaRPr lang="en-US" dirty="0"/>
          </a:p>
        </p:txBody>
      </p:sp>
      <p:pic>
        <p:nvPicPr>
          <p:cNvPr id="5" name="Picture 4" descr="Logo Color RegularSM.jpg"/>
          <p:cNvPicPr>
            <a:picLocks noChangeAspect="1"/>
          </p:cNvPicPr>
          <p:nvPr/>
        </p:nvPicPr>
        <p:blipFill>
          <a:blip r:embed="rId3" cstate="print"/>
          <a:stretch>
            <a:fillRect/>
          </a:stretch>
        </p:blipFill>
        <p:spPr>
          <a:xfrm>
            <a:off x="8610600" y="1524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Biogenic CO</a:t>
            </a:r>
            <a:r>
              <a:rPr lang="en-US" sz="3200" baseline="-25000" dirty="0" smtClean="0">
                <a:solidFill>
                  <a:schemeClr val="bg1"/>
                </a:solidFill>
                <a:latin typeface="Arial" pitchFamily="34" charset="0"/>
                <a:cs typeface="Arial" pitchFamily="34" charset="0"/>
              </a:rPr>
              <a:t>2</a:t>
            </a:r>
            <a:r>
              <a:rPr lang="en-US" sz="3200" dirty="0" smtClean="0">
                <a:solidFill>
                  <a:schemeClr val="bg1"/>
                </a:solidFill>
                <a:latin typeface="Arial" pitchFamily="34" charset="0"/>
                <a:cs typeface="Arial" pitchFamily="34" charset="0"/>
              </a:rPr>
              <a:t> Deferral</a:t>
            </a:r>
          </a:p>
        </p:txBody>
      </p:sp>
      <p:sp>
        <p:nvSpPr>
          <p:cNvPr id="10" name="Right Arrow 9"/>
          <p:cNvSpPr/>
          <p:nvPr/>
        </p:nvSpPr>
        <p:spPr>
          <a:xfrm>
            <a:off x="228600" y="3333269"/>
            <a:ext cx="8763000" cy="1143000"/>
          </a:xfrm>
          <a:prstGeom prst="rightArrow">
            <a:avLst/>
          </a:prstGeom>
          <a:solidFill>
            <a:srgbClr val="C00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1"/>
          <p:cNvGrpSpPr/>
          <p:nvPr/>
        </p:nvGrpSpPr>
        <p:grpSpPr>
          <a:xfrm>
            <a:off x="1447800" y="1981200"/>
            <a:ext cx="1142999" cy="2060377"/>
            <a:chOff x="2209800" y="1981200"/>
            <a:chExt cx="1142999" cy="2060377"/>
          </a:xfrm>
        </p:grpSpPr>
        <p:sp>
          <p:nvSpPr>
            <p:cNvPr id="12" name="TextBox 11"/>
            <p:cNvSpPr txBox="1"/>
            <p:nvPr/>
          </p:nvSpPr>
          <p:spPr>
            <a:xfrm>
              <a:off x="2209800" y="1981200"/>
              <a:ext cx="1142999" cy="1077218"/>
            </a:xfrm>
            <a:prstGeom prst="rect">
              <a:avLst/>
            </a:prstGeom>
            <a:solidFill>
              <a:srgbClr val="0070C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Court invalidates EPA’s deferral</a:t>
              </a:r>
            </a:p>
          </p:txBody>
        </p:sp>
        <p:sp>
          <p:nvSpPr>
            <p:cNvPr id="21" name="Up Arrow 20"/>
            <p:cNvSpPr/>
            <p:nvPr/>
          </p:nvSpPr>
          <p:spPr>
            <a:xfrm>
              <a:off x="2743200" y="3124200"/>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2286000" y="3733800"/>
              <a:ext cx="838200" cy="307777"/>
            </a:xfrm>
            <a:prstGeom prst="rect">
              <a:avLst/>
            </a:prstGeom>
            <a:noFill/>
          </p:spPr>
          <p:txBody>
            <a:bodyPr wrap="square" rtlCol="0">
              <a:spAutoFit/>
            </a:bodyPr>
            <a:lstStyle/>
            <a:p>
              <a:pPr algn="ctr"/>
              <a:r>
                <a:rPr lang="en-US" sz="1400" b="1" dirty="0" smtClean="0">
                  <a:solidFill>
                    <a:schemeClr val="bg1"/>
                  </a:solidFill>
                </a:rPr>
                <a:t>07/13</a:t>
              </a:r>
              <a:endParaRPr lang="en-US" sz="1400" b="1" dirty="0">
                <a:solidFill>
                  <a:schemeClr val="bg1"/>
                </a:solidFill>
              </a:endParaRPr>
            </a:p>
          </p:txBody>
        </p:sp>
      </p:grpSp>
      <p:grpSp>
        <p:nvGrpSpPr>
          <p:cNvPr id="3" name="Group 33"/>
          <p:cNvGrpSpPr/>
          <p:nvPr/>
        </p:nvGrpSpPr>
        <p:grpSpPr>
          <a:xfrm>
            <a:off x="2743200" y="2209800"/>
            <a:ext cx="1239155" cy="1831777"/>
            <a:chOff x="3581400" y="2209800"/>
            <a:chExt cx="1239155" cy="1831777"/>
          </a:xfrm>
        </p:grpSpPr>
        <p:sp>
          <p:nvSpPr>
            <p:cNvPr id="24" name="TextBox 23"/>
            <p:cNvSpPr txBox="1"/>
            <p:nvPr/>
          </p:nvSpPr>
          <p:spPr>
            <a:xfrm>
              <a:off x="3581400" y="2209800"/>
              <a:ext cx="1239155" cy="830997"/>
            </a:xfrm>
            <a:prstGeom prst="rect">
              <a:avLst/>
            </a:prstGeom>
            <a:solidFill>
              <a:srgbClr val="0070C0"/>
            </a:solidFill>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Biogenic CO</a:t>
              </a:r>
              <a:r>
                <a:rPr lang="en-US" sz="1600" b="1" baseline="-25000" dirty="0" smtClean="0">
                  <a:solidFill>
                    <a:schemeClr val="bg1"/>
                  </a:solidFill>
                  <a:latin typeface="+mn-lt"/>
                </a:rPr>
                <a:t>2</a:t>
              </a:r>
              <a:r>
                <a:rPr lang="en-US" sz="1600" b="1" dirty="0" smtClean="0">
                  <a:solidFill>
                    <a:schemeClr val="bg1"/>
                  </a:solidFill>
                  <a:latin typeface="+mn-lt"/>
                </a:rPr>
                <a:t> Deferral expires</a:t>
              </a:r>
              <a:endParaRPr lang="en-US" sz="1600" b="1" dirty="0">
                <a:solidFill>
                  <a:schemeClr val="bg1"/>
                </a:solidFill>
                <a:latin typeface="+mn-lt"/>
              </a:endParaRPr>
            </a:p>
          </p:txBody>
        </p:sp>
        <p:sp>
          <p:nvSpPr>
            <p:cNvPr id="25" name="Up Arrow 24"/>
            <p:cNvSpPr/>
            <p:nvPr/>
          </p:nvSpPr>
          <p:spPr>
            <a:xfrm>
              <a:off x="4114800" y="3124200"/>
              <a:ext cx="76200" cy="457200"/>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810000" y="3733800"/>
              <a:ext cx="838200" cy="307777"/>
            </a:xfrm>
            <a:prstGeom prst="rect">
              <a:avLst/>
            </a:prstGeom>
            <a:noFill/>
          </p:spPr>
          <p:txBody>
            <a:bodyPr wrap="square" rtlCol="0">
              <a:spAutoFit/>
            </a:bodyPr>
            <a:lstStyle/>
            <a:p>
              <a:pPr algn="ctr"/>
              <a:r>
                <a:rPr lang="en-US" sz="1400" b="1" dirty="0" smtClean="0">
                  <a:solidFill>
                    <a:schemeClr val="bg1"/>
                  </a:solidFill>
                </a:rPr>
                <a:t>07/14</a:t>
              </a:r>
              <a:endParaRPr lang="en-US" sz="1400" b="1" dirty="0">
                <a:solidFill>
                  <a:schemeClr val="bg1"/>
                </a:solidFill>
              </a:endParaRPr>
            </a:p>
          </p:txBody>
        </p:sp>
      </p:grpSp>
      <p:grpSp>
        <p:nvGrpSpPr>
          <p:cNvPr id="4" name="Group 48"/>
          <p:cNvGrpSpPr/>
          <p:nvPr/>
        </p:nvGrpSpPr>
        <p:grpSpPr>
          <a:xfrm>
            <a:off x="7543800" y="1752600"/>
            <a:ext cx="1295400" cy="4600039"/>
            <a:chOff x="7010400" y="1752600"/>
            <a:chExt cx="1295400" cy="4600039"/>
          </a:xfrm>
        </p:grpSpPr>
        <p:sp>
          <p:nvSpPr>
            <p:cNvPr id="26" name="TextBox 25"/>
            <p:cNvSpPr txBox="1"/>
            <p:nvPr/>
          </p:nvSpPr>
          <p:spPr>
            <a:xfrm>
              <a:off x="7162800" y="3733800"/>
              <a:ext cx="914400" cy="307777"/>
            </a:xfrm>
            <a:prstGeom prst="rect">
              <a:avLst/>
            </a:prstGeom>
            <a:noFill/>
          </p:spPr>
          <p:txBody>
            <a:bodyPr wrap="square" rtlCol="0">
              <a:spAutoFit/>
            </a:bodyPr>
            <a:lstStyle/>
            <a:p>
              <a:pPr algn="ctr"/>
              <a:r>
                <a:rPr lang="en-US" sz="1400" b="1" dirty="0" smtClean="0">
                  <a:solidFill>
                    <a:schemeClr val="bg1"/>
                  </a:solidFill>
                </a:rPr>
                <a:t>?</a:t>
              </a:r>
              <a:endParaRPr lang="en-US" sz="1400" b="1" dirty="0">
                <a:solidFill>
                  <a:schemeClr val="bg1"/>
                </a:solidFill>
              </a:endParaRPr>
            </a:p>
          </p:txBody>
        </p:sp>
        <p:sp>
          <p:nvSpPr>
            <p:cNvPr id="27" name="TextBox 26"/>
            <p:cNvSpPr txBox="1"/>
            <p:nvPr/>
          </p:nvSpPr>
          <p:spPr>
            <a:xfrm>
              <a:off x="7086600" y="5029200"/>
              <a:ext cx="1219200" cy="1323439"/>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DEQ will propose rules after EPA rule adoption</a:t>
              </a:r>
              <a:endParaRPr lang="en-US" sz="1600" b="1" dirty="0">
                <a:solidFill>
                  <a:schemeClr val="bg1"/>
                </a:solidFill>
                <a:latin typeface="+mn-lt"/>
              </a:endParaRPr>
            </a:p>
          </p:txBody>
        </p:sp>
        <p:sp>
          <p:nvSpPr>
            <p:cNvPr id="40" name="Down Arrow 39"/>
            <p:cNvSpPr/>
            <p:nvPr/>
          </p:nvSpPr>
          <p:spPr>
            <a:xfrm>
              <a:off x="7485057" y="4219675"/>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010400" y="1752600"/>
              <a:ext cx="1289237" cy="1323439"/>
            </a:xfrm>
            <a:prstGeom prst="rect">
              <a:avLst/>
            </a:prstGeom>
            <a:solidFill>
              <a:srgbClr val="0070C0"/>
            </a:solidFill>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EPA continues work on CO</a:t>
              </a:r>
              <a:r>
                <a:rPr lang="en-US" sz="1600" b="1" baseline="-25000" dirty="0" smtClean="0">
                  <a:solidFill>
                    <a:schemeClr val="bg1"/>
                  </a:solidFill>
                  <a:latin typeface="+mn-lt"/>
                </a:rPr>
                <a:t>2</a:t>
              </a:r>
              <a:r>
                <a:rPr lang="en-US" sz="1600" b="1" dirty="0" smtClean="0">
                  <a:solidFill>
                    <a:schemeClr val="bg1"/>
                  </a:solidFill>
                  <a:latin typeface="+mn-lt"/>
                </a:rPr>
                <a:t> assessment framework</a:t>
              </a:r>
              <a:endParaRPr lang="en-US" sz="1600" b="1" dirty="0">
                <a:solidFill>
                  <a:schemeClr val="bg1"/>
                </a:solidFill>
                <a:latin typeface="+mn-lt"/>
              </a:endParaRPr>
            </a:p>
          </p:txBody>
        </p:sp>
        <p:sp>
          <p:nvSpPr>
            <p:cNvPr id="42" name="Up Arrow 41"/>
            <p:cNvSpPr/>
            <p:nvPr/>
          </p:nvSpPr>
          <p:spPr>
            <a:xfrm>
              <a:off x="7613073" y="3122221"/>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44"/>
          <p:cNvGrpSpPr/>
          <p:nvPr/>
        </p:nvGrpSpPr>
        <p:grpSpPr>
          <a:xfrm>
            <a:off x="1981200" y="3733800"/>
            <a:ext cx="1371600" cy="2420779"/>
            <a:chOff x="2743200" y="3733800"/>
            <a:chExt cx="1371600" cy="2420779"/>
          </a:xfrm>
        </p:grpSpPr>
        <p:sp>
          <p:nvSpPr>
            <p:cNvPr id="37" name="TextBox 36"/>
            <p:cNvSpPr txBox="1"/>
            <p:nvPr/>
          </p:nvSpPr>
          <p:spPr>
            <a:xfrm>
              <a:off x="2743200" y="5077361"/>
              <a:ext cx="1371600" cy="1077218"/>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DEQ proposes permanent deferral for 3 years</a:t>
              </a:r>
              <a:endParaRPr lang="en-US" sz="1600" b="1" dirty="0">
                <a:solidFill>
                  <a:schemeClr val="bg1"/>
                </a:solidFill>
                <a:latin typeface="+mn-lt"/>
              </a:endParaRPr>
            </a:p>
          </p:txBody>
        </p:sp>
        <p:sp>
          <p:nvSpPr>
            <p:cNvPr id="43" name="Down Arrow 42"/>
            <p:cNvSpPr/>
            <p:nvPr/>
          </p:nvSpPr>
          <p:spPr>
            <a:xfrm>
              <a:off x="3276600" y="4267200"/>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971800" y="3733800"/>
              <a:ext cx="838200" cy="307777"/>
            </a:xfrm>
            <a:prstGeom prst="rect">
              <a:avLst/>
            </a:prstGeom>
            <a:noFill/>
          </p:spPr>
          <p:txBody>
            <a:bodyPr wrap="square" rtlCol="0">
              <a:spAutoFit/>
            </a:bodyPr>
            <a:lstStyle/>
            <a:p>
              <a:pPr algn="ctr"/>
              <a:r>
                <a:rPr lang="en-US" sz="1400" b="1" dirty="0" smtClean="0">
                  <a:solidFill>
                    <a:schemeClr val="bg1"/>
                  </a:solidFill>
                </a:rPr>
                <a:t>06/14</a:t>
              </a:r>
              <a:endParaRPr lang="en-US" sz="1400" b="1" dirty="0">
                <a:solidFill>
                  <a:schemeClr val="bg1"/>
                </a:solidFill>
              </a:endParaRPr>
            </a:p>
          </p:txBody>
        </p:sp>
      </p:grpSp>
      <p:grpSp>
        <p:nvGrpSpPr>
          <p:cNvPr id="9" name="Group 47"/>
          <p:cNvGrpSpPr/>
          <p:nvPr/>
        </p:nvGrpSpPr>
        <p:grpSpPr>
          <a:xfrm>
            <a:off x="3733800" y="3733800"/>
            <a:ext cx="1143000" cy="2941260"/>
            <a:chOff x="4191000" y="3733800"/>
            <a:chExt cx="1143000" cy="2941260"/>
          </a:xfrm>
        </p:grpSpPr>
        <p:sp>
          <p:nvSpPr>
            <p:cNvPr id="39" name="Down Arrow 38"/>
            <p:cNvSpPr/>
            <p:nvPr/>
          </p:nvSpPr>
          <p:spPr>
            <a:xfrm>
              <a:off x="4572000" y="4267200"/>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191000" y="5105400"/>
              <a:ext cx="1143000" cy="1569660"/>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EQC adopts temporary rule with permanent deferral</a:t>
              </a:r>
              <a:endParaRPr lang="en-US" sz="1600" b="1" dirty="0">
                <a:solidFill>
                  <a:schemeClr val="bg1"/>
                </a:solidFill>
                <a:latin typeface="+mn-lt"/>
              </a:endParaRPr>
            </a:p>
          </p:txBody>
        </p:sp>
        <p:sp>
          <p:nvSpPr>
            <p:cNvPr id="47" name="TextBox 46"/>
            <p:cNvSpPr txBox="1"/>
            <p:nvPr/>
          </p:nvSpPr>
          <p:spPr>
            <a:xfrm>
              <a:off x="4343400" y="3733800"/>
              <a:ext cx="838200" cy="307777"/>
            </a:xfrm>
            <a:prstGeom prst="rect">
              <a:avLst/>
            </a:prstGeom>
            <a:noFill/>
          </p:spPr>
          <p:txBody>
            <a:bodyPr wrap="square" rtlCol="0">
              <a:spAutoFit/>
            </a:bodyPr>
            <a:lstStyle/>
            <a:p>
              <a:pPr algn="ctr"/>
              <a:r>
                <a:rPr lang="en-US" sz="1400" b="1" dirty="0" smtClean="0">
                  <a:solidFill>
                    <a:schemeClr val="bg1"/>
                  </a:solidFill>
                </a:rPr>
                <a:t>11/14</a:t>
              </a:r>
              <a:endParaRPr lang="en-US" sz="1400" b="1" dirty="0">
                <a:solidFill>
                  <a:schemeClr val="bg1"/>
                </a:solidFill>
              </a:endParaRPr>
            </a:p>
          </p:txBody>
        </p:sp>
      </p:grpSp>
      <p:grpSp>
        <p:nvGrpSpPr>
          <p:cNvPr id="11" name="Group 55"/>
          <p:cNvGrpSpPr/>
          <p:nvPr/>
        </p:nvGrpSpPr>
        <p:grpSpPr>
          <a:xfrm>
            <a:off x="5105400" y="3733800"/>
            <a:ext cx="1371600" cy="2695039"/>
            <a:chOff x="4876800" y="3733800"/>
            <a:chExt cx="1371600" cy="2695039"/>
          </a:xfrm>
        </p:grpSpPr>
        <p:sp>
          <p:nvSpPr>
            <p:cNvPr id="52" name="Down Arrow 51"/>
            <p:cNvSpPr/>
            <p:nvPr/>
          </p:nvSpPr>
          <p:spPr>
            <a:xfrm>
              <a:off x="5410200" y="4267200"/>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876800" y="5105400"/>
              <a:ext cx="1371600" cy="1323439"/>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DEQ proposes “</a:t>
              </a:r>
              <a:r>
                <a:rPr lang="en-US" sz="1600" b="1" dirty="0">
                  <a:solidFill>
                    <a:schemeClr val="bg1"/>
                  </a:solidFill>
                </a:rPr>
                <a:t>except to the extent required by federal </a:t>
              </a:r>
              <a:r>
                <a:rPr lang="en-US" sz="1600" b="1" dirty="0" smtClean="0">
                  <a:solidFill>
                    <a:schemeClr val="bg1"/>
                  </a:solidFill>
                </a:rPr>
                <a:t>law”</a:t>
              </a:r>
              <a:endParaRPr lang="en-US" sz="1600" b="1" dirty="0">
                <a:solidFill>
                  <a:schemeClr val="bg1"/>
                </a:solidFill>
                <a:latin typeface="+mn-lt"/>
              </a:endParaRPr>
            </a:p>
          </p:txBody>
        </p:sp>
        <p:sp>
          <p:nvSpPr>
            <p:cNvPr id="54" name="TextBox 53"/>
            <p:cNvSpPr txBox="1"/>
            <p:nvPr/>
          </p:nvSpPr>
          <p:spPr>
            <a:xfrm>
              <a:off x="5181600" y="3733800"/>
              <a:ext cx="838200" cy="307777"/>
            </a:xfrm>
            <a:prstGeom prst="rect">
              <a:avLst/>
            </a:prstGeom>
            <a:noFill/>
          </p:spPr>
          <p:txBody>
            <a:bodyPr wrap="square" rtlCol="0">
              <a:spAutoFit/>
            </a:bodyPr>
            <a:lstStyle/>
            <a:p>
              <a:pPr algn="ctr"/>
              <a:r>
                <a:rPr lang="en-US" sz="1400" b="1" smtClean="0">
                  <a:solidFill>
                    <a:schemeClr val="bg1"/>
                  </a:solidFill>
                </a:rPr>
                <a:t>02/15</a:t>
              </a:r>
              <a:endParaRPr lang="en-US" sz="1400" b="1" dirty="0">
                <a:solidFill>
                  <a:schemeClr val="bg1"/>
                </a:solidFill>
              </a:endParaRPr>
            </a:p>
          </p:txBody>
        </p:sp>
      </p:grpSp>
      <p:grpSp>
        <p:nvGrpSpPr>
          <p:cNvPr id="13" name="Group 47"/>
          <p:cNvGrpSpPr/>
          <p:nvPr/>
        </p:nvGrpSpPr>
        <p:grpSpPr>
          <a:xfrm>
            <a:off x="6019800" y="2463225"/>
            <a:ext cx="1371600" cy="1578352"/>
            <a:chOff x="6019800" y="2463225"/>
            <a:chExt cx="1371600" cy="1578352"/>
          </a:xfrm>
        </p:grpSpPr>
        <p:grpSp>
          <p:nvGrpSpPr>
            <p:cNvPr id="14" name="Group 49"/>
            <p:cNvGrpSpPr/>
            <p:nvPr/>
          </p:nvGrpSpPr>
          <p:grpSpPr>
            <a:xfrm>
              <a:off x="6019800" y="2463225"/>
              <a:ext cx="1371600" cy="1578352"/>
              <a:chOff x="5334000" y="2463225"/>
              <a:chExt cx="1371600" cy="1578352"/>
            </a:xfrm>
          </p:grpSpPr>
          <p:sp>
            <p:nvSpPr>
              <p:cNvPr id="33" name="TextBox 32"/>
              <p:cNvSpPr txBox="1"/>
              <p:nvPr/>
            </p:nvSpPr>
            <p:spPr>
              <a:xfrm>
                <a:off x="5334000" y="2463225"/>
                <a:ext cx="1371600" cy="584775"/>
              </a:xfrm>
              <a:prstGeom prst="rect">
                <a:avLst/>
              </a:prstGeom>
              <a:solidFill>
                <a:schemeClr val="accent2">
                  <a:lumMod val="75000"/>
                </a:schemeClr>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EQC Rule Adoption</a:t>
                </a:r>
                <a:endParaRPr lang="en-US" sz="1600" b="1" dirty="0">
                  <a:solidFill>
                    <a:schemeClr val="bg1"/>
                  </a:solidFill>
                  <a:latin typeface="+mn-lt"/>
                </a:endParaRPr>
              </a:p>
            </p:txBody>
          </p:sp>
          <p:sp>
            <p:nvSpPr>
              <p:cNvPr id="28" name="TextBox 27"/>
              <p:cNvSpPr txBox="1"/>
              <p:nvPr/>
            </p:nvSpPr>
            <p:spPr>
              <a:xfrm>
                <a:off x="5638800" y="3733800"/>
                <a:ext cx="838200" cy="307777"/>
              </a:xfrm>
              <a:prstGeom prst="rect">
                <a:avLst/>
              </a:prstGeom>
              <a:noFill/>
            </p:spPr>
            <p:txBody>
              <a:bodyPr wrap="square" rtlCol="0">
                <a:spAutoFit/>
              </a:bodyPr>
              <a:lstStyle/>
              <a:p>
                <a:pPr algn="ctr"/>
                <a:r>
                  <a:rPr lang="en-US" sz="1400" b="1" dirty="0" smtClean="0">
                    <a:solidFill>
                      <a:schemeClr val="bg1"/>
                    </a:solidFill>
                  </a:rPr>
                  <a:t>04/15</a:t>
                </a:r>
                <a:endParaRPr lang="en-US" sz="1400" b="1" dirty="0">
                  <a:solidFill>
                    <a:schemeClr val="bg1"/>
                  </a:solidFill>
                </a:endParaRPr>
              </a:p>
            </p:txBody>
          </p:sp>
        </p:grpSp>
        <p:sp>
          <p:nvSpPr>
            <p:cNvPr id="55" name="Up Arrow 54"/>
            <p:cNvSpPr/>
            <p:nvPr/>
          </p:nvSpPr>
          <p:spPr>
            <a:xfrm>
              <a:off x="6629400" y="3122221"/>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45"/>
          <p:cNvGrpSpPr/>
          <p:nvPr/>
        </p:nvGrpSpPr>
        <p:grpSpPr>
          <a:xfrm>
            <a:off x="152400" y="1981200"/>
            <a:ext cx="1447800" cy="4447639"/>
            <a:chOff x="152400" y="1981200"/>
            <a:chExt cx="1447800" cy="4447639"/>
          </a:xfrm>
        </p:grpSpPr>
        <p:grpSp>
          <p:nvGrpSpPr>
            <p:cNvPr id="17" name="Group 29"/>
            <p:cNvGrpSpPr/>
            <p:nvPr/>
          </p:nvGrpSpPr>
          <p:grpSpPr>
            <a:xfrm>
              <a:off x="152400" y="1981200"/>
              <a:ext cx="1447800" cy="4447639"/>
              <a:chOff x="457200" y="1981200"/>
              <a:chExt cx="1447800" cy="4447639"/>
            </a:xfrm>
          </p:grpSpPr>
          <p:sp>
            <p:nvSpPr>
              <p:cNvPr id="15" name="TextBox 14"/>
              <p:cNvSpPr txBox="1"/>
              <p:nvPr/>
            </p:nvSpPr>
            <p:spPr>
              <a:xfrm>
                <a:off x="457200" y="5105400"/>
                <a:ext cx="1447800" cy="1323439"/>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rPr>
                  <a:t>No </a:t>
                </a:r>
                <a:r>
                  <a:rPr lang="en-US" sz="1600" b="1" dirty="0" smtClean="0">
                    <a:solidFill>
                      <a:schemeClr val="bg1"/>
                    </a:solidFill>
                    <a:latin typeface="+mn-lt"/>
                  </a:rPr>
                  <a:t>Title V or Prevention of Significant permits for </a:t>
                </a:r>
                <a:r>
                  <a:rPr lang="en-US" sz="1600" b="1" dirty="0">
                    <a:solidFill>
                      <a:schemeClr val="bg1"/>
                    </a:solidFill>
                  </a:rPr>
                  <a:t>biogenic CO</a:t>
                </a:r>
                <a:r>
                  <a:rPr lang="en-US" sz="1600" b="1" baseline="-25000" dirty="0">
                    <a:solidFill>
                      <a:schemeClr val="bg1"/>
                    </a:solidFill>
                  </a:rPr>
                  <a:t>2</a:t>
                </a:r>
                <a:endParaRPr lang="en-US" sz="1600" b="1" dirty="0">
                  <a:solidFill>
                    <a:schemeClr val="bg1"/>
                  </a:solidFill>
                  <a:latin typeface="+mn-lt"/>
                </a:endParaRPr>
              </a:p>
            </p:txBody>
          </p:sp>
          <p:sp>
            <p:nvSpPr>
              <p:cNvPr id="18" name="TextBox 17"/>
              <p:cNvSpPr txBox="1"/>
              <p:nvPr/>
            </p:nvSpPr>
            <p:spPr>
              <a:xfrm>
                <a:off x="762000" y="3733800"/>
                <a:ext cx="838200" cy="307777"/>
              </a:xfrm>
              <a:prstGeom prst="rect">
                <a:avLst/>
              </a:prstGeom>
              <a:noFill/>
            </p:spPr>
            <p:txBody>
              <a:bodyPr wrap="square" rtlCol="0">
                <a:spAutoFit/>
              </a:bodyPr>
              <a:lstStyle/>
              <a:p>
                <a:pPr algn="ctr"/>
                <a:r>
                  <a:rPr lang="en-US" sz="1400" b="1" dirty="0" smtClean="0">
                    <a:solidFill>
                      <a:schemeClr val="bg1"/>
                    </a:solidFill>
                  </a:rPr>
                  <a:t>07/11</a:t>
                </a:r>
                <a:endParaRPr lang="en-US" sz="1400" b="1" dirty="0">
                  <a:solidFill>
                    <a:schemeClr val="bg1"/>
                  </a:solidFill>
                </a:endParaRPr>
              </a:p>
            </p:txBody>
          </p:sp>
          <p:sp>
            <p:nvSpPr>
              <p:cNvPr id="20" name="TextBox 19"/>
              <p:cNvSpPr txBox="1"/>
              <p:nvPr/>
            </p:nvSpPr>
            <p:spPr>
              <a:xfrm>
                <a:off x="533401" y="1981200"/>
                <a:ext cx="1143000" cy="1077218"/>
              </a:xfrm>
              <a:prstGeom prst="rect">
                <a:avLst/>
              </a:prstGeom>
              <a:solidFill>
                <a:srgbClr val="0070C0"/>
              </a:solidFill>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EPA defers biogenic CO</a:t>
                </a:r>
                <a:r>
                  <a:rPr lang="en-US" sz="1600" b="1" baseline="-25000" dirty="0" smtClean="0">
                    <a:solidFill>
                      <a:schemeClr val="bg1"/>
                    </a:solidFill>
                    <a:latin typeface="+mn-lt"/>
                  </a:rPr>
                  <a:t>2</a:t>
                </a:r>
                <a:r>
                  <a:rPr lang="en-US" sz="1600" b="1" dirty="0" smtClean="0">
                    <a:solidFill>
                      <a:schemeClr val="bg1"/>
                    </a:solidFill>
                    <a:latin typeface="+mn-lt"/>
                  </a:rPr>
                  <a:t> from permitting</a:t>
                </a:r>
                <a:endParaRPr lang="en-US" sz="1600" b="1" dirty="0">
                  <a:solidFill>
                    <a:schemeClr val="bg1"/>
                  </a:solidFill>
                  <a:latin typeface="+mn-lt"/>
                </a:endParaRPr>
              </a:p>
            </p:txBody>
          </p:sp>
          <p:sp>
            <p:nvSpPr>
              <p:cNvPr id="36" name="Down Arrow 35"/>
              <p:cNvSpPr/>
              <p:nvPr/>
            </p:nvSpPr>
            <p:spPr>
              <a:xfrm>
                <a:off x="990600" y="4267200"/>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Up Arrow 44"/>
            <p:cNvSpPr/>
            <p:nvPr/>
          </p:nvSpPr>
          <p:spPr>
            <a:xfrm>
              <a:off x="762000" y="3124200"/>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197551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Bottom)">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lide(fromBottom)">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Bottom)">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Bottom)">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Bottom)">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lide(fromBottom)">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10000"/>
          </a:bodyPr>
          <a:lstStyle/>
          <a:p>
            <a:pPr>
              <a:lnSpc>
                <a:spcPct val="120000"/>
              </a:lnSpc>
              <a:spcAft>
                <a:spcPts val="600"/>
              </a:spcAft>
            </a:pPr>
            <a:r>
              <a:rPr lang="en-US" sz="3800" dirty="0" smtClean="0">
                <a:solidFill>
                  <a:schemeClr val="bg1"/>
                </a:solidFill>
                <a:latin typeface="Arial" pitchFamily="34" charset="0"/>
                <a:cs typeface="Arial" pitchFamily="34" charset="0"/>
              </a:rPr>
              <a:t>Greenhouse Gases</a:t>
            </a:r>
            <a:r>
              <a:rPr lang="en-US" sz="3500" dirty="0" smtClean="0">
                <a:solidFill>
                  <a:schemeClr val="bg1"/>
                </a:solidFill>
                <a:latin typeface="Arial" pitchFamily="34" charset="0"/>
                <a:cs typeface="Arial" pitchFamily="34" charset="0"/>
              </a:rPr>
              <a:t>                        	</a:t>
            </a:r>
            <a:r>
              <a:rPr lang="en-US" sz="3500" i="1" dirty="0" smtClean="0">
                <a:solidFill>
                  <a:schemeClr val="bg1"/>
                </a:solidFill>
                <a:latin typeface="Arial" pitchFamily="34" charset="0"/>
                <a:cs typeface="Arial" pitchFamily="34" charset="0"/>
              </a:rPr>
              <a:t>continued</a:t>
            </a:r>
            <a:r>
              <a:rPr lang="en-US" sz="3200" dirty="0" smtClean="0">
                <a:solidFill>
                  <a:schemeClr val="bg1"/>
                </a:solidFill>
                <a:latin typeface="Arial" pitchFamily="34" charset="0"/>
                <a:cs typeface="Arial" pitchFamily="34" charset="0"/>
              </a:rPr>
              <a:t> </a:t>
            </a:r>
          </a:p>
        </p:txBody>
      </p:sp>
      <p:grpSp>
        <p:nvGrpSpPr>
          <p:cNvPr id="3" name="Group 11"/>
          <p:cNvGrpSpPr/>
          <p:nvPr/>
        </p:nvGrpSpPr>
        <p:grpSpPr>
          <a:xfrm>
            <a:off x="685800" y="2895600"/>
            <a:ext cx="2133600" cy="1752600"/>
            <a:chOff x="6232752" y="4267200"/>
            <a:chExt cx="2269019" cy="1809750"/>
          </a:xfrm>
        </p:grpSpPr>
        <p:pic>
          <p:nvPicPr>
            <p:cNvPr id="14" name="Picture 16" descr="http://www.taleem-e-pakistan.com/wp-content/uploads/2015/01/Past-Papers-Matric-AIOU-9.jpeg"/>
            <p:cNvPicPr>
              <a:picLocks noChangeAspect="1" noChangeArrowheads="1"/>
            </p:cNvPicPr>
            <p:nvPr/>
          </p:nvPicPr>
          <p:blipFill>
            <a:blip r:embed="rId4" cstate="print"/>
            <a:srcRect/>
            <a:stretch>
              <a:fillRect/>
            </a:stretch>
          </p:blipFill>
          <p:spPr bwMode="auto">
            <a:xfrm>
              <a:off x="6477000" y="4267200"/>
              <a:ext cx="1866900" cy="1809750"/>
            </a:xfrm>
            <a:prstGeom prst="rect">
              <a:avLst/>
            </a:prstGeom>
            <a:noFill/>
          </p:spPr>
        </p:pic>
        <p:sp>
          <p:nvSpPr>
            <p:cNvPr id="15" name="Rectangle 14"/>
            <p:cNvSpPr/>
            <p:nvPr/>
          </p:nvSpPr>
          <p:spPr>
            <a:xfrm rot="20896059">
              <a:off x="6232752" y="4733473"/>
              <a:ext cx="2269019" cy="105105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TEMPORARY</a:t>
              </a:r>
              <a:endParaRPr lang="en-US" sz="1400" b="1" dirty="0">
                <a:solidFill>
                  <a:srgbClr val="FF0000"/>
                </a:solidFill>
              </a:endParaRPr>
            </a:p>
          </p:txBody>
        </p:sp>
      </p:grpSp>
      <p:sp>
        <p:nvSpPr>
          <p:cNvPr id="19" name="TextBox 18"/>
          <p:cNvSpPr txBox="1"/>
          <p:nvPr/>
        </p:nvSpPr>
        <p:spPr>
          <a:xfrm>
            <a:off x="1981200" y="1905000"/>
            <a:ext cx="4974439" cy="584775"/>
          </a:xfrm>
          <a:prstGeom prst="rect">
            <a:avLst/>
          </a:prstGeom>
          <a:noFill/>
        </p:spPr>
        <p:txBody>
          <a:bodyPr wrap="none" rtlCol="0">
            <a:spAutoFit/>
          </a:bodyPr>
          <a:lstStyle/>
          <a:p>
            <a:r>
              <a:rPr lang="en-US" sz="3200" dirty="0" smtClean="0"/>
              <a:t>DEQ’s Greenhouse Gas Rules</a:t>
            </a:r>
            <a:endParaRPr lang="en-US" sz="3200" dirty="0"/>
          </a:p>
        </p:txBody>
      </p:sp>
      <p:sp>
        <p:nvSpPr>
          <p:cNvPr id="24" name="Rectangle 23"/>
          <p:cNvSpPr/>
          <p:nvPr/>
        </p:nvSpPr>
        <p:spPr>
          <a:xfrm>
            <a:off x="3048000" y="2895600"/>
            <a:ext cx="4572000" cy="1815882"/>
          </a:xfrm>
          <a:prstGeom prst="rect">
            <a:avLst/>
          </a:prstGeom>
        </p:spPr>
        <p:txBody>
          <a:bodyPr>
            <a:spAutoFit/>
          </a:bodyPr>
          <a:lstStyle/>
          <a:p>
            <a:pPr lvl="0"/>
            <a:r>
              <a:rPr lang="en-US" sz="2800" dirty="0" smtClean="0"/>
              <a:t>The temporary </a:t>
            </a:r>
            <a:r>
              <a:rPr lang="en-US" sz="2800" dirty="0" smtClean="0"/>
              <a:t>rule </a:t>
            </a:r>
            <a:r>
              <a:rPr lang="en-US" sz="2800" dirty="0" smtClean="0"/>
              <a:t>adopted in November will be replaced with the proposed rules if adopted today.</a:t>
            </a:r>
            <a:endParaRPr lang="en-US" sz="2800" dirty="0"/>
          </a:p>
        </p:txBody>
      </p:sp>
    </p:spTree>
    <p:extLst>
      <p:ext uri="{BB962C8B-B14F-4D97-AF65-F5344CB8AC3E}">
        <p14:creationId xmlns:p14="http://schemas.microsoft.com/office/powerpoint/2010/main" xmlns="" val="1674772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676400"/>
            <a:ext cx="8305800" cy="1371600"/>
          </a:xfrm>
        </p:spPr>
        <p:txBody>
          <a:bodyPr>
            <a:noAutofit/>
          </a:bodyPr>
          <a:lstStyle/>
          <a:p>
            <a:pPr marL="571500" algn="l">
              <a:lnSpc>
                <a:spcPct val="115000"/>
              </a:lnSpc>
              <a:spcBef>
                <a:spcPts val="0"/>
              </a:spcBef>
            </a:pPr>
            <a:r>
              <a:rPr lang="en-US" dirty="0" smtClean="0">
                <a:solidFill>
                  <a:schemeClr val="tx1"/>
                </a:solidFill>
              </a:rPr>
              <a:t>Require visibility and deposition analyses for the Columbia River Gorge</a:t>
            </a:r>
            <a:endParaRPr lang="en-US" dirty="0" smtClean="0">
              <a:solidFill>
                <a:schemeClr val="tx1"/>
              </a:solidFill>
              <a:latin typeface="Times New Roman" pitchFamily="18" charset="0"/>
              <a:ea typeface="Calibri"/>
              <a:cs typeface="Times New Roman" pitchFamily="18"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24</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Autofit/>
          </a:bodyPr>
          <a:lstStyle/>
          <a:p>
            <a:pPr marL="514350" indent="-514350">
              <a:lnSpc>
                <a:spcPct val="120000"/>
              </a:lnSpc>
              <a:spcAft>
                <a:spcPts val="600"/>
              </a:spcAft>
              <a:buFont typeface="+mj-lt"/>
              <a:buAutoNum type="arabicPeriod"/>
            </a:pPr>
            <a:r>
              <a:rPr lang="en-US" sz="3200" dirty="0" smtClean="0">
                <a:solidFill>
                  <a:schemeClr val="bg1"/>
                </a:solidFill>
                <a:latin typeface="Arial" pitchFamily="34" charset="0"/>
                <a:cs typeface="Arial" pitchFamily="34" charset="0"/>
              </a:rPr>
              <a:t>Clarify and update air quality rules </a:t>
            </a:r>
          </a:p>
        </p:txBody>
      </p:sp>
      <p:pic>
        <p:nvPicPr>
          <p:cNvPr id="2050" name="Picture 2" descr="http://www.lifecycleadventures.com/wp-content/uploads/2011/01/Oregon-Columbia-River-Gorge-Bike-Tour-5.jpg"/>
          <p:cNvPicPr>
            <a:picLocks noChangeAspect="1" noChangeArrowheads="1"/>
          </p:cNvPicPr>
          <p:nvPr/>
        </p:nvPicPr>
        <p:blipFill>
          <a:blip r:embed="rId4" cstate="print"/>
          <a:srcRect/>
          <a:stretch>
            <a:fillRect/>
          </a:stretch>
        </p:blipFill>
        <p:spPr bwMode="auto">
          <a:xfrm>
            <a:off x="2209800" y="3124200"/>
            <a:ext cx="4864100" cy="3358319"/>
          </a:xfrm>
          <a:prstGeom prst="rect">
            <a:avLst/>
          </a:prstGeom>
          <a:noFill/>
        </p:spPr>
      </p:pic>
      <p:pic>
        <p:nvPicPr>
          <p:cNvPr id="70658" name="Picture 2" descr="http://i.telegraph.co.uk/multimedia/archive/02400/air-pollution_2400923b.jpg"/>
          <p:cNvPicPr>
            <a:picLocks noChangeAspect="1" noChangeArrowheads="1"/>
          </p:cNvPicPr>
          <p:nvPr/>
        </p:nvPicPr>
        <p:blipFill>
          <a:blip r:embed="rId5" cstate="print">
            <a:lum bright="28000"/>
          </a:blip>
          <a:srcRect r="29032" b="26047"/>
          <a:stretch>
            <a:fillRect/>
          </a:stretch>
        </p:blipFill>
        <p:spPr bwMode="auto">
          <a:xfrm>
            <a:off x="2209800" y="2819400"/>
            <a:ext cx="4876800" cy="1066800"/>
          </a:xfrm>
          <a:prstGeom prst="rect">
            <a:avLst/>
          </a:prstGeom>
          <a:noFill/>
        </p:spPr>
      </p:pic>
    </p:spTree>
    <p:extLst>
      <p:ext uri="{BB962C8B-B14F-4D97-AF65-F5344CB8AC3E}">
        <p14:creationId xmlns:p14="http://schemas.microsoft.com/office/powerpoint/2010/main" xmlns="" val="51246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1000"/>
                                        <p:tgtEl>
                                          <p:spTgt spid="70658"/>
                                        </p:tgtEl>
                                      </p:cBhvr>
                                    </p:animEffect>
                                    <p:anim calcmode="lin" valueType="num">
                                      <p:cBhvr>
                                        <p:cTn id="8" dur="1000" fill="hold"/>
                                        <p:tgtEl>
                                          <p:spTgt spid="70658"/>
                                        </p:tgtEl>
                                        <p:attrNameLst>
                                          <p:attrName>ppt_x</p:attrName>
                                        </p:attrNameLst>
                                      </p:cBhvr>
                                      <p:tavLst>
                                        <p:tav tm="0">
                                          <p:val>
                                            <p:strVal val="#ppt_x"/>
                                          </p:val>
                                        </p:tav>
                                        <p:tav tm="100000">
                                          <p:val>
                                            <p:strVal val="#ppt_x"/>
                                          </p:val>
                                        </p:tav>
                                      </p:tavLst>
                                    </p:anim>
                                    <p:anim calcmode="lin" valueType="num">
                                      <p:cBhvr>
                                        <p:cTn id="9" dur="1000" fill="hold"/>
                                        <p:tgtEl>
                                          <p:spTgt spid="706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buFont typeface="+mj-lt"/>
              <a:buAutoNum type="arabicPeriod"/>
            </a:pPr>
            <a:r>
              <a:rPr lang="en-US" sz="3200" dirty="0" smtClean="0">
                <a:solidFill>
                  <a:schemeClr val="bg1"/>
                </a:solidFill>
                <a:latin typeface="Arial" pitchFamily="34" charset="0"/>
                <a:cs typeface="Arial" pitchFamily="34" charset="0"/>
              </a:rPr>
              <a:t>Clarify and update air quality rules </a:t>
            </a:r>
          </a:p>
        </p:txBody>
      </p:sp>
      <p:pic>
        <p:nvPicPr>
          <p:cNvPr id="12290" name="Picture 2" descr="http://best-b2b.com/userimg/1043/1063-2/metal-sand------3-263.jpg"/>
          <p:cNvPicPr>
            <a:picLocks noChangeAspect="1" noChangeArrowheads="1"/>
          </p:cNvPicPr>
          <p:nvPr/>
        </p:nvPicPr>
        <p:blipFill>
          <a:blip r:embed="rId4" cstate="print"/>
          <a:srcRect l="7500" r="33750" b="25000"/>
          <a:stretch>
            <a:fillRect/>
          </a:stretch>
        </p:blipFill>
        <p:spPr bwMode="auto">
          <a:xfrm>
            <a:off x="5562600" y="4724400"/>
            <a:ext cx="2074228" cy="1985964"/>
          </a:xfrm>
          <a:prstGeom prst="rect">
            <a:avLst/>
          </a:prstGeom>
          <a:noFill/>
        </p:spPr>
      </p:pic>
      <p:sp>
        <p:nvSpPr>
          <p:cNvPr id="2" name="TextBox 1"/>
          <p:cNvSpPr txBox="1"/>
          <p:nvPr/>
        </p:nvSpPr>
        <p:spPr>
          <a:xfrm>
            <a:off x="457200" y="2451318"/>
            <a:ext cx="8610600" cy="1815882"/>
          </a:xfrm>
          <a:prstGeom prst="rect">
            <a:avLst/>
          </a:prstGeom>
          <a:noFill/>
        </p:spPr>
        <p:txBody>
          <a:bodyPr wrap="square" rtlCol="0">
            <a:spAutoFit/>
          </a:bodyPr>
          <a:lstStyle/>
          <a:p>
            <a:r>
              <a:rPr lang="en-US" sz="2800" dirty="0"/>
              <a:t>No person may cause or permit the emission of particulate matter larger than 250 microns in size at sufficient duration or quantity as to create an observable deposition upon the real property of another </a:t>
            </a:r>
            <a:r>
              <a:rPr lang="en-US" sz="2800" dirty="0" smtClean="0"/>
              <a:t>person</a:t>
            </a:r>
            <a:endParaRPr lang="en-US" sz="2800" dirty="0"/>
          </a:p>
        </p:txBody>
      </p:sp>
      <p:sp>
        <p:nvSpPr>
          <p:cNvPr id="8" name="TextBox 7"/>
          <p:cNvSpPr txBox="1"/>
          <p:nvPr/>
        </p:nvSpPr>
        <p:spPr>
          <a:xfrm>
            <a:off x="457200" y="3720405"/>
            <a:ext cx="8686800" cy="1384995"/>
          </a:xfrm>
          <a:prstGeom prst="rect">
            <a:avLst/>
          </a:prstGeom>
          <a:noFill/>
        </p:spPr>
        <p:txBody>
          <a:bodyPr wrap="square" rtlCol="0">
            <a:spAutoFit/>
          </a:bodyPr>
          <a:lstStyle/>
          <a:p>
            <a:r>
              <a:rPr lang="en-US" sz="2800" dirty="0" smtClean="0"/>
              <a:t>						      </a:t>
            </a:r>
          </a:p>
          <a:p>
            <a:r>
              <a:rPr lang="en-US" sz="2800" dirty="0" smtClean="0"/>
              <a:t>when notified by the department that the deposition exists and must be controlled.</a:t>
            </a:r>
            <a:endParaRPr lang="en-US" sz="2800" dirty="0"/>
          </a:p>
        </p:txBody>
      </p:sp>
      <p:sp>
        <p:nvSpPr>
          <p:cNvPr id="10" name="Rectangle 9"/>
          <p:cNvSpPr/>
          <p:nvPr/>
        </p:nvSpPr>
        <p:spPr>
          <a:xfrm>
            <a:off x="457200" y="1676400"/>
            <a:ext cx="5240537" cy="628955"/>
          </a:xfrm>
          <a:prstGeom prst="rect">
            <a:avLst/>
          </a:prstGeom>
        </p:spPr>
        <p:txBody>
          <a:bodyPr wrap="none">
            <a:spAutoFit/>
          </a:bodyPr>
          <a:lstStyle/>
          <a:p>
            <a:pPr marL="514350" indent="-514350">
              <a:lnSpc>
                <a:spcPct val="120000"/>
              </a:lnSpc>
              <a:spcAft>
                <a:spcPts val="600"/>
              </a:spcAft>
            </a:pPr>
            <a:r>
              <a:rPr lang="en-US" sz="3200" dirty="0" smtClean="0">
                <a:latin typeface="Arial" pitchFamily="34" charset="0"/>
                <a:cs typeface="Arial" pitchFamily="34" charset="0"/>
              </a:rPr>
              <a:t>Deposition of large particles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5000"/>
                                        <p:tgtEl>
                                          <p:spTgt spid="8"/>
                                        </p:tgtEl>
                                      </p:cBhvr>
                                    </p:animEffect>
                                    <p:anim calcmode="lin" valueType="num">
                                      <p:cBhvr>
                                        <p:cTn id="7" dur="5000"/>
                                        <p:tgtEl>
                                          <p:spTgt spid="8"/>
                                        </p:tgtEl>
                                        <p:attrNameLst>
                                          <p:attrName>ppt_x</p:attrName>
                                        </p:attrNameLst>
                                      </p:cBhvr>
                                      <p:tavLst>
                                        <p:tav tm="0">
                                          <p:val>
                                            <p:strVal val="ppt_x"/>
                                          </p:val>
                                        </p:tav>
                                        <p:tav tm="100000">
                                          <p:val>
                                            <p:strVal val="ppt_x"/>
                                          </p:val>
                                        </p:tav>
                                      </p:tavLst>
                                    </p:anim>
                                    <p:anim calcmode="lin" valueType="num">
                                      <p:cBhvr>
                                        <p:cTn id="8" dur="500" decel="100000"/>
                                        <p:tgtEl>
                                          <p:spTgt spid="8"/>
                                        </p:tgtEl>
                                        <p:attrNameLst>
                                          <p:attrName>ppt_y</p:attrName>
                                        </p:attrNameLst>
                                      </p:cBhvr>
                                      <p:tavLst>
                                        <p:tav tm="0">
                                          <p:val>
                                            <p:strVal val="ppt_y"/>
                                          </p:val>
                                        </p:tav>
                                        <p:tav tm="100000">
                                          <p:val>
                                            <p:strVal val="ppt_y-.03"/>
                                          </p:val>
                                        </p:tav>
                                      </p:tavLst>
                                    </p:anim>
                                    <p:anim calcmode="lin" valueType="num">
                                      <p:cBhvr>
                                        <p:cTn id="9" dur="4500" accel="100000">
                                          <p:stCondLst>
                                            <p:cond delay="500"/>
                                          </p:stCondLst>
                                        </p:cTn>
                                        <p:tgtEl>
                                          <p:spTgt spid="8"/>
                                        </p:tgtEl>
                                        <p:attrNameLst>
                                          <p:attrName>ppt_y</p:attrName>
                                        </p:attrNameLst>
                                      </p:cBhvr>
                                      <p:tavLst>
                                        <p:tav tm="0">
                                          <p:val>
                                            <p:strVal val="ppt_y"/>
                                          </p:val>
                                        </p:tav>
                                        <p:tav tm="100000">
                                          <p:val>
                                            <p:strVal val="ppt_y+1"/>
                                          </p:val>
                                        </p:tav>
                                      </p:tavLst>
                                    </p:anim>
                                    <p:set>
                                      <p:cBhvr>
                                        <p:cTn id="10"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0"/>
            <a:ext cx="8305800" cy="1752600"/>
          </a:xfrm>
        </p:spPr>
        <p:txBody>
          <a:bodyPr>
            <a:noAutofit/>
          </a:bodyPr>
          <a:lstStyle/>
          <a:p>
            <a:pPr marL="571500" algn="l">
              <a:lnSpc>
                <a:spcPct val="115000"/>
              </a:lnSpc>
              <a:spcBef>
                <a:spcPts val="0"/>
              </a:spcBef>
            </a:pPr>
            <a:r>
              <a:rPr lang="en-US" sz="2800" dirty="0">
                <a:solidFill>
                  <a:schemeClr val="tx1"/>
                </a:solidFill>
              </a:rPr>
              <a:t>E</a:t>
            </a:r>
            <a:r>
              <a:rPr lang="en-US" sz="2800" dirty="0" smtClean="0">
                <a:solidFill>
                  <a:schemeClr val="tx1"/>
                </a:solidFill>
              </a:rPr>
              <a:t>xpand marine </a:t>
            </a:r>
            <a:r>
              <a:rPr lang="en-US" sz="2800" dirty="0">
                <a:solidFill>
                  <a:schemeClr val="tx1"/>
                </a:solidFill>
              </a:rPr>
              <a:t>loading of gasoline to include </a:t>
            </a:r>
            <a:r>
              <a:rPr lang="en-US" sz="2800" dirty="0" smtClean="0">
                <a:solidFill>
                  <a:schemeClr val="tx1"/>
                </a:solidFill>
              </a:rPr>
              <a:t>more  </a:t>
            </a:r>
            <a:r>
              <a:rPr lang="en-US" sz="2800" dirty="0">
                <a:solidFill>
                  <a:schemeClr val="tx1"/>
                </a:solidFill>
              </a:rPr>
              <a:t>volatile </a:t>
            </a:r>
            <a:r>
              <a:rPr lang="en-US" sz="2800" dirty="0" smtClean="0">
                <a:solidFill>
                  <a:schemeClr val="tx1"/>
                </a:solidFill>
              </a:rPr>
              <a:t>liquids in </a:t>
            </a:r>
            <a:r>
              <a:rPr lang="en-US" sz="2800" dirty="0">
                <a:solidFill>
                  <a:schemeClr val="tx1"/>
                </a:solidFill>
              </a:rPr>
              <a:t>the Portland Air Quality Maintenance Area</a:t>
            </a:r>
            <a:endParaRPr lang="en-US" sz="2800" dirty="0" smtClean="0">
              <a:solidFill>
                <a:schemeClr val="tx1"/>
              </a:solidFill>
              <a:latin typeface="Times New Roman" pitchFamily="18" charset="0"/>
              <a:ea typeface="Calibri"/>
              <a:cs typeface="Times New Roman" pitchFamily="18"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26</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buFont typeface="+mj-lt"/>
              <a:buAutoNum type="arabicPeriod"/>
            </a:pPr>
            <a:r>
              <a:rPr lang="en-US" sz="3200" dirty="0" smtClean="0">
                <a:solidFill>
                  <a:schemeClr val="bg1"/>
                </a:solidFill>
                <a:latin typeface="Arial" pitchFamily="34" charset="0"/>
                <a:cs typeface="Arial" pitchFamily="34" charset="0"/>
              </a:rPr>
              <a:t>Clarify and update air quality rules </a:t>
            </a:r>
          </a:p>
        </p:txBody>
      </p:sp>
      <p:pic>
        <p:nvPicPr>
          <p:cNvPr id="61444" name="Picture 4" descr="http://www.spragueenergy.com/images/default-source/terminal-images/avery-lane-terminal-newington-nh-sprague-aerial-photo.jpg?sfvrsn=0"/>
          <p:cNvPicPr>
            <a:picLocks noChangeAspect="1" noChangeArrowheads="1"/>
          </p:cNvPicPr>
          <p:nvPr/>
        </p:nvPicPr>
        <p:blipFill>
          <a:blip r:embed="rId4" cstate="print"/>
          <a:srcRect/>
          <a:stretch>
            <a:fillRect/>
          </a:stretch>
        </p:blipFill>
        <p:spPr bwMode="auto">
          <a:xfrm>
            <a:off x="2971800" y="3886200"/>
            <a:ext cx="5442700" cy="2462425"/>
          </a:xfrm>
          <a:prstGeom prst="rect">
            <a:avLst/>
          </a:prstGeom>
          <a:noFill/>
        </p:spPr>
      </p:pic>
      <p:sp>
        <p:nvSpPr>
          <p:cNvPr id="8" name="Rectangle 7"/>
          <p:cNvSpPr/>
          <p:nvPr/>
        </p:nvSpPr>
        <p:spPr>
          <a:xfrm>
            <a:off x="685800" y="1676400"/>
            <a:ext cx="4738798" cy="628955"/>
          </a:xfrm>
          <a:prstGeom prst="rect">
            <a:avLst/>
          </a:prstGeom>
        </p:spPr>
        <p:txBody>
          <a:bodyPr wrap="none">
            <a:spAutoFit/>
          </a:bodyPr>
          <a:lstStyle/>
          <a:p>
            <a:pPr marL="742950" indent="-742950">
              <a:lnSpc>
                <a:spcPct val="120000"/>
              </a:lnSpc>
              <a:spcAft>
                <a:spcPts val="600"/>
              </a:spcAft>
            </a:pPr>
            <a:r>
              <a:rPr lang="en-US" sz="3200" dirty="0" smtClean="0">
                <a:latin typeface="Arial" pitchFamily="34" charset="0"/>
                <a:cs typeface="Arial" pitchFamily="34" charset="0"/>
              </a:rPr>
              <a:t>Gasoline Marine Loading</a:t>
            </a:r>
          </a:p>
        </p:txBody>
      </p:sp>
    </p:spTree>
    <p:extLst>
      <p:ext uri="{BB962C8B-B14F-4D97-AF65-F5344CB8AC3E}">
        <p14:creationId xmlns:p14="http://schemas.microsoft.com/office/powerpoint/2010/main" xmlns="" val="512467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27</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buFont typeface="+mj-lt"/>
              <a:buAutoNum type="arabicPeriod"/>
            </a:pPr>
            <a:r>
              <a:rPr lang="en-US" sz="3200" dirty="0" smtClean="0">
                <a:solidFill>
                  <a:schemeClr val="bg1"/>
                </a:solidFill>
                <a:latin typeface="Arial" pitchFamily="34" charset="0"/>
                <a:cs typeface="Arial" pitchFamily="34" charset="0"/>
              </a:rPr>
              <a:t>Clarify and update air quality rules </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2438400"/>
            <a:ext cx="3124200" cy="234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24400" y="4114800"/>
            <a:ext cx="3527110" cy="2340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962400" y="3124200"/>
            <a:ext cx="3782959" cy="523220"/>
          </a:xfrm>
          <a:prstGeom prst="rect">
            <a:avLst/>
          </a:prstGeom>
          <a:noFill/>
        </p:spPr>
        <p:txBody>
          <a:bodyPr wrap="none" rtlCol="0">
            <a:spAutoFit/>
          </a:bodyPr>
          <a:lstStyle/>
          <a:p>
            <a:r>
              <a:rPr lang="en-US" sz="2800" dirty="0" smtClean="0"/>
              <a:t>Bakken Crude shipments</a:t>
            </a:r>
            <a:endParaRPr lang="en-US" sz="2800" dirty="0"/>
          </a:p>
        </p:txBody>
      </p:sp>
      <p:sp>
        <p:nvSpPr>
          <p:cNvPr id="4" name="TextBox 3"/>
          <p:cNvSpPr txBox="1"/>
          <p:nvPr/>
        </p:nvSpPr>
        <p:spPr>
          <a:xfrm>
            <a:off x="1600200" y="5334000"/>
            <a:ext cx="3845602" cy="954107"/>
          </a:xfrm>
          <a:prstGeom prst="rect">
            <a:avLst/>
          </a:prstGeom>
          <a:noFill/>
        </p:spPr>
        <p:txBody>
          <a:bodyPr wrap="square" rtlCol="0">
            <a:spAutoFit/>
          </a:bodyPr>
          <a:lstStyle/>
          <a:p>
            <a:r>
              <a:rPr lang="en-US" sz="2800" dirty="0" smtClean="0"/>
              <a:t>EPA proposing lower ozone standard</a:t>
            </a:r>
            <a:endParaRPr lang="en-US" sz="2800" dirty="0"/>
          </a:p>
        </p:txBody>
      </p:sp>
      <p:sp>
        <p:nvSpPr>
          <p:cNvPr id="10" name="Rectangle 9"/>
          <p:cNvSpPr/>
          <p:nvPr/>
        </p:nvSpPr>
        <p:spPr>
          <a:xfrm>
            <a:off x="671402" y="1676400"/>
            <a:ext cx="4738798" cy="628955"/>
          </a:xfrm>
          <a:prstGeom prst="rect">
            <a:avLst/>
          </a:prstGeom>
        </p:spPr>
        <p:txBody>
          <a:bodyPr wrap="none">
            <a:spAutoFit/>
          </a:bodyPr>
          <a:lstStyle/>
          <a:p>
            <a:pPr marL="742950" indent="-742950">
              <a:lnSpc>
                <a:spcPct val="120000"/>
              </a:lnSpc>
              <a:spcAft>
                <a:spcPts val="600"/>
              </a:spcAft>
            </a:pPr>
            <a:r>
              <a:rPr lang="en-US" sz="3200" dirty="0" smtClean="0">
                <a:latin typeface="Arial" pitchFamily="34" charset="0"/>
                <a:cs typeface="Arial" pitchFamily="34" charset="0"/>
              </a:rPr>
              <a:t>Gasoline Marine Loading</a:t>
            </a:r>
          </a:p>
        </p:txBody>
      </p:sp>
    </p:spTree>
    <p:extLst>
      <p:ext uri="{BB962C8B-B14F-4D97-AF65-F5344CB8AC3E}">
        <p14:creationId xmlns:p14="http://schemas.microsoft.com/office/powerpoint/2010/main" xmlns="" val="4203650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52600"/>
            <a:ext cx="8305800" cy="43434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Emergency generators and small fuel burning equipment classified as </a:t>
            </a:r>
            <a:br>
              <a:rPr lang="en-US" dirty="0" smtClean="0">
                <a:solidFill>
                  <a:schemeClr val="tx1"/>
                </a:solidFill>
              </a:rPr>
            </a:br>
            <a:r>
              <a:rPr lang="en-US" dirty="0" smtClean="0">
                <a:solidFill>
                  <a:schemeClr val="tx1"/>
                </a:solidFill>
              </a:rPr>
              <a:t>“categorically insignificant activities”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Categorically insignificant activities = a list of activities with insignificant emissions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Not included in permits</a:t>
            </a:r>
          </a:p>
        </p:txBody>
      </p:sp>
      <p:sp>
        <p:nvSpPr>
          <p:cNvPr id="6" name="Footer Placeholder 5"/>
          <p:cNvSpPr>
            <a:spLocks noGrp="1"/>
          </p:cNvSpPr>
          <p:nvPr>
            <p:ph type="ftr" sz="quarter" idx="11"/>
          </p:nvPr>
        </p:nvSpPr>
        <p:spPr/>
        <p:txBody>
          <a:bodyPr/>
          <a:lstStyle/>
          <a:p>
            <a:fld id="{F0D78E94-73A4-484D-8D4C-ABC2E7101558}" type="slidenum">
              <a:rPr lang="en-US" smtClean="0"/>
              <a:pPr/>
              <a:t>28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Autofit/>
          </a:bodyPr>
          <a:lstStyle/>
          <a:p>
            <a:pPr marL="514350" indent="-514350">
              <a:lnSpc>
                <a:spcPct val="120000"/>
              </a:lnSpc>
              <a:spcAft>
                <a:spcPts val="600"/>
              </a:spcAft>
            </a:pPr>
            <a:r>
              <a:rPr lang="en-US" sz="2400" dirty="0" smtClean="0">
                <a:solidFill>
                  <a:schemeClr val="bg1"/>
                </a:solidFill>
                <a:latin typeface="Arial" pitchFamily="34" charset="0"/>
                <a:cs typeface="Arial" pitchFamily="34" charset="0"/>
              </a:rPr>
              <a:t>3  Change permitting requirements for emergency generators and small natural gas or oil-fired equipment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133600"/>
            <a:ext cx="3657600" cy="533400"/>
          </a:xfrm>
        </p:spPr>
        <p:txBody>
          <a:bodyPr>
            <a:noAutofit/>
          </a:bodyPr>
          <a:lstStyle/>
          <a:p>
            <a:pPr marL="0" lvl="1" algn="l">
              <a:lnSpc>
                <a:spcPct val="120000"/>
              </a:lnSpc>
              <a:spcBef>
                <a:spcPts val="0"/>
              </a:spcBef>
              <a:spcAft>
                <a:spcPts val="600"/>
              </a:spcAft>
            </a:pPr>
            <a:r>
              <a:rPr lang="en-US" dirty="0" smtClean="0">
                <a:solidFill>
                  <a:schemeClr val="tx1"/>
                </a:solidFill>
              </a:rPr>
              <a:t>Individually insignificant</a:t>
            </a:r>
          </a:p>
        </p:txBody>
      </p:sp>
      <p:sp>
        <p:nvSpPr>
          <p:cNvPr id="6" name="Footer Placeholder 5"/>
          <p:cNvSpPr>
            <a:spLocks noGrp="1"/>
          </p:cNvSpPr>
          <p:nvPr>
            <p:ph type="ftr" sz="quarter" idx="11"/>
          </p:nvPr>
        </p:nvSpPr>
        <p:spPr/>
        <p:txBody>
          <a:bodyPr/>
          <a:lstStyle/>
          <a:p>
            <a:fld id="{F0D78E94-73A4-484D-8D4C-ABC2E7101558}" type="slidenum">
              <a:rPr lang="en-US" smtClean="0"/>
              <a:pPr/>
              <a:t>29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Autofit/>
          </a:bodyPr>
          <a:lstStyle/>
          <a:p>
            <a:pPr marL="514350" indent="-514350">
              <a:lnSpc>
                <a:spcPct val="120000"/>
              </a:lnSpc>
              <a:spcAft>
                <a:spcPts val="600"/>
              </a:spcAft>
            </a:pPr>
            <a:r>
              <a:rPr lang="en-US" sz="2400" dirty="0" smtClean="0">
                <a:solidFill>
                  <a:schemeClr val="bg1"/>
                </a:solidFill>
                <a:latin typeface="Arial" pitchFamily="34" charset="0"/>
                <a:cs typeface="Arial" pitchFamily="34" charset="0"/>
              </a:rPr>
              <a:t>3  Change permitting requirements for emergency generators and small natural gas or oil-fired equipment</a:t>
            </a: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8999" r="11999"/>
          <a:stretch>
            <a:fillRect/>
          </a:stretch>
        </p:blipFill>
        <p:spPr bwMode="auto">
          <a:xfrm>
            <a:off x="685800" y="3928578"/>
            <a:ext cx="3014072" cy="1786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7" name="Group 16"/>
          <p:cNvGrpSpPr/>
          <p:nvPr/>
        </p:nvGrpSpPr>
        <p:grpSpPr>
          <a:xfrm>
            <a:off x="5396023" y="3126761"/>
            <a:ext cx="3344992" cy="3119077"/>
            <a:chOff x="5396023" y="2787502"/>
            <a:chExt cx="3344992" cy="3119077"/>
          </a:xfrm>
        </p:grpSpPr>
        <p:pic>
          <p:nvPicPr>
            <p:cNvPr id="86018" name="Picture 2" descr="http://www.riteboiler.com/images/products_hpsatmos.jpg"/>
            <p:cNvPicPr>
              <a:picLocks noChangeAspect="1" noChangeArrowheads="1"/>
            </p:cNvPicPr>
            <p:nvPr/>
          </p:nvPicPr>
          <p:blipFill>
            <a:blip r:embed="rId5" cstate="print"/>
            <a:srcRect/>
            <a:stretch>
              <a:fillRect/>
            </a:stretch>
          </p:blipFill>
          <p:spPr bwMode="auto">
            <a:xfrm>
              <a:off x="7750415" y="3931250"/>
              <a:ext cx="990600" cy="977918"/>
            </a:xfrm>
            <a:prstGeom prst="rect">
              <a:avLst/>
            </a:prstGeom>
            <a:noFill/>
          </p:spPr>
        </p:pic>
        <p:pic>
          <p:nvPicPr>
            <p:cNvPr id="12" name="Picture 2" descr="http://www.riteboiler.com/images/products_hpsatmos.jpg"/>
            <p:cNvPicPr>
              <a:picLocks noChangeAspect="1" noChangeArrowheads="1"/>
            </p:cNvPicPr>
            <p:nvPr/>
          </p:nvPicPr>
          <p:blipFill>
            <a:blip r:embed="rId5" cstate="print"/>
            <a:srcRect/>
            <a:stretch>
              <a:fillRect/>
            </a:stretch>
          </p:blipFill>
          <p:spPr bwMode="auto">
            <a:xfrm>
              <a:off x="6618324" y="3904807"/>
              <a:ext cx="990600" cy="977918"/>
            </a:xfrm>
            <a:prstGeom prst="rect">
              <a:avLst/>
            </a:prstGeom>
            <a:noFill/>
          </p:spPr>
        </p:pic>
        <p:pic>
          <p:nvPicPr>
            <p:cNvPr id="13" name="Picture 2" descr="http://www.riteboiler.com/images/products_hpsatmos.jpg"/>
            <p:cNvPicPr>
              <a:picLocks noChangeAspect="1" noChangeArrowheads="1"/>
            </p:cNvPicPr>
            <p:nvPr/>
          </p:nvPicPr>
          <p:blipFill>
            <a:blip r:embed="rId5" cstate="print"/>
            <a:srcRect/>
            <a:stretch>
              <a:fillRect/>
            </a:stretch>
          </p:blipFill>
          <p:spPr bwMode="auto">
            <a:xfrm>
              <a:off x="6618324" y="4901609"/>
              <a:ext cx="990600" cy="977918"/>
            </a:xfrm>
            <a:prstGeom prst="rect">
              <a:avLst/>
            </a:prstGeom>
            <a:noFill/>
          </p:spPr>
        </p:pic>
        <p:pic>
          <p:nvPicPr>
            <p:cNvPr id="14" name="Picture 2" descr="http://www.riteboiler.com/images/products_hpsatmos.jpg"/>
            <p:cNvPicPr>
              <a:picLocks noChangeAspect="1" noChangeArrowheads="1"/>
            </p:cNvPicPr>
            <p:nvPr/>
          </p:nvPicPr>
          <p:blipFill>
            <a:blip r:embed="rId5" cstate="print"/>
            <a:srcRect/>
            <a:stretch>
              <a:fillRect/>
            </a:stretch>
          </p:blipFill>
          <p:spPr bwMode="auto">
            <a:xfrm>
              <a:off x="7686631" y="4880814"/>
              <a:ext cx="990600" cy="977918"/>
            </a:xfrm>
            <a:prstGeom prst="rect">
              <a:avLst/>
            </a:prstGeom>
            <a:noFill/>
          </p:spPr>
        </p:pic>
        <p:pic>
          <p:nvPicPr>
            <p:cNvPr id="15" name="Picture 2" descr="http://www.riteboiler.com/images/products_hpsatmos.jpg"/>
            <p:cNvPicPr>
              <a:picLocks noChangeAspect="1" noChangeArrowheads="1"/>
            </p:cNvPicPr>
            <p:nvPr/>
          </p:nvPicPr>
          <p:blipFill>
            <a:blip r:embed="rId5" cstate="print"/>
            <a:srcRect/>
            <a:stretch>
              <a:fillRect/>
            </a:stretch>
          </p:blipFill>
          <p:spPr bwMode="auto">
            <a:xfrm>
              <a:off x="5562600" y="4928661"/>
              <a:ext cx="990600" cy="977918"/>
            </a:xfrm>
            <a:prstGeom prst="rect">
              <a:avLst/>
            </a:prstGeom>
            <a:noFill/>
          </p:spPr>
        </p:pic>
        <p:pic>
          <p:nvPicPr>
            <p:cNvPr id="16" name="Picture 2" descr="http://www.riteboiler.com/images/products_hpsatmos.jpg"/>
            <p:cNvPicPr>
              <a:picLocks noChangeAspect="1" noChangeArrowheads="1"/>
            </p:cNvPicPr>
            <p:nvPr/>
          </p:nvPicPr>
          <p:blipFill>
            <a:blip r:embed="rId5" cstate="print"/>
            <a:srcRect/>
            <a:stretch>
              <a:fillRect/>
            </a:stretch>
          </p:blipFill>
          <p:spPr bwMode="auto">
            <a:xfrm>
              <a:off x="5410200" y="3886200"/>
              <a:ext cx="990600" cy="1066800"/>
            </a:xfrm>
            <a:prstGeom prst="rect">
              <a:avLst/>
            </a:prstGeom>
            <a:noFill/>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96023" y="2787502"/>
              <a:ext cx="9937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18324" y="2787502"/>
              <a:ext cx="9937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73178" y="2838007"/>
              <a:ext cx="9937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053" name="Picture 5" descr="C:\Users\Mark\AppData\Local\Microsoft\Windows\Temporary Internet Files\Content.IE5\3YCRFPT8\airpollution1-earthhabitat[1].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9567" t="13910" r="-539" b="19925"/>
          <a:stretch/>
        </p:blipFill>
        <p:spPr bwMode="auto">
          <a:xfrm>
            <a:off x="5396023" y="2133600"/>
            <a:ext cx="3222197" cy="10436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Mark\AppData\Local\Microsoft\Windows\Temporary Internet Files\Content.IE5\FNXWZ7SY\5506178216_fd02cdd39b_z[1].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56513" t="35851" r="8604" b="28298"/>
          <a:stretch/>
        </p:blipFill>
        <p:spPr bwMode="auto">
          <a:xfrm>
            <a:off x="2057400" y="2895600"/>
            <a:ext cx="1112456" cy="1161458"/>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Subtitle 2"/>
          <p:cNvSpPr txBox="1">
            <a:spLocks/>
          </p:cNvSpPr>
          <p:nvPr/>
        </p:nvSpPr>
        <p:spPr>
          <a:xfrm>
            <a:off x="5410200" y="1676400"/>
            <a:ext cx="3429000" cy="609600"/>
          </a:xfrm>
          <a:prstGeom prst="rect">
            <a:avLst/>
          </a:prstGeom>
        </p:spPr>
        <p:txBody>
          <a:bodyPr vert="horz" lIns="91440" tIns="45720" rIns="91440" bIns="45720" rtlCol="0">
            <a:noAutofit/>
          </a:bodyPr>
          <a:lstStyle/>
          <a:p>
            <a:pPr marL="0" marR="0" lvl="1" indent="0" algn="l" defTabSz="914400" rtl="0" eaLnBrk="1" fontAlgn="auto" latinLnBrk="0" hangingPunct="1">
              <a:lnSpc>
                <a:spcPct val="120000"/>
              </a:lnSpc>
              <a:spcBef>
                <a:spcPts val="0"/>
              </a:spcBef>
              <a:spcAft>
                <a:spcPts val="60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Aggregated significant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Title 1"/>
          <p:cNvSpPr>
            <a:spLocks noGrp="1"/>
          </p:cNvSpPr>
          <p:nvPr>
            <p:ph type="title"/>
          </p:nvPr>
        </p:nvSpPr>
        <p:spPr>
          <a:xfrm>
            <a:off x="457200" y="685800"/>
            <a:ext cx="8299586"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Reasons for Rulemaking</a:t>
            </a:r>
            <a:endParaRPr lang="en-US" sz="3200" dirty="0">
              <a:solidFill>
                <a:schemeClr val="bg1"/>
              </a:solidFill>
              <a:latin typeface="Arial" pitchFamily="34" charset="0"/>
              <a:cs typeface="Arial" pitchFamily="34" charset="0"/>
            </a:endParaRPr>
          </a:p>
        </p:txBody>
      </p:sp>
      <p:sp>
        <p:nvSpPr>
          <p:cNvPr id="7" name="Content Placeholder 6"/>
          <p:cNvSpPr>
            <a:spLocks noGrp="1"/>
          </p:cNvSpPr>
          <p:nvPr>
            <p:ph idx="1"/>
          </p:nvPr>
        </p:nvSpPr>
        <p:spPr>
          <a:xfrm>
            <a:off x="457200" y="1752600"/>
            <a:ext cx="8229600" cy="4525963"/>
          </a:xfrm>
        </p:spPr>
        <p:txBody>
          <a:bodyPr/>
          <a:lstStyle/>
          <a:p>
            <a:r>
              <a:rPr lang="en-US" dirty="0" smtClean="0"/>
              <a:t>Started out initially as reorganization</a:t>
            </a:r>
          </a:p>
          <a:p>
            <a:r>
              <a:rPr lang="en-US" dirty="0" smtClean="0"/>
              <a:t>Received input about: </a:t>
            </a:r>
          </a:p>
          <a:p>
            <a:pPr lvl="1"/>
            <a:r>
              <a:rPr lang="en-US" dirty="0" smtClean="0"/>
              <a:t>Permitting problems in areas of marginal air quality</a:t>
            </a:r>
          </a:p>
          <a:p>
            <a:pPr lvl="1"/>
            <a:r>
              <a:rPr lang="en-US" dirty="0" smtClean="0"/>
              <a:t>Unclear rules from permit writers/inspectors</a:t>
            </a:r>
          </a:p>
          <a:p>
            <a:pPr lvl="1">
              <a:buNone/>
            </a:pPr>
            <a:endParaRPr lang="en-US" dirty="0" smtClean="0"/>
          </a:p>
          <a:p>
            <a:endParaRPr lang="en-US" dirty="0"/>
          </a:p>
        </p:txBody>
      </p:sp>
      <p:pic>
        <p:nvPicPr>
          <p:cNvPr id="2052" name="Picture 4" descr="http://bis.ricoh-usa.com/img/graphics/stack_papers.png"/>
          <p:cNvPicPr>
            <a:picLocks noChangeAspect="1" noChangeArrowheads="1"/>
          </p:cNvPicPr>
          <p:nvPr/>
        </p:nvPicPr>
        <p:blipFill>
          <a:blip r:embed="rId4" cstate="print"/>
          <a:srcRect b="12270"/>
          <a:stretch>
            <a:fillRect/>
          </a:stretch>
        </p:blipFill>
        <p:spPr bwMode="auto">
          <a:xfrm>
            <a:off x="1600200" y="4419600"/>
            <a:ext cx="6200775" cy="2211253"/>
          </a:xfrm>
          <a:prstGeom prst="rect">
            <a:avLst/>
          </a:prstGeom>
          <a:noFill/>
        </p:spPr>
      </p:pic>
    </p:spTree>
    <p:extLst>
      <p:ext uri="{BB962C8B-B14F-4D97-AF65-F5344CB8AC3E}">
        <p14:creationId xmlns:p14="http://schemas.microsoft.com/office/powerpoint/2010/main" xmlns="" val="1429210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810000"/>
          </a:xfrm>
        </p:spPr>
        <p:txBody>
          <a:bodyPr>
            <a:normAutofit/>
          </a:bodyPr>
          <a:lstStyle/>
          <a:p>
            <a:pPr>
              <a:buNone/>
            </a:pPr>
            <a:r>
              <a:rPr lang="en-US" dirty="0" smtClean="0"/>
              <a:t>What is NSR?</a:t>
            </a:r>
          </a:p>
          <a:p>
            <a:r>
              <a:rPr lang="en-US" dirty="0" smtClean="0"/>
              <a:t>NSR = Preconstruction permitting program</a:t>
            </a:r>
          </a:p>
          <a:p>
            <a:pPr lvl="1"/>
            <a:r>
              <a:rPr lang="en-US" sz="3200" dirty="0" smtClean="0"/>
              <a:t>Facility must get permit before building new or modifying</a:t>
            </a:r>
          </a:p>
          <a:p>
            <a:pPr lvl="1"/>
            <a:r>
              <a:rPr lang="en-US" sz="3200" dirty="0" smtClean="0"/>
              <a:t>Specifies requirements facility must meet</a:t>
            </a:r>
          </a:p>
          <a:p>
            <a:r>
              <a:rPr lang="en-US" dirty="0" smtClean="0"/>
              <a:t>Required by federal regulations</a:t>
            </a:r>
          </a:p>
          <a:p>
            <a:endParaRPr lang="en-US" dirty="0" smtClean="0"/>
          </a:p>
          <a:p>
            <a:pPr>
              <a:buNone/>
            </a:pPr>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fld id="{E790EFF7-AF30-4A94-B76A-4FEBD6A16862}" type="slidenum">
              <a:rPr lang="en-US" smtClean="0"/>
              <a:pPr/>
              <a:t>30</a:t>
            </a:fld>
            <a:endParaRPr lang="en-US" dirty="0"/>
          </a:p>
        </p:txBody>
      </p:sp>
      <p:sp>
        <p:nvSpPr>
          <p:cNvPr id="5" name="Title 1"/>
          <p:cNvSpPr txBox="1">
            <a:spLocks noGrp="1"/>
          </p:cNvSpPr>
          <p:nvPr>
            <p:ph type="title"/>
          </p:nvPr>
        </p:nvSpPr>
        <p:spPr>
          <a:xfrm>
            <a:off x="457200" y="533400"/>
            <a:ext cx="8229600" cy="914400"/>
          </a:xfrm>
          <a:prstGeom prst="rect">
            <a:avLst/>
          </a:prstGeom>
          <a:solidFill>
            <a:srgbClr val="439777"/>
          </a:solidFill>
        </p:spPr>
        <p:txBody>
          <a:bodyPr vert="horz" lIns="91440" tIns="45720" rIns="91440" bIns="45720" rtlCol="0" anchor="ctr">
            <a:normAutofit/>
          </a:bodyPr>
          <a:lstStyle/>
          <a:p>
            <a:pPr marL="514350" indent="-514350" algn="l">
              <a:lnSpc>
                <a:spcPct val="120000"/>
              </a:lnSpc>
              <a:spcAft>
                <a:spcPts val="600"/>
              </a:spcAft>
            </a:pPr>
            <a:r>
              <a:rPr lang="en-US" sz="3200" dirty="0" smtClean="0">
                <a:solidFill>
                  <a:schemeClr val="bg1"/>
                </a:solidFill>
                <a:latin typeface="Arial" pitchFamily="34" charset="0"/>
                <a:cs typeface="Arial" pitchFamily="34" charset="0"/>
              </a:rPr>
              <a:t>6  New Source Review</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4572000" cy="1371599"/>
          </a:xfrm>
        </p:spPr>
        <p:txBody>
          <a:bodyPr>
            <a:normAutofit fontScale="85000" lnSpcReduction="10000"/>
          </a:bodyPr>
          <a:lstStyle/>
          <a:p>
            <a:pPr marL="0" indent="0">
              <a:buNone/>
            </a:pPr>
            <a:r>
              <a:rPr lang="en-US" sz="3300" b="1" dirty="0" smtClean="0"/>
              <a:t>Major NSR</a:t>
            </a:r>
            <a:r>
              <a:rPr lang="en-US" sz="3300" dirty="0" smtClean="0"/>
              <a:t>: at least as stringent as the federal major NSR program = little flexibility</a:t>
            </a:r>
          </a:p>
          <a:p>
            <a:endParaRPr lang="en-US" sz="2800" dirty="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xfrm>
            <a:off x="457200" y="533400"/>
            <a:ext cx="8229600" cy="914400"/>
          </a:xfrm>
          <a:prstGeom prst="rect">
            <a:avLst/>
          </a:prstGeom>
          <a:solidFill>
            <a:srgbClr val="439777"/>
          </a:solidFill>
        </p:spPr>
        <p:txBody>
          <a:bodyPr vert="horz" lIns="91440" tIns="45720" rIns="91440" bIns="45720" rtlCol="0" anchor="ctr">
            <a:normAutofit fontScale="90000"/>
          </a:bodyPr>
          <a:lstStyle/>
          <a:p>
            <a:pPr marL="514350" indent="-514350" algn="l">
              <a:lnSpc>
                <a:spcPct val="120000"/>
              </a:lnSpc>
              <a:spcAft>
                <a:spcPts val="600"/>
              </a:spcAft>
            </a:pPr>
            <a:r>
              <a:rPr lang="en-US" sz="3600" dirty="0" smtClean="0">
                <a:solidFill>
                  <a:schemeClr val="bg1"/>
                </a:solidFill>
                <a:latin typeface="Arial" pitchFamily="34" charset="0"/>
                <a:cs typeface="Arial" pitchFamily="34" charset="0"/>
              </a:rPr>
              <a:t>6  New Source Review </a:t>
            </a:r>
            <a:r>
              <a:rPr lang="en-US" sz="3000" dirty="0" smtClean="0">
                <a:solidFill>
                  <a:schemeClr val="bg1"/>
                </a:solidFill>
                <a:latin typeface="Arial" pitchFamily="34" charset="0"/>
                <a:cs typeface="Arial" pitchFamily="34" charset="0"/>
              </a:rPr>
              <a:t>		</a:t>
            </a:r>
            <a:r>
              <a:rPr lang="en-US" sz="3000" i="1" dirty="0" smtClean="0">
                <a:solidFill>
                  <a:schemeClr val="bg1"/>
                </a:solidFill>
                <a:latin typeface="Arial" pitchFamily="34" charset="0"/>
                <a:cs typeface="Arial" pitchFamily="34" charset="0"/>
              </a:rPr>
              <a:t>continued</a:t>
            </a:r>
            <a:endParaRPr lang="en-US" sz="3000" i="1" dirty="0" smtClean="0">
              <a:solidFill>
                <a:schemeClr val="bg1"/>
              </a:solidFill>
            </a:endParaRPr>
          </a:p>
        </p:txBody>
      </p:sp>
      <p:sp>
        <p:nvSpPr>
          <p:cNvPr id="6" name="Content Placeholder 2"/>
          <p:cNvSpPr txBox="1">
            <a:spLocks/>
          </p:cNvSpPr>
          <p:nvPr/>
        </p:nvSpPr>
        <p:spPr>
          <a:xfrm>
            <a:off x="381000" y="4191000"/>
            <a:ext cx="4419600" cy="1371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dirty="0" smtClean="0"/>
              <a:t>Minor NSR</a:t>
            </a:r>
            <a:r>
              <a:rPr lang="en-US" sz="3000" dirty="0" smtClean="0"/>
              <a:t>: no minimum requirements = more flexibility</a:t>
            </a:r>
          </a:p>
          <a:p>
            <a:pPr marL="342900" lvl="1" indent="-342900">
              <a:buFont typeface="Arial" pitchFamily="34" charset="0"/>
              <a:buChar char="•"/>
            </a:pPr>
            <a:endParaRPr lang="en-US" sz="3200" dirty="0" smtClean="0"/>
          </a:p>
          <a:p>
            <a:endParaRPr lang="en-US" sz="2800"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828800"/>
            <a:ext cx="3657600" cy="2123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746" name="Picture 2" descr="http://www.flytyingspecialties.com/shop/images/fbg_olive.jpg"/>
          <p:cNvPicPr>
            <a:picLocks noChangeAspect="1" noChangeArrowheads="1"/>
          </p:cNvPicPr>
          <p:nvPr/>
        </p:nvPicPr>
        <p:blipFill>
          <a:blip r:embed="rId4" cstate="print"/>
          <a:srcRect/>
          <a:stretch>
            <a:fillRect/>
          </a:stretch>
        </p:blipFill>
        <p:spPr bwMode="auto">
          <a:xfrm>
            <a:off x="5486400" y="4114800"/>
            <a:ext cx="3267075" cy="161296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685800"/>
          </a:xfrm>
        </p:spPr>
        <p:txBody>
          <a:bodyPr>
            <a:normAutofit/>
          </a:bodyPr>
          <a:lstStyle/>
          <a:p>
            <a:pPr>
              <a:buNone/>
            </a:pPr>
            <a:r>
              <a:rPr lang="en-US" dirty="0" smtClean="0"/>
              <a:t>Purpose of changes to New Source Review</a:t>
            </a:r>
          </a:p>
          <a:p>
            <a:endParaRPr lang="en-US" dirty="0" smtClean="0"/>
          </a:p>
        </p:txBody>
      </p:sp>
      <p:sp>
        <p:nvSpPr>
          <p:cNvPr id="4" name="Footer Placeholder 3"/>
          <p:cNvSpPr>
            <a:spLocks noGrp="1"/>
          </p:cNvSpPr>
          <p:nvPr>
            <p:ph type="ftr" sz="quarter" idx="11"/>
          </p:nvPr>
        </p:nvSpPr>
        <p:spPr/>
        <p:txBody>
          <a:bodyPr/>
          <a:lstStyle/>
          <a:p>
            <a:fld id="{E1A39DE1-C360-4391-A0AE-FD351B396D70}" type="slidenum">
              <a:rPr lang="en-US" smtClean="0"/>
              <a:pPr/>
              <a:t>32</a:t>
            </a:fld>
            <a:endParaRPr lang="en-US" dirty="0"/>
          </a:p>
        </p:txBody>
      </p:sp>
      <p:sp>
        <p:nvSpPr>
          <p:cNvPr id="5" name="Title 1"/>
          <p:cNvSpPr txBox="1">
            <a:spLocks noGrp="1"/>
          </p:cNvSpPr>
          <p:nvPr>
            <p:ph type="title"/>
          </p:nvPr>
        </p:nvSpPr>
        <p:spPr>
          <a:xfrm>
            <a:off x="457200" y="609600"/>
            <a:ext cx="8229600" cy="868362"/>
          </a:xfrm>
          <a:prstGeom prst="rect">
            <a:avLst/>
          </a:prstGeom>
          <a:solidFill>
            <a:srgbClr val="439777"/>
          </a:solidFill>
        </p:spPr>
        <p:txBody>
          <a:bodyPr vert="horz" lIns="91440" tIns="45720" rIns="91440" bIns="45720" rtlCol="0" anchor="ctr">
            <a:normAutofit/>
          </a:bodyPr>
          <a:lstStyle/>
          <a:p>
            <a:pPr marL="514350" indent="-514350" algn="l">
              <a:lnSpc>
                <a:spcPct val="120000"/>
              </a:lnSpc>
              <a:spcAft>
                <a:spcPts val="600"/>
              </a:spcAft>
            </a:pPr>
            <a:r>
              <a:rPr lang="en-US" sz="3200" dirty="0" smtClean="0">
                <a:solidFill>
                  <a:schemeClr val="bg1"/>
                </a:solidFill>
                <a:latin typeface="Arial" pitchFamily="34" charset="0"/>
                <a:cs typeface="Arial" pitchFamily="34" charset="0"/>
              </a:rPr>
              <a:t>6  New Source Review Complexity</a:t>
            </a:r>
          </a:p>
        </p:txBody>
      </p:sp>
      <p:grpSp>
        <p:nvGrpSpPr>
          <p:cNvPr id="10" name="Group 9"/>
          <p:cNvGrpSpPr/>
          <p:nvPr/>
        </p:nvGrpSpPr>
        <p:grpSpPr>
          <a:xfrm>
            <a:off x="533400" y="2280234"/>
            <a:ext cx="8224559" cy="1970490"/>
            <a:chOff x="533400" y="2280234"/>
            <a:chExt cx="8224559" cy="1970490"/>
          </a:xfrm>
        </p:grpSpPr>
        <p:pic>
          <p:nvPicPr>
            <p:cNvPr id="53250" name="Picture 2" descr="http://www.theartorder.com/images/blog/gallery/2013/10/Roadblock.jpg"/>
            <p:cNvPicPr>
              <a:picLocks noChangeAspect="1" noChangeArrowheads="1"/>
            </p:cNvPicPr>
            <p:nvPr/>
          </p:nvPicPr>
          <p:blipFill>
            <a:blip r:embed="rId3" cstate="print"/>
            <a:srcRect/>
            <a:stretch>
              <a:fillRect/>
            </a:stretch>
          </p:blipFill>
          <p:spPr bwMode="auto">
            <a:xfrm>
              <a:off x="533400" y="2280234"/>
              <a:ext cx="2847975" cy="1970490"/>
            </a:xfrm>
            <a:prstGeom prst="rect">
              <a:avLst/>
            </a:prstGeom>
            <a:noFill/>
          </p:spPr>
        </p:pic>
        <p:sp>
          <p:nvSpPr>
            <p:cNvPr id="8" name="Rectangle 7"/>
            <p:cNvSpPr/>
            <p:nvPr/>
          </p:nvSpPr>
          <p:spPr>
            <a:xfrm>
              <a:off x="3429000" y="2895600"/>
              <a:ext cx="5328959" cy="523220"/>
            </a:xfrm>
            <a:prstGeom prst="rect">
              <a:avLst/>
            </a:prstGeom>
          </p:spPr>
          <p:txBody>
            <a:bodyPr wrap="none">
              <a:spAutoFit/>
            </a:bodyPr>
            <a:lstStyle/>
            <a:p>
              <a:pPr marL="0" lvl="1"/>
              <a:r>
                <a:rPr lang="en-US" sz="2800" dirty="0" smtClean="0"/>
                <a:t>Remove roadblocks in current rules</a:t>
              </a:r>
            </a:p>
          </p:txBody>
        </p:sp>
      </p:grpSp>
      <p:grpSp>
        <p:nvGrpSpPr>
          <p:cNvPr id="11" name="Group 10"/>
          <p:cNvGrpSpPr/>
          <p:nvPr/>
        </p:nvGrpSpPr>
        <p:grpSpPr>
          <a:xfrm>
            <a:off x="914400" y="4267200"/>
            <a:ext cx="7534275" cy="2047875"/>
            <a:chOff x="914400" y="4267200"/>
            <a:chExt cx="7534275" cy="2047875"/>
          </a:xfrm>
        </p:grpSpPr>
        <p:pic>
          <p:nvPicPr>
            <p:cNvPr id="22530" name="Picture 2" descr="http://www.mothersandothersforcleanair.org/wp-content/uploads/2014/03/Clean-Air-in-hands-1.jpg"/>
            <p:cNvPicPr>
              <a:picLocks noChangeAspect="1" noChangeArrowheads="1"/>
            </p:cNvPicPr>
            <p:nvPr/>
          </p:nvPicPr>
          <p:blipFill>
            <a:blip r:embed="rId4" cstate="print"/>
            <a:srcRect/>
            <a:stretch>
              <a:fillRect/>
            </a:stretch>
          </p:blipFill>
          <p:spPr bwMode="auto">
            <a:xfrm>
              <a:off x="6400800" y="4267200"/>
              <a:ext cx="2047875" cy="2047875"/>
            </a:xfrm>
            <a:prstGeom prst="rect">
              <a:avLst/>
            </a:prstGeom>
            <a:noFill/>
          </p:spPr>
        </p:pic>
        <p:sp>
          <p:nvSpPr>
            <p:cNvPr id="9" name="Rectangle 8"/>
            <p:cNvSpPr/>
            <p:nvPr/>
          </p:nvSpPr>
          <p:spPr>
            <a:xfrm>
              <a:off x="914400" y="5029200"/>
              <a:ext cx="5396285" cy="523220"/>
            </a:xfrm>
            <a:prstGeom prst="rect">
              <a:avLst/>
            </a:prstGeom>
          </p:spPr>
          <p:txBody>
            <a:bodyPr wrap="none">
              <a:spAutoFit/>
            </a:bodyPr>
            <a:lstStyle/>
            <a:p>
              <a:pPr marL="0" lvl="1"/>
              <a:r>
                <a:rPr lang="en-US" sz="2800" dirty="0" smtClean="0"/>
                <a:t>Address air quality problem sources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7493" y="1905000"/>
            <a:ext cx="7239000" cy="2133600"/>
          </a:xfrm>
        </p:spPr>
        <p:txBody>
          <a:bodyPr>
            <a:noAutofit/>
          </a:bodyPr>
          <a:lstStyle/>
          <a:p>
            <a:pPr marL="0" lvl="1" algn="l">
              <a:lnSpc>
                <a:spcPct val="120000"/>
              </a:lnSpc>
              <a:spcBef>
                <a:spcPts val="0"/>
              </a:spcBef>
              <a:spcAft>
                <a:spcPts val="600"/>
              </a:spcAft>
            </a:pPr>
            <a:r>
              <a:rPr lang="en-US" sz="3200" dirty="0">
                <a:solidFill>
                  <a:schemeClr val="tx1"/>
                </a:solidFill>
              </a:rPr>
              <a:t>DEQ has added unnecessary complexity to the </a:t>
            </a:r>
            <a:r>
              <a:rPr lang="en-US" sz="3200" dirty="0" smtClean="0">
                <a:solidFill>
                  <a:schemeClr val="tx1"/>
                </a:solidFill>
              </a:rPr>
              <a:t>New </a:t>
            </a:r>
            <a:r>
              <a:rPr lang="en-US" sz="3200" dirty="0">
                <a:solidFill>
                  <a:schemeClr val="tx1"/>
                </a:solidFill>
              </a:rPr>
              <a:t>S</a:t>
            </a:r>
            <a:r>
              <a:rPr lang="en-US" sz="3200" dirty="0" smtClean="0">
                <a:solidFill>
                  <a:schemeClr val="tx1"/>
                </a:solidFill>
              </a:rPr>
              <a:t>ource </a:t>
            </a:r>
            <a:r>
              <a:rPr lang="en-US" sz="3200" dirty="0">
                <a:solidFill>
                  <a:schemeClr val="tx1"/>
                </a:solidFill>
              </a:rPr>
              <a:t>R</a:t>
            </a:r>
            <a:r>
              <a:rPr lang="en-US" sz="3200" dirty="0" smtClean="0">
                <a:solidFill>
                  <a:schemeClr val="tx1"/>
                </a:solidFill>
              </a:rPr>
              <a:t>eview </a:t>
            </a:r>
            <a:r>
              <a:rPr lang="en-US" sz="3200" dirty="0">
                <a:solidFill>
                  <a:schemeClr val="tx1"/>
                </a:solidFill>
              </a:rPr>
              <a:t>process without any proportional environmental benefit.</a:t>
            </a: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6  New Source Review Complexity</a:t>
            </a:r>
          </a:p>
        </p:txBody>
      </p:sp>
      <p:pic>
        <p:nvPicPr>
          <p:cNvPr id="52226" name="Picture 2" descr="http://forbesindia.com/media/images/2013/Nov/topimg_22877_complexity_600x400.jpg"/>
          <p:cNvPicPr>
            <a:picLocks noChangeAspect="1" noChangeArrowheads="1"/>
          </p:cNvPicPr>
          <p:nvPr/>
        </p:nvPicPr>
        <p:blipFill>
          <a:blip r:embed="rId4" cstate="print"/>
          <a:srcRect/>
          <a:stretch>
            <a:fillRect/>
          </a:stretch>
        </p:blipFill>
        <p:spPr bwMode="auto">
          <a:xfrm>
            <a:off x="685800" y="3962400"/>
            <a:ext cx="3581400" cy="2280158"/>
          </a:xfrm>
          <a:prstGeom prst="rect">
            <a:avLst/>
          </a:prstGeom>
          <a:noFill/>
        </p:spPr>
      </p:pic>
      <p:grpSp>
        <p:nvGrpSpPr>
          <p:cNvPr id="10" name="Group 9"/>
          <p:cNvGrpSpPr/>
          <p:nvPr/>
        </p:nvGrpSpPr>
        <p:grpSpPr>
          <a:xfrm>
            <a:off x="4876800" y="4114800"/>
            <a:ext cx="3679936" cy="1635128"/>
            <a:chOff x="4876800" y="4114800"/>
            <a:chExt cx="3679936" cy="1635128"/>
          </a:xfrm>
        </p:grpSpPr>
        <p:pic>
          <p:nvPicPr>
            <p:cNvPr id="55300" name="Picture 4" descr="http://www.institutionsolutions.com/images/scrollable_flexibility.png"/>
            <p:cNvPicPr>
              <a:picLocks noChangeAspect="1" noChangeArrowheads="1"/>
            </p:cNvPicPr>
            <p:nvPr/>
          </p:nvPicPr>
          <p:blipFill>
            <a:blip r:embed="rId5" cstate="print"/>
            <a:srcRect l="6522" t="9945" r="54783" b="6630"/>
            <a:stretch>
              <a:fillRect/>
            </a:stretch>
          </p:blipFill>
          <p:spPr bwMode="auto">
            <a:xfrm>
              <a:off x="6629400" y="4114800"/>
              <a:ext cx="1927336" cy="1635128"/>
            </a:xfrm>
            <a:prstGeom prst="rect">
              <a:avLst/>
            </a:prstGeom>
            <a:noFill/>
          </p:spPr>
        </p:pic>
        <p:sp>
          <p:nvSpPr>
            <p:cNvPr id="9" name="Right Arrow 8"/>
            <p:cNvSpPr/>
            <p:nvPr/>
          </p:nvSpPr>
          <p:spPr>
            <a:xfrm>
              <a:off x="4876800" y="4724400"/>
              <a:ext cx="1371600"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676400" y="6172200"/>
            <a:ext cx="1814279" cy="523220"/>
          </a:xfrm>
          <a:prstGeom prst="rect">
            <a:avLst/>
          </a:prstGeom>
          <a:noFill/>
        </p:spPr>
        <p:txBody>
          <a:bodyPr wrap="none" rtlCol="0">
            <a:spAutoFit/>
          </a:bodyPr>
          <a:lstStyle/>
          <a:p>
            <a:r>
              <a:rPr lang="en-US" sz="2800" dirty="0" smtClean="0"/>
              <a:t>Complexity</a:t>
            </a:r>
            <a:endParaRPr lang="en-US" sz="2800" dirty="0"/>
          </a:p>
        </p:txBody>
      </p:sp>
      <p:sp>
        <p:nvSpPr>
          <p:cNvPr id="12" name="TextBox 11"/>
          <p:cNvSpPr txBox="1"/>
          <p:nvPr/>
        </p:nvSpPr>
        <p:spPr>
          <a:xfrm>
            <a:off x="6629400" y="6096000"/>
            <a:ext cx="1557799" cy="523220"/>
          </a:xfrm>
          <a:prstGeom prst="rect">
            <a:avLst/>
          </a:prstGeom>
          <a:noFill/>
        </p:spPr>
        <p:txBody>
          <a:bodyPr wrap="none" rtlCol="0">
            <a:spAutoFit/>
          </a:bodyPr>
          <a:lstStyle/>
          <a:p>
            <a:r>
              <a:rPr lang="en-US" sz="2800" dirty="0" smtClean="0"/>
              <a:t>Flexibility</a:t>
            </a:r>
            <a:endParaRPr lang="en-US" sz="2800" dirty="0"/>
          </a:p>
        </p:txBody>
      </p:sp>
    </p:spTree>
    <p:extLst>
      <p:ext uri="{BB962C8B-B14F-4D97-AF65-F5344CB8AC3E}">
        <p14:creationId xmlns:p14="http://schemas.microsoft.com/office/powerpoint/2010/main" xmlns="" val="15485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27432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Clarify what triggers NSR</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NSR triggered by</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Specified level of emissions; and</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Major Modification</a:t>
            </a:r>
          </a:p>
        </p:txBody>
      </p:sp>
      <p:sp>
        <p:nvSpPr>
          <p:cNvPr id="6" name="Footer Placeholder 5"/>
          <p:cNvSpPr>
            <a:spLocks noGrp="1"/>
          </p:cNvSpPr>
          <p:nvPr>
            <p:ph type="ftr" sz="quarter" idx="11"/>
          </p:nvPr>
        </p:nvSpPr>
        <p:spPr/>
        <p:txBody>
          <a:bodyPr/>
          <a:lstStyle/>
          <a:p>
            <a:fld id="{F0D78E94-73A4-484D-8D4C-ABC2E7101558}" type="slidenum">
              <a:rPr lang="en-US" smtClean="0"/>
              <a:pPr/>
              <a:t>34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schemeClr val="bg1"/>
                </a:solidFill>
                <a:latin typeface="Arial" pitchFamily="34" charset="0"/>
                <a:cs typeface="Arial" pitchFamily="34" charset="0"/>
              </a:rPr>
              <a:t>6  New Source Review Trigger</a:t>
            </a:r>
          </a:p>
        </p:txBody>
      </p:sp>
      <p:sp>
        <p:nvSpPr>
          <p:cNvPr id="8" name="Left Arrow 7"/>
          <p:cNvSpPr/>
          <p:nvPr/>
        </p:nvSpPr>
        <p:spPr>
          <a:xfrm>
            <a:off x="5159829" y="3908961"/>
            <a:ext cx="1371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752600"/>
            <a:ext cx="4876800" cy="4572000"/>
          </a:xfrm>
        </p:spPr>
        <p:txBody>
          <a:bodyPr>
            <a:noAutofit/>
          </a:bodyPr>
          <a:lstStyle/>
          <a:p>
            <a:pPr algn="l">
              <a:lnSpc>
                <a:spcPct val="120000"/>
              </a:lnSpc>
              <a:spcBef>
                <a:spcPts val="0"/>
              </a:spcBef>
              <a:spcAft>
                <a:spcPts val="600"/>
              </a:spcAft>
            </a:pPr>
            <a:r>
              <a:rPr lang="en-US" dirty="0" smtClean="0">
                <a:solidFill>
                  <a:schemeClr val="tx1"/>
                </a:solidFill>
              </a:rPr>
              <a:t>Major Modification</a:t>
            </a:r>
          </a:p>
          <a:p>
            <a:pPr algn="l">
              <a:lnSpc>
                <a:spcPct val="120000"/>
              </a:lnSpc>
              <a:spcBef>
                <a:spcPts val="0"/>
              </a:spcBef>
              <a:spcAft>
                <a:spcPts val="600"/>
              </a:spcAft>
              <a:buFont typeface="Arial" pitchFamily="34" charset="0"/>
              <a:buChar char="•"/>
            </a:pPr>
            <a:r>
              <a:rPr lang="en-US" sz="2800" dirty="0" smtClean="0">
                <a:solidFill>
                  <a:schemeClr val="tx1"/>
                </a:solidFill>
              </a:rPr>
              <a:t>Emissions increases from new or modified equipment</a:t>
            </a:r>
          </a:p>
          <a:p>
            <a:pPr marL="0" lvl="1" algn="l">
              <a:lnSpc>
                <a:spcPct val="120000"/>
              </a:lnSpc>
              <a:spcBef>
                <a:spcPts val="0"/>
              </a:spcBef>
              <a:spcAft>
                <a:spcPts val="600"/>
              </a:spcAft>
              <a:buFont typeface="Arial" pitchFamily="34" charset="0"/>
              <a:buChar char="•"/>
            </a:pPr>
            <a:r>
              <a:rPr lang="en-US" dirty="0" smtClean="0">
                <a:solidFill>
                  <a:schemeClr val="tx1"/>
                </a:solidFill>
              </a:rPr>
              <a:t>Current rules don’t specify calculation</a:t>
            </a:r>
          </a:p>
          <a:p>
            <a:pPr marL="0" lvl="1" algn="l">
              <a:lnSpc>
                <a:spcPct val="120000"/>
              </a:lnSpc>
              <a:spcBef>
                <a:spcPts val="0"/>
              </a:spcBef>
              <a:spcAft>
                <a:spcPts val="600"/>
              </a:spcAft>
              <a:buFont typeface="Arial" pitchFamily="34" charset="0"/>
              <a:buChar char="•"/>
            </a:pPr>
            <a:r>
              <a:rPr lang="en-US" dirty="0" smtClean="0">
                <a:solidFill>
                  <a:schemeClr val="tx1"/>
                </a:solidFill>
              </a:rPr>
              <a:t>EPA requires more detail</a:t>
            </a:r>
          </a:p>
        </p:txBody>
      </p:sp>
      <p:sp>
        <p:nvSpPr>
          <p:cNvPr id="6" name="Footer Placeholder 5"/>
          <p:cNvSpPr>
            <a:spLocks noGrp="1"/>
          </p:cNvSpPr>
          <p:nvPr>
            <p:ph type="ftr" sz="quarter" idx="11"/>
          </p:nvPr>
        </p:nvSpPr>
        <p:spPr/>
        <p:txBody>
          <a:bodyPr/>
          <a:lstStyle/>
          <a:p>
            <a:fld id="{F0D78E94-73A4-484D-8D4C-ABC2E7101558}" type="slidenum">
              <a:rPr lang="en-US" smtClean="0"/>
              <a:pPr/>
              <a:t>35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schemeClr val="bg1"/>
                </a:solidFill>
                <a:latin typeface="Arial" pitchFamily="34" charset="0"/>
                <a:cs typeface="Arial" pitchFamily="34" charset="0"/>
              </a:rPr>
              <a:t>6  New Source Review Trigger</a:t>
            </a:r>
          </a:p>
        </p:txBody>
      </p:sp>
      <p:pic>
        <p:nvPicPr>
          <p:cNvPr id="8" name="Picture 2" descr="http://1.imimg.com/data/J/F/MY-1516335/Industrial-Construction-Services_250x250.jpg"/>
          <p:cNvPicPr>
            <a:picLocks noChangeAspect="1" noChangeArrowheads="1"/>
          </p:cNvPicPr>
          <p:nvPr/>
        </p:nvPicPr>
        <p:blipFill>
          <a:blip r:embed="rId4" cstate="print"/>
          <a:srcRect/>
          <a:stretch>
            <a:fillRect/>
          </a:stretch>
        </p:blipFill>
        <p:spPr bwMode="auto">
          <a:xfrm>
            <a:off x="5708786" y="2514600"/>
            <a:ext cx="3048000" cy="3048000"/>
          </a:xfrm>
          <a:prstGeom prst="rect">
            <a:avLst/>
          </a:prstGeom>
          <a:noFill/>
        </p:spPr>
      </p:pic>
      <p:sp>
        <p:nvSpPr>
          <p:cNvPr id="9" name="Rectangle 8"/>
          <p:cNvSpPr/>
          <p:nvPr/>
        </p:nvSpPr>
        <p:spPr>
          <a:xfrm>
            <a:off x="2581840" y="3216634"/>
            <a:ext cx="3980320" cy="424732"/>
          </a:xfrm>
          <a:prstGeom prst="rect">
            <a:avLst/>
          </a:prstGeom>
        </p:spPr>
        <p:txBody>
          <a:bodyPr wrap="none">
            <a:spAutoFit/>
          </a:bodyPr>
          <a:lstStyle/>
          <a:p>
            <a:pPr marL="514350" indent="-514350">
              <a:lnSpc>
                <a:spcPct val="120000"/>
              </a:lnSpc>
              <a:spcAft>
                <a:spcPts val="600"/>
              </a:spcAft>
              <a:buFont typeface="+mj-lt"/>
              <a:buAutoNum type="arabicPeriod"/>
            </a:pPr>
            <a:r>
              <a:rPr lang="en-US" smtClean="0">
                <a:solidFill>
                  <a:schemeClr val="bg1"/>
                </a:solidFill>
              </a:rPr>
              <a:t>Clarify and update air quality rules </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953000"/>
            <a:ext cx="8305800" cy="1752600"/>
          </a:xfrm>
        </p:spPr>
        <p:txBody>
          <a:bodyPr>
            <a:noAutofit/>
          </a:bodyPr>
          <a:lstStyle/>
          <a:p>
            <a:pPr marL="1200150" lvl="1" indent="-742950" algn="l">
              <a:lnSpc>
                <a:spcPct val="120000"/>
              </a:lnSpc>
              <a:spcBef>
                <a:spcPts val="0"/>
              </a:spcBef>
              <a:spcAft>
                <a:spcPts val="600"/>
              </a:spcAft>
            </a:pPr>
            <a:r>
              <a:rPr lang="en-US" dirty="0" smtClean="0">
                <a:solidFill>
                  <a:schemeClr val="tx1"/>
                </a:solidFill>
              </a:rPr>
              <a:t> </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5  Establish two new state air quality area designations, “sustainment” and “reattainment”</a:t>
            </a:r>
          </a:p>
        </p:txBody>
      </p:sp>
      <p:sp>
        <p:nvSpPr>
          <p:cNvPr id="8" name="Rounded Rectangle 7"/>
          <p:cNvSpPr/>
          <p:nvPr/>
        </p:nvSpPr>
        <p:spPr>
          <a:xfrm>
            <a:off x="457200" y="1828800"/>
            <a:ext cx="2286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Attainment Area</a:t>
            </a:r>
          </a:p>
          <a:p>
            <a:pPr algn="ctr"/>
            <a:endParaRPr lang="en-US" sz="2400" dirty="0" smtClean="0">
              <a:solidFill>
                <a:schemeClr val="tx1"/>
              </a:solidFill>
            </a:endParaRPr>
          </a:p>
          <a:p>
            <a:pPr algn="ctr"/>
            <a:r>
              <a:rPr lang="en-US" sz="2400" dirty="0" smtClean="0">
                <a:solidFill>
                  <a:schemeClr val="tx1"/>
                </a:solidFill>
              </a:rPr>
              <a:t>AQ good</a:t>
            </a:r>
          </a:p>
          <a:p>
            <a:pPr algn="ctr"/>
            <a:r>
              <a:rPr lang="en-US" sz="2400" dirty="0" smtClean="0">
                <a:solidFill>
                  <a:schemeClr val="tx1"/>
                </a:solidFill>
              </a:rPr>
              <a:t>(below ambient standard)</a:t>
            </a:r>
            <a:endParaRPr lang="en-US" sz="2400" dirty="0">
              <a:solidFill>
                <a:schemeClr val="tx1"/>
              </a:solidFill>
            </a:endParaRP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r>
              <a:rPr lang="en-US" sz="2400" dirty="0" smtClean="0">
                <a:solidFill>
                  <a:schemeClr val="tx1"/>
                </a:solidFill>
              </a:rPr>
              <a:t>AQ poor</a:t>
            </a:r>
          </a:p>
          <a:p>
            <a:pPr algn="ctr"/>
            <a:r>
              <a:rPr lang="en-US" sz="2400" dirty="0" smtClean="0">
                <a:solidFill>
                  <a:schemeClr val="tx1"/>
                </a:solidFill>
              </a:rPr>
              <a:t>(over ambient standard)</a:t>
            </a:r>
          </a:p>
          <a:p>
            <a:pPr algn="ctr"/>
            <a:endParaRPr lang="en-US" dirty="0"/>
          </a:p>
        </p:txBody>
      </p:sp>
      <p:sp>
        <p:nvSpPr>
          <p:cNvPr id="10" name="Rounded Rectangle 9"/>
          <p:cNvSpPr/>
          <p:nvPr/>
        </p:nvSpPr>
        <p:spPr>
          <a:xfrm>
            <a:off x="6477000" y="1828800"/>
            <a:ext cx="2133600" cy="2971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Maintenance Area</a:t>
            </a:r>
          </a:p>
          <a:p>
            <a:pPr algn="ctr"/>
            <a:endParaRPr lang="en-US" sz="2400" dirty="0" smtClean="0">
              <a:solidFill>
                <a:schemeClr val="tx1"/>
              </a:solidFill>
            </a:endParaRPr>
          </a:p>
          <a:p>
            <a:pPr algn="ctr"/>
            <a:r>
              <a:rPr lang="en-US" sz="2400" dirty="0" smtClean="0">
                <a:solidFill>
                  <a:schemeClr val="tx1"/>
                </a:solidFill>
              </a:rPr>
              <a:t>AQ was poor,</a:t>
            </a:r>
          </a:p>
          <a:p>
            <a:pPr algn="ctr"/>
            <a:r>
              <a:rPr lang="en-US" sz="2400" dirty="0" smtClean="0">
                <a:solidFill>
                  <a:schemeClr val="tx1"/>
                </a:solidFill>
              </a:rPr>
              <a:t>Now good,</a:t>
            </a:r>
          </a:p>
          <a:p>
            <a:pPr algn="ctr"/>
            <a:r>
              <a:rPr lang="en-US" sz="2400" dirty="0" smtClean="0">
                <a:solidFill>
                  <a:schemeClr val="tx1"/>
                </a:solidFill>
              </a:rPr>
              <a:t>Prevent slipping back</a:t>
            </a:r>
            <a:endParaRPr lang="en-US" sz="2400" dirty="0">
              <a:solidFill>
                <a:schemeClr val="tx1"/>
              </a:solidFill>
            </a:endParaRPr>
          </a:p>
        </p:txBody>
      </p:sp>
      <p:sp>
        <p:nvSpPr>
          <p:cNvPr id="11" name="Right Arrow 10"/>
          <p:cNvSpPr/>
          <p:nvPr/>
        </p:nvSpPr>
        <p:spPr>
          <a:xfrm>
            <a:off x="2743200" y="3048000"/>
            <a:ext cx="685800"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791200" y="3124200"/>
            <a:ext cx="685800"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648200"/>
            <a:ext cx="8305800" cy="17526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Sustainment area Minor NSR rules allow permitting medium size facilities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Can’t remove roadblock for Major NSR</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5  Establish two new state air quality area designations, “sustainment” and “reattainment”</a:t>
            </a:r>
          </a:p>
        </p:txBody>
      </p:sp>
      <p:sp>
        <p:nvSpPr>
          <p:cNvPr id="8" name="Rounded Rectangle 7"/>
          <p:cNvSpPr/>
          <p:nvPr/>
        </p:nvSpPr>
        <p:spPr>
          <a:xfrm>
            <a:off x="457200" y="1828800"/>
            <a:ext cx="2286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dirty="0"/>
          </a:p>
        </p:txBody>
      </p:sp>
      <p:sp>
        <p:nvSpPr>
          <p:cNvPr id="11" name="Rectangle 10"/>
          <p:cNvSpPr/>
          <p:nvPr/>
        </p:nvSpPr>
        <p:spPr>
          <a:xfrm>
            <a:off x="1219200" y="2743200"/>
            <a:ext cx="2209800" cy="1676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Sustainment Area</a:t>
            </a:r>
            <a:endParaRPr lang="en-US" sz="2400" dirty="0">
              <a:solidFill>
                <a:schemeClr val="tx1"/>
              </a:solidFill>
            </a:endParaRPr>
          </a:p>
        </p:txBody>
      </p:sp>
      <p:sp>
        <p:nvSpPr>
          <p:cNvPr id="12" name="TextBox 11"/>
          <p:cNvSpPr txBox="1"/>
          <p:nvPr/>
        </p:nvSpPr>
        <p:spPr>
          <a:xfrm>
            <a:off x="5867400" y="2057400"/>
            <a:ext cx="3276600" cy="2354491"/>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r>
              <a:rPr lang="en-US" sz="2800" dirty="0" smtClean="0"/>
              <a:t> </a:t>
            </a:r>
            <a:r>
              <a:rPr lang="en-US" sz="2700" dirty="0" smtClean="0"/>
              <a:t>Sustainment</a:t>
            </a:r>
            <a:br>
              <a:rPr lang="en-US" sz="2700" dirty="0" smtClean="0"/>
            </a:br>
            <a:r>
              <a:rPr lang="en-US" sz="2700" dirty="0" smtClean="0"/>
              <a:t>   overlays attainment</a:t>
            </a:r>
          </a:p>
          <a:p>
            <a:pPr>
              <a:buFont typeface="Arial" pitchFamily="34" charset="0"/>
              <a:buChar char="•"/>
            </a:pPr>
            <a:r>
              <a:rPr lang="en-US" sz="2700" dirty="0" smtClean="0"/>
              <a:t> Bridges the time</a:t>
            </a:r>
            <a:br>
              <a:rPr lang="en-US" sz="2700" dirty="0" smtClean="0"/>
            </a:br>
            <a:r>
              <a:rPr lang="en-US" sz="2700" dirty="0" smtClean="0"/>
              <a:t>   gap</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953000"/>
            <a:ext cx="8305800" cy="1752600"/>
          </a:xfrm>
        </p:spPr>
        <p:txBody>
          <a:bodyPr>
            <a:noAutofit/>
          </a:bodyPr>
          <a:lstStyle/>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5  Establish two new state air quality area designations, “sustainment” and “reattainment”</a:t>
            </a: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dirty="0"/>
          </a:p>
        </p:txBody>
      </p:sp>
      <p:sp>
        <p:nvSpPr>
          <p:cNvPr id="10" name="Rounded Rectangle 9"/>
          <p:cNvSpPr/>
          <p:nvPr/>
        </p:nvSpPr>
        <p:spPr>
          <a:xfrm>
            <a:off x="6477000" y="1828800"/>
            <a:ext cx="2133600" cy="2895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Maintenance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13" name="TextBox 12"/>
          <p:cNvSpPr txBox="1"/>
          <p:nvPr/>
        </p:nvSpPr>
        <p:spPr>
          <a:xfrm>
            <a:off x="228600" y="1828800"/>
            <a:ext cx="3048000" cy="2831544"/>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r>
              <a:rPr lang="en-US" sz="2700" dirty="0" smtClean="0"/>
              <a:t>Reattainment</a:t>
            </a:r>
            <a:br>
              <a:rPr lang="en-US" sz="2700" dirty="0" smtClean="0"/>
            </a:br>
            <a:r>
              <a:rPr lang="en-US" sz="2700" dirty="0" smtClean="0"/>
              <a:t>   overlays</a:t>
            </a:r>
            <a:br>
              <a:rPr lang="en-US" sz="2700" dirty="0" smtClean="0"/>
            </a:br>
            <a:r>
              <a:rPr lang="en-US" sz="2700" dirty="0" smtClean="0"/>
              <a:t>   nonattainment</a:t>
            </a:r>
          </a:p>
          <a:p>
            <a:pPr>
              <a:buFont typeface="Arial" pitchFamily="34" charset="0"/>
              <a:buChar char="•"/>
            </a:pPr>
            <a:r>
              <a:rPr lang="en-US" sz="2700" dirty="0" smtClean="0"/>
              <a:t> Bridges the time</a:t>
            </a:r>
            <a:br>
              <a:rPr lang="en-US" sz="2700" dirty="0" smtClean="0"/>
            </a:br>
            <a:r>
              <a:rPr lang="en-US" sz="2700" dirty="0" smtClean="0"/>
              <a:t>   gap</a:t>
            </a:r>
          </a:p>
          <a:p>
            <a:endParaRPr lang="en-US" dirty="0"/>
          </a:p>
        </p:txBody>
      </p:sp>
      <p:sp>
        <p:nvSpPr>
          <p:cNvPr id="14" name="Rectangle 13"/>
          <p:cNvSpPr/>
          <p:nvPr/>
        </p:nvSpPr>
        <p:spPr>
          <a:xfrm>
            <a:off x="4038600" y="2895600"/>
            <a:ext cx="2438400" cy="1524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Reattainment Area</a:t>
            </a:r>
          </a:p>
        </p:txBody>
      </p:sp>
      <p:sp>
        <p:nvSpPr>
          <p:cNvPr id="15" name="Rectangle 14"/>
          <p:cNvSpPr/>
          <p:nvPr/>
        </p:nvSpPr>
        <p:spPr>
          <a:xfrm>
            <a:off x="304800" y="4724400"/>
            <a:ext cx="8077200" cy="1720471"/>
          </a:xfrm>
          <a:prstGeom prst="rect">
            <a:avLst/>
          </a:prstGeom>
        </p:spPr>
        <p:txBody>
          <a:bodyPr wrap="square">
            <a:spAutoFit/>
          </a:bodyPr>
          <a:lstStyle/>
          <a:p>
            <a:pPr marL="1200150" lvl="1" indent="-742950">
              <a:lnSpc>
                <a:spcPct val="120000"/>
              </a:lnSpc>
              <a:spcAft>
                <a:spcPts val="600"/>
              </a:spcAft>
              <a:buFont typeface="Arial" pitchFamily="34" charset="0"/>
              <a:buChar char="•"/>
            </a:pPr>
            <a:r>
              <a:rPr lang="en-US" sz="2800" dirty="0" smtClean="0"/>
              <a:t>Reattainment area Minor NSR rules allow less stringent permitting for medium size facilities</a:t>
            </a:r>
          </a:p>
          <a:p>
            <a:pPr marL="1200150" lvl="1" indent="-742950">
              <a:lnSpc>
                <a:spcPct val="120000"/>
              </a:lnSpc>
              <a:spcAft>
                <a:spcPts val="600"/>
              </a:spcAft>
              <a:buFont typeface="Arial" pitchFamily="34" charset="0"/>
              <a:buChar char="•"/>
            </a:pPr>
            <a:r>
              <a:rPr lang="en-US" sz="2800" dirty="0" smtClean="0"/>
              <a:t>Can’t reduce stringency for Major NSR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4  Designate Lakeview as a sustainment area </a:t>
            </a:r>
          </a:p>
        </p:txBody>
      </p:sp>
      <p:grpSp>
        <p:nvGrpSpPr>
          <p:cNvPr id="21" name="Group 20"/>
          <p:cNvGrpSpPr/>
          <p:nvPr/>
        </p:nvGrpSpPr>
        <p:grpSpPr>
          <a:xfrm>
            <a:off x="2057400" y="2286000"/>
            <a:ext cx="5410200" cy="4114800"/>
            <a:chOff x="2057400" y="2286000"/>
            <a:chExt cx="5410200" cy="4114800"/>
          </a:xfrm>
        </p:grpSpPr>
        <p:pic>
          <p:nvPicPr>
            <p:cNvPr id="13" name="Picture 2"/>
            <p:cNvPicPr>
              <a:picLocks noChangeAspect="1" noChangeArrowheads="1"/>
            </p:cNvPicPr>
            <p:nvPr/>
          </p:nvPicPr>
          <p:blipFill>
            <a:blip r:embed="rId4" cstate="print"/>
            <a:srcRect/>
            <a:stretch>
              <a:fillRect/>
            </a:stretch>
          </p:blipFill>
          <p:spPr bwMode="auto">
            <a:xfrm>
              <a:off x="2057400" y="2286000"/>
              <a:ext cx="5410200" cy="4114800"/>
            </a:xfrm>
            <a:prstGeom prst="rect">
              <a:avLst/>
            </a:prstGeom>
            <a:noFill/>
            <a:ln w="9525">
              <a:noFill/>
              <a:miter lim="800000"/>
              <a:headEnd/>
              <a:tailEnd/>
            </a:ln>
            <a:effectLst/>
          </p:spPr>
        </p:pic>
        <p:sp>
          <p:nvSpPr>
            <p:cNvPr id="14" name="PubCross"/>
            <p:cNvSpPr>
              <a:spLocks noEditPoints="1" noChangeArrowheads="1"/>
            </p:cNvSpPr>
            <p:nvPr/>
          </p:nvSpPr>
          <p:spPr bwMode="auto">
            <a:xfrm>
              <a:off x="3840307" y="5597236"/>
              <a:ext cx="245919" cy="206498"/>
            </a:xfrm>
            <a:custGeom>
              <a:avLst/>
              <a:gdLst>
                <a:gd name="G0" fmla="+- 0 0 0"/>
                <a:gd name="G1" fmla="+- 5400 0 0"/>
                <a:gd name="G2" fmla="+- 21600 0 5400"/>
                <a:gd name="G3" fmla="+- 5400 0 0"/>
                <a:gd name="G4" fmla="+- 21600 0 5400"/>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5" name="PubCross"/>
            <p:cNvSpPr>
              <a:spLocks noEditPoints="1" noChangeArrowheads="1"/>
            </p:cNvSpPr>
            <p:nvPr/>
          </p:nvSpPr>
          <p:spPr bwMode="auto">
            <a:xfrm>
              <a:off x="3471430" y="4225636"/>
              <a:ext cx="221612" cy="248959"/>
            </a:xfrm>
            <a:custGeom>
              <a:avLst/>
              <a:gdLst>
                <a:gd name="G0" fmla="+- 0 0 0"/>
                <a:gd name="G1" fmla="+- 5400 0 0"/>
                <a:gd name="G2" fmla="+- 21600 0 5400"/>
                <a:gd name="G3" fmla="+- 5400 0 0"/>
                <a:gd name="G4" fmla="+- 21600 0 5400"/>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4086225" y="5472545"/>
              <a:ext cx="860714" cy="226636"/>
            </a:xfrm>
            <a:prstGeom prst="rect">
              <a:avLst/>
            </a:prstGeom>
            <a:solidFill>
              <a:schemeClr val="bg1"/>
            </a:solidFill>
          </p:spPr>
          <p:txBody>
            <a:bodyPr wrap="square" rtlCol="0">
              <a:spAutoFit/>
            </a:bodyPr>
            <a:lstStyle/>
            <a:p>
              <a:r>
                <a:rPr lang="en-US" sz="1200" dirty="0" smtClean="0"/>
                <a:t>Klamath Falls</a:t>
              </a:r>
              <a:endParaRPr lang="en-US" sz="1200" dirty="0"/>
            </a:p>
          </p:txBody>
        </p:sp>
        <p:sp>
          <p:nvSpPr>
            <p:cNvPr id="18" name="TextBox 17"/>
            <p:cNvSpPr txBox="1"/>
            <p:nvPr/>
          </p:nvSpPr>
          <p:spPr>
            <a:xfrm>
              <a:off x="3778827" y="4287982"/>
              <a:ext cx="860714" cy="226636"/>
            </a:xfrm>
            <a:prstGeom prst="rect">
              <a:avLst/>
            </a:prstGeom>
            <a:solidFill>
              <a:schemeClr val="bg1"/>
            </a:solidFill>
          </p:spPr>
          <p:txBody>
            <a:bodyPr wrap="square" rtlCol="0">
              <a:spAutoFit/>
            </a:bodyPr>
            <a:lstStyle/>
            <a:p>
              <a:r>
                <a:rPr lang="en-US" sz="1200" dirty="0" smtClean="0"/>
                <a:t>Oakridge</a:t>
              </a:r>
              <a:endParaRPr lang="en-US" sz="1200" dirty="0"/>
            </a:p>
          </p:txBody>
        </p:sp>
      </p:grpSp>
      <p:grpSp>
        <p:nvGrpSpPr>
          <p:cNvPr id="20" name="Group 19"/>
          <p:cNvGrpSpPr/>
          <p:nvPr/>
        </p:nvGrpSpPr>
        <p:grpSpPr>
          <a:xfrm>
            <a:off x="4876800" y="5943600"/>
            <a:ext cx="981941" cy="276999"/>
            <a:chOff x="4885459" y="5659582"/>
            <a:chExt cx="981941" cy="276999"/>
          </a:xfrm>
        </p:grpSpPr>
        <p:sp>
          <p:nvSpPr>
            <p:cNvPr id="16" name="TextBox 15"/>
            <p:cNvSpPr txBox="1"/>
            <p:nvPr/>
          </p:nvSpPr>
          <p:spPr>
            <a:xfrm>
              <a:off x="5008418" y="5659582"/>
              <a:ext cx="858982" cy="276999"/>
            </a:xfrm>
            <a:prstGeom prst="rect">
              <a:avLst/>
            </a:prstGeom>
            <a:solidFill>
              <a:schemeClr val="bg1"/>
            </a:solidFill>
          </p:spPr>
          <p:txBody>
            <a:bodyPr wrap="square" rtlCol="0">
              <a:spAutoFit/>
            </a:bodyPr>
            <a:lstStyle/>
            <a:p>
              <a:r>
                <a:rPr lang="en-US" sz="1200" dirty="0" smtClean="0"/>
                <a:t>Lakeview</a:t>
              </a:r>
              <a:endParaRPr lang="en-US" sz="1200" dirty="0"/>
            </a:p>
          </p:txBody>
        </p:sp>
        <p:sp>
          <p:nvSpPr>
            <p:cNvPr id="19" name="4-Point Star 18"/>
            <p:cNvSpPr/>
            <p:nvPr/>
          </p:nvSpPr>
          <p:spPr>
            <a:xfrm>
              <a:off x="4885459" y="5721927"/>
              <a:ext cx="184439" cy="187036"/>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2584565" y="1676400"/>
            <a:ext cx="4491358" cy="830997"/>
          </a:xfrm>
          <a:prstGeom prst="rect">
            <a:avLst/>
          </a:prstGeom>
        </p:spPr>
        <p:txBody>
          <a:bodyPr wrap="none">
            <a:spAutoFit/>
          </a:bodyPr>
          <a:lstStyle/>
          <a:p>
            <a:pPr algn="ctr"/>
            <a:r>
              <a:rPr lang="en-US" sz="2400" b="1" dirty="0" smtClean="0"/>
              <a:t>Oregon Particulate Matter (PM</a:t>
            </a:r>
            <a:r>
              <a:rPr lang="en-US" sz="2400" b="1" baseline="-25000" dirty="0" smtClean="0"/>
              <a:t>2.5</a:t>
            </a:r>
            <a:r>
              <a:rPr lang="en-US" sz="2400" b="1" dirty="0" smtClean="0"/>
              <a:t>)</a:t>
            </a:r>
          </a:p>
          <a:p>
            <a:pPr algn="ctr"/>
            <a:r>
              <a:rPr lang="en-US" sz="2400" b="1" dirty="0" smtClean="0"/>
              <a:t>Nonattainment Areas</a:t>
            </a:r>
          </a:p>
        </p:txBody>
      </p:sp>
      <p:sp>
        <p:nvSpPr>
          <p:cNvPr id="23" name="TextBox 22"/>
          <p:cNvSpPr txBox="1"/>
          <p:nvPr/>
        </p:nvSpPr>
        <p:spPr>
          <a:xfrm>
            <a:off x="228600" y="2590800"/>
            <a:ext cx="2438399" cy="2677656"/>
          </a:xfrm>
          <a:prstGeom prst="rect">
            <a:avLst/>
          </a:prstGeom>
          <a:noFill/>
        </p:spPr>
        <p:txBody>
          <a:bodyPr wrap="square" rtlCol="0">
            <a:spAutoFit/>
          </a:bodyPr>
          <a:lstStyle/>
          <a:p>
            <a:pPr>
              <a:lnSpc>
                <a:spcPct val="120000"/>
              </a:lnSpc>
              <a:spcAft>
                <a:spcPts val="600"/>
              </a:spcAft>
            </a:pPr>
            <a:r>
              <a:rPr lang="en-US" sz="2800" dirty="0" smtClean="0"/>
              <a:t>DEQ should designate Lakeview as a nonattainment  area</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Title 1"/>
          <p:cNvSpPr>
            <a:spLocks noGrp="1"/>
          </p:cNvSpPr>
          <p:nvPr>
            <p:ph type="title"/>
          </p:nvPr>
        </p:nvSpPr>
        <p:spPr>
          <a:xfrm>
            <a:off x="457200" y="685800"/>
            <a:ext cx="8299586"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Reasons for Rulemaking			</a:t>
            </a:r>
            <a:r>
              <a:rPr lang="en-US" sz="3000" i="1" dirty="0" smtClean="0">
                <a:solidFill>
                  <a:schemeClr val="bg1"/>
                </a:solidFill>
                <a:latin typeface="Arial" pitchFamily="34" charset="0"/>
                <a:cs typeface="Arial" pitchFamily="34" charset="0"/>
              </a:rPr>
              <a:t>continued</a:t>
            </a:r>
            <a:endParaRPr lang="en-US" sz="3200" dirty="0">
              <a:solidFill>
                <a:schemeClr val="bg1"/>
              </a:solidFill>
              <a:latin typeface="Arial" pitchFamily="34" charset="0"/>
              <a:cs typeface="Arial" pitchFamily="34" charset="0"/>
            </a:endParaRPr>
          </a:p>
        </p:txBody>
      </p:sp>
      <p:sp>
        <p:nvSpPr>
          <p:cNvPr id="7" name="Content Placeholder 6"/>
          <p:cNvSpPr>
            <a:spLocks noGrp="1"/>
          </p:cNvSpPr>
          <p:nvPr>
            <p:ph idx="1"/>
          </p:nvPr>
        </p:nvSpPr>
        <p:spPr>
          <a:xfrm>
            <a:off x="381000" y="1828800"/>
            <a:ext cx="8229600" cy="2590800"/>
          </a:xfrm>
        </p:spPr>
        <p:txBody>
          <a:bodyPr/>
          <a:lstStyle/>
          <a:p>
            <a:r>
              <a:rPr lang="en-US" dirty="0" smtClean="0"/>
              <a:t>Decided to do major overhaul:</a:t>
            </a:r>
          </a:p>
          <a:p>
            <a:pPr lvl="1"/>
            <a:r>
              <a:rPr lang="en-US" dirty="0" smtClean="0"/>
              <a:t>Clarify rules</a:t>
            </a:r>
          </a:p>
          <a:p>
            <a:pPr lvl="1"/>
            <a:r>
              <a:rPr lang="en-US" dirty="0" smtClean="0"/>
              <a:t>Improve air quality</a:t>
            </a:r>
          </a:p>
          <a:p>
            <a:pPr lvl="1">
              <a:buNone/>
            </a:pPr>
            <a:endParaRPr lang="en-US" dirty="0" smtClean="0"/>
          </a:p>
          <a:p>
            <a:endParaRPr lang="en-US" dirty="0"/>
          </a:p>
        </p:txBody>
      </p:sp>
      <p:pic>
        <p:nvPicPr>
          <p:cNvPr id="2052" name="Picture 4" descr="http://ecopolitology.org/files/2010/07/Priestmangoode-Mercury-Bullet-Train.jpg"/>
          <p:cNvPicPr>
            <a:picLocks noChangeAspect="1" noChangeArrowheads="1"/>
          </p:cNvPicPr>
          <p:nvPr/>
        </p:nvPicPr>
        <p:blipFill>
          <a:blip r:embed="rId4" cstate="print"/>
          <a:srcRect l="9677" b="8264"/>
          <a:stretch>
            <a:fillRect/>
          </a:stretch>
        </p:blipFill>
        <p:spPr bwMode="auto">
          <a:xfrm>
            <a:off x="4267200" y="3886200"/>
            <a:ext cx="3886200" cy="2310894"/>
          </a:xfrm>
          <a:prstGeom prst="rect">
            <a:avLst/>
          </a:prstGeom>
          <a:noFill/>
        </p:spPr>
      </p:pic>
      <p:sp>
        <p:nvSpPr>
          <p:cNvPr id="10" name="TextBox 9"/>
          <p:cNvSpPr txBox="1"/>
          <p:nvPr/>
        </p:nvSpPr>
        <p:spPr>
          <a:xfrm>
            <a:off x="1828800" y="6248400"/>
            <a:ext cx="803105" cy="369332"/>
          </a:xfrm>
          <a:prstGeom prst="rect">
            <a:avLst/>
          </a:prstGeom>
          <a:noFill/>
        </p:spPr>
        <p:txBody>
          <a:bodyPr wrap="none" rtlCol="0">
            <a:spAutoFit/>
          </a:bodyPr>
          <a:lstStyle/>
          <a:p>
            <a:r>
              <a:rPr lang="en-US" dirty="0" smtClean="0"/>
              <a:t>Before</a:t>
            </a:r>
            <a:endParaRPr lang="en-US" dirty="0"/>
          </a:p>
        </p:txBody>
      </p:sp>
      <p:sp>
        <p:nvSpPr>
          <p:cNvPr id="11" name="TextBox 10"/>
          <p:cNvSpPr txBox="1"/>
          <p:nvPr/>
        </p:nvSpPr>
        <p:spPr>
          <a:xfrm>
            <a:off x="6172200" y="6248400"/>
            <a:ext cx="658257" cy="369332"/>
          </a:xfrm>
          <a:prstGeom prst="rect">
            <a:avLst/>
          </a:prstGeom>
          <a:noFill/>
        </p:spPr>
        <p:txBody>
          <a:bodyPr wrap="none" rtlCol="0">
            <a:spAutoFit/>
          </a:bodyPr>
          <a:lstStyle/>
          <a:p>
            <a:r>
              <a:rPr lang="en-US" dirty="0" smtClean="0"/>
              <a:t>After</a:t>
            </a:r>
            <a:endParaRPr lang="en-US" dirty="0"/>
          </a:p>
        </p:txBody>
      </p:sp>
      <p:pic>
        <p:nvPicPr>
          <p:cNvPr id="2054" name="Picture 6" descr="http://www.friscoheritage.org/wp-content/uploads/2010/09/Restored-Steam-Engine.jpg"/>
          <p:cNvPicPr>
            <a:picLocks noChangeAspect="1" noChangeArrowheads="1"/>
          </p:cNvPicPr>
          <p:nvPr/>
        </p:nvPicPr>
        <p:blipFill>
          <a:blip r:embed="rId5" cstate="print"/>
          <a:srcRect l="5282" t="10563" r="6602" b="7042"/>
          <a:stretch>
            <a:fillRect/>
          </a:stretch>
        </p:blipFill>
        <p:spPr bwMode="auto">
          <a:xfrm>
            <a:off x="838200" y="3886200"/>
            <a:ext cx="3258476" cy="2286000"/>
          </a:xfrm>
          <a:prstGeom prst="rect">
            <a:avLst/>
          </a:prstGeom>
          <a:noFill/>
        </p:spPr>
      </p:pic>
    </p:spTree>
    <p:extLst>
      <p:ext uri="{BB962C8B-B14F-4D97-AF65-F5344CB8AC3E}">
        <p14:creationId xmlns:p14="http://schemas.microsoft.com/office/powerpoint/2010/main" xmlns="" val="1429210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t="4327" r="3996" b="6224"/>
          <a:stretch>
            <a:fillRect/>
          </a:stretch>
        </p:blipFill>
        <p:spPr bwMode="auto">
          <a:xfrm>
            <a:off x="5257800" y="2057400"/>
            <a:ext cx="3657600" cy="38100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fld id="{F0D78E94-73A4-484D-8D4C-ABC2E7101558}" type="slidenum">
              <a:rPr lang="en-US" smtClean="0"/>
              <a:pPr/>
              <a:t>40</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4  Designate Lakeview as a sustainment area </a:t>
            </a:r>
          </a:p>
        </p:txBody>
      </p:sp>
      <p:sp>
        <p:nvSpPr>
          <p:cNvPr id="10" name="Subtitle 2"/>
          <p:cNvSpPr txBox="1">
            <a:spLocks/>
          </p:cNvSpPr>
          <p:nvPr/>
        </p:nvSpPr>
        <p:spPr>
          <a:xfrm>
            <a:off x="457200" y="1828800"/>
            <a:ext cx="4800600" cy="4343400"/>
          </a:xfrm>
          <a:prstGeom prst="rect">
            <a:avLst/>
          </a:prstGeom>
        </p:spPr>
        <p:txBody>
          <a:bodyPr vert="horz" lIns="91440" tIns="45720" rIns="91440" bIns="45720" rtlCol="0">
            <a:noAutofit/>
          </a:bodyPr>
          <a:lstStyle/>
          <a:p>
            <a:pPr marL="0" marR="0" lvl="1" indent="-514350" algn="l" defTabSz="914400" rtl="0" eaLnBrk="1" fontAlgn="auto" latinLnBrk="0" hangingPunct="1">
              <a:lnSpc>
                <a:spcPct val="120000"/>
              </a:lnSpc>
              <a:spcBef>
                <a:spcPts val="0"/>
              </a:spcBef>
              <a:spcAft>
                <a:spcPts val="60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Recommendation:</a:t>
            </a:r>
          </a:p>
          <a:p>
            <a:pPr marL="548640" lvl="1" indent="-514350">
              <a:lnSpc>
                <a:spcPct val="120000"/>
              </a:lnSpc>
              <a:spcAft>
                <a:spcPts val="600"/>
              </a:spcAft>
              <a:buFont typeface="Arial" pitchFamily="34" charset="0"/>
              <a:buChar char="•"/>
            </a:pPr>
            <a:r>
              <a:rPr lang="en-US" sz="2800" dirty="0" smtClean="0"/>
              <a:t>Town of Lakeview and Lake County Commissioners requested sustainment designation</a:t>
            </a:r>
          </a:p>
          <a:p>
            <a:pPr marL="548640" lvl="1" indent="-514350">
              <a:lnSpc>
                <a:spcPct val="120000"/>
              </a:lnSpc>
              <a:spcAft>
                <a:spcPts val="600"/>
              </a:spcAft>
              <a:buFont typeface="Arial" pitchFamily="34" charset="0"/>
              <a:buChar char="•"/>
            </a:pPr>
            <a:endParaRPr lang="en-US" sz="800" dirty="0" smtClean="0"/>
          </a:p>
          <a:p>
            <a:pPr marL="548640" marR="0" lvl="1" indent="-514350" algn="l" defTabSz="914400" rtl="0" eaLnBrk="1" fontAlgn="auto" latinLnBrk="0" hangingPunct="1">
              <a:lnSpc>
                <a:spcPct val="120000"/>
              </a:lnSpc>
              <a:spcBef>
                <a:spcPts val="0"/>
              </a:spcBef>
              <a:spcAft>
                <a:spcPts val="6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Designate Lakeview as a sustainment area</a:t>
            </a:r>
          </a:p>
          <a:p>
            <a:pPr marL="514350" marR="0" lvl="0"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8153400" cy="3429000"/>
          </a:xfrm>
        </p:spPr>
        <p:txBody>
          <a:bodyPr>
            <a:noAutofit/>
          </a:bodyPr>
          <a:lstStyle/>
          <a:p>
            <a:pPr marL="0" lvl="1" indent="-514350" algn="l">
              <a:lnSpc>
                <a:spcPct val="120000"/>
              </a:lnSpc>
              <a:spcBef>
                <a:spcPts val="0"/>
              </a:spcBef>
              <a:spcAft>
                <a:spcPts val="600"/>
              </a:spcAft>
            </a:pPr>
            <a:r>
              <a:rPr lang="en-US" sz="3200" dirty="0" smtClean="0">
                <a:solidFill>
                  <a:schemeClr val="tx1"/>
                </a:solidFill>
              </a:rPr>
              <a:t>Recommendation:</a:t>
            </a:r>
          </a:p>
          <a:p>
            <a:pPr marL="548640" lvl="1" indent="-514350" algn="l">
              <a:lnSpc>
                <a:spcPct val="120000"/>
              </a:lnSpc>
              <a:spcBef>
                <a:spcPts val="0"/>
              </a:spcBef>
              <a:spcAft>
                <a:spcPts val="600"/>
              </a:spcAft>
              <a:buFont typeface="Arial" pitchFamily="34" charset="0"/>
              <a:buChar char="•"/>
            </a:pPr>
            <a:r>
              <a:rPr lang="en-US" dirty="0" smtClean="0">
                <a:solidFill>
                  <a:schemeClr val="tx1"/>
                </a:solidFill>
              </a:rPr>
              <a:t>Designate uncertified woodstoves as priority sources</a:t>
            </a:r>
          </a:p>
          <a:p>
            <a:pPr marL="548640" lvl="1" indent="-514350" algn="l">
              <a:lnSpc>
                <a:spcPct val="120000"/>
              </a:lnSpc>
              <a:spcBef>
                <a:spcPts val="0"/>
              </a:spcBef>
              <a:spcAft>
                <a:spcPts val="600"/>
              </a:spcAft>
              <a:buFont typeface="Arial" pitchFamily="34" charset="0"/>
              <a:buChar char="•"/>
            </a:pPr>
            <a:r>
              <a:rPr lang="en-US" dirty="0" smtClean="0">
                <a:solidFill>
                  <a:schemeClr val="tx1"/>
                </a:solidFill>
              </a:rPr>
              <a:t>Increase offset ratio to 1.2:1 with opportunity to reduce to 1.0:1</a:t>
            </a:r>
          </a:p>
          <a:p>
            <a:pPr marL="514350" indent="-514350" algn="l">
              <a:lnSpc>
                <a:spcPct val="120000"/>
              </a:lnSpc>
              <a:spcBef>
                <a:spcPts val="0"/>
              </a:spcBef>
              <a:spcAft>
                <a:spcPts val="600"/>
              </a:spcAft>
              <a:buFont typeface="Arial" pitchFamily="34" charset="0"/>
              <a:buChar char="•"/>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4  Designate Lakeview as a sustainment area </a:t>
            </a:r>
          </a:p>
        </p:txBody>
      </p:sp>
      <p:pic>
        <p:nvPicPr>
          <p:cNvPr id="54274" name="Picture 2" descr="http://thumbs.dreamstime.com/x/antique-wood-burning-stove-22686398.jpg"/>
          <p:cNvPicPr>
            <a:picLocks noChangeAspect="1" noChangeArrowheads="1"/>
          </p:cNvPicPr>
          <p:nvPr/>
        </p:nvPicPr>
        <p:blipFill>
          <a:blip r:embed="rId4" cstate="print"/>
          <a:srcRect b="16267"/>
          <a:stretch>
            <a:fillRect/>
          </a:stretch>
        </p:blipFill>
        <p:spPr bwMode="auto">
          <a:xfrm>
            <a:off x="1828800" y="4876800"/>
            <a:ext cx="1485912" cy="1866321"/>
          </a:xfrm>
          <a:prstGeom prst="rect">
            <a:avLst/>
          </a:prstGeom>
          <a:noFill/>
        </p:spPr>
      </p:pic>
      <p:grpSp>
        <p:nvGrpSpPr>
          <p:cNvPr id="2" name="Group 17"/>
          <p:cNvGrpSpPr/>
          <p:nvPr/>
        </p:nvGrpSpPr>
        <p:grpSpPr>
          <a:xfrm>
            <a:off x="4800600" y="4590012"/>
            <a:ext cx="3282232" cy="2267988"/>
            <a:chOff x="457200" y="4191000"/>
            <a:chExt cx="3587032" cy="2496588"/>
          </a:xfrm>
        </p:grpSpPr>
        <p:pic>
          <p:nvPicPr>
            <p:cNvPr id="1026" name="Picture 2"/>
            <p:cNvPicPr>
              <a:picLocks noChangeAspect="1" noChangeArrowheads="1"/>
            </p:cNvPicPr>
            <p:nvPr/>
          </p:nvPicPr>
          <p:blipFill>
            <a:blip r:embed="rId5" cstate="print"/>
            <a:srcRect/>
            <a:stretch>
              <a:fillRect/>
            </a:stretch>
          </p:blipFill>
          <p:spPr bwMode="auto">
            <a:xfrm>
              <a:off x="457200" y="4191000"/>
              <a:ext cx="3587032" cy="2496588"/>
            </a:xfrm>
            <a:prstGeom prst="rect">
              <a:avLst/>
            </a:prstGeom>
            <a:noFill/>
            <a:ln w="9525">
              <a:noFill/>
              <a:miter lim="800000"/>
              <a:headEnd/>
              <a:tailEnd/>
            </a:ln>
            <a:effectLst/>
          </p:spPr>
        </p:pic>
        <p:grpSp>
          <p:nvGrpSpPr>
            <p:cNvPr id="4" name="Group 11"/>
            <p:cNvGrpSpPr/>
            <p:nvPr/>
          </p:nvGrpSpPr>
          <p:grpSpPr>
            <a:xfrm>
              <a:off x="762000" y="5029200"/>
              <a:ext cx="990600" cy="990600"/>
              <a:chOff x="3886200" y="4648200"/>
              <a:chExt cx="1371600" cy="1371600"/>
            </a:xfrm>
          </p:grpSpPr>
          <p:grpSp>
            <p:nvGrpSpPr>
              <p:cNvPr id="8" name="Group 9"/>
              <p:cNvGrpSpPr/>
              <p:nvPr/>
            </p:nvGrpSpPr>
            <p:grpSpPr>
              <a:xfrm>
                <a:off x="3886200" y="4648200"/>
                <a:ext cx="1371600" cy="1371600"/>
                <a:chOff x="4419600" y="4724400"/>
                <a:chExt cx="1371600" cy="1371600"/>
              </a:xfrm>
            </p:grpSpPr>
            <p:pic>
              <p:nvPicPr>
                <p:cNvPr id="1027" name="Picture 3" descr="C:\Users\jinahar\AppData\Local\Microsoft\Windows\Temporary Internet Files\Content.IE5\7GD8L71M\weight[1].png"/>
                <p:cNvPicPr>
                  <a:picLocks noChangeAspect="1" noChangeArrowheads="1"/>
                </p:cNvPicPr>
                <p:nvPr/>
              </p:nvPicPr>
              <p:blipFill>
                <a:blip r:embed="rId6" cstate="print"/>
                <a:srcRect/>
                <a:stretch>
                  <a:fillRect/>
                </a:stretch>
              </p:blipFill>
              <p:spPr bwMode="auto">
                <a:xfrm>
                  <a:off x="4419600" y="4724400"/>
                  <a:ext cx="1371600" cy="1371600"/>
                </a:xfrm>
                <a:prstGeom prst="rect">
                  <a:avLst/>
                </a:prstGeom>
                <a:noFill/>
              </p:spPr>
            </p:pic>
            <p:sp>
              <p:nvSpPr>
                <p:cNvPr id="9" name="Rectangle 8"/>
                <p:cNvSpPr/>
                <p:nvPr/>
              </p:nvSpPr>
              <p:spPr>
                <a:xfrm>
                  <a:off x="4572000" y="5486400"/>
                  <a:ext cx="1066800" cy="381000"/>
                </a:xfrm>
                <a:prstGeom prst="rect">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991708" y="5386754"/>
                <a:ext cx="1055674" cy="474855"/>
              </a:xfrm>
              <a:prstGeom prst="rect">
                <a:avLst/>
              </a:prstGeom>
              <a:noFill/>
            </p:spPr>
            <p:txBody>
              <a:bodyPr wrap="none" rtlCol="0">
                <a:spAutoFit/>
              </a:bodyPr>
              <a:lstStyle/>
              <a:p>
                <a:r>
                  <a:rPr lang="en-US" dirty="0" smtClean="0">
                    <a:solidFill>
                      <a:schemeClr val="bg1"/>
                    </a:solidFill>
                  </a:rPr>
                  <a:t>12 tons</a:t>
                </a:r>
                <a:endParaRPr lang="en-US" dirty="0">
                  <a:solidFill>
                    <a:schemeClr val="bg1"/>
                  </a:solidFill>
                </a:endParaRPr>
              </a:p>
            </p:txBody>
          </p:sp>
        </p:grpSp>
        <p:grpSp>
          <p:nvGrpSpPr>
            <p:cNvPr id="10" name="Group 12"/>
            <p:cNvGrpSpPr/>
            <p:nvPr/>
          </p:nvGrpSpPr>
          <p:grpSpPr>
            <a:xfrm>
              <a:off x="3048000" y="4800600"/>
              <a:ext cx="803040" cy="838200"/>
              <a:chOff x="3886200" y="4648200"/>
              <a:chExt cx="1445472" cy="1371600"/>
            </a:xfrm>
          </p:grpSpPr>
          <p:grpSp>
            <p:nvGrpSpPr>
              <p:cNvPr id="12" name="Group 9"/>
              <p:cNvGrpSpPr/>
              <p:nvPr/>
            </p:nvGrpSpPr>
            <p:grpSpPr>
              <a:xfrm>
                <a:off x="3886200" y="4648200"/>
                <a:ext cx="1371600" cy="1371600"/>
                <a:chOff x="4419600" y="4724400"/>
                <a:chExt cx="1371600" cy="1371600"/>
              </a:xfrm>
            </p:grpSpPr>
            <p:pic>
              <p:nvPicPr>
                <p:cNvPr id="16" name="Picture 3" descr="C:\Users\jinahar\AppData\Local\Microsoft\Windows\Temporary Internet Files\Content.IE5\7GD8L71M\weight[1].png"/>
                <p:cNvPicPr>
                  <a:picLocks noChangeAspect="1" noChangeArrowheads="1"/>
                </p:cNvPicPr>
                <p:nvPr/>
              </p:nvPicPr>
              <p:blipFill>
                <a:blip r:embed="rId6" cstate="print"/>
                <a:srcRect/>
                <a:stretch>
                  <a:fillRect/>
                </a:stretch>
              </p:blipFill>
              <p:spPr bwMode="auto">
                <a:xfrm>
                  <a:off x="4419600" y="4724400"/>
                  <a:ext cx="1371600" cy="1371600"/>
                </a:xfrm>
                <a:prstGeom prst="rect">
                  <a:avLst/>
                </a:prstGeom>
                <a:noFill/>
              </p:spPr>
            </p:pic>
            <p:sp>
              <p:nvSpPr>
                <p:cNvPr id="17" name="Rectangle 16"/>
                <p:cNvSpPr/>
                <p:nvPr/>
              </p:nvSpPr>
              <p:spPr>
                <a:xfrm>
                  <a:off x="4572000" y="5486400"/>
                  <a:ext cx="1066800" cy="381000"/>
                </a:xfrm>
                <a:prstGeom prst="rect">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886200" y="5396345"/>
                <a:ext cx="1445472" cy="553997"/>
              </a:xfrm>
              <a:prstGeom prst="rect">
                <a:avLst/>
              </a:prstGeom>
              <a:noFill/>
            </p:spPr>
            <p:txBody>
              <a:bodyPr wrap="none" rtlCol="0">
                <a:spAutoFit/>
              </a:bodyPr>
              <a:lstStyle/>
              <a:p>
                <a:r>
                  <a:rPr lang="en-US" sz="1600" dirty="0" smtClean="0">
                    <a:solidFill>
                      <a:schemeClr val="bg1"/>
                    </a:solidFill>
                  </a:rPr>
                  <a:t>10 tons</a:t>
                </a:r>
                <a:endParaRPr lang="en-US" sz="1600" dirty="0">
                  <a:solidFill>
                    <a:schemeClr val="bg1"/>
                  </a:solidFill>
                </a:endParaRPr>
              </a:p>
            </p:txBody>
          </p:sp>
        </p:gr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05000"/>
            <a:ext cx="8153400" cy="3048000"/>
          </a:xfrm>
        </p:spPr>
        <p:txBody>
          <a:bodyPr>
            <a:noAutofit/>
          </a:bodyPr>
          <a:lstStyle/>
          <a:p>
            <a:pPr marL="514350" indent="-514350" algn="l">
              <a:lnSpc>
                <a:spcPct val="120000"/>
              </a:lnSpc>
              <a:spcBef>
                <a:spcPts val="0"/>
              </a:spcBef>
              <a:spcAft>
                <a:spcPts val="600"/>
              </a:spcAft>
            </a:pPr>
            <a:r>
              <a:rPr lang="en-US" dirty="0" smtClean="0">
                <a:solidFill>
                  <a:schemeClr val="tx1"/>
                </a:solidFill>
              </a:rPr>
              <a:t>Intel</a:t>
            </a:r>
          </a:p>
          <a:p>
            <a:pPr marL="514350" indent="-514350" algn="l">
              <a:lnSpc>
                <a:spcPct val="120000"/>
              </a:lnSpc>
              <a:spcBef>
                <a:spcPts val="0"/>
              </a:spcBef>
              <a:spcAft>
                <a:spcPts val="600"/>
              </a:spcAft>
              <a:buFont typeface="Arial" panose="020B0604020202020204" pitchFamily="34" charset="0"/>
              <a:buChar char="•"/>
            </a:pPr>
            <a:r>
              <a:rPr lang="en-US" sz="2800" dirty="0" smtClean="0">
                <a:solidFill>
                  <a:schemeClr val="tx1"/>
                </a:solidFill>
              </a:rPr>
              <a:t>Require Best Available Control Technology</a:t>
            </a:r>
          </a:p>
          <a:p>
            <a:pPr marL="514350" indent="-514350" algn="l">
              <a:lnSpc>
                <a:spcPct val="120000"/>
              </a:lnSpc>
              <a:spcBef>
                <a:spcPts val="0"/>
              </a:spcBef>
              <a:spcAft>
                <a:spcPts val="600"/>
              </a:spcAft>
              <a:buFont typeface="Arial" panose="020B0604020202020204" pitchFamily="34" charset="0"/>
              <a:buChar char="•"/>
            </a:pPr>
            <a:r>
              <a:rPr lang="en-US" sz="2800" dirty="0" smtClean="0">
                <a:solidFill>
                  <a:schemeClr val="tx1"/>
                </a:solidFill>
              </a:rPr>
              <a:t>Make federal major source</a:t>
            </a:r>
          </a:p>
          <a:p>
            <a:pPr marL="971550" lvl="1" indent="-514350" algn="l">
              <a:lnSpc>
                <a:spcPct val="120000"/>
              </a:lnSpc>
              <a:spcBef>
                <a:spcPts val="0"/>
              </a:spcBef>
              <a:spcAft>
                <a:spcPts val="600"/>
              </a:spcAft>
            </a:pPr>
            <a:endParaRPr lang="en-US" dirty="0" smtClean="0">
              <a:solidFill>
                <a:schemeClr val="tx1"/>
              </a:solidFill>
            </a:endParaRPr>
          </a:p>
          <a:p>
            <a:pPr marL="514350" indent="-514350" algn="l">
              <a:lnSpc>
                <a:spcPct val="120000"/>
              </a:lnSpc>
              <a:spcBef>
                <a:spcPts val="0"/>
              </a:spcBef>
              <a:spcAft>
                <a:spcPts val="600"/>
              </a:spcAft>
              <a:buFont typeface="Arial" pitchFamily="34" charset="0"/>
              <a:buChar char="•"/>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11   Other Comments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676400"/>
            <a:ext cx="3200400" cy="8382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Summary</a:t>
            </a: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lvl="0">
              <a:spcBef>
                <a:spcPct val="0"/>
              </a:spcBef>
              <a:defRPr/>
            </a:pPr>
            <a:r>
              <a:rPr lang="en-US" sz="3200" dirty="0">
                <a:solidFill>
                  <a:schemeClr val="bg1"/>
                </a:solidFill>
                <a:latin typeface="Arial" pitchFamily="34" charset="0"/>
                <a:cs typeface="Arial" pitchFamily="34" charset="0"/>
              </a:rPr>
              <a:t>Public Comment</a:t>
            </a:r>
          </a:p>
        </p:txBody>
      </p:sp>
      <p:sp>
        <p:nvSpPr>
          <p:cNvPr id="2" name="TextBox 1"/>
          <p:cNvSpPr txBox="1"/>
          <p:nvPr/>
        </p:nvSpPr>
        <p:spPr>
          <a:xfrm>
            <a:off x="3581400" y="2743200"/>
            <a:ext cx="5113020" cy="2246769"/>
          </a:xfrm>
          <a:prstGeom prst="rect">
            <a:avLst/>
          </a:prstGeom>
          <a:noFill/>
        </p:spPr>
        <p:txBody>
          <a:bodyPr wrap="square" rtlCol="0">
            <a:spAutoFit/>
          </a:bodyPr>
          <a:lstStyle/>
          <a:p>
            <a:r>
              <a:rPr lang="en-US" sz="2800" dirty="0" smtClean="0"/>
              <a:t>Agreed with 45 comments and made changes</a:t>
            </a:r>
          </a:p>
          <a:p>
            <a:endParaRPr lang="en-US" sz="2800" dirty="0"/>
          </a:p>
          <a:p>
            <a:r>
              <a:rPr lang="en-US" sz="2800" dirty="0" smtClean="0"/>
              <a:t>Disagreed with 40 comments and made no changes</a:t>
            </a:r>
          </a:p>
        </p:txBody>
      </p:sp>
      <p:grpSp>
        <p:nvGrpSpPr>
          <p:cNvPr id="8" name="Group 7"/>
          <p:cNvGrpSpPr/>
          <p:nvPr/>
        </p:nvGrpSpPr>
        <p:grpSpPr>
          <a:xfrm>
            <a:off x="228600" y="2667000"/>
            <a:ext cx="3107261" cy="2519065"/>
            <a:chOff x="5181600" y="3886200"/>
            <a:chExt cx="3107261" cy="2519065"/>
          </a:xfrm>
        </p:grpSpPr>
        <p:pic>
          <p:nvPicPr>
            <p:cNvPr id="9" name="Picture 4" descr="http://www.calcasa.org/wp-content/uploads/2014/05/stack-of-papers.jpg"/>
            <p:cNvPicPr>
              <a:picLocks noChangeAspect="1" noChangeArrowheads="1"/>
            </p:cNvPicPr>
            <p:nvPr/>
          </p:nvPicPr>
          <p:blipFill>
            <a:blip r:embed="rId4" cstate="print"/>
            <a:srcRect/>
            <a:stretch>
              <a:fillRect/>
            </a:stretch>
          </p:blipFill>
          <p:spPr bwMode="auto">
            <a:xfrm>
              <a:off x="5486400" y="3886200"/>
              <a:ext cx="2409010" cy="2095499"/>
            </a:xfrm>
            <a:prstGeom prst="rect">
              <a:avLst/>
            </a:prstGeom>
            <a:noFill/>
          </p:spPr>
        </p:pic>
        <p:sp>
          <p:nvSpPr>
            <p:cNvPr id="10" name="TextBox 9"/>
            <p:cNvSpPr txBox="1"/>
            <p:nvPr/>
          </p:nvSpPr>
          <p:spPr>
            <a:xfrm>
              <a:off x="5181600" y="5943600"/>
              <a:ext cx="3107261" cy="461665"/>
            </a:xfrm>
            <a:prstGeom prst="rect">
              <a:avLst/>
            </a:prstGeom>
            <a:noFill/>
          </p:spPr>
          <p:txBody>
            <a:bodyPr wrap="none" rtlCol="0">
              <a:spAutoFit/>
            </a:bodyPr>
            <a:lstStyle/>
            <a:p>
              <a:r>
                <a:rPr lang="en-US" sz="2400" b="1" dirty="0" smtClean="0">
                  <a:solidFill>
                    <a:schemeClr val="accent6">
                      <a:lumMod val="50000"/>
                    </a:schemeClr>
                  </a:solidFill>
                </a:rPr>
                <a:t>85</a:t>
              </a:r>
              <a:r>
                <a:rPr lang="en-US" sz="1400" dirty="0" smtClean="0"/>
                <a:t> </a:t>
              </a:r>
              <a:r>
                <a:rPr lang="en-US" sz="2000" dirty="0" smtClean="0"/>
                <a:t>Comments + </a:t>
              </a:r>
              <a:r>
                <a:rPr lang="en-US" sz="2000" b="1" dirty="0" smtClean="0">
                  <a:solidFill>
                    <a:schemeClr val="accent6">
                      <a:lumMod val="50000"/>
                    </a:schemeClr>
                  </a:solidFill>
                </a:rPr>
                <a:t>6</a:t>
              </a:r>
              <a:r>
                <a:rPr lang="en-US" sz="2000" dirty="0" smtClean="0"/>
                <a:t> unrelated</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Questions for us?</a:t>
            </a:r>
            <a:endParaRPr lang="en-US" sz="3200" dirty="0">
              <a:solidFill>
                <a:schemeClr val="bg1"/>
              </a:solidFill>
              <a:latin typeface="Arial" pitchFamily="34" charset="0"/>
              <a:cs typeface="Arial" pitchFamily="34" charset="0"/>
            </a:endParaRPr>
          </a:p>
        </p:txBody>
      </p:sp>
      <p:pic>
        <p:nvPicPr>
          <p:cNvPr id="1026" name="Picture 2" descr="C:\Users\Lemer\AppData\Local\Microsoft\Windows\Temporary Internet Files\Content.IE5\PSL70KBN\MP900390083[1].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456" y="2034381"/>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5029200"/>
          </a:xfrm>
        </p:spPr>
        <p:txBody>
          <a:bodyPr>
            <a:normAutofit fontScale="70000" lnSpcReduction="20000"/>
          </a:bodyPr>
          <a:lstStyle/>
          <a:p>
            <a:pPr>
              <a:buNone/>
            </a:pPr>
            <a:r>
              <a:rPr lang="en-US" b="1" dirty="0" smtClean="0"/>
              <a:t> </a:t>
            </a:r>
            <a:r>
              <a:rPr lang="en-US" sz="4600" b="1" dirty="0" smtClean="0"/>
              <a:t>DEQ recommends that the Environmental Quality Commission: </a:t>
            </a:r>
          </a:p>
          <a:p>
            <a:pPr>
              <a:buNone/>
            </a:pPr>
            <a:endParaRPr lang="en-US" sz="1000" dirty="0" smtClean="0"/>
          </a:p>
          <a:p>
            <a:pPr marL="514350" indent="-514350">
              <a:buAutoNum type="arabicPeriod"/>
            </a:pPr>
            <a:r>
              <a:rPr lang="en-US" sz="3700" dirty="0" smtClean="0"/>
              <a:t>Adopt the proposed rules in attachments A1 through A4 as part of chapter 340 of the Oregon Administrative Rules. </a:t>
            </a:r>
          </a:p>
          <a:p>
            <a:pPr marL="514350" indent="-514350">
              <a:buAutoNum type="arabicPeriod"/>
            </a:pPr>
            <a:endParaRPr lang="en-US" sz="1100" dirty="0" smtClean="0"/>
          </a:p>
          <a:p>
            <a:pPr marL="514350" indent="-514350">
              <a:buAutoNum type="arabicPeriod"/>
            </a:pPr>
            <a:r>
              <a:rPr lang="en-US" sz="3700" dirty="0" smtClean="0"/>
              <a:t>Find that certain rules adopted as attachments A1 through A4 are more strict than existing Lane Regional Air Protection Agency rules, as described in attachment B, and direct Lane Regional Air Protection Agency to implement such state rules until it adopts its own rules that are equivalent or more strict and submits them to the Environmental Quality Commission under ORS 468A.135. </a:t>
            </a:r>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fontScale="90000"/>
          </a:bodyPr>
          <a:lstStyle/>
          <a:p>
            <a:pPr algn="l"/>
            <a:r>
              <a:rPr lang="en-US" sz="3600" dirty="0" smtClean="0">
                <a:solidFill>
                  <a:schemeClr val="bg1"/>
                </a:solidFill>
                <a:latin typeface="Arial" pitchFamily="34" charset="0"/>
                <a:cs typeface="Arial" pitchFamily="34" charset="0"/>
              </a:rPr>
              <a:t>Recommendation</a:t>
            </a:r>
            <a:r>
              <a:rPr lang="en-US" sz="3000" dirty="0" smtClean="0">
                <a:solidFill>
                  <a:schemeClr val="bg1"/>
                </a:solidFill>
                <a:latin typeface="Arial" pitchFamily="34" charset="0"/>
                <a:cs typeface="Arial" pitchFamily="34" charset="0"/>
              </a:rPr>
              <a:t>				</a:t>
            </a:r>
            <a:r>
              <a:rPr lang="en-US" sz="3000" i="1" dirty="0" smtClean="0">
                <a:solidFill>
                  <a:schemeClr val="bg1"/>
                </a:solidFill>
                <a:latin typeface="Arial" pitchFamily="34" charset="0"/>
                <a:cs typeface="Arial" pitchFamily="34" charset="0"/>
              </a:rPr>
              <a:t>continued</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p:txBody>
          <a:bodyPr>
            <a:normAutofit fontScale="92500"/>
          </a:bodyPr>
          <a:lstStyle/>
          <a:p>
            <a:pPr>
              <a:buNone/>
            </a:pPr>
            <a:r>
              <a:rPr lang="en-US" sz="3500" b="1" dirty="0" smtClean="0"/>
              <a:t> DEQ recommends that the Environmental Quality Commission: </a:t>
            </a:r>
          </a:p>
          <a:p>
            <a:pPr>
              <a:buNone/>
            </a:pPr>
            <a:endParaRPr lang="en-US" sz="1000" dirty="0" smtClean="0"/>
          </a:p>
          <a:p>
            <a:pPr>
              <a:buNone/>
            </a:pPr>
            <a:r>
              <a:rPr lang="en-US" dirty="0" smtClean="0"/>
              <a:t>3. </a:t>
            </a:r>
            <a:r>
              <a:rPr lang="en-US" sz="2800" dirty="0" smtClean="0"/>
              <a:t>Approve incorporating the rule amendments adopted as attachments A1 through A4 and the rule implementation directive to LRAPA described in attachment B into the Oregon Clean Air Act State Implementation Plan under OAR 340-200-0040 (the “SIP revision”). </a:t>
            </a:r>
          </a:p>
          <a:p>
            <a:pPr>
              <a:buNone/>
            </a:pPr>
            <a:endParaRPr lang="en-US" sz="900" dirty="0" smtClean="0"/>
          </a:p>
          <a:p>
            <a:pPr>
              <a:buNone/>
            </a:pPr>
            <a:r>
              <a:rPr lang="en-US" sz="2800" dirty="0" smtClean="0"/>
              <a:t>4. Direct DEQ to submit the SIP revision to the U.S. Environmental Protection Agency for approval. </a:t>
            </a:r>
            <a:endParaRPr lang="en-US" sz="2800" dirty="0"/>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Rulemaking Team</a:t>
            </a:r>
            <a:endParaRPr lang="en-US" sz="3200" dirty="0">
              <a:solidFill>
                <a:schemeClr val="bg1"/>
              </a:solidFill>
              <a:latin typeface="Arial" pitchFamily="34" charset="0"/>
              <a:cs typeface="Arial" pitchFamily="34" charset="0"/>
            </a:endParaRPr>
          </a:p>
        </p:txBody>
      </p:sp>
      <p:sp>
        <p:nvSpPr>
          <p:cNvPr id="6" name="Content Placeholder 2"/>
          <p:cNvSpPr>
            <a:spLocks noGrp="1"/>
          </p:cNvSpPr>
          <p:nvPr>
            <p:ph idx="1"/>
          </p:nvPr>
        </p:nvSpPr>
        <p:spPr>
          <a:xfrm>
            <a:off x="5486400" y="3733800"/>
            <a:ext cx="2133600" cy="380999"/>
          </a:xfrm>
        </p:spPr>
        <p:txBody>
          <a:bodyPr>
            <a:normAutofit fontScale="92500" lnSpcReduction="20000"/>
          </a:bodyPr>
          <a:lstStyle/>
          <a:p>
            <a:pPr>
              <a:buNone/>
            </a:pPr>
            <a:r>
              <a:rPr lang="en-US" sz="2400" dirty="0" smtClean="0"/>
              <a:t>Mark Fisher</a:t>
            </a:r>
            <a:endParaRPr lang="en-US" sz="2400" dirty="0"/>
          </a:p>
        </p:txBody>
      </p:sp>
      <p:pic>
        <p:nvPicPr>
          <p:cNvPr id="7" name="Picture 2" descr="image8F3FDC0F-18A1-4D0B-B09E-C85AB3BA59CA"/>
          <p:cNvPicPr>
            <a:picLocks noChangeAspect="1" noChangeArrowheads="1"/>
          </p:cNvPicPr>
          <p:nvPr/>
        </p:nvPicPr>
        <p:blipFill>
          <a:blip r:embed="rId3" cstate="print"/>
          <a:srcRect l="10294" t="3922" r="11765" b="11765"/>
          <a:stretch>
            <a:fillRect/>
          </a:stretch>
        </p:blipFill>
        <p:spPr bwMode="auto">
          <a:xfrm>
            <a:off x="1371600" y="1676400"/>
            <a:ext cx="2440352" cy="1981200"/>
          </a:xfrm>
          <a:prstGeom prst="rect">
            <a:avLst/>
          </a:prstGeom>
          <a:noFill/>
          <a:ln w="9525">
            <a:noFill/>
            <a:miter lim="800000"/>
            <a:headEnd/>
            <a:tailEnd/>
          </a:ln>
        </p:spPr>
      </p:pic>
      <p:pic>
        <p:nvPicPr>
          <p:cNvPr id="8" name="Picture 3" descr="image3B8AA953-E621-4F9C-8E36-68D0405326E8"/>
          <p:cNvPicPr>
            <a:picLocks noChangeAspect="1" noChangeArrowheads="1"/>
          </p:cNvPicPr>
          <p:nvPr/>
        </p:nvPicPr>
        <p:blipFill>
          <a:blip r:embed="rId4" cstate="print"/>
          <a:srcRect l="19118" t="1961" r="25000" b="31373"/>
          <a:stretch>
            <a:fillRect/>
          </a:stretch>
        </p:blipFill>
        <p:spPr bwMode="auto">
          <a:xfrm>
            <a:off x="5181600" y="1676400"/>
            <a:ext cx="2286000" cy="2046728"/>
          </a:xfrm>
          <a:prstGeom prst="rect">
            <a:avLst/>
          </a:prstGeom>
          <a:noFill/>
          <a:ln w="9525">
            <a:noFill/>
            <a:miter lim="800000"/>
            <a:headEnd/>
            <a:tailEnd/>
          </a:ln>
        </p:spPr>
      </p:pic>
      <p:pic>
        <p:nvPicPr>
          <p:cNvPr id="9" name="Picture 4" descr="imageB89B3EB2-D84D-4E07-8D80-CF1B2CD7B960"/>
          <p:cNvPicPr>
            <a:picLocks noChangeAspect="1" noChangeArrowheads="1"/>
          </p:cNvPicPr>
          <p:nvPr/>
        </p:nvPicPr>
        <p:blipFill>
          <a:blip r:embed="rId5" cstate="print"/>
          <a:srcRect l="11400" r="12600" b="5600"/>
          <a:stretch>
            <a:fillRect/>
          </a:stretch>
        </p:blipFill>
        <p:spPr bwMode="auto">
          <a:xfrm>
            <a:off x="1524000" y="4343400"/>
            <a:ext cx="2219933" cy="2068037"/>
          </a:xfrm>
          <a:prstGeom prst="rect">
            <a:avLst/>
          </a:prstGeom>
          <a:noFill/>
          <a:ln w="9525">
            <a:noFill/>
            <a:miter lim="800000"/>
            <a:headEnd/>
            <a:tailEnd/>
          </a:ln>
        </p:spPr>
      </p:pic>
      <p:pic>
        <p:nvPicPr>
          <p:cNvPr id="10" name="Picture 5" descr="image897B0128-FEE8-4E4F-9448-8F84EAAB5294"/>
          <p:cNvPicPr>
            <a:picLocks noChangeAspect="1" noChangeArrowheads="1"/>
          </p:cNvPicPr>
          <p:nvPr/>
        </p:nvPicPr>
        <p:blipFill>
          <a:blip r:embed="rId6" cstate="print"/>
          <a:srcRect l="10200" t="16000" r="15600"/>
          <a:stretch>
            <a:fillRect/>
          </a:stretch>
        </p:blipFill>
        <p:spPr bwMode="auto">
          <a:xfrm>
            <a:off x="5105400" y="4419600"/>
            <a:ext cx="2357501" cy="2001651"/>
          </a:xfrm>
          <a:prstGeom prst="rect">
            <a:avLst/>
          </a:prstGeom>
          <a:noFill/>
          <a:ln w="9525">
            <a:noFill/>
            <a:miter lim="800000"/>
            <a:headEnd/>
            <a:tailEnd/>
          </a:ln>
        </p:spPr>
      </p:pic>
      <p:sp>
        <p:nvSpPr>
          <p:cNvPr id="11" name="Content Placeholder 2"/>
          <p:cNvSpPr txBox="1">
            <a:spLocks/>
          </p:cNvSpPr>
          <p:nvPr/>
        </p:nvSpPr>
        <p:spPr>
          <a:xfrm>
            <a:off x="1828800" y="6324600"/>
            <a:ext cx="1828800" cy="3809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Gary Andes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1676400" y="3581400"/>
            <a:ext cx="1981200" cy="3809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George Davis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4953000" y="6324600"/>
            <a:ext cx="3124200" cy="3809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Karen White-Fallon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0600" y="5715000"/>
            <a:ext cx="3886200" cy="609600"/>
          </a:xfrm>
        </p:spPr>
        <p:txBody>
          <a:bodyPr>
            <a:noAutofit/>
          </a:bodyPr>
          <a:lstStyle/>
          <a:p>
            <a:pPr marL="514350" indent="-514350">
              <a:lnSpc>
                <a:spcPct val="120000"/>
              </a:lnSpc>
              <a:spcBef>
                <a:spcPts val="0"/>
              </a:spcBef>
              <a:spcAft>
                <a:spcPts val="600"/>
              </a:spcAft>
            </a:pPr>
            <a:r>
              <a:rPr lang="en-US" sz="2800" dirty="0" smtClean="0">
                <a:solidFill>
                  <a:schemeClr val="tx1"/>
                </a:solidFill>
              </a:rPr>
              <a:t>Proposed </a:t>
            </a:r>
            <a:r>
              <a:rPr lang="en-US" sz="2800" dirty="0" smtClean="0">
                <a:solidFill>
                  <a:schemeClr val="tx1"/>
                </a:solidFill>
              </a:rPr>
              <a:t>Rule Adoption</a:t>
            </a:r>
          </a:p>
        </p:txBody>
      </p:sp>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Presentations to EQC</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89090" name="Picture 2" descr="http://2calendar.com/wp-content/uploads/2014/01/June-2014-Calendar-1.png"/>
          <p:cNvPicPr>
            <a:picLocks noChangeAspect="1" noChangeArrowheads="1"/>
          </p:cNvPicPr>
          <p:nvPr/>
        </p:nvPicPr>
        <p:blipFill>
          <a:blip r:embed="rId4" cstate="print"/>
          <a:srcRect/>
          <a:stretch>
            <a:fillRect/>
          </a:stretch>
        </p:blipFill>
        <p:spPr bwMode="auto">
          <a:xfrm>
            <a:off x="1066800" y="1752600"/>
            <a:ext cx="1816100" cy="1410721"/>
          </a:xfrm>
          <a:prstGeom prst="rect">
            <a:avLst/>
          </a:prstGeom>
          <a:noFill/>
        </p:spPr>
      </p:pic>
      <p:sp>
        <p:nvSpPr>
          <p:cNvPr id="8" name="Rectangle 7"/>
          <p:cNvSpPr/>
          <p:nvPr/>
        </p:nvSpPr>
        <p:spPr>
          <a:xfrm>
            <a:off x="609600" y="3048000"/>
            <a:ext cx="2743200" cy="523220"/>
          </a:xfrm>
          <a:prstGeom prst="rect">
            <a:avLst/>
          </a:prstGeom>
        </p:spPr>
        <p:txBody>
          <a:bodyPr wrap="square">
            <a:spAutoFit/>
          </a:bodyPr>
          <a:lstStyle/>
          <a:p>
            <a:pPr algn="ctr"/>
            <a:r>
              <a:rPr lang="en-US" sz="2800" dirty="0" smtClean="0">
                <a:solidFill>
                  <a:prstClr val="black"/>
                </a:solidFill>
              </a:rPr>
              <a:t>Director’s Report</a:t>
            </a:r>
            <a:endParaRPr lang="en-US" dirty="0"/>
          </a:p>
        </p:txBody>
      </p:sp>
      <p:pic>
        <p:nvPicPr>
          <p:cNvPr id="89096" name="Picture 8" descr="http://www.101printablecalendars.com/wp-content/uploads/2014/10/download/january-2015-calendar-45.jpg"/>
          <p:cNvPicPr>
            <a:picLocks noChangeAspect="1" noChangeArrowheads="1"/>
          </p:cNvPicPr>
          <p:nvPr/>
        </p:nvPicPr>
        <p:blipFill>
          <a:blip r:embed="rId5" cstate="print"/>
          <a:srcRect l="5976" t="13855" r="5976" b="4618"/>
          <a:stretch>
            <a:fillRect/>
          </a:stretch>
        </p:blipFill>
        <p:spPr bwMode="auto">
          <a:xfrm>
            <a:off x="1180824" y="3886200"/>
            <a:ext cx="1653392" cy="1981200"/>
          </a:xfrm>
          <a:prstGeom prst="rect">
            <a:avLst/>
          </a:prstGeom>
          <a:noFill/>
        </p:spPr>
      </p:pic>
      <p:pic>
        <p:nvPicPr>
          <p:cNvPr id="89102" name="Picture 14" descr="http://calenworld.com/wp-content/uploads/2014/06/November-2014-printable-calendar.png"/>
          <p:cNvPicPr>
            <a:picLocks noChangeAspect="1" noChangeArrowheads="1"/>
          </p:cNvPicPr>
          <p:nvPr/>
        </p:nvPicPr>
        <p:blipFill>
          <a:blip r:embed="rId6" cstate="print"/>
          <a:srcRect/>
          <a:stretch>
            <a:fillRect/>
          </a:stretch>
        </p:blipFill>
        <p:spPr bwMode="auto">
          <a:xfrm>
            <a:off x="5562600" y="1752600"/>
            <a:ext cx="2046890" cy="1447800"/>
          </a:xfrm>
          <a:prstGeom prst="rect">
            <a:avLst/>
          </a:prstGeom>
          <a:noFill/>
        </p:spPr>
      </p:pic>
      <p:sp>
        <p:nvSpPr>
          <p:cNvPr id="14" name="Rectangle 13"/>
          <p:cNvSpPr/>
          <p:nvPr/>
        </p:nvSpPr>
        <p:spPr>
          <a:xfrm>
            <a:off x="4648200" y="3048000"/>
            <a:ext cx="3886200" cy="523220"/>
          </a:xfrm>
          <a:prstGeom prst="rect">
            <a:avLst/>
          </a:prstGeom>
        </p:spPr>
        <p:txBody>
          <a:bodyPr wrap="square">
            <a:spAutoFit/>
          </a:bodyPr>
          <a:lstStyle/>
          <a:p>
            <a:pPr algn="ctr"/>
            <a:r>
              <a:rPr lang="en-US" sz="2800" dirty="0" smtClean="0"/>
              <a:t>Temporary Rule Adoption</a:t>
            </a:r>
            <a:endParaRPr lang="en-US" sz="2800" dirty="0"/>
          </a:p>
        </p:txBody>
      </p:sp>
      <p:sp>
        <p:nvSpPr>
          <p:cNvPr id="15" name="Rectangle 14"/>
          <p:cNvSpPr/>
          <p:nvPr/>
        </p:nvSpPr>
        <p:spPr>
          <a:xfrm>
            <a:off x="685800" y="5791200"/>
            <a:ext cx="2918556" cy="523220"/>
          </a:xfrm>
          <a:prstGeom prst="rect">
            <a:avLst/>
          </a:prstGeom>
        </p:spPr>
        <p:txBody>
          <a:bodyPr wrap="none">
            <a:spAutoFit/>
          </a:bodyPr>
          <a:lstStyle/>
          <a:p>
            <a:pPr algn="ctr"/>
            <a:r>
              <a:rPr lang="en-US" sz="2800" dirty="0" smtClean="0"/>
              <a:t>Informational Item</a:t>
            </a:r>
            <a:endParaRPr lang="en-US" sz="2800" dirty="0"/>
          </a:p>
        </p:txBody>
      </p:sp>
      <p:pic>
        <p:nvPicPr>
          <p:cNvPr id="89104" name="Picture 16" descr="http://www.hdworldwidepics.com/wp-content/uploads/2015/03/April-2015-Calendar-Malayalam-1-400x300.png"/>
          <p:cNvPicPr>
            <a:picLocks noChangeAspect="1" noChangeArrowheads="1"/>
          </p:cNvPicPr>
          <p:nvPr/>
        </p:nvPicPr>
        <p:blipFill>
          <a:blip r:embed="rId7" cstate="print"/>
          <a:srcRect/>
          <a:stretch>
            <a:fillRect/>
          </a:stretch>
        </p:blipFill>
        <p:spPr bwMode="auto">
          <a:xfrm>
            <a:off x="5410200" y="4000500"/>
            <a:ext cx="2387600" cy="1790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305800" cy="2819400"/>
          </a:xfrm>
        </p:spPr>
        <p:txBody>
          <a:bodyPr>
            <a:noAutofit/>
          </a:bodyPr>
          <a:lstStyle/>
          <a:p>
            <a:pPr marL="514350" indent="-514350" algn="l">
              <a:lnSpc>
                <a:spcPct val="120000"/>
              </a:lnSpc>
              <a:spcBef>
                <a:spcPts val="0"/>
              </a:spcBef>
              <a:spcAft>
                <a:spcPts val="600"/>
              </a:spcAft>
              <a:buFont typeface="+mj-lt"/>
              <a:buAutoNum type="arabicPeriod"/>
            </a:pPr>
            <a:r>
              <a:rPr lang="en-US" sz="2800" dirty="0" smtClean="0">
                <a:solidFill>
                  <a:schemeClr val="tx1"/>
                </a:solidFill>
              </a:rPr>
              <a:t>Clarify and update air quality rules </a:t>
            </a:r>
          </a:p>
          <a:p>
            <a:pPr marL="514350" indent="-514350" algn="l">
              <a:lnSpc>
                <a:spcPct val="120000"/>
              </a:lnSpc>
              <a:spcBef>
                <a:spcPts val="0"/>
              </a:spcBef>
              <a:spcAft>
                <a:spcPts val="600"/>
              </a:spcAft>
              <a:buFont typeface="+mj-lt"/>
              <a:buAutoNum type="arabicPeriod"/>
            </a:pPr>
            <a:r>
              <a:rPr lang="en-US" sz="2800" dirty="0" smtClean="0">
                <a:solidFill>
                  <a:schemeClr val="tx1"/>
                </a:solidFill>
              </a:rPr>
              <a:t>Update particulate matter emission standards</a:t>
            </a:r>
          </a:p>
          <a:p>
            <a:pPr marL="514350" indent="-514350" algn="l">
              <a:lnSpc>
                <a:spcPct val="120000"/>
              </a:lnSpc>
              <a:spcBef>
                <a:spcPts val="0"/>
              </a:spcBef>
              <a:spcAft>
                <a:spcPts val="600"/>
              </a:spcAft>
              <a:buFont typeface="+mj-lt"/>
              <a:buAutoNum type="arabicPeriod"/>
            </a:pPr>
            <a:r>
              <a:rPr lang="en-US" sz="2800" dirty="0" smtClean="0">
                <a:solidFill>
                  <a:schemeClr val="tx1"/>
                </a:solidFill>
              </a:rPr>
              <a:t>Change permitting requirements for emergency generators and small natural gas or oil-fired equipment</a:t>
            </a:r>
          </a:p>
        </p:txBody>
      </p:sp>
      <p:sp>
        <p:nvSpPr>
          <p:cNvPr id="6" name="Footer Placeholder 5"/>
          <p:cNvSpPr>
            <a:spLocks noGrp="1"/>
          </p:cNvSpPr>
          <p:nvPr>
            <p:ph type="ftr" sz="quarter" idx="11"/>
          </p:nvPr>
        </p:nvSpPr>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9 Categories of Rulemaking</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4343400"/>
          </a:xfrm>
        </p:spPr>
        <p:txBody>
          <a:bodyPr>
            <a:noAutofit/>
          </a:bodyPr>
          <a:lstStyle/>
          <a:p>
            <a:pPr marL="514350" indent="-514350" algn="l">
              <a:lnSpc>
                <a:spcPct val="120000"/>
              </a:lnSpc>
              <a:spcBef>
                <a:spcPts val="0"/>
              </a:spcBef>
              <a:spcAft>
                <a:spcPts val="600"/>
              </a:spcAft>
              <a:buFont typeface="+mj-lt"/>
              <a:buAutoNum type="arabicPeriod" startAt="4"/>
            </a:pPr>
            <a:r>
              <a:rPr lang="en-US" sz="2800" dirty="0" smtClean="0">
                <a:solidFill>
                  <a:schemeClr val="tx1"/>
                </a:solidFill>
              </a:rPr>
              <a:t>Revise parts of the New Source Review preconstruction permitting program</a:t>
            </a:r>
          </a:p>
          <a:p>
            <a:pPr marL="514350" indent="-514350" algn="l">
              <a:lnSpc>
                <a:spcPct val="120000"/>
              </a:lnSpc>
              <a:spcBef>
                <a:spcPts val="0"/>
              </a:spcBef>
              <a:spcAft>
                <a:spcPts val="600"/>
              </a:spcAft>
              <a:buFont typeface="+mj-lt"/>
              <a:buAutoNum type="arabicPeriod" startAt="4"/>
            </a:pPr>
            <a:r>
              <a:rPr lang="en-US" sz="2800" dirty="0" smtClean="0">
                <a:solidFill>
                  <a:schemeClr val="tx1"/>
                </a:solidFill>
              </a:rPr>
              <a:t>Establish two new state air quality area designations, “sustainment” and “reattainment”</a:t>
            </a:r>
          </a:p>
          <a:p>
            <a:pPr marL="514350" indent="-514350" algn="l">
              <a:lnSpc>
                <a:spcPct val="120000"/>
              </a:lnSpc>
              <a:spcBef>
                <a:spcPts val="0"/>
              </a:spcBef>
              <a:spcAft>
                <a:spcPts val="600"/>
              </a:spcAft>
              <a:buFont typeface="+mj-lt"/>
              <a:buAutoNum type="arabicPeriod" startAt="6"/>
            </a:pPr>
            <a:r>
              <a:rPr lang="en-US" sz="2800" dirty="0" smtClean="0">
                <a:solidFill>
                  <a:schemeClr val="tx1"/>
                </a:solidFill>
              </a:rPr>
              <a:t>Designate Lakeview as a state sustainment area</a:t>
            </a:r>
          </a:p>
          <a:p>
            <a:pPr marL="514350" indent="-514350" algn="l">
              <a:lnSpc>
                <a:spcPct val="120000"/>
              </a:lnSpc>
              <a:spcBef>
                <a:spcPts val="0"/>
              </a:spcBef>
              <a:spcAft>
                <a:spcPts val="600"/>
              </a:spcAft>
              <a:buAutoNum type="arabicPeriod" startAt="5"/>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9 Categories of Rulemaking		</a:t>
            </a:r>
            <a:r>
              <a:rPr kumimoji="0" lang="en-US" sz="30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4038600"/>
          </a:xfrm>
        </p:spPr>
        <p:txBody>
          <a:bodyPr>
            <a:noAutofit/>
          </a:bodyPr>
          <a:lstStyle/>
          <a:p>
            <a:pPr marL="514350" indent="-514350" algn="l">
              <a:lnSpc>
                <a:spcPct val="120000"/>
              </a:lnSpc>
              <a:spcBef>
                <a:spcPts val="0"/>
              </a:spcBef>
              <a:spcAft>
                <a:spcPts val="600"/>
              </a:spcAft>
            </a:pPr>
            <a:r>
              <a:rPr lang="en-US" sz="2800" dirty="0" smtClean="0">
                <a:solidFill>
                  <a:schemeClr val="tx1"/>
                </a:solidFill>
              </a:rPr>
              <a:t>7.   Modernize methods allowed for holding public hearings and meetings </a:t>
            </a:r>
          </a:p>
          <a:p>
            <a:pPr marL="514350" indent="-514350" algn="l">
              <a:lnSpc>
                <a:spcPct val="120000"/>
              </a:lnSpc>
              <a:spcBef>
                <a:spcPts val="0"/>
              </a:spcBef>
              <a:spcAft>
                <a:spcPts val="600"/>
              </a:spcAft>
            </a:pPr>
            <a:r>
              <a:rPr lang="en-US" sz="2800" dirty="0" smtClean="0">
                <a:solidFill>
                  <a:schemeClr val="tx1"/>
                </a:solidFill>
              </a:rPr>
              <a:t>8.   Re-establish the Heat Smart woodstove replacement program exemption for small commercial solid fuel boilers regulated under the permitting program</a:t>
            </a:r>
          </a:p>
          <a:p>
            <a:pPr marL="514350" indent="-514350" algn="l">
              <a:lnSpc>
                <a:spcPct val="120000"/>
              </a:lnSpc>
              <a:spcBef>
                <a:spcPts val="0"/>
              </a:spcBef>
              <a:spcAft>
                <a:spcPts val="600"/>
              </a:spcAft>
            </a:pPr>
            <a:r>
              <a:rPr lang="en-US" sz="2800" dirty="0" smtClean="0">
                <a:solidFill>
                  <a:schemeClr val="tx1"/>
                </a:solidFill>
              </a:rPr>
              <a:t>9.   Remove annual reporting requirements for small gasoline dispensing facilities</a:t>
            </a:r>
          </a:p>
        </p:txBody>
      </p:sp>
      <p:sp>
        <p:nvSpPr>
          <p:cNvPr id="6" name="Footer Placeholder 5"/>
          <p:cNvSpPr>
            <a:spLocks noGrp="1"/>
          </p:cNvSpPr>
          <p:nvPr>
            <p:ph type="ftr" sz="quarter" idx="11"/>
          </p:nvPr>
        </p:nvSpPr>
        <p:spPr/>
        <p:txBody>
          <a:bodyPr/>
          <a:lstStyle/>
          <a:p>
            <a:fld id="{F0D78E94-73A4-484D-8D4C-ABC2E7101558}" type="slidenum">
              <a:rPr lang="en-US" smtClean="0"/>
              <a:pPr/>
              <a:t>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9 Categories of Rulemaking</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78654"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Notice</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9,274</a:t>
            </a:r>
            <a:r>
              <a:rPr lang="en-US" sz="2400" dirty="0" smtClean="0"/>
              <a:t> 	</a:t>
            </a:r>
            <a:r>
              <a:rPr lang="en-US" sz="2000" dirty="0" smtClean="0"/>
              <a:t>Notifications – email/postcard</a:t>
            </a:r>
          </a:p>
        </p:txBody>
      </p:sp>
      <p:pic>
        <p:nvPicPr>
          <p:cNvPr id="99330" name="Picture 2" descr="https://www.tcp-international.de/typo3temp/pics/29782b384d.jpg"/>
          <p:cNvPicPr>
            <a:picLocks noChangeAspect="1" noChangeArrowheads="1"/>
          </p:cNvPicPr>
          <p:nvPr/>
        </p:nvPicPr>
        <p:blipFill>
          <a:blip r:embed="rId4" cstate="print"/>
          <a:srcRect t="10552"/>
          <a:stretch>
            <a:fillRect/>
          </a:stretch>
        </p:blipFill>
        <p:spPr bwMode="auto">
          <a:xfrm>
            <a:off x="838200" y="1828800"/>
            <a:ext cx="2597079" cy="1550638"/>
          </a:xfrm>
          <a:prstGeom prst="rect">
            <a:avLst/>
          </a:prstGeom>
          <a:noFill/>
        </p:spPr>
      </p:pic>
      <p:sp>
        <p:nvSpPr>
          <p:cNvPr id="8" name="TextBox 7"/>
          <p:cNvSpPr txBox="1"/>
          <p:nvPr/>
        </p:nvSpPr>
        <p:spPr>
          <a:xfrm>
            <a:off x="838200" y="3505200"/>
            <a:ext cx="2661370" cy="461665"/>
          </a:xfrm>
          <a:prstGeom prst="rect">
            <a:avLst/>
          </a:prstGeom>
          <a:noFill/>
        </p:spPr>
        <p:txBody>
          <a:bodyPr wrap="none" rtlCol="0">
            <a:spAutoFit/>
          </a:bodyPr>
          <a:lstStyle/>
          <a:p>
            <a:r>
              <a:rPr lang="en-US" sz="2400" b="1" dirty="0" smtClean="0">
                <a:solidFill>
                  <a:schemeClr val="accent6">
                    <a:lumMod val="50000"/>
                  </a:schemeClr>
                </a:solidFill>
              </a:rPr>
              <a:t>4</a:t>
            </a:r>
            <a:r>
              <a:rPr lang="en-US" sz="2000" dirty="0" smtClean="0"/>
              <a:t> Stakeholder meetings</a:t>
            </a:r>
          </a:p>
        </p:txBody>
      </p:sp>
      <p:sp>
        <p:nvSpPr>
          <p:cNvPr id="9" name="TextBox 8"/>
          <p:cNvSpPr txBox="1"/>
          <p:nvPr/>
        </p:nvSpPr>
        <p:spPr>
          <a:xfrm>
            <a:off x="4114800" y="3505200"/>
            <a:ext cx="5029200" cy="461665"/>
          </a:xfrm>
          <a:prstGeom prst="rect">
            <a:avLst/>
          </a:prstGeom>
          <a:noFill/>
        </p:spPr>
        <p:txBody>
          <a:bodyPr wrap="square" rtlCol="0">
            <a:spAutoFit/>
          </a:bodyPr>
          <a:lstStyle/>
          <a:p>
            <a:r>
              <a:rPr lang="en-US" sz="2400" b="1" dirty="0" smtClean="0">
                <a:solidFill>
                  <a:schemeClr val="accent6">
                    <a:lumMod val="50000"/>
                  </a:schemeClr>
                </a:solidFill>
              </a:rPr>
              <a:t>1</a:t>
            </a:r>
            <a:r>
              <a:rPr lang="en-US" sz="2400" dirty="0" smtClean="0"/>
              <a:t> </a:t>
            </a:r>
            <a:r>
              <a:rPr lang="en-US" sz="2000" dirty="0" smtClean="0"/>
              <a:t>fiscal/economic impact advisory committee </a:t>
            </a:r>
          </a:p>
        </p:txBody>
      </p:sp>
      <p:pic>
        <p:nvPicPr>
          <p:cNvPr id="99332" name="Picture 4" descr="http://www.sirius-migrationeducation.org/wp-content/uploads/2013/10/photo.jpg"/>
          <p:cNvPicPr>
            <a:picLocks noChangeAspect="1" noChangeArrowheads="1"/>
          </p:cNvPicPr>
          <p:nvPr/>
        </p:nvPicPr>
        <p:blipFill>
          <a:blip r:embed="rId5" cstate="print"/>
          <a:srcRect t="10312"/>
          <a:stretch>
            <a:fillRect/>
          </a:stretch>
        </p:blipFill>
        <p:spPr bwMode="auto">
          <a:xfrm>
            <a:off x="5334000" y="1752600"/>
            <a:ext cx="2514600" cy="1684059"/>
          </a:xfrm>
          <a:prstGeom prst="rect">
            <a:avLst/>
          </a:prstGeom>
          <a:noFill/>
        </p:spPr>
      </p:pic>
      <p:pic>
        <p:nvPicPr>
          <p:cNvPr id="99334" name="Picture 6" descr="http://themediaagency.com/wp-content/uploads/2012/09/email-facts-f2fc3a421a84.jpg"/>
          <p:cNvPicPr>
            <a:picLocks noChangeAspect="1" noChangeArrowheads="1"/>
          </p:cNvPicPr>
          <p:nvPr/>
        </p:nvPicPr>
        <p:blipFill>
          <a:blip r:embed="rId6" cstate="print"/>
          <a:srcRect l="12600" r="18000"/>
          <a:stretch>
            <a:fillRect/>
          </a:stretch>
        </p:blipFill>
        <p:spPr bwMode="auto">
          <a:xfrm>
            <a:off x="3886200" y="4495800"/>
            <a:ext cx="1410216"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9485</TotalTime>
  <Words>3518</Words>
  <Application>Microsoft Office PowerPoint</Application>
  <PresentationFormat>On-screen Show (4:3)</PresentationFormat>
  <Paragraphs>525</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Operations</vt:lpstr>
      <vt:lpstr>Slide 2</vt:lpstr>
      <vt:lpstr>Reasons for Rulemaking</vt:lpstr>
      <vt:lpstr>Reasons for Rulemaking   continued</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6  New Source Review</vt:lpstr>
      <vt:lpstr>6  New Source Review   continued</vt:lpstr>
      <vt:lpstr>6  New Source Review Complexity</vt:lpstr>
      <vt:lpstr>Slide 33</vt:lpstr>
      <vt:lpstr>Slide 34</vt:lpstr>
      <vt:lpstr>Slide 35</vt:lpstr>
      <vt:lpstr>Slide 36</vt:lpstr>
      <vt:lpstr>Slide 37</vt:lpstr>
      <vt:lpstr>Slide 38</vt:lpstr>
      <vt:lpstr>Slide 39</vt:lpstr>
      <vt:lpstr>Slide 40</vt:lpstr>
      <vt:lpstr>Slide 41</vt:lpstr>
      <vt:lpstr>Slide 42</vt:lpstr>
      <vt:lpstr>Slide 43</vt:lpstr>
      <vt:lpstr>Questions for us?</vt:lpstr>
      <vt:lpstr>Recommendation</vt:lpstr>
      <vt:lpstr>Recommendation    continued</vt:lpstr>
      <vt:lpstr>Rulemaking Team</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Name</dc:title>
  <dc:creator>State of Oregon</dc:creator>
  <cp:lastModifiedBy>jinahar</cp:lastModifiedBy>
  <cp:revision>961</cp:revision>
  <dcterms:created xsi:type="dcterms:W3CDTF">2012-12-04T19:19:06Z</dcterms:created>
  <dcterms:modified xsi:type="dcterms:W3CDTF">2015-03-30T23:36:07Z</dcterms:modified>
</cp:coreProperties>
</file>