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diagrams/colors2.xml" ContentType="application/vnd.openxmlformats-officedocument.drawingml.diagramColors+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diagrams/quickStyle1.xml" ContentType="application/vnd.openxmlformats-officedocument.drawingml.diagramStyl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1" r:id="rId2"/>
  </p:sldMasterIdLst>
  <p:notesMasterIdLst>
    <p:notesMasterId r:id="rId159"/>
  </p:notesMasterIdLst>
  <p:handoutMasterIdLst>
    <p:handoutMasterId r:id="rId160"/>
  </p:handoutMasterIdLst>
  <p:sldIdLst>
    <p:sldId id="753" r:id="rId3"/>
    <p:sldId id="533" r:id="rId4"/>
    <p:sldId id="531" r:id="rId5"/>
    <p:sldId id="745" r:id="rId6"/>
    <p:sldId id="744" r:id="rId7"/>
    <p:sldId id="754" r:id="rId8"/>
    <p:sldId id="755" r:id="rId9"/>
    <p:sldId id="756" r:id="rId10"/>
    <p:sldId id="534" r:id="rId11"/>
    <p:sldId id="704" r:id="rId12"/>
    <p:sldId id="716" r:id="rId13"/>
    <p:sldId id="718" r:id="rId14"/>
    <p:sldId id="535" r:id="rId15"/>
    <p:sldId id="536" r:id="rId16"/>
    <p:sldId id="717" r:id="rId17"/>
    <p:sldId id="734" r:id="rId18"/>
    <p:sldId id="733" r:id="rId19"/>
    <p:sldId id="731" r:id="rId20"/>
    <p:sldId id="714" r:id="rId21"/>
    <p:sldId id="751" r:id="rId22"/>
    <p:sldId id="723" r:id="rId23"/>
    <p:sldId id="752" r:id="rId24"/>
    <p:sldId id="772" r:id="rId25"/>
    <p:sldId id="773" r:id="rId26"/>
    <p:sldId id="774" r:id="rId27"/>
    <p:sldId id="775" r:id="rId28"/>
    <p:sldId id="776" r:id="rId29"/>
    <p:sldId id="777" r:id="rId30"/>
    <p:sldId id="778" r:id="rId31"/>
    <p:sldId id="779" r:id="rId32"/>
    <p:sldId id="780" r:id="rId33"/>
    <p:sldId id="781" r:id="rId34"/>
    <p:sldId id="782" r:id="rId35"/>
    <p:sldId id="783" r:id="rId36"/>
    <p:sldId id="784" r:id="rId37"/>
    <p:sldId id="785" r:id="rId38"/>
    <p:sldId id="786" r:id="rId39"/>
    <p:sldId id="787" r:id="rId40"/>
    <p:sldId id="788" r:id="rId41"/>
    <p:sldId id="789" r:id="rId42"/>
    <p:sldId id="790" r:id="rId43"/>
    <p:sldId id="791" r:id="rId44"/>
    <p:sldId id="792" r:id="rId45"/>
    <p:sldId id="794" r:id="rId46"/>
    <p:sldId id="803" r:id="rId47"/>
    <p:sldId id="802" r:id="rId48"/>
    <p:sldId id="804" r:id="rId49"/>
    <p:sldId id="795" r:id="rId50"/>
    <p:sldId id="796" r:id="rId51"/>
    <p:sldId id="793" r:id="rId52"/>
    <p:sldId id="770" r:id="rId53"/>
    <p:sldId id="737" r:id="rId54"/>
    <p:sldId id="715" r:id="rId55"/>
    <p:sldId id="708" r:id="rId56"/>
    <p:sldId id="706" r:id="rId57"/>
    <p:sldId id="738" r:id="rId58"/>
    <p:sldId id="736" r:id="rId59"/>
    <p:sldId id="743" r:id="rId60"/>
    <p:sldId id="720" r:id="rId61"/>
    <p:sldId id="710" r:id="rId62"/>
    <p:sldId id="712" r:id="rId63"/>
    <p:sldId id="721" r:id="rId64"/>
    <p:sldId id="711" r:id="rId65"/>
    <p:sldId id="709" r:id="rId66"/>
    <p:sldId id="771" r:id="rId67"/>
    <p:sldId id="590" r:id="rId68"/>
    <p:sldId id="657" r:id="rId69"/>
    <p:sldId id="800" r:id="rId70"/>
    <p:sldId id="801" r:id="rId71"/>
    <p:sldId id="812" r:id="rId72"/>
    <p:sldId id="813" r:id="rId73"/>
    <p:sldId id="814" r:id="rId74"/>
    <p:sldId id="815" r:id="rId75"/>
    <p:sldId id="797" r:id="rId76"/>
    <p:sldId id="769" r:id="rId77"/>
    <p:sldId id="659" r:id="rId78"/>
    <p:sldId id="660" r:id="rId79"/>
    <p:sldId id="661" r:id="rId80"/>
    <p:sldId id="757" r:id="rId81"/>
    <p:sldId id="758" r:id="rId82"/>
    <p:sldId id="729" r:id="rId83"/>
    <p:sldId id="662" r:id="rId84"/>
    <p:sldId id="663" r:id="rId85"/>
    <p:sldId id="722" r:id="rId86"/>
    <p:sldId id="664" r:id="rId87"/>
    <p:sldId id="559" r:id="rId88"/>
    <p:sldId id="674" r:id="rId89"/>
    <p:sldId id="675" r:id="rId90"/>
    <p:sldId id="676" r:id="rId91"/>
    <p:sldId id="677" r:id="rId92"/>
    <p:sldId id="623" r:id="rId93"/>
    <p:sldId id="805" r:id="rId94"/>
    <p:sldId id="806" r:id="rId95"/>
    <p:sldId id="807" r:id="rId96"/>
    <p:sldId id="822" r:id="rId97"/>
    <p:sldId id="823" r:id="rId98"/>
    <p:sldId id="824" r:id="rId99"/>
    <p:sldId id="825" r:id="rId100"/>
    <p:sldId id="826" r:id="rId101"/>
    <p:sldId id="827" r:id="rId102"/>
    <p:sldId id="828" r:id="rId103"/>
    <p:sldId id="829" r:id="rId104"/>
    <p:sldId id="830" r:id="rId105"/>
    <p:sldId id="831" r:id="rId106"/>
    <p:sldId id="832" r:id="rId107"/>
    <p:sldId id="833" r:id="rId108"/>
    <p:sldId id="834" r:id="rId109"/>
    <p:sldId id="835" r:id="rId110"/>
    <p:sldId id="836" r:id="rId111"/>
    <p:sldId id="837" r:id="rId112"/>
    <p:sldId id="838" r:id="rId113"/>
    <p:sldId id="839" r:id="rId114"/>
    <p:sldId id="840" r:id="rId115"/>
    <p:sldId id="819" r:id="rId116"/>
    <p:sldId id="817" r:id="rId117"/>
    <p:sldId id="820" r:id="rId118"/>
    <p:sldId id="821" r:id="rId119"/>
    <p:sldId id="724" r:id="rId120"/>
    <p:sldId id="725" r:id="rId121"/>
    <p:sldId id="761" r:id="rId122"/>
    <p:sldId id="762" r:id="rId123"/>
    <p:sldId id="764" r:id="rId124"/>
    <p:sldId id="727" r:id="rId125"/>
    <p:sldId id="679" r:id="rId126"/>
    <p:sldId id="680" r:id="rId127"/>
    <p:sldId id="681" r:id="rId128"/>
    <p:sldId id="682" r:id="rId129"/>
    <p:sldId id="683" r:id="rId130"/>
    <p:sldId id="684" r:id="rId131"/>
    <p:sldId id="728" r:id="rId132"/>
    <p:sldId id="685" r:id="rId133"/>
    <p:sldId id="686" r:id="rId134"/>
    <p:sldId id="687" r:id="rId135"/>
    <p:sldId id="688" r:id="rId136"/>
    <p:sldId id="689" r:id="rId137"/>
    <p:sldId id="690" r:id="rId138"/>
    <p:sldId id="691" r:id="rId139"/>
    <p:sldId id="692" r:id="rId140"/>
    <p:sldId id="693" r:id="rId141"/>
    <p:sldId id="694" r:id="rId142"/>
    <p:sldId id="695" r:id="rId143"/>
    <p:sldId id="696" r:id="rId144"/>
    <p:sldId id="841" r:id="rId145"/>
    <p:sldId id="527" r:id="rId146"/>
    <p:sldId id="665" r:id="rId147"/>
    <p:sldId id="666" r:id="rId148"/>
    <p:sldId id="667" r:id="rId149"/>
    <p:sldId id="668" r:id="rId150"/>
    <p:sldId id="669" r:id="rId151"/>
    <p:sldId id="670" r:id="rId152"/>
    <p:sldId id="671" r:id="rId153"/>
    <p:sldId id="672" r:id="rId154"/>
    <p:sldId id="673" r:id="rId155"/>
    <p:sldId id="719" r:id="rId156"/>
    <p:sldId id="735" r:id="rId157"/>
    <p:sldId id="697" r:id="rId1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fisher" initials="mf" lastIdx="32" clrIdx="0"/>
  <p:cmAuthor id="1" name="jinahar" initials="j"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4EA2A2"/>
    <a:srgbClr val="3BB58F"/>
    <a:srgbClr val="499CA5"/>
    <a:srgbClr val="3898B2"/>
    <a:srgbClr val="745A94"/>
    <a:srgbClr val="9D6EFC"/>
    <a:srgbClr val="3BA0BB"/>
    <a:srgbClr val="6E558D"/>
    <a:srgbClr val="AD7D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79731" autoAdjust="0"/>
  </p:normalViewPr>
  <p:slideViewPr>
    <p:cSldViewPr>
      <p:cViewPr>
        <p:scale>
          <a:sx n="80" d="100"/>
          <a:sy n="80" d="100"/>
        </p:scale>
        <p:origin x="-226" y="-23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864"/>
    </p:cViewPr>
  </p:sorterViewPr>
  <p:notesViewPr>
    <p:cSldViewPr>
      <p:cViewPr>
        <p:scale>
          <a:sx n="100" d="100"/>
          <a:sy n="100" d="100"/>
        </p:scale>
        <p:origin x="-816" y="8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handoutMaster" Target="handoutMasters/handoutMaster1.xml"/><Relationship Id="rId16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A8D7A-2865-4FA9-99FA-0738D778018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4AB625D-7ADE-4152-96B3-AAE958EDA643}">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Oregon rules not automatically struck down by Court’s decision</a:t>
          </a:r>
        </a:p>
      </dgm:t>
    </dgm:pt>
    <dgm:pt modelId="{2E8F5FAC-27C8-45EA-80B9-A5DE01A093C7}" type="parTrans" cxnId="{7185E344-A2B1-4051-A94A-76521B8FA016}">
      <dgm:prSet/>
      <dgm:spPr/>
      <dgm:t>
        <a:bodyPr/>
        <a:lstStyle/>
        <a:p>
          <a:endParaRPr lang="en-US"/>
        </a:p>
      </dgm:t>
    </dgm:pt>
    <dgm:pt modelId="{91BB9C16-991C-42D4-B879-BFC06331B4AB}" type="sibTrans" cxnId="{7185E344-A2B1-4051-A94A-76521B8FA016}">
      <dgm:prSet/>
      <dgm:spPr/>
      <dgm:t>
        <a:bodyPr/>
        <a:lstStyle/>
        <a:p>
          <a:endParaRPr lang="en-US" dirty="0"/>
        </a:p>
      </dgm:t>
    </dgm:pt>
    <dgm:pt modelId="{4CF91315-6D68-45C6-BE08-BAA09EA10274}">
      <dgm:prSet phldrT="[Text]"/>
      <dgm:spPr/>
      <dgm:t>
        <a:bodyPr/>
        <a:lstStyle/>
        <a:p>
          <a:r>
            <a:rPr lang="en-US" dirty="0" smtClean="0">
              <a:latin typeface="Times New Roman" pitchFamily="18" charset="0"/>
              <a:cs typeface="Times New Roman" pitchFamily="18" charset="0"/>
            </a:rPr>
            <a:t>Oregon rules were similar to federal rules</a:t>
          </a:r>
          <a:endParaRPr lang="en-US" dirty="0">
            <a:latin typeface="Times New Roman" pitchFamily="18" charset="0"/>
            <a:cs typeface="Times New Roman" pitchFamily="18" charset="0"/>
          </a:endParaRPr>
        </a:p>
      </dgm:t>
    </dgm:pt>
    <dgm:pt modelId="{54498527-67DD-467B-8838-C375286F0273}" type="parTrans" cxnId="{30431C17-1A0E-49D8-A970-05D8DE4F55CF}">
      <dgm:prSet/>
      <dgm:spPr/>
      <dgm:t>
        <a:bodyPr/>
        <a:lstStyle/>
        <a:p>
          <a:endParaRPr lang="en-US"/>
        </a:p>
      </dgm:t>
    </dgm:pt>
    <dgm:pt modelId="{35B83140-83A3-4C9B-B1B9-F88B3797F0D4}" type="sibTrans" cxnId="{30431C17-1A0E-49D8-A970-05D8DE4F55CF}">
      <dgm:prSet/>
      <dgm:spPr/>
      <dgm:t>
        <a:bodyPr/>
        <a:lstStyle/>
        <a:p>
          <a:endParaRPr lang="en-US"/>
        </a:p>
      </dgm:t>
    </dgm:pt>
    <dgm:pt modelId="{BD9F2416-A2D5-4449-BE6E-3339B7699109}">
      <dgm:prSet phldrT="[Text]"/>
      <dgm:spPr/>
      <dgm:t>
        <a:bodyPr/>
        <a:lstStyle/>
        <a:p>
          <a:r>
            <a:rPr lang="en-US" dirty="0" smtClean="0">
              <a:latin typeface="Times New Roman" pitchFamily="18" charset="0"/>
              <a:cs typeface="Times New Roman" pitchFamily="18" charset="0"/>
            </a:rPr>
            <a:t>EQC adopted temporary rule in November to align Oregon rules to Court’s decision</a:t>
          </a:r>
          <a:endParaRPr lang="en-US" dirty="0">
            <a:latin typeface="Times New Roman" pitchFamily="18" charset="0"/>
            <a:cs typeface="Times New Roman" pitchFamily="18" charset="0"/>
          </a:endParaRPr>
        </a:p>
      </dgm:t>
    </dgm:pt>
    <dgm:pt modelId="{566EF538-0AB6-4A73-AD7C-DAA42FECF651}" type="parTrans" cxnId="{E57E6CD3-FA84-468B-9D8D-194BF8E2280C}">
      <dgm:prSet/>
      <dgm:spPr/>
      <dgm:t>
        <a:bodyPr/>
        <a:lstStyle/>
        <a:p>
          <a:endParaRPr lang="en-US"/>
        </a:p>
      </dgm:t>
    </dgm:pt>
    <dgm:pt modelId="{479DCAEB-B225-49B5-83EB-AFB81C6D736B}" type="sibTrans" cxnId="{E57E6CD3-FA84-468B-9D8D-194BF8E2280C}">
      <dgm:prSet/>
      <dgm:spPr/>
      <dgm:t>
        <a:bodyPr/>
        <a:lstStyle/>
        <a:p>
          <a:endParaRPr lang="en-US"/>
        </a:p>
      </dgm:t>
    </dgm:pt>
    <dgm:pt modelId="{FB4C978F-BFAE-452E-B2F8-C946469ED3B5}" type="pres">
      <dgm:prSet presAssocID="{348A8D7A-2865-4FA9-99FA-0738D7780182}" presName="Name0" presStyleCnt="0">
        <dgm:presLayoutVars>
          <dgm:chMax val="7"/>
          <dgm:chPref val="7"/>
          <dgm:dir/>
        </dgm:presLayoutVars>
      </dgm:prSet>
      <dgm:spPr/>
      <dgm:t>
        <a:bodyPr/>
        <a:lstStyle/>
        <a:p>
          <a:endParaRPr lang="en-US"/>
        </a:p>
      </dgm:t>
    </dgm:pt>
    <dgm:pt modelId="{4D9BD2B6-0351-4918-99DE-B831796D1509}" type="pres">
      <dgm:prSet presAssocID="{348A8D7A-2865-4FA9-99FA-0738D7780182}" presName="Name1" presStyleCnt="0"/>
      <dgm:spPr/>
      <dgm:t>
        <a:bodyPr/>
        <a:lstStyle/>
        <a:p>
          <a:endParaRPr lang="en-US"/>
        </a:p>
      </dgm:t>
    </dgm:pt>
    <dgm:pt modelId="{A8567FA1-1605-401F-9BD7-5396945C83EA}" type="pres">
      <dgm:prSet presAssocID="{348A8D7A-2865-4FA9-99FA-0738D7780182}" presName="cycle" presStyleCnt="0"/>
      <dgm:spPr/>
      <dgm:t>
        <a:bodyPr/>
        <a:lstStyle/>
        <a:p>
          <a:endParaRPr lang="en-US"/>
        </a:p>
      </dgm:t>
    </dgm:pt>
    <dgm:pt modelId="{EA9271D2-6B95-48A6-9F07-3EEB710BD0E2}" type="pres">
      <dgm:prSet presAssocID="{348A8D7A-2865-4FA9-99FA-0738D7780182}" presName="srcNode" presStyleLbl="node1" presStyleIdx="0" presStyleCnt="3"/>
      <dgm:spPr/>
      <dgm:t>
        <a:bodyPr/>
        <a:lstStyle/>
        <a:p>
          <a:endParaRPr lang="en-US"/>
        </a:p>
      </dgm:t>
    </dgm:pt>
    <dgm:pt modelId="{C2857A6F-36EE-441B-B5CF-7943F5C11671}" type="pres">
      <dgm:prSet presAssocID="{348A8D7A-2865-4FA9-99FA-0738D7780182}" presName="conn" presStyleLbl="parChTrans1D2" presStyleIdx="0" presStyleCnt="1"/>
      <dgm:spPr/>
      <dgm:t>
        <a:bodyPr/>
        <a:lstStyle/>
        <a:p>
          <a:endParaRPr lang="en-US"/>
        </a:p>
      </dgm:t>
    </dgm:pt>
    <dgm:pt modelId="{5129D953-0AB5-4C5A-AD32-A54EF630F3E3}" type="pres">
      <dgm:prSet presAssocID="{348A8D7A-2865-4FA9-99FA-0738D7780182}" presName="extraNode" presStyleLbl="node1" presStyleIdx="0" presStyleCnt="3"/>
      <dgm:spPr/>
      <dgm:t>
        <a:bodyPr/>
        <a:lstStyle/>
        <a:p>
          <a:endParaRPr lang="en-US"/>
        </a:p>
      </dgm:t>
    </dgm:pt>
    <dgm:pt modelId="{865DE0A3-F960-418A-B826-79795C1F7419}" type="pres">
      <dgm:prSet presAssocID="{348A8D7A-2865-4FA9-99FA-0738D7780182}" presName="dstNode" presStyleLbl="node1" presStyleIdx="0" presStyleCnt="3"/>
      <dgm:spPr/>
      <dgm:t>
        <a:bodyPr/>
        <a:lstStyle/>
        <a:p>
          <a:endParaRPr lang="en-US"/>
        </a:p>
      </dgm:t>
    </dgm:pt>
    <dgm:pt modelId="{4E607D0A-E6D1-4303-A51A-9C909E9D3D47}" type="pres">
      <dgm:prSet presAssocID="{D4AB625D-7ADE-4152-96B3-AAE958EDA643}" presName="text_1" presStyleLbl="node1" presStyleIdx="0" presStyleCnt="3">
        <dgm:presLayoutVars>
          <dgm:bulletEnabled val="1"/>
        </dgm:presLayoutVars>
      </dgm:prSet>
      <dgm:spPr/>
      <dgm:t>
        <a:bodyPr/>
        <a:lstStyle/>
        <a:p>
          <a:endParaRPr lang="en-US"/>
        </a:p>
      </dgm:t>
    </dgm:pt>
    <dgm:pt modelId="{6B153ABC-4B42-42A0-9436-6E3DE2969E5C}" type="pres">
      <dgm:prSet presAssocID="{D4AB625D-7ADE-4152-96B3-AAE958EDA643}" presName="accent_1" presStyleCnt="0"/>
      <dgm:spPr/>
      <dgm:t>
        <a:bodyPr/>
        <a:lstStyle/>
        <a:p>
          <a:endParaRPr lang="en-US"/>
        </a:p>
      </dgm:t>
    </dgm:pt>
    <dgm:pt modelId="{FB6A1C06-DF92-47F6-914C-F87F9B7940C7}" type="pres">
      <dgm:prSet presAssocID="{D4AB625D-7ADE-4152-96B3-AAE958EDA643}" presName="accentRepeatNode" presStyleLbl="solidFgAcc1" presStyleIdx="0" presStyleCnt="3"/>
      <dgm:spPr/>
      <dgm:t>
        <a:bodyPr/>
        <a:lstStyle/>
        <a:p>
          <a:endParaRPr lang="en-US"/>
        </a:p>
      </dgm:t>
    </dgm:pt>
    <dgm:pt modelId="{89C1AF67-796A-4947-AC8D-C770F07E15FB}" type="pres">
      <dgm:prSet presAssocID="{4CF91315-6D68-45C6-BE08-BAA09EA10274}" presName="text_2" presStyleLbl="node1" presStyleIdx="1" presStyleCnt="3">
        <dgm:presLayoutVars>
          <dgm:bulletEnabled val="1"/>
        </dgm:presLayoutVars>
      </dgm:prSet>
      <dgm:spPr/>
      <dgm:t>
        <a:bodyPr/>
        <a:lstStyle/>
        <a:p>
          <a:endParaRPr lang="en-US"/>
        </a:p>
      </dgm:t>
    </dgm:pt>
    <dgm:pt modelId="{261B21AF-295A-483B-B270-4899AB505063}" type="pres">
      <dgm:prSet presAssocID="{4CF91315-6D68-45C6-BE08-BAA09EA10274}" presName="accent_2" presStyleCnt="0"/>
      <dgm:spPr/>
      <dgm:t>
        <a:bodyPr/>
        <a:lstStyle/>
        <a:p>
          <a:endParaRPr lang="en-US"/>
        </a:p>
      </dgm:t>
    </dgm:pt>
    <dgm:pt modelId="{0758ED51-0CA3-4A32-802B-D7EE8889DCF8}" type="pres">
      <dgm:prSet presAssocID="{4CF91315-6D68-45C6-BE08-BAA09EA10274}" presName="accentRepeatNode" presStyleLbl="solidFgAcc1" presStyleIdx="1" presStyleCnt="3"/>
      <dgm:spPr/>
      <dgm:t>
        <a:bodyPr/>
        <a:lstStyle/>
        <a:p>
          <a:endParaRPr lang="en-US"/>
        </a:p>
      </dgm:t>
    </dgm:pt>
    <dgm:pt modelId="{7931F6F3-03B4-4B70-BEA4-82C5AE6608F8}" type="pres">
      <dgm:prSet presAssocID="{BD9F2416-A2D5-4449-BE6E-3339B7699109}" presName="text_3" presStyleLbl="node1" presStyleIdx="2" presStyleCnt="3">
        <dgm:presLayoutVars>
          <dgm:bulletEnabled val="1"/>
        </dgm:presLayoutVars>
      </dgm:prSet>
      <dgm:spPr/>
      <dgm:t>
        <a:bodyPr/>
        <a:lstStyle/>
        <a:p>
          <a:endParaRPr lang="en-US"/>
        </a:p>
      </dgm:t>
    </dgm:pt>
    <dgm:pt modelId="{658D840B-A750-40F9-B0E6-AD7C3A533166}" type="pres">
      <dgm:prSet presAssocID="{BD9F2416-A2D5-4449-BE6E-3339B7699109}" presName="accent_3" presStyleCnt="0"/>
      <dgm:spPr/>
      <dgm:t>
        <a:bodyPr/>
        <a:lstStyle/>
        <a:p>
          <a:endParaRPr lang="en-US"/>
        </a:p>
      </dgm:t>
    </dgm:pt>
    <dgm:pt modelId="{B80639B9-A243-4761-85DA-5C1AA081E268}" type="pres">
      <dgm:prSet presAssocID="{BD9F2416-A2D5-4449-BE6E-3339B7699109}" presName="accentRepeatNode" presStyleLbl="solidFgAcc1" presStyleIdx="2" presStyleCnt="3"/>
      <dgm:spPr/>
      <dgm:t>
        <a:bodyPr/>
        <a:lstStyle/>
        <a:p>
          <a:endParaRPr lang="en-US"/>
        </a:p>
      </dgm:t>
    </dgm:pt>
  </dgm:ptLst>
  <dgm:cxnLst>
    <dgm:cxn modelId="{30431C17-1A0E-49D8-A970-05D8DE4F55CF}" srcId="{348A8D7A-2865-4FA9-99FA-0738D7780182}" destId="{4CF91315-6D68-45C6-BE08-BAA09EA10274}" srcOrd="1" destOrd="0" parTransId="{54498527-67DD-467B-8838-C375286F0273}" sibTransId="{35B83140-83A3-4C9B-B1B9-F88B3797F0D4}"/>
    <dgm:cxn modelId="{7185E344-A2B1-4051-A94A-76521B8FA016}" srcId="{348A8D7A-2865-4FA9-99FA-0738D7780182}" destId="{D4AB625D-7ADE-4152-96B3-AAE958EDA643}" srcOrd="0" destOrd="0" parTransId="{2E8F5FAC-27C8-45EA-80B9-A5DE01A093C7}" sibTransId="{91BB9C16-991C-42D4-B879-BFC06331B4AB}"/>
    <dgm:cxn modelId="{E57E6CD3-FA84-468B-9D8D-194BF8E2280C}" srcId="{348A8D7A-2865-4FA9-99FA-0738D7780182}" destId="{BD9F2416-A2D5-4449-BE6E-3339B7699109}" srcOrd="2" destOrd="0" parTransId="{566EF538-0AB6-4A73-AD7C-DAA42FECF651}" sibTransId="{479DCAEB-B225-49B5-83EB-AFB81C6D736B}"/>
    <dgm:cxn modelId="{DA2D85C6-A817-4AB2-B5D9-079794AD3651}" type="presOf" srcId="{348A8D7A-2865-4FA9-99FA-0738D7780182}" destId="{FB4C978F-BFAE-452E-B2F8-C946469ED3B5}" srcOrd="0" destOrd="0" presId="urn:microsoft.com/office/officeart/2008/layout/VerticalCurvedList"/>
    <dgm:cxn modelId="{22771CAC-2EA2-4278-AFCF-F706ACB4EA60}" type="presOf" srcId="{D4AB625D-7ADE-4152-96B3-AAE958EDA643}" destId="{4E607D0A-E6D1-4303-A51A-9C909E9D3D47}" srcOrd="0" destOrd="0" presId="urn:microsoft.com/office/officeart/2008/layout/VerticalCurvedList"/>
    <dgm:cxn modelId="{2FF5ADD1-B740-415D-BFFB-6B4500315355}" type="presOf" srcId="{4CF91315-6D68-45C6-BE08-BAA09EA10274}" destId="{89C1AF67-796A-4947-AC8D-C770F07E15FB}" srcOrd="0" destOrd="0" presId="urn:microsoft.com/office/officeart/2008/layout/VerticalCurvedList"/>
    <dgm:cxn modelId="{0A1DCC5D-6124-4DC5-A8B1-B230C78E9DF1}" type="presOf" srcId="{91BB9C16-991C-42D4-B879-BFC06331B4AB}" destId="{C2857A6F-36EE-441B-B5CF-7943F5C11671}" srcOrd="0" destOrd="0" presId="urn:microsoft.com/office/officeart/2008/layout/VerticalCurvedList"/>
    <dgm:cxn modelId="{EA3BFC62-CC03-4F92-BFDB-34397A38CFC6}" type="presOf" srcId="{BD9F2416-A2D5-4449-BE6E-3339B7699109}" destId="{7931F6F3-03B4-4B70-BEA4-82C5AE6608F8}" srcOrd="0" destOrd="0" presId="urn:microsoft.com/office/officeart/2008/layout/VerticalCurvedList"/>
    <dgm:cxn modelId="{A0BDDF8A-C721-4556-956D-7EFABD756CA5}" type="presParOf" srcId="{FB4C978F-BFAE-452E-B2F8-C946469ED3B5}" destId="{4D9BD2B6-0351-4918-99DE-B831796D1509}" srcOrd="0" destOrd="0" presId="urn:microsoft.com/office/officeart/2008/layout/VerticalCurvedList"/>
    <dgm:cxn modelId="{80DB52B0-09D1-4547-866E-E2B91F4AC78F}" type="presParOf" srcId="{4D9BD2B6-0351-4918-99DE-B831796D1509}" destId="{A8567FA1-1605-401F-9BD7-5396945C83EA}" srcOrd="0" destOrd="0" presId="urn:microsoft.com/office/officeart/2008/layout/VerticalCurvedList"/>
    <dgm:cxn modelId="{52220509-9661-4E20-B4DF-0A58A3C309FB}" type="presParOf" srcId="{A8567FA1-1605-401F-9BD7-5396945C83EA}" destId="{EA9271D2-6B95-48A6-9F07-3EEB710BD0E2}" srcOrd="0" destOrd="0" presId="urn:microsoft.com/office/officeart/2008/layout/VerticalCurvedList"/>
    <dgm:cxn modelId="{EACECC6F-0A2C-4BD7-A32B-D586471443BE}" type="presParOf" srcId="{A8567FA1-1605-401F-9BD7-5396945C83EA}" destId="{C2857A6F-36EE-441B-B5CF-7943F5C11671}" srcOrd="1" destOrd="0" presId="urn:microsoft.com/office/officeart/2008/layout/VerticalCurvedList"/>
    <dgm:cxn modelId="{74663F51-DB61-49CF-9247-26F10A80CF8D}" type="presParOf" srcId="{A8567FA1-1605-401F-9BD7-5396945C83EA}" destId="{5129D953-0AB5-4C5A-AD32-A54EF630F3E3}" srcOrd="2" destOrd="0" presId="urn:microsoft.com/office/officeart/2008/layout/VerticalCurvedList"/>
    <dgm:cxn modelId="{15E77628-68D2-4C0F-809C-933BB599A4EE}" type="presParOf" srcId="{A8567FA1-1605-401F-9BD7-5396945C83EA}" destId="{865DE0A3-F960-418A-B826-79795C1F7419}" srcOrd="3" destOrd="0" presId="urn:microsoft.com/office/officeart/2008/layout/VerticalCurvedList"/>
    <dgm:cxn modelId="{6FAE003A-06CE-4AE5-BAD3-5BD24F193AE9}" type="presParOf" srcId="{4D9BD2B6-0351-4918-99DE-B831796D1509}" destId="{4E607D0A-E6D1-4303-A51A-9C909E9D3D47}" srcOrd="1" destOrd="0" presId="urn:microsoft.com/office/officeart/2008/layout/VerticalCurvedList"/>
    <dgm:cxn modelId="{E14E1A53-ECFE-4B14-94D9-8A3807769A5C}" type="presParOf" srcId="{4D9BD2B6-0351-4918-99DE-B831796D1509}" destId="{6B153ABC-4B42-42A0-9436-6E3DE2969E5C}" srcOrd="2" destOrd="0" presId="urn:microsoft.com/office/officeart/2008/layout/VerticalCurvedList"/>
    <dgm:cxn modelId="{36E07ECF-6366-431B-BB58-4A127F9AC070}" type="presParOf" srcId="{6B153ABC-4B42-42A0-9436-6E3DE2969E5C}" destId="{FB6A1C06-DF92-47F6-914C-F87F9B7940C7}" srcOrd="0" destOrd="0" presId="urn:microsoft.com/office/officeart/2008/layout/VerticalCurvedList"/>
    <dgm:cxn modelId="{3F64911B-8A63-47A9-96AC-2635386C0605}" type="presParOf" srcId="{4D9BD2B6-0351-4918-99DE-B831796D1509}" destId="{89C1AF67-796A-4947-AC8D-C770F07E15FB}" srcOrd="3" destOrd="0" presId="urn:microsoft.com/office/officeart/2008/layout/VerticalCurvedList"/>
    <dgm:cxn modelId="{E3A9018C-FDA5-468F-B254-59B72F4C4071}" type="presParOf" srcId="{4D9BD2B6-0351-4918-99DE-B831796D1509}" destId="{261B21AF-295A-483B-B270-4899AB505063}" srcOrd="4" destOrd="0" presId="urn:microsoft.com/office/officeart/2008/layout/VerticalCurvedList"/>
    <dgm:cxn modelId="{3D0A2167-0F53-48EA-ADBD-2A9547BFBBA0}" type="presParOf" srcId="{261B21AF-295A-483B-B270-4899AB505063}" destId="{0758ED51-0CA3-4A32-802B-D7EE8889DCF8}" srcOrd="0" destOrd="0" presId="urn:microsoft.com/office/officeart/2008/layout/VerticalCurvedList"/>
    <dgm:cxn modelId="{80971D6D-DB5E-4DBF-A2AD-574C41D594CC}" type="presParOf" srcId="{4D9BD2B6-0351-4918-99DE-B831796D1509}" destId="{7931F6F3-03B4-4B70-BEA4-82C5AE6608F8}" srcOrd="5" destOrd="0" presId="urn:microsoft.com/office/officeart/2008/layout/VerticalCurvedList"/>
    <dgm:cxn modelId="{040749D7-EF37-4074-8160-8C020E39D030}" type="presParOf" srcId="{4D9BD2B6-0351-4918-99DE-B831796D1509}" destId="{658D840B-A750-40F9-B0E6-AD7C3A533166}" srcOrd="6" destOrd="0" presId="urn:microsoft.com/office/officeart/2008/layout/VerticalCurvedList"/>
    <dgm:cxn modelId="{C1EAC909-E7C6-4629-82EF-0BCF686F06D2}" type="presParOf" srcId="{658D840B-A750-40F9-B0E6-AD7C3A533166}" destId="{B80639B9-A243-4761-85DA-5C1AA081E268}"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A8D7A-2865-4FA9-99FA-0738D778018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4AB625D-7ADE-4152-96B3-AAE958EDA643}">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Title V and ACDP equally stringent</a:t>
          </a:r>
          <a:endParaRPr lang="en-US" dirty="0">
            <a:latin typeface="Times New Roman" pitchFamily="18" charset="0"/>
            <a:cs typeface="Times New Roman" pitchFamily="18" charset="0"/>
          </a:endParaRPr>
        </a:p>
      </dgm:t>
    </dgm:pt>
    <dgm:pt modelId="{2E8F5FAC-27C8-45EA-80B9-A5DE01A093C7}" type="parTrans" cxnId="{7185E344-A2B1-4051-A94A-76521B8FA016}">
      <dgm:prSet/>
      <dgm:spPr/>
      <dgm:t>
        <a:bodyPr/>
        <a:lstStyle/>
        <a:p>
          <a:endParaRPr lang="en-US"/>
        </a:p>
      </dgm:t>
    </dgm:pt>
    <dgm:pt modelId="{91BB9C16-991C-42D4-B879-BFC06331B4AB}" type="sibTrans" cxnId="{7185E344-A2B1-4051-A94A-76521B8FA016}">
      <dgm:prSet/>
      <dgm:spPr/>
      <dgm:t>
        <a:bodyPr/>
        <a:lstStyle/>
        <a:p>
          <a:endParaRPr lang="en-US" dirty="0"/>
        </a:p>
      </dgm:t>
    </dgm:pt>
    <dgm:pt modelId="{4CF91315-6D68-45C6-BE08-BAA09EA10274}">
      <dgm:prSet phldrT="[Text]"/>
      <dgm:spPr/>
      <dgm:t>
        <a:bodyPr/>
        <a:lstStyle/>
        <a:p>
          <a:r>
            <a:rPr lang="en-US" dirty="0" smtClean="0">
              <a:latin typeface="Times New Roman" pitchFamily="18" charset="0"/>
              <a:cs typeface="Times New Roman" pitchFamily="18" charset="0"/>
            </a:rPr>
            <a:t>Most GHG emissions from “anyway” sources</a:t>
          </a:r>
          <a:endParaRPr lang="en-US" dirty="0">
            <a:latin typeface="Times New Roman" pitchFamily="18" charset="0"/>
            <a:cs typeface="Times New Roman" pitchFamily="18" charset="0"/>
          </a:endParaRPr>
        </a:p>
      </dgm:t>
    </dgm:pt>
    <dgm:pt modelId="{54498527-67DD-467B-8838-C375286F0273}" type="parTrans" cxnId="{30431C17-1A0E-49D8-A970-05D8DE4F55CF}">
      <dgm:prSet/>
      <dgm:spPr/>
      <dgm:t>
        <a:bodyPr/>
        <a:lstStyle/>
        <a:p>
          <a:endParaRPr lang="en-US"/>
        </a:p>
      </dgm:t>
    </dgm:pt>
    <dgm:pt modelId="{35B83140-83A3-4C9B-B1B9-F88B3797F0D4}" type="sibTrans" cxnId="{30431C17-1A0E-49D8-A970-05D8DE4F55CF}">
      <dgm:prSet/>
      <dgm:spPr/>
      <dgm:t>
        <a:bodyPr/>
        <a:lstStyle/>
        <a:p>
          <a:endParaRPr lang="en-US"/>
        </a:p>
      </dgm:t>
    </dgm:pt>
    <dgm:pt modelId="{BD9F2416-A2D5-4449-BE6E-3339B7699109}">
      <dgm:prSet phldrT="[Text]"/>
      <dgm:spPr/>
      <dgm:t>
        <a:bodyPr/>
        <a:lstStyle/>
        <a:p>
          <a:r>
            <a:rPr lang="en-US" dirty="0" smtClean="0">
              <a:latin typeface="Times New Roman" pitchFamily="18" charset="0"/>
              <a:cs typeface="Times New Roman" pitchFamily="18" charset="0"/>
            </a:rPr>
            <a:t>National equity for Oregon businesses</a:t>
          </a:r>
          <a:endParaRPr lang="en-US" dirty="0">
            <a:latin typeface="Times New Roman" pitchFamily="18" charset="0"/>
            <a:cs typeface="Times New Roman" pitchFamily="18" charset="0"/>
          </a:endParaRPr>
        </a:p>
      </dgm:t>
    </dgm:pt>
    <dgm:pt modelId="{566EF538-0AB6-4A73-AD7C-DAA42FECF651}" type="parTrans" cxnId="{E57E6CD3-FA84-468B-9D8D-194BF8E2280C}">
      <dgm:prSet/>
      <dgm:spPr/>
      <dgm:t>
        <a:bodyPr/>
        <a:lstStyle/>
        <a:p>
          <a:endParaRPr lang="en-US"/>
        </a:p>
      </dgm:t>
    </dgm:pt>
    <dgm:pt modelId="{479DCAEB-B225-49B5-83EB-AFB81C6D736B}" type="sibTrans" cxnId="{E57E6CD3-FA84-468B-9D8D-194BF8E2280C}">
      <dgm:prSet/>
      <dgm:spPr/>
      <dgm:t>
        <a:bodyPr/>
        <a:lstStyle/>
        <a:p>
          <a:endParaRPr lang="en-US"/>
        </a:p>
      </dgm:t>
    </dgm:pt>
    <dgm:pt modelId="{FB4C978F-BFAE-452E-B2F8-C946469ED3B5}" type="pres">
      <dgm:prSet presAssocID="{348A8D7A-2865-4FA9-99FA-0738D7780182}" presName="Name0" presStyleCnt="0">
        <dgm:presLayoutVars>
          <dgm:chMax val="7"/>
          <dgm:chPref val="7"/>
          <dgm:dir/>
        </dgm:presLayoutVars>
      </dgm:prSet>
      <dgm:spPr/>
      <dgm:t>
        <a:bodyPr/>
        <a:lstStyle/>
        <a:p>
          <a:endParaRPr lang="en-US"/>
        </a:p>
      </dgm:t>
    </dgm:pt>
    <dgm:pt modelId="{4D9BD2B6-0351-4918-99DE-B831796D1509}" type="pres">
      <dgm:prSet presAssocID="{348A8D7A-2865-4FA9-99FA-0738D7780182}" presName="Name1" presStyleCnt="0"/>
      <dgm:spPr/>
      <dgm:t>
        <a:bodyPr/>
        <a:lstStyle/>
        <a:p>
          <a:endParaRPr lang="en-US"/>
        </a:p>
      </dgm:t>
    </dgm:pt>
    <dgm:pt modelId="{A8567FA1-1605-401F-9BD7-5396945C83EA}" type="pres">
      <dgm:prSet presAssocID="{348A8D7A-2865-4FA9-99FA-0738D7780182}" presName="cycle" presStyleCnt="0"/>
      <dgm:spPr/>
      <dgm:t>
        <a:bodyPr/>
        <a:lstStyle/>
        <a:p>
          <a:endParaRPr lang="en-US"/>
        </a:p>
      </dgm:t>
    </dgm:pt>
    <dgm:pt modelId="{EA9271D2-6B95-48A6-9F07-3EEB710BD0E2}" type="pres">
      <dgm:prSet presAssocID="{348A8D7A-2865-4FA9-99FA-0738D7780182}" presName="srcNode" presStyleLbl="node1" presStyleIdx="0" presStyleCnt="3"/>
      <dgm:spPr/>
      <dgm:t>
        <a:bodyPr/>
        <a:lstStyle/>
        <a:p>
          <a:endParaRPr lang="en-US"/>
        </a:p>
      </dgm:t>
    </dgm:pt>
    <dgm:pt modelId="{C2857A6F-36EE-441B-B5CF-7943F5C11671}" type="pres">
      <dgm:prSet presAssocID="{348A8D7A-2865-4FA9-99FA-0738D7780182}" presName="conn" presStyleLbl="parChTrans1D2" presStyleIdx="0" presStyleCnt="1"/>
      <dgm:spPr/>
      <dgm:t>
        <a:bodyPr/>
        <a:lstStyle/>
        <a:p>
          <a:endParaRPr lang="en-US"/>
        </a:p>
      </dgm:t>
    </dgm:pt>
    <dgm:pt modelId="{5129D953-0AB5-4C5A-AD32-A54EF630F3E3}" type="pres">
      <dgm:prSet presAssocID="{348A8D7A-2865-4FA9-99FA-0738D7780182}" presName="extraNode" presStyleLbl="node1" presStyleIdx="0" presStyleCnt="3"/>
      <dgm:spPr/>
      <dgm:t>
        <a:bodyPr/>
        <a:lstStyle/>
        <a:p>
          <a:endParaRPr lang="en-US"/>
        </a:p>
      </dgm:t>
    </dgm:pt>
    <dgm:pt modelId="{865DE0A3-F960-418A-B826-79795C1F7419}" type="pres">
      <dgm:prSet presAssocID="{348A8D7A-2865-4FA9-99FA-0738D7780182}" presName="dstNode" presStyleLbl="node1" presStyleIdx="0" presStyleCnt="3"/>
      <dgm:spPr/>
      <dgm:t>
        <a:bodyPr/>
        <a:lstStyle/>
        <a:p>
          <a:endParaRPr lang="en-US"/>
        </a:p>
      </dgm:t>
    </dgm:pt>
    <dgm:pt modelId="{4E607D0A-E6D1-4303-A51A-9C909E9D3D47}" type="pres">
      <dgm:prSet presAssocID="{D4AB625D-7ADE-4152-96B3-AAE958EDA643}" presName="text_1" presStyleLbl="node1" presStyleIdx="0" presStyleCnt="3">
        <dgm:presLayoutVars>
          <dgm:bulletEnabled val="1"/>
        </dgm:presLayoutVars>
      </dgm:prSet>
      <dgm:spPr/>
      <dgm:t>
        <a:bodyPr/>
        <a:lstStyle/>
        <a:p>
          <a:endParaRPr lang="en-US"/>
        </a:p>
      </dgm:t>
    </dgm:pt>
    <dgm:pt modelId="{6B153ABC-4B42-42A0-9436-6E3DE2969E5C}" type="pres">
      <dgm:prSet presAssocID="{D4AB625D-7ADE-4152-96B3-AAE958EDA643}" presName="accent_1" presStyleCnt="0"/>
      <dgm:spPr/>
      <dgm:t>
        <a:bodyPr/>
        <a:lstStyle/>
        <a:p>
          <a:endParaRPr lang="en-US"/>
        </a:p>
      </dgm:t>
    </dgm:pt>
    <dgm:pt modelId="{FB6A1C06-DF92-47F6-914C-F87F9B7940C7}" type="pres">
      <dgm:prSet presAssocID="{D4AB625D-7ADE-4152-96B3-AAE958EDA643}" presName="accentRepeatNode" presStyleLbl="solidFgAcc1" presStyleIdx="0" presStyleCnt="3"/>
      <dgm:spPr/>
      <dgm:t>
        <a:bodyPr/>
        <a:lstStyle/>
        <a:p>
          <a:endParaRPr lang="en-US"/>
        </a:p>
      </dgm:t>
    </dgm:pt>
    <dgm:pt modelId="{89C1AF67-796A-4947-AC8D-C770F07E15FB}" type="pres">
      <dgm:prSet presAssocID="{4CF91315-6D68-45C6-BE08-BAA09EA10274}" presName="text_2" presStyleLbl="node1" presStyleIdx="1" presStyleCnt="3">
        <dgm:presLayoutVars>
          <dgm:bulletEnabled val="1"/>
        </dgm:presLayoutVars>
      </dgm:prSet>
      <dgm:spPr/>
      <dgm:t>
        <a:bodyPr/>
        <a:lstStyle/>
        <a:p>
          <a:endParaRPr lang="en-US"/>
        </a:p>
      </dgm:t>
    </dgm:pt>
    <dgm:pt modelId="{261B21AF-295A-483B-B270-4899AB505063}" type="pres">
      <dgm:prSet presAssocID="{4CF91315-6D68-45C6-BE08-BAA09EA10274}" presName="accent_2" presStyleCnt="0"/>
      <dgm:spPr/>
      <dgm:t>
        <a:bodyPr/>
        <a:lstStyle/>
        <a:p>
          <a:endParaRPr lang="en-US"/>
        </a:p>
      </dgm:t>
    </dgm:pt>
    <dgm:pt modelId="{0758ED51-0CA3-4A32-802B-D7EE8889DCF8}" type="pres">
      <dgm:prSet presAssocID="{4CF91315-6D68-45C6-BE08-BAA09EA10274}" presName="accentRepeatNode" presStyleLbl="solidFgAcc1" presStyleIdx="1" presStyleCnt="3"/>
      <dgm:spPr/>
      <dgm:t>
        <a:bodyPr/>
        <a:lstStyle/>
        <a:p>
          <a:endParaRPr lang="en-US"/>
        </a:p>
      </dgm:t>
    </dgm:pt>
    <dgm:pt modelId="{7931F6F3-03B4-4B70-BEA4-82C5AE6608F8}" type="pres">
      <dgm:prSet presAssocID="{BD9F2416-A2D5-4449-BE6E-3339B7699109}" presName="text_3" presStyleLbl="node1" presStyleIdx="2" presStyleCnt="3">
        <dgm:presLayoutVars>
          <dgm:bulletEnabled val="1"/>
        </dgm:presLayoutVars>
      </dgm:prSet>
      <dgm:spPr/>
      <dgm:t>
        <a:bodyPr/>
        <a:lstStyle/>
        <a:p>
          <a:endParaRPr lang="en-US"/>
        </a:p>
      </dgm:t>
    </dgm:pt>
    <dgm:pt modelId="{658D840B-A750-40F9-B0E6-AD7C3A533166}" type="pres">
      <dgm:prSet presAssocID="{BD9F2416-A2D5-4449-BE6E-3339B7699109}" presName="accent_3" presStyleCnt="0"/>
      <dgm:spPr/>
      <dgm:t>
        <a:bodyPr/>
        <a:lstStyle/>
        <a:p>
          <a:endParaRPr lang="en-US"/>
        </a:p>
      </dgm:t>
    </dgm:pt>
    <dgm:pt modelId="{B80639B9-A243-4761-85DA-5C1AA081E268}" type="pres">
      <dgm:prSet presAssocID="{BD9F2416-A2D5-4449-BE6E-3339B7699109}" presName="accentRepeatNode" presStyleLbl="solidFgAcc1" presStyleIdx="2" presStyleCnt="3"/>
      <dgm:spPr/>
      <dgm:t>
        <a:bodyPr/>
        <a:lstStyle/>
        <a:p>
          <a:endParaRPr lang="en-US"/>
        </a:p>
      </dgm:t>
    </dgm:pt>
  </dgm:ptLst>
  <dgm:cxnLst>
    <dgm:cxn modelId="{FB5E3DF5-C96D-465A-BD8C-BAACC2C5549C}" type="presOf" srcId="{4CF91315-6D68-45C6-BE08-BAA09EA10274}" destId="{89C1AF67-796A-4947-AC8D-C770F07E15FB}" srcOrd="0" destOrd="0" presId="urn:microsoft.com/office/officeart/2008/layout/VerticalCurvedList"/>
    <dgm:cxn modelId="{CE833BA9-2F91-4811-B809-74B057476D13}" type="presOf" srcId="{D4AB625D-7ADE-4152-96B3-AAE958EDA643}" destId="{4E607D0A-E6D1-4303-A51A-9C909E9D3D47}" srcOrd="0" destOrd="0" presId="urn:microsoft.com/office/officeart/2008/layout/VerticalCurvedList"/>
    <dgm:cxn modelId="{30431C17-1A0E-49D8-A970-05D8DE4F55CF}" srcId="{348A8D7A-2865-4FA9-99FA-0738D7780182}" destId="{4CF91315-6D68-45C6-BE08-BAA09EA10274}" srcOrd="1" destOrd="0" parTransId="{54498527-67DD-467B-8838-C375286F0273}" sibTransId="{35B83140-83A3-4C9B-B1B9-F88B3797F0D4}"/>
    <dgm:cxn modelId="{7185E344-A2B1-4051-A94A-76521B8FA016}" srcId="{348A8D7A-2865-4FA9-99FA-0738D7780182}" destId="{D4AB625D-7ADE-4152-96B3-AAE958EDA643}" srcOrd="0" destOrd="0" parTransId="{2E8F5FAC-27C8-45EA-80B9-A5DE01A093C7}" sibTransId="{91BB9C16-991C-42D4-B879-BFC06331B4AB}"/>
    <dgm:cxn modelId="{E57E6CD3-FA84-468B-9D8D-194BF8E2280C}" srcId="{348A8D7A-2865-4FA9-99FA-0738D7780182}" destId="{BD9F2416-A2D5-4449-BE6E-3339B7699109}" srcOrd="2" destOrd="0" parTransId="{566EF538-0AB6-4A73-AD7C-DAA42FECF651}" sibTransId="{479DCAEB-B225-49B5-83EB-AFB81C6D736B}"/>
    <dgm:cxn modelId="{64F3F5E7-C5AF-43D0-9DD3-37951F46346E}" type="presOf" srcId="{91BB9C16-991C-42D4-B879-BFC06331B4AB}" destId="{C2857A6F-36EE-441B-B5CF-7943F5C11671}" srcOrd="0" destOrd="0" presId="urn:microsoft.com/office/officeart/2008/layout/VerticalCurvedList"/>
    <dgm:cxn modelId="{1D6E5AE7-3791-46CF-9DF1-6CB9AAC11E68}" type="presOf" srcId="{BD9F2416-A2D5-4449-BE6E-3339B7699109}" destId="{7931F6F3-03B4-4B70-BEA4-82C5AE6608F8}" srcOrd="0" destOrd="0" presId="urn:microsoft.com/office/officeart/2008/layout/VerticalCurvedList"/>
    <dgm:cxn modelId="{B2685155-3B64-4090-ACA5-23898B3F952D}" type="presOf" srcId="{348A8D7A-2865-4FA9-99FA-0738D7780182}" destId="{FB4C978F-BFAE-452E-B2F8-C946469ED3B5}" srcOrd="0" destOrd="0" presId="urn:microsoft.com/office/officeart/2008/layout/VerticalCurvedList"/>
    <dgm:cxn modelId="{4A02F07B-763F-4245-8641-9F7335461DE1}" type="presParOf" srcId="{FB4C978F-BFAE-452E-B2F8-C946469ED3B5}" destId="{4D9BD2B6-0351-4918-99DE-B831796D1509}" srcOrd="0" destOrd="0" presId="urn:microsoft.com/office/officeart/2008/layout/VerticalCurvedList"/>
    <dgm:cxn modelId="{F1C4575A-3A69-4D89-B2AD-690F3F748230}" type="presParOf" srcId="{4D9BD2B6-0351-4918-99DE-B831796D1509}" destId="{A8567FA1-1605-401F-9BD7-5396945C83EA}" srcOrd="0" destOrd="0" presId="urn:microsoft.com/office/officeart/2008/layout/VerticalCurvedList"/>
    <dgm:cxn modelId="{09EA28D7-173A-475E-AD5E-85F9B4C32465}" type="presParOf" srcId="{A8567FA1-1605-401F-9BD7-5396945C83EA}" destId="{EA9271D2-6B95-48A6-9F07-3EEB710BD0E2}" srcOrd="0" destOrd="0" presId="urn:microsoft.com/office/officeart/2008/layout/VerticalCurvedList"/>
    <dgm:cxn modelId="{1252B217-23B1-4D3D-B0FF-5FF9C5121FD2}" type="presParOf" srcId="{A8567FA1-1605-401F-9BD7-5396945C83EA}" destId="{C2857A6F-36EE-441B-B5CF-7943F5C11671}" srcOrd="1" destOrd="0" presId="urn:microsoft.com/office/officeart/2008/layout/VerticalCurvedList"/>
    <dgm:cxn modelId="{B1F50A02-02A4-48C2-824A-879F807365D3}" type="presParOf" srcId="{A8567FA1-1605-401F-9BD7-5396945C83EA}" destId="{5129D953-0AB5-4C5A-AD32-A54EF630F3E3}" srcOrd="2" destOrd="0" presId="urn:microsoft.com/office/officeart/2008/layout/VerticalCurvedList"/>
    <dgm:cxn modelId="{1270D509-BB1C-409A-B186-67C196206AA9}" type="presParOf" srcId="{A8567FA1-1605-401F-9BD7-5396945C83EA}" destId="{865DE0A3-F960-418A-B826-79795C1F7419}" srcOrd="3" destOrd="0" presId="urn:microsoft.com/office/officeart/2008/layout/VerticalCurvedList"/>
    <dgm:cxn modelId="{FD087D37-4E53-43A5-A872-077E3D54774A}" type="presParOf" srcId="{4D9BD2B6-0351-4918-99DE-B831796D1509}" destId="{4E607D0A-E6D1-4303-A51A-9C909E9D3D47}" srcOrd="1" destOrd="0" presId="urn:microsoft.com/office/officeart/2008/layout/VerticalCurvedList"/>
    <dgm:cxn modelId="{E359451C-B529-47DE-98BD-C51F9B066662}" type="presParOf" srcId="{4D9BD2B6-0351-4918-99DE-B831796D1509}" destId="{6B153ABC-4B42-42A0-9436-6E3DE2969E5C}" srcOrd="2" destOrd="0" presId="urn:microsoft.com/office/officeart/2008/layout/VerticalCurvedList"/>
    <dgm:cxn modelId="{9EF42359-AF24-4203-A227-07C4409CBA69}" type="presParOf" srcId="{6B153ABC-4B42-42A0-9436-6E3DE2969E5C}" destId="{FB6A1C06-DF92-47F6-914C-F87F9B7940C7}" srcOrd="0" destOrd="0" presId="urn:microsoft.com/office/officeart/2008/layout/VerticalCurvedList"/>
    <dgm:cxn modelId="{E12627F1-2789-4C29-80A6-E67CEE42ADEE}" type="presParOf" srcId="{4D9BD2B6-0351-4918-99DE-B831796D1509}" destId="{89C1AF67-796A-4947-AC8D-C770F07E15FB}" srcOrd="3" destOrd="0" presId="urn:microsoft.com/office/officeart/2008/layout/VerticalCurvedList"/>
    <dgm:cxn modelId="{874EAD4C-7B1F-40A0-9BAC-4EDEC01EA30C}" type="presParOf" srcId="{4D9BD2B6-0351-4918-99DE-B831796D1509}" destId="{261B21AF-295A-483B-B270-4899AB505063}" srcOrd="4" destOrd="0" presId="urn:microsoft.com/office/officeart/2008/layout/VerticalCurvedList"/>
    <dgm:cxn modelId="{6F4C2032-7A47-4635-A999-8364796623F2}" type="presParOf" srcId="{261B21AF-295A-483B-B270-4899AB505063}" destId="{0758ED51-0CA3-4A32-802B-D7EE8889DCF8}" srcOrd="0" destOrd="0" presId="urn:microsoft.com/office/officeart/2008/layout/VerticalCurvedList"/>
    <dgm:cxn modelId="{BFEC910F-B6A5-452A-8444-247574F8EB97}" type="presParOf" srcId="{4D9BD2B6-0351-4918-99DE-B831796D1509}" destId="{7931F6F3-03B4-4B70-BEA4-82C5AE6608F8}" srcOrd="5" destOrd="0" presId="urn:microsoft.com/office/officeart/2008/layout/VerticalCurvedList"/>
    <dgm:cxn modelId="{A8A972D3-E2AF-438C-BA9E-61999170856A}" type="presParOf" srcId="{4D9BD2B6-0351-4918-99DE-B831796D1509}" destId="{658D840B-A750-40F9-B0E6-AD7C3A533166}" srcOrd="6" destOrd="0" presId="urn:microsoft.com/office/officeart/2008/layout/VerticalCurvedList"/>
    <dgm:cxn modelId="{83BA1166-1014-41FD-BDEF-F76FEC2CFB9D}" type="presParOf" srcId="{658D840B-A750-40F9-B0E6-AD7C3A533166}" destId="{B80639B9-A243-4761-85DA-5C1AA081E268}"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857A6F-36EE-441B-B5CF-7943F5C11671}">
      <dsp:nvSpPr>
        <dsp:cNvPr id="0" name=""/>
        <dsp:cNvSpPr/>
      </dsp:nvSpPr>
      <dsp:spPr>
        <a:xfrm>
          <a:off x="-5341080" y="-817996"/>
          <a:ext cx="6360393" cy="6360393"/>
        </a:xfrm>
        <a:prstGeom prst="blockArc">
          <a:avLst>
            <a:gd name="adj1" fmla="val 18900000"/>
            <a:gd name="adj2" fmla="val 2700000"/>
            <a:gd name="adj3" fmla="val 340"/>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607D0A-E6D1-4303-A51A-9C909E9D3D47}">
      <dsp:nvSpPr>
        <dsp:cNvPr id="0" name=""/>
        <dsp:cNvSpPr/>
      </dsp:nvSpPr>
      <dsp:spPr>
        <a:xfrm>
          <a:off x="655746" y="472440"/>
          <a:ext cx="6137056" cy="94488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9998"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400" kern="1200" dirty="0" smtClean="0">
              <a:latin typeface="Times New Roman" pitchFamily="18" charset="0"/>
              <a:cs typeface="Times New Roman" pitchFamily="18" charset="0"/>
            </a:rPr>
            <a:t>Oregon rules not automatically struck down by Court’s decision</a:t>
          </a:r>
        </a:p>
      </dsp:txBody>
      <dsp:txXfrm>
        <a:off x="655746" y="472440"/>
        <a:ext cx="6137056" cy="944880"/>
      </dsp:txXfrm>
    </dsp:sp>
    <dsp:sp modelId="{FB6A1C06-DF92-47F6-914C-F87F9B7940C7}">
      <dsp:nvSpPr>
        <dsp:cNvPr id="0" name=""/>
        <dsp:cNvSpPr/>
      </dsp:nvSpPr>
      <dsp:spPr>
        <a:xfrm>
          <a:off x="65196" y="354330"/>
          <a:ext cx="1181099" cy="118109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1AF67-796A-4947-AC8D-C770F07E15FB}">
      <dsp:nvSpPr>
        <dsp:cNvPr id="0" name=""/>
        <dsp:cNvSpPr/>
      </dsp:nvSpPr>
      <dsp:spPr>
        <a:xfrm>
          <a:off x="999210" y="1889759"/>
          <a:ext cx="5793592" cy="94488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9998"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Oregon rules were similar to federal rules</a:t>
          </a:r>
          <a:endParaRPr lang="en-US" sz="2400" kern="1200" dirty="0">
            <a:latin typeface="Times New Roman" pitchFamily="18" charset="0"/>
            <a:cs typeface="Times New Roman" pitchFamily="18" charset="0"/>
          </a:endParaRPr>
        </a:p>
      </dsp:txBody>
      <dsp:txXfrm>
        <a:off x="999210" y="1889759"/>
        <a:ext cx="5793592" cy="944880"/>
      </dsp:txXfrm>
    </dsp:sp>
    <dsp:sp modelId="{0758ED51-0CA3-4A32-802B-D7EE8889DCF8}">
      <dsp:nvSpPr>
        <dsp:cNvPr id="0" name=""/>
        <dsp:cNvSpPr/>
      </dsp:nvSpPr>
      <dsp:spPr>
        <a:xfrm>
          <a:off x="408660" y="1771649"/>
          <a:ext cx="1181099" cy="1181099"/>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7931F6F3-03B4-4B70-BEA4-82C5AE6608F8}">
      <dsp:nvSpPr>
        <dsp:cNvPr id="0" name=""/>
        <dsp:cNvSpPr/>
      </dsp:nvSpPr>
      <dsp:spPr>
        <a:xfrm>
          <a:off x="655746" y="3307080"/>
          <a:ext cx="6137056" cy="94488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9998"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EQC adopted temporary rule in November to align Oregon rules to Court’s decision</a:t>
          </a:r>
          <a:endParaRPr lang="en-US" sz="2400" kern="1200" dirty="0">
            <a:latin typeface="Times New Roman" pitchFamily="18" charset="0"/>
            <a:cs typeface="Times New Roman" pitchFamily="18" charset="0"/>
          </a:endParaRPr>
        </a:p>
      </dsp:txBody>
      <dsp:txXfrm>
        <a:off x="655746" y="3307080"/>
        <a:ext cx="6137056" cy="944880"/>
      </dsp:txXfrm>
    </dsp:sp>
    <dsp:sp modelId="{B80639B9-A243-4761-85DA-5C1AA081E268}">
      <dsp:nvSpPr>
        <dsp:cNvPr id="0" name=""/>
        <dsp:cNvSpPr/>
      </dsp:nvSpPr>
      <dsp:spPr>
        <a:xfrm>
          <a:off x="65196" y="3188970"/>
          <a:ext cx="1181099" cy="1181099"/>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857A6F-36EE-441B-B5CF-7943F5C11671}">
      <dsp:nvSpPr>
        <dsp:cNvPr id="0" name=""/>
        <dsp:cNvSpPr/>
      </dsp:nvSpPr>
      <dsp:spPr>
        <a:xfrm>
          <a:off x="-5341080" y="-817996"/>
          <a:ext cx="6360393" cy="6360393"/>
        </a:xfrm>
        <a:prstGeom prst="blockArc">
          <a:avLst>
            <a:gd name="adj1" fmla="val 18900000"/>
            <a:gd name="adj2" fmla="val 2700000"/>
            <a:gd name="adj3" fmla="val 340"/>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607D0A-E6D1-4303-A51A-9C909E9D3D47}">
      <dsp:nvSpPr>
        <dsp:cNvPr id="0" name=""/>
        <dsp:cNvSpPr/>
      </dsp:nvSpPr>
      <dsp:spPr>
        <a:xfrm>
          <a:off x="655746" y="472440"/>
          <a:ext cx="6137056" cy="94488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9998" tIns="73660" rIns="73660" bIns="736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900" kern="1200" dirty="0" smtClean="0">
              <a:latin typeface="Times New Roman" pitchFamily="18" charset="0"/>
              <a:cs typeface="Times New Roman" pitchFamily="18" charset="0"/>
            </a:rPr>
            <a:t>Title V and ACDP equally stringent</a:t>
          </a:r>
          <a:endParaRPr lang="en-US" sz="2900" kern="1200" dirty="0">
            <a:latin typeface="Times New Roman" pitchFamily="18" charset="0"/>
            <a:cs typeface="Times New Roman" pitchFamily="18" charset="0"/>
          </a:endParaRPr>
        </a:p>
      </dsp:txBody>
      <dsp:txXfrm>
        <a:off x="655746" y="472440"/>
        <a:ext cx="6137056" cy="944880"/>
      </dsp:txXfrm>
    </dsp:sp>
    <dsp:sp modelId="{FB6A1C06-DF92-47F6-914C-F87F9B7940C7}">
      <dsp:nvSpPr>
        <dsp:cNvPr id="0" name=""/>
        <dsp:cNvSpPr/>
      </dsp:nvSpPr>
      <dsp:spPr>
        <a:xfrm>
          <a:off x="65196" y="354330"/>
          <a:ext cx="1181099" cy="118109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1AF67-796A-4947-AC8D-C770F07E15FB}">
      <dsp:nvSpPr>
        <dsp:cNvPr id="0" name=""/>
        <dsp:cNvSpPr/>
      </dsp:nvSpPr>
      <dsp:spPr>
        <a:xfrm>
          <a:off x="999210" y="1889759"/>
          <a:ext cx="5793592" cy="94488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9998"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latin typeface="Times New Roman" pitchFamily="18" charset="0"/>
              <a:cs typeface="Times New Roman" pitchFamily="18" charset="0"/>
            </a:rPr>
            <a:t>Most GHG emissions from “anyway” sources</a:t>
          </a:r>
          <a:endParaRPr lang="en-US" sz="2900" kern="1200" dirty="0">
            <a:latin typeface="Times New Roman" pitchFamily="18" charset="0"/>
            <a:cs typeface="Times New Roman" pitchFamily="18" charset="0"/>
          </a:endParaRPr>
        </a:p>
      </dsp:txBody>
      <dsp:txXfrm>
        <a:off x="999210" y="1889759"/>
        <a:ext cx="5793592" cy="944880"/>
      </dsp:txXfrm>
    </dsp:sp>
    <dsp:sp modelId="{0758ED51-0CA3-4A32-802B-D7EE8889DCF8}">
      <dsp:nvSpPr>
        <dsp:cNvPr id="0" name=""/>
        <dsp:cNvSpPr/>
      </dsp:nvSpPr>
      <dsp:spPr>
        <a:xfrm>
          <a:off x="408660" y="1771649"/>
          <a:ext cx="1181099" cy="1181099"/>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7931F6F3-03B4-4B70-BEA4-82C5AE6608F8}">
      <dsp:nvSpPr>
        <dsp:cNvPr id="0" name=""/>
        <dsp:cNvSpPr/>
      </dsp:nvSpPr>
      <dsp:spPr>
        <a:xfrm>
          <a:off x="655746" y="3307080"/>
          <a:ext cx="6137056" cy="94488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9998" tIns="73660" rIns="73660" bIns="73660" numCol="1" spcCol="1270" anchor="ctr" anchorCtr="0">
          <a:noAutofit/>
        </a:bodyPr>
        <a:lstStyle/>
        <a:p>
          <a:pPr lvl="0" algn="l" defTabSz="1289050">
            <a:lnSpc>
              <a:spcPct val="90000"/>
            </a:lnSpc>
            <a:spcBef>
              <a:spcPct val="0"/>
            </a:spcBef>
            <a:spcAft>
              <a:spcPct val="35000"/>
            </a:spcAft>
          </a:pPr>
          <a:r>
            <a:rPr lang="en-US" sz="2900" kern="1200" dirty="0" smtClean="0">
              <a:latin typeface="Times New Roman" pitchFamily="18" charset="0"/>
              <a:cs typeface="Times New Roman" pitchFamily="18" charset="0"/>
            </a:rPr>
            <a:t>National equity for Oregon businesses</a:t>
          </a:r>
          <a:endParaRPr lang="en-US" sz="2900" kern="1200" dirty="0">
            <a:latin typeface="Times New Roman" pitchFamily="18" charset="0"/>
            <a:cs typeface="Times New Roman" pitchFamily="18" charset="0"/>
          </a:endParaRPr>
        </a:p>
      </dsp:txBody>
      <dsp:txXfrm>
        <a:off x="655746" y="3307080"/>
        <a:ext cx="6137056" cy="944880"/>
      </dsp:txXfrm>
    </dsp:sp>
    <dsp:sp modelId="{B80639B9-A243-4761-85DA-5C1AA081E268}">
      <dsp:nvSpPr>
        <dsp:cNvPr id="0" name=""/>
        <dsp:cNvSpPr/>
      </dsp:nvSpPr>
      <dsp:spPr>
        <a:xfrm>
          <a:off x="65196" y="3188970"/>
          <a:ext cx="1181099" cy="1181099"/>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F09B513-8112-4CC7-93ED-6B963E7CEDF9}" type="datetimeFigureOut">
              <a:rPr lang="en-US" smtClean="0"/>
              <a:pPr/>
              <a:t>4/8/2015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F6092B2-A2B6-4C61-9007-1A14EA7A763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D3319AF-AD5F-415B-8121-FC7285CC284F}" type="datetimeFigureOut">
              <a:rPr lang="en-US" smtClean="0"/>
              <a:pPr/>
              <a:t>4/8/2015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922073-0507-4909-86FD-51FAF8B9186E}" type="slidenum">
              <a:rPr lang="en-US" smtClean="0"/>
              <a:pPr/>
              <a:t>‹#›</a:t>
            </a:fld>
            <a:endParaRPr lang="en-US" dirty="0"/>
          </a:p>
        </p:txBody>
      </p:sp>
    </p:spTree>
    <p:extLst>
      <p:ext uri="{BB962C8B-B14F-4D97-AF65-F5344CB8AC3E}">
        <p14:creationId xmlns:p14="http://schemas.microsoft.com/office/powerpoint/2010/main" xmlns="" val="401258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922073-0507-4909-86FD-51FAF8B9186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11</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370381-2201-4B5E-AFD5-D162C8ADD346}" type="slidenum">
              <a:rPr lang="en-US" smtClean="0"/>
              <a:pPr/>
              <a:t>122</a:t>
            </a:fld>
            <a:endParaRPr lang="en-US" dirty="0"/>
          </a:p>
        </p:txBody>
      </p:sp>
      <p:sp>
        <p:nvSpPr>
          <p:cNvPr id="5" name="Notes Placeholder 4"/>
          <p:cNvSpPr>
            <a:spLocks noGrp="1"/>
          </p:cNvSpPr>
          <p:nvPr>
            <p:ph type="body" sz="quarter" idx="11"/>
          </p:nvPr>
        </p:nvSpPr>
        <p:spPr/>
        <p:txBody>
          <a:bodyPr>
            <a:normAutofit lnSpcReduction="10000"/>
          </a:bodyPr>
          <a:lstStyle/>
          <a:p>
            <a:r>
              <a:rPr lang="en-US" sz="2800" dirty="0" smtClean="0">
                <a:latin typeface="Times New Roman" pitchFamily="18" charset="0"/>
                <a:cs typeface="Times New Roman" pitchFamily="18" charset="0"/>
              </a:rPr>
              <a:t>After analyzing the effects the Supreme Court decision would have on GHG permitting in Oregon, DEQ is recommending that EQC adopt rules that permanently align Oregon rules for permitting greenhouse gas emissions with the Supreme Court decision for the following reasons:</a:t>
            </a: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READ SLIDE</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6097197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xmlns="" val="17655087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922073-0507-4909-86FD-51FAF8B9186E}" type="slidenum">
              <a:rPr lang="en-US" smtClean="0"/>
              <a:pPr/>
              <a:t>124</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139</a:t>
            </a:fld>
            <a:endParaRPr lang="en-US" dirty="0"/>
          </a:p>
        </p:txBody>
      </p:sp>
    </p:spTree>
    <p:extLst>
      <p:ext uri="{BB962C8B-B14F-4D97-AF65-F5344CB8AC3E}">
        <p14:creationId xmlns:p14="http://schemas.microsoft.com/office/powerpoint/2010/main" xmlns="" val="3122729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r>
              <a:rPr lang="en-US" sz="2000" dirty="0" smtClean="0">
                <a:latin typeface="Times New Roman"/>
                <a:ea typeface="Times New Roman"/>
              </a:rPr>
              <a:t>EPA designates areas that violate air quality standards as “nonattainment” areas and designates all other areas as “attainment” or “unclassified” areas. Oregon law designates former nonattainment areas that EPA reclassified to attainment as “maintenance” areas to ensure those areas avoid future violations. DEQ proposes to establish two new Oregon air quality area designations, “sustainment” and “reattainment,” to help areas avoid and more quickly end a federal nonattainment designation.</a:t>
            </a:r>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143</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145</a:t>
            </a:fld>
            <a:endParaRPr lang="en-US" dirty="0"/>
          </a:p>
        </p:txBody>
      </p:sp>
    </p:spTree>
    <p:extLst>
      <p:ext uri="{BB962C8B-B14F-4D97-AF65-F5344CB8AC3E}">
        <p14:creationId xmlns:p14="http://schemas.microsoft.com/office/powerpoint/2010/main" xmlns="" val="27092592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146</a:t>
            </a:fld>
            <a:endParaRPr lang="en-US" dirty="0"/>
          </a:p>
        </p:txBody>
      </p:sp>
    </p:spTree>
    <p:extLst>
      <p:ext uri="{BB962C8B-B14F-4D97-AF65-F5344CB8AC3E}">
        <p14:creationId xmlns:p14="http://schemas.microsoft.com/office/powerpoint/2010/main" xmlns="" val="27092592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147</a:t>
            </a:fld>
            <a:endParaRPr lang="en-US" dirty="0"/>
          </a:p>
        </p:txBody>
      </p:sp>
    </p:spTree>
    <p:extLst>
      <p:ext uri="{BB962C8B-B14F-4D97-AF65-F5344CB8AC3E}">
        <p14:creationId xmlns:p14="http://schemas.microsoft.com/office/powerpoint/2010/main" xmlns="" val="27092592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148</a:t>
            </a:fld>
            <a:endParaRPr lang="en-US" dirty="0"/>
          </a:p>
        </p:txBody>
      </p:sp>
    </p:spTree>
    <p:extLst>
      <p:ext uri="{BB962C8B-B14F-4D97-AF65-F5344CB8AC3E}">
        <p14:creationId xmlns:p14="http://schemas.microsoft.com/office/powerpoint/2010/main" xmlns="" val="27092592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149</a:t>
            </a:fld>
            <a:endParaRPr lang="en-US" dirty="0"/>
          </a:p>
        </p:txBody>
      </p:sp>
    </p:spTree>
    <p:extLst>
      <p:ext uri="{BB962C8B-B14F-4D97-AF65-F5344CB8AC3E}">
        <p14:creationId xmlns:p14="http://schemas.microsoft.com/office/powerpoint/2010/main" xmlns="" val="1955573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12</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150</a:t>
            </a:fld>
            <a:endParaRPr lang="en-US" dirty="0"/>
          </a:p>
        </p:txBody>
      </p:sp>
    </p:spTree>
    <p:extLst>
      <p:ext uri="{BB962C8B-B14F-4D97-AF65-F5344CB8AC3E}">
        <p14:creationId xmlns:p14="http://schemas.microsoft.com/office/powerpoint/2010/main" xmlns="" val="41074944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151</a:t>
            </a:fld>
            <a:endParaRPr lang="en-US" dirty="0">
              <a:solidFill>
                <a:prstClr val="black"/>
              </a:solidFill>
            </a:endParaRPr>
          </a:p>
        </p:txBody>
      </p:sp>
    </p:spTree>
    <p:extLst>
      <p:ext uri="{BB962C8B-B14F-4D97-AF65-F5344CB8AC3E}">
        <p14:creationId xmlns:p14="http://schemas.microsoft.com/office/powerpoint/2010/main" xmlns="" val="17655087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152</a:t>
            </a:fld>
            <a:endParaRPr lang="en-US" dirty="0">
              <a:solidFill>
                <a:prstClr val="black"/>
              </a:solidFill>
            </a:endParaRPr>
          </a:p>
        </p:txBody>
      </p:sp>
    </p:spTree>
    <p:extLst>
      <p:ext uri="{BB962C8B-B14F-4D97-AF65-F5344CB8AC3E}">
        <p14:creationId xmlns:p14="http://schemas.microsoft.com/office/powerpoint/2010/main" xmlns="" val="17655087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153</a:t>
            </a:fld>
            <a:endParaRPr lang="en-US" dirty="0"/>
          </a:p>
        </p:txBody>
      </p:sp>
    </p:spTree>
    <p:extLst>
      <p:ext uri="{BB962C8B-B14F-4D97-AF65-F5344CB8AC3E}">
        <p14:creationId xmlns:p14="http://schemas.microsoft.com/office/powerpoint/2010/main" xmlns="" val="176550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13</a:t>
            </a:fld>
            <a:endParaRPr lang="en-US" dirty="0"/>
          </a:p>
        </p:txBody>
      </p:sp>
      <p:sp>
        <p:nvSpPr>
          <p:cNvPr id="5" name="Notes Placeholder 2"/>
          <p:cNvSpPr>
            <a:spLocks noGrp="1"/>
          </p:cNvSpPr>
          <p:nvPr>
            <p:ph type="body" idx="1"/>
          </p:nvPr>
        </p:nvSpPr>
        <p:spPr/>
        <p:txBody>
          <a:bodyPr>
            <a:normAutofit/>
          </a:bodyPr>
          <a:lstStyle/>
          <a:p>
            <a:pPr lvl="0">
              <a:lnSpc>
                <a:spcPct val="115000"/>
              </a:lnSpc>
              <a:buSzPct val="80000"/>
              <a:buFont typeface="Arial" pitchFamily="34" charset="0"/>
              <a:buChar char="•"/>
              <a:defRPr/>
            </a:pPr>
            <a:r>
              <a:rPr lang="en-US" sz="1600" dirty="0" smtClean="0">
                <a:solidFill>
                  <a:sysClr val="windowText" lastClr="000000"/>
                </a:solidFill>
                <a:latin typeface="Times New Roman"/>
                <a:ea typeface="Calibri"/>
                <a:cs typeface="Times New Roman"/>
              </a:rPr>
              <a:t>As part of the clean up, we want to repeal some rules</a:t>
            </a:r>
          </a:p>
          <a:p>
            <a:pPr lvl="0">
              <a:lnSpc>
                <a:spcPct val="115000"/>
              </a:lnSpc>
              <a:buSzPct val="80000"/>
              <a:defRPr/>
            </a:pPr>
            <a:r>
              <a:rPr lang="en-US" sz="1600" dirty="0" smtClean="0">
                <a:solidFill>
                  <a:sysClr val="windowText" lastClr="000000"/>
                </a:solidFill>
                <a:latin typeface="Times New Roman"/>
                <a:ea typeface="Calibri"/>
                <a:cs typeface="Times New Roman"/>
              </a:rPr>
              <a:t>  </a:t>
            </a:r>
          </a:p>
          <a:p>
            <a:pPr lvl="0">
              <a:lnSpc>
                <a:spcPct val="115000"/>
              </a:lnSpc>
              <a:buSzPct val="80000"/>
              <a:buFont typeface="Arial" pitchFamily="34" charset="0"/>
              <a:buChar char="•"/>
              <a:defRPr/>
            </a:pPr>
            <a:r>
              <a:rPr lang="en-US" sz="1600" dirty="0" smtClean="0">
                <a:solidFill>
                  <a:sysClr val="windowText" lastClr="000000"/>
                </a:solidFill>
                <a:latin typeface="Times New Roman"/>
                <a:ea typeface="Calibri"/>
                <a:cs typeface="Times New Roman"/>
              </a:rPr>
              <a:t>Spray paint rules were part of plan to reduce ozone from consumer products.  EPA adopted national rules that apply to manufacturers and so we don’t state rules any more.</a:t>
            </a:r>
          </a:p>
          <a:p>
            <a:pPr lvl="0">
              <a:lnSpc>
                <a:spcPct val="115000"/>
              </a:lnSpc>
              <a:buSzPct val="80000"/>
              <a:buFont typeface="Arial" pitchFamily="34" charset="0"/>
              <a:buChar char="•"/>
              <a:defRPr/>
            </a:pPr>
            <a:endParaRPr lang="en-US" sz="1600" dirty="0" smtClean="0">
              <a:solidFill>
                <a:sysClr val="windowText" lastClr="000000"/>
              </a:solidFill>
              <a:latin typeface="Times New Roman"/>
              <a:cs typeface="Times New Roman"/>
            </a:endParaRPr>
          </a:p>
          <a:p>
            <a:pPr lvl="0">
              <a:lnSpc>
                <a:spcPct val="115000"/>
              </a:lnSpc>
              <a:buSzPct val="80000"/>
              <a:buFont typeface="Arial" pitchFamily="34" charset="0"/>
              <a:buChar char="•"/>
              <a:defRPr/>
            </a:pPr>
            <a:r>
              <a:rPr lang="en-US" sz="1600" dirty="0" smtClean="0">
                <a:solidFill>
                  <a:sysClr val="windowText" lastClr="000000"/>
                </a:solidFill>
                <a:latin typeface="Times New Roman"/>
                <a:cs typeface="Times New Roman"/>
              </a:rPr>
              <a:t>  DEQ worked with the western states on a SO</a:t>
            </a:r>
            <a:r>
              <a:rPr lang="en-US" sz="1600" baseline="-25000" dirty="0" smtClean="0">
                <a:solidFill>
                  <a:sysClr val="windowText" lastClr="000000"/>
                </a:solidFill>
                <a:latin typeface="Times New Roman"/>
                <a:cs typeface="Times New Roman"/>
              </a:rPr>
              <a:t>2</a:t>
            </a:r>
            <a:r>
              <a:rPr lang="en-US" sz="1600" dirty="0" smtClean="0">
                <a:solidFill>
                  <a:sysClr val="windowText" lastClr="000000"/>
                </a:solidFill>
                <a:latin typeface="Times New Roman"/>
                <a:cs typeface="Times New Roman"/>
              </a:rPr>
              <a:t> trading program but dropped out because it wasn’t cost effective. There are now specific rules but PGE is not involved in trading so we don’t need the state rules. </a:t>
            </a:r>
            <a:endParaRPr lang="en-US" sz="1600" dirty="0" smtClean="0">
              <a:solidFill>
                <a:sysClr val="windowText" lastClr="000000"/>
              </a:solidFill>
              <a:latin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14</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15</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16</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17</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18</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19</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20</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Here is an overview of the topics we are going to cover today:  </a:t>
            </a:r>
          </a:p>
          <a:p>
            <a:pPr marL="1033272" lvl="0" indent="-576072" fontAlgn="base">
              <a:lnSpc>
                <a:spcPct val="95000"/>
              </a:lnSpc>
              <a:spcAft>
                <a:spcPct val="0"/>
              </a:spcAft>
              <a:buClr>
                <a:srgbClr val="00B0F0"/>
              </a:buClr>
              <a:buFontTx/>
              <a:buChar char="•"/>
              <a:defRPr/>
            </a:pPr>
            <a:r>
              <a:rPr lang="en-US" sz="1600" kern="0" dirty="0" smtClean="0">
                <a:solidFill>
                  <a:srgbClr val="000000"/>
                </a:solidFill>
                <a:latin typeface="Times New Roman"/>
                <a:ea typeface="Calibri"/>
                <a:cs typeface="Times New Roman"/>
              </a:rPr>
              <a:t>Rule </a:t>
            </a:r>
            <a:r>
              <a:rPr lang="en-US" sz="1600" kern="0" dirty="0" smtClean="0">
                <a:latin typeface="Times New Roman"/>
                <a:ea typeface="Calibri"/>
                <a:cs typeface="Times New Roman"/>
              </a:rPr>
              <a:t>clean-up </a:t>
            </a:r>
            <a:endParaRPr lang="en-US" sz="1600" kern="0" dirty="0" smtClean="0">
              <a:ea typeface="Calibri"/>
              <a:cs typeface="Times New Roman"/>
            </a:endParaRPr>
          </a:p>
          <a:p>
            <a:pPr marL="1033272" lvl="0" indent="-576072" fontAlgn="base">
              <a:lnSpc>
                <a:spcPct val="95000"/>
              </a:lnSpc>
              <a:spcAft>
                <a:spcPct val="0"/>
              </a:spcAft>
              <a:buClr>
                <a:srgbClr val="00B0F0"/>
              </a:buClr>
              <a:buFontTx/>
              <a:buChar char="•"/>
              <a:defRPr/>
            </a:pPr>
            <a:r>
              <a:rPr lang="en-US" sz="1600" kern="0" dirty="0" smtClean="0">
                <a:latin typeface="Times New Roman"/>
                <a:ea typeface="Calibri"/>
                <a:cs typeface="Times New Roman"/>
              </a:rPr>
              <a:t>Update statewide grain loading and opacity standards</a:t>
            </a:r>
            <a:endParaRPr lang="en-US" sz="1600" kern="0" dirty="0" smtClean="0">
              <a:ea typeface="Calibri"/>
              <a:cs typeface="Times New Roman"/>
            </a:endParaRPr>
          </a:p>
          <a:p>
            <a:pPr marL="1033272" lvl="0" indent="-576072" fontAlgn="base">
              <a:lnSpc>
                <a:spcPct val="95000"/>
              </a:lnSpc>
              <a:spcAft>
                <a:spcPct val="0"/>
              </a:spcAft>
              <a:buClr>
                <a:srgbClr val="00B0F0"/>
              </a:buClr>
              <a:buFontTx/>
              <a:buChar char="•"/>
              <a:defRPr/>
            </a:pPr>
            <a:r>
              <a:rPr lang="en-US" sz="1600" kern="0" dirty="0" smtClean="0">
                <a:latin typeface="Times New Roman"/>
                <a:ea typeface="Calibri"/>
                <a:cs typeface="Times New Roman"/>
              </a:rPr>
              <a:t>We have a defined term:  Categorically Insignificant Activities</a:t>
            </a:r>
          </a:p>
          <a:p>
            <a:pPr marL="1033272" lvl="0" indent="-576072">
              <a:lnSpc>
                <a:spcPct val="95000"/>
              </a:lnSpc>
              <a:spcBef>
                <a:spcPts val="0"/>
              </a:spcBef>
              <a:buClr>
                <a:srgbClr val="00B0F0"/>
              </a:buClr>
              <a:buFont typeface="Arial" pitchFamily="34" charset="0"/>
              <a:buChar char="•"/>
              <a:defRPr/>
            </a:pPr>
            <a:r>
              <a:rPr lang="en-US" sz="1600" kern="0" dirty="0" smtClean="0">
                <a:latin typeface="Times New Roman"/>
                <a:ea typeface="Calibri"/>
                <a:cs typeface="Times New Roman"/>
              </a:rPr>
              <a:t>How emissions are divided when a business splits into two or more businesses </a:t>
            </a:r>
          </a:p>
          <a:p>
            <a:pPr marL="1033272" lvl="0" indent="-576072" fontAlgn="base">
              <a:lnSpc>
                <a:spcPct val="95000"/>
              </a:lnSpc>
              <a:spcAft>
                <a:spcPct val="0"/>
              </a:spcAft>
              <a:buClr>
                <a:srgbClr val="00B0F0"/>
              </a:buClr>
              <a:buFontTx/>
              <a:buChar char="•"/>
              <a:defRPr/>
            </a:pPr>
            <a:r>
              <a:rPr lang="en-US" sz="1600" kern="0" dirty="0" smtClean="0">
                <a:latin typeface="Times New Roman"/>
                <a:ea typeface="Calibri"/>
                <a:cs typeface="Times New Roman"/>
              </a:rPr>
              <a:t>Our pre-construction program called New Source Review (NSR) </a:t>
            </a:r>
          </a:p>
          <a:p>
            <a:pPr marL="1033272" indent="-576072">
              <a:lnSpc>
                <a:spcPct val="95000"/>
              </a:lnSpc>
              <a:spcBef>
                <a:spcPts val="0"/>
              </a:spcBef>
              <a:buClr>
                <a:srgbClr val="00B0F0"/>
              </a:buClr>
              <a:buFont typeface="Arial" pitchFamily="34" charset="0"/>
              <a:buChar char="•"/>
              <a:defRPr/>
            </a:pPr>
            <a:r>
              <a:rPr lang="en-US" sz="1600" kern="0" dirty="0" smtClean="0">
                <a:latin typeface="Times New Roman"/>
                <a:ea typeface="Calibri"/>
                <a:cs typeface="Times New Roman"/>
              </a:rPr>
              <a:t>If construction is delayed, how a business an get an extensions for their NSR permit</a:t>
            </a:r>
          </a:p>
          <a:p>
            <a:pPr marL="1033272" indent="-576072">
              <a:lnSpc>
                <a:spcPct val="95000"/>
              </a:lnSpc>
              <a:spcBef>
                <a:spcPts val="0"/>
              </a:spcBef>
              <a:buClr>
                <a:srgbClr val="00B0F0"/>
              </a:buClr>
              <a:buFont typeface="Arial" pitchFamily="34" charset="0"/>
              <a:buChar char="•"/>
              <a:defRPr/>
            </a:pPr>
            <a:r>
              <a:rPr lang="en-US" sz="1600" kern="0" dirty="0" smtClean="0">
                <a:latin typeface="Times New Roman"/>
                <a:ea typeface="Calibri"/>
                <a:cs typeface="Times New Roman"/>
              </a:rPr>
              <a:t>Another defined term:  Net air quality benefit</a:t>
            </a:r>
          </a:p>
          <a:p>
            <a:pPr>
              <a:lnSpc>
                <a:spcPct val="115000"/>
              </a:lnSpc>
              <a:spcBef>
                <a:spcPts val="0"/>
              </a:spcBef>
              <a:buClr>
                <a:srgbClr val="00B0F0"/>
              </a:buClr>
              <a:defRPr/>
            </a:pPr>
            <a:endParaRPr lang="en-US" sz="1600" kern="0" dirty="0" smtClean="0">
              <a:latin typeface="Times New Roman"/>
              <a:ea typeface="Calibri"/>
              <a:cs typeface="Times New Roman"/>
            </a:endParaRPr>
          </a:p>
          <a:p>
            <a:r>
              <a:rPr lang="en-US" sz="1600" dirty="0" smtClean="0">
                <a:latin typeface="Times New Roman" pitchFamily="18" charset="0"/>
                <a:cs typeface="Times New Roman" pitchFamily="18" charset="0"/>
              </a:rPr>
              <a:t>All of these topics will be explained in more detail later in this presentation. </a:t>
            </a:r>
          </a:p>
        </p:txBody>
      </p:sp>
      <p:sp>
        <p:nvSpPr>
          <p:cNvPr id="4" name="Slide Number Placeholder 3"/>
          <p:cNvSpPr>
            <a:spLocks noGrp="1"/>
          </p:cNvSpPr>
          <p:nvPr>
            <p:ph type="sldNum" sz="quarter" idx="10"/>
          </p:nvPr>
        </p:nvSpPr>
        <p:spPr/>
        <p:txBody>
          <a:bodyPr/>
          <a:lstStyle/>
          <a:p>
            <a:fld id="{F6922073-0507-4909-86FD-51FAF8B9186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21</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22</a:t>
            </a:fld>
            <a:endParaRPr lang="en-US" dirty="0"/>
          </a:p>
        </p:txBody>
      </p:sp>
      <p:sp>
        <p:nvSpPr>
          <p:cNvPr id="6" name="Notes Placeholder 5"/>
          <p:cNvSpPr>
            <a:spLocks noGrp="1"/>
          </p:cNvSpPr>
          <p:nvPr>
            <p:ph type="body" sz="quarter" idx="11"/>
          </p:nvPr>
        </p:nvSpPr>
        <p:spPr/>
        <p:txBody>
          <a:bodyPr>
            <a:normAutofit/>
          </a:bodyPr>
          <a:lstStyle/>
          <a:p>
            <a:r>
              <a:rPr lang="en-US" sz="1600" dirty="0" smtClean="0">
                <a:latin typeface="Times New Roman" pitchFamily="18" charset="0"/>
                <a:cs typeface="Times New Roman" pitchFamily="18" charset="0"/>
              </a:rPr>
              <a:t>Defined portable but didn’t put a time limit on it</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648200" cy="3486150"/>
          </a:xfrm>
        </p:spPr>
      </p:sp>
      <p:sp>
        <p:nvSpPr>
          <p:cNvPr id="4" name="Slide Number Placeholder 3"/>
          <p:cNvSpPr>
            <a:spLocks noGrp="1"/>
          </p:cNvSpPr>
          <p:nvPr>
            <p:ph type="sldNum" sz="quarter" idx="10"/>
          </p:nvPr>
        </p:nvSpPr>
        <p:spPr/>
        <p:txBody>
          <a:bodyPr/>
          <a:lstStyle/>
          <a:p>
            <a:fld id="{F6922073-0507-4909-86FD-51FAF8B9186E}" type="slidenum">
              <a:rPr lang="en-US" smtClean="0"/>
              <a:pPr/>
              <a:t>24</a:t>
            </a:fld>
            <a:endParaRPr lang="en-US" dirty="0"/>
          </a:p>
        </p:txBody>
      </p:sp>
      <p:sp>
        <p:nvSpPr>
          <p:cNvPr id="5" name="Rectangle 4"/>
          <p:cNvSpPr/>
          <p:nvPr/>
        </p:nvSpPr>
        <p:spPr>
          <a:xfrm>
            <a:off x="1143000" y="4267200"/>
            <a:ext cx="4648200" cy="830997"/>
          </a:xfrm>
          <a:prstGeom prst="rect">
            <a:avLst/>
          </a:prstGeom>
        </p:spPr>
        <p:txBody>
          <a:bodyPr wrap="square">
            <a:spAutoFit/>
          </a:bodyPr>
          <a:lstStyle/>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SIP required  by Clean Air Act to maintain or attain compliance with National Ambient Air Quality Standards (NAAQS)</a:t>
            </a:r>
          </a:p>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NAAQS for particulate matter was based on total particulate matter and was much less stringent than today’s standards.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25</a:t>
            </a:fld>
            <a:endParaRPr lang="en-US" dirty="0"/>
          </a:p>
        </p:txBody>
      </p:sp>
      <p:pic>
        <p:nvPicPr>
          <p:cNvPr id="4097" name="Picture 1"/>
          <p:cNvPicPr>
            <a:picLocks noChangeAspect="1" noChangeArrowheads="1"/>
          </p:cNvPicPr>
          <p:nvPr/>
        </p:nvPicPr>
        <p:blipFill>
          <a:blip r:embed="rId3"/>
          <a:srcRect t="18750" r="66562" b="7031"/>
          <a:stretch>
            <a:fillRect/>
          </a:stretch>
        </p:blipFill>
        <p:spPr bwMode="auto">
          <a:xfrm>
            <a:off x="1295400" y="4495800"/>
            <a:ext cx="4977393" cy="4419600"/>
          </a:xfrm>
          <a:prstGeom prst="rect">
            <a:avLst/>
          </a:prstGeom>
          <a:noFill/>
          <a:ln w="9525">
            <a:noFill/>
            <a:miter lim="800000"/>
            <a:headEnd/>
            <a:tailEnd/>
          </a:ln>
        </p:spPr>
      </p:pic>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26</a:t>
            </a:fld>
            <a:endParaRPr lang="en-US" dirty="0"/>
          </a:p>
        </p:txBody>
      </p:sp>
      <p:pic>
        <p:nvPicPr>
          <p:cNvPr id="4097" name="Picture 1"/>
          <p:cNvPicPr>
            <a:picLocks noChangeAspect="1" noChangeArrowheads="1"/>
          </p:cNvPicPr>
          <p:nvPr/>
        </p:nvPicPr>
        <p:blipFill>
          <a:blip r:embed="rId3"/>
          <a:srcRect t="18750" r="66562" b="7031"/>
          <a:stretch>
            <a:fillRect/>
          </a:stretch>
        </p:blipFill>
        <p:spPr bwMode="auto">
          <a:xfrm>
            <a:off x="1295400" y="4495800"/>
            <a:ext cx="4977393" cy="4419600"/>
          </a:xfrm>
          <a:prstGeom prst="rect">
            <a:avLst/>
          </a:prstGeom>
          <a:noFill/>
          <a:ln w="9525">
            <a:noFill/>
            <a:miter lim="800000"/>
            <a:headEnd/>
            <a:tailEnd/>
          </a:ln>
        </p:spPr>
      </p:pic>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34</a:t>
            </a:fld>
            <a:endParaRPr lang="en-US" dirty="0"/>
          </a:p>
        </p:txBody>
      </p:sp>
      <p:sp>
        <p:nvSpPr>
          <p:cNvPr id="5" name="Notes Placeholder 4"/>
          <p:cNvSpPr>
            <a:spLocks noGrp="1"/>
          </p:cNvSpPr>
          <p:nvPr>
            <p:ph type="body" sz="quarter" idx="1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In going from 40% down to 20%, we are making standard the same as for post-1970 units.  </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Required operation and maintenance plans will ensure emissions are minimized and limit the amount of time for grate cleaning or soot blowing</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In going from 40% down to 20%, we are making standard the same as for post-1970 units.  </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Required operation and maintenance plans will ensure emissions are minimized and limit the amount of time for grate cleaning or soot blowing</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sz="1600" dirty="0" smtClean="0">
                <a:latin typeface="Times New Roman" pitchFamily="18" charset="0"/>
                <a:cs typeface="Times New Roman" pitchFamily="18" charset="0"/>
              </a:rPr>
              <a:t>The goals of this rulemaking are to make sure our rules are clear, up to date and that they address air quality problems.  </a:t>
            </a:r>
          </a:p>
          <a:p>
            <a:pPr marL="285750" indent="-285750">
              <a:buFont typeface="Arial" pitchFamily="34" charset="0"/>
              <a:buChar char="•"/>
            </a:pPr>
            <a:endParaRPr lang="en-US" sz="1600" dirty="0" smtClean="0">
              <a:latin typeface="Times New Roman" pitchFamily="18" charset="0"/>
              <a:cs typeface="Times New Roman" pitchFamily="18" charset="0"/>
            </a:endParaRPr>
          </a:p>
          <a:p>
            <a:pPr marL="285750" indent="-285750">
              <a:buFont typeface="Arial" pitchFamily="34" charset="0"/>
              <a:buChar char="•"/>
            </a:pPr>
            <a:r>
              <a:rPr lang="en-US" sz="1600" dirty="0" smtClean="0">
                <a:latin typeface="Times New Roman" pitchFamily="18" charset="0"/>
                <a:cs typeface="Times New Roman" pitchFamily="18" charset="0"/>
              </a:rPr>
              <a:t>When addressing AQ problems, we want to make sure we are targeting our resources at the right place.  We want to provide incentives to reduce emissions where needed and provide companies flexibility as long as it will improve air quality.  </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a:t>
            </a:fld>
            <a:endParaRPr lang="en-US" dirty="0"/>
          </a:p>
        </p:txBody>
      </p:sp>
    </p:spTree>
    <p:extLst>
      <p:ext uri="{BB962C8B-B14F-4D97-AF65-F5344CB8AC3E}">
        <p14:creationId xmlns:p14="http://schemas.microsoft.com/office/powerpoint/2010/main" xmlns="" val="2203217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This is an overview of the proposed changes to the  grain loading standards.</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“Sensitive  areas” are designated because of air quality problems</a:t>
            </a:r>
          </a:p>
          <a:p>
            <a:pPr>
              <a:buFont typeface="Arial" pitchFamily="34" charset="0"/>
              <a:buChar char="•"/>
            </a:pPr>
            <a:endParaRPr lang="en-US" sz="16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This is an overview of the proposed changes to the  grain loading standards.</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“Sensitive  areas” are designated because of air quality problems</a:t>
            </a:r>
          </a:p>
          <a:p>
            <a:pPr>
              <a:buFont typeface="Arial" pitchFamily="34" charset="0"/>
              <a:buChar char="•"/>
            </a:pPr>
            <a:endParaRPr lang="en-US" sz="16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This is an overview of the proposed changes to the  grain loading standards.</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“Sensitive  areas” are designated because of air quality problems</a:t>
            </a:r>
          </a:p>
          <a:p>
            <a:pPr>
              <a:buFont typeface="Arial" pitchFamily="34" charset="0"/>
              <a:buChar char="•"/>
            </a:pPr>
            <a:endParaRPr lang="en-US" sz="16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648200" cy="3486150"/>
          </a:xfrm>
        </p:spPr>
      </p:sp>
      <p:sp>
        <p:nvSpPr>
          <p:cNvPr id="4" name="Slide Number Placeholder 3"/>
          <p:cNvSpPr>
            <a:spLocks noGrp="1"/>
          </p:cNvSpPr>
          <p:nvPr>
            <p:ph type="sldNum" sz="quarter" idx="10"/>
          </p:nvPr>
        </p:nvSpPr>
        <p:spPr/>
        <p:txBody>
          <a:bodyPr/>
          <a:lstStyle/>
          <a:p>
            <a:fld id="{F6922073-0507-4909-86FD-51FAF8B9186E}" type="slidenum">
              <a:rPr lang="en-US" smtClean="0"/>
              <a:pPr/>
              <a:t>40</a:t>
            </a:fld>
            <a:endParaRPr lang="en-US" dirty="0"/>
          </a:p>
        </p:txBody>
      </p:sp>
      <p:sp>
        <p:nvSpPr>
          <p:cNvPr id="5" name="Rectangle 4"/>
          <p:cNvSpPr/>
          <p:nvPr/>
        </p:nvSpPr>
        <p:spPr>
          <a:xfrm>
            <a:off x="1143000" y="4267200"/>
            <a:ext cx="4648200" cy="830997"/>
          </a:xfrm>
          <a:prstGeom prst="rect">
            <a:avLst/>
          </a:prstGeom>
        </p:spPr>
        <p:txBody>
          <a:bodyPr wrap="square">
            <a:spAutoFit/>
          </a:bodyPr>
          <a:lstStyle/>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SIP required  by Clean Air Act to maintain or attain compliance with National Ambient Air Quality Standards (NAAQS)</a:t>
            </a:r>
          </a:p>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NAAQS for particulate matter was based on total particulate matter and was much less stringent than today’s standards.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41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In going from 40% down to 20%, we are making standard the same as for post-1970 units.  </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Required operation and maintenance plans will ensure emissions are minimized and limit the amount of time for grate cleaning or soot blowing</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51</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52</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53</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54</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endParaRPr lang="en-US" sz="2000" dirty="0" smtClean="0"/>
          </a:p>
          <a:p>
            <a:pPr lvl="1">
              <a:buFont typeface="Arial" pitchFamily="34" charset="0"/>
              <a:buChar char="•"/>
            </a:pPr>
            <a:r>
              <a:rPr lang="en-US" sz="2000" dirty="0" smtClean="0"/>
              <a:t>Originally the rulemaking started out to reorganize our rules and make them easier for people to use.  We had procedures in definitions and tables that were impossible to find.  </a:t>
            </a:r>
          </a:p>
          <a:p>
            <a:pPr lvl="1">
              <a:buFont typeface="Arial" pitchFamily="34" charset="0"/>
              <a:buChar char="•"/>
            </a:pPr>
            <a:endParaRPr lang="en-US" sz="2000" dirty="0" smtClean="0"/>
          </a:p>
          <a:p>
            <a:pPr lvl="1">
              <a:buFont typeface="Arial" pitchFamily="34" charset="0"/>
              <a:buChar char="•"/>
            </a:pPr>
            <a:r>
              <a:rPr lang="en-US" sz="2000" dirty="0" smtClean="0"/>
              <a:t>After talking with people, we realized that there were many areas in our rules that could be improved so the project grew.  </a:t>
            </a:r>
          </a:p>
          <a:p>
            <a:pPr lvl="1">
              <a:buFont typeface="Arial" pitchFamily="34" charset="0"/>
              <a:buChar char="•"/>
            </a:pPr>
            <a:endParaRPr lang="en-US" sz="2000" dirty="0" smtClean="0"/>
          </a:p>
          <a:p>
            <a:pPr lvl="1">
              <a:buFont typeface="Arial" pitchFamily="34" charset="0"/>
              <a:buChar char="•"/>
            </a:pPr>
            <a:endParaRPr lang="en-US" sz="2000" dirty="0" smtClean="0"/>
          </a:p>
          <a:p>
            <a:pPr lvl="1">
              <a:buFont typeface="Arial" pitchFamily="34" charset="0"/>
              <a:buChar char="•"/>
            </a:pPr>
            <a:endParaRPr lang="en-US" sz="2000"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55</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56</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57</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58</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59</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60</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61</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62</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63</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64</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727575"/>
          </a:xfrm>
        </p:spPr>
        <p:txBody>
          <a:bodyPr>
            <a:normAutofit/>
          </a:bodyPr>
          <a:lstStyle/>
          <a:p>
            <a:pPr lvl="1"/>
            <a:endParaRPr lang="en-US" sz="2000" dirty="0"/>
          </a:p>
        </p:txBody>
      </p:sp>
      <p:sp>
        <p:nvSpPr>
          <p:cNvPr id="4" name="Slide Number Placeholder 3"/>
          <p:cNvSpPr>
            <a:spLocks noGrp="1"/>
          </p:cNvSpPr>
          <p:nvPr>
            <p:ph type="sldNum" sz="quarter" idx="10"/>
          </p:nvPr>
        </p:nvSpPr>
        <p:spPr/>
        <p:txBody>
          <a:bodyPr/>
          <a:lstStyle/>
          <a:p>
            <a:fld id="{22370381-2201-4B5E-AFD5-D162C8ADD346}"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65</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66</a:t>
            </a:fld>
            <a:endParaRPr lang="en-US" dirty="0">
              <a:solidFill>
                <a:prstClr val="black"/>
              </a:solidFill>
            </a:endParaRPr>
          </a:p>
        </p:txBody>
      </p:sp>
      <p:sp>
        <p:nvSpPr>
          <p:cNvPr id="3" name="Notes Placeholder 2"/>
          <p:cNvSpPr>
            <a:spLocks noGrp="1"/>
          </p:cNvSpPr>
          <p:nvPr>
            <p:ph type="body" sz="quarter" idx="11"/>
          </p:nvPr>
        </p:nvSpPr>
        <p:spPr/>
        <p:txBody>
          <a:bodyPr/>
          <a:lstStyle/>
          <a:p>
            <a:r>
              <a:rPr lang="en-US" sz="1600" dirty="0" smtClean="0">
                <a:latin typeface="Times New Roman" pitchFamily="18" charset="0"/>
                <a:cs typeface="Times New Roman" pitchFamily="18" charset="0"/>
              </a:rPr>
              <a:t>Do you have any questions before we move on to the next topic?</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Our next presenter is Mark Fisher.</a:t>
            </a:r>
            <a:endParaRPr lang="en-US" sz="1600" dirty="0">
              <a:latin typeface="Times New Roman" pitchFamily="18" charset="0"/>
              <a:cs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67</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68</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69</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70</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71</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72</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73</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a:t>
            </a:fld>
            <a:endParaRPr lang="en-US" dirty="0"/>
          </a:p>
        </p:txBody>
      </p:sp>
      <p:sp>
        <p:nvSpPr>
          <p:cNvPr id="5" name="Notes Placeholder 2"/>
          <p:cNvSpPr>
            <a:spLocks noGrp="1"/>
          </p:cNvSpPr>
          <p:nvPr>
            <p:ph type="body" idx="1"/>
          </p:nvPr>
        </p:nvSpPr>
        <p:spPr/>
        <p:txBody>
          <a:bodyPr>
            <a:noAutofit/>
          </a:bodyPr>
          <a:lstStyle/>
          <a:p>
            <a:pPr marL="285750" indent="-285750">
              <a:buFont typeface="Arial" pitchFamily="34" charset="0"/>
              <a:buChar char="•"/>
            </a:pPr>
            <a:r>
              <a:rPr lang="en-US" sz="1800" dirty="0" smtClean="0">
                <a:latin typeface="Times New Roman" pitchFamily="18" charset="0"/>
                <a:cs typeface="Times New Roman" pitchFamily="18" charset="0"/>
              </a:rPr>
              <a:t>Here is a high level overview of this rulemaking.</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1800" dirty="0" smtClean="0">
                <a:latin typeface="Times New Roman" pitchFamily="18" charset="0"/>
                <a:cs typeface="Times New Roman" pitchFamily="18" charset="0"/>
              </a:rPr>
              <a:t>As you will recall from the informational item we presented at the January EQC meeting and from the staff report, we organized this rulemaking into nine categories. </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3600" dirty="0" smtClean="0">
                <a:latin typeface="Times New Roman" pitchFamily="18" charset="0"/>
                <a:cs typeface="Times New Roman" pitchFamily="18" charset="0"/>
              </a:rPr>
              <a:t>We are PROPOSING the following</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1800" dirty="0" smtClean="0">
                <a:latin typeface="Times New Roman" pitchFamily="18" charset="0"/>
                <a:cs typeface="Times New Roman" pitchFamily="18" charset="0"/>
              </a:rPr>
              <a:t>READ THROUGH 1 THROUGH 3</a:t>
            </a:r>
          </a:p>
          <a:p>
            <a:pPr marL="285750" indent="-285750"/>
            <a:endParaRPr lang="en-US" sz="1600" dirty="0" smtClean="0">
              <a:latin typeface="Times New Roman" pitchFamily="18" charset="0"/>
              <a:cs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76</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77</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78</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79</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80</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81</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Clr>
                <a:srgbClr val="0CA4C2"/>
              </a:buClr>
            </a:pPr>
            <a:r>
              <a:rPr lang="en-US" sz="3800" dirty="0" smtClean="0">
                <a:latin typeface="Times New Roman" pitchFamily="18" charset="0"/>
                <a:cs typeface="Times New Roman" pitchFamily="18" charset="0"/>
              </a:rPr>
              <a:t>Impacts on Business</a:t>
            </a:r>
          </a:p>
          <a:p>
            <a:pPr marL="1314450" lvl="2" indent="-514350">
              <a:buClr>
                <a:srgbClr val="0CA4C2"/>
              </a:buClr>
            </a:pPr>
            <a:r>
              <a:rPr lang="en-US" sz="3800" dirty="0" smtClean="0">
                <a:latin typeface="Times New Roman" pitchFamily="18" charset="0"/>
                <a:cs typeface="Times New Roman" pitchFamily="18" charset="0"/>
              </a:rPr>
              <a:t>Will need to provide emissions information for these small sources</a:t>
            </a:r>
          </a:p>
          <a:p>
            <a:pPr marL="1314450" lvl="2" indent="-514350">
              <a:buClr>
                <a:srgbClr val="0CA4C2"/>
              </a:buClr>
            </a:pPr>
            <a:r>
              <a:rPr lang="en-US" sz="3800" dirty="0" smtClean="0">
                <a:latin typeface="Times New Roman" pitchFamily="18" charset="0"/>
                <a:cs typeface="Times New Roman" pitchFamily="18" charset="0"/>
              </a:rPr>
              <a:t>A few businesses will need to get permits (data centers) and construction approval required for all</a:t>
            </a:r>
          </a:p>
          <a:p>
            <a:pPr marL="1314450" lvl="2" indent="-514350">
              <a:buClr>
                <a:srgbClr val="0CA4C2"/>
              </a:buClr>
            </a:pPr>
            <a:r>
              <a:rPr lang="en-US" sz="3800" dirty="0" smtClean="0">
                <a:latin typeface="Times New Roman" pitchFamily="18" charset="0"/>
                <a:cs typeface="Times New Roman" pitchFamily="18" charset="0"/>
              </a:rPr>
              <a:t>Small future emission increases may trigger other regulatory requirements for larger businesses</a:t>
            </a:r>
          </a:p>
          <a:p>
            <a:pPr>
              <a:buClr>
                <a:srgbClr val="0CA4C2"/>
              </a:buClr>
            </a:pPr>
            <a:r>
              <a:rPr lang="en-US" sz="3800" dirty="0" smtClean="0">
                <a:latin typeface="Times New Roman" pitchFamily="18" charset="0"/>
                <a:cs typeface="Times New Roman" pitchFamily="18" charset="0"/>
              </a:rPr>
              <a:t>Impacts on Environment</a:t>
            </a:r>
          </a:p>
          <a:p>
            <a:pPr marL="1314450" lvl="2" indent="-514350">
              <a:buClr>
                <a:srgbClr val="0CA4C2"/>
              </a:buClr>
            </a:pPr>
            <a:r>
              <a:rPr lang="en-US" sz="3800" dirty="0" smtClean="0">
                <a:latin typeface="Times New Roman" pitchFamily="18" charset="0"/>
                <a:cs typeface="Times New Roman" pitchFamily="18" charset="0"/>
              </a:rPr>
              <a:t>Better accounting of emissions</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82</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Clr>
                <a:srgbClr val="0CA4C2"/>
              </a:buClr>
            </a:pPr>
            <a:r>
              <a:rPr lang="en-US" sz="3800" dirty="0" smtClean="0">
                <a:latin typeface="Times New Roman" pitchFamily="18" charset="0"/>
                <a:cs typeface="Times New Roman" pitchFamily="18" charset="0"/>
              </a:rPr>
              <a:t>Impacts on Business</a:t>
            </a:r>
          </a:p>
          <a:p>
            <a:pPr marL="1314450" lvl="2" indent="-514350">
              <a:buClr>
                <a:srgbClr val="0CA4C2"/>
              </a:buClr>
            </a:pPr>
            <a:r>
              <a:rPr lang="en-US" sz="3800" dirty="0" smtClean="0">
                <a:latin typeface="Times New Roman" pitchFamily="18" charset="0"/>
                <a:cs typeface="Times New Roman" pitchFamily="18" charset="0"/>
              </a:rPr>
              <a:t>Will need to provide emissions information for these small sources</a:t>
            </a:r>
          </a:p>
          <a:p>
            <a:pPr marL="1314450" lvl="2" indent="-514350">
              <a:buClr>
                <a:srgbClr val="0CA4C2"/>
              </a:buClr>
            </a:pPr>
            <a:r>
              <a:rPr lang="en-US" sz="3800" dirty="0" smtClean="0">
                <a:latin typeface="Times New Roman" pitchFamily="18" charset="0"/>
                <a:cs typeface="Times New Roman" pitchFamily="18" charset="0"/>
              </a:rPr>
              <a:t>A few businesses will need to get permits (data centers) and construction approval required for all</a:t>
            </a:r>
          </a:p>
          <a:p>
            <a:pPr marL="1314450" lvl="2" indent="-514350">
              <a:buClr>
                <a:srgbClr val="0CA4C2"/>
              </a:buClr>
            </a:pPr>
            <a:r>
              <a:rPr lang="en-US" sz="3800" dirty="0" smtClean="0">
                <a:latin typeface="Times New Roman" pitchFamily="18" charset="0"/>
                <a:cs typeface="Times New Roman" pitchFamily="18" charset="0"/>
              </a:rPr>
              <a:t>Small future emission increases may trigger other regulatory requirements for larger businesses</a:t>
            </a:r>
          </a:p>
          <a:p>
            <a:pPr>
              <a:buClr>
                <a:srgbClr val="0CA4C2"/>
              </a:buClr>
            </a:pPr>
            <a:r>
              <a:rPr lang="en-US" sz="3800" dirty="0" smtClean="0">
                <a:latin typeface="Times New Roman" pitchFamily="18" charset="0"/>
                <a:cs typeface="Times New Roman" pitchFamily="18" charset="0"/>
              </a:rPr>
              <a:t>Impacts on Environment</a:t>
            </a:r>
          </a:p>
          <a:p>
            <a:pPr marL="1314450" lvl="2" indent="-514350">
              <a:buClr>
                <a:srgbClr val="0CA4C2"/>
              </a:buClr>
            </a:pPr>
            <a:r>
              <a:rPr lang="en-US" sz="3800" dirty="0" smtClean="0">
                <a:latin typeface="Times New Roman" pitchFamily="18" charset="0"/>
                <a:cs typeface="Times New Roman" pitchFamily="18" charset="0"/>
              </a:rPr>
              <a:t>Better accounting of emissions</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83</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Clr>
                <a:srgbClr val="0CA4C2"/>
              </a:buClr>
            </a:pPr>
            <a:r>
              <a:rPr lang="en-US" sz="3800" dirty="0" smtClean="0">
                <a:latin typeface="Times New Roman" pitchFamily="18" charset="0"/>
                <a:cs typeface="Times New Roman" pitchFamily="18" charset="0"/>
              </a:rPr>
              <a:t>Impacts on Business</a:t>
            </a:r>
          </a:p>
          <a:p>
            <a:pPr marL="1314450" lvl="2" indent="-514350">
              <a:buClr>
                <a:srgbClr val="0CA4C2"/>
              </a:buClr>
            </a:pPr>
            <a:r>
              <a:rPr lang="en-US" sz="3800" dirty="0" smtClean="0">
                <a:latin typeface="Times New Roman" pitchFamily="18" charset="0"/>
                <a:cs typeface="Times New Roman" pitchFamily="18" charset="0"/>
              </a:rPr>
              <a:t>Will need to provide emissions information for these small sources</a:t>
            </a:r>
          </a:p>
          <a:p>
            <a:pPr marL="1314450" lvl="2" indent="-514350">
              <a:buClr>
                <a:srgbClr val="0CA4C2"/>
              </a:buClr>
            </a:pPr>
            <a:r>
              <a:rPr lang="en-US" sz="3800" dirty="0" smtClean="0">
                <a:latin typeface="Times New Roman" pitchFamily="18" charset="0"/>
                <a:cs typeface="Times New Roman" pitchFamily="18" charset="0"/>
              </a:rPr>
              <a:t>A few businesses will need to get permits (data centers) and construction approval required for all</a:t>
            </a:r>
          </a:p>
          <a:p>
            <a:pPr marL="1314450" lvl="2" indent="-514350">
              <a:buClr>
                <a:srgbClr val="0CA4C2"/>
              </a:buClr>
            </a:pPr>
            <a:r>
              <a:rPr lang="en-US" sz="3800" dirty="0" smtClean="0">
                <a:latin typeface="Times New Roman" pitchFamily="18" charset="0"/>
                <a:cs typeface="Times New Roman" pitchFamily="18" charset="0"/>
              </a:rPr>
              <a:t>Small future emission increases may trigger other regulatory requirements for larger businesses</a:t>
            </a:r>
          </a:p>
          <a:p>
            <a:pPr>
              <a:buClr>
                <a:srgbClr val="0CA4C2"/>
              </a:buClr>
            </a:pPr>
            <a:r>
              <a:rPr lang="en-US" sz="3800" dirty="0" smtClean="0">
                <a:latin typeface="Times New Roman" pitchFamily="18" charset="0"/>
                <a:cs typeface="Times New Roman" pitchFamily="18" charset="0"/>
              </a:rPr>
              <a:t>Impacts on Environment</a:t>
            </a:r>
          </a:p>
          <a:p>
            <a:pPr marL="1314450" lvl="2" indent="-514350">
              <a:buClr>
                <a:srgbClr val="0CA4C2"/>
              </a:buClr>
            </a:pPr>
            <a:r>
              <a:rPr lang="en-US" sz="3800" dirty="0" smtClean="0">
                <a:latin typeface="Times New Roman" pitchFamily="18" charset="0"/>
                <a:cs typeface="Times New Roman" pitchFamily="18" charset="0"/>
              </a:rPr>
              <a:t>Better accounting of emissions</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84</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85</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7</a:t>
            </a:fld>
            <a:endParaRPr lang="en-US" dirty="0"/>
          </a:p>
        </p:txBody>
      </p:sp>
      <p:sp>
        <p:nvSpPr>
          <p:cNvPr id="5" name="Notes Placeholder 2"/>
          <p:cNvSpPr>
            <a:spLocks noGrp="1"/>
          </p:cNvSpPr>
          <p:nvPr>
            <p:ph type="body" idx="1"/>
          </p:nvPr>
        </p:nvSpPr>
        <p:spPr/>
        <p:txBody>
          <a:bodyPr>
            <a:noAutofit/>
          </a:bodyPr>
          <a:lstStyle/>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1800" dirty="0" smtClean="0">
                <a:latin typeface="Times New Roman" pitchFamily="18" charset="0"/>
                <a:cs typeface="Times New Roman" pitchFamily="18" charset="0"/>
              </a:rPr>
              <a:t>READ THROUGH 4 THROUGH 6</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endParaRPr lang="en-US" sz="1800" b="1" dirty="0" smtClean="0">
              <a:latin typeface="Times New Roman" pitchFamily="18" charset="0"/>
              <a:cs typeface="Times New Roman" pitchFamily="18" charset="0"/>
            </a:endParaRPr>
          </a:p>
          <a:p>
            <a:pPr marL="285750" indent="-285750"/>
            <a:endParaRPr lang="en-US" sz="1600" dirty="0" smtClean="0">
              <a:latin typeface="Times New Roman" pitchFamily="18" charset="0"/>
              <a:cs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87</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88</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89</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90</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91</a:t>
            </a:fld>
            <a:endParaRPr lang="en-US" dirty="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370381-2201-4B5E-AFD5-D162C8ADD346}" type="slidenum">
              <a:rPr lang="en-US" smtClean="0"/>
              <a:pPr/>
              <a:t>92</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Broadly speaking, New Source Review consists of 2 programs, Major NSR and Minor NSR.</a:t>
            </a:r>
          </a:p>
          <a:p>
            <a:r>
              <a:rPr lang="en-US" dirty="0" smtClean="0"/>
              <a:t>Major NSR applies to the larger facilities</a:t>
            </a:r>
          </a:p>
          <a:p>
            <a:r>
              <a:rPr lang="en-US" dirty="0" smtClean="0"/>
              <a:t>May not be less stringent than the federal Major NSR program</a:t>
            </a:r>
          </a:p>
          <a:p>
            <a:endParaRPr lang="en-US" dirty="0" smtClean="0"/>
          </a:p>
          <a:p>
            <a:r>
              <a:rPr lang="en-US" dirty="0" smtClean="0"/>
              <a:t>Minor NSR applies to small and medium sized facilities.</a:t>
            </a:r>
          </a:p>
          <a:p>
            <a:r>
              <a:rPr lang="en-US" dirty="0" smtClean="0"/>
              <a:t>The federal requirement is that we have a minor NSR program, but otherwise there is a fair amount of flexibility.</a:t>
            </a:r>
          </a:p>
          <a:p>
            <a:r>
              <a:rPr lang="en-US" dirty="0" smtClean="0"/>
              <a:t>Many of the rule changes we’re proposing take advantage of that flexibility.</a:t>
            </a:r>
            <a:endParaRPr lang="en-US" dirty="0"/>
          </a:p>
        </p:txBody>
      </p:sp>
      <p:sp>
        <p:nvSpPr>
          <p:cNvPr id="4" name="Slide Number Placeholder 3"/>
          <p:cNvSpPr>
            <a:spLocks noGrp="1"/>
          </p:cNvSpPr>
          <p:nvPr>
            <p:ph type="sldNum" sz="quarter" idx="10"/>
          </p:nvPr>
        </p:nvSpPr>
        <p:spPr/>
        <p:txBody>
          <a:bodyPr/>
          <a:lstStyle/>
          <a:p>
            <a:fld id="{22370381-2201-4B5E-AFD5-D162C8ADD346}" type="slidenum">
              <a:rPr lang="en-US" smtClean="0"/>
              <a:pPr/>
              <a:t>93</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dirty="0" smtClean="0"/>
              <a:t>GEORGE STARTS HERE</a:t>
            </a:r>
          </a:p>
          <a:p>
            <a:endParaRPr lang="en-US" sz="1500" dirty="0" smtClean="0">
              <a:latin typeface="Times New Roman" pitchFamily="18" charset="0"/>
              <a:cs typeface="Times New Roman" pitchFamily="18" charset="0"/>
            </a:endParaRPr>
          </a:p>
          <a:p>
            <a:r>
              <a:rPr lang="en-US" sz="1500" dirty="0" smtClean="0">
                <a:latin typeface="Times New Roman" pitchFamily="18" charset="0"/>
                <a:cs typeface="Times New Roman" pitchFamily="18" charset="0"/>
              </a:rPr>
              <a:t>When certain air quality problems arise, the current rules also make it nearly impossible to issue a permit to a new or expanding source.</a:t>
            </a:r>
          </a:p>
          <a:p>
            <a:endParaRPr lang="en-US" sz="1500" dirty="0" smtClean="0">
              <a:latin typeface="Times New Roman" pitchFamily="18" charset="0"/>
              <a:cs typeface="Times New Roman" pitchFamily="18" charset="0"/>
            </a:endParaRPr>
          </a:p>
          <a:p>
            <a:r>
              <a:rPr lang="en-US" sz="1500" dirty="0" smtClean="0">
                <a:latin typeface="Times New Roman" pitchFamily="18" charset="0"/>
                <a:cs typeface="Times New Roman" pitchFamily="18" charset="0"/>
              </a:rPr>
              <a:t>The main reason for revising the NSR rules was to address this permitting problem, but while we were at it we also proposed revisions that are intended help address the underlying air quality problem.</a:t>
            </a:r>
          </a:p>
          <a:p>
            <a:endParaRPr lang="en-US" sz="1500" dirty="0" smtClean="0">
              <a:latin typeface="Times New Roman" pitchFamily="18" charset="0"/>
              <a:cs typeface="Times New Roman" pitchFamily="18" charset="0"/>
            </a:endParaRPr>
          </a:p>
          <a:p>
            <a:r>
              <a:rPr lang="en-US" sz="1500" dirty="0" smtClean="0">
                <a:latin typeface="Times New Roman" pitchFamily="18" charset="0"/>
                <a:cs typeface="Times New Roman" pitchFamily="18" charset="0"/>
              </a:rPr>
              <a:t>These problems and the proposed solutions will be discussed in the next few slides. </a:t>
            </a:r>
          </a:p>
          <a:p>
            <a:r>
              <a:rPr lang="en-US" sz="1500" dirty="0" smtClean="0">
                <a:latin typeface="Times New Roman" pitchFamily="18" charset="0"/>
                <a:cs typeface="Times New Roman" pitchFamily="18" charset="0"/>
              </a:rPr>
              <a:t>However, this work did result in some new sections in the rules. </a:t>
            </a:r>
          </a:p>
          <a:p>
            <a:r>
              <a:rPr lang="en-US" sz="1500" dirty="0" smtClean="0">
                <a:latin typeface="Times New Roman" pitchFamily="18" charset="0"/>
                <a:cs typeface="Times New Roman" pitchFamily="18" charset="0"/>
              </a:rPr>
              <a:t>To make the rules easier to use we felt that all of the NSR rule sections should have the same structure, and this led to reorganizing the rules.</a:t>
            </a:r>
          </a:p>
          <a:p>
            <a:endParaRPr lang="en-US" sz="2800" dirty="0" smtClean="0"/>
          </a:p>
          <a:p>
            <a:endParaRPr lang="en-US" sz="2800" dirty="0" smtClean="0"/>
          </a:p>
          <a:p>
            <a:endParaRPr lang="en-US" sz="2800" dirty="0" smtClean="0"/>
          </a:p>
          <a:p>
            <a:pPr lvl="1"/>
            <a:endParaRPr lang="en-US" dirty="0"/>
          </a:p>
        </p:txBody>
      </p:sp>
      <p:sp>
        <p:nvSpPr>
          <p:cNvPr id="4" name="Slide Number Placeholder 3"/>
          <p:cNvSpPr>
            <a:spLocks noGrp="1"/>
          </p:cNvSpPr>
          <p:nvPr>
            <p:ph type="sldNum" sz="quarter" idx="10"/>
          </p:nvPr>
        </p:nvSpPr>
        <p:spPr/>
        <p:txBody>
          <a:bodyPr/>
          <a:lstStyle/>
          <a:p>
            <a:fld id="{22370381-2201-4B5E-AFD5-D162C8ADD346}" type="slidenum">
              <a:rPr lang="en-US" smtClean="0"/>
              <a:pPr/>
              <a:t>94</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98</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99</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9</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100</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101</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102</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103</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104</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105</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106</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107</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108</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109</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10</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r>
              <a:rPr lang="en-US" sz="2000" dirty="0" smtClean="0">
                <a:latin typeface="Times New Roman"/>
                <a:ea typeface="Times New Roman"/>
              </a:rPr>
              <a:t>EPA designates areas that violate air quality standards as “nonattainment” areas and designates all other areas as “attainment” or “unclassified” areas. Oregon law designates former nonattainment areas that EPA reclassified to attainment as “maintenance” areas to ensure those areas avoid future violations. DEQ proposes to establish two new Oregon air quality area designations, “sustainment” and “reattainment,” to help areas avoid and more quickly end a federal nonattainment designation.</a:t>
            </a:r>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110</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r>
              <a:rPr lang="en-US" sz="2000" dirty="0" smtClean="0">
                <a:latin typeface="Times New Roman"/>
                <a:ea typeface="Times New Roman"/>
              </a:rPr>
              <a:t>EPA designates areas that violate air quality standards as “nonattainment” areas and designates all other areas as “attainment” or “unclassified” areas. Oregon law designates former nonattainment areas that EPA reclassified to attainment as “maintenance” areas to ensure those areas avoid future violations. DEQ proposes to establish two new Oregon air quality area designations, “sustainment” and “reattainment,” to help areas avoid and more quickly end a federal nonattainment designation.</a:t>
            </a:r>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111</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r>
              <a:rPr lang="en-US" sz="2000" dirty="0" smtClean="0">
                <a:latin typeface="Times New Roman"/>
                <a:ea typeface="Times New Roman"/>
              </a:rPr>
              <a:t>EPA designates areas that violate air quality standards as “nonattainment” areas and designates all other areas as “attainment” or “unclassified” areas. Oregon law designates former nonattainment areas that EPA reclassified to attainment as “maintenance” areas to ensure those areas avoid future violations. DEQ proposes to establish two new Oregon air quality area designations, “sustainment” and “reattainment,” to help areas avoid and more quickly end a federal nonattainment designation.</a:t>
            </a:r>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112</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r>
              <a:rPr lang="en-US" sz="2000" dirty="0" smtClean="0">
                <a:latin typeface="Times New Roman"/>
                <a:ea typeface="Times New Roman"/>
              </a:rPr>
              <a:t>EPA designates areas that violate air quality standards as “nonattainment” areas and designates all other areas as “attainment” or “unclassified” areas. Oregon law designates former nonattainment areas that EPA reclassified to attainment as “maintenance” areas to ensure those areas avoid future violations. DEQ proposes to establish two new Oregon air quality area designations, “sustainment” and “reattainment,” to help areas avoid and more quickly end a federal nonattainment designation.</a:t>
            </a:r>
            <a:endParaRPr lang="en-US" sz="2000" i="1"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113</a:t>
            </a:fld>
            <a:endParaRPr lang="en-US" dirty="0"/>
          </a:p>
        </p:txBody>
      </p:sp>
    </p:spTree>
    <p:extLst>
      <p:ext uri="{BB962C8B-B14F-4D97-AF65-F5344CB8AC3E}">
        <p14:creationId xmlns="" xmlns:p14="http://schemas.microsoft.com/office/powerpoint/2010/main" val="6097197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114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115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116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117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267201"/>
            <a:ext cx="5334000" cy="4876800"/>
          </a:xfrm>
        </p:spPr>
        <p:txBody>
          <a:bodyPr>
            <a:noAutofit/>
          </a:bodyPr>
          <a:lstStyle/>
          <a:p>
            <a:r>
              <a:rPr lang="en-US" sz="2400" dirty="0" smtClean="0">
                <a:latin typeface="Times New Roman" pitchFamily="18" charset="0"/>
                <a:cs typeface="Times New Roman" pitchFamily="18" charset="0"/>
              </a:rPr>
              <a:t>The part of the rulemaking that we got the most comments on was how to regulate greenhouse gases.  29 people/organizations were either for aligning with the Supreme Court Decision or staying with the Oregon rules.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As I mentioned earlier, the Supreme Court decision on permitting GHG came out on June 23, 2014.  It struck down two requirements of the federal rules pertaining to greenhouse gas permitting and affirmed one requirement.  </a:t>
            </a:r>
          </a:p>
        </p:txBody>
      </p:sp>
      <p:sp>
        <p:nvSpPr>
          <p:cNvPr id="4" name="Slide Number Placeholder 3"/>
          <p:cNvSpPr>
            <a:spLocks noGrp="1"/>
          </p:cNvSpPr>
          <p:nvPr>
            <p:ph type="sldNum" sz="quarter" idx="10"/>
          </p:nvPr>
        </p:nvSpPr>
        <p:spPr/>
        <p:txBody>
          <a:bodyPr/>
          <a:lstStyle/>
          <a:p>
            <a:fld id="{22370381-2201-4B5E-AFD5-D162C8ADD346}" type="slidenum">
              <a:rPr lang="en-US" smtClean="0"/>
              <a:pPr/>
              <a:t>120</a:t>
            </a:fld>
            <a:endParaRPr lang="en-US" dirty="0"/>
          </a:p>
        </p:txBody>
      </p:sp>
    </p:spTree>
    <p:extLst>
      <p:ext uri="{BB962C8B-B14F-4D97-AF65-F5344CB8AC3E}">
        <p14:creationId xmlns:p14="http://schemas.microsoft.com/office/powerpoint/2010/main" xmlns="" val="6097197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370381-2201-4B5E-AFD5-D162C8ADD346}" type="slidenum">
              <a:rPr lang="en-US" smtClean="0"/>
              <a:pPr/>
              <a:t>121</a:t>
            </a:fld>
            <a:endParaRPr lang="en-US" dirty="0"/>
          </a:p>
        </p:txBody>
      </p:sp>
      <p:sp>
        <p:nvSpPr>
          <p:cNvPr id="5" name="Notes Placeholder 4"/>
          <p:cNvSpPr>
            <a:spLocks noGrp="1"/>
          </p:cNvSpPr>
          <p:nvPr>
            <p:ph type="body" sz="quarter" idx="11"/>
          </p:nvPr>
        </p:nvSpPr>
        <p:spPr>
          <a:xfrm>
            <a:off x="701675" y="4416425"/>
            <a:ext cx="5607050" cy="4879975"/>
          </a:xfrm>
        </p:spPr>
        <p:txBody>
          <a:bodyPr>
            <a:noAutofit/>
          </a:bodyPr>
          <a:lstStyle/>
          <a:p>
            <a:r>
              <a:rPr lang="en-US" sz="2400" dirty="0" smtClean="0">
                <a:solidFill>
                  <a:srgbClr val="000000"/>
                </a:solidFill>
                <a:latin typeface="Times New Roman"/>
              </a:rPr>
              <a:t>Even though the 2014 Supreme Court decision invalidated EPA’s authority to impose the federal greenhouse gas permitting requirements, it did not affect Oregon’s rules, even though our rules were similar to EPA’s rules. The discrepancy between federal and state requirements created uncertainty for DEQ, the regulated community and the public. </a:t>
            </a:r>
          </a:p>
          <a:p>
            <a:endParaRPr lang="en-US" sz="2400" i="1" dirty="0" smtClean="0">
              <a:solidFill>
                <a:srgbClr val="000000"/>
              </a:solidFill>
              <a:latin typeface="Times New Roman"/>
            </a:endParaRPr>
          </a:p>
          <a:p>
            <a:r>
              <a:rPr lang="en-US" sz="2400" dirty="0" smtClean="0">
                <a:latin typeface="Times New Roman" pitchFamily="18" charset="0"/>
                <a:cs typeface="Times New Roman" pitchFamily="18" charset="0"/>
              </a:rPr>
              <a:t>So in November of 2014, the EQC adopted temporary rules to align DEQ rules with the Supreme Court decision. </a:t>
            </a:r>
          </a:p>
        </p:txBody>
      </p:sp>
    </p:spTree>
    <p:extLst>
      <p:ext uri="{BB962C8B-B14F-4D97-AF65-F5344CB8AC3E}">
        <p14:creationId xmlns:p14="http://schemas.microsoft.com/office/powerpoint/2010/main" xmlns="" val="60971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4B8814-D5A7-4C23-8152-667A060E6B75}" type="datetime1">
              <a:rPr lang="en-US" smtClean="0"/>
              <a:t>4/8/2015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
        <p:nvSpPr>
          <p:cNvPr id="8" name="Text Box 24"/>
          <p:cNvSpPr txBox="1">
            <a:spLocks noChangeArrowheads="1"/>
          </p:cNvSpPr>
          <p:nvPr userDrawn="1"/>
        </p:nvSpPr>
        <p:spPr bwMode="auto">
          <a:xfrm>
            <a:off x="1600200" y="1447800"/>
            <a:ext cx="7391400" cy="52322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r>
              <a:rPr lang="en-US" sz="2400" dirty="0">
                <a:solidFill>
                  <a:srgbClr val="FFFFFF"/>
                </a:solidFill>
                <a:latin typeface="Times New Roman" pitchFamily="18" charset="0"/>
              </a:rPr>
              <a:t>Air Quality </a:t>
            </a:r>
            <a:r>
              <a:rPr lang="en-US" sz="2800" dirty="0">
                <a:solidFill>
                  <a:srgbClr val="FFFFFF"/>
                </a:solidFill>
                <a:latin typeface="Times New Roman" pitchFamily="18" charset="0"/>
              </a:rPr>
              <a:t>PERMITTING PROGRAM UPDATES</a:t>
            </a:r>
          </a:p>
        </p:txBody>
      </p:sp>
    </p:spTree>
    <p:extLst>
      <p:ext uri="{BB962C8B-B14F-4D97-AF65-F5344CB8AC3E}">
        <p14:creationId xmlns:p14="http://schemas.microsoft.com/office/powerpoint/2010/main" xmlns="" val="2875772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0574CA-9725-4E4A-9BA5-C00BD5FEF0F9}" type="datetime1">
              <a:rPr lang="en-US" smtClean="0"/>
              <a:t>4/8/2015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1715719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DE8FD-DD8E-4E60-BEBC-178CBBA1A8C1}" type="datetime1">
              <a:rPr lang="en-US" smtClean="0"/>
              <a:t>4/8/2015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185154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E4BBE0-2DC3-46BE-BB1F-84D5E2B2C7C9}" type="datetime1">
              <a:rPr lang="en-US" smtClean="0"/>
              <a:t>4/8/2015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3138821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C0758C1-7AD3-4E28-A0CE-9067A97566B1}" type="datetime1">
              <a:rPr lang="en-US" smtClean="0">
                <a:solidFill>
                  <a:prstClr val="black">
                    <a:tint val="75000"/>
                  </a:prstClr>
                </a:solidFill>
              </a:rPr>
              <a:t>4/8/2015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
        <p:nvSpPr>
          <p:cNvPr id="8" name="Text Box 24"/>
          <p:cNvSpPr txBox="1">
            <a:spLocks noChangeArrowheads="1"/>
          </p:cNvSpPr>
          <p:nvPr userDrawn="1"/>
        </p:nvSpPr>
        <p:spPr bwMode="auto">
          <a:xfrm>
            <a:off x="1600200" y="1447800"/>
            <a:ext cx="7391400" cy="52322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r>
              <a:rPr lang="en-US" sz="2400" dirty="0">
                <a:solidFill>
                  <a:srgbClr val="FFFFFF"/>
                </a:solidFill>
                <a:latin typeface="Times New Roman" pitchFamily="18" charset="0"/>
              </a:rPr>
              <a:t>Air Quality </a:t>
            </a:r>
            <a:r>
              <a:rPr lang="en-US" sz="2800" dirty="0">
                <a:solidFill>
                  <a:srgbClr val="FFFFFF"/>
                </a:solidFill>
                <a:latin typeface="Times New Roman" pitchFamily="18" charset="0"/>
              </a:rPr>
              <a:t>PERMITTING PROGRAM UPDATES</a:t>
            </a:r>
          </a:p>
        </p:txBody>
      </p:sp>
    </p:spTree>
    <p:extLst>
      <p:ext uri="{BB962C8B-B14F-4D97-AF65-F5344CB8AC3E}">
        <p14:creationId xmlns:p14="http://schemas.microsoft.com/office/powerpoint/2010/main" xmlns="" val="1105088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9AC22037-09DF-4804-936D-2A0963C460BF}" type="datetime1">
              <a:rPr lang="en-US" smtClean="0">
                <a:solidFill>
                  <a:prstClr val="black">
                    <a:tint val="75000"/>
                  </a:prstClr>
                </a:solidFill>
              </a:rPr>
              <a:t>4/8/2015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30727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562C2F-9C6D-4F60-ABD9-CFA09DF48D1B}" type="datetime1">
              <a:rPr lang="en-US" smtClean="0">
                <a:solidFill>
                  <a:prstClr val="black">
                    <a:tint val="75000"/>
                  </a:prstClr>
                </a:solidFill>
              </a:rPr>
              <a:t>4/8/2015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2655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E39017-D8F6-4980-A21F-BFD4BBE9E324}" type="datetime1">
              <a:rPr lang="en-US" smtClean="0">
                <a:solidFill>
                  <a:prstClr val="black">
                    <a:tint val="75000"/>
                  </a:prstClr>
                </a:solidFill>
              </a:rPr>
              <a:t>4/8/2015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190205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05CBFB-5E3A-4BFF-9EDD-932682A148BC}" type="datetime1">
              <a:rPr lang="en-US" smtClean="0">
                <a:solidFill>
                  <a:prstClr val="black">
                    <a:tint val="75000"/>
                  </a:prstClr>
                </a:solidFill>
              </a:rPr>
              <a:t>4/8/2015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85535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4CB302-C887-4AB0-A5CC-FF4C9FF469AC}" type="datetime1">
              <a:rPr lang="en-US" smtClean="0">
                <a:solidFill>
                  <a:prstClr val="black">
                    <a:tint val="75000"/>
                  </a:prstClr>
                </a:solidFill>
              </a:rPr>
              <a:t>4/8/2015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90665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EFD77-B760-488B-9029-E5D3D9C18197}" type="datetime1">
              <a:rPr lang="en-US" smtClean="0">
                <a:solidFill>
                  <a:prstClr val="black">
                    <a:tint val="75000"/>
                  </a:prstClr>
                </a:solidFill>
              </a:rPr>
              <a:t>4/8/2015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5419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3C31A-6A98-4660-94D4-F186CCEAE827}" type="datetime1">
              <a:rPr lang="en-US" smtClean="0"/>
              <a:t>4/8/2015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4021549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BF04C-8620-4C0E-8C38-EE1B804644FD}" type="datetime1">
              <a:rPr lang="en-US" smtClean="0">
                <a:solidFill>
                  <a:prstClr val="black">
                    <a:tint val="75000"/>
                  </a:prstClr>
                </a:solidFill>
              </a:rPr>
              <a:t>4/8/2015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90989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9327A-C10E-4773-8AA2-EBAAFBF9EBC4}" type="datetime1">
              <a:rPr lang="en-US" smtClean="0">
                <a:solidFill>
                  <a:prstClr val="black">
                    <a:tint val="75000"/>
                  </a:prstClr>
                </a:solidFill>
              </a:rPr>
              <a:t>4/8/2015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38491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4DDA9-E1ED-41A5-998F-DBA999303B6A}" type="datetime1">
              <a:rPr lang="en-US" smtClean="0">
                <a:solidFill>
                  <a:prstClr val="black">
                    <a:tint val="75000"/>
                  </a:prstClr>
                </a:solidFill>
              </a:rPr>
              <a:t>4/8/2015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49135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F2037-ADA2-4B54-BB3C-5565A607DB70}" type="datetime1">
              <a:rPr lang="en-US" smtClean="0">
                <a:solidFill>
                  <a:prstClr val="black">
                    <a:tint val="75000"/>
                  </a:prstClr>
                </a:solidFill>
              </a:rPr>
              <a:t>4/8/2015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8037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2B895-62E3-42E4-9CE8-07EB5B506800}" type="datetime1">
              <a:rPr lang="en-US" smtClean="0"/>
              <a:t>4/8/2015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44236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8F6DC7-EDDF-41B7-A83E-CC10C6EA982B}" type="datetime1">
              <a:rPr lang="en-US" smtClean="0"/>
              <a:t>4/8/2015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9866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59BBC9-5039-417E-A465-26FEF1E1BA41}" type="datetime1">
              <a:rPr lang="en-US" smtClean="0"/>
              <a:t>4/8/2015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328747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2703F1-89AD-44B0-90B2-31275C027C0A}" type="datetime1">
              <a:rPr lang="en-US" smtClean="0"/>
              <a:t>4/8/2015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410392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805034-301E-493B-B3BC-95039EA82E29}" type="datetime1">
              <a:rPr lang="en-US" smtClean="0"/>
              <a:t>4/8/2015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20605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64C54-ACBF-453C-B169-7268F110BFD9}" type="datetime1">
              <a:rPr lang="en-US" smtClean="0"/>
              <a:t>4/8/2015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26531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AFD0A-706D-47E6-ABD0-7AE313802D7A}" type="datetime1">
              <a:rPr lang="en-US" smtClean="0"/>
              <a:t>4/8/2015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17408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AF10E-4066-45CF-9CCF-21DF42408D27}" type="datetime1">
              <a:rPr lang="en-US" smtClean="0"/>
              <a:t>4/8/2015</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AE50-1B84-4193-A18E-F29C95A836E2}" type="slidenum">
              <a:rPr lang="en-US" smtClean="0"/>
              <a:pPr/>
              <a:t>‹#›</a:t>
            </a:fld>
            <a:endParaRPr lang="en-US" dirty="0"/>
          </a:p>
        </p:txBody>
      </p:sp>
      <p:sp>
        <p:nvSpPr>
          <p:cNvPr id="9" name="Rectangle 8"/>
          <p:cNvSpPr/>
          <p:nvPr/>
        </p:nvSpPr>
        <p:spPr>
          <a:xfrm>
            <a:off x="838201" y="0"/>
            <a:ext cx="8305799" cy="507831"/>
          </a:xfrm>
          <a:prstGeom prst="rect">
            <a:avLst/>
          </a:prstGeom>
          <a:solidFill>
            <a:srgbClr val="4EA2A2"/>
          </a:solidFill>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FFFFFF"/>
                </a:solidFill>
                <a:effectLst/>
                <a:uLnTx/>
                <a:uFillTx/>
                <a:latin typeface="Times New Roman" pitchFamily="18" charset="0"/>
                <a:ea typeface="+mn-ea"/>
                <a:cs typeface="+mn-cs"/>
              </a:rPr>
              <a:t>PERMITTING PROGRAM UPDATES RULEMAKING</a:t>
            </a:r>
            <a:endParaRPr kumimoji="0" lang="en-US" sz="27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52400" y="0"/>
            <a:ext cx="560387"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87985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185C1-6967-45D2-8FC1-9C49E162F4F1}" type="datetime1">
              <a:rPr lang="en-US" smtClean="0">
                <a:solidFill>
                  <a:prstClr val="black">
                    <a:tint val="75000"/>
                  </a:prstClr>
                </a:solidFill>
              </a:rPr>
              <a:t>4/8/2015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AE50-1B84-4193-A18E-F29C95A836E2}" type="slidenum">
              <a:rPr lang="en-US" smtClean="0">
                <a:solidFill>
                  <a:prstClr val="black">
                    <a:tint val="75000"/>
                  </a:prstClr>
                </a:solidFill>
              </a:rPr>
              <a:pPr/>
              <a:t>‹#›</a:t>
            </a:fld>
            <a:endParaRPr lang="en-US" dirty="0">
              <a:solidFill>
                <a:prstClr val="black">
                  <a:tint val="75000"/>
                </a:prstClr>
              </a:solidFill>
            </a:endParaRPr>
          </a:p>
        </p:txBody>
      </p:sp>
      <p:pic>
        <p:nvPicPr>
          <p:cNvPr id="1026" name="Picture 2"/>
          <p:cNvPicPr>
            <a:picLocks noChangeAspect="1" noChangeArrowheads="1"/>
          </p:cNvPicPr>
          <p:nvPr userDrawn="1"/>
        </p:nvPicPr>
        <p:blipFill>
          <a:blip r:embed="rId13" cstate="print">
            <a:extLst>
              <a:ext uri="{28A0092B-C50C-407E-A947-70E740481C1C}">
                <a14:useLocalDpi xmlns:a14="http://schemas.microsoft.com/office/drawing/2010/main" xmlns="" val="0"/>
              </a:ext>
            </a:extLst>
          </a:blip>
          <a:srcRect/>
          <a:stretch>
            <a:fillRect/>
          </a:stretch>
        </p:blipFill>
        <p:spPr bwMode="auto">
          <a:xfrm>
            <a:off x="914401" y="0"/>
            <a:ext cx="8229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userDrawn="1"/>
        </p:nvSpPr>
        <p:spPr>
          <a:xfrm>
            <a:off x="1066800" y="25569"/>
            <a:ext cx="8305799" cy="507831"/>
          </a:xfrm>
          <a:prstGeom prst="rect">
            <a:avLst/>
          </a:prstGeom>
        </p:spPr>
        <p:txBody>
          <a:bodyPr wrap="square">
            <a:spAutoFit/>
          </a:bodyPr>
          <a:lstStyle/>
          <a:p>
            <a:pPr eaLnBrk="0" fontAlgn="base" hangingPunct="0">
              <a:spcBef>
                <a:spcPct val="50000"/>
              </a:spcBef>
              <a:spcAft>
                <a:spcPct val="0"/>
              </a:spcAft>
              <a:defRPr/>
            </a:pPr>
            <a:r>
              <a:rPr lang="en-US" sz="2700" dirty="0" smtClean="0">
                <a:solidFill>
                  <a:srgbClr val="FFFFFF"/>
                </a:solidFill>
                <a:latin typeface="Times New Roman" pitchFamily="18" charset="0"/>
              </a:rPr>
              <a:t>PERMITTING PROGRAM UPDATES RULEMAKING</a:t>
            </a:r>
            <a:endParaRPr lang="en-US" sz="2700" dirty="0">
              <a:solidFill>
                <a:srgbClr val="FFFFFF"/>
              </a:solidFill>
              <a:latin typeface="Times New Roman" pitchFamily="18" charset="0"/>
            </a:endParaRPr>
          </a:p>
        </p:txBody>
      </p:sp>
      <p:pic>
        <p:nvPicPr>
          <p:cNvPr id="1028" name="Picture 4"/>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152400" y="0"/>
            <a:ext cx="560387"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361834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3.tiff"/><Relationship Id="rId4" Type="http://schemas.openxmlformats.org/officeDocument/2006/relationships/diagramLayout" Target="../diagrams/layout1.xml"/><Relationship Id="rId9" Type="http://schemas.openxmlformats.org/officeDocument/2006/relationships/image" Target="../media/image54.jpeg"/></Relationships>
</file>

<file path=ppt/slides/_rels/slide1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6.jpeg"/><Relationship Id="rId4" Type="http://schemas.openxmlformats.org/officeDocument/2006/relationships/diagramLayout" Target="../diagrams/layout2.xml"/><Relationship Id="rId9" Type="http://schemas.openxmlformats.org/officeDocument/2006/relationships/image" Target="../media/image75.jpeg"/></Relationships>
</file>

<file path=ppt/slides/_rels/slide1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82.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hyperlink" Target="mailto:davis.george@deq.state.or.us" TargetMode="External"/><Relationship Id="rId2" Type="http://schemas.openxmlformats.org/officeDocument/2006/relationships/hyperlink" Target="mailto:inahara.jill@deq.state.or.us"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www.google.com/url?sa=i&amp;rct=j&amp;q=&amp;esrc=s&amp;frm=1&amp;source=images&amp;cd=&amp;cad=rja&amp;uact=8&amp;docid=O04hcRxe0gPVYM&amp;tbnid=XvKpAGjn8SdvMM:&amp;ved=0CAUQjRw&amp;url=http://en.wikipedia.org/wiki/Furnace&amp;ei=a2N-U_eGDcyTyASCtYLwBw&amp;bvm=bv.67720277,d.aWw&amp;psig=AFQjCNEWS-Tiq9nE0pp7HShNoQzyV7NmXQ&amp;ust=140087830603046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Rs-XmwhsXdCF6M&amp;tbnid=M-HmER0vX_iWJM:&amp;ved=0CAUQjRw&amp;url=http://www.lawson-taylor.ca/aircleaning.htm&amp;ei=YdnbU4qtDqLIiwKOi4CYDg&amp;bvm=bv.72197243,d.cGE&amp;psig=AFQjCNGjaC4W1K62AVc1CEwzg-wL2j1OXg&amp;ust=1407003346719729"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524000"/>
            <a:ext cx="7848600" cy="4216539"/>
          </a:xfrm>
          <a:prstGeom prst="rect">
            <a:avLst/>
          </a:prstGeom>
          <a:noFill/>
        </p:spPr>
        <p:txBody>
          <a:bodyPr wrap="square" rtlCol="0">
            <a:spAutoFit/>
          </a:bodyPr>
          <a:lstStyle/>
          <a:p>
            <a:pPr algn="ctr"/>
            <a:r>
              <a:rPr lang="en-US" sz="4400" b="1" dirty="0" smtClean="0">
                <a:latin typeface="Times New Roman" pitchFamily="18" charset="0"/>
                <a:ea typeface="Times New Roman"/>
                <a:cs typeface="Times New Roman" pitchFamily="18" charset="0"/>
              </a:rPr>
              <a:t>Air quality permitting, Heat Smart and gasoline dispensing facility updates</a:t>
            </a:r>
          </a:p>
          <a:p>
            <a:pPr algn="ctr"/>
            <a:r>
              <a:rPr lang="en-US" sz="2800" b="1" dirty="0" smtClean="0">
                <a:latin typeface="Times New Roman" pitchFamily="18" charset="0"/>
                <a:ea typeface="Times New Roman"/>
                <a:cs typeface="Times New Roman" pitchFamily="18" charset="0"/>
              </a:rPr>
              <a:t>(aka the Kitchen Sink)</a:t>
            </a:r>
          </a:p>
          <a:p>
            <a:pPr algn="ctr"/>
            <a:endParaRPr lang="en-US" sz="2000" b="1" dirty="0">
              <a:latin typeface="Times New Roman" pitchFamily="18" charset="0"/>
              <a:cs typeface="Times New Roman" pitchFamily="18" charset="0"/>
            </a:endParaRPr>
          </a:p>
          <a:p>
            <a:pPr algn="ctr"/>
            <a:r>
              <a:rPr lang="en-US" sz="4400" b="1" dirty="0" smtClean="0">
                <a:latin typeface="Times New Roman" pitchFamily="18" charset="0"/>
                <a:cs typeface="Times New Roman" pitchFamily="18" charset="0"/>
              </a:rPr>
              <a:t>Inspectors’ Forum</a:t>
            </a:r>
          </a:p>
          <a:p>
            <a:pPr algn="ctr"/>
            <a:r>
              <a:rPr lang="en-US" sz="4400" b="1" dirty="0" smtClean="0">
                <a:latin typeface="Times New Roman" pitchFamily="18" charset="0"/>
                <a:cs typeface="Times New Roman" pitchFamily="18" charset="0"/>
              </a:rPr>
              <a:t>May 2015 </a:t>
            </a:r>
            <a:endParaRPr lang="en-US" sz="4400" b="1" baseline="30000" dirty="0" smtClean="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183880" cy="43434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itchFamily="18" charset="0"/>
                <a:ea typeface="Calibri"/>
                <a:cs typeface="Times New Roman" pitchFamily="18" charset="0"/>
              </a:rPr>
              <a:t>Reorganize by moving procedures out of definitions:</a:t>
            </a:r>
          </a:p>
          <a:p>
            <a:pPr marL="457200" lvl="1" indent="0">
              <a:lnSpc>
                <a:spcPct val="115000"/>
              </a:lnSpc>
              <a:spcBef>
                <a:spcPts val="0"/>
              </a:spcBef>
              <a:buClr>
                <a:srgbClr val="00B0F0"/>
              </a:buClr>
              <a:buNone/>
            </a:pPr>
            <a:endParaRPr lang="en-US" sz="800" dirty="0" smtClean="0">
              <a:latin typeface="Times New Roman" pitchFamily="18" charset="0"/>
              <a:ea typeface="Calibri"/>
              <a:cs typeface="Times New Roman" pitchFamily="18" charset="0"/>
            </a:endParaRPr>
          </a:p>
          <a:p>
            <a:pPr marL="1266444" lvl="2" indent="-571500">
              <a:lnSpc>
                <a:spcPct val="115000"/>
              </a:lnSpc>
              <a:spcBef>
                <a:spcPts val="0"/>
              </a:spcBef>
              <a:buClr>
                <a:schemeClr val="tx1"/>
              </a:buClr>
              <a:buFont typeface="Arial" pitchFamily="34" charset="0"/>
              <a:buChar char="•"/>
            </a:pPr>
            <a:r>
              <a:rPr lang="en-US" sz="2800" dirty="0">
                <a:latin typeface="Times New Roman" pitchFamily="18" charset="0"/>
                <a:ea typeface="Calibri"/>
                <a:cs typeface="Times New Roman" pitchFamily="18" charset="0"/>
              </a:rPr>
              <a:t>Actual </a:t>
            </a:r>
            <a:r>
              <a:rPr lang="en-US" sz="2800" dirty="0" smtClean="0">
                <a:latin typeface="Times New Roman" pitchFamily="18" charset="0"/>
                <a:ea typeface="Calibri"/>
                <a:cs typeface="Times New Roman" pitchFamily="18" charset="0"/>
              </a:rPr>
              <a:t>emissions</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Baseline year</a:t>
            </a: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Baseline emission rate</a:t>
            </a: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Netting basis </a:t>
            </a: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Major modification </a:t>
            </a:r>
            <a:endParaRPr lang="en-US" sz="2800" dirty="0" smtClean="0">
              <a:latin typeface="Times New Roman" pitchFamily="18" charset="0"/>
              <a:ea typeface="Calibri"/>
              <a:cs typeface="Times New Roman" pitchFamily="18" charset="0"/>
            </a:endParaRP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Net Air Quality Benefit </a:t>
            </a:r>
            <a:endParaRPr lang="en-US" sz="2800" dirty="0" smtClean="0">
              <a:latin typeface="Times New Roman" pitchFamily="18" charset="0"/>
              <a:ea typeface="Calibri"/>
              <a:cs typeface="Times New Roman" pitchFamily="18" charset="0"/>
            </a:endParaRP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sp>
        <p:nvSpPr>
          <p:cNvPr id="7" name="Title 1"/>
          <p:cNvSpPr txBox="1">
            <a:spLocks noGrp="1"/>
          </p:cNvSpPr>
          <p:nvPr>
            <p:ph type="title"/>
          </p:nvPr>
        </p:nvSpPr>
        <p:spPr bwMode="auto">
          <a:xfrm>
            <a:off x="533400" y="6096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2" name="Right Brace 1"/>
          <p:cNvSpPr/>
          <p:nvPr/>
        </p:nvSpPr>
        <p:spPr>
          <a:xfrm>
            <a:off x="4953000" y="2743200"/>
            <a:ext cx="688848" cy="1752600"/>
          </a:xfrm>
          <a:prstGeom prst="rightBrace">
            <a:avLst>
              <a:gd name="adj1" fmla="val 90489"/>
              <a:gd name="adj2" fmla="val 49577"/>
            </a:avLst>
          </a:prstGeom>
          <a:ln w="66675" cmpd="sng">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5715000" y="3352800"/>
            <a:ext cx="2031197" cy="461665"/>
          </a:xfrm>
          <a:prstGeom prst="rect">
            <a:avLst/>
          </a:prstGeom>
          <a:noFill/>
        </p:spPr>
        <p:txBody>
          <a:bodyPr wrap="none" rtlCol="0">
            <a:spAutoFit/>
          </a:bodyPr>
          <a:lstStyle/>
          <a:p>
            <a:r>
              <a:rPr lang="en-US" sz="2400" dirty="0" smtClean="0"/>
              <a:t>To division 222</a:t>
            </a:r>
            <a:endParaRPr lang="en-US" sz="2400" dirty="0"/>
          </a:p>
        </p:txBody>
      </p:sp>
      <p:sp>
        <p:nvSpPr>
          <p:cNvPr id="8" name="Right Arrow 7"/>
          <p:cNvSpPr/>
          <p:nvPr/>
        </p:nvSpPr>
        <p:spPr>
          <a:xfrm>
            <a:off x="4876800" y="4876800"/>
            <a:ext cx="978408" cy="10389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43600" y="4648200"/>
            <a:ext cx="2031197" cy="461665"/>
          </a:xfrm>
          <a:prstGeom prst="rect">
            <a:avLst/>
          </a:prstGeom>
          <a:noFill/>
        </p:spPr>
        <p:txBody>
          <a:bodyPr wrap="none" rtlCol="0">
            <a:spAutoFit/>
          </a:bodyPr>
          <a:lstStyle/>
          <a:p>
            <a:r>
              <a:rPr lang="en-US" sz="2400" dirty="0" smtClean="0"/>
              <a:t>To division 224</a:t>
            </a:r>
            <a:endParaRPr lang="en-US" sz="2400" dirty="0"/>
          </a:p>
        </p:txBody>
      </p:sp>
      <p:sp>
        <p:nvSpPr>
          <p:cNvPr id="10" name="Right Arrow 9"/>
          <p:cNvSpPr/>
          <p:nvPr/>
        </p:nvSpPr>
        <p:spPr>
          <a:xfrm>
            <a:off x="5181600" y="5334000"/>
            <a:ext cx="978408" cy="10389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248400" y="5105400"/>
            <a:ext cx="2031197" cy="461665"/>
          </a:xfrm>
          <a:prstGeom prst="rect">
            <a:avLst/>
          </a:prstGeom>
          <a:noFill/>
        </p:spPr>
        <p:txBody>
          <a:bodyPr wrap="none" rtlCol="0">
            <a:spAutoFit/>
          </a:bodyPr>
          <a:lstStyle/>
          <a:p>
            <a:r>
              <a:rPr lang="en-US" sz="2400" dirty="0" smtClean="0"/>
              <a:t>To division 224</a:t>
            </a:r>
            <a:endParaRPr lang="en-US" sz="2400" dirty="0"/>
          </a:p>
        </p:txBody>
      </p:sp>
      <p:sp>
        <p:nvSpPr>
          <p:cNvPr id="13" name="Slide Number Placeholder 12"/>
          <p:cNvSpPr>
            <a:spLocks noGrp="1"/>
          </p:cNvSpPr>
          <p:nvPr>
            <p:ph type="sldNum" sz="quarter" idx="12"/>
          </p:nvPr>
        </p:nvSpPr>
        <p:spPr/>
        <p:txBody>
          <a:bodyPr/>
          <a:lstStyle/>
          <a:p>
            <a:fld id="{B4F3AE50-1B84-4193-A18E-F29C95A836E2}" type="slidenum">
              <a:rPr lang="en-US" smtClean="0"/>
              <a:pPr/>
              <a:t>10</a:t>
            </a:fld>
            <a:endParaRPr lang="en-US" dirty="0"/>
          </a:p>
        </p:txBody>
      </p:sp>
    </p:spTree>
    <p:extLst>
      <p:ext uri="{BB962C8B-B14F-4D97-AF65-F5344CB8AC3E}">
        <p14:creationId xmlns:p14="http://schemas.microsoft.com/office/powerpoint/2010/main" xmlns="" val="17529409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828800"/>
            <a:ext cx="8305800" cy="4114800"/>
          </a:xfrm>
        </p:spPr>
        <p:txBody>
          <a:bodyPr>
            <a:noAutofit/>
          </a:bodyPr>
          <a:lstStyle/>
          <a:p>
            <a:pPr marL="971550" lvl="1" indent="-514350" algn="l">
              <a:lnSpc>
                <a:spcPct val="120000"/>
              </a:lnSpc>
              <a:spcBef>
                <a:spcPts val="0"/>
              </a:spcBef>
              <a:spcAft>
                <a:spcPts val="600"/>
              </a:spcAft>
            </a:pPr>
            <a:r>
              <a:rPr lang="en-US" dirty="0" smtClean="0">
                <a:solidFill>
                  <a:schemeClr val="tx1"/>
                </a:solidFill>
              </a:rPr>
              <a:t>Revise offset ratios, specify priority sources</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Offsets are required in all areas except attainment</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New or expanding source must offset its emission increases by obtaining emission decreases from other sources in the same area</a:t>
            </a: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100</a:t>
            </a:fld>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828800"/>
            <a:ext cx="8305800" cy="4114800"/>
          </a:xfrm>
        </p:spPr>
        <p:txBody>
          <a:bodyPr>
            <a:noAutofit/>
          </a:bodyPr>
          <a:lstStyle/>
          <a:p>
            <a:pPr marL="971550" lvl="1" indent="-514350" algn="l">
              <a:lnSpc>
                <a:spcPct val="120000"/>
              </a:lnSpc>
              <a:spcBef>
                <a:spcPts val="0"/>
              </a:spcBef>
              <a:spcAft>
                <a:spcPts val="600"/>
              </a:spcAft>
            </a:pPr>
            <a:r>
              <a:rPr lang="en-US" dirty="0" smtClean="0">
                <a:solidFill>
                  <a:schemeClr val="tx1"/>
                </a:solidFill>
              </a:rPr>
              <a:t>Priority sources = sources most responsible for the AQ problem in an area</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Linked to offset requirements</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Encourage sources to obtain offsets from priority sources</a:t>
            </a:r>
          </a:p>
          <a:p>
            <a:pPr marL="1428750" lvl="2" indent="-514350" algn="l">
              <a:lnSpc>
                <a:spcPct val="120000"/>
              </a:lnSpc>
              <a:spcBef>
                <a:spcPts val="0"/>
              </a:spcBef>
              <a:spcAft>
                <a:spcPts val="600"/>
              </a:spcAft>
              <a:buFont typeface="Arial" pitchFamily="34" charset="0"/>
              <a:buChar char="•"/>
            </a:pPr>
            <a:r>
              <a:rPr lang="en-US" sz="2800" dirty="0" smtClean="0">
                <a:solidFill>
                  <a:schemeClr val="tx1"/>
                </a:solidFill>
              </a:rPr>
              <a:t>Offsets from priority sources reduce the offset ratio</a:t>
            </a:r>
          </a:p>
          <a:p>
            <a:pPr marL="971550" lvl="1" indent="-514350" algn="l">
              <a:lnSpc>
                <a:spcPct val="120000"/>
              </a:lnSpc>
              <a:spcBef>
                <a:spcPts val="0"/>
              </a:spcBef>
              <a:spcAft>
                <a:spcPts val="600"/>
              </a:spcAft>
            </a:pPr>
            <a:endParaRPr lang="en-US" dirty="0" smtClean="0">
              <a:solidFill>
                <a:schemeClr val="tx1"/>
              </a:solidFill>
            </a:endParaRPr>
          </a:p>
          <a:p>
            <a:pPr marL="971550" lvl="1" indent="-514350" algn="l">
              <a:lnSpc>
                <a:spcPct val="120000"/>
              </a:lnSpc>
              <a:spcBef>
                <a:spcPts val="0"/>
              </a:spcBef>
              <a:spcAft>
                <a:spcPts val="600"/>
              </a:spcAft>
            </a:pPr>
            <a:endParaRPr lang="en-US" dirty="0" smtClean="0">
              <a:solidFill>
                <a:schemeClr val="tx1"/>
              </a:solidFill>
            </a:endParaRPr>
          </a:p>
          <a:p>
            <a:pPr marL="971550" lvl="1" indent="-514350" algn="l">
              <a:lnSpc>
                <a:spcPct val="120000"/>
              </a:lnSpc>
              <a:spcBef>
                <a:spcPts val="0"/>
              </a:spcBef>
              <a:spcAft>
                <a:spcPts val="600"/>
              </a:spcAft>
            </a:pPr>
            <a:endParaRPr lang="en-US"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101</a:t>
            </a:fld>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828800"/>
            <a:ext cx="8305800" cy="4114800"/>
          </a:xfrm>
        </p:spPr>
        <p:txBody>
          <a:bodyPr>
            <a:noAutofit/>
          </a:bodyPr>
          <a:lstStyle/>
          <a:p>
            <a:pPr marL="971550" lvl="1" indent="-514350" algn="l">
              <a:lnSpc>
                <a:spcPct val="120000"/>
              </a:lnSpc>
              <a:spcBef>
                <a:spcPts val="0"/>
              </a:spcBef>
              <a:spcAft>
                <a:spcPts val="600"/>
              </a:spcAft>
            </a:pPr>
            <a:r>
              <a:rPr lang="en-US" dirty="0" smtClean="0">
                <a:solidFill>
                  <a:schemeClr val="tx1"/>
                </a:solidFill>
              </a:rPr>
              <a:t>Proposed offset ratios</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Sustainment: 0.1 to 1, can reduce to 0.05 to 1</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Nonattainment: 1.2 to 1, can reduce to 1.0 to 1</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Reattainment:  1.2 to 1, can reduce to 1.0 to 1</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Maintenance: 1.0 to 1, State NSR can reduce to 0.5 to 1</a:t>
            </a: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102</a:t>
            </a:fld>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905000"/>
            <a:ext cx="8305800" cy="4038600"/>
          </a:xfrm>
        </p:spPr>
        <p:txBody>
          <a:bodyPr>
            <a:noAutofit/>
          </a:bodyPr>
          <a:lstStyle/>
          <a:p>
            <a:pPr marL="971550" lvl="1" indent="-514350" algn="l">
              <a:lnSpc>
                <a:spcPct val="120000"/>
              </a:lnSpc>
              <a:spcBef>
                <a:spcPts val="0"/>
              </a:spcBef>
              <a:spcAft>
                <a:spcPts val="600"/>
              </a:spcAft>
            </a:pPr>
            <a:r>
              <a:rPr lang="en-US" dirty="0" smtClean="0">
                <a:solidFill>
                  <a:schemeClr val="tx1"/>
                </a:solidFill>
              </a:rPr>
              <a:t>Revise Net Air Quality Benefit requirements</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NAQB applies in all areas except attainment</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Demonstrate that emissions impacts from new sources don’t adversely affect air quality</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Not required by federal program</a:t>
            </a:r>
          </a:p>
          <a:p>
            <a:pPr marL="971550" lvl="1" indent="-514350" algn="l">
              <a:lnSpc>
                <a:spcPct val="120000"/>
              </a:lnSpc>
              <a:spcBef>
                <a:spcPts val="0"/>
              </a:spcBef>
              <a:spcAft>
                <a:spcPts val="600"/>
              </a:spcAft>
              <a:buFont typeface="Arial" pitchFamily="34" charset="0"/>
              <a:buChar char="•"/>
            </a:pPr>
            <a:endParaRPr lang="en-US"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103</a:t>
            </a:fld>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905000"/>
            <a:ext cx="8305800" cy="4038600"/>
          </a:xfrm>
        </p:spPr>
        <p:txBody>
          <a:bodyPr>
            <a:noAutofit/>
          </a:bodyPr>
          <a:lstStyle/>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Current requirement is minimal impact at all locations in designated area</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Effectively impossible to meet</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New sources cannot obtain permits</a:t>
            </a:r>
          </a:p>
          <a:p>
            <a:pPr marL="971550" lvl="1" indent="-514350" algn="l">
              <a:lnSpc>
                <a:spcPct val="120000"/>
              </a:lnSpc>
              <a:spcBef>
                <a:spcPts val="0"/>
              </a:spcBef>
              <a:spcAft>
                <a:spcPts val="600"/>
              </a:spcAft>
              <a:buFont typeface="Arial" pitchFamily="34" charset="0"/>
              <a:buChar char="•"/>
            </a:pPr>
            <a:endParaRPr lang="en-US"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104</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8" name="Oval 7"/>
          <p:cNvSpPr/>
          <p:nvPr/>
        </p:nvSpPr>
        <p:spPr>
          <a:xfrm>
            <a:off x="838200" y="1676400"/>
            <a:ext cx="7924800" cy="5181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4200" y="47244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019800" y="4572000"/>
            <a:ext cx="304800" cy="304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3733800" y="4038600"/>
            <a:ext cx="1981200" cy="762000"/>
          </a:xfrm>
          <a:prstGeom prst="upArrow">
            <a:avLst>
              <a:gd name="adj1" fmla="val 50000"/>
              <a:gd name="adj2"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wind</a:t>
            </a:r>
            <a:endParaRPr lang="en-US" sz="2800" dirty="0">
              <a:solidFill>
                <a:schemeClr val="tx1"/>
              </a:solidFill>
            </a:endParaRPr>
          </a:p>
        </p:txBody>
      </p:sp>
      <p:sp>
        <p:nvSpPr>
          <p:cNvPr id="12" name="Flowchart: Merge 11"/>
          <p:cNvSpPr/>
          <p:nvPr/>
        </p:nvSpPr>
        <p:spPr>
          <a:xfrm>
            <a:off x="2514600" y="1676400"/>
            <a:ext cx="1524000" cy="3048000"/>
          </a:xfrm>
          <a:prstGeom prst="flowChartMerg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erge 12"/>
          <p:cNvSpPr/>
          <p:nvPr/>
        </p:nvSpPr>
        <p:spPr>
          <a:xfrm>
            <a:off x="5486400" y="1676400"/>
            <a:ext cx="1371600" cy="2895600"/>
          </a:xfrm>
          <a:prstGeom prst="flowChartMerg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1676400"/>
            <a:ext cx="2057400" cy="3046988"/>
          </a:xfrm>
          <a:prstGeom prst="rect">
            <a:avLst/>
          </a:prstGeom>
          <a:noFill/>
        </p:spPr>
        <p:txBody>
          <a:bodyPr wrap="square" rtlCol="0">
            <a:spAutoFit/>
          </a:bodyPr>
          <a:lstStyle/>
          <a:p>
            <a:r>
              <a:rPr lang="en-US" sz="3200" dirty="0" smtClean="0"/>
              <a:t>Emission plume from new source – higher impacts</a:t>
            </a:r>
            <a:endParaRPr lang="en-US" sz="3200" dirty="0"/>
          </a:p>
        </p:txBody>
      </p:sp>
      <p:sp>
        <p:nvSpPr>
          <p:cNvPr id="15" name="TextBox 14"/>
          <p:cNvSpPr txBox="1"/>
          <p:nvPr/>
        </p:nvSpPr>
        <p:spPr>
          <a:xfrm>
            <a:off x="6934200" y="1600200"/>
            <a:ext cx="2057400" cy="3046988"/>
          </a:xfrm>
          <a:prstGeom prst="rect">
            <a:avLst/>
          </a:prstGeom>
          <a:noFill/>
        </p:spPr>
        <p:txBody>
          <a:bodyPr wrap="square" rtlCol="0">
            <a:spAutoFit/>
          </a:bodyPr>
          <a:lstStyle/>
          <a:p>
            <a:r>
              <a:rPr lang="en-US" sz="3200" dirty="0" smtClean="0"/>
              <a:t>Emission plume from offset source – lower impacts</a:t>
            </a:r>
            <a:endParaRPr lang="en-US" sz="3200" dirty="0"/>
          </a:p>
        </p:txBody>
      </p:sp>
      <p:sp>
        <p:nvSpPr>
          <p:cNvPr id="16" name="TextBox 15"/>
          <p:cNvSpPr txBox="1"/>
          <p:nvPr/>
        </p:nvSpPr>
        <p:spPr>
          <a:xfrm>
            <a:off x="457200" y="5410200"/>
            <a:ext cx="8353697" cy="954107"/>
          </a:xfrm>
          <a:prstGeom prst="rect">
            <a:avLst/>
          </a:prstGeom>
          <a:noFill/>
        </p:spPr>
        <p:txBody>
          <a:bodyPr wrap="square" rtlCol="0">
            <a:spAutoFit/>
          </a:bodyPr>
          <a:lstStyle/>
          <a:p>
            <a:pPr algn="ctr"/>
            <a:r>
              <a:rPr lang="en-US" sz="2800" dirty="0" smtClean="0"/>
              <a:t>Current rule requires minimal impacts everywhere – </a:t>
            </a:r>
          </a:p>
          <a:p>
            <a:pPr algn="ctr"/>
            <a:r>
              <a:rPr lang="en-US" sz="2800" dirty="0" smtClean="0"/>
              <a:t>Only possible if plumes always overlap</a:t>
            </a:r>
            <a:endParaRPr lang="en-US" sz="2800" dirty="0"/>
          </a:p>
        </p:txBody>
      </p:sp>
      <p:sp>
        <p:nvSpPr>
          <p:cNvPr id="17"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8" name="Slide Number Placeholder 17"/>
          <p:cNvSpPr>
            <a:spLocks noGrp="1"/>
          </p:cNvSpPr>
          <p:nvPr>
            <p:ph type="sldNum" sz="quarter" idx="12"/>
          </p:nvPr>
        </p:nvSpPr>
        <p:spPr/>
        <p:txBody>
          <a:bodyPr/>
          <a:lstStyle/>
          <a:p>
            <a:fld id="{B4F3AE50-1B84-4193-A18E-F29C95A836E2}" type="slidenum">
              <a:rPr lang="en-US" smtClean="0"/>
              <a:pPr/>
              <a:t>105</a:t>
            </a:fld>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057400"/>
            <a:ext cx="8305800" cy="3886200"/>
          </a:xfrm>
        </p:spPr>
        <p:txBody>
          <a:bodyPr>
            <a:noAutofit/>
          </a:bodyPr>
          <a:lstStyle/>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Proposed Net Air Quality Benefit revisions remove permitting roadblock</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Helps ensure that new sources won’t adversely affect air quality</a:t>
            </a: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106</a:t>
            </a:fld>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057400"/>
            <a:ext cx="8305800" cy="3886200"/>
          </a:xfrm>
        </p:spPr>
        <p:txBody>
          <a:bodyPr>
            <a:noAutofit/>
          </a:bodyPr>
          <a:lstStyle/>
          <a:p>
            <a:pPr marL="971550" lvl="1" indent="-514350" algn="l">
              <a:lnSpc>
                <a:spcPct val="120000"/>
              </a:lnSpc>
              <a:spcBef>
                <a:spcPts val="0"/>
              </a:spcBef>
              <a:spcAft>
                <a:spcPts val="600"/>
              </a:spcAft>
            </a:pPr>
            <a:r>
              <a:rPr lang="en-US" dirty="0" smtClean="0">
                <a:solidFill>
                  <a:schemeClr val="tx1"/>
                </a:solidFill>
              </a:rPr>
              <a:t>Clarify what triggers NSR</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NSR triggered by</a:t>
            </a:r>
          </a:p>
          <a:p>
            <a:pPr marL="1428750" lvl="2" indent="-514350" algn="l">
              <a:lnSpc>
                <a:spcPct val="120000"/>
              </a:lnSpc>
              <a:spcBef>
                <a:spcPts val="0"/>
              </a:spcBef>
              <a:spcAft>
                <a:spcPts val="600"/>
              </a:spcAft>
              <a:buFont typeface="Arial" pitchFamily="34" charset="0"/>
              <a:buChar char="•"/>
            </a:pPr>
            <a:r>
              <a:rPr lang="en-US" sz="2800" dirty="0" smtClean="0">
                <a:solidFill>
                  <a:schemeClr val="tx1"/>
                </a:solidFill>
              </a:rPr>
              <a:t>Specified level of emissions; and</a:t>
            </a:r>
          </a:p>
          <a:p>
            <a:pPr marL="1428750" lvl="2" indent="-514350" algn="l">
              <a:lnSpc>
                <a:spcPct val="120000"/>
              </a:lnSpc>
              <a:spcBef>
                <a:spcPts val="0"/>
              </a:spcBef>
              <a:spcAft>
                <a:spcPts val="600"/>
              </a:spcAft>
              <a:buFont typeface="Arial" pitchFamily="34" charset="0"/>
              <a:buChar char="•"/>
            </a:pPr>
            <a:r>
              <a:rPr lang="en-US" sz="2800" dirty="0" smtClean="0">
                <a:solidFill>
                  <a:schemeClr val="tx1"/>
                </a:solidFill>
              </a:rPr>
              <a:t>Major Modification</a:t>
            </a:r>
          </a:p>
        </p:txBody>
      </p:sp>
      <p:sp>
        <p:nvSpPr>
          <p:cNvPr id="8" name="Left Arrow 7"/>
          <p:cNvSpPr/>
          <p:nvPr/>
        </p:nvSpPr>
        <p:spPr>
          <a:xfrm>
            <a:off x="5181600" y="4038600"/>
            <a:ext cx="1371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107</a:t>
            </a:fld>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2057400"/>
            <a:ext cx="8305800" cy="3886200"/>
          </a:xfrm>
        </p:spPr>
        <p:txBody>
          <a:bodyPr>
            <a:noAutofit/>
          </a:bodyPr>
          <a:lstStyle/>
          <a:p>
            <a:pPr marL="971550" lvl="1" indent="-514350" algn="l">
              <a:lnSpc>
                <a:spcPct val="120000"/>
              </a:lnSpc>
              <a:spcBef>
                <a:spcPts val="0"/>
              </a:spcBef>
              <a:spcAft>
                <a:spcPts val="600"/>
              </a:spcAft>
            </a:pPr>
            <a:r>
              <a:rPr lang="en-US" sz="3200" dirty="0" smtClean="0">
                <a:solidFill>
                  <a:schemeClr val="tx1"/>
                </a:solidFill>
              </a:rPr>
              <a:t>Major Modification</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Emissions increases associated with new or modified equipment</a:t>
            </a:r>
          </a:p>
          <a:p>
            <a:pPr marL="1428750" lvl="2" indent="-514350" algn="l">
              <a:lnSpc>
                <a:spcPct val="120000"/>
              </a:lnSpc>
              <a:spcBef>
                <a:spcPts val="0"/>
              </a:spcBef>
              <a:spcAft>
                <a:spcPts val="600"/>
              </a:spcAft>
              <a:buFont typeface="Arial" pitchFamily="34" charset="0"/>
              <a:buChar char="•"/>
            </a:pPr>
            <a:r>
              <a:rPr lang="en-US" sz="2800" dirty="0" smtClean="0">
                <a:solidFill>
                  <a:schemeClr val="tx1"/>
                </a:solidFill>
              </a:rPr>
              <a:t>Current rules don’t specify how to calculate</a:t>
            </a:r>
          </a:p>
          <a:p>
            <a:pPr marL="1428750" lvl="2" indent="-514350" algn="l">
              <a:lnSpc>
                <a:spcPct val="120000"/>
              </a:lnSpc>
              <a:spcBef>
                <a:spcPts val="0"/>
              </a:spcBef>
              <a:spcAft>
                <a:spcPts val="600"/>
              </a:spcAft>
              <a:buFont typeface="Arial" pitchFamily="34" charset="0"/>
              <a:buChar char="•"/>
            </a:pPr>
            <a:r>
              <a:rPr lang="en-US" sz="2800" dirty="0" smtClean="0">
                <a:solidFill>
                  <a:schemeClr val="tx1"/>
                </a:solidFill>
              </a:rPr>
              <a:t>EPA indicated rules must be more specific</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Calculations specified for all scenarios</a:t>
            </a:r>
          </a:p>
          <a:p>
            <a:pPr marL="971550" lvl="1" indent="-514350" algn="l">
              <a:lnSpc>
                <a:spcPct val="120000"/>
              </a:lnSpc>
              <a:spcBef>
                <a:spcPts val="0"/>
              </a:spcBef>
              <a:spcAft>
                <a:spcPts val="600"/>
              </a:spcAft>
              <a:buFont typeface="Arial" pitchFamily="34" charset="0"/>
              <a:buChar char="•"/>
            </a:pPr>
            <a:endParaRPr lang="en-US"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108</a:t>
            </a:fld>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828800"/>
            <a:ext cx="8305800" cy="4114800"/>
          </a:xfrm>
        </p:spPr>
        <p:txBody>
          <a:bodyPr>
            <a:noAutofit/>
          </a:bodyPr>
          <a:lstStyle/>
          <a:p>
            <a:pPr marL="971550" lvl="1" indent="-514350" algn="l">
              <a:lnSpc>
                <a:spcPct val="120000"/>
              </a:lnSpc>
              <a:spcBef>
                <a:spcPts val="0"/>
              </a:spcBef>
              <a:spcAft>
                <a:spcPts val="600"/>
              </a:spcAft>
            </a:pPr>
            <a:r>
              <a:rPr lang="en-US" sz="3200" dirty="0" smtClean="0">
                <a:solidFill>
                  <a:schemeClr val="tx1"/>
                </a:solidFill>
              </a:rPr>
              <a:t>Summary</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Raise Major NSR threshold</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Revise offset requirements, specify priority sources</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Revise Net Air Quality Benefit</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Clarify what triggers NSR</a:t>
            </a:r>
          </a:p>
          <a:p>
            <a:pPr marL="971550" lvl="1" indent="-514350" algn="l">
              <a:lnSpc>
                <a:spcPct val="120000"/>
              </a:lnSpc>
              <a:spcBef>
                <a:spcPts val="0"/>
              </a:spcBef>
              <a:spcAft>
                <a:spcPts val="600"/>
              </a:spcAft>
              <a:buFont typeface="Arial" pitchFamily="34" charset="0"/>
              <a:buChar char="•"/>
            </a:pPr>
            <a:endParaRPr lang="en-US"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109</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601972"/>
            <a:ext cx="8183880" cy="27414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itchFamily="18" charset="0"/>
                <a:ea typeface="Calibri"/>
                <a:cs typeface="Times New Roman" pitchFamily="18" charset="0"/>
              </a:rPr>
              <a:t>Move Division 200 tables into text:</a:t>
            </a:r>
          </a:p>
          <a:p>
            <a:pPr marL="457200" lvl="1" indent="0">
              <a:lnSpc>
                <a:spcPct val="115000"/>
              </a:lnSpc>
              <a:spcBef>
                <a:spcPts val="0"/>
              </a:spcBef>
              <a:buClr>
                <a:srgbClr val="00B0F0"/>
              </a:buClr>
              <a:buNone/>
            </a:pPr>
            <a:endParaRPr lang="en-US" sz="800" dirty="0" smtClean="0">
              <a:latin typeface="Times New Roman"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De Minimis Emission Levels</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Generic PSEL</a:t>
            </a: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Significant Emission Rate</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Significant Impact Level</a:t>
            </a:r>
          </a:p>
          <a:p>
            <a:pPr marL="457200" marR="0" lvl="1" indent="0" algn="l" defTabSz="914400" rtl="0" eaLnBrk="1" fontAlgn="auto" latinLnBrk="0" hangingPunct="1">
              <a:lnSpc>
                <a:spcPct val="115000"/>
              </a:lnSpc>
              <a:spcBef>
                <a:spcPts val="0"/>
              </a:spcBef>
              <a:spcAft>
                <a:spcPts val="0"/>
              </a:spcAft>
              <a:buClrTx/>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grpSp>
        <p:nvGrpSpPr>
          <p:cNvPr id="8" name="Group 7"/>
          <p:cNvGrpSpPr/>
          <p:nvPr/>
        </p:nvGrpSpPr>
        <p:grpSpPr>
          <a:xfrm>
            <a:off x="5715000" y="3352800"/>
            <a:ext cx="3283338" cy="3101124"/>
            <a:chOff x="6019800" y="3581400"/>
            <a:chExt cx="2978538" cy="2872524"/>
          </a:xfrm>
        </p:grpSpPr>
        <p:pic>
          <p:nvPicPr>
            <p:cNvPr id="126978" name="Picture 2" descr="http://i.dailymail.co.uk/i/pix/2010/10/06/article-1318150-0B7B4876000005DC-688_634x390.jpg"/>
            <p:cNvPicPr>
              <a:picLocks noChangeAspect="1" noChangeArrowheads="1"/>
            </p:cNvPicPr>
            <p:nvPr/>
          </p:nvPicPr>
          <p:blipFill>
            <a:blip r:embed="rId3" cstate="print"/>
            <a:srcRect l="15899" t="7538" r="6625"/>
            <a:stretch>
              <a:fillRect/>
            </a:stretch>
          </p:blipFill>
          <p:spPr bwMode="auto">
            <a:xfrm>
              <a:off x="6019800" y="4267200"/>
              <a:ext cx="2978538" cy="2186724"/>
            </a:xfrm>
            <a:prstGeom prst="rect">
              <a:avLst/>
            </a:prstGeom>
            <a:noFill/>
          </p:spPr>
        </p:pic>
        <p:sp>
          <p:nvSpPr>
            <p:cNvPr id="9" name="Cloud Callout 8"/>
            <p:cNvSpPr/>
            <p:nvPr/>
          </p:nvSpPr>
          <p:spPr>
            <a:xfrm>
              <a:off x="6858000" y="3581400"/>
              <a:ext cx="1600200" cy="12954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Where is that table??</a:t>
              </a:r>
              <a:endParaRPr lang="en-US" dirty="0">
                <a:solidFill>
                  <a:schemeClr val="tx1"/>
                </a:solidFill>
              </a:endParaRPr>
            </a:p>
          </p:txBody>
        </p:sp>
      </p:grpSp>
      <p:sp>
        <p:nvSpPr>
          <p:cNvPr id="11"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11</a:t>
            </a:fld>
            <a:endParaRPr lang="en-US" dirty="0"/>
          </a:p>
        </p:txBody>
      </p:sp>
    </p:spTree>
    <p:extLst>
      <p:ext uri="{BB962C8B-B14F-4D97-AF65-F5344CB8AC3E}">
        <p14:creationId xmlns:p14="http://schemas.microsoft.com/office/powerpoint/2010/main" xmlns="" val="42798241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752600"/>
            <a:ext cx="4495800" cy="4343400"/>
          </a:xfrm>
        </p:spPr>
        <p:txBody>
          <a:bodyPr>
            <a:noAutofit/>
          </a:bodyPr>
          <a:lstStyle/>
          <a:p>
            <a:pPr marL="0" lvl="1" indent="-742950" algn="l">
              <a:lnSpc>
                <a:spcPct val="120000"/>
              </a:lnSpc>
              <a:spcBef>
                <a:spcPts val="0"/>
              </a:spcBef>
              <a:spcAft>
                <a:spcPts val="600"/>
              </a:spcAft>
              <a:buFont typeface="Arial" pitchFamily="34" charset="0"/>
              <a:buChar char="•"/>
            </a:pPr>
            <a:r>
              <a:rPr lang="en-US" dirty="0" smtClean="0">
                <a:solidFill>
                  <a:schemeClr val="tx1"/>
                </a:solidFill>
              </a:rPr>
              <a:t>Sustainment - removes permitting roadblock in areas with borderline air quality</a:t>
            </a:r>
          </a:p>
          <a:p>
            <a:pPr marL="0" lvl="1" indent="-742950" algn="l">
              <a:lnSpc>
                <a:spcPct val="120000"/>
              </a:lnSpc>
              <a:spcBef>
                <a:spcPts val="0"/>
              </a:spcBef>
              <a:spcAft>
                <a:spcPts val="600"/>
              </a:spcAft>
              <a:buFont typeface="Arial" pitchFamily="34" charset="0"/>
              <a:buChar char="•"/>
            </a:pPr>
            <a:r>
              <a:rPr lang="en-US" dirty="0" smtClean="0">
                <a:solidFill>
                  <a:schemeClr val="tx1"/>
                </a:solidFill>
              </a:rPr>
              <a:t>Reattainment – provides permitting flexibility in areas with improving air quality</a:t>
            </a:r>
          </a:p>
          <a:p>
            <a:pPr indent="-514350" algn="l">
              <a:lnSpc>
                <a:spcPct val="120000"/>
              </a:lnSpc>
              <a:spcBef>
                <a:spcPts val="0"/>
              </a:spcBef>
              <a:spcAft>
                <a:spcPts val="600"/>
              </a:spcAft>
            </a:pPr>
            <a:endParaRPr lang="en-US" sz="2800" dirty="0" smtClean="0">
              <a:solidFill>
                <a:schemeClr val="tx1"/>
              </a:solidFill>
            </a:endParaRPr>
          </a:p>
        </p:txBody>
      </p:sp>
      <p:pic>
        <p:nvPicPr>
          <p:cNvPr id="7" name="Picture 6"/>
          <p:cNvPicPr/>
          <p:nvPr/>
        </p:nvPicPr>
        <p:blipFill>
          <a:blip r:embed="rId3" cstate="print"/>
          <a:srcRect t="4327" r="3996" b="6224"/>
          <a:stretch>
            <a:fillRect/>
          </a:stretch>
        </p:blipFill>
        <p:spPr bwMode="auto">
          <a:xfrm>
            <a:off x="5257800" y="2133600"/>
            <a:ext cx="3657600" cy="3810000"/>
          </a:xfrm>
          <a:prstGeom prst="rect">
            <a:avLst/>
          </a:prstGeom>
          <a:noFill/>
          <a:ln w="9525">
            <a:noFill/>
            <a:miter lim="800000"/>
            <a:headEnd/>
            <a:tailEnd/>
          </a:ln>
        </p:spPr>
      </p:pic>
      <p:sp>
        <p:nvSpPr>
          <p:cNvPr id="9"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110</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981200"/>
            <a:ext cx="8305800" cy="4191000"/>
          </a:xfrm>
        </p:spPr>
        <p:txBody>
          <a:bodyPr>
            <a:noAutofit/>
          </a:bodyPr>
          <a:lstStyle/>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Area designations are based on air quality:</a:t>
            </a:r>
            <a:br>
              <a:rPr lang="en-US" dirty="0" smtClean="0">
                <a:solidFill>
                  <a:schemeClr val="tx1"/>
                </a:solidFill>
              </a:rPr>
            </a:br>
            <a:r>
              <a:rPr lang="en-US" dirty="0" smtClean="0">
                <a:solidFill>
                  <a:schemeClr val="tx1"/>
                </a:solidFill>
              </a:rPr>
              <a:t>  Attainment = air quality good, &lt; standard</a:t>
            </a:r>
            <a:br>
              <a:rPr lang="en-US" dirty="0" smtClean="0">
                <a:solidFill>
                  <a:schemeClr val="tx1"/>
                </a:solidFill>
              </a:rPr>
            </a:br>
            <a:r>
              <a:rPr lang="en-US" dirty="0" smtClean="0">
                <a:solidFill>
                  <a:schemeClr val="tx1"/>
                </a:solidFill>
              </a:rPr>
              <a:t>  Nonattainment = air quality poor, &gt; standard</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Rules area specific, matched to air quality</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Redesignation requires 3 years of data, working with community, rulemaking, EPA approval</a:t>
            </a:r>
          </a:p>
          <a:p>
            <a:pPr marL="514350" indent="-514350" algn="l">
              <a:lnSpc>
                <a:spcPct val="120000"/>
              </a:lnSpc>
              <a:spcBef>
                <a:spcPts val="0"/>
              </a:spcBef>
              <a:spcAft>
                <a:spcPts val="600"/>
              </a:spcAft>
            </a:pPr>
            <a:endParaRPr lang="en-US" sz="2800"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111</a:t>
            </a:fld>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828800"/>
            <a:ext cx="8305800" cy="4114800"/>
          </a:xfrm>
        </p:spPr>
        <p:txBody>
          <a:bodyPr>
            <a:noAutofit/>
          </a:bodyPr>
          <a:lstStyle/>
          <a:p>
            <a:pPr marL="1200150" lvl="1" indent="-742950" algn="l">
              <a:lnSpc>
                <a:spcPct val="120000"/>
              </a:lnSpc>
              <a:spcBef>
                <a:spcPts val="0"/>
              </a:spcBef>
              <a:spcAft>
                <a:spcPts val="600"/>
              </a:spcAft>
            </a:pPr>
            <a:r>
              <a:rPr lang="en-US" sz="3200" dirty="0" smtClean="0">
                <a:solidFill>
                  <a:schemeClr val="tx1"/>
                </a:solidFill>
              </a:rPr>
              <a:t>Problem</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During multi-year process, permitting rules:</a:t>
            </a:r>
          </a:p>
          <a:p>
            <a:pPr marL="1657350" lvl="2" indent="-742950" algn="l">
              <a:lnSpc>
                <a:spcPct val="120000"/>
              </a:lnSpc>
              <a:spcBef>
                <a:spcPts val="0"/>
              </a:spcBef>
              <a:spcAft>
                <a:spcPts val="600"/>
              </a:spcAft>
              <a:buFont typeface="Arial" pitchFamily="34" charset="0"/>
              <a:buChar char="•"/>
            </a:pPr>
            <a:r>
              <a:rPr lang="en-US" sz="2800" dirty="0" smtClean="0">
                <a:solidFill>
                  <a:schemeClr val="tx1"/>
                </a:solidFill>
              </a:rPr>
              <a:t>Don’t match actual air quality needs</a:t>
            </a:r>
          </a:p>
          <a:p>
            <a:pPr marL="1657350" lvl="2" indent="-742950" algn="l">
              <a:lnSpc>
                <a:spcPct val="120000"/>
              </a:lnSpc>
              <a:spcBef>
                <a:spcPts val="0"/>
              </a:spcBef>
              <a:spcAft>
                <a:spcPts val="600"/>
              </a:spcAft>
              <a:buFont typeface="Arial" pitchFamily="34" charset="0"/>
              <a:buChar char="•"/>
            </a:pPr>
            <a:r>
              <a:rPr lang="en-US" sz="2800" dirty="0" smtClean="0">
                <a:solidFill>
                  <a:schemeClr val="tx1"/>
                </a:solidFill>
              </a:rPr>
              <a:t>Become a roadblock</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Obtaining a permit difficult/impossible for medium and large sources</a:t>
            </a:r>
          </a:p>
          <a:p>
            <a:pPr marL="1200150" lvl="1" indent="-742950" algn="l">
              <a:lnSpc>
                <a:spcPct val="120000"/>
              </a:lnSpc>
              <a:spcBef>
                <a:spcPts val="0"/>
              </a:spcBef>
              <a:spcAft>
                <a:spcPts val="600"/>
              </a:spcAft>
              <a:buFont typeface="Arial" pitchFamily="34" charset="0"/>
              <a:buChar char="•"/>
            </a:pPr>
            <a:endParaRPr lang="en-US" dirty="0" smtClean="0">
              <a:solidFill>
                <a:schemeClr val="tx1"/>
              </a:solidFill>
            </a:endParaRPr>
          </a:p>
          <a:p>
            <a:pPr marL="514350" indent="-514350" algn="l">
              <a:lnSpc>
                <a:spcPct val="120000"/>
              </a:lnSpc>
              <a:spcBef>
                <a:spcPts val="0"/>
              </a:spcBef>
              <a:spcAft>
                <a:spcPts val="600"/>
              </a:spcAft>
            </a:pPr>
            <a:endParaRPr lang="en-US" sz="2800"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112</a:t>
            </a:fld>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905000"/>
            <a:ext cx="8305800" cy="4267200"/>
          </a:xfrm>
        </p:spPr>
        <p:txBody>
          <a:bodyPr>
            <a:noAutofit/>
          </a:bodyPr>
          <a:lstStyle/>
          <a:p>
            <a:pPr marL="1200150" lvl="1" indent="-742950" algn="l">
              <a:lnSpc>
                <a:spcPct val="120000"/>
              </a:lnSpc>
              <a:spcBef>
                <a:spcPts val="0"/>
              </a:spcBef>
              <a:spcAft>
                <a:spcPts val="600"/>
              </a:spcAft>
            </a:pPr>
            <a:r>
              <a:rPr lang="en-US" sz="3200" dirty="0" smtClean="0">
                <a:solidFill>
                  <a:schemeClr val="tx1"/>
                </a:solidFill>
              </a:rPr>
              <a:t>Proposed solution</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Create 2 new areas with rules that (partially) solve the problem</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State designations, federal approval not needed</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Overlay federal area designations</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Primarily affect medium-size sources</a:t>
            </a:r>
          </a:p>
          <a:p>
            <a:pPr marL="514350" indent="-514350" algn="l">
              <a:lnSpc>
                <a:spcPct val="120000"/>
              </a:lnSpc>
              <a:spcBef>
                <a:spcPts val="0"/>
              </a:spcBef>
              <a:spcAft>
                <a:spcPts val="600"/>
              </a:spcAft>
            </a:pPr>
            <a:endParaRPr lang="en-US" sz="2800" dirty="0" smtClean="0">
              <a:solidFill>
                <a:schemeClr val="tx1"/>
              </a:solidFill>
            </a:endParaRP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113</a:t>
            </a:fld>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txBox="1">
            <a:spLocks/>
          </p:cNvSpPr>
          <p:nvPr/>
        </p:nvSpPr>
        <p:spPr>
          <a:xfrm>
            <a:off x="533400" y="5334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grpSp>
        <p:nvGrpSpPr>
          <p:cNvPr id="12" name="Group 11"/>
          <p:cNvGrpSpPr/>
          <p:nvPr/>
        </p:nvGrpSpPr>
        <p:grpSpPr>
          <a:xfrm>
            <a:off x="457200" y="1828800"/>
            <a:ext cx="8153400" cy="2971800"/>
            <a:chOff x="457200" y="1828800"/>
            <a:chExt cx="8153400" cy="2971800"/>
          </a:xfrm>
        </p:grpSpPr>
        <p:sp>
          <p:nvSpPr>
            <p:cNvPr id="13" name="Rounded Rectangle 12"/>
            <p:cNvSpPr/>
            <p:nvPr/>
          </p:nvSpPr>
          <p:spPr>
            <a:xfrm>
              <a:off x="457200" y="1828800"/>
              <a:ext cx="22860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Attainment Area</a:t>
              </a:r>
            </a:p>
            <a:p>
              <a:pPr algn="ctr"/>
              <a:endParaRPr lang="en-US" sz="2400" dirty="0" smtClean="0">
                <a:solidFill>
                  <a:schemeClr val="tx1"/>
                </a:solidFill>
              </a:endParaRPr>
            </a:p>
            <a:p>
              <a:pPr algn="ctr"/>
              <a:r>
                <a:rPr lang="en-US" sz="2400" dirty="0" smtClean="0">
                  <a:solidFill>
                    <a:schemeClr val="tx1"/>
                  </a:solidFill>
                </a:rPr>
                <a:t>AQ good</a:t>
              </a:r>
            </a:p>
            <a:p>
              <a:pPr algn="ctr"/>
              <a:r>
                <a:rPr lang="en-US" sz="2400" dirty="0" smtClean="0">
                  <a:solidFill>
                    <a:schemeClr val="tx1"/>
                  </a:solidFill>
                </a:rPr>
                <a:t>(below ambient standard)</a:t>
              </a:r>
              <a:endParaRPr lang="en-US" sz="2400" dirty="0">
                <a:solidFill>
                  <a:schemeClr val="tx1"/>
                </a:solidFill>
              </a:endParaRPr>
            </a:p>
          </p:txBody>
        </p:sp>
        <p:sp>
          <p:nvSpPr>
            <p:cNvPr id="14" name="Rounded Rectangle 13"/>
            <p:cNvSpPr/>
            <p:nvPr/>
          </p:nvSpPr>
          <p:spPr>
            <a:xfrm>
              <a:off x="3429000" y="1828800"/>
              <a:ext cx="2362200" cy="2895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Nonattainment Area</a:t>
              </a:r>
            </a:p>
            <a:p>
              <a:pPr algn="ctr"/>
              <a:endParaRPr lang="en-US" sz="2400" dirty="0" smtClean="0">
                <a:solidFill>
                  <a:schemeClr val="tx1"/>
                </a:solidFill>
              </a:endParaRPr>
            </a:p>
            <a:p>
              <a:pPr algn="ctr"/>
              <a:r>
                <a:rPr lang="en-US" sz="2400" dirty="0" smtClean="0">
                  <a:solidFill>
                    <a:schemeClr val="tx1"/>
                  </a:solidFill>
                </a:rPr>
                <a:t>AQ poor</a:t>
              </a:r>
            </a:p>
            <a:p>
              <a:pPr algn="ctr"/>
              <a:r>
                <a:rPr lang="en-US" sz="2400" dirty="0" smtClean="0">
                  <a:solidFill>
                    <a:schemeClr val="tx1"/>
                  </a:solidFill>
                </a:rPr>
                <a:t>(over ambient standard)</a:t>
              </a:r>
            </a:p>
            <a:p>
              <a:pPr algn="ctr"/>
              <a:endParaRPr lang="en-US" dirty="0"/>
            </a:p>
          </p:txBody>
        </p:sp>
        <p:sp>
          <p:nvSpPr>
            <p:cNvPr id="15" name="Rounded Rectangle 14"/>
            <p:cNvSpPr/>
            <p:nvPr/>
          </p:nvSpPr>
          <p:spPr>
            <a:xfrm>
              <a:off x="6477000" y="1828800"/>
              <a:ext cx="2133600" cy="2971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Maintenance Area</a:t>
              </a:r>
            </a:p>
            <a:p>
              <a:pPr algn="ctr"/>
              <a:endParaRPr lang="en-US" sz="2400" dirty="0" smtClean="0">
                <a:solidFill>
                  <a:schemeClr val="tx1"/>
                </a:solidFill>
              </a:endParaRPr>
            </a:p>
            <a:p>
              <a:pPr algn="ctr"/>
              <a:r>
                <a:rPr lang="en-US" sz="2400" dirty="0" smtClean="0">
                  <a:solidFill>
                    <a:schemeClr val="tx1"/>
                  </a:solidFill>
                </a:rPr>
                <a:t>AQ was poor,</a:t>
              </a:r>
            </a:p>
            <a:p>
              <a:pPr algn="ctr"/>
              <a:r>
                <a:rPr lang="en-US" sz="2400" dirty="0" smtClean="0">
                  <a:solidFill>
                    <a:schemeClr val="tx1"/>
                  </a:solidFill>
                </a:rPr>
                <a:t>Now good,</a:t>
              </a:r>
            </a:p>
            <a:p>
              <a:pPr algn="ctr"/>
              <a:r>
                <a:rPr lang="en-US" sz="2400" dirty="0" smtClean="0">
                  <a:solidFill>
                    <a:schemeClr val="tx1"/>
                  </a:solidFill>
                </a:rPr>
                <a:t>Prevent slipping back</a:t>
              </a:r>
              <a:endParaRPr lang="en-US" sz="2400" dirty="0">
                <a:solidFill>
                  <a:schemeClr val="tx1"/>
                </a:solidFill>
              </a:endParaRPr>
            </a:p>
          </p:txBody>
        </p:sp>
        <p:sp>
          <p:nvSpPr>
            <p:cNvPr id="16" name="Right Arrow 15"/>
            <p:cNvSpPr/>
            <p:nvPr/>
          </p:nvSpPr>
          <p:spPr>
            <a:xfrm>
              <a:off x="2743200" y="3048000"/>
              <a:ext cx="685800"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5791200" y="3124200"/>
              <a:ext cx="685800" cy="4572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ubtitle 2"/>
          <p:cNvSpPr txBox="1">
            <a:spLocks/>
          </p:cNvSpPr>
          <p:nvPr/>
        </p:nvSpPr>
        <p:spPr>
          <a:xfrm>
            <a:off x="609600" y="4953000"/>
            <a:ext cx="8305800" cy="1752600"/>
          </a:xfrm>
          <a:prstGeom prst="rect">
            <a:avLst/>
          </a:prstGeom>
        </p:spPr>
        <p:txBody>
          <a:bodyPr>
            <a:no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Rules in each area based on air quality needs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When air quality changes, takes years to redesignate area</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Meanwhile rules don’t match air quality needs</a:t>
            </a:r>
          </a:p>
          <a:p>
            <a:pPr marL="1200150" marR="0" lvl="1" indent="-742950" algn="l" defTabSz="914400" rtl="0" eaLnBrk="1" fontAlgn="auto" latinLnBrk="0" hangingPunct="1">
              <a:lnSpc>
                <a:spcPct val="120000"/>
              </a:lnSpc>
              <a:spcBef>
                <a:spcPts val="0"/>
              </a:spcBef>
              <a:spcAft>
                <a:spcPts val="60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20000"/>
              </a:lnSpc>
              <a:spcBef>
                <a:spcPts val="0"/>
              </a:spcBef>
              <a:spcAft>
                <a:spcPts val="60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0" name="Slide Number Placeholder 19"/>
          <p:cNvSpPr>
            <a:spLocks noGrp="1"/>
          </p:cNvSpPr>
          <p:nvPr>
            <p:ph type="sldNum" sz="quarter" idx="12"/>
          </p:nvPr>
        </p:nvSpPr>
        <p:spPr/>
        <p:txBody>
          <a:bodyPr/>
          <a:lstStyle/>
          <a:p>
            <a:fld id="{B4F3AE50-1B84-4193-A18E-F29C95A836E2}" type="slidenum">
              <a:rPr lang="en-US" smtClean="0"/>
              <a:pPr/>
              <a:t>114</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04800" y="4648200"/>
            <a:ext cx="8610600" cy="1905000"/>
          </a:xfrm>
          <a:prstGeom prst="rect">
            <a:avLst/>
          </a:prstGeom>
        </p:spPr>
        <p:txBody>
          <a:bodyPr>
            <a:noAutofit/>
          </a:bodyPr>
          <a:lstStyle/>
          <a:p>
            <a:pPr marL="1200150" marR="0" lvl="1" indent="-742950" algn="l" defTabSz="914400" rtl="0" eaLnBrk="1" fontAlgn="auto" latinLnBrk="0" hangingPunct="1">
              <a:lnSpc>
                <a:spcPct val="120000"/>
              </a:lnSpc>
              <a:spcBef>
                <a:spcPts val="0"/>
              </a:spcBef>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Sustainment area Minor NSR rules: </a:t>
            </a:r>
          </a:p>
          <a:p>
            <a:pPr marL="800100" marR="0" lvl="2"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Are similar to nonattainment area rules</a:t>
            </a:r>
          </a:p>
          <a:p>
            <a:pPr marL="800100" marR="0" lvl="2"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Remove permitting  roadblock for medium sized facilities</a:t>
            </a:r>
          </a:p>
          <a:p>
            <a:pPr marL="1200150" marR="0" lvl="1" indent="-742950" algn="l" defTabSz="914400" rtl="0" eaLnBrk="1" fontAlgn="auto" latinLnBrk="0" hangingPunct="1">
              <a:lnSpc>
                <a:spcPct val="120000"/>
              </a:lnSpc>
              <a:spcBef>
                <a:spcPts val="0"/>
              </a:spcBef>
              <a:spcAft>
                <a:spcPts val="60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20000"/>
              </a:lnSpc>
              <a:spcBef>
                <a:spcPts val="0"/>
              </a:spcBef>
              <a:spcAft>
                <a:spcPts val="60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ounded Rectangle 6"/>
          <p:cNvSpPr/>
          <p:nvPr/>
        </p:nvSpPr>
        <p:spPr>
          <a:xfrm>
            <a:off x="457200" y="1828800"/>
            <a:ext cx="22860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Attainment Area</a:t>
            </a: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p:txBody>
      </p:sp>
      <p:sp>
        <p:nvSpPr>
          <p:cNvPr id="8" name="Rounded Rectangle 7"/>
          <p:cNvSpPr/>
          <p:nvPr/>
        </p:nvSpPr>
        <p:spPr>
          <a:xfrm>
            <a:off x="3429000" y="1828800"/>
            <a:ext cx="2362200" cy="2895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Nonattainment Area</a:t>
            </a: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dirty="0"/>
          </a:p>
        </p:txBody>
      </p:sp>
      <p:sp>
        <p:nvSpPr>
          <p:cNvPr id="9" name="Rectangle 8"/>
          <p:cNvSpPr/>
          <p:nvPr/>
        </p:nvSpPr>
        <p:spPr>
          <a:xfrm>
            <a:off x="1219200" y="2743200"/>
            <a:ext cx="2209800" cy="1676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Sustainment Area</a:t>
            </a:r>
            <a:endParaRPr lang="en-US" sz="2400" dirty="0">
              <a:solidFill>
                <a:schemeClr val="tx1"/>
              </a:solidFill>
            </a:endParaRPr>
          </a:p>
        </p:txBody>
      </p:sp>
      <p:sp>
        <p:nvSpPr>
          <p:cNvPr id="10" name="TextBox 9"/>
          <p:cNvSpPr txBox="1"/>
          <p:nvPr/>
        </p:nvSpPr>
        <p:spPr>
          <a:xfrm>
            <a:off x="5867400" y="2057400"/>
            <a:ext cx="3276600" cy="2354491"/>
          </a:xfrm>
          <a:prstGeom prst="rect">
            <a:avLst/>
          </a:prstGeom>
          <a:noFill/>
        </p:spPr>
        <p:txBody>
          <a:bodyPr wrap="square" rtlCol="0">
            <a:spAutoFit/>
          </a:bodyPr>
          <a:lstStyle/>
          <a:p>
            <a:pPr>
              <a:buFont typeface="Arial" pitchFamily="34" charset="0"/>
              <a:buChar char="•"/>
            </a:pPr>
            <a:endParaRPr lang="en-US" sz="2000" dirty="0" smtClean="0"/>
          </a:p>
          <a:p>
            <a:pPr>
              <a:buFont typeface="Arial" pitchFamily="34" charset="0"/>
              <a:buChar char="•"/>
            </a:pPr>
            <a:r>
              <a:rPr lang="en-US" sz="2800" dirty="0" smtClean="0"/>
              <a:t> </a:t>
            </a:r>
            <a:r>
              <a:rPr lang="en-US" sz="2700" dirty="0" smtClean="0"/>
              <a:t>Sustainment</a:t>
            </a:r>
            <a:br>
              <a:rPr lang="en-US" sz="2700" dirty="0" smtClean="0"/>
            </a:br>
            <a:r>
              <a:rPr lang="en-US" sz="2700" dirty="0" smtClean="0"/>
              <a:t>   overlays attainment</a:t>
            </a:r>
          </a:p>
          <a:p>
            <a:pPr>
              <a:buFont typeface="Arial" pitchFamily="34" charset="0"/>
              <a:buChar char="•"/>
            </a:pPr>
            <a:r>
              <a:rPr lang="en-US" sz="2700" dirty="0" smtClean="0"/>
              <a:t> Bridges the time</a:t>
            </a:r>
            <a:br>
              <a:rPr lang="en-US" sz="2700" dirty="0" smtClean="0"/>
            </a:br>
            <a:r>
              <a:rPr lang="en-US" sz="2700" dirty="0" smtClean="0"/>
              <a:t>   gap</a:t>
            </a:r>
          </a:p>
          <a:p>
            <a:endParaRPr lang="en-US" dirty="0"/>
          </a:p>
        </p:txBody>
      </p:sp>
      <p:sp>
        <p:nvSpPr>
          <p:cNvPr id="11" name="Title 5"/>
          <p:cNvSpPr txBox="1">
            <a:spLocks/>
          </p:cNvSpPr>
          <p:nvPr/>
        </p:nvSpPr>
        <p:spPr>
          <a:xfrm>
            <a:off x="533400" y="5334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3" name="Slide Number Placeholder 12"/>
          <p:cNvSpPr>
            <a:spLocks noGrp="1"/>
          </p:cNvSpPr>
          <p:nvPr>
            <p:ph type="sldNum" sz="quarter" idx="12"/>
          </p:nvPr>
        </p:nvSpPr>
        <p:spPr/>
        <p:txBody>
          <a:bodyPr/>
          <a:lstStyle/>
          <a:p>
            <a:fld id="{B4F3AE50-1B84-4193-A18E-F29C95A836E2}" type="slidenum">
              <a:rPr lang="en-US" smtClean="0"/>
              <a:pPr/>
              <a:t>115</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txBox="1">
            <a:spLocks/>
          </p:cNvSpPr>
          <p:nvPr/>
        </p:nvSpPr>
        <p:spPr>
          <a:xfrm>
            <a:off x="533400" y="5334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grpSp>
        <p:nvGrpSpPr>
          <p:cNvPr id="12" name="Group 11"/>
          <p:cNvGrpSpPr/>
          <p:nvPr/>
        </p:nvGrpSpPr>
        <p:grpSpPr>
          <a:xfrm>
            <a:off x="228600" y="1828800"/>
            <a:ext cx="8382000" cy="2895600"/>
            <a:chOff x="228600" y="1828800"/>
            <a:chExt cx="8382000" cy="2895600"/>
          </a:xfrm>
        </p:grpSpPr>
        <p:sp>
          <p:nvSpPr>
            <p:cNvPr id="13" name="Rounded Rectangle 12"/>
            <p:cNvSpPr/>
            <p:nvPr/>
          </p:nvSpPr>
          <p:spPr>
            <a:xfrm>
              <a:off x="3429000" y="1828800"/>
              <a:ext cx="2362200" cy="2895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itchFamily="18" charset="0"/>
                  <a:cs typeface="Times New Roman" pitchFamily="18" charset="0"/>
                </a:rPr>
                <a:t>Nonattainment Area</a:t>
              </a: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dirty="0"/>
            </a:p>
          </p:txBody>
        </p:sp>
        <p:sp>
          <p:nvSpPr>
            <p:cNvPr id="14" name="Rounded Rectangle 13"/>
            <p:cNvSpPr/>
            <p:nvPr/>
          </p:nvSpPr>
          <p:spPr>
            <a:xfrm>
              <a:off x="6477000" y="1828800"/>
              <a:ext cx="2133600" cy="2895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itchFamily="18" charset="0"/>
                  <a:cs typeface="Times New Roman" pitchFamily="18" charset="0"/>
                </a:rPr>
                <a:t>Maintenance Area</a:t>
              </a: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a:p>
              <a:pPr algn="ctr"/>
              <a:endParaRPr lang="en-US" sz="2400" dirty="0" smtClean="0">
                <a:solidFill>
                  <a:schemeClr val="tx1"/>
                </a:solidFill>
              </a:endParaRPr>
            </a:p>
          </p:txBody>
        </p:sp>
        <p:sp>
          <p:nvSpPr>
            <p:cNvPr id="15" name="TextBox 14"/>
            <p:cNvSpPr txBox="1"/>
            <p:nvPr/>
          </p:nvSpPr>
          <p:spPr>
            <a:xfrm>
              <a:off x="228600" y="1828800"/>
              <a:ext cx="3048000" cy="2831544"/>
            </a:xfrm>
            <a:prstGeom prst="rect">
              <a:avLst/>
            </a:prstGeom>
            <a:noFill/>
          </p:spPr>
          <p:txBody>
            <a:bodyPr wrap="square" rtlCol="0">
              <a:spAutoFit/>
            </a:bodyPr>
            <a:lstStyle/>
            <a:p>
              <a:pPr>
                <a:buFont typeface="Arial" pitchFamily="34" charset="0"/>
                <a:buChar char="•"/>
              </a:pPr>
              <a:endParaRPr lang="en-US" sz="2000" dirty="0" smtClean="0"/>
            </a:p>
            <a:p>
              <a:pPr>
                <a:buFont typeface="Arial" pitchFamily="34" charset="0"/>
                <a:buChar char="•"/>
              </a:pPr>
              <a:r>
                <a:rPr lang="en-US" sz="2700" dirty="0" smtClean="0">
                  <a:latin typeface="Times New Roman" pitchFamily="18" charset="0"/>
                  <a:cs typeface="Times New Roman" pitchFamily="18" charset="0"/>
                </a:rPr>
                <a:t>Reattainment</a:t>
              </a:r>
              <a:br>
                <a:rPr lang="en-US" sz="2700" dirty="0" smtClean="0">
                  <a:latin typeface="Times New Roman" pitchFamily="18" charset="0"/>
                  <a:cs typeface="Times New Roman" pitchFamily="18" charset="0"/>
                </a:rPr>
              </a:br>
              <a:r>
                <a:rPr lang="en-US" sz="2700" dirty="0" smtClean="0">
                  <a:latin typeface="Times New Roman" pitchFamily="18" charset="0"/>
                  <a:cs typeface="Times New Roman" pitchFamily="18" charset="0"/>
                </a:rPr>
                <a:t>   overlays</a:t>
              </a:r>
              <a:br>
                <a:rPr lang="en-US" sz="2700" dirty="0" smtClean="0">
                  <a:latin typeface="Times New Roman" pitchFamily="18" charset="0"/>
                  <a:cs typeface="Times New Roman" pitchFamily="18" charset="0"/>
                </a:rPr>
              </a:br>
              <a:r>
                <a:rPr lang="en-US" sz="2700" dirty="0" smtClean="0">
                  <a:latin typeface="Times New Roman" pitchFamily="18" charset="0"/>
                  <a:cs typeface="Times New Roman" pitchFamily="18" charset="0"/>
                </a:rPr>
                <a:t>   nonattainment</a:t>
              </a:r>
            </a:p>
            <a:p>
              <a:pPr>
                <a:buFont typeface="Arial" pitchFamily="34" charset="0"/>
                <a:buChar char="•"/>
              </a:pPr>
              <a:r>
                <a:rPr lang="en-US" sz="2700" dirty="0" smtClean="0">
                  <a:latin typeface="Times New Roman" pitchFamily="18" charset="0"/>
                  <a:cs typeface="Times New Roman" pitchFamily="18" charset="0"/>
                </a:rPr>
                <a:t> Bridges the time</a:t>
              </a:r>
              <a:br>
                <a:rPr lang="en-US" sz="2700" dirty="0" smtClean="0">
                  <a:latin typeface="Times New Roman" pitchFamily="18" charset="0"/>
                  <a:cs typeface="Times New Roman" pitchFamily="18" charset="0"/>
                </a:rPr>
              </a:br>
              <a:r>
                <a:rPr lang="en-US" sz="2700" dirty="0" smtClean="0">
                  <a:latin typeface="Times New Roman" pitchFamily="18" charset="0"/>
                  <a:cs typeface="Times New Roman" pitchFamily="18" charset="0"/>
                </a:rPr>
                <a:t>   gap</a:t>
              </a:r>
            </a:p>
            <a:p>
              <a:endParaRPr lang="en-US" dirty="0"/>
            </a:p>
          </p:txBody>
        </p:sp>
        <p:sp>
          <p:nvSpPr>
            <p:cNvPr id="16" name="Rectangle 15"/>
            <p:cNvSpPr/>
            <p:nvPr/>
          </p:nvSpPr>
          <p:spPr>
            <a:xfrm>
              <a:off x="4038600" y="2895600"/>
              <a:ext cx="2438400" cy="1524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itchFamily="18" charset="0"/>
                  <a:cs typeface="Times New Roman" pitchFamily="18" charset="0"/>
                </a:rPr>
                <a:t>Reattainment Area</a:t>
              </a:r>
            </a:p>
          </p:txBody>
        </p:sp>
      </p:grpSp>
      <p:sp>
        <p:nvSpPr>
          <p:cNvPr id="17" name="Rectangle 16"/>
          <p:cNvSpPr/>
          <p:nvPr/>
        </p:nvSpPr>
        <p:spPr>
          <a:xfrm>
            <a:off x="304800" y="4724400"/>
            <a:ext cx="8534400" cy="2422202"/>
          </a:xfrm>
          <a:prstGeom prst="rect">
            <a:avLst/>
          </a:prstGeom>
        </p:spPr>
        <p:txBody>
          <a:bodyPr wrap="square">
            <a:spAutoFit/>
          </a:bodyPr>
          <a:lstStyle/>
          <a:p>
            <a:pPr marL="1200150" lvl="1" indent="-742950">
              <a:lnSpc>
                <a:spcPct val="120000"/>
              </a:lnSpc>
              <a:spcAft>
                <a:spcPts val="600"/>
              </a:spcAft>
            </a:pPr>
            <a:r>
              <a:rPr lang="en-US" sz="2800" dirty="0" smtClean="0">
                <a:latin typeface="Times New Roman" pitchFamily="18" charset="0"/>
                <a:cs typeface="Times New Roman" pitchFamily="18" charset="0"/>
              </a:rPr>
              <a:t>Reattainment area Minor NSR rules:</a:t>
            </a:r>
          </a:p>
          <a:p>
            <a:pPr marL="800100" lvl="2" indent="-342900">
              <a:buFont typeface="Arial" pitchFamily="34" charset="0"/>
              <a:buChar char="•"/>
            </a:pPr>
            <a:r>
              <a:rPr lang="en-US" sz="2800" dirty="0" smtClean="0">
                <a:latin typeface="Times New Roman" pitchFamily="18" charset="0"/>
                <a:cs typeface="Times New Roman" pitchFamily="18" charset="0"/>
              </a:rPr>
              <a:t>Are closer to maintenance area rules</a:t>
            </a:r>
          </a:p>
          <a:p>
            <a:pPr marL="800100" lvl="2" indent="-342900">
              <a:buFont typeface="Arial" pitchFamily="34" charset="0"/>
              <a:buChar char="•"/>
            </a:pPr>
            <a:r>
              <a:rPr lang="en-US" sz="2800" dirty="0" smtClean="0">
                <a:latin typeface="Times New Roman" pitchFamily="18" charset="0"/>
                <a:cs typeface="Times New Roman" pitchFamily="18" charset="0"/>
              </a:rPr>
              <a:t>Allow less stringent permitting for medium size facilities</a:t>
            </a:r>
          </a:p>
          <a:p>
            <a:pPr marL="1200150" lvl="1" indent="-742950">
              <a:lnSpc>
                <a:spcPct val="120000"/>
              </a:lnSpc>
              <a:spcAft>
                <a:spcPts val="600"/>
              </a:spcAft>
              <a:buFont typeface="Arial" pitchFamily="34" charset="0"/>
              <a:buChar char="•"/>
            </a:pPr>
            <a:endParaRPr lang="en-US" sz="2400" dirty="0" smtClean="0"/>
          </a:p>
        </p:txBody>
      </p:sp>
      <p:sp>
        <p:nvSpPr>
          <p:cNvPr id="19" name="Slide Number Placeholder 18"/>
          <p:cNvSpPr>
            <a:spLocks noGrp="1"/>
          </p:cNvSpPr>
          <p:nvPr>
            <p:ph type="sldNum" sz="quarter" idx="12"/>
          </p:nvPr>
        </p:nvSpPr>
        <p:spPr/>
        <p:txBody>
          <a:bodyPr/>
          <a:lstStyle/>
          <a:p>
            <a:fld id="{B4F3AE50-1B84-4193-A18E-F29C95A836E2}" type="slidenum">
              <a:rPr lang="en-US" smtClean="0"/>
              <a:pPr/>
              <a:t>116</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685800"/>
            <a:ext cx="8109912" cy="646331"/>
          </a:xfrm>
          <a:prstGeom prst="rect">
            <a:avLst/>
          </a:prstGeom>
        </p:spPr>
        <p:txBody>
          <a:bodyPr wrap="none">
            <a:spAutoFit/>
          </a:bodyPr>
          <a:lstStyle/>
          <a:p>
            <a:r>
              <a:rPr lang="en-US" sz="3600" dirty="0" smtClean="0">
                <a:latin typeface="Times New Roman" pitchFamily="18" charset="0"/>
                <a:cs typeface="Times New Roman" pitchFamily="18" charset="0"/>
              </a:rPr>
              <a:t>Designate Lakeview as a sustainment area </a:t>
            </a:r>
            <a:endParaRPr lang="en-US" sz="3600" dirty="0">
              <a:latin typeface="Times New Roman" pitchFamily="18" charset="0"/>
              <a:cs typeface="Times New Roman" pitchFamily="18" charset="0"/>
            </a:endParaRPr>
          </a:p>
        </p:txBody>
      </p:sp>
      <p:sp>
        <p:nvSpPr>
          <p:cNvPr id="7" name="Subtitle 2"/>
          <p:cNvSpPr txBox="1">
            <a:spLocks/>
          </p:cNvSpPr>
          <p:nvPr/>
        </p:nvSpPr>
        <p:spPr>
          <a:xfrm>
            <a:off x="228600" y="2667000"/>
            <a:ext cx="3886200" cy="2133600"/>
          </a:xfrm>
          <a:prstGeom prst="rect">
            <a:avLst/>
          </a:prstGeom>
        </p:spPr>
        <p:txBody>
          <a:bodyPr vert="horz" lIns="91440" tIns="45720" rIns="91440" bIns="45720" rtlCol="0">
            <a:noAutofit/>
          </a:bodyPr>
          <a:lstStyle/>
          <a:p>
            <a:pPr marL="0" lvl="1">
              <a:lnSpc>
                <a:spcPct val="120000"/>
              </a:lnSpc>
              <a:spcAft>
                <a:spcPts val="600"/>
              </a:spcAft>
            </a:pPr>
            <a:r>
              <a:rPr lang="en-US" sz="2800" dirty="0" smtClean="0">
                <a:latin typeface="Times New Roman" pitchFamily="18" charset="0"/>
                <a:cs typeface="Times New Roman" pitchFamily="18" charset="0"/>
              </a:rPr>
              <a:t>Town of Lakeview and Lake County Commissioners requested sustainment designation</a:t>
            </a:r>
          </a:p>
          <a:p>
            <a:pPr marL="548640" lvl="1" indent="-514350">
              <a:lnSpc>
                <a:spcPct val="120000"/>
              </a:lnSpc>
              <a:spcAft>
                <a:spcPts val="600"/>
              </a:spcAft>
              <a:buFont typeface="Arial" pitchFamily="34" charset="0"/>
              <a:buChar char="•"/>
            </a:pPr>
            <a:endParaRPr lang="en-US" sz="800" dirty="0" smtClean="0"/>
          </a:p>
          <a:p>
            <a:pPr marL="514350" marR="0" lvl="0" indent="-514350" algn="l" defTabSz="914400" rtl="0" eaLnBrk="1" fontAlgn="auto" latinLnBrk="0" hangingPunct="1">
              <a:lnSpc>
                <a:spcPct val="120000"/>
              </a:lnSpc>
              <a:spcBef>
                <a:spcPts val="0"/>
              </a:spcBef>
              <a:spcAft>
                <a:spcPts val="60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7"/>
          <p:cNvPicPr/>
          <p:nvPr/>
        </p:nvPicPr>
        <p:blipFill>
          <a:blip r:embed="rId3" cstate="print"/>
          <a:srcRect t="4327" r="3996" b="6224"/>
          <a:stretch>
            <a:fillRect/>
          </a:stretch>
        </p:blipFill>
        <p:spPr bwMode="auto">
          <a:xfrm>
            <a:off x="3886200" y="1676400"/>
            <a:ext cx="5181600" cy="47244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4F3AE50-1B84-4193-A18E-F29C95A836E2}" type="slidenum">
              <a:rPr lang="en-US" smtClean="0"/>
              <a:pPr/>
              <a:t>117</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z="3600" dirty="0" smtClean="0">
                <a:latin typeface="Times New Roman" pitchFamily="18" charset="0"/>
                <a:cs typeface="Times New Roman" pitchFamily="18" charset="0"/>
              </a:rPr>
              <a:t>UARG v EPA (GHG PSD)</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724400"/>
          </a:xfrm>
        </p:spPr>
        <p:txBody>
          <a:bodyPr/>
          <a:lstStyle/>
          <a:p>
            <a:r>
              <a:rPr lang="en-US" dirty="0" smtClean="0">
                <a:latin typeface="Times New Roman" pitchFamily="18" charset="0"/>
                <a:cs typeface="Times New Roman" pitchFamily="18" charset="0"/>
              </a:rPr>
              <a:t>In June, Supreme Court invalidated portions of EPA’s so-called Tailoring Rule.</a:t>
            </a:r>
          </a:p>
          <a:p>
            <a:r>
              <a:rPr lang="en-US" dirty="0" smtClean="0">
                <a:latin typeface="Times New Roman" pitchFamily="18" charset="0"/>
                <a:cs typeface="Times New Roman" pitchFamily="18" charset="0"/>
              </a:rPr>
              <a:t>Sources cannot trigger PSD for greenhouse gases alone, but</a:t>
            </a:r>
          </a:p>
          <a:p>
            <a:pPr lvl="1"/>
            <a:r>
              <a:rPr lang="en-US" dirty="0" smtClean="0">
                <a:latin typeface="Times New Roman" pitchFamily="18" charset="0"/>
                <a:cs typeface="Times New Roman" pitchFamily="18" charset="0"/>
              </a:rPr>
              <a:t>Sources subject to PSD for other pollutants could be required to perform a BACT analysis for greenhouse gases. </a:t>
            </a:r>
          </a:p>
          <a:p>
            <a:r>
              <a:rPr lang="en-US" dirty="0" smtClean="0">
                <a:latin typeface="Times New Roman" pitchFamily="18" charset="0"/>
                <a:cs typeface="Times New Roman" pitchFamily="18" charset="0"/>
              </a:rPr>
              <a:t>Sources could not be subject to Title V for greenhouse gases alone.</a:t>
            </a:r>
          </a:p>
          <a:p>
            <a:endParaRPr lang="en-US" dirty="0"/>
          </a:p>
        </p:txBody>
      </p:sp>
      <p:sp>
        <p:nvSpPr>
          <p:cNvPr id="8" name="Slide Number Placeholder 7"/>
          <p:cNvSpPr>
            <a:spLocks noGrp="1"/>
          </p:cNvSpPr>
          <p:nvPr>
            <p:ph type="sldNum" sz="quarter" idx="12"/>
          </p:nvPr>
        </p:nvSpPr>
        <p:spPr/>
        <p:txBody>
          <a:bodyPr/>
          <a:lstStyle/>
          <a:p>
            <a:fld id="{B4F3AE50-1B84-4193-A18E-F29C95A836E2}" type="slidenum">
              <a:rPr lang="en-US" smtClean="0">
                <a:solidFill>
                  <a:prstClr val="black">
                    <a:tint val="75000"/>
                  </a:prstClr>
                </a:solidFill>
              </a:rPr>
              <a:pPr/>
              <a:t>118</a:t>
            </a:fld>
            <a:endParaRPr lang="en-US" dirty="0">
              <a:solidFill>
                <a:prstClr val="black">
                  <a:tint val="75000"/>
                </a:prstClr>
              </a:solidFill>
            </a:endParaRPr>
          </a:p>
        </p:txBody>
      </p:sp>
    </p:spTree>
    <p:extLst>
      <p:ext uri="{BB962C8B-B14F-4D97-AF65-F5344CB8AC3E}">
        <p14:creationId xmlns:p14="http://schemas.microsoft.com/office/powerpoint/2010/main" xmlns="" val="29986252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z="3200" dirty="0" smtClean="0">
                <a:latin typeface="Times New Roman" pitchFamily="18" charset="0"/>
                <a:cs typeface="Times New Roman" pitchFamily="18" charset="0"/>
              </a:rPr>
              <a:t>UARG v EPA (GHG PSD)</a:t>
            </a:r>
            <a:endParaRPr lang="en-US" sz="3200" dirty="0"/>
          </a:p>
        </p:txBody>
      </p:sp>
      <p:sp>
        <p:nvSpPr>
          <p:cNvPr id="3" name="Content Placeholder 2"/>
          <p:cNvSpPr>
            <a:spLocks noGrp="1"/>
          </p:cNvSpPr>
          <p:nvPr>
            <p:ph idx="1"/>
          </p:nvPr>
        </p:nvSpPr>
        <p:spPr/>
        <p:txBody>
          <a:bodyPr/>
          <a:lstStyle/>
          <a:p>
            <a:pPr>
              <a:spcBef>
                <a:spcPts val="0"/>
              </a:spcBef>
              <a:spcAft>
                <a:spcPts val="1200"/>
              </a:spcAft>
            </a:pPr>
            <a:r>
              <a:rPr lang="en-US" dirty="0" smtClean="0">
                <a:latin typeface="Times New Roman" pitchFamily="18" charset="0"/>
                <a:cs typeface="Times New Roman" pitchFamily="18" charset="0"/>
              </a:rPr>
              <a:t>EQC adopted rules in 2011 that implemented the Tailoring Rule in Oregon. </a:t>
            </a:r>
          </a:p>
          <a:p>
            <a:pPr>
              <a:spcBef>
                <a:spcPts val="0"/>
              </a:spcBef>
              <a:spcAft>
                <a:spcPts val="1200"/>
              </a:spcAft>
            </a:pPr>
            <a:r>
              <a:rPr lang="en-US" dirty="0" smtClean="0">
                <a:latin typeface="Times New Roman" pitchFamily="18" charset="0"/>
                <a:cs typeface="Times New Roman" pitchFamily="18" charset="0"/>
              </a:rPr>
              <a:t>The court’s action does not invalidate any part of Oregon’s rules; those rules remain in effect.</a:t>
            </a:r>
          </a:p>
          <a:p>
            <a:pPr>
              <a:spcBef>
                <a:spcPts val="0"/>
              </a:spcBef>
              <a:spcAft>
                <a:spcPts val="1200"/>
              </a:spcAft>
            </a:pPr>
            <a:r>
              <a:rPr lang="en-US" dirty="0" smtClean="0">
                <a:latin typeface="Times New Roman" pitchFamily="18" charset="0"/>
                <a:cs typeface="Times New Roman" pitchFamily="18" charset="0"/>
              </a:rPr>
              <a:t>DEQ is proposing revisions to air quality permitting rules at this time; the rules are on public notice until  August 14 .</a:t>
            </a:r>
          </a:p>
          <a:p>
            <a:endParaRPr lang="en-US" dirty="0"/>
          </a:p>
        </p:txBody>
      </p:sp>
      <p:sp>
        <p:nvSpPr>
          <p:cNvPr id="8" name="Slide Number Placeholder 7"/>
          <p:cNvSpPr>
            <a:spLocks noGrp="1"/>
          </p:cNvSpPr>
          <p:nvPr>
            <p:ph type="sldNum" sz="quarter" idx="12"/>
          </p:nvPr>
        </p:nvSpPr>
        <p:spPr/>
        <p:txBody>
          <a:bodyPr/>
          <a:lstStyle/>
          <a:p>
            <a:fld id="{B4F3AE50-1B84-4193-A18E-F29C95A836E2}" type="slidenum">
              <a:rPr lang="en-US" smtClean="0">
                <a:solidFill>
                  <a:prstClr val="black">
                    <a:tint val="75000"/>
                  </a:prstClr>
                </a:solidFill>
              </a:rPr>
              <a:pPr/>
              <a:t>119</a:t>
            </a:fld>
            <a:endParaRPr lang="en-US" dirty="0">
              <a:solidFill>
                <a:prstClr val="black">
                  <a:tint val="75000"/>
                </a:prstClr>
              </a:solidFill>
            </a:endParaRPr>
          </a:p>
        </p:txBody>
      </p:sp>
    </p:spTree>
    <p:extLst>
      <p:ext uri="{BB962C8B-B14F-4D97-AF65-F5344CB8AC3E}">
        <p14:creationId xmlns:p14="http://schemas.microsoft.com/office/powerpoint/2010/main" xmlns="" val="16826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4800" y="1828800"/>
            <a:ext cx="7086600" cy="34290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028700" lvl="1" indent="-571500">
              <a:lnSpc>
                <a:spcPct val="115000"/>
              </a:lnSpc>
              <a:spcBef>
                <a:spcPts val="0"/>
              </a:spcBef>
              <a:buClrTx/>
              <a:buFont typeface="Arial" panose="020B0604020202020204" pitchFamily="34" charset="0"/>
              <a:buChar char="•"/>
            </a:pPr>
            <a:r>
              <a:rPr lang="en-US" sz="2800" dirty="0" smtClean="0">
                <a:latin typeface="Times New Roman" pitchFamily="18" charset="0"/>
                <a:ea typeface="Calibri"/>
                <a:cs typeface="Times New Roman" pitchFamily="18" charset="0"/>
              </a:rPr>
              <a:t>Move </a:t>
            </a:r>
            <a:r>
              <a:rPr kumimoji="0" lang="en-US" sz="28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PSD</a:t>
            </a:r>
            <a:r>
              <a:rPr kumimoji="0" lang="en-US" sz="2800" b="0" i="0" u="none" strike="noStrike" kern="1200" cap="none" spc="0" normalizeH="0" noProof="0" dirty="0" smtClean="0">
                <a:ln>
                  <a:noFill/>
                </a:ln>
                <a:solidFill>
                  <a:sysClr val="windowText" lastClr="000000"/>
                </a:solidFill>
                <a:effectLst/>
                <a:uLnTx/>
                <a:uFillTx/>
                <a:latin typeface="Times New Roman" pitchFamily="18" charset="0"/>
                <a:cs typeface="Times New Roman" pitchFamily="18" charset="0"/>
              </a:rPr>
              <a:t> increment table moved to Division 202</a:t>
            </a:r>
          </a:p>
          <a:p>
            <a:pPr marL="1028700" lvl="1" indent="-571500">
              <a:lnSpc>
                <a:spcPct val="115000"/>
              </a:lnSpc>
              <a:spcBef>
                <a:spcPts val="0"/>
              </a:spcBef>
              <a:buClrTx/>
              <a:buFont typeface="Arial" panose="020B0604020202020204" pitchFamily="34" charset="0"/>
              <a:buChar char="•"/>
            </a:pPr>
            <a:endParaRPr kumimoji="0" lang="en-US" sz="800" b="0" i="0" u="none" strike="noStrike" kern="120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1028700" lvl="1" indent="-571500">
              <a:lnSpc>
                <a:spcPct val="115000"/>
              </a:lnSpc>
              <a:spcBef>
                <a:spcPts val="0"/>
              </a:spcBef>
              <a:buClrTx/>
              <a:buFont typeface="Arial" panose="020B0604020202020204" pitchFamily="34" charset="0"/>
              <a:buChar char="•"/>
            </a:pPr>
            <a:r>
              <a:rPr lang="en-US" sz="2800" baseline="0" dirty="0" smtClean="0">
                <a:solidFill>
                  <a:sysClr val="windowText" lastClr="000000"/>
                </a:solidFill>
                <a:latin typeface="Times New Roman" pitchFamily="18" charset="0"/>
                <a:cs typeface="Times New Roman" pitchFamily="18" charset="0"/>
              </a:rPr>
              <a:t>Move </a:t>
            </a:r>
            <a:r>
              <a:rPr lang="en-US" sz="2800" dirty="0">
                <a:latin typeface="Times New Roman"/>
                <a:ea typeface="Calibri"/>
              </a:rPr>
              <a:t>Ambient Air Quality </a:t>
            </a:r>
            <a:r>
              <a:rPr lang="en-US" sz="2800" dirty="0" smtClean="0">
                <a:latin typeface="Times New Roman"/>
                <a:ea typeface="Calibri"/>
              </a:rPr>
              <a:t>Levels Impact </a:t>
            </a:r>
            <a:r>
              <a:rPr lang="en-US" sz="2800" dirty="0">
                <a:latin typeface="Times New Roman"/>
                <a:ea typeface="Calibri"/>
              </a:rPr>
              <a:t>for Maintenance </a:t>
            </a:r>
            <a:r>
              <a:rPr lang="en-US" sz="2800" dirty="0" smtClean="0">
                <a:latin typeface="Times New Roman"/>
                <a:ea typeface="Calibri"/>
              </a:rPr>
              <a:t>Areas to Division 202</a:t>
            </a:r>
            <a:endParaRPr kumimoji="0" lang="en-US" sz="280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Tx/>
              <a:buSzPct val="100000"/>
              <a:buFont typeface="Verdana"/>
              <a:buNone/>
              <a:tabLst/>
              <a:defRPr/>
            </a:pPr>
            <a:endParaRPr kumimoji="0" lang="en-US" sz="360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1275" y="4724400"/>
            <a:ext cx="2000250" cy="2000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12</a:t>
            </a:fld>
            <a:endParaRPr lang="en-US" dirty="0"/>
          </a:p>
        </p:txBody>
      </p:sp>
    </p:spTree>
    <p:extLst>
      <p:ext uri="{BB962C8B-B14F-4D97-AF65-F5344CB8AC3E}">
        <p14:creationId xmlns:p14="http://schemas.microsoft.com/office/powerpoint/2010/main" xmlns="" val="40827791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600200"/>
            <a:ext cx="8534400" cy="1828800"/>
          </a:xfrm>
        </p:spPr>
        <p:txBody>
          <a:bodyPr>
            <a:noAutofit/>
          </a:bodyPr>
          <a:lstStyle/>
          <a:p>
            <a:pPr marL="0" lvl="1" indent="-514350" algn="l">
              <a:lnSpc>
                <a:spcPct val="120000"/>
              </a:lnSpc>
              <a:spcBef>
                <a:spcPts val="0"/>
              </a:spcBef>
              <a:spcAft>
                <a:spcPts val="600"/>
              </a:spcAft>
            </a:pPr>
            <a:r>
              <a:rPr lang="en-US" sz="3200" dirty="0" smtClean="0">
                <a:solidFill>
                  <a:schemeClr val="tx1"/>
                </a:solidFill>
                <a:latin typeface="Times New Roman" pitchFamily="18" charset="0"/>
                <a:cs typeface="Times New Roman" pitchFamily="18" charset="0"/>
              </a:rPr>
              <a:t>Background</a:t>
            </a:r>
          </a:p>
          <a:p>
            <a:pPr marL="0" lvl="1" algn="l">
              <a:lnSpc>
                <a:spcPct val="120000"/>
              </a:lnSpc>
              <a:spcBef>
                <a:spcPts val="0"/>
              </a:spcBef>
              <a:spcAft>
                <a:spcPts val="600"/>
              </a:spcAft>
            </a:pPr>
            <a:r>
              <a:rPr lang="en-US" dirty="0" smtClean="0">
                <a:solidFill>
                  <a:schemeClr val="tx1"/>
                </a:solidFill>
                <a:latin typeface="Times New Roman" pitchFamily="18" charset="0"/>
                <a:cs typeface="Times New Roman" pitchFamily="18" charset="0"/>
              </a:rPr>
              <a:t>U.S. Supreme Court struck down parts of federal rules pertaining to greenhouse gas permitting</a:t>
            </a:r>
          </a:p>
        </p:txBody>
      </p:sp>
      <p:grpSp>
        <p:nvGrpSpPr>
          <p:cNvPr id="2" name="Group 14"/>
          <p:cNvGrpSpPr/>
          <p:nvPr/>
        </p:nvGrpSpPr>
        <p:grpSpPr>
          <a:xfrm>
            <a:off x="457200" y="3429000"/>
            <a:ext cx="8458200" cy="685800"/>
            <a:chOff x="457200" y="3429000"/>
            <a:chExt cx="8458200" cy="685800"/>
          </a:xfrm>
        </p:grpSpPr>
        <p:sp>
          <p:nvSpPr>
            <p:cNvPr id="9" name="TextBox 8"/>
            <p:cNvSpPr txBox="1"/>
            <p:nvPr/>
          </p:nvSpPr>
          <p:spPr>
            <a:xfrm>
              <a:off x="2133600" y="3505200"/>
              <a:ext cx="67818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Sources subject to Title V permits for GHGs alone</a:t>
              </a:r>
            </a:p>
          </p:txBody>
        </p:sp>
        <p:sp>
          <p:nvSpPr>
            <p:cNvPr id="11" name="Right Arrow 10"/>
            <p:cNvSpPr/>
            <p:nvPr/>
          </p:nvSpPr>
          <p:spPr>
            <a:xfrm>
              <a:off x="457200" y="3429000"/>
              <a:ext cx="1752600" cy="685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Struck down</a:t>
              </a:r>
              <a:endParaRPr lang="en-US" dirty="0">
                <a:solidFill>
                  <a:schemeClr val="tx1"/>
                </a:solidFill>
              </a:endParaRPr>
            </a:p>
          </p:txBody>
        </p:sp>
      </p:grpSp>
      <p:grpSp>
        <p:nvGrpSpPr>
          <p:cNvPr id="4" name="Group 15"/>
          <p:cNvGrpSpPr/>
          <p:nvPr/>
        </p:nvGrpSpPr>
        <p:grpSpPr>
          <a:xfrm>
            <a:off x="381000" y="4267200"/>
            <a:ext cx="8534400" cy="830997"/>
            <a:chOff x="381000" y="4267200"/>
            <a:chExt cx="8534400" cy="830997"/>
          </a:xfrm>
        </p:grpSpPr>
        <p:sp>
          <p:nvSpPr>
            <p:cNvPr id="12" name="Right Arrow 11"/>
            <p:cNvSpPr/>
            <p:nvPr/>
          </p:nvSpPr>
          <p:spPr>
            <a:xfrm>
              <a:off x="381000" y="4267200"/>
              <a:ext cx="1828800" cy="6858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Struck down</a:t>
              </a:r>
              <a:endParaRPr lang="en-US" dirty="0">
                <a:solidFill>
                  <a:schemeClr val="tx1"/>
                </a:solidFill>
              </a:endParaRPr>
            </a:p>
          </p:txBody>
        </p:sp>
        <p:sp>
          <p:nvSpPr>
            <p:cNvPr id="10" name="TextBox 9"/>
            <p:cNvSpPr txBox="1"/>
            <p:nvPr/>
          </p:nvSpPr>
          <p:spPr>
            <a:xfrm>
              <a:off x="2133600" y="4267200"/>
              <a:ext cx="6781800"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Sources subject to Prevention of Significant Deterioration program for GHGs alone</a:t>
              </a:r>
            </a:p>
          </p:txBody>
        </p:sp>
      </p:grpSp>
      <p:grpSp>
        <p:nvGrpSpPr>
          <p:cNvPr id="8" name="Group 16"/>
          <p:cNvGrpSpPr/>
          <p:nvPr/>
        </p:nvGrpSpPr>
        <p:grpSpPr>
          <a:xfrm>
            <a:off x="381000" y="5181600"/>
            <a:ext cx="8534400" cy="1200329"/>
            <a:chOff x="381000" y="5181600"/>
            <a:chExt cx="8534400" cy="1200329"/>
          </a:xfrm>
        </p:grpSpPr>
        <p:sp>
          <p:nvSpPr>
            <p:cNvPr id="13" name="Right Arrow 12"/>
            <p:cNvSpPr/>
            <p:nvPr/>
          </p:nvSpPr>
          <p:spPr>
            <a:xfrm>
              <a:off x="381000" y="5257800"/>
              <a:ext cx="18288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Affirmed</a:t>
              </a:r>
              <a:endParaRPr lang="en-US" dirty="0">
                <a:solidFill>
                  <a:schemeClr val="tx1"/>
                </a:solidFill>
              </a:endParaRPr>
            </a:p>
          </p:txBody>
        </p:sp>
        <p:sp>
          <p:nvSpPr>
            <p:cNvPr id="14" name="TextBox 13"/>
            <p:cNvSpPr txBox="1"/>
            <p:nvPr/>
          </p:nvSpPr>
          <p:spPr>
            <a:xfrm>
              <a:off x="2133600" y="5181600"/>
              <a:ext cx="67818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Sources subject to Prevention of Significant Deterioration  for GHGs if subject to PSD for another pollutant     (so-called “anyway sources”)</a:t>
              </a:r>
              <a:endParaRPr lang="en-US" sz="2400" dirty="0">
                <a:latin typeface="Times New Roman" pitchFamily="18" charset="0"/>
                <a:cs typeface="Times New Roman" pitchFamily="18" charset="0"/>
              </a:endParaRPr>
            </a:p>
          </p:txBody>
        </p:sp>
      </p:grpSp>
      <p:sp>
        <p:nvSpPr>
          <p:cNvPr id="15" name="Rectangle 14"/>
          <p:cNvSpPr/>
          <p:nvPr/>
        </p:nvSpPr>
        <p:spPr>
          <a:xfrm>
            <a:off x="1066800" y="914400"/>
            <a:ext cx="3724096" cy="699102"/>
          </a:xfrm>
          <a:prstGeom prst="rect">
            <a:avLst/>
          </a:prstGeom>
        </p:spPr>
        <p:txBody>
          <a:bodyPr wrap="none">
            <a:spAutoFit/>
          </a:bodyPr>
          <a:lstStyle/>
          <a:p>
            <a:pPr>
              <a:lnSpc>
                <a:spcPct val="120000"/>
              </a:lnSpc>
              <a:spcAft>
                <a:spcPts val="600"/>
              </a:spcAft>
            </a:pPr>
            <a:r>
              <a:rPr lang="en-US" sz="3600" dirty="0" smtClean="0">
                <a:latin typeface="Times New Roman" pitchFamily="18" charset="0"/>
                <a:cs typeface="Times New Roman" pitchFamily="18" charset="0"/>
              </a:rPr>
              <a:t>Greenhouse Gases </a:t>
            </a:r>
          </a:p>
        </p:txBody>
      </p:sp>
      <p:sp>
        <p:nvSpPr>
          <p:cNvPr id="16" name="Slide Number Placeholder 15"/>
          <p:cNvSpPr>
            <a:spLocks noGrp="1"/>
          </p:cNvSpPr>
          <p:nvPr>
            <p:ph type="sldNum" sz="quarter" idx="12"/>
          </p:nvPr>
        </p:nvSpPr>
        <p:spPr/>
        <p:txBody>
          <a:bodyPr/>
          <a:lstStyle/>
          <a:p>
            <a:fld id="{B4F3AE50-1B84-4193-A18E-F29C95A836E2}" type="slidenum">
              <a:rPr lang="en-US" smtClean="0">
                <a:solidFill>
                  <a:prstClr val="black">
                    <a:tint val="75000"/>
                  </a:prstClr>
                </a:solidFill>
              </a:rPr>
              <a:pPr/>
              <a:t>120</a:t>
            </a:fld>
            <a:endParaRPr 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2001437541"/>
              </p:ext>
            </p:extLst>
          </p:nvPr>
        </p:nvGraphicFramePr>
        <p:xfrm>
          <a:off x="990600" y="1828800"/>
          <a:ext cx="685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8" descr="http://assets.inhabitat.com/wp-content/blogs.dir/1/files/2010/04/Epa-Logo.jpg"/>
          <p:cNvPicPr>
            <a:picLocks noChangeAspect="1" noChangeArrowheads="1"/>
          </p:cNvPicPr>
          <p:nvPr/>
        </p:nvPicPr>
        <p:blipFill>
          <a:blip r:embed="rId8" cstate="print"/>
          <a:srcRect l="10918" r="16377"/>
          <a:stretch>
            <a:fillRect/>
          </a:stretch>
        </p:blipFill>
        <p:spPr bwMode="auto">
          <a:xfrm>
            <a:off x="1600200" y="3810000"/>
            <a:ext cx="805832" cy="762000"/>
          </a:xfrm>
          <a:prstGeom prst="rect">
            <a:avLst/>
          </a:prstGeom>
          <a:noFill/>
        </p:spPr>
      </p:pic>
      <p:grpSp>
        <p:nvGrpSpPr>
          <p:cNvPr id="3" name="Group 11"/>
          <p:cNvGrpSpPr/>
          <p:nvPr/>
        </p:nvGrpSpPr>
        <p:grpSpPr>
          <a:xfrm>
            <a:off x="1066800" y="5181600"/>
            <a:ext cx="1128163" cy="723900"/>
            <a:chOff x="6232752" y="4267200"/>
            <a:chExt cx="2269019" cy="1809750"/>
          </a:xfrm>
        </p:grpSpPr>
        <p:pic>
          <p:nvPicPr>
            <p:cNvPr id="14" name="Picture 16" descr="http://www.taleem-e-pakistan.com/wp-content/uploads/2015/01/Past-Papers-Matric-AIOU-9.jpeg"/>
            <p:cNvPicPr>
              <a:picLocks noChangeAspect="1" noChangeArrowheads="1"/>
            </p:cNvPicPr>
            <p:nvPr/>
          </p:nvPicPr>
          <p:blipFill>
            <a:blip r:embed="rId9" cstate="print"/>
            <a:srcRect/>
            <a:stretch>
              <a:fillRect/>
            </a:stretch>
          </p:blipFill>
          <p:spPr bwMode="auto">
            <a:xfrm>
              <a:off x="6477000" y="4267200"/>
              <a:ext cx="1866900" cy="1809750"/>
            </a:xfrm>
            <a:prstGeom prst="rect">
              <a:avLst/>
            </a:prstGeom>
            <a:noFill/>
          </p:spPr>
        </p:pic>
        <p:sp>
          <p:nvSpPr>
            <p:cNvPr id="15" name="Rectangle 14"/>
            <p:cNvSpPr/>
            <p:nvPr/>
          </p:nvSpPr>
          <p:spPr>
            <a:xfrm rot="20896059">
              <a:off x="6232752" y="4733473"/>
              <a:ext cx="2269019" cy="105105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TEMPORARY</a:t>
              </a:r>
              <a:endParaRPr lang="en-US" sz="1400" b="1" dirty="0">
                <a:solidFill>
                  <a:srgbClr val="FF0000"/>
                </a:solidFill>
              </a:endParaRPr>
            </a:p>
          </p:txBody>
        </p:sp>
      </p:grpSp>
      <p:pic>
        <p:nvPicPr>
          <p:cNvPr id="16" name="Picture 1" descr="C:\Users\jinahar\AppData\Local\Microsoft\Windows\Temporary Internet Files\Content.IE5\FCME90A9\pansm.tiff"/>
          <p:cNvPicPr>
            <a:picLocks noChangeAspect="1" noChangeArrowheads="1"/>
          </p:cNvPicPr>
          <p:nvPr/>
        </p:nvPicPr>
        <p:blipFill>
          <a:blip r:embed="rId10" cstate="print"/>
          <a:srcRect b="36675"/>
          <a:stretch>
            <a:fillRect/>
          </a:stretch>
        </p:blipFill>
        <p:spPr bwMode="auto">
          <a:xfrm>
            <a:off x="1371600" y="2286000"/>
            <a:ext cx="621088" cy="903722"/>
          </a:xfrm>
          <a:prstGeom prst="rect">
            <a:avLst/>
          </a:prstGeom>
          <a:noFill/>
        </p:spPr>
      </p:pic>
      <p:sp>
        <p:nvSpPr>
          <p:cNvPr id="19" name="TextBox 18"/>
          <p:cNvSpPr txBox="1"/>
          <p:nvPr/>
        </p:nvSpPr>
        <p:spPr>
          <a:xfrm>
            <a:off x="1981200" y="990600"/>
            <a:ext cx="5763309"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DEQ’s Greenhouse Gas Rules</a:t>
            </a:r>
            <a:endParaRPr lang="en-US" sz="3600" dirty="0">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solidFill>
                  <a:prstClr val="black">
                    <a:tint val="75000"/>
                  </a:prstClr>
                </a:solidFill>
              </a:rPr>
              <a:pPr/>
              <a:t>121</a:t>
            </a:fld>
            <a:endParaRPr lang="en-US" dirty="0">
              <a:solidFill>
                <a:prstClr val="black">
                  <a:tint val="75000"/>
                </a:prstClr>
              </a:solidFill>
            </a:endParaRPr>
          </a:p>
        </p:txBody>
      </p:sp>
    </p:spTree>
    <p:extLst>
      <p:ext uri="{BB962C8B-B14F-4D97-AF65-F5344CB8AC3E}">
        <p14:creationId xmlns:p14="http://schemas.microsoft.com/office/powerpoint/2010/main" xmlns="" val="16747721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2001437541"/>
              </p:ext>
            </p:extLst>
          </p:nvPr>
        </p:nvGraphicFramePr>
        <p:xfrm>
          <a:off x="990600" y="1828800"/>
          <a:ext cx="6858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8"/>
          <p:cNvGrpSpPr/>
          <p:nvPr/>
        </p:nvGrpSpPr>
        <p:grpSpPr>
          <a:xfrm>
            <a:off x="1219200" y="2362200"/>
            <a:ext cx="1155493" cy="3600681"/>
            <a:chOff x="1219200" y="2362200"/>
            <a:chExt cx="1155493" cy="3600681"/>
          </a:xfrm>
        </p:grpSpPr>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19200" y="5105400"/>
              <a:ext cx="914400" cy="8574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p:cNvPicPr/>
            <p:nvPr/>
          </p:nvPicPr>
          <p:blipFill>
            <a:blip r:embed="rId9" cstate="print">
              <a:extLst>
                <a:ext uri="{28A0092B-C50C-407E-A947-70E740481C1C}">
                  <a14:useLocalDpi xmlns:a14="http://schemas.microsoft.com/office/drawing/2010/main" xmlns="" val="0"/>
                </a:ext>
              </a:extLst>
            </a:blip>
            <a:srcRect l="4800" r="4800"/>
            <a:stretch>
              <a:fillRect/>
            </a:stretch>
          </p:blipFill>
          <p:spPr bwMode="auto">
            <a:xfrm>
              <a:off x="1600200" y="3810000"/>
              <a:ext cx="774493" cy="762000"/>
            </a:xfrm>
            <a:prstGeom prst="rect">
              <a:avLst/>
            </a:prstGeom>
            <a:noFill/>
            <a:ln>
              <a:noFill/>
            </a:ln>
          </p:spPr>
        </p:pic>
        <p:pic>
          <p:nvPicPr>
            <p:cNvPr id="80898" name="Picture 2" descr="https://mathonomicsstudent.files.wordpress.com/2012/01/equivalent-to.jpg"/>
            <p:cNvPicPr>
              <a:picLocks noChangeAspect="1" noChangeArrowheads="1"/>
            </p:cNvPicPr>
            <p:nvPr/>
          </p:nvPicPr>
          <p:blipFill>
            <a:blip r:embed="rId10" cstate="print"/>
            <a:srcRect l="22444" t="18462" r="26185" b="9231"/>
            <a:stretch>
              <a:fillRect/>
            </a:stretch>
          </p:blipFill>
          <p:spPr bwMode="auto">
            <a:xfrm>
              <a:off x="1295400" y="2362200"/>
              <a:ext cx="762000" cy="838200"/>
            </a:xfrm>
            <a:prstGeom prst="rect">
              <a:avLst/>
            </a:prstGeom>
            <a:noFill/>
          </p:spPr>
        </p:pic>
      </p:grpSp>
      <p:sp>
        <p:nvSpPr>
          <p:cNvPr id="10" name="Subtitle 2"/>
          <p:cNvSpPr txBox="1">
            <a:spLocks/>
          </p:cNvSpPr>
          <p:nvPr/>
        </p:nvSpPr>
        <p:spPr>
          <a:xfrm>
            <a:off x="381000" y="1066800"/>
            <a:ext cx="8763000" cy="762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1" algn="l">
              <a:lnSpc>
                <a:spcPct val="120000"/>
              </a:lnSpc>
              <a:spcBef>
                <a:spcPts val="0"/>
              </a:spcBef>
              <a:spcAft>
                <a:spcPts val="600"/>
              </a:spcAft>
            </a:pPr>
            <a:r>
              <a:rPr lang="en-US" sz="3600" dirty="0" smtClean="0">
                <a:solidFill>
                  <a:schemeClr val="tx1"/>
                </a:solidFill>
                <a:latin typeface="Times New Roman" pitchFamily="18" charset="0"/>
                <a:cs typeface="Times New Roman" pitchFamily="18" charset="0"/>
              </a:rPr>
              <a:t>Reasons to align with Supreme Court decision </a:t>
            </a:r>
          </a:p>
        </p:txBody>
      </p:sp>
      <p:sp>
        <p:nvSpPr>
          <p:cNvPr id="11" name="Slide Number Placeholder 10"/>
          <p:cNvSpPr>
            <a:spLocks noGrp="1"/>
          </p:cNvSpPr>
          <p:nvPr>
            <p:ph type="sldNum" sz="quarter" idx="12"/>
          </p:nvPr>
        </p:nvSpPr>
        <p:spPr/>
        <p:txBody>
          <a:bodyPr/>
          <a:lstStyle/>
          <a:p>
            <a:fld id="{B4F3AE50-1B84-4193-A18E-F29C95A836E2}" type="slidenum">
              <a:rPr lang="en-US" smtClean="0">
                <a:solidFill>
                  <a:prstClr val="black">
                    <a:tint val="75000"/>
                  </a:prstClr>
                </a:solidFill>
              </a:rPr>
              <a:pPr/>
              <a:t>122</a:t>
            </a:fld>
            <a:endParaRPr lang="en-US" dirty="0">
              <a:solidFill>
                <a:prstClr val="black">
                  <a:tint val="75000"/>
                </a:prstClr>
              </a:solidFill>
            </a:endParaRPr>
          </a:p>
        </p:txBody>
      </p:sp>
    </p:spTree>
    <p:extLst>
      <p:ext uri="{BB962C8B-B14F-4D97-AF65-F5344CB8AC3E}">
        <p14:creationId xmlns:p14="http://schemas.microsoft.com/office/powerpoint/2010/main" xmlns="" val="16747721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bwMode="auto">
          <a:xfrm>
            <a:off x="685800" y="685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t>Greenhouse Gases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1028" name="Picture 4" descr="http://betanews.com/wp-content/uploads/2011/10/why-question-mark-600x600.jpg"/>
          <p:cNvPicPr>
            <a:picLocks noChangeAspect="1" noChangeArrowheads="1"/>
          </p:cNvPicPr>
          <p:nvPr/>
        </p:nvPicPr>
        <p:blipFill>
          <a:blip r:embed="rId3" cstate="print"/>
          <a:srcRect/>
          <a:stretch>
            <a:fillRect/>
          </a:stretch>
        </p:blipFill>
        <p:spPr bwMode="auto">
          <a:xfrm>
            <a:off x="2819400" y="1981200"/>
            <a:ext cx="4038600" cy="4038600"/>
          </a:xfrm>
          <a:prstGeom prst="rect">
            <a:avLst/>
          </a:prstGeom>
          <a:noFill/>
        </p:spPr>
      </p:pic>
      <p:sp>
        <p:nvSpPr>
          <p:cNvPr id="9" name="Slide Number Placeholder 8"/>
          <p:cNvSpPr>
            <a:spLocks noGrp="1"/>
          </p:cNvSpPr>
          <p:nvPr>
            <p:ph type="sldNum" sz="quarter" idx="12"/>
          </p:nvPr>
        </p:nvSpPr>
        <p:spPr/>
        <p:txBody>
          <a:bodyPr/>
          <a:lstStyle/>
          <a:p>
            <a:fld id="{B4F3AE50-1B84-4193-A18E-F29C95A836E2}" type="slidenum">
              <a:rPr lang="en-US" smtClean="0">
                <a:solidFill>
                  <a:prstClr val="black">
                    <a:tint val="75000"/>
                  </a:prstClr>
                </a:solidFill>
              </a:rPr>
              <a:pPr/>
              <a:t>123</a:t>
            </a:fld>
            <a:endParaRPr lang="en-US" dirty="0">
              <a:solidFill>
                <a:prstClr val="black">
                  <a:tint val="75000"/>
                </a:prstClr>
              </a:solidFill>
            </a:endParaRPr>
          </a:p>
        </p:txBody>
      </p:sp>
    </p:spTree>
    <p:extLst>
      <p:ext uri="{BB962C8B-B14F-4D97-AF65-F5344CB8AC3E}">
        <p14:creationId xmlns:p14="http://schemas.microsoft.com/office/powerpoint/2010/main" xmlns="" val="9226392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sz="3600" dirty="0" smtClean="0">
                <a:latin typeface="Times New Roman" panose="02020603050405020304" pitchFamily="18" charset="0"/>
                <a:cs typeface="Times New Roman" panose="02020603050405020304" pitchFamily="18" charset="0"/>
              </a:rPr>
              <a:t>New Source Review (NSR)</a:t>
            </a:r>
            <a:endParaRPr lang="en-US" sz="3600" dirty="0"/>
          </a:p>
        </p:txBody>
      </p:sp>
      <p:sp>
        <p:nvSpPr>
          <p:cNvPr id="3" name="Content Placeholder 2"/>
          <p:cNvSpPr>
            <a:spLocks noGrp="1"/>
          </p:cNvSpPr>
          <p:nvPr>
            <p:ph sz="half" idx="1"/>
          </p:nvPr>
        </p:nvSpPr>
        <p:spPr>
          <a:xfrm>
            <a:off x="457200" y="1600200"/>
            <a:ext cx="7848600" cy="5257800"/>
          </a:xfrm>
        </p:spPr>
        <p:txBody>
          <a:bodyPr/>
          <a:lstStyle/>
          <a:p>
            <a:r>
              <a:rPr lang="en-US" dirty="0" smtClean="0">
                <a:latin typeface="Times New Roman" pitchFamily="18" charset="0"/>
                <a:cs typeface="Times New Roman" pitchFamily="18" charset="0"/>
              </a:rPr>
              <a:t>Pre-construction permitting program mandated by Clean Air Act</a:t>
            </a:r>
          </a:p>
          <a:p>
            <a:pPr lvl="1"/>
            <a:r>
              <a:rPr lang="en-US" dirty="0" smtClean="0">
                <a:latin typeface="Times New Roman" pitchFamily="18" charset="0"/>
                <a:cs typeface="Times New Roman" pitchFamily="18" charset="0"/>
              </a:rPr>
              <a:t>Maintain and protect air quality</a:t>
            </a:r>
          </a:p>
          <a:p>
            <a:pPr lvl="1"/>
            <a:r>
              <a:rPr lang="en-US" dirty="0" smtClean="0">
                <a:latin typeface="Times New Roman" pitchFamily="18" charset="0"/>
                <a:cs typeface="Times New Roman" pitchFamily="18" charset="0"/>
              </a:rPr>
              <a:t>Requires pollution control devices where appropriate</a:t>
            </a:r>
          </a:p>
          <a:p>
            <a:r>
              <a:rPr lang="en-US" dirty="0" smtClean="0">
                <a:latin typeface="Times New Roman" pitchFamily="18" charset="0"/>
                <a:cs typeface="Times New Roman" pitchFamily="18" charset="0"/>
              </a:rPr>
              <a:t>Three distinct programs</a:t>
            </a:r>
          </a:p>
          <a:p>
            <a:pPr lvl="1"/>
            <a:r>
              <a:rPr lang="en-US" dirty="0" smtClean="0">
                <a:latin typeface="Times New Roman" pitchFamily="18" charset="0"/>
                <a:cs typeface="Times New Roman" pitchFamily="18" charset="0"/>
              </a:rPr>
              <a:t>Prevention of Significant Deterioration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(PSD) in attainment areas</a:t>
            </a:r>
          </a:p>
          <a:p>
            <a:pPr lvl="1"/>
            <a:r>
              <a:rPr lang="en-US" dirty="0" smtClean="0">
                <a:latin typeface="Times New Roman" pitchFamily="18" charset="0"/>
                <a:cs typeface="Times New Roman" pitchFamily="18" charset="0"/>
              </a:rPr>
              <a:t>Nonattainment NSR </a:t>
            </a:r>
          </a:p>
          <a:p>
            <a:pPr lvl="1"/>
            <a:r>
              <a:rPr lang="en-US" dirty="0" smtClean="0">
                <a:latin typeface="Times New Roman" pitchFamily="18" charset="0"/>
                <a:cs typeface="Times New Roman" pitchFamily="18" charset="0"/>
              </a:rPr>
              <a:t>Minor NSR</a:t>
            </a:r>
          </a:p>
          <a:p>
            <a:endParaRPr lang="en-US" dirty="0"/>
          </a:p>
        </p:txBody>
      </p:sp>
      <p:sp>
        <p:nvSpPr>
          <p:cNvPr id="4" name="Content Placeholder 3"/>
          <p:cNvSpPr>
            <a:spLocks noGrp="1"/>
          </p:cNvSpPr>
          <p:nvPr>
            <p:ph sz="half" idx="2"/>
          </p:nvPr>
        </p:nvSpPr>
        <p:spPr>
          <a:xfrm>
            <a:off x="6400800" y="3810000"/>
            <a:ext cx="1981200" cy="1066800"/>
          </a:xfrm>
          <a:solidFill>
            <a:schemeClr val="bg1"/>
          </a:solidFill>
        </p:spPr>
        <p:txBody>
          <a:bodyPr anchor="ctr"/>
          <a:lstStyle/>
          <a:p>
            <a:pPr>
              <a:buNone/>
            </a:pPr>
            <a:r>
              <a:rPr lang="en-US" b="1" i="1" dirty="0" smtClean="0">
                <a:solidFill>
                  <a:srgbClr val="00B050"/>
                </a:solidFill>
              </a:rPr>
              <a:t>Major NSR</a:t>
            </a:r>
            <a:endParaRPr lang="en-US" b="1" i="1" dirty="0">
              <a:solidFill>
                <a:srgbClr val="00B050"/>
              </a:solidFill>
            </a:endParaRPr>
          </a:p>
        </p:txBody>
      </p:sp>
      <p:sp>
        <p:nvSpPr>
          <p:cNvPr id="7" name="TextBox 6"/>
          <p:cNvSpPr txBox="1"/>
          <p:nvPr/>
        </p:nvSpPr>
        <p:spPr>
          <a:xfrm>
            <a:off x="5943600" y="3535740"/>
            <a:ext cx="533400" cy="1569660"/>
          </a:xfrm>
          <a:prstGeom prst="rect">
            <a:avLst/>
          </a:prstGeom>
          <a:noFill/>
        </p:spPr>
        <p:txBody>
          <a:bodyPr wrap="square" rtlCol="0">
            <a:spAutoFit/>
          </a:bodyPr>
          <a:lstStyle/>
          <a:p>
            <a:r>
              <a:rPr lang="en-US" sz="9600" dirty="0" smtClean="0">
                <a:solidFill>
                  <a:srgbClr val="00B050"/>
                </a:solidFill>
              </a:rPr>
              <a:t>}</a:t>
            </a:r>
            <a:endParaRPr lang="en-US" sz="9600" dirty="0">
              <a:solidFill>
                <a:srgbClr val="00B050"/>
              </a:solidFill>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124</a:t>
            </a:fld>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z="3600" dirty="0" smtClean="0">
                <a:latin typeface="Times New Roman" pitchFamily="18" charset="0"/>
                <a:cs typeface="Times New Roman" pitchFamily="18" charset="0"/>
              </a:rPr>
              <a:t>Things unique to DEQ’s program</a:t>
            </a: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Major source definition in nonattainment and maintenance areas</a:t>
            </a:r>
          </a:p>
          <a:p>
            <a:pPr lvl="1"/>
            <a:r>
              <a:rPr lang="en-US" dirty="0" smtClean="0">
                <a:latin typeface="Times New Roman" pitchFamily="18" charset="0"/>
                <a:cs typeface="Times New Roman" pitchFamily="18" charset="0"/>
              </a:rPr>
              <a:t>Lower threshold than EPA definition</a:t>
            </a:r>
          </a:p>
          <a:p>
            <a:pPr lvl="1"/>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Offsets and Net Air Quality Benefit</a:t>
            </a:r>
          </a:p>
          <a:p>
            <a:pPr lvl="1"/>
            <a:r>
              <a:rPr lang="en-US" dirty="0" smtClean="0">
                <a:latin typeface="Times New Roman" pitchFamily="18" charset="0"/>
                <a:cs typeface="Times New Roman" pitchFamily="18" charset="0"/>
              </a:rPr>
              <a:t>NAQB requires air dispersion modeling</a:t>
            </a:r>
          </a:p>
          <a:p>
            <a:pPr lvl="1"/>
            <a:r>
              <a:rPr lang="en-US" dirty="0" smtClean="0">
                <a:latin typeface="Times New Roman" pitchFamily="18" charset="0"/>
                <a:cs typeface="Times New Roman" pitchFamily="18" charset="0"/>
              </a:rPr>
              <a:t>EPA program only requires offsets</a:t>
            </a:r>
          </a:p>
          <a:p>
            <a:pPr lvl="1"/>
            <a:endParaRPr lang="en-US" dirty="0" smtClean="0"/>
          </a:p>
          <a:p>
            <a:pPr lvl="1">
              <a:buNone/>
            </a:pPr>
            <a:r>
              <a:rPr lang="en-US" dirty="0" smtClean="0"/>
              <a:t>…</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125</a:t>
            </a:fld>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z="3600" dirty="0" smtClean="0">
                <a:latin typeface="Times New Roman" pitchFamily="18" charset="0"/>
                <a:cs typeface="Times New Roman" pitchFamily="18" charset="0"/>
              </a:rPr>
              <a:t>Things unique to DEQ’s program </a:t>
            </a:r>
            <a:r>
              <a:rPr lang="en-US" sz="2000" i="1" dirty="0" smtClean="0">
                <a:latin typeface="Times New Roman" pitchFamily="18" charset="0"/>
                <a:cs typeface="Times New Roman" pitchFamily="18" charset="0"/>
              </a:rPr>
              <a:t>continued</a:t>
            </a:r>
            <a:endParaRPr lang="en-US" sz="2000" i="1"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DEQ program requires air quality impact analysis for minor sources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Maintenance areas</a:t>
            </a:r>
          </a:p>
          <a:p>
            <a:pPr lvl="1"/>
            <a:r>
              <a:rPr lang="en-US" dirty="0" smtClean="0">
                <a:latin typeface="Times New Roman" pitchFamily="18" charset="0"/>
                <a:cs typeface="Times New Roman" pitchFamily="18" charset="0"/>
              </a:rPr>
              <a:t>Former nonattainment areas</a:t>
            </a:r>
          </a:p>
          <a:p>
            <a:pPr lvl="1"/>
            <a:r>
              <a:rPr lang="en-US" dirty="0" smtClean="0">
                <a:latin typeface="Times New Roman" pitchFamily="18" charset="0"/>
                <a:cs typeface="Times New Roman" pitchFamily="18" charset="0"/>
              </a:rPr>
              <a:t>DEQ program has more stringent requirements than federal program</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126</a:t>
            </a:fld>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lstStyle/>
          <a:p>
            <a:r>
              <a:rPr lang="en-US" sz="3600" dirty="0" smtClean="0">
                <a:latin typeface="Times New Roman" pitchFamily="18" charset="0"/>
                <a:cs typeface="Times New Roman" pitchFamily="18" charset="0"/>
              </a:rPr>
              <a:t>Why make changes?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295400"/>
            <a:ext cx="8229600" cy="5029200"/>
          </a:xfrm>
        </p:spPr>
        <p:txBody>
          <a:bodyPr/>
          <a:lstStyle/>
          <a:p>
            <a:r>
              <a:rPr lang="en-US" sz="2800" dirty="0" smtClean="0">
                <a:latin typeface="Times New Roman" pitchFamily="18" charset="0"/>
                <a:cs typeface="Times New Roman" pitchFamily="18" charset="0"/>
              </a:rPr>
              <a:t>Areas of the state are close to or are exceeding the PM</a:t>
            </a:r>
            <a:r>
              <a:rPr lang="en-US" sz="2800" baseline="-25000" dirty="0" smtClean="0">
                <a:latin typeface="Times New Roman" pitchFamily="18" charset="0"/>
                <a:cs typeface="Times New Roman" pitchFamily="18" charset="0"/>
              </a:rPr>
              <a:t>2.5</a:t>
            </a:r>
            <a:r>
              <a:rPr lang="en-US" sz="2800" dirty="0" smtClean="0">
                <a:latin typeface="Times New Roman" pitchFamily="18" charset="0"/>
                <a:cs typeface="Times New Roman" pitchFamily="18" charset="0"/>
              </a:rPr>
              <a:t> National Ambient AQ Standards</a:t>
            </a:r>
          </a:p>
          <a:p>
            <a:pPr lvl="1"/>
            <a:r>
              <a:rPr lang="en-US" dirty="0" smtClean="0">
                <a:latin typeface="Times New Roman" pitchFamily="18" charset="0"/>
                <a:cs typeface="Times New Roman" pitchFamily="18" charset="0"/>
              </a:rPr>
              <a:t>New PM</a:t>
            </a:r>
            <a:r>
              <a:rPr lang="en-US" baseline="-25000" dirty="0" smtClean="0">
                <a:latin typeface="Times New Roman" pitchFamily="18" charset="0"/>
                <a:cs typeface="Times New Roman" pitchFamily="18" charset="0"/>
              </a:rPr>
              <a:t>2.5 </a:t>
            </a:r>
            <a:r>
              <a:rPr lang="en-US" dirty="0" smtClean="0">
                <a:latin typeface="Times New Roman" pitchFamily="18" charset="0"/>
                <a:cs typeface="Times New Roman" pitchFamily="18" charset="0"/>
              </a:rPr>
              <a:t>standards adopted in 2007 – much lower than PM</a:t>
            </a:r>
            <a:r>
              <a:rPr lang="en-US" baseline="-25000" dirty="0" smtClean="0">
                <a:latin typeface="Times New Roman" pitchFamily="18" charset="0"/>
                <a:cs typeface="Times New Roman" pitchFamily="18" charset="0"/>
              </a:rPr>
              <a:t>10</a:t>
            </a:r>
            <a:r>
              <a:rPr lang="en-US" dirty="0" smtClean="0">
                <a:latin typeface="Times New Roman" pitchFamily="18" charset="0"/>
                <a:cs typeface="Times New Roman" pitchFamily="18" charset="0"/>
              </a:rPr>
              <a:t> standards</a:t>
            </a:r>
          </a:p>
          <a:p>
            <a:r>
              <a:rPr lang="en-US" sz="2800" dirty="0" smtClean="0">
                <a:latin typeface="Times New Roman" pitchFamily="18" charset="0"/>
                <a:cs typeface="Times New Roman" pitchFamily="18" charset="0"/>
              </a:rPr>
              <a:t>AQ problems mainly due to area sources, not industrial sources</a:t>
            </a:r>
          </a:p>
          <a:p>
            <a:r>
              <a:rPr lang="en-US" sz="2800" dirty="0" smtClean="0">
                <a:latin typeface="Times New Roman" pitchFamily="18" charset="0"/>
                <a:cs typeface="Times New Roman" pitchFamily="18" charset="0"/>
              </a:rPr>
              <a:t>Current rule structure</a:t>
            </a:r>
          </a:p>
          <a:p>
            <a:pPr lvl="1"/>
            <a:r>
              <a:rPr lang="en-US" dirty="0" smtClean="0">
                <a:latin typeface="Times New Roman" pitchFamily="18" charset="0"/>
                <a:cs typeface="Times New Roman" pitchFamily="18" charset="0"/>
              </a:rPr>
              <a:t>does not adequately address PM</a:t>
            </a:r>
            <a:r>
              <a:rPr lang="en-US" baseline="-25000" dirty="0" smtClean="0">
                <a:latin typeface="Times New Roman" pitchFamily="18" charset="0"/>
                <a:cs typeface="Times New Roman" pitchFamily="18" charset="0"/>
              </a:rPr>
              <a:t>2.5</a:t>
            </a:r>
            <a:r>
              <a:rPr lang="en-US" dirty="0" smtClean="0">
                <a:latin typeface="Times New Roman" pitchFamily="18" charset="0"/>
                <a:cs typeface="Times New Roman" pitchFamily="18" charset="0"/>
              </a:rPr>
              <a:t> ambient air quality problems</a:t>
            </a:r>
          </a:p>
          <a:p>
            <a:pPr lvl="1"/>
            <a:r>
              <a:rPr lang="en-US" dirty="0" smtClean="0">
                <a:latin typeface="Times New Roman" pitchFamily="18" charset="0"/>
                <a:cs typeface="Times New Roman" pitchFamily="18" charset="0"/>
              </a:rPr>
              <a:t>prohibits development</a:t>
            </a:r>
          </a:p>
          <a:p>
            <a:pPr lvl="1"/>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127</a:t>
            </a:fld>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447800"/>
          </a:xfrm>
        </p:spPr>
        <p:txBody>
          <a:bodyPr/>
          <a:lstStyle/>
          <a:p>
            <a:r>
              <a:rPr lang="en-US" sz="3600" dirty="0" smtClean="0">
                <a:latin typeface="Times New Roman" pitchFamily="18" charset="0"/>
                <a:cs typeface="Times New Roman" pitchFamily="18" charset="0"/>
              </a:rPr>
              <a:t>How will the changes improve the program?</a:t>
            </a:r>
            <a:endParaRPr lang="en-US" sz="3600" dirty="0"/>
          </a:p>
        </p:txBody>
      </p:sp>
      <p:sp>
        <p:nvSpPr>
          <p:cNvPr id="3" name="Content Placeholder 2"/>
          <p:cNvSpPr>
            <a:spLocks noGrp="1"/>
          </p:cNvSpPr>
          <p:nvPr>
            <p:ph idx="1"/>
          </p:nvPr>
        </p:nvSpPr>
        <p:spPr>
          <a:xfrm>
            <a:off x="457200" y="2103437"/>
            <a:ext cx="8229600" cy="4221163"/>
          </a:xfrm>
        </p:spPr>
        <p:txBody>
          <a:bodyPr/>
          <a:lstStyle/>
          <a:p>
            <a:r>
              <a:rPr lang="en-US" sz="2800" dirty="0" smtClean="0">
                <a:latin typeface="Times New Roman" pitchFamily="18" charset="0"/>
                <a:cs typeface="Times New Roman" pitchFamily="18" charset="0"/>
              </a:rPr>
              <a:t>New or modified sources can help address ambient air quality problems</a:t>
            </a:r>
          </a:p>
          <a:p>
            <a:endParaRPr lang="en-US" sz="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Allows for development while improving or maintaining air quality</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128</a:t>
            </a:fld>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5962"/>
            <a:ext cx="8229600" cy="808038"/>
          </a:xfrm>
        </p:spPr>
        <p:txBody>
          <a:bodyPr/>
          <a:lstStyle/>
          <a:p>
            <a:r>
              <a:rPr lang="en-US" sz="3600" dirty="0" smtClean="0">
                <a:latin typeface="Times New Roman" pitchFamily="18" charset="0"/>
                <a:cs typeface="Times New Roman" pitchFamily="18" charset="0"/>
              </a:rPr>
              <a:t>What are the changes?</a:t>
            </a:r>
            <a:br>
              <a:rPr lang="en-US" sz="3600" dirty="0" smtClean="0">
                <a:latin typeface="Times New Roman" pitchFamily="18" charset="0"/>
                <a:cs typeface="Times New Roman" pitchFamily="18" charset="0"/>
              </a:rPr>
            </a:br>
            <a:endParaRPr lang="en-US" sz="3600" dirty="0"/>
          </a:p>
        </p:txBody>
      </p:sp>
      <p:sp>
        <p:nvSpPr>
          <p:cNvPr id="3" name="Content Placeholder 2"/>
          <p:cNvSpPr>
            <a:spLocks noGrp="1"/>
          </p:cNvSpPr>
          <p:nvPr>
            <p:ph idx="1"/>
          </p:nvPr>
        </p:nvSpPr>
        <p:spPr/>
        <p:txBody>
          <a:bodyPr/>
          <a:lstStyle/>
          <a:p>
            <a:r>
              <a:rPr lang="en-US" strike="sngStrike" dirty="0" smtClean="0">
                <a:latin typeface="Times New Roman" pitchFamily="18" charset="0"/>
                <a:cs typeface="Times New Roman" pitchFamily="18" charset="0"/>
              </a:rPr>
              <a:t>Align definition of major source with EPA’s definition</a:t>
            </a:r>
          </a:p>
          <a:p>
            <a:pPr lvl="1"/>
            <a:r>
              <a:rPr lang="en-US" dirty="0" smtClean="0">
                <a:latin typeface="Times New Roman" pitchFamily="18" charset="0"/>
                <a:cs typeface="Times New Roman" pitchFamily="18" charset="0"/>
              </a:rPr>
              <a:t>Different requirements for small and large sources</a:t>
            </a:r>
          </a:p>
          <a:p>
            <a:r>
              <a:rPr lang="en-US" dirty="0" smtClean="0">
                <a:latin typeface="Times New Roman" pitchFamily="18" charset="0"/>
                <a:cs typeface="Times New Roman" pitchFamily="18" charset="0"/>
              </a:rPr>
              <a:t>Create 2 new area designations</a:t>
            </a:r>
          </a:p>
          <a:p>
            <a:pPr lvl="1"/>
            <a:r>
              <a:rPr lang="en-US" dirty="0" smtClean="0">
                <a:latin typeface="Times New Roman" pitchFamily="18" charset="0"/>
                <a:cs typeface="Times New Roman" pitchFamily="18" charset="0"/>
              </a:rPr>
              <a:t>Help prevent nonattainment</a:t>
            </a:r>
          </a:p>
          <a:p>
            <a:pPr lvl="1"/>
            <a:r>
              <a:rPr lang="en-US" dirty="0" smtClean="0">
                <a:latin typeface="Times New Roman" pitchFamily="18" charset="0"/>
                <a:cs typeface="Times New Roman" pitchFamily="18" charset="0"/>
              </a:rPr>
              <a:t>Eliminate permitting roadblock</a:t>
            </a:r>
          </a:p>
          <a:p>
            <a:pPr lvl="1"/>
            <a:r>
              <a:rPr lang="en-US" dirty="0" smtClean="0">
                <a:latin typeface="Times New Roman" pitchFamily="18" charset="0"/>
                <a:cs typeface="Times New Roman" pitchFamily="18" charset="0"/>
              </a:rPr>
              <a:t>Get to maintenance faster</a:t>
            </a:r>
          </a:p>
          <a:p>
            <a:r>
              <a:rPr lang="en-US" i="1" dirty="0" smtClean="0">
                <a:latin typeface="Times New Roman" pitchFamily="18" charset="0"/>
                <a:cs typeface="Times New Roman" pitchFamily="18" charset="0"/>
              </a:rPr>
              <a:t>Primarily affect </a:t>
            </a:r>
            <a:r>
              <a:rPr lang="en-US" b="1" i="1" dirty="0" smtClean="0">
                <a:latin typeface="Times New Roman" pitchFamily="18" charset="0"/>
                <a:cs typeface="Times New Roman" pitchFamily="18" charset="0"/>
              </a:rPr>
              <a:t>Minor</a:t>
            </a:r>
            <a:r>
              <a:rPr lang="en-US" i="1" dirty="0" smtClean="0">
                <a:latin typeface="Times New Roman" pitchFamily="18" charset="0"/>
                <a:cs typeface="Times New Roman" pitchFamily="18" charset="0"/>
              </a:rPr>
              <a:t> New Source Review</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129</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0476699">
            <a:off x="7022975" y="1169950"/>
            <a:ext cx="1896181" cy="1843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ontent Placeholder 2"/>
          <p:cNvSpPr txBox="1">
            <a:spLocks/>
          </p:cNvSpPr>
          <p:nvPr/>
        </p:nvSpPr>
        <p:spPr>
          <a:xfrm>
            <a:off x="533400" y="1981200"/>
            <a:ext cx="8183880" cy="345967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033272" indent="-850392">
              <a:lnSpc>
                <a:spcPct val="95000"/>
              </a:lnSpc>
              <a:spcBef>
                <a:spcPts val="0"/>
              </a:spcBef>
              <a:buClr>
                <a:srgbClr val="00B0F0"/>
              </a:buClr>
              <a:buNone/>
              <a:defRPr/>
            </a:pPr>
            <a:r>
              <a:rPr lang="en-US" dirty="0" smtClean="0">
                <a:latin typeface="Times New Roman" pitchFamily="18" charset="0"/>
                <a:cs typeface="Times New Roman" pitchFamily="18" charset="0"/>
              </a:rPr>
              <a:t>Outdated rules repealed:</a:t>
            </a:r>
          </a:p>
          <a:p>
            <a:pPr marL="1033272" indent="-850392">
              <a:lnSpc>
                <a:spcPct val="95000"/>
              </a:lnSpc>
              <a:spcBef>
                <a:spcPts val="0"/>
              </a:spcBef>
              <a:buClr>
                <a:srgbClr val="00B0F0"/>
              </a:buClr>
              <a:buNone/>
              <a:defRPr/>
            </a:pPr>
            <a:endParaRPr lang="en-US" dirty="0" smtClean="0">
              <a:latin typeface="Times New Roman" pitchFamily="18" charset="0"/>
              <a:cs typeface="Times New Roman" pitchFamily="18" charset="0"/>
            </a:endParaRPr>
          </a:p>
          <a:p>
            <a:pPr marL="1033272" lvl="2" indent="-576072">
              <a:lnSpc>
                <a:spcPct val="95000"/>
              </a:lnSpc>
              <a:spcBef>
                <a:spcPts val="0"/>
              </a:spcBef>
              <a:buClrTx/>
              <a:buFont typeface="Arial" pitchFamily="34" charset="0"/>
              <a:buChar char="•"/>
              <a:defRPr/>
            </a:pPr>
            <a:r>
              <a:rPr lang="en-US" sz="2800" dirty="0" smtClean="0">
                <a:latin typeface="Times New Roman" pitchFamily="18" charset="0"/>
                <a:cs typeface="Times New Roman" pitchFamily="18" charset="0"/>
              </a:rPr>
              <a:t>Consumer Spray Paint VOC limits replaced by EPA rules (19% vs. 15%)</a:t>
            </a:r>
          </a:p>
          <a:p>
            <a:pPr marL="1033272" lvl="2" indent="-576072">
              <a:lnSpc>
                <a:spcPct val="95000"/>
              </a:lnSpc>
              <a:spcBef>
                <a:spcPts val="0"/>
              </a:spcBef>
              <a:buClrTx/>
              <a:buFont typeface="Arial" pitchFamily="34" charset="0"/>
              <a:buChar char="•"/>
              <a:defRPr/>
            </a:pPr>
            <a:endParaRPr lang="en-US" sz="800" dirty="0" smtClean="0">
              <a:latin typeface="Times New Roman" pitchFamily="18" charset="0"/>
              <a:cs typeface="Times New Roman" pitchFamily="18" charset="0"/>
            </a:endParaRPr>
          </a:p>
          <a:p>
            <a:pPr marL="1033272" lvl="2" indent="-576072">
              <a:lnSpc>
                <a:spcPct val="95000"/>
              </a:lnSpc>
              <a:spcBef>
                <a:spcPts val="0"/>
              </a:spcBef>
              <a:buClrTx/>
              <a:buFont typeface="Arial" pitchFamily="34" charset="0"/>
              <a:buChar char="•"/>
              <a:defRPr/>
            </a:pPr>
            <a:r>
              <a:rPr lang="en-US" sz="2800" dirty="0" smtClean="0">
                <a:latin typeface="Times New Roman" pitchFamily="18" charset="0"/>
                <a:cs typeface="Times New Roman" pitchFamily="18" charset="0"/>
              </a:rPr>
              <a:t>Western Backstop SO2 Federal Trading Program – replaced by direct control of PGE Boardman</a:t>
            </a:r>
          </a:p>
          <a:p>
            <a:pPr>
              <a:buClr>
                <a:srgbClr val="00B0F0"/>
              </a:buClr>
              <a:buNone/>
              <a:defRPr/>
            </a:pPr>
            <a:endParaRPr kumimoji="0" lang="en-US" sz="3200" b="0" i="0" u="none" strike="noStrike" kern="1200" cap="none" spc="0" normalizeH="0" baseline="0" noProof="0" dirty="0" smtClean="0">
              <a:ln>
                <a:noFill/>
              </a:ln>
              <a:solidFill>
                <a:sysClr val="windowText" lastClr="000000"/>
              </a:solidFill>
              <a:effectLst/>
              <a:uLnTx/>
              <a:uFillTx/>
              <a:latin typeface="Verdana"/>
              <a:ea typeface="+mn-ea"/>
              <a:cs typeface="+mn-cs"/>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13</a:t>
            </a:fld>
            <a:endParaRPr lang="en-US" dirty="0"/>
          </a:p>
        </p:txBody>
      </p:sp>
    </p:spTree>
    <p:extLst>
      <p:ext uri="{BB962C8B-B14F-4D97-AF65-F5344CB8AC3E}">
        <p14:creationId xmlns:p14="http://schemas.microsoft.com/office/powerpoint/2010/main" xmlns="" val="94254517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5962"/>
            <a:ext cx="8229600" cy="808038"/>
          </a:xfrm>
        </p:spPr>
        <p:txBody>
          <a:bodyPr/>
          <a:lstStyle/>
          <a:p>
            <a:r>
              <a:rPr lang="en-US" sz="3600" dirty="0" smtClean="0">
                <a:latin typeface="Times New Roman" pitchFamily="18" charset="0"/>
                <a:cs typeface="Times New Roman" pitchFamily="18" charset="0"/>
              </a:rPr>
              <a:t>What are the changes?</a:t>
            </a:r>
            <a:br>
              <a:rPr lang="en-US" sz="3600" dirty="0" smtClean="0">
                <a:latin typeface="Times New Roman" pitchFamily="18" charset="0"/>
                <a:cs typeface="Times New Roman" pitchFamily="18" charset="0"/>
              </a:rPr>
            </a:br>
            <a:endParaRPr lang="en-US" sz="3600" dirty="0"/>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itchFamily="18" charset="0"/>
              </a:rPr>
              <a:t>Need to talk about Type A and B State NSR </a:t>
            </a:r>
            <a:endParaRPr lang="en-US" i="1" dirty="0" smtClean="0">
              <a:latin typeface="Times New Roman" pitchFamily="18" charset="0"/>
              <a:cs typeface="Times New Roman" pitchFamily="18" charset="0"/>
            </a:endParaRPr>
          </a:p>
          <a:p>
            <a:r>
              <a:rPr lang="en-US" dirty="0" smtClean="0">
                <a:latin typeface="Times New Roman" panose="02020603050405020304" pitchFamily="18" charset="0"/>
                <a:cs typeface="Times New Roman" panose="02020603050405020304" pitchFamily="18" charset="0"/>
              </a:rPr>
              <a:t>Move modeling from division 222 to 224</a:t>
            </a:r>
            <a:endParaRPr lang="en-US"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130</a:t>
            </a:fld>
            <a:endParaRPr lang="en-US" dirty="0"/>
          </a:p>
        </p:txBody>
      </p:sp>
    </p:spTree>
    <p:extLst>
      <p:ext uri="{BB962C8B-B14F-4D97-AF65-F5344CB8AC3E}">
        <p14:creationId xmlns:p14="http://schemas.microsoft.com/office/powerpoint/2010/main" xmlns="" val="72403581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752600"/>
          </a:xfrm>
        </p:spPr>
        <p:txBody>
          <a:bodyPr/>
          <a:lstStyle/>
          <a:p>
            <a:r>
              <a:rPr lang="en-US" sz="3600" dirty="0" smtClean="0">
                <a:latin typeface="Times New Roman" panose="02020603050405020304" pitchFamily="18" charset="0"/>
                <a:cs typeface="Times New Roman" panose="02020603050405020304" pitchFamily="18" charset="0"/>
              </a:rPr>
              <a:t>Major / Minor NSR – currently</a:t>
            </a: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With construction or change in method of operation</a:t>
            </a: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(Major Modification)</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562601"/>
            <a:ext cx="8229600" cy="533400"/>
          </a:xfrm>
        </p:spPr>
        <p:txBody>
          <a:bodyPr/>
          <a:lstStyle/>
          <a:p>
            <a:pPr marL="0" lvl="1" indent="0">
              <a:buNone/>
            </a:pPr>
            <a:endParaRPr lang="en-US" sz="2400" dirty="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2589662863"/>
              </p:ext>
            </p:extLst>
          </p:nvPr>
        </p:nvGraphicFramePr>
        <p:xfrm>
          <a:off x="304800" y="4191000"/>
          <a:ext cx="8382000" cy="1107564"/>
        </p:xfrm>
        <a:graphic>
          <a:graphicData uri="http://schemas.openxmlformats.org/drawingml/2006/table">
            <a:tbl>
              <a:tblPr firstRow="1" bandRow="1">
                <a:tableStyleId>{5C22544A-7EE6-4342-B048-85BDC9FD1C3A}</a:tableStyleId>
              </a:tblPr>
              <a:tblGrid>
                <a:gridCol w="4648200"/>
                <a:gridCol w="1447800"/>
                <a:gridCol w="1143000"/>
                <a:gridCol w="1143000"/>
              </a:tblGrid>
              <a:tr h="589031">
                <a:tc>
                  <a:txBody>
                    <a:bodyPr/>
                    <a:lstStyle/>
                    <a:p>
                      <a:pPr algn="r"/>
                      <a:r>
                        <a:rPr lang="en-US" dirty="0" smtClean="0"/>
                        <a:t>Emission Rate&gt;</a:t>
                      </a:r>
                    </a:p>
                    <a:p>
                      <a:r>
                        <a:rPr lang="en-US" dirty="0" smtClean="0"/>
                        <a:t>Area designation, major mod?</a:t>
                      </a:r>
                      <a:endParaRPr lang="en-US" dirty="0"/>
                    </a:p>
                  </a:txBody>
                  <a:tcPr/>
                </a:tc>
                <a:tc>
                  <a:txBody>
                    <a:bodyPr/>
                    <a:lstStyle/>
                    <a:p>
                      <a:pPr algn="ctr"/>
                      <a:r>
                        <a:rPr lang="en-US" dirty="0" smtClean="0"/>
                        <a:t>100*/250 tpy</a:t>
                      </a:r>
                      <a:r>
                        <a:rPr lang="en-US" baseline="0" dirty="0" smtClean="0"/>
                        <a:t> or more</a:t>
                      </a:r>
                      <a:endParaRPr lang="en-US" dirty="0"/>
                    </a:p>
                  </a:txBody>
                  <a:tcPr/>
                </a:tc>
                <a:tc>
                  <a:txBody>
                    <a:bodyPr/>
                    <a:lstStyle/>
                    <a:p>
                      <a:pPr algn="ctr"/>
                      <a:r>
                        <a:rPr lang="en-US" dirty="0" smtClean="0"/>
                        <a:t>SER to 99*/249</a:t>
                      </a:r>
                      <a:endParaRPr lang="en-US" dirty="0"/>
                    </a:p>
                  </a:txBody>
                  <a:tcPr/>
                </a:tc>
                <a:tc>
                  <a:txBody>
                    <a:bodyPr/>
                    <a:lstStyle/>
                    <a:p>
                      <a:pPr algn="ctr"/>
                      <a:r>
                        <a:rPr lang="en-US" dirty="0" smtClean="0"/>
                        <a:t>Less than SER</a:t>
                      </a:r>
                      <a:endParaRPr lang="en-US" dirty="0"/>
                    </a:p>
                  </a:txBody>
                  <a:tcPr/>
                </a:tc>
              </a:tr>
              <a:tr h="467484">
                <a:tc>
                  <a:txBody>
                    <a:bodyPr/>
                    <a:lstStyle/>
                    <a:p>
                      <a:r>
                        <a:rPr lang="en-US" sz="2400" b="1" dirty="0" smtClean="0">
                          <a:latin typeface="Times New Roman" panose="02020603050405020304" pitchFamily="18" charset="0"/>
                          <a:cs typeface="Times New Roman" panose="02020603050405020304" pitchFamily="18" charset="0"/>
                        </a:rPr>
                        <a:t>Attainment</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marL="0" algn="ctr" defTabSz="914400" rtl="0" eaLnBrk="1" latinLnBrk="0" hangingPunct="1"/>
                      <a:r>
                        <a:rPr lang="en-US" sz="2400" b="1" i="1" kern="1200" dirty="0" smtClean="0">
                          <a:solidFill>
                            <a:schemeClr val="dk1"/>
                          </a:solidFill>
                          <a:latin typeface="Times New Roman" panose="02020603050405020304" pitchFamily="18" charset="0"/>
                          <a:ea typeface="+mn-ea"/>
                          <a:cs typeface="Times New Roman" panose="02020603050405020304" pitchFamily="18" charset="0"/>
                        </a:rPr>
                        <a:t>Major</a:t>
                      </a:r>
                      <a:endParaRPr lang="en-US" sz="2400" b="1" i="1" kern="1200" dirty="0">
                        <a:solidFill>
                          <a:schemeClr val="dk1"/>
                        </a:solidFill>
                        <a:latin typeface="Times New Roman" panose="02020603050405020304" pitchFamily="18" charset="0"/>
                        <a:ea typeface="+mn-ea"/>
                        <a:cs typeface="Times New Roman" panose="02020603050405020304" pitchFamily="18" charset="0"/>
                      </a:endParaRPr>
                    </a:p>
                  </a:txBody>
                  <a:tcPr>
                    <a:solidFill>
                      <a:srgbClr val="92D050"/>
                    </a:solidFill>
                  </a:tcPr>
                </a:tc>
                <a:tc>
                  <a:txBody>
                    <a:bodyPr/>
                    <a:lstStyle/>
                    <a:p>
                      <a:pPr algn="ctr"/>
                      <a:r>
                        <a:rPr lang="en-US" sz="2400" b="1" dirty="0" smtClean="0">
                          <a:latin typeface="Times New Roman" panose="02020603050405020304" pitchFamily="18" charset="0"/>
                          <a:cs typeface="Times New Roman" panose="02020603050405020304" pitchFamily="18" charset="0"/>
                        </a:rPr>
                        <a:t>Minor</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400" b="1" dirty="0" smtClean="0">
                          <a:latin typeface="Times New Roman" panose="02020603050405020304" pitchFamily="18" charset="0"/>
                          <a:cs typeface="Times New Roman" panose="02020603050405020304" pitchFamily="18" charset="0"/>
                        </a:rPr>
                        <a:t>n/a</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4001688762"/>
              </p:ext>
            </p:extLst>
          </p:nvPr>
        </p:nvGraphicFramePr>
        <p:xfrm>
          <a:off x="304800" y="2286000"/>
          <a:ext cx="8382000" cy="1600201"/>
        </p:xfrm>
        <a:graphic>
          <a:graphicData uri="http://schemas.openxmlformats.org/drawingml/2006/table">
            <a:tbl>
              <a:tblPr firstRow="1" bandRow="1">
                <a:tableStyleId>{5C22544A-7EE6-4342-B048-85BDC9FD1C3A}</a:tableStyleId>
              </a:tblPr>
              <a:tblGrid>
                <a:gridCol w="4648200"/>
                <a:gridCol w="2590800"/>
                <a:gridCol w="1143000"/>
              </a:tblGrid>
              <a:tr h="673185">
                <a:tc>
                  <a:txBody>
                    <a:bodyPr/>
                    <a:lstStyle/>
                    <a:p>
                      <a:pPr algn="r"/>
                      <a:r>
                        <a:rPr lang="en-US" dirty="0" smtClean="0"/>
                        <a:t>Emission Rate&gt;</a:t>
                      </a:r>
                    </a:p>
                    <a:p>
                      <a:r>
                        <a:rPr lang="en-US" dirty="0" smtClean="0"/>
                        <a:t>Area designation, major mod</a:t>
                      </a:r>
                      <a:endParaRPr lang="en-US" dirty="0"/>
                    </a:p>
                  </a:txBody>
                  <a:tcPr/>
                </a:tc>
                <a:tc>
                  <a:txBody>
                    <a:bodyPr/>
                    <a:lstStyle/>
                    <a:p>
                      <a:pPr algn="ctr"/>
                      <a:r>
                        <a:rPr lang="en-US" dirty="0" smtClean="0"/>
                        <a:t>SER or</a:t>
                      </a:r>
                      <a:r>
                        <a:rPr lang="en-US" baseline="0" dirty="0" smtClean="0"/>
                        <a:t> more</a:t>
                      </a:r>
                      <a:endParaRPr lang="en-US" dirty="0"/>
                    </a:p>
                  </a:txBody>
                  <a:tcPr/>
                </a:tc>
                <a:tc>
                  <a:txBody>
                    <a:bodyPr/>
                    <a:lstStyle/>
                    <a:p>
                      <a:pPr algn="ctr"/>
                      <a:r>
                        <a:rPr lang="en-US" dirty="0" smtClean="0"/>
                        <a:t>Less than SER</a:t>
                      </a:r>
                      <a:endParaRPr lang="en-US" dirty="0"/>
                    </a:p>
                  </a:txBody>
                  <a:tcPr/>
                </a:tc>
              </a:tr>
              <a:tr h="469816">
                <a:tc>
                  <a:txBody>
                    <a:bodyPr/>
                    <a:lstStyle/>
                    <a:p>
                      <a:r>
                        <a:rPr lang="en-US" sz="2400" b="1" dirty="0" smtClean="0">
                          <a:latin typeface="Times New Roman" panose="02020603050405020304" pitchFamily="18" charset="0"/>
                          <a:cs typeface="Times New Roman" panose="02020603050405020304" pitchFamily="18" charset="0"/>
                        </a:rPr>
                        <a:t>Nonattainment</a:t>
                      </a:r>
                      <a:endParaRPr lang="en-US" sz="2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marL="0" algn="ctr" defTabSz="914400" rtl="0" eaLnBrk="1" latinLnBrk="0" hangingPunct="1"/>
                      <a:r>
                        <a:rPr lang="en-US" sz="2400" b="1" i="1" kern="1200" dirty="0" smtClean="0">
                          <a:solidFill>
                            <a:schemeClr val="dk1"/>
                          </a:solidFill>
                          <a:latin typeface="Times New Roman" panose="02020603050405020304" pitchFamily="18" charset="0"/>
                          <a:ea typeface="+mn-ea"/>
                          <a:cs typeface="Times New Roman" panose="02020603050405020304" pitchFamily="18" charset="0"/>
                        </a:rPr>
                        <a:t>Major</a:t>
                      </a:r>
                      <a:endParaRPr lang="en-US" sz="2400" b="1" i="1" kern="1200" dirty="0">
                        <a:solidFill>
                          <a:schemeClr val="dk1"/>
                        </a:solidFill>
                        <a:latin typeface="Times New Roman" panose="02020603050405020304" pitchFamily="18" charset="0"/>
                        <a:ea typeface="+mn-ea"/>
                        <a:cs typeface="Times New Roman" panose="02020603050405020304" pitchFamily="18" charset="0"/>
                      </a:endParaRPr>
                    </a:p>
                  </a:txBody>
                  <a:tcPr>
                    <a:solidFill>
                      <a:srgbClr val="FFC000"/>
                    </a:solidFill>
                  </a:tcPr>
                </a:tc>
                <a:tc>
                  <a:txBody>
                    <a:bodyPr/>
                    <a:lstStyle/>
                    <a:p>
                      <a:pPr algn="ctr"/>
                      <a:r>
                        <a:rPr lang="en-US" sz="2400" b="1" dirty="0" smtClean="0">
                          <a:latin typeface="Times New Roman" panose="02020603050405020304" pitchFamily="18" charset="0"/>
                          <a:cs typeface="Times New Roman" panose="02020603050405020304" pitchFamily="18" charset="0"/>
                        </a:rPr>
                        <a:t>n/a</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r>
              <a:tr h="398597">
                <a:tc>
                  <a:txBody>
                    <a:bodyPr/>
                    <a:lstStyle/>
                    <a:p>
                      <a:r>
                        <a:rPr lang="en-US" sz="2400" b="1" dirty="0" smtClean="0">
                          <a:latin typeface="Times New Roman" panose="02020603050405020304" pitchFamily="18" charset="0"/>
                          <a:cs typeface="Times New Roman" panose="02020603050405020304" pitchFamily="18" charset="0"/>
                        </a:rPr>
                        <a:t>Maintenance</a:t>
                      </a:r>
                      <a:endParaRPr lang="en-US" sz="2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marL="0" algn="ctr" defTabSz="914400" rtl="0" eaLnBrk="1" latinLnBrk="0" hangingPunct="1"/>
                      <a:r>
                        <a:rPr lang="en-US" sz="2400" b="1" i="1" kern="1200" dirty="0" smtClean="0">
                          <a:solidFill>
                            <a:schemeClr val="dk1"/>
                          </a:solidFill>
                          <a:latin typeface="Times New Roman" panose="02020603050405020304" pitchFamily="18" charset="0"/>
                          <a:ea typeface="+mn-ea"/>
                          <a:cs typeface="Times New Roman" panose="02020603050405020304" pitchFamily="18" charset="0"/>
                        </a:rPr>
                        <a:t>Major</a:t>
                      </a:r>
                      <a:endParaRPr lang="en-US" sz="2400" b="1" i="1" kern="1200" dirty="0">
                        <a:solidFill>
                          <a:schemeClr val="dk1"/>
                        </a:solidFill>
                        <a:latin typeface="Times New Roman" panose="02020603050405020304" pitchFamily="18" charset="0"/>
                        <a:ea typeface="+mn-ea"/>
                        <a:cs typeface="Times New Roman" panose="02020603050405020304" pitchFamily="18" charset="0"/>
                      </a:endParaRPr>
                    </a:p>
                  </a:txBody>
                  <a:tcPr>
                    <a:solidFill>
                      <a:srgbClr val="FFC000"/>
                    </a:solidFill>
                  </a:tcPr>
                </a:tc>
                <a:tc>
                  <a:txBody>
                    <a:bodyPr/>
                    <a:lstStyle/>
                    <a:p>
                      <a:pPr algn="ctr"/>
                      <a:r>
                        <a:rPr lang="en-US" sz="2400" b="1" dirty="0" smtClean="0">
                          <a:latin typeface="Times New Roman" panose="02020603050405020304" pitchFamily="18" charset="0"/>
                          <a:cs typeface="Times New Roman" panose="02020603050405020304" pitchFamily="18" charset="0"/>
                        </a:rPr>
                        <a:t>n/a</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sp>
        <p:nvSpPr>
          <p:cNvPr id="8" name="TextBox 7"/>
          <p:cNvSpPr txBox="1"/>
          <p:nvPr/>
        </p:nvSpPr>
        <p:spPr>
          <a:xfrm>
            <a:off x="685800" y="5486400"/>
            <a:ext cx="8001000" cy="830997"/>
          </a:xfrm>
          <a:prstGeom prst="rect">
            <a:avLst/>
          </a:prstGeom>
          <a:noFill/>
        </p:spPr>
        <p:txBody>
          <a:bodyPr wrap="square" rtlCol="0">
            <a:spAutoFit/>
          </a:bodyPr>
          <a:lstStyle/>
          <a:p>
            <a:pPr marL="0" lvl="1" indent="-914400">
              <a:spcBef>
                <a:spcPct val="20000"/>
              </a:spcBef>
              <a:defRPr/>
            </a:pPr>
            <a:r>
              <a:rPr lang="en-US" sz="24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Applies to 28 source categories listed in rule (e.g. pulp and paper mills, iron and steel mills, chemical process plants)</a:t>
            </a:r>
          </a:p>
        </p:txBody>
      </p:sp>
      <p:sp>
        <p:nvSpPr>
          <p:cNvPr id="11" name="Slide Number Placeholder 10"/>
          <p:cNvSpPr>
            <a:spLocks noGrp="1"/>
          </p:cNvSpPr>
          <p:nvPr>
            <p:ph type="sldNum" sz="quarter" idx="12"/>
          </p:nvPr>
        </p:nvSpPr>
        <p:spPr/>
        <p:txBody>
          <a:bodyPr/>
          <a:lstStyle/>
          <a:p>
            <a:fld id="{B4F3AE50-1B84-4193-A18E-F29C95A836E2}" type="slidenum">
              <a:rPr lang="en-US" smtClean="0"/>
              <a:pPr/>
              <a:t>131</a:t>
            </a:fld>
            <a:endParaRPr lang="en-US" dirty="0"/>
          </a:p>
        </p:txBody>
      </p:sp>
    </p:spTree>
    <p:extLst>
      <p:ext uri="{BB962C8B-B14F-4D97-AF65-F5344CB8AC3E}">
        <p14:creationId xmlns:p14="http://schemas.microsoft.com/office/powerpoint/2010/main" xmlns="" val="13346377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752600"/>
          </a:xfrm>
        </p:spPr>
        <p:txBody>
          <a:bodyPr/>
          <a:lstStyle/>
          <a:p>
            <a:r>
              <a:rPr lang="en-US" sz="3600" dirty="0" smtClean="0">
                <a:latin typeface="Times New Roman" panose="02020603050405020304" pitchFamily="18" charset="0"/>
                <a:cs typeface="Times New Roman" panose="02020603050405020304" pitchFamily="18" charset="0"/>
              </a:rPr>
              <a:t>Major / Minor NSR </a:t>
            </a: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With construction or change in method of operation</a:t>
            </a: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(Major Modification)</a:t>
            </a:r>
            <a:endParaRPr lang="en-US"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5562601"/>
            <a:ext cx="8229600" cy="533400"/>
          </a:xfrm>
        </p:spPr>
        <p:txBody>
          <a:bodyPr/>
          <a:lstStyle/>
          <a:p>
            <a:pPr marL="0" lvl="1" indent="0">
              <a:buNone/>
            </a:pPr>
            <a:endParaRPr lang="en-US" sz="2400" dirty="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2589662863"/>
              </p:ext>
            </p:extLst>
          </p:nvPr>
        </p:nvGraphicFramePr>
        <p:xfrm>
          <a:off x="304800" y="4191000"/>
          <a:ext cx="8382000" cy="1107564"/>
        </p:xfrm>
        <a:graphic>
          <a:graphicData uri="http://schemas.openxmlformats.org/drawingml/2006/table">
            <a:tbl>
              <a:tblPr firstRow="1" bandRow="1">
                <a:tableStyleId>{5C22544A-7EE6-4342-B048-85BDC9FD1C3A}</a:tableStyleId>
              </a:tblPr>
              <a:tblGrid>
                <a:gridCol w="4648200"/>
                <a:gridCol w="1447800"/>
                <a:gridCol w="1143000"/>
                <a:gridCol w="1143000"/>
              </a:tblGrid>
              <a:tr h="589031">
                <a:tc>
                  <a:txBody>
                    <a:bodyPr/>
                    <a:lstStyle/>
                    <a:p>
                      <a:pPr algn="r"/>
                      <a:r>
                        <a:rPr lang="en-US" dirty="0" smtClean="0"/>
                        <a:t>Emission Rate&gt;</a:t>
                      </a:r>
                    </a:p>
                    <a:p>
                      <a:r>
                        <a:rPr lang="en-US" dirty="0" smtClean="0"/>
                        <a:t>Area designation, major mod?</a:t>
                      </a:r>
                      <a:endParaRPr lang="en-US" dirty="0"/>
                    </a:p>
                  </a:txBody>
                  <a:tcPr/>
                </a:tc>
                <a:tc>
                  <a:txBody>
                    <a:bodyPr/>
                    <a:lstStyle/>
                    <a:p>
                      <a:pPr algn="ctr"/>
                      <a:r>
                        <a:rPr lang="en-US" dirty="0" smtClean="0"/>
                        <a:t>100*/250 tpy</a:t>
                      </a:r>
                      <a:r>
                        <a:rPr lang="en-US" baseline="0" dirty="0" smtClean="0"/>
                        <a:t> or more</a:t>
                      </a:r>
                      <a:endParaRPr lang="en-US" dirty="0"/>
                    </a:p>
                  </a:txBody>
                  <a:tcPr/>
                </a:tc>
                <a:tc>
                  <a:txBody>
                    <a:bodyPr/>
                    <a:lstStyle/>
                    <a:p>
                      <a:pPr algn="ctr"/>
                      <a:r>
                        <a:rPr lang="en-US" dirty="0" smtClean="0"/>
                        <a:t>SER to 99*/249</a:t>
                      </a:r>
                      <a:endParaRPr lang="en-US" dirty="0"/>
                    </a:p>
                  </a:txBody>
                  <a:tcPr/>
                </a:tc>
                <a:tc>
                  <a:txBody>
                    <a:bodyPr/>
                    <a:lstStyle/>
                    <a:p>
                      <a:pPr algn="ctr"/>
                      <a:r>
                        <a:rPr lang="en-US" dirty="0" smtClean="0"/>
                        <a:t>Less than SER</a:t>
                      </a:r>
                      <a:endParaRPr lang="en-US" dirty="0"/>
                    </a:p>
                  </a:txBody>
                  <a:tcPr/>
                </a:tc>
              </a:tr>
              <a:tr h="467484">
                <a:tc>
                  <a:txBody>
                    <a:bodyPr/>
                    <a:lstStyle/>
                    <a:p>
                      <a:r>
                        <a:rPr lang="en-US" sz="2400" b="1" dirty="0" smtClean="0">
                          <a:latin typeface="Times New Roman" panose="02020603050405020304" pitchFamily="18" charset="0"/>
                          <a:cs typeface="Times New Roman" panose="02020603050405020304" pitchFamily="18" charset="0"/>
                        </a:rPr>
                        <a:t>Attainment</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marL="0" algn="ctr" defTabSz="914400" rtl="0" eaLnBrk="1" latinLnBrk="0" hangingPunct="1"/>
                      <a:r>
                        <a:rPr lang="en-US" sz="2400" b="1" i="1" kern="1200" dirty="0" smtClean="0">
                          <a:solidFill>
                            <a:schemeClr val="dk1"/>
                          </a:solidFill>
                          <a:latin typeface="Times New Roman" panose="02020603050405020304" pitchFamily="18" charset="0"/>
                          <a:ea typeface="+mn-ea"/>
                          <a:cs typeface="Times New Roman" panose="02020603050405020304" pitchFamily="18" charset="0"/>
                        </a:rPr>
                        <a:t>Major</a:t>
                      </a:r>
                      <a:endParaRPr lang="en-US" sz="2400" b="1" i="1" kern="1200" dirty="0">
                        <a:solidFill>
                          <a:schemeClr val="dk1"/>
                        </a:solidFill>
                        <a:latin typeface="Times New Roman" panose="02020603050405020304" pitchFamily="18" charset="0"/>
                        <a:ea typeface="+mn-ea"/>
                        <a:cs typeface="Times New Roman" panose="02020603050405020304" pitchFamily="18" charset="0"/>
                      </a:endParaRPr>
                    </a:p>
                  </a:txBody>
                  <a:tcPr>
                    <a:solidFill>
                      <a:srgbClr val="92D050"/>
                    </a:solidFill>
                  </a:tcPr>
                </a:tc>
                <a:tc>
                  <a:txBody>
                    <a:bodyPr/>
                    <a:lstStyle/>
                    <a:p>
                      <a:pPr algn="ctr"/>
                      <a:r>
                        <a:rPr lang="en-US" sz="2400" b="1" dirty="0" smtClean="0">
                          <a:latin typeface="Times New Roman" panose="02020603050405020304" pitchFamily="18" charset="0"/>
                          <a:cs typeface="Times New Roman" panose="02020603050405020304" pitchFamily="18" charset="0"/>
                        </a:rPr>
                        <a:t>Minor</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400" b="1" dirty="0" smtClean="0">
                          <a:latin typeface="Times New Roman" panose="02020603050405020304" pitchFamily="18" charset="0"/>
                          <a:cs typeface="Times New Roman" panose="02020603050405020304" pitchFamily="18" charset="0"/>
                        </a:rPr>
                        <a:t>n/a</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4001688762"/>
              </p:ext>
            </p:extLst>
          </p:nvPr>
        </p:nvGraphicFramePr>
        <p:xfrm>
          <a:off x="304800" y="2286000"/>
          <a:ext cx="8382000" cy="1600201"/>
        </p:xfrm>
        <a:graphic>
          <a:graphicData uri="http://schemas.openxmlformats.org/drawingml/2006/table">
            <a:tbl>
              <a:tblPr firstRow="1" bandRow="1">
                <a:tableStyleId>{5C22544A-7EE6-4342-B048-85BDC9FD1C3A}</a:tableStyleId>
              </a:tblPr>
              <a:tblGrid>
                <a:gridCol w="4648200"/>
                <a:gridCol w="1447800"/>
                <a:gridCol w="1143000"/>
                <a:gridCol w="1143000"/>
              </a:tblGrid>
              <a:tr h="673185">
                <a:tc>
                  <a:txBody>
                    <a:bodyPr/>
                    <a:lstStyle/>
                    <a:p>
                      <a:pPr algn="r"/>
                      <a:r>
                        <a:rPr lang="en-US" dirty="0" smtClean="0"/>
                        <a:t>Emission Rate&gt;</a:t>
                      </a:r>
                    </a:p>
                    <a:p>
                      <a:r>
                        <a:rPr lang="en-US" dirty="0" smtClean="0"/>
                        <a:t>Area designation, major mod</a:t>
                      </a:r>
                      <a:endParaRPr lang="en-US" dirty="0"/>
                    </a:p>
                  </a:txBody>
                  <a:tcPr/>
                </a:tc>
                <a:tc>
                  <a:txBody>
                    <a:bodyPr/>
                    <a:lstStyle/>
                    <a:p>
                      <a:pPr algn="ctr"/>
                      <a:r>
                        <a:rPr lang="en-US" dirty="0" smtClean="0"/>
                        <a:t>100</a:t>
                      </a:r>
                      <a:r>
                        <a:rPr lang="en-US" baseline="0" dirty="0" smtClean="0"/>
                        <a:t> </a:t>
                      </a:r>
                      <a:r>
                        <a:rPr lang="en-US" dirty="0" smtClean="0"/>
                        <a:t>tpy</a:t>
                      </a:r>
                      <a:r>
                        <a:rPr lang="en-US" baseline="0" dirty="0" smtClean="0"/>
                        <a:t> or more</a:t>
                      </a:r>
                      <a:endParaRPr lang="en-US" dirty="0"/>
                    </a:p>
                  </a:txBody>
                  <a:tcPr/>
                </a:tc>
                <a:tc>
                  <a:txBody>
                    <a:bodyPr/>
                    <a:lstStyle/>
                    <a:p>
                      <a:pPr algn="ctr"/>
                      <a:r>
                        <a:rPr lang="en-US" dirty="0" smtClean="0"/>
                        <a:t>SER to</a:t>
                      </a:r>
                      <a:r>
                        <a:rPr lang="en-US" baseline="0" dirty="0" smtClean="0"/>
                        <a:t> 99</a:t>
                      </a:r>
                      <a:endParaRPr lang="en-US" dirty="0"/>
                    </a:p>
                  </a:txBody>
                  <a:tcPr/>
                </a:tc>
                <a:tc>
                  <a:txBody>
                    <a:bodyPr/>
                    <a:lstStyle/>
                    <a:p>
                      <a:pPr algn="ctr"/>
                      <a:r>
                        <a:rPr lang="en-US" dirty="0" smtClean="0"/>
                        <a:t>Less than SER</a:t>
                      </a:r>
                      <a:endParaRPr lang="en-US" dirty="0"/>
                    </a:p>
                  </a:txBody>
                  <a:tcPr/>
                </a:tc>
              </a:tr>
              <a:tr h="469816">
                <a:tc>
                  <a:txBody>
                    <a:bodyPr/>
                    <a:lstStyle/>
                    <a:p>
                      <a:r>
                        <a:rPr lang="en-US" sz="2400" b="1" dirty="0" smtClean="0">
                          <a:latin typeface="Times New Roman" panose="02020603050405020304" pitchFamily="18" charset="0"/>
                          <a:cs typeface="Times New Roman" panose="02020603050405020304" pitchFamily="18" charset="0"/>
                        </a:rPr>
                        <a:t>Nonattainment</a:t>
                      </a:r>
                      <a:endParaRPr lang="en-US" sz="2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marL="0" algn="ctr" defTabSz="914400" rtl="0" eaLnBrk="1" latinLnBrk="0" hangingPunct="1"/>
                      <a:r>
                        <a:rPr lang="en-US" sz="2400" b="1" i="1" kern="1200" dirty="0" smtClean="0">
                          <a:solidFill>
                            <a:schemeClr val="dk1"/>
                          </a:solidFill>
                          <a:latin typeface="Times New Roman" panose="02020603050405020304" pitchFamily="18" charset="0"/>
                          <a:ea typeface="+mn-ea"/>
                          <a:cs typeface="Times New Roman" panose="02020603050405020304" pitchFamily="18" charset="0"/>
                        </a:rPr>
                        <a:t>Major</a:t>
                      </a:r>
                      <a:endParaRPr lang="en-US" sz="2400" b="1" i="1" kern="1200" dirty="0">
                        <a:solidFill>
                          <a:schemeClr val="dk1"/>
                        </a:solidFill>
                        <a:latin typeface="Times New Roman" panose="02020603050405020304" pitchFamily="18" charset="0"/>
                        <a:ea typeface="+mn-ea"/>
                        <a:cs typeface="Times New Roman" panose="02020603050405020304" pitchFamily="18" charset="0"/>
                      </a:endParaRPr>
                    </a:p>
                  </a:txBody>
                  <a:tcPr>
                    <a:solidFill>
                      <a:srgbClr val="FFC000"/>
                    </a:solidFill>
                  </a:tcPr>
                </a:tc>
                <a:tc>
                  <a:txBody>
                    <a:bodyPr/>
                    <a:lstStyle/>
                    <a:p>
                      <a:pPr algn="ctr"/>
                      <a:r>
                        <a:rPr lang="en-US" sz="2400" b="1" dirty="0" smtClean="0">
                          <a:latin typeface="Times New Roman" panose="02020603050405020304" pitchFamily="18" charset="0"/>
                          <a:cs typeface="Times New Roman" panose="02020603050405020304" pitchFamily="18" charset="0"/>
                        </a:rPr>
                        <a:t>Minor</a:t>
                      </a:r>
                      <a:endParaRPr lang="en-US" sz="2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sz="2400" b="1" dirty="0" smtClean="0">
                          <a:latin typeface="Times New Roman" panose="02020603050405020304" pitchFamily="18" charset="0"/>
                          <a:cs typeface="Times New Roman" panose="02020603050405020304" pitchFamily="18" charset="0"/>
                        </a:rPr>
                        <a:t>n/a</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r>
              <a:tr h="398597">
                <a:tc>
                  <a:txBody>
                    <a:bodyPr/>
                    <a:lstStyle/>
                    <a:p>
                      <a:r>
                        <a:rPr lang="en-US" sz="2400" b="1" dirty="0" smtClean="0">
                          <a:latin typeface="Times New Roman" panose="02020603050405020304" pitchFamily="18" charset="0"/>
                          <a:cs typeface="Times New Roman" panose="02020603050405020304" pitchFamily="18" charset="0"/>
                        </a:rPr>
                        <a:t>Maintenance</a:t>
                      </a:r>
                      <a:endParaRPr lang="en-US" sz="2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marL="0" algn="ctr" defTabSz="914400" rtl="0" eaLnBrk="1" latinLnBrk="0" hangingPunct="1"/>
                      <a:r>
                        <a:rPr lang="en-US" sz="2400" b="1" i="1" kern="1200" dirty="0" smtClean="0">
                          <a:solidFill>
                            <a:schemeClr val="dk1"/>
                          </a:solidFill>
                          <a:latin typeface="Times New Roman" panose="02020603050405020304" pitchFamily="18" charset="0"/>
                          <a:ea typeface="+mn-ea"/>
                          <a:cs typeface="Times New Roman" panose="02020603050405020304" pitchFamily="18" charset="0"/>
                        </a:rPr>
                        <a:t>Major</a:t>
                      </a:r>
                      <a:endParaRPr lang="en-US" sz="2400" b="1" i="1" kern="1200" dirty="0">
                        <a:solidFill>
                          <a:schemeClr val="dk1"/>
                        </a:solidFill>
                        <a:latin typeface="Times New Roman" panose="02020603050405020304" pitchFamily="18" charset="0"/>
                        <a:ea typeface="+mn-ea"/>
                        <a:cs typeface="Times New Roman" panose="02020603050405020304" pitchFamily="18" charset="0"/>
                      </a:endParaRPr>
                    </a:p>
                  </a:txBody>
                  <a:tcPr>
                    <a:solidFill>
                      <a:srgbClr val="FFC000"/>
                    </a:solidFill>
                  </a:tcPr>
                </a:tc>
                <a:tc>
                  <a:txBody>
                    <a:bodyPr/>
                    <a:lstStyle/>
                    <a:p>
                      <a:pPr algn="ctr"/>
                      <a:r>
                        <a:rPr lang="en-US" sz="2400" b="1" dirty="0" smtClean="0">
                          <a:latin typeface="Times New Roman" panose="02020603050405020304" pitchFamily="18" charset="0"/>
                          <a:cs typeface="Times New Roman" panose="02020603050405020304" pitchFamily="18" charset="0"/>
                        </a:rPr>
                        <a:t>Minor</a:t>
                      </a:r>
                      <a:endParaRPr lang="en-US" sz="2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sz="2400" b="1" dirty="0" smtClean="0">
                          <a:latin typeface="Times New Roman" panose="02020603050405020304" pitchFamily="18" charset="0"/>
                          <a:cs typeface="Times New Roman" panose="02020603050405020304" pitchFamily="18" charset="0"/>
                        </a:rPr>
                        <a:t>n/a</a:t>
                      </a:r>
                      <a:endParaRPr lang="en-US" sz="2400" b="1" dirty="0">
                        <a:latin typeface="Times New Roman" panose="02020603050405020304" pitchFamily="18" charset="0"/>
                        <a:cs typeface="Times New Roman" panose="02020603050405020304" pitchFamily="18" charset="0"/>
                      </a:endParaRPr>
                    </a:p>
                  </a:txBody>
                  <a:tcPr>
                    <a:solidFill>
                      <a:srgbClr val="92D050"/>
                    </a:solidFill>
                  </a:tcPr>
                </a:tc>
              </a:tr>
            </a:tbl>
          </a:graphicData>
        </a:graphic>
      </p:graphicFrame>
      <p:sp>
        <p:nvSpPr>
          <p:cNvPr id="8" name="TextBox 7"/>
          <p:cNvSpPr txBox="1"/>
          <p:nvPr/>
        </p:nvSpPr>
        <p:spPr>
          <a:xfrm>
            <a:off x="990600" y="5486400"/>
            <a:ext cx="7315200" cy="584775"/>
          </a:xfrm>
          <a:prstGeom prst="rect">
            <a:avLst/>
          </a:prstGeom>
          <a:noFill/>
        </p:spPr>
        <p:txBody>
          <a:bodyPr wrap="square" rtlCol="0">
            <a:spAutoFit/>
          </a:bodyPr>
          <a:lstStyle/>
          <a:p>
            <a:pPr>
              <a:buFont typeface="Arial" pitchFamily="34" charset="0"/>
              <a:buChar char="•"/>
            </a:pPr>
            <a:r>
              <a:rPr lang="en-US" sz="2400" dirty="0" smtClean="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Overall stringency remains the same</a:t>
            </a:r>
            <a:endParaRPr lang="en-US" sz="3200" b="1" i="1" dirty="0">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B4F3AE50-1B84-4193-A18E-F29C95A836E2}" type="slidenum">
              <a:rPr lang="en-US" smtClean="0"/>
              <a:pPr/>
              <a:t>132</a:t>
            </a:fld>
            <a:endParaRPr lang="en-US" dirty="0"/>
          </a:p>
        </p:txBody>
      </p:sp>
    </p:spTree>
    <p:extLst>
      <p:ext uri="{BB962C8B-B14F-4D97-AF65-F5344CB8AC3E}">
        <p14:creationId xmlns:p14="http://schemas.microsoft.com/office/powerpoint/2010/main" xmlns="" val="133463777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z="3600" dirty="0" smtClean="0">
                <a:latin typeface="Times New Roman" panose="02020603050405020304" pitchFamily="18" charset="0"/>
                <a:cs typeface="Times New Roman" panose="02020603050405020304" pitchFamily="18" charset="0"/>
              </a:rPr>
              <a:t>Significant Emission Rate (SER)</a:t>
            </a:r>
            <a:endParaRPr lang="en-US" sz="3600" dirty="0">
              <a:latin typeface="Times New Roman" panose="02020603050405020304" pitchFamily="18" charset="0"/>
              <a:cs typeface="Times New Roman" panose="020206030504050203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1036127604"/>
              </p:ext>
            </p:extLst>
          </p:nvPr>
        </p:nvGraphicFramePr>
        <p:xfrm>
          <a:off x="381000" y="1676400"/>
          <a:ext cx="8229600" cy="4114800"/>
        </p:xfrm>
        <a:graphic>
          <a:graphicData uri="http://schemas.openxmlformats.org/drawingml/2006/table">
            <a:tbl>
              <a:tblPr firstRow="1" bandRow="1">
                <a:tableStyleId>{5C22544A-7EE6-4342-B048-85BDC9FD1C3A}</a:tableStyleId>
              </a:tblPr>
              <a:tblGrid>
                <a:gridCol w="4114800"/>
                <a:gridCol w="4114800"/>
              </a:tblGrid>
              <a:tr h="685800">
                <a:tc>
                  <a:txBody>
                    <a:bodyPr/>
                    <a:lstStyle/>
                    <a:p>
                      <a:pPr algn="ctr"/>
                      <a:r>
                        <a:rPr lang="en-US" sz="2400" dirty="0" smtClean="0"/>
                        <a:t>Pollutant</a:t>
                      </a:r>
                      <a:endParaRPr lang="en-US" sz="2400" dirty="0"/>
                    </a:p>
                  </a:txBody>
                  <a:tcPr anchor="ctr"/>
                </a:tc>
                <a:tc>
                  <a:txBody>
                    <a:bodyPr/>
                    <a:lstStyle/>
                    <a:p>
                      <a:pPr algn="ctr"/>
                      <a:r>
                        <a:rPr lang="en-US" sz="2400" dirty="0" smtClean="0"/>
                        <a:t>SER, tons per year</a:t>
                      </a:r>
                      <a:endParaRPr lang="en-US" sz="2400" dirty="0"/>
                    </a:p>
                  </a:txBody>
                  <a:tcPr anchor="ctr"/>
                </a:tc>
              </a:tr>
              <a:tr h="685800">
                <a:tc>
                  <a:txBody>
                    <a:bodyPr/>
                    <a:lstStyle/>
                    <a:p>
                      <a:pPr algn="ctr"/>
                      <a:r>
                        <a:rPr lang="en-US" sz="2400" b="1" dirty="0" smtClean="0"/>
                        <a:t>PM2.5</a:t>
                      </a:r>
                      <a:endParaRPr lang="en-US" sz="2400" b="1" dirty="0"/>
                    </a:p>
                  </a:txBody>
                  <a:tcPr anchor="ctr"/>
                </a:tc>
                <a:tc>
                  <a:txBody>
                    <a:bodyPr/>
                    <a:lstStyle/>
                    <a:p>
                      <a:pPr algn="ctr"/>
                      <a:r>
                        <a:rPr lang="en-US" sz="2400" b="1" dirty="0" smtClean="0"/>
                        <a:t>10</a:t>
                      </a:r>
                      <a:endParaRPr lang="en-US" sz="2400" b="1" dirty="0"/>
                    </a:p>
                  </a:txBody>
                  <a:tcPr anchor="ctr"/>
                </a:tc>
              </a:tr>
              <a:tr h="685800">
                <a:tc>
                  <a:txBody>
                    <a:bodyPr/>
                    <a:lstStyle/>
                    <a:p>
                      <a:pPr algn="ctr"/>
                      <a:r>
                        <a:rPr lang="en-US" sz="2400" b="1" dirty="0" smtClean="0"/>
                        <a:t>PM10</a:t>
                      </a:r>
                      <a:endParaRPr lang="en-US" sz="2400" b="1" dirty="0"/>
                    </a:p>
                  </a:txBody>
                  <a:tcPr anchor="ctr"/>
                </a:tc>
                <a:tc>
                  <a:txBody>
                    <a:bodyPr/>
                    <a:lstStyle/>
                    <a:p>
                      <a:pPr algn="ctr"/>
                      <a:r>
                        <a:rPr lang="en-US" sz="2400" b="1" dirty="0" smtClean="0"/>
                        <a:t>15</a:t>
                      </a:r>
                    </a:p>
                  </a:txBody>
                  <a:tcPr anchor="ctr"/>
                </a:tc>
              </a:tr>
              <a:tr h="685800">
                <a:tc>
                  <a:txBody>
                    <a:bodyPr/>
                    <a:lstStyle/>
                    <a:p>
                      <a:pPr algn="ctr"/>
                      <a:r>
                        <a:rPr lang="en-US" sz="2400" b="1" dirty="0" smtClean="0"/>
                        <a:t>NOx,</a:t>
                      </a:r>
                      <a:r>
                        <a:rPr lang="en-US" sz="2400" b="1" baseline="0" dirty="0" smtClean="0"/>
                        <a:t> VOC, SO2</a:t>
                      </a:r>
                      <a:endParaRPr lang="en-US" sz="2400" b="1" dirty="0"/>
                    </a:p>
                  </a:txBody>
                  <a:tcPr anchor="ctr"/>
                </a:tc>
                <a:tc>
                  <a:txBody>
                    <a:bodyPr/>
                    <a:lstStyle/>
                    <a:p>
                      <a:pPr algn="ctr"/>
                      <a:r>
                        <a:rPr lang="en-US" sz="2400" b="1" dirty="0" smtClean="0"/>
                        <a:t>40</a:t>
                      </a:r>
                      <a:endParaRPr lang="en-US" sz="2400" b="1" dirty="0"/>
                    </a:p>
                  </a:txBody>
                  <a:tcPr anchor="ctr"/>
                </a:tc>
              </a:tr>
              <a:tr h="685800">
                <a:tc>
                  <a:txBody>
                    <a:bodyPr/>
                    <a:lstStyle/>
                    <a:p>
                      <a:pPr algn="ctr"/>
                      <a:r>
                        <a:rPr lang="en-US" sz="2400" b="1" dirty="0" smtClean="0"/>
                        <a:t>CO</a:t>
                      </a:r>
                      <a:endParaRPr lang="en-US" sz="2400" b="1" dirty="0"/>
                    </a:p>
                  </a:txBody>
                  <a:tcPr anchor="ctr"/>
                </a:tc>
                <a:tc>
                  <a:txBody>
                    <a:bodyPr/>
                    <a:lstStyle/>
                    <a:p>
                      <a:pPr algn="ctr"/>
                      <a:r>
                        <a:rPr lang="en-US" sz="2400" b="1" dirty="0" smtClean="0"/>
                        <a:t>100</a:t>
                      </a:r>
                      <a:endParaRPr lang="en-US" sz="2400" b="1" dirty="0"/>
                    </a:p>
                  </a:txBody>
                  <a:tcPr anchor="ctr"/>
                </a:tc>
              </a:tr>
              <a:tr h="685800">
                <a:tc>
                  <a:txBody>
                    <a:bodyPr/>
                    <a:lstStyle/>
                    <a:p>
                      <a:pPr algn="ctr"/>
                      <a:r>
                        <a:rPr lang="en-US" sz="2400" b="1" dirty="0" smtClean="0"/>
                        <a:t>GHG</a:t>
                      </a:r>
                      <a:endParaRPr lang="en-US" sz="2400" b="1" dirty="0"/>
                    </a:p>
                  </a:txBody>
                  <a:tcPr anchor="ctr"/>
                </a:tc>
                <a:tc>
                  <a:txBody>
                    <a:bodyPr/>
                    <a:lstStyle/>
                    <a:p>
                      <a:pPr algn="ctr"/>
                      <a:r>
                        <a:rPr lang="en-US" sz="2400" b="1" dirty="0" smtClean="0"/>
                        <a:t>75,000</a:t>
                      </a:r>
                      <a:endParaRPr lang="en-US" sz="2400" b="1" dirty="0"/>
                    </a:p>
                  </a:txBody>
                  <a:tcPr anchor="ctr"/>
                </a:tc>
              </a:tr>
            </a:tbl>
          </a:graphicData>
        </a:graphic>
      </p:graphicFrame>
      <p:sp>
        <p:nvSpPr>
          <p:cNvPr id="8" name="Slide Number Placeholder 7"/>
          <p:cNvSpPr>
            <a:spLocks noGrp="1"/>
          </p:cNvSpPr>
          <p:nvPr>
            <p:ph type="sldNum" sz="quarter" idx="12"/>
          </p:nvPr>
        </p:nvSpPr>
        <p:spPr/>
        <p:txBody>
          <a:bodyPr/>
          <a:lstStyle/>
          <a:p>
            <a:fld id="{B4F3AE50-1B84-4193-A18E-F29C95A836E2}" type="slidenum">
              <a:rPr lang="en-US" smtClean="0"/>
              <a:pPr/>
              <a:t>133</a:t>
            </a:fld>
            <a:endParaRPr lang="en-US" dirty="0"/>
          </a:p>
        </p:txBody>
      </p:sp>
    </p:spTree>
    <p:extLst>
      <p:ext uri="{BB962C8B-B14F-4D97-AF65-F5344CB8AC3E}">
        <p14:creationId xmlns:p14="http://schemas.microsoft.com/office/powerpoint/2010/main" xmlns="" val="343670806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z="3600" dirty="0" smtClean="0">
                <a:latin typeface="Times New Roman" pitchFamily="18" charset="0"/>
                <a:cs typeface="Times New Roman" pitchFamily="18" charset="0"/>
              </a:rPr>
              <a:t>Two New Area Designations</a:t>
            </a:r>
            <a:endParaRPr lang="en-US" sz="3600"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Sustainment area</a:t>
            </a:r>
          </a:p>
          <a:p>
            <a:pPr lvl="1"/>
            <a:r>
              <a:rPr lang="en-US" dirty="0" smtClean="0">
                <a:latin typeface="Times New Roman" pitchFamily="18" charset="0"/>
                <a:cs typeface="Times New Roman" pitchFamily="18" charset="0"/>
              </a:rPr>
              <a:t>Rules designed to help keep area from becoming nonattainment</a:t>
            </a:r>
          </a:p>
          <a:p>
            <a:r>
              <a:rPr lang="en-US" dirty="0" smtClean="0">
                <a:latin typeface="Times New Roman" pitchFamily="18" charset="0"/>
                <a:cs typeface="Times New Roman" pitchFamily="18" charset="0"/>
              </a:rPr>
              <a:t>Reattainment area</a:t>
            </a:r>
          </a:p>
          <a:p>
            <a:pPr lvl="1"/>
            <a:r>
              <a:rPr lang="en-US" dirty="0" smtClean="0">
                <a:latin typeface="Times New Roman" pitchFamily="18" charset="0"/>
                <a:cs typeface="Times New Roman" pitchFamily="18" charset="0"/>
              </a:rPr>
              <a:t>Rules designed to be more flexible for smaller sources to allow development, but still protect air quality</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134</a:t>
            </a:fld>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lstStyle/>
          <a:p>
            <a:r>
              <a:rPr lang="en-US" sz="3600" dirty="0" smtClean="0">
                <a:latin typeface="Times New Roman" pitchFamily="18" charset="0"/>
                <a:cs typeface="Times New Roman" pitchFamily="18" charset="0"/>
              </a:rPr>
              <a:t>Current Area Designations</a:t>
            </a:r>
            <a:endParaRPr lang="en-US" sz="3600" dirty="0">
              <a:latin typeface="Times New Roman" pitchFamily="18" charset="0"/>
              <a:cs typeface="Times New Roman" pitchFamily="18" charset="0"/>
            </a:endParaRPr>
          </a:p>
        </p:txBody>
      </p:sp>
      <p:sp>
        <p:nvSpPr>
          <p:cNvPr id="6" name="Rectangle 5"/>
          <p:cNvSpPr/>
          <p:nvPr/>
        </p:nvSpPr>
        <p:spPr>
          <a:xfrm>
            <a:off x="533400" y="1380899"/>
            <a:ext cx="1905000" cy="1600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t>Attainment</a:t>
            </a:r>
          </a:p>
          <a:p>
            <a:pPr algn="ctr"/>
            <a:r>
              <a:rPr lang="en-US" sz="2400" b="1" dirty="0" smtClean="0"/>
              <a:t>(AQ below NAAQS)</a:t>
            </a:r>
            <a:endParaRPr lang="en-US" sz="2400" b="1" dirty="0"/>
          </a:p>
        </p:txBody>
      </p:sp>
      <p:sp>
        <p:nvSpPr>
          <p:cNvPr id="8" name="Rectangle 7"/>
          <p:cNvSpPr/>
          <p:nvPr/>
        </p:nvSpPr>
        <p:spPr>
          <a:xfrm>
            <a:off x="5943600" y="3048000"/>
            <a:ext cx="2895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t>Nonattainment</a:t>
            </a:r>
          </a:p>
          <a:p>
            <a:pPr algn="ctr"/>
            <a:r>
              <a:rPr lang="en-US" sz="2400" b="1" dirty="0" smtClean="0"/>
              <a:t>(AQ at/over NAAQS)</a:t>
            </a:r>
            <a:endParaRPr lang="en-US" sz="2400" b="1" dirty="0"/>
          </a:p>
        </p:txBody>
      </p:sp>
      <p:sp>
        <p:nvSpPr>
          <p:cNvPr id="9" name="Rectangle 8"/>
          <p:cNvSpPr/>
          <p:nvPr/>
        </p:nvSpPr>
        <p:spPr>
          <a:xfrm>
            <a:off x="533400" y="4724400"/>
            <a:ext cx="2362200" cy="152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solidFill>
                  <a:schemeClr val="tx1"/>
                </a:solidFill>
              </a:rPr>
              <a:t>Maintenance</a:t>
            </a:r>
          </a:p>
          <a:p>
            <a:pPr algn="ctr"/>
            <a:r>
              <a:rPr lang="en-US" sz="2400" b="1" dirty="0" smtClean="0">
                <a:solidFill>
                  <a:schemeClr val="tx1"/>
                </a:solidFill>
              </a:rPr>
              <a:t>(attainment)</a:t>
            </a:r>
            <a:endParaRPr lang="en-US" sz="2400" b="1" dirty="0">
              <a:solidFill>
                <a:schemeClr val="tx1"/>
              </a:solidFill>
            </a:endParaRPr>
          </a:p>
        </p:txBody>
      </p:sp>
      <p:sp>
        <p:nvSpPr>
          <p:cNvPr id="18" name="Bent Arrow 17"/>
          <p:cNvSpPr/>
          <p:nvPr/>
        </p:nvSpPr>
        <p:spPr>
          <a:xfrm rot="5400000">
            <a:off x="4610102" y="-114297"/>
            <a:ext cx="990597" cy="5334002"/>
          </a:xfrm>
          <a:prstGeom prst="bentArrow">
            <a:avLst>
              <a:gd name="adj1" fmla="val 25000"/>
              <a:gd name="adj2" fmla="val 25000"/>
              <a:gd name="adj3" fmla="val 25000"/>
              <a:gd name="adj4" fmla="val 415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Bent Arrow 23"/>
          <p:cNvSpPr/>
          <p:nvPr/>
        </p:nvSpPr>
        <p:spPr>
          <a:xfrm rot="10800000">
            <a:off x="2895600" y="4419600"/>
            <a:ext cx="4800600" cy="121920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Up Arrow 25"/>
          <p:cNvSpPr/>
          <p:nvPr/>
        </p:nvSpPr>
        <p:spPr>
          <a:xfrm>
            <a:off x="1295400" y="2971800"/>
            <a:ext cx="457200" cy="17526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p:cNvSpPr>
            <a:spLocks noGrp="1"/>
          </p:cNvSpPr>
          <p:nvPr>
            <p:ph type="sldNum" sz="quarter" idx="12"/>
          </p:nvPr>
        </p:nvSpPr>
        <p:spPr/>
        <p:txBody>
          <a:bodyPr/>
          <a:lstStyle/>
          <a:p>
            <a:fld id="{B4F3AE50-1B84-4193-A18E-F29C95A836E2}" type="slidenum">
              <a:rPr lang="en-US" smtClean="0"/>
              <a:pPr/>
              <a:t>135</a:t>
            </a:fld>
            <a:endParaRPr lang="en-US" dirty="0"/>
          </a:p>
        </p:txBody>
      </p:sp>
    </p:spTree>
    <p:extLst>
      <p:ext uri="{BB962C8B-B14F-4D97-AF65-F5344CB8AC3E}">
        <p14:creationId xmlns:p14="http://schemas.microsoft.com/office/powerpoint/2010/main" xmlns="" val="26736304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3581400" y="4572000"/>
            <a:ext cx="2895600" cy="14478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u="sng" dirty="0" smtClean="0"/>
              <a:t>Nonattainment</a:t>
            </a:r>
          </a:p>
          <a:p>
            <a:pPr algn="ctr"/>
            <a:r>
              <a:rPr lang="en-US" sz="2400" b="1" dirty="0" smtClean="0"/>
              <a:t>(AQ </a:t>
            </a:r>
            <a:r>
              <a:rPr lang="en-US" sz="2800" b="1" i="1" dirty="0" smtClean="0">
                <a:solidFill>
                  <a:srgbClr val="FF0000"/>
                </a:solidFill>
              </a:rPr>
              <a:t>below</a:t>
            </a:r>
            <a:r>
              <a:rPr lang="en-US" sz="2400" b="1" dirty="0" smtClean="0"/>
              <a:t> NAAQS)</a:t>
            </a:r>
            <a:endParaRPr lang="en-US" sz="2400" b="1" dirty="0"/>
          </a:p>
        </p:txBody>
      </p:sp>
      <p:sp>
        <p:nvSpPr>
          <p:cNvPr id="20" name="Rectangle 19"/>
          <p:cNvSpPr/>
          <p:nvPr/>
        </p:nvSpPr>
        <p:spPr>
          <a:xfrm>
            <a:off x="3352800" y="1219200"/>
            <a:ext cx="2667000" cy="1752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u="sng" dirty="0" smtClean="0"/>
              <a:t>Attainment</a:t>
            </a:r>
          </a:p>
          <a:p>
            <a:pPr algn="ctr"/>
            <a:r>
              <a:rPr lang="en-US" sz="2400" b="1" dirty="0" smtClean="0"/>
              <a:t>(AQ </a:t>
            </a:r>
            <a:r>
              <a:rPr lang="en-US" sz="2800" b="1" i="1" dirty="0" smtClean="0">
                <a:solidFill>
                  <a:srgbClr val="FF0000"/>
                </a:solidFill>
              </a:rPr>
              <a:t>at/over</a:t>
            </a:r>
            <a:r>
              <a:rPr lang="en-US" sz="2400" b="1" dirty="0" smtClean="0">
                <a:solidFill>
                  <a:schemeClr val="tx1"/>
                </a:solidFill>
              </a:rPr>
              <a:t> </a:t>
            </a:r>
            <a:r>
              <a:rPr lang="en-US" sz="2400" b="1" dirty="0" smtClean="0"/>
              <a:t>NAAQS)</a:t>
            </a:r>
            <a:endParaRPr lang="en-US" sz="2400" b="1" dirty="0"/>
          </a:p>
        </p:txBody>
      </p:sp>
      <p:sp>
        <p:nvSpPr>
          <p:cNvPr id="2" name="Title 1"/>
          <p:cNvSpPr>
            <a:spLocks noGrp="1"/>
          </p:cNvSpPr>
          <p:nvPr>
            <p:ph type="title"/>
          </p:nvPr>
        </p:nvSpPr>
        <p:spPr>
          <a:xfrm>
            <a:off x="457200" y="533400"/>
            <a:ext cx="8229600" cy="685800"/>
          </a:xfrm>
        </p:spPr>
        <p:txBody>
          <a:bodyPr/>
          <a:lstStyle/>
          <a:p>
            <a:r>
              <a:rPr lang="en-US" sz="3600" dirty="0" smtClean="0">
                <a:latin typeface="Times New Roman" pitchFamily="18" charset="0"/>
                <a:cs typeface="Times New Roman" pitchFamily="18" charset="0"/>
              </a:rPr>
              <a:t>Areas in transition</a:t>
            </a:r>
            <a:endParaRPr lang="en-US" sz="3600" dirty="0">
              <a:latin typeface="Times New Roman" pitchFamily="18" charset="0"/>
              <a:cs typeface="Times New Roman" pitchFamily="18" charset="0"/>
            </a:endParaRPr>
          </a:p>
        </p:txBody>
      </p:sp>
      <p:sp>
        <p:nvSpPr>
          <p:cNvPr id="6" name="Rectangle 5"/>
          <p:cNvSpPr/>
          <p:nvPr/>
        </p:nvSpPr>
        <p:spPr>
          <a:xfrm>
            <a:off x="533400" y="1380899"/>
            <a:ext cx="1905000" cy="1600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t>Attainment</a:t>
            </a:r>
          </a:p>
          <a:p>
            <a:pPr algn="ctr"/>
            <a:r>
              <a:rPr lang="en-US" sz="2400" b="1" dirty="0" smtClean="0"/>
              <a:t>(AQ below NAAQS)</a:t>
            </a:r>
            <a:endParaRPr lang="en-US" sz="2400" b="1" dirty="0"/>
          </a:p>
        </p:txBody>
      </p:sp>
      <p:sp>
        <p:nvSpPr>
          <p:cNvPr id="8" name="Rectangle 7"/>
          <p:cNvSpPr/>
          <p:nvPr/>
        </p:nvSpPr>
        <p:spPr>
          <a:xfrm>
            <a:off x="5943600" y="3048000"/>
            <a:ext cx="2895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t>Nonattainment</a:t>
            </a:r>
          </a:p>
          <a:p>
            <a:pPr algn="ctr"/>
            <a:r>
              <a:rPr lang="en-US" sz="2400" b="1" dirty="0" smtClean="0"/>
              <a:t>(AQ at/over NAAQS)</a:t>
            </a:r>
            <a:endParaRPr lang="en-US" sz="2400" b="1" dirty="0"/>
          </a:p>
        </p:txBody>
      </p:sp>
      <p:sp>
        <p:nvSpPr>
          <p:cNvPr id="9" name="Rectangle 8"/>
          <p:cNvSpPr/>
          <p:nvPr/>
        </p:nvSpPr>
        <p:spPr>
          <a:xfrm>
            <a:off x="533400" y="4724400"/>
            <a:ext cx="2362200" cy="152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solidFill>
                  <a:schemeClr val="tx1"/>
                </a:solidFill>
              </a:rPr>
              <a:t>Maintenance</a:t>
            </a:r>
          </a:p>
          <a:p>
            <a:pPr algn="ctr"/>
            <a:r>
              <a:rPr lang="en-US" sz="2400" b="1" dirty="0" smtClean="0">
                <a:solidFill>
                  <a:schemeClr val="tx1"/>
                </a:solidFill>
              </a:rPr>
              <a:t>(attainment)</a:t>
            </a:r>
            <a:endParaRPr lang="en-US" sz="2400" b="1" dirty="0">
              <a:solidFill>
                <a:schemeClr val="tx1"/>
              </a:solidFill>
            </a:endParaRPr>
          </a:p>
        </p:txBody>
      </p:sp>
      <p:sp>
        <p:nvSpPr>
          <p:cNvPr id="24" name="Bent Arrow 23"/>
          <p:cNvSpPr/>
          <p:nvPr/>
        </p:nvSpPr>
        <p:spPr>
          <a:xfrm rot="10800000">
            <a:off x="6477000" y="4419600"/>
            <a:ext cx="1219200" cy="121920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Left Arrow 24"/>
          <p:cNvSpPr/>
          <p:nvPr/>
        </p:nvSpPr>
        <p:spPr>
          <a:xfrm>
            <a:off x="2895600" y="5029200"/>
            <a:ext cx="685800" cy="5334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5"/>
          <p:cNvSpPr/>
          <p:nvPr/>
        </p:nvSpPr>
        <p:spPr>
          <a:xfrm>
            <a:off x="1066800" y="2971800"/>
            <a:ext cx="533400" cy="17526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p:cNvSpPr/>
          <p:nvPr/>
        </p:nvSpPr>
        <p:spPr>
          <a:xfrm>
            <a:off x="2438400" y="1981200"/>
            <a:ext cx="9144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ent Arrow 17"/>
          <p:cNvSpPr/>
          <p:nvPr/>
        </p:nvSpPr>
        <p:spPr>
          <a:xfrm rot="5400000">
            <a:off x="6324601" y="1752603"/>
            <a:ext cx="990598" cy="1600200"/>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Slide Number Placeholder 15"/>
          <p:cNvSpPr>
            <a:spLocks noGrp="1"/>
          </p:cNvSpPr>
          <p:nvPr>
            <p:ph type="sldNum" sz="quarter" idx="12"/>
          </p:nvPr>
        </p:nvSpPr>
        <p:spPr/>
        <p:txBody>
          <a:bodyPr/>
          <a:lstStyle/>
          <a:p>
            <a:fld id="{B4F3AE50-1B84-4193-A18E-F29C95A836E2}" type="slidenum">
              <a:rPr lang="en-US" smtClean="0"/>
              <a:pPr/>
              <a:t>136</a:t>
            </a:fld>
            <a:endParaRPr lang="en-US" dirty="0"/>
          </a:p>
        </p:txBody>
      </p:sp>
    </p:spTree>
    <p:extLst>
      <p:ext uri="{BB962C8B-B14F-4D97-AF65-F5344CB8AC3E}">
        <p14:creationId xmlns:p14="http://schemas.microsoft.com/office/powerpoint/2010/main" xmlns="" val="2673630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81400" y="4572000"/>
            <a:ext cx="2895600" cy="14478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u="sng" dirty="0" smtClean="0"/>
              <a:t>Nonattainment</a:t>
            </a:r>
          </a:p>
          <a:p>
            <a:pPr algn="ctr"/>
            <a:r>
              <a:rPr lang="en-US" sz="2400" b="1" dirty="0" smtClean="0"/>
              <a:t>(AQ </a:t>
            </a:r>
            <a:r>
              <a:rPr lang="en-US" sz="2800" b="1" i="1" dirty="0" smtClean="0">
                <a:solidFill>
                  <a:srgbClr val="FF0000"/>
                </a:solidFill>
              </a:rPr>
              <a:t>below</a:t>
            </a:r>
            <a:r>
              <a:rPr lang="en-US" sz="2400" b="1" dirty="0" smtClean="0"/>
              <a:t> NAAQS)</a:t>
            </a:r>
            <a:endParaRPr lang="en-US" sz="2400" b="1" dirty="0"/>
          </a:p>
        </p:txBody>
      </p:sp>
      <p:sp>
        <p:nvSpPr>
          <p:cNvPr id="20" name="Rectangle 19"/>
          <p:cNvSpPr/>
          <p:nvPr/>
        </p:nvSpPr>
        <p:spPr>
          <a:xfrm>
            <a:off x="3352800" y="1219200"/>
            <a:ext cx="2667000" cy="1752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u="sng" dirty="0" smtClean="0"/>
              <a:t>Attainment</a:t>
            </a:r>
          </a:p>
          <a:p>
            <a:pPr algn="ctr"/>
            <a:r>
              <a:rPr lang="en-US" sz="2400" b="1" dirty="0" smtClean="0"/>
              <a:t>(AQ </a:t>
            </a:r>
            <a:r>
              <a:rPr lang="en-US" sz="2800" b="1" i="1" dirty="0" smtClean="0">
                <a:solidFill>
                  <a:srgbClr val="FF0000"/>
                </a:solidFill>
              </a:rPr>
              <a:t>at/over</a:t>
            </a:r>
            <a:r>
              <a:rPr lang="en-US" sz="2400" b="1" dirty="0" smtClean="0">
                <a:solidFill>
                  <a:schemeClr val="tx1"/>
                </a:solidFill>
              </a:rPr>
              <a:t> </a:t>
            </a:r>
            <a:r>
              <a:rPr lang="en-US" sz="2400" b="1" dirty="0" smtClean="0"/>
              <a:t>NAAQS)</a:t>
            </a:r>
            <a:endParaRPr lang="en-US" sz="2400" b="1" dirty="0"/>
          </a:p>
        </p:txBody>
      </p:sp>
      <p:sp>
        <p:nvSpPr>
          <p:cNvPr id="2" name="Title 1"/>
          <p:cNvSpPr>
            <a:spLocks noGrp="1"/>
          </p:cNvSpPr>
          <p:nvPr>
            <p:ph type="title"/>
          </p:nvPr>
        </p:nvSpPr>
        <p:spPr>
          <a:xfrm>
            <a:off x="457200" y="533400"/>
            <a:ext cx="8229600" cy="685800"/>
          </a:xfrm>
        </p:spPr>
        <p:txBody>
          <a:bodyPr/>
          <a:lstStyle/>
          <a:p>
            <a:r>
              <a:rPr lang="en-US" sz="3600" dirty="0" smtClean="0">
                <a:latin typeface="Times New Roman" pitchFamily="18" charset="0"/>
                <a:cs typeface="Times New Roman" pitchFamily="18" charset="0"/>
              </a:rPr>
              <a:t>New Area Designations</a:t>
            </a:r>
            <a:endParaRPr lang="en-US" sz="3600" dirty="0">
              <a:latin typeface="Times New Roman" pitchFamily="18" charset="0"/>
              <a:cs typeface="Times New Roman" pitchFamily="18" charset="0"/>
            </a:endParaRPr>
          </a:p>
        </p:txBody>
      </p:sp>
      <p:sp>
        <p:nvSpPr>
          <p:cNvPr id="6" name="Rectangle 5"/>
          <p:cNvSpPr/>
          <p:nvPr/>
        </p:nvSpPr>
        <p:spPr>
          <a:xfrm>
            <a:off x="533400" y="1380899"/>
            <a:ext cx="1905000" cy="1600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t>Attainment</a:t>
            </a:r>
          </a:p>
          <a:p>
            <a:pPr algn="ctr"/>
            <a:r>
              <a:rPr lang="en-US" sz="2400" b="1" dirty="0" smtClean="0"/>
              <a:t>(AQ below NAAQS)</a:t>
            </a:r>
            <a:endParaRPr lang="en-US" sz="2400" b="1" dirty="0"/>
          </a:p>
        </p:txBody>
      </p:sp>
      <p:sp>
        <p:nvSpPr>
          <p:cNvPr id="8" name="Rectangle 7"/>
          <p:cNvSpPr/>
          <p:nvPr/>
        </p:nvSpPr>
        <p:spPr>
          <a:xfrm>
            <a:off x="5943600" y="3048000"/>
            <a:ext cx="2895600" cy="1371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t>Nonattainment</a:t>
            </a:r>
          </a:p>
          <a:p>
            <a:pPr algn="ctr"/>
            <a:r>
              <a:rPr lang="en-US" sz="2400" b="1" dirty="0" smtClean="0"/>
              <a:t>(AQ at/over NAAQS)</a:t>
            </a:r>
            <a:endParaRPr lang="en-US" sz="2400" b="1" dirty="0"/>
          </a:p>
        </p:txBody>
      </p:sp>
      <p:sp>
        <p:nvSpPr>
          <p:cNvPr id="9" name="Rectangle 8"/>
          <p:cNvSpPr/>
          <p:nvPr/>
        </p:nvSpPr>
        <p:spPr>
          <a:xfrm>
            <a:off x="533400" y="4724400"/>
            <a:ext cx="2362200" cy="152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solidFill>
                  <a:schemeClr val="tx1"/>
                </a:solidFill>
              </a:rPr>
              <a:t>Maintenance</a:t>
            </a:r>
          </a:p>
          <a:p>
            <a:pPr algn="ctr"/>
            <a:r>
              <a:rPr lang="en-US" sz="2400" b="1" dirty="0" smtClean="0">
                <a:solidFill>
                  <a:schemeClr val="tx1"/>
                </a:solidFill>
              </a:rPr>
              <a:t>(attainment)</a:t>
            </a:r>
            <a:endParaRPr lang="en-US" sz="2400" b="1" dirty="0">
              <a:solidFill>
                <a:schemeClr val="tx1"/>
              </a:solidFill>
            </a:endParaRPr>
          </a:p>
        </p:txBody>
      </p:sp>
      <p:sp>
        <p:nvSpPr>
          <p:cNvPr id="16" name="Rounded Rectangle 15"/>
          <p:cNvSpPr/>
          <p:nvPr/>
        </p:nvSpPr>
        <p:spPr>
          <a:xfrm>
            <a:off x="3505200" y="2438400"/>
            <a:ext cx="2286000" cy="685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sng" dirty="0" smtClean="0"/>
              <a:t>Sustainment</a:t>
            </a:r>
            <a:endParaRPr lang="en-US" sz="2800" u="sng" dirty="0"/>
          </a:p>
        </p:txBody>
      </p:sp>
      <p:sp>
        <p:nvSpPr>
          <p:cNvPr id="24" name="Bent Arrow 23"/>
          <p:cNvSpPr/>
          <p:nvPr/>
        </p:nvSpPr>
        <p:spPr>
          <a:xfrm rot="10800000">
            <a:off x="6477000" y="4419600"/>
            <a:ext cx="1219200" cy="121920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Left Arrow 24"/>
          <p:cNvSpPr/>
          <p:nvPr/>
        </p:nvSpPr>
        <p:spPr>
          <a:xfrm>
            <a:off x="2895600" y="5029200"/>
            <a:ext cx="685800" cy="5334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5"/>
          <p:cNvSpPr/>
          <p:nvPr/>
        </p:nvSpPr>
        <p:spPr>
          <a:xfrm>
            <a:off x="1066800" y="2971800"/>
            <a:ext cx="533400" cy="17526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p:cNvSpPr/>
          <p:nvPr/>
        </p:nvSpPr>
        <p:spPr>
          <a:xfrm>
            <a:off x="2438400" y="1981200"/>
            <a:ext cx="9144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urved Left Arrow 26"/>
          <p:cNvSpPr/>
          <p:nvPr/>
        </p:nvSpPr>
        <p:spPr>
          <a:xfrm rot="5400000">
            <a:off x="2476500" y="2476500"/>
            <a:ext cx="1066800" cy="23622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ounded Rectangle 16"/>
          <p:cNvSpPr/>
          <p:nvPr/>
        </p:nvSpPr>
        <p:spPr>
          <a:xfrm>
            <a:off x="3810000" y="5562600"/>
            <a:ext cx="2362200" cy="7620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u="sng" dirty="0" smtClean="0"/>
              <a:t>Reattainment</a:t>
            </a:r>
            <a:endParaRPr lang="en-US" sz="2800" u="sng" dirty="0"/>
          </a:p>
        </p:txBody>
      </p:sp>
      <p:sp>
        <p:nvSpPr>
          <p:cNvPr id="18" name="Bent Arrow 17"/>
          <p:cNvSpPr/>
          <p:nvPr/>
        </p:nvSpPr>
        <p:spPr>
          <a:xfrm rot="5400000">
            <a:off x="6324601" y="1752603"/>
            <a:ext cx="990598" cy="1600200"/>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Slide Number Placeholder 22"/>
          <p:cNvSpPr>
            <a:spLocks noGrp="1"/>
          </p:cNvSpPr>
          <p:nvPr>
            <p:ph type="sldNum" sz="quarter" idx="12"/>
          </p:nvPr>
        </p:nvSpPr>
        <p:spPr/>
        <p:txBody>
          <a:bodyPr/>
          <a:lstStyle/>
          <a:p>
            <a:fld id="{B4F3AE50-1B84-4193-A18E-F29C95A836E2}" type="slidenum">
              <a:rPr lang="en-US" smtClean="0"/>
              <a:pPr/>
              <a:t>137</a:t>
            </a:fld>
            <a:endParaRPr lang="en-US" dirty="0"/>
          </a:p>
        </p:txBody>
      </p:sp>
    </p:spTree>
    <p:extLst>
      <p:ext uri="{BB962C8B-B14F-4D97-AF65-F5344CB8AC3E}">
        <p14:creationId xmlns:p14="http://schemas.microsoft.com/office/powerpoint/2010/main" xmlns="" val="26736304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z="3600" dirty="0" smtClean="0">
                <a:latin typeface="Times New Roman" pitchFamily="18" charset="0"/>
                <a:cs typeface="Times New Roman" pitchFamily="18" charset="0"/>
              </a:rPr>
              <a:t>Changes to Improve Air Quality</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“Priority sources” are primarily responsible for poor air quality (e.g. woodstoves in some communities)</a:t>
            </a:r>
          </a:p>
          <a:p>
            <a:r>
              <a:rPr lang="en-US" dirty="0" smtClean="0">
                <a:latin typeface="Times New Roman" pitchFamily="18" charset="0"/>
                <a:cs typeface="Times New Roman" pitchFamily="18" charset="0"/>
              </a:rPr>
              <a:t>Provide incentives for reducing priority source emissions</a:t>
            </a:r>
          </a:p>
          <a:p>
            <a:pPr lvl="1"/>
            <a:r>
              <a:rPr lang="en-US" dirty="0" smtClean="0">
                <a:latin typeface="Times New Roman" pitchFamily="18" charset="0"/>
                <a:cs typeface="Times New Roman" pitchFamily="18" charset="0"/>
              </a:rPr>
              <a:t>More credit for emission reductions from priority sources</a:t>
            </a:r>
          </a:p>
          <a:p>
            <a:r>
              <a:rPr lang="en-US" dirty="0" smtClean="0">
                <a:latin typeface="Times New Roman" pitchFamily="18" charset="0"/>
                <a:cs typeface="Times New Roman" pitchFamily="18" charset="0"/>
              </a:rPr>
              <a:t>EQC can specify Priority Sources</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83880" cy="4800600"/>
          </a:xfrm>
        </p:spPr>
        <p:txBody>
          <a:bodyPr>
            <a:normAutofit/>
          </a:bodyPr>
          <a:lstStyle/>
          <a:p>
            <a:pPr>
              <a:spcAft>
                <a:spcPts val="600"/>
              </a:spcAft>
            </a:pPr>
            <a:r>
              <a:rPr lang="en-US" dirty="0" smtClean="0">
                <a:latin typeface="Times New Roman" pitchFamily="18" charset="0"/>
                <a:cs typeface="Times New Roman" pitchFamily="18" charset="0"/>
              </a:rPr>
              <a:t>Major NSR, some ratios higher than current (</a:t>
            </a:r>
            <a:r>
              <a:rPr lang="en-US" b="1" dirty="0" smtClean="0">
                <a:latin typeface="Times New Roman" pitchFamily="18" charset="0"/>
                <a:cs typeface="Times New Roman" pitchFamily="18" charset="0"/>
              </a:rPr>
              <a:t>1.2:1</a:t>
            </a:r>
            <a:r>
              <a:rPr lang="en-US" dirty="0" smtClean="0">
                <a:latin typeface="Times New Roman" pitchFamily="18" charset="0"/>
                <a:cs typeface="Times New Roman" pitchFamily="18" charset="0"/>
              </a:rPr>
              <a:t>)</a:t>
            </a:r>
          </a:p>
          <a:p>
            <a:pPr>
              <a:spcAft>
                <a:spcPts val="600"/>
              </a:spcAft>
            </a:pPr>
            <a:r>
              <a:rPr lang="en-US" dirty="0" smtClean="0">
                <a:latin typeface="Times New Roman" pitchFamily="18" charset="0"/>
                <a:cs typeface="Times New Roman" pitchFamily="18" charset="0"/>
              </a:rPr>
              <a:t>Minor NSR, ratios lower than major NSR</a:t>
            </a:r>
          </a:p>
          <a:p>
            <a:pPr>
              <a:spcAft>
                <a:spcPts val="600"/>
              </a:spcAft>
            </a:pPr>
            <a:r>
              <a:rPr lang="en-US" dirty="0" smtClean="0">
                <a:latin typeface="Times New Roman" pitchFamily="18" charset="0"/>
                <a:cs typeface="Times New Roman" pitchFamily="18" charset="0"/>
              </a:rPr>
              <a:t>Ratios area-specific</a:t>
            </a:r>
          </a:p>
          <a:p>
            <a:pPr>
              <a:spcAft>
                <a:spcPts val="600"/>
              </a:spcAft>
            </a:pPr>
            <a:r>
              <a:rPr lang="en-US" dirty="0" smtClean="0">
                <a:latin typeface="Times New Roman" pitchFamily="18" charset="0"/>
                <a:cs typeface="Times New Roman" pitchFamily="18" charset="0"/>
              </a:rPr>
              <a:t>Ratios reducible for priority source offsets</a:t>
            </a:r>
          </a:p>
          <a:p>
            <a:pPr lvl="1">
              <a:spcAft>
                <a:spcPts val="600"/>
              </a:spcAft>
            </a:pPr>
            <a:r>
              <a:rPr lang="en-US" dirty="0" smtClean="0">
                <a:latin typeface="Times New Roman" pitchFamily="18" charset="0"/>
                <a:cs typeface="Times New Roman" pitchFamily="18" charset="0"/>
              </a:rPr>
              <a:t>e.g. </a:t>
            </a:r>
            <a:r>
              <a:rPr lang="en-US" b="1" dirty="0" smtClean="0">
                <a:latin typeface="Times New Roman" pitchFamily="18" charset="0"/>
                <a:cs typeface="Times New Roman" pitchFamily="18" charset="0"/>
              </a:rPr>
              <a:t>1.2:1  </a:t>
            </a:r>
            <a:r>
              <a:rPr lang="en-US" b="1" dirty="0" smtClean="0">
                <a:latin typeface="Times New Roman" pitchFamily="18" charset="0"/>
                <a:cs typeface="Times New Roman" pitchFamily="18" charset="0"/>
                <a:sym typeface="Wingdings" pitchFamily="2" charset="2"/>
              </a:rPr>
              <a:t>  </a:t>
            </a:r>
            <a:r>
              <a:rPr lang="en-US" b="1" dirty="0" smtClean="0">
                <a:latin typeface="Times New Roman" pitchFamily="18" charset="0"/>
                <a:cs typeface="Times New Roman" pitchFamily="18" charset="0"/>
              </a:rPr>
              <a:t>1:1</a:t>
            </a:r>
            <a:endParaRPr lang="en-US" dirty="0" smtClean="0">
              <a:latin typeface="Times New Roman" pitchFamily="18" charset="0"/>
              <a:cs typeface="Times New Roman" pitchFamily="18" charset="0"/>
            </a:endParaRPr>
          </a:p>
          <a:p>
            <a:pPr>
              <a:spcAft>
                <a:spcPts val="600"/>
              </a:spcAft>
            </a:pPr>
            <a:r>
              <a:rPr lang="en-US" b="1" i="1" dirty="0" smtClean="0">
                <a:latin typeface="Times New Roman" pitchFamily="18" charset="0"/>
                <a:cs typeface="Times New Roman" pitchFamily="18" charset="0"/>
              </a:rPr>
              <a:t>No changes to ozone offset requirements</a:t>
            </a:r>
            <a:endParaRPr lang="en-US" b="1" i="1" dirty="0" smtClean="0"/>
          </a:p>
        </p:txBody>
      </p:sp>
      <p:sp>
        <p:nvSpPr>
          <p:cNvPr id="7" name="Title 1"/>
          <p:cNvSpPr txBox="1">
            <a:spLocks noGrp="1"/>
          </p:cNvSpPr>
          <p:nvPr>
            <p:ph type="title"/>
          </p:nvPr>
        </p:nvSpPr>
        <p:spPr bwMode="auto">
          <a:xfrm>
            <a:off x="609600" y="457200"/>
            <a:ext cx="8229600" cy="96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kern="0" noProof="0" dirty="0" smtClean="0">
                <a:solidFill>
                  <a:srgbClr val="000000"/>
                </a:solidFill>
                <a:latin typeface="Times New Roman"/>
                <a:cs typeface="Times New Roman"/>
              </a:rPr>
              <a:t>Offset Change</a:t>
            </a:r>
            <a:r>
              <a:rPr lang="en-US" sz="3600" b="0" kern="0" dirty="0" smtClean="0">
                <a:solidFill>
                  <a:srgbClr val="000000"/>
                </a:solidFill>
                <a:latin typeface="Times New Roman"/>
                <a:cs typeface="Times New Roman"/>
              </a:rPr>
              <a:t>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139</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Repeal rules for sources that no longer exist in Oregon:</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800"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Neutral Sulfite Semi-Chemical Pulp Mills</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Sulfite Pulp Mills</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Primary Aluminum Standards</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Laterite Ore Production of Ferronickel</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Charcoal Producing Plants</a:t>
            </a:r>
          </a:p>
          <a:p>
            <a:pPr marL="1033272" lvl="1" indent="-576072">
              <a:lnSpc>
                <a:spcPct val="95000"/>
              </a:lnSpc>
              <a:spcBef>
                <a:spcPts val="0"/>
              </a:spcBef>
              <a:buClr>
                <a:srgbClr val="00B0F0"/>
              </a:buClr>
              <a:buFont typeface="Arial" pitchFamily="34" charset="0"/>
              <a:buChar char="•"/>
              <a:defRPr/>
            </a:pPr>
            <a:endParaRPr lang="en-US" sz="2800" dirty="0" smtClean="0">
              <a:solidFill>
                <a:sysClr val="windowText" lastClr="000000"/>
              </a:solidFill>
              <a:latin typeface="Times New Roman"/>
            </a:endParaRPr>
          </a:p>
          <a:p>
            <a:pPr marL="0" indent="0">
              <a:lnSpc>
                <a:spcPct val="115000"/>
              </a:lnSpc>
              <a:spcBef>
                <a:spcPts val="0"/>
              </a:spcBef>
              <a:buClr>
                <a:srgbClr val="F07F09"/>
              </a:buClr>
              <a:buNone/>
              <a:defRPr/>
            </a:pPr>
            <a:r>
              <a:rPr lang="en-US" dirty="0" smtClean="0">
                <a:solidFill>
                  <a:sysClr val="windowText" lastClr="000000"/>
                </a:solidFill>
                <a:latin typeface="Times New Roman"/>
                <a:ea typeface="Calibri"/>
                <a:cs typeface="Times New Roman"/>
              </a:rPr>
              <a:t>New sources must comply with more stringent federal requirements for new sources</a:t>
            </a:r>
            <a:endParaRPr lang="en-US" dirty="0" smtClean="0">
              <a:solidFill>
                <a:sysClr val="windowText" lastClr="000000"/>
              </a:solidFill>
              <a:ea typeface="Calibri"/>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3200"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1033272" lvl="1" indent="-576072">
              <a:lnSpc>
                <a:spcPct val="95000"/>
              </a:lnSpc>
              <a:spcBef>
                <a:spcPts val="0"/>
              </a:spcBef>
              <a:buClr>
                <a:srgbClr val="00B0F0"/>
              </a:buClr>
              <a:buNone/>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14</a:t>
            </a:fld>
            <a:endParaRPr lang="en-US" dirty="0"/>
          </a:p>
        </p:txBody>
      </p:sp>
    </p:spTree>
    <p:extLst>
      <p:ext uri="{BB962C8B-B14F-4D97-AF65-F5344CB8AC3E}">
        <p14:creationId xmlns:p14="http://schemas.microsoft.com/office/powerpoint/2010/main" xmlns="" val="9425451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838200"/>
          </a:xfrm>
        </p:spPr>
        <p:txBody>
          <a:bodyPr/>
          <a:lstStyle/>
          <a:p>
            <a:r>
              <a:rPr lang="en-US" sz="3600" dirty="0" smtClean="0">
                <a:latin typeface="Times New Roman" pitchFamily="18" charset="0"/>
                <a:cs typeface="Times New Roman" pitchFamily="18" charset="0"/>
              </a:rPr>
              <a:t>Net Air Quality Benefit Changes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Current NAQB criteria nearly impossible</a:t>
            </a:r>
          </a:p>
          <a:p>
            <a:r>
              <a:rPr lang="en-US" dirty="0" smtClean="0">
                <a:latin typeface="Times New Roman" pitchFamily="18" charset="0"/>
                <a:cs typeface="Times New Roman" pitchFamily="18" charset="0"/>
              </a:rPr>
              <a:t>Revise NAQB criteria </a:t>
            </a:r>
          </a:p>
          <a:p>
            <a:pPr lvl="1"/>
            <a:r>
              <a:rPr lang="en-US" dirty="0" smtClean="0">
                <a:latin typeface="Times New Roman" pitchFamily="18" charset="0"/>
                <a:cs typeface="Times New Roman" pitchFamily="18" charset="0"/>
              </a:rPr>
              <a:t>Protect air quality:</a:t>
            </a:r>
          </a:p>
          <a:p>
            <a:pPr lvl="2"/>
            <a:r>
              <a:rPr lang="en-US" dirty="0" smtClean="0">
                <a:latin typeface="Times New Roman" pitchFamily="18" charset="0"/>
                <a:cs typeface="Times New Roman" pitchFamily="18" charset="0"/>
              </a:rPr>
              <a:t>Focus on areas with worst air quality, and</a:t>
            </a:r>
          </a:p>
          <a:p>
            <a:pPr lvl="2"/>
            <a:r>
              <a:rPr lang="en-US" dirty="0" smtClean="0">
                <a:latin typeface="Times New Roman" pitchFamily="18" charset="0"/>
                <a:cs typeface="Times New Roman" pitchFamily="18" charset="0"/>
              </a:rPr>
              <a:t>Prevent further degradation</a:t>
            </a:r>
          </a:p>
          <a:p>
            <a:pPr lvl="1"/>
            <a:r>
              <a:rPr lang="en-US" dirty="0" smtClean="0">
                <a:latin typeface="Times New Roman" pitchFamily="18" charset="0"/>
                <a:cs typeface="Times New Roman" pitchFamily="18" charset="0"/>
              </a:rPr>
              <a:t>Reduce emphasis on industrial emission offsets where area sources are the main contributors </a:t>
            </a:r>
          </a:p>
          <a:p>
            <a:pPr lvl="1"/>
            <a:r>
              <a:rPr lang="en-US" dirty="0" smtClean="0">
                <a:latin typeface="Times New Roman" pitchFamily="18" charset="0"/>
                <a:cs typeface="Times New Roman" pitchFamily="18" charset="0"/>
              </a:rPr>
              <a:t>Eliminate problem with current criteria</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140</a:t>
            </a:fld>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p>
            <a:r>
              <a:rPr lang="en-US" sz="3600" dirty="0" smtClean="0">
                <a:latin typeface="Times New Roman" panose="02020603050405020304" pitchFamily="18" charset="0"/>
                <a:cs typeface="Times New Roman" panose="02020603050405020304" pitchFamily="18" charset="0"/>
              </a:rPr>
              <a:t>Last: Rule Organization</a:t>
            </a:r>
            <a:endParaRPr lang="en-US" sz="3600" dirty="0"/>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Minor New Source Review rules applicable to SER and over called </a:t>
            </a:r>
            <a:r>
              <a:rPr lang="en-US" b="1" i="1" u="sng" dirty="0" smtClean="0">
                <a:latin typeface="Times New Roman" pitchFamily="18" charset="0"/>
                <a:cs typeface="Times New Roman" pitchFamily="18" charset="0"/>
              </a:rPr>
              <a:t>State</a:t>
            </a:r>
            <a:r>
              <a:rPr lang="en-US" dirty="0" smtClean="0">
                <a:latin typeface="Times New Roman" pitchFamily="18" charset="0"/>
                <a:cs typeface="Times New Roman" pitchFamily="18" charset="0"/>
              </a:rPr>
              <a:t> NSR program</a:t>
            </a:r>
          </a:p>
          <a:p>
            <a:pPr lvl="1"/>
            <a:r>
              <a:rPr lang="en-US" b="1" dirty="0" smtClean="0">
                <a:solidFill>
                  <a:srgbClr val="FF0000"/>
                </a:solidFill>
                <a:latin typeface="Times New Roman" pitchFamily="18" charset="0"/>
                <a:cs typeface="Times New Roman" pitchFamily="18" charset="0"/>
              </a:rPr>
              <a:t>Move division 222 modeling to state NSR</a:t>
            </a:r>
          </a:p>
          <a:p>
            <a:pPr lvl="1"/>
            <a:r>
              <a:rPr lang="en-US" dirty="0" smtClean="0">
                <a:latin typeface="Times New Roman" pitchFamily="18" charset="0"/>
                <a:cs typeface="Times New Roman" pitchFamily="18" charset="0"/>
              </a:rPr>
              <a:t>No change to requirements applicable to minor sources less than SER</a:t>
            </a:r>
          </a:p>
          <a:p>
            <a:endParaRPr lang="en-US" dirty="0">
              <a:latin typeface="Times New Roman" pitchFamily="18" charset="0"/>
              <a:cs typeface="Times New Roman" pitchFamily="18" charset="0"/>
            </a:endParaRPr>
          </a:p>
        </p:txBody>
      </p:sp>
      <p:sp>
        <p:nvSpPr>
          <p:cNvPr id="6" name="TextBox 5"/>
          <p:cNvSpPr txBox="1"/>
          <p:nvPr/>
        </p:nvSpPr>
        <p:spPr>
          <a:xfrm>
            <a:off x="381000" y="4648200"/>
            <a:ext cx="2895600" cy="584775"/>
          </a:xfrm>
          <a:prstGeom prst="rect">
            <a:avLst/>
          </a:prstGeom>
          <a:noFill/>
        </p:spPr>
        <p:txBody>
          <a:bodyPr wrap="square" rtlCol="0">
            <a:spAutoFit/>
          </a:bodyPr>
          <a:lstStyle/>
          <a:p>
            <a:pPr>
              <a:buFont typeface="Arial" pitchFamily="34" charset="0"/>
              <a:buChar char="•"/>
            </a:pPr>
            <a:r>
              <a:rPr lang="en-US" sz="3200" dirty="0" smtClean="0">
                <a:latin typeface="Times New Roman" pitchFamily="18" charset="0"/>
                <a:cs typeface="Times New Roman" pitchFamily="18" charset="0"/>
              </a:rPr>
              <a:t>  Division 224</a:t>
            </a:r>
            <a:endParaRPr lang="en-US" sz="3200" dirty="0">
              <a:latin typeface="Times New Roman" pitchFamily="18" charset="0"/>
              <a:cs typeface="Times New Roman" pitchFamily="18" charset="0"/>
            </a:endParaRPr>
          </a:p>
        </p:txBody>
      </p:sp>
      <p:sp>
        <p:nvSpPr>
          <p:cNvPr id="7" name="TextBox 6"/>
          <p:cNvSpPr txBox="1"/>
          <p:nvPr/>
        </p:nvSpPr>
        <p:spPr>
          <a:xfrm>
            <a:off x="3276600" y="4114800"/>
            <a:ext cx="533400" cy="1569660"/>
          </a:xfrm>
          <a:prstGeom prst="rect">
            <a:avLst/>
          </a:prstGeom>
          <a:noFill/>
        </p:spPr>
        <p:txBody>
          <a:bodyPr wrap="square" rtlCol="0">
            <a:spAutoFit/>
          </a:bodyPr>
          <a:lstStyle/>
          <a:p>
            <a:r>
              <a:rPr lang="en-US" sz="9600" dirty="0" smtClean="0"/>
              <a:t>{</a:t>
            </a:r>
            <a:endParaRPr lang="en-US" sz="9600" dirty="0"/>
          </a:p>
        </p:txBody>
      </p:sp>
      <p:sp>
        <p:nvSpPr>
          <p:cNvPr id="8" name="TextBox 7"/>
          <p:cNvSpPr txBox="1"/>
          <p:nvPr/>
        </p:nvSpPr>
        <p:spPr>
          <a:xfrm>
            <a:off x="4038600" y="4038600"/>
            <a:ext cx="4419600" cy="1815882"/>
          </a:xfrm>
          <a:prstGeom prst="rect">
            <a:avLst/>
          </a:prstGeom>
          <a:noFill/>
        </p:spPr>
        <p:txBody>
          <a:bodyPr wrap="square" rtlCol="0">
            <a:spAutoFit/>
          </a:bodyPr>
          <a:lstStyle/>
          <a:p>
            <a:pPr indent="-457200"/>
            <a:r>
              <a:rPr lang="en-US" sz="2800" dirty="0" smtClean="0">
                <a:latin typeface="Times New Roman" pitchFamily="18" charset="0"/>
                <a:cs typeface="Times New Roman" pitchFamily="18" charset="0"/>
              </a:rPr>
              <a:t>Major NSR</a:t>
            </a:r>
          </a:p>
          <a:p>
            <a:pPr indent="-457200"/>
            <a:r>
              <a:rPr lang="en-US" sz="2800" dirty="0" smtClean="0">
                <a:latin typeface="Times New Roman" pitchFamily="18" charset="0"/>
                <a:cs typeface="Times New Roman" pitchFamily="18" charset="0"/>
              </a:rPr>
              <a:t>State NSR</a:t>
            </a:r>
          </a:p>
          <a:p>
            <a:pPr indent="-457200"/>
            <a:r>
              <a:rPr lang="en-US" sz="2800" dirty="0" smtClean="0">
                <a:latin typeface="Times New Roman" pitchFamily="18" charset="0"/>
                <a:cs typeface="Times New Roman" pitchFamily="18" charset="0"/>
              </a:rPr>
              <a:t>Offset requirements</a:t>
            </a:r>
          </a:p>
          <a:p>
            <a:pPr indent="-457200"/>
            <a:r>
              <a:rPr lang="en-US" sz="2800" dirty="0" smtClean="0">
                <a:latin typeface="Times New Roman" pitchFamily="18" charset="0"/>
                <a:cs typeface="Times New Roman" pitchFamily="18" charset="0"/>
              </a:rPr>
              <a:t>Net Air Quality Benefit</a:t>
            </a:r>
            <a:endParaRPr lang="en-US" sz="2800" dirty="0">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141</a:t>
            </a:fld>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z="3600" dirty="0" smtClean="0">
                <a:latin typeface="Times New Roman" pitchFamily="18" charset="0"/>
                <a:cs typeface="Times New Roman" pitchFamily="18" charset="0"/>
              </a:rPr>
              <a:t>Summary of Changes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Raise Major source threshold to 100 tpy in nonattainment and maintenance areas</a:t>
            </a:r>
          </a:p>
          <a:p>
            <a:r>
              <a:rPr lang="en-US" dirty="0" smtClean="0">
                <a:latin typeface="Times New Roman" pitchFamily="18" charset="0"/>
                <a:cs typeface="Times New Roman" pitchFamily="18" charset="0"/>
              </a:rPr>
              <a:t>Create two new area designations: sustainment and reattainment</a:t>
            </a:r>
          </a:p>
          <a:p>
            <a:r>
              <a:rPr lang="en-US" dirty="0" smtClean="0">
                <a:latin typeface="Times New Roman" pitchFamily="18" charset="0"/>
                <a:cs typeface="Times New Roman" pitchFamily="18" charset="0"/>
              </a:rPr>
              <a:t>Indentify Priority Sources</a:t>
            </a:r>
          </a:p>
          <a:p>
            <a:r>
              <a:rPr lang="en-US" dirty="0" smtClean="0">
                <a:latin typeface="Times New Roman" pitchFamily="18" charset="0"/>
                <a:cs typeface="Times New Roman" pitchFamily="18" charset="0"/>
              </a:rPr>
              <a:t>Revise offset requirements</a:t>
            </a:r>
          </a:p>
          <a:p>
            <a:r>
              <a:rPr lang="en-US" dirty="0" smtClean="0">
                <a:latin typeface="Times New Roman" pitchFamily="18" charset="0"/>
                <a:cs typeface="Times New Roman" pitchFamily="18" charset="0"/>
              </a:rPr>
              <a:t>Revise Net Air Quality Benefit requirements</a:t>
            </a:r>
          </a:p>
          <a:p>
            <a:r>
              <a:rPr lang="en-US" dirty="0" smtClean="0">
                <a:latin typeface="Times New Roman" pitchFamily="18" charset="0"/>
                <a:cs typeface="Times New Roman" pitchFamily="18" charset="0"/>
              </a:rPr>
              <a:t>Major and State NSR in Division 224</a:t>
            </a:r>
          </a:p>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142</a:t>
            </a:fld>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600200"/>
            <a:ext cx="8305800" cy="4343400"/>
          </a:xfrm>
        </p:spPr>
        <p:txBody>
          <a:bodyPr>
            <a:noAutofit/>
          </a:bodyPr>
          <a:lstStyle/>
          <a:p>
            <a:pPr marL="1200150" lvl="1" indent="-742950" algn="l">
              <a:lnSpc>
                <a:spcPct val="120000"/>
              </a:lnSpc>
              <a:spcBef>
                <a:spcPts val="0"/>
              </a:spcBef>
              <a:spcAft>
                <a:spcPts val="600"/>
              </a:spcAft>
            </a:pPr>
            <a:r>
              <a:rPr lang="en-US" sz="3200" dirty="0" smtClean="0">
                <a:solidFill>
                  <a:schemeClr val="tx1"/>
                </a:solidFill>
              </a:rPr>
              <a:t>Summary</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2 new areas: Sustainment and Reattainment</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State designations, not federal</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Overlay federal designations, bridge over time needed to redesignate</a:t>
            </a:r>
          </a:p>
          <a:p>
            <a:pPr marL="1200150" lvl="1" indent="-742950" algn="l">
              <a:lnSpc>
                <a:spcPct val="120000"/>
              </a:lnSpc>
              <a:spcBef>
                <a:spcPts val="0"/>
              </a:spcBef>
              <a:spcAft>
                <a:spcPts val="600"/>
              </a:spcAft>
              <a:buFont typeface="Arial" pitchFamily="34" charset="0"/>
              <a:buChar char="•"/>
            </a:pPr>
            <a:r>
              <a:rPr lang="en-US" dirty="0" smtClean="0">
                <a:solidFill>
                  <a:schemeClr val="tx1"/>
                </a:solidFill>
              </a:rPr>
              <a:t>For medium facilities: sustainment designation removes permitting roadblock</a:t>
            </a:r>
          </a:p>
          <a:p>
            <a:pPr marL="514350" indent="-514350" algn="l">
              <a:lnSpc>
                <a:spcPct val="120000"/>
              </a:lnSpc>
              <a:spcBef>
                <a:spcPts val="0"/>
              </a:spcBef>
              <a:spcAft>
                <a:spcPts val="600"/>
              </a:spcAft>
            </a:pPr>
            <a:endParaRPr lang="en-US" sz="2800" dirty="0" smtClean="0">
              <a:solidFill>
                <a:schemeClr val="tx1"/>
              </a:solidFill>
            </a:endParaRPr>
          </a:p>
        </p:txBody>
      </p:sp>
      <p:sp>
        <p:nvSpPr>
          <p:cNvPr id="7" name="Title 1"/>
          <p:cNvSpPr txBox="1">
            <a:spLocks/>
          </p:cNvSpPr>
          <p:nvPr/>
        </p:nvSpPr>
        <p:spPr>
          <a:xfrm>
            <a:off x="457200" y="685800"/>
            <a:ext cx="8299586" cy="914400"/>
          </a:xfrm>
          <a:prstGeom prst="rect">
            <a:avLst/>
          </a:prstGeom>
          <a:solidFill>
            <a:srgbClr val="439777"/>
          </a:solidFill>
        </p:spPr>
        <p:txBody>
          <a:bodyPr vert="horz" lIns="91440" tIns="45720" rIns="91440" bIns="45720" rtlCol="0" anchor="ctr">
            <a:normAutofit fontScale="85000" lnSpcReduction="20000"/>
          </a:bodyPr>
          <a:lstStyle/>
          <a:p>
            <a:pPr marL="514350" indent="-514350">
              <a:lnSpc>
                <a:spcPct val="120000"/>
              </a:lnSpc>
              <a:spcAft>
                <a:spcPts val="600"/>
              </a:spcAft>
            </a:pPr>
            <a:r>
              <a:rPr lang="en-US" sz="3200" dirty="0" smtClean="0">
                <a:solidFill>
                  <a:schemeClr val="bg1"/>
                </a:solidFill>
              </a:rPr>
              <a:t>5.8  Establish two new state air quality area designations, “sustainment” and “reattainment”</a:t>
            </a:r>
          </a:p>
        </p:txBody>
      </p:sp>
      <p:sp>
        <p:nvSpPr>
          <p:cNvPr id="9" name="Slide Number Placeholder 8"/>
          <p:cNvSpPr>
            <a:spLocks noGrp="1"/>
          </p:cNvSpPr>
          <p:nvPr>
            <p:ph type="sldNum" sz="quarter" idx="12"/>
          </p:nvPr>
        </p:nvSpPr>
        <p:spPr/>
        <p:txBody>
          <a:bodyPr/>
          <a:lstStyle/>
          <a:p>
            <a:fld id="{B4F3AE50-1B84-4193-A18E-F29C95A836E2}" type="slidenum">
              <a:rPr lang="en-US" smtClean="0"/>
              <a:pPr/>
              <a:t>143</a:t>
            </a:fld>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sz="3600" kern="0" dirty="0">
                <a:solidFill>
                  <a:srgbClr val="000000"/>
                </a:solidFill>
                <a:latin typeface="Times New Roman"/>
                <a:ea typeface="Calibri"/>
                <a:cs typeface="Times New Roman"/>
              </a:rPr>
              <a:t>New Source Review (NSR)</a:t>
            </a:r>
            <a:endParaRPr lang="en-US" sz="3600" dirty="0"/>
          </a:p>
        </p:txBody>
      </p:sp>
      <p:pic>
        <p:nvPicPr>
          <p:cNvPr id="7170" name="Picture 2" descr="http://www.avoiceformen.com/portal/wp-content/uploads/2013/01/Questio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3999" y="1832766"/>
            <a:ext cx="6479151" cy="426323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12"/>
          </p:nvPr>
        </p:nvSpPr>
        <p:spPr/>
        <p:txBody>
          <a:bodyPr/>
          <a:lstStyle/>
          <a:p>
            <a:fld id="{B4F3AE50-1B84-4193-A18E-F29C95A836E2}" type="slidenum">
              <a:rPr lang="en-US" smtClean="0"/>
              <a:pPr/>
              <a:t>144</a:t>
            </a:fld>
            <a:endParaRPr lang="en-US" dirty="0"/>
          </a:p>
        </p:txBody>
      </p:sp>
    </p:spTree>
    <p:extLst>
      <p:ext uri="{BB962C8B-B14F-4D97-AF65-F5344CB8AC3E}">
        <p14:creationId xmlns:p14="http://schemas.microsoft.com/office/powerpoint/2010/main" xmlns="" val="69644134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4400" y="1981200"/>
            <a:ext cx="7391400" cy="2246769"/>
          </a:xfrm>
          <a:prstGeom prst="rect">
            <a:avLst/>
          </a:prstGeom>
        </p:spPr>
        <p:txBody>
          <a:bodyPr wrap="square">
            <a:spAutoFit/>
          </a:bodyPr>
          <a:lstStyle/>
          <a:p>
            <a:pPr marL="225425" indent="-225425">
              <a:buFont typeface="Arial" pitchFamily="34" charset="0"/>
              <a:buChar char="•"/>
            </a:pPr>
            <a:r>
              <a:rPr lang="en-US" sz="2800" dirty="0" smtClean="0">
                <a:latin typeface="Times New Roman" pitchFamily="18" charset="0"/>
                <a:cs typeface="Times New Roman" pitchFamily="18" charset="0"/>
              </a:rPr>
              <a:t>Background</a:t>
            </a:r>
          </a:p>
          <a:p>
            <a:pPr marL="225425" indent="-225425">
              <a:buFont typeface="Arial" pitchFamily="34" charset="0"/>
              <a:buChar char="•"/>
            </a:pPr>
            <a:endParaRPr lang="en-US" sz="2800" dirty="0" smtClean="0">
              <a:latin typeface="Times New Roman" pitchFamily="18" charset="0"/>
              <a:cs typeface="Times New Roman" pitchFamily="18" charset="0"/>
            </a:endParaRPr>
          </a:p>
          <a:p>
            <a:pPr marL="225425" indent="-225425">
              <a:buFont typeface="Arial" pitchFamily="34" charset="0"/>
              <a:buChar char="•"/>
            </a:pPr>
            <a:r>
              <a:rPr lang="en-US" sz="2800" dirty="0" smtClean="0">
                <a:latin typeface="Times New Roman" pitchFamily="18" charset="0"/>
                <a:cs typeface="Times New Roman" pitchFamily="18" charset="0"/>
              </a:rPr>
              <a:t>Rule Changes</a:t>
            </a:r>
          </a:p>
          <a:p>
            <a:pPr marL="225425" indent="-225425">
              <a:buFont typeface="Arial" pitchFamily="34" charset="0"/>
              <a:buChar char="•"/>
            </a:pPr>
            <a:endParaRPr lang="en-US" sz="2800" dirty="0" smtClean="0">
              <a:latin typeface="Times New Roman" pitchFamily="18" charset="0"/>
              <a:cs typeface="Times New Roman" pitchFamily="18" charset="0"/>
            </a:endParaRPr>
          </a:p>
          <a:p>
            <a:pPr marL="225425" indent="-225425">
              <a:buFont typeface="Arial" pitchFamily="34" charset="0"/>
              <a:buChar char="•"/>
            </a:pPr>
            <a:r>
              <a:rPr lang="en-US" sz="2800" dirty="0" smtClean="0">
                <a:latin typeface="Times New Roman" pitchFamily="18" charset="0"/>
                <a:cs typeface="Times New Roman" pitchFamily="18" charset="0"/>
              </a:rPr>
              <a:t>Public Notice</a:t>
            </a:r>
          </a:p>
        </p:txBody>
      </p:sp>
      <p:sp>
        <p:nvSpPr>
          <p:cNvPr id="5" name="Title 1"/>
          <p:cNvSpPr txBox="1">
            <a:spLocks noGrp="1"/>
          </p:cNvSpPr>
          <p:nvPr>
            <p:ph type="title"/>
          </p:nvPr>
        </p:nvSpPr>
        <p:spPr bwMode="auto">
          <a:xfrm>
            <a:off x="609600" y="381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145</a:t>
            </a:fld>
            <a:endParaRPr lang="en-US" dirty="0"/>
          </a:p>
        </p:txBody>
      </p:sp>
    </p:spTree>
    <p:extLst>
      <p:ext uri="{BB962C8B-B14F-4D97-AF65-F5344CB8AC3E}">
        <p14:creationId xmlns:p14="http://schemas.microsoft.com/office/powerpoint/2010/main" xmlns="" val="404750594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1828800"/>
            <a:ext cx="8229600" cy="4524315"/>
          </a:xfrm>
          <a:prstGeom prst="rect">
            <a:avLst/>
          </a:prstGeom>
        </p:spPr>
        <p:txBody>
          <a:bodyPr wrap="square">
            <a:spAutoFit/>
          </a:bodyPr>
          <a:lstStyle/>
          <a:p>
            <a:pPr marL="225425" indent="-225425">
              <a:buFont typeface="Arial" pitchFamily="34" charset="0"/>
              <a:buChar char="•"/>
            </a:pPr>
            <a:r>
              <a:rPr lang="en-US" sz="3200" dirty="0" smtClean="0">
                <a:latin typeface="Times New Roman" pitchFamily="18" charset="0"/>
                <a:cs typeface="Times New Roman" pitchFamily="18" charset="0"/>
              </a:rPr>
              <a:t>Current rules allow extensions provided there is a “demonstrated need”</a:t>
            </a:r>
          </a:p>
          <a:p>
            <a:pPr marL="682625" lvl="1" indent="-225425">
              <a:buFont typeface="Arial" pitchFamily="34" charset="0"/>
              <a:buChar char="•"/>
            </a:pPr>
            <a:r>
              <a:rPr lang="en-US" sz="3200" dirty="0" smtClean="0">
                <a:latin typeface="Times New Roman" pitchFamily="18" charset="0"/>
                <a:cs typeface="Times New Roman" pitchFamily="18" charset="0"/>
              </a:rPr>
              <a:t>No limit on the number of extensions </a:t>
            </a:r>
          </a:p>
          <a:p>
            <a:pPr marL="682625" lvl="1" indent="-225425">
              <a:buFont typeface="Arial" pitchFamily="34" charset="0"/>
              <a:buChar char="•"/>
            </a:pPr>
            <a:r>
              <a:rPr lang="en-US" sz="3200" dirty="0" smtClean="0">
                <a:latin typeface="Times New Roman" pitchFamily="18" charset="0"/>
                <a:cs typeface="Times New Roman" pitchFamily="18" charset="0"/>
              </a:rPr>
              <a:t>No criteria for approving extensions</a:t>
            </a:r>
          </a:p>
          <a:p>
            <a:pPr marL="225425" indent="-225425">
              <a:buFont typeface="Arial" pitchFamily="34" charset="0"/>
              <a:buChar char="•"/>
            </a:pPr>
            <a:r>
              <a:rPr lang="en-US" sz="3200" dirty="0" smtClean="0">
                <a:latin typeface="Times New Roman" pitchFamily="18" charset="0"/>
                <a:cs typeface="Times New Roman" pitchFamily="18" charset="0"/>
              </a:rPr>
              <a:t>If projects are delayed without further review, there is the potential for proposed projects to:</a:t>
            </a:r>
          </a:p>
          <a:p>
            <a:pPr marL="682625" lvl="1" indent="-225425">
              <a:buFont typeface="Arial" pitchFamily="34" charset="0"/>
              <a:buChar char="•"/>
            </a:pPr>
            <a:r>
              <a:rPr lang="en-US" sz="3200" dirty="0" smtClean="0">
                <a:latin typeface="Times New Roman" pitchFamily="18" charset="0"/>
                <a:cs typeface="Times New Roman" pitchFamily="18" charset="0"/>
              </a:rPr>
              <a:t>tie up increment indefinitely</a:t>
            </a:r>
          </a:p>
          <a:p>
            <a:pPr marL="682625" lvl="1" indent="-225425">
              <a:buFont typeface="Arial" pitchFamily="34" charset="0"/>
              <a:buChar char="•"/>
            </a:pPr>
            <a:r>
              <a:rPr lang="en-US" sz="3200" dirty="0" smtClean="0">
                <a:latin typeface="Times New Roman" pitchFamily="18" charset="0"/>
                <a:cs typeface="Times New Roman" pitchFamily="18" charset="0"/>
              </a:rPr>
              <a:t>cause significant impacts on air quality</a:t>
            </a:r>
          </a:p>
          <a:p>
            <a:pPr marL="682625" lvl="1" indent="-225425">
              <a:buFont typeface="Arial" pitchFamily="34" charset="0"/>
              <a:buChar char="•"/>
            </a:pPr>
            <a:r>
              <a:rPr lang="en-US" sz="3200" dirty="0" smtClean="0">
                <a:latin typeface="Times New Roman" pitchFamily="18" charset="0"/>
                <a:cs typeface="Times New Roman" pitchFamily="18" charset="0"/>
              </a:rPr>
              <a:t>not have current control technology</a:t>
            </a:r>
          </a:p>
        </p:txBody>
      </p:sp>
      <p:sp>
        <p:nvSpPr>
          <p:cNvPr id="5" name="Title 1"/>
          <p:cNvSpPr txBox="1">
            <a:spLocks noGrp="1"/>
          </p:cNvSpPr>
          <p:nvPr>
            <p:ph type="title"/>
          </p:nvPr>
        </p:nvSpPr>
        <p:spPr bwMode="auto">
          <a:xfrm>
            <a:off x="685800" y="609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 - Background</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146</a:t>
            </a:fld>
            <a:endParaRPr lang="en-US" dirty="0"/>
          </a:p>
        </p:txBody>
      </p:sp>
    </p:spTree>
    <p:extLst>
      <p:ext uri="{BB962C8B-B14F-4D97-AF65-F5344CB8AC3E}">
        <p14:creationId xmlns:p14="http://schemas.microsoft.com/office/powerpoint/2010/main" xmlns="" val="404750594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2133600"/>
            <a:ext cx="8229600" cy="2554545"/>
          </a:xfrm>
          <a:prstGeom prst="rect">
            <a:avLst/>
          </a:prstGeom>
        </p:spPr>
        <p:txBody>
          <a:bodyPr wrap="square">
            <a:spAutoFit/>
          </a:bodyPr>
          <a:lstStyle/>
          <a:p>
            <a:pPr marL="225425" indent="-225425">
              <a:buFont typeface="Arial" pitchFamily="34" charset="0"/>
              <a:buChar char="•"/>
            </a:pPr>
            <a:r>
              <a:rPr lang="en-US" sz="3200" dirty="0" smtClean="0">
                <a:latin typeface="Times New Roman" pitchFamily="18" charset="0"/>
                <a:cs typeface="Times New Roman" pitchFamily="18" charset="0"/>
              </a:rPr>
              <a:t>Add provisions for two 18-month extensions – no additional extensions</a:t>
            </a:r>
          </a:p>
          <a:p>
            <a:pPr marL="225425" indent="-225425">
              <a:buFont typeface="Arial" pitchFamily="34" charset="0"/>
              <a:buChar char="•"/>
            </a:pPr>
            <a:r>
              <a:rPr lang="en-US" sz="3200" dirty="0" smtClean="0">
                <a:latin typeface="Times New Roman" pitchFamily="18" charset="0"/>
                <a:cs typeface="Times New Roman" pitchFamily="18" charset="0"/>
              </a:rPr>
              <a:t>Add criteria for approving extensions</a:t>
            </a:r>
          </a:p>
          <a:p>
            <a:pPr marL="225425" indent="-225425">
              <a:buFont typeface="Arial" pitchFamily="34" charset="0"/>
              <a:buChar char="•"/>
            </a:pPr>
            <a:r>
              <a:rPr lang="en-US" sz="3200" dirty="0" smtClean="0">
                <a:latin typeface="Times New Roman" pitchFamily="18" charset="0"/>
                <a:cs typeface="Times New Roman" pitchFamily="18" charset="0"/>
              </a:rPr>
              <a:t>Add procedures for requesting extensions</a:t>
            </a:r>
          </a:p>
          <a:p>
            <a:pPr marL="225425" indent="-225425">
              <a:buFont typeface="Arial" pitchFamily="34" charset="0"/>
              <a:buChar char="•"/>
            </a:pPr>
            <a:r>
              <a:rPr lang="en-US" sz="3200" dirty="0" smtClean="0">
                <a:latin typeface="Times New Roman" pitchFamily="18" charset="0"/>
                <a:cs typeface="Times New Roman" pitchFamily="18" charset="0"/>
              </a:rPr>
              <a:t>Add procedures for approving extensions</a:t>
            </a:r>
          </a:p>
        </p:txBody>
      </p:sp>
      <p:sp>
        <p:nvSpPr>
          <p:cNvPr id="5" name="Title 1"/>
          <p:cNvSpPr txBox="1">
            <a:spLocks noGrp="1"/>
          </p:cNvSpPr>
          <p:nvPr>
            <p:ph type="title"/>
          </p:nvPr>
        </p:nvSpPr>
        <p:spPr bwMode="auto">
          <a:xfrm>
            <a:off x="609600" y="685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 – </a:t>
            </a:r>
            <a:br>
              <a:rPr lang="en-US" sz="3600" b="0" dirty="0" smtClean="0">
                <a:solidFill>
                  <a:sysClr val="windowText" lastClr="000000"/>
                </a:solidFill>
              </a:rPr>
            </a:br>
            <a:r>
              <a:rPr lang="en-US" sz="3600" b="0" dirty="0" smtClean="0">
                <a:solidFill>
                  <a:sysClr val="windowText" lastClr="000000"/>
                </a:solidFill>
              </a:rPr>
              <a:t>Rule Changes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147</a:t>
            </a:fld>
            <a:endParaRPr lang="en-US" dirty="0"/>
          </a:p>
        </p:txBody>
      </p:sp>
    </p:spTree>
    <p:extLst>
      <p:ext uri="{BB962C8B-B14F-4D97-AF65-F5344CB8AC3E}">
        <p14:creationId xmlns:p14="http://schemas.microsoft.com/office/powerpoint/2010/main" xmlns="" val="404750594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2133600"/>
            <a:ext cx="8229600" cy="3262432"/>
          </a:xfrm>
          <a:prstGeom prst="rect">
            <a:avLst/>
          </a:prstGeom>
        </p:spPr>
        <p:txBody>
          <a:bodyPr wrap="square">
            <a:spAutoFit/>
          </a:bodyPr>
          <a:lstStyle/>
          <a:p>
            <a:pPr marL="225425" indent="-225425">
              <a:buFont typeface="Arial" pitchFamily="34" charset="0"/>
              <a:buChar char="•"/>
            </a:pPr>
            <a:r>
              <a:rPr lang="en-US" sz="3200" dirty="0" smtClean="0">
                <a:latin typeface="Times New Roman" pitchFamily="18" charset="0"/>
                <a:cs typeface="Times New Roman" pitchFamily="18" charset="0"/>
              </a:rPr>
              <a:t>For </a:t>
            </a:r>
            <a:r>
              <a:rPr lang="en-US" sz="3200" dirty="0">
                <a:latin typeface="Times New Roman" pitchFamily="18" charset="0"/>
                <a:cs typeface="Times New Roman" pitchFamily="18" charset="0"/>
              </a:rPr>
              <a:t>the first </a:t>
            </a:r>
            <a:r>
              <a:rPr lang="en-US" sz="3200" dirty="0" smtClean="0">
                <a:latin typeface="Times New Roman" pitchFamily="18" charset="0"/>
                <a:cs typeface="Times New Roman" pitchFamily="18" charset="0"/>
              </a:rPr>
              <a:t>18-month extension:</a:t>
            </a:r>
          </a:p>
          <a:p>
            <a:pPr marL="800100" lvl="1" indent="-342900">
              <a:lnSpc>
                <a:spcPct val="90000"/>
              </a:lnSpc>
              <a:spcBef>
                <a:spcPct val="20000"/>
              </a:spcBef>
              <a:buFont typeface="Arial" pitchFamily="34" charset="0"/>
              <a:buChar char="•"/>
            </a:pPr>
            <a:r>
              <a:rPr lang="en-US" sz="3000" dirty="0" smtClean="0">
                <a:latin typeface="Times New Roman" pitchFamily="18" charset="0"/>
                <a:cs typeface="Times New Roman" pitchFamily="18" charset="0"/>
              </a:rPr>
              <a:t>Review control technology analysis for the original pollutants subject to NSR/PSD</a:t>
            </a:r>
          </a:p>
          <a:p>
            <a:pPr marL="800100" lvl="1" indent="-342900">
              <a:lnSpc>
                <a:spcPct val="90000"/>
              </a:lnSpc>
              <a:spcBef>
                <a:spcPct val="20000"/>
              </a:spcBef>
              <a:buFont typeface="Arial" pitchFamily="34" charset="0"/>
              <a:buChar char="•"/>
            </a:pPr>
            <a:r>
              <a:rPr lang="en-US" sz="3000" dirty="0" smtClean="0">
                <a:latin typeface="Times New Roman" pitchFamily="18" charset="0"/>
                <a:cs typeface="Times New Roman" pitchFamily="18" charset="0"/>
              </a:rPr>
              <a:t>Review limited to whether new </a:t>
            </a:r>
            <a:r>
              <a:rPr lang="en-US" sz="3000" dirty="0">
                <a:latin typeface="Times New Roman" pitchFamily="18" charset="0"/>
                <a:cs typeface="Times New Roman" pitchFamily="18" charset="0"/>
              </a:rPr>
              <a:t>control technologies </a:t>
            </a:r>
            <a:r>
              <a:rPr lang="en-US" sz="3000" dirty="0" smtClean="0">
                <a:latin typeface="Times New Roman" pitchFamily="18" charset="0"/>
                <a:cs typeface="Times New Roman" pitchFamily="18" charset="0"/>
              </a:rPr>
              <a:t>have become commercially </a:t>
            </a:r>
            <a:r>
              <a:rPr lang="en-US" sz="3000" dirty="0">
                <a:latin typeface="Times New Roman" pitchFamily="18" charset="0"/>
                <a:cs typeface="Times New Roman" pitchFamily="18" charset="0"/>
              </a:rPr>
              <a:t>available since the original </a:t>
            </a:r>
            <a:r>
              <a:rPr lang="en-US" sz="3000" dirty="0" smtClean="0">
                <a:latin typeface="Times New Roman" pitchFamily="18" charset="0"/>
                <a:cs typeface="Times New Roman" pitchFamily="18" charset="0"/>
              </a:rPr>
              <a:t>control technology analysis </a:t>
            </a:r>
          </a:p>
        </p:txBody>
      </p:sp>
      <p:sp>
        <p:nvSpPr>
          <p:cNvPr id="5" name="Title 1"/>
          <p:cNvSpPr txBox="1">
            <a:spLocks noGrp="1"/>
          </p:cNvSpPr>
          <p:nvPr>
            <p:ph type="title"/>
          </p:nvPr>
        </p:nvSpPr>
        <p:spPr bwMode="auto">
          <a:xfrm>
            <a:off x="609600" y="685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 – </a:t>
            </a:r>
            <a:br>
              <a:rPr lang="en-US" sz="3600" b="0" dirty="0" smtClean="0">
                <a:solidFill>
                  <a:sysClr val="windowText" lastClr="000000"/>
                </a:solidFill>
              </a:rPr>
            </a:br>
            <a:r>
              <a:rPr lang="en-US" sz="3600" b="0" dirty="0" smtClean="0">
                <a:solidFill>
                  <a:sysClr val="windowText" lastClr="000000"/>
                </a:solidFill>
              </a:rPr>
              <a:t>Rule Changes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148</a:t>
            </a:fld>
            <a:endParaRPr lang="en-US" dirty="0"/>
          </a:p>
        </p:txBody>
      </p:sp>
    </p:spTree>
    <p:extLst>
      <p:ext uri="{BB962C8B-B14F-4D97-AF65-F5344CB8AC3E}">
        <p14:creationId xmlns:p14="http://schemas.microsoft.com/office/powerpoint/2010/main" xmlns="" val="404750594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000" y="2057400"/>
            <a:ext cx="8763000" cy="4585871"/>
          </a:xfrm>
          <a:prstGeom prst="rect">
            <a:avLst/>
          </a:prstGeom>
        </p:spPr>
        <p:txBody>
          <a:bodyPr wrap="square">
            <a:spAutoFit/>
          </a:bodyPr>
          <a:lstStyle/>
          <a:p>
            <a:pPr marL="225425" indent="-225425">
              <a:buFont typeface="Arial" pitchFamily="34" charset="0"/>
              <a:buChar char="•"/>
            </a:pPr>
            <a:r>
              <a:rPr lang="en-US" sz="3200" dirty="0" smtClean="0">
                <a:solidFill>
                  <a:prstClr val="black"/>
                </a:solidFill>
                <a:latin typeface="Times New Roman" pitchFamily="18" charset="0"/>
                <a:cs typeface="Times New Roman" pitchFamily="18" charset="0"/>
              </a:rPr>
              <a:t>For </a:t>
            </a:r>
            <a:r>
              <a:rPr lang="en-US" sz="3200" dirty="0">
                <a:solidFill>
                  <a:prstClr val="black"/>
                </a:solidFill>
                <a:latin typeface="Times New Roman" pitchFamily="18" charset="0"/>
                <a:cs typeface="Times New Roman" pitchFamily="18" charset="0"/>
              </a:rPr>
              <a:t>the second </a:t>
            </a:r>
            <a:r>
              <a:rPr lang="en-US" sz="3200" dirty="0" smtClean="0">
                <a:solidFill>
                  <a:prstClr val="black"/>
                </a:solidFill>
                <a:latin typeface="Times New Roman" pitchFamily="18" charset="0"/>
                <a:cs typeface="Times New Roman" pitchFamily="18" charset="0"/>
              </a:rPr>
              <a:t>extension:</a:t>
            </a:r>
          </a:p>
          <a:p>
            <a:pPr marL="804672" lvl="1" indent="-347472">
              <a:buFont typeface="Arial" pitchFamily="34" charset="0"/>
              <a:buChar char="•"/>
            </a:pPr>
            <a:r>
              <a:rPr lang="en-US" sz="2800" dirty="0" smtClean="0">
                <a:solidFill>
                  <a:prstClr val="black"/>
                </a:solidFill>
                <a:latin typeface="Times New Roman" pitchFamily="18" charset="0"/>
                <a:cs typeface="Times New Roman" pitchFamily="18" charset="0"/>
              </a:rPr>
              <a:t>Review whether any new control technologies have become commercially available</a:t>
            </a:r>
          </a:p>
          <a:p>
            <a:pPr marL="804672" lvl="1" indent="-347472">
              <a:buFont typeface="Arial" pitchFamily="34" charset="0"/>
              <a:buChar char="•"/>
            </a:pPr>
            <a:r>
              <a:rPr lang="en-US" sz="2800" dirty="0" smtClean="0">
                <a:solidFill>
                  <a:prstClr val="black"/>
                </a:solidFill>
                <a:latin typeface="Times New Roman" pitchFamily="18" charset="0"/>
                <a:cs typeface="Times New Roman" pitchFamily="18" charset="0"/>
              </a:rPr>
              <a:t>Review original control technology analysis for potentially lower limits</a:t>
            </a:r>
          </a:p>
          <a:p>
            <a:pPr marL="804672" lvl="1" indent="-347472">
              <a:buFont typeface="Arial" pitchFamily="34" charset="0"/>
              <a:buChar char="•"/>
            </a:pPr>
            <a:r>
              <a:rPr lang="en-US" sz="2800" dirty="0" smtClean="0">
                <a:solidFill>
                  <a:prstClr val="black"/>
                </a:solidFill>
                <a:latin typeface="Times New Roman" pitchFamily="18" charset="0"/>
                <a:cs typeface="Times New Roman" pitchFamily="18" charset="0"/>
              </a:rPr>
              <a:t>Review the </a:t>
            </a:r>
            <a:r>
              <a:rPr lang="en-US" sz="2800" dirty="0">
                <a:solidFill>
                  <a:prstClr val="black"/>
                </a:solidFill>
                <a:latin typeface="Times New Roman" pitchFamily="18" charset="0"/>
                <a:cs typeface="Times New Roman" pitchFamily="18" charset="0"/>
              </a:rPr>
              <a:t>air quality </a:t>
            </a:r>
            <a:r>
              <a:rPr lang="en-US" sz="2800" dirty="0" smtClean="0">
                <a:solidFill>
                  <a:prstClr val="black"/>
                </a:solidFill>
                <a:latin typeface="Times New Roman" pitchFamily="18" charset="0"/>
                <a:cs typeface="Times New Roman" pitchFamily="18" charset="0"/>
              </a:rPr>
              <a:t>analysis for:</a:t>
            </a:r>
          </a:p>
          <a:p>
            <a:pPr marL="1261872" lvl="2" indent="-347472">
              <a:buFont typeface="Arial" pitchFamily="34" charset="0"/>
              <a:buChar char="•"/>
            </a:pPr>
            <a:r>
              <a:rPr lang="en-US" sz="2400" dirty="0" smtClean="0">
                <a:solidFill>
                  <a:prstClr val="black"/>
                </a:solidFill>
                <a:latin typeface="Times New Roman" pitchFamily="18" charset="0"/>
                <a:cs typeface="Times New Roman" pitchFamily="18" charset="0"/>
              </a:rPr>
              <a:t>any new competing sources or changes in ambient air quality, including any redesignation of the area impacted</a:t>
            </a:r>
          </a:p>
          <a:p>
            <a:pPr marL="1261872" lvl="3" indent="-347472">
              <a:buFont typeface="Arial" pitchFamily="34" charset="0"/>
              <a:buChar char="•"/>
            </a:pPr>
            <a:r>
              <a:rPr lang="en-US" sz="2400" dirty="0" smtClean="0">
                <a:solidFill>
                  <a:prstClr val="black"/>
                </a:solidFill>
                <a:latin typeface="Times New Roman" pitchFamily="18" charset="0"/>
                <a:cs typeface="Times New Roman" pitchFamily="18" charset="0"/>
              </a:rPr>
              <a:t>any </a:t>
            </a:r>
            <a:r>
              <a:rPr lang="en-US" sz="2400" dirty="0">
                <a:solidFill>
                  <a:prstClr val="black"/>
                </a:solidFill>
                <a:latin typeface="Times New Roman" pitchFamily="18" charset="0"/>
                <a:cs typeface="Times New Roman" pitchFamily="18" charset="0"/>
              </a:rPr>
              <a:t>new ambient standards or </a:t>
            </a:r>
            <a:r>
              <a:rPr lang="en-US" sz="2400" dirty="0" smtClean="0">
                <a:solidFill>
                  <a:prstClr val="black"/>
                </a:solidFill>
                <a:latin typeface="Times New Roman" pitchFamily="18" charset="0"/>
                <a:cs typeface="Times New Roman" pitchFamily="18" charset="0"/>
              </a:rPr>
              <a:t>increments</a:t>
            </a:r>
            <a:endParaRPr lang="en-US" sz="2400" dirty="0">
              <a:solidFill>
                <a:prstClr val="black"/>
              </a:solidFill>
              <a:latin typeface="Times New Roman" pitchFamily="18" charset="0"/>
              <a:cs typeface="Times New Roman" pitchFamily="18" charset="0"/>
            </a:endParaRPr>
          </a:p>
          <a:p>
            <a:pPr marL="1261872" lvl="3" indent="-347472">
              <a:buFont typeface="Arial" pitchFamily="34" charset="0"/>
              <a:buChar char="•"/>
            </a:pPr>
            <a:r>
              <a:rPr lang="en-US" sz="2400" dirty="0" smtClean="0">
                <a:solidFill>
                  <a:prstClr val="black"/>
                </a:solidFill>
                <a:latin typeface="Times New Roman" pitchFamily="18" charset="0"/>
                <a:cs typeface="Times New Roman" pitchFamily="18" charset="0"/>
              </a:rPr>
              <a:t>any </a:t>
            </a:r>
            <a:r>
              <a:rPr lang="en-US" sz="2400" dirty="0">
                <a:solidFill>
                  <a:prstClr val="black"/>
                </a:solidFill>
                <a:latin typeface="Times New Roman" pitchFamily="18" charset="0"/>
                <a:cs typeface="Times New Roman" pitchFamily="18" charset="0"/>
              </a:rPr>
              <a:t>changes to EPA approved </a:t>
            </a:r>
            <a:r>
              <a:rPr lang="en-US" sz="2400" dirty="0" smtClean="0">
                <a:solidFill>
                  <a:prstClr val="black"/>
                </a:solidFill>
                <a:latin typeface="Times New Roman" pitchFamily="18" charset="0"/>
                <a:cs typeface="Times New Roman" pitchFamily="18" charset="0"/>
              </a:rPr>
              <a:t>models that would affect results</a:t>
            </a:r>
            <a:endParaRPr lang="en-US" sz="2400" dirty="0">
              <a:solidFill>
                <a:prstClr val="black"/>
              </a:solidFill>
              <a:latin typeface="Times New Roman" pitchFamily="18" charset="0"/>
              <a:cs typeface="Times New Roman" pitchFamily="18" charset="0"/>
            </a:endParaRPr>
          </a:p>
        </p:txBody>
      </p:sp>
      <p:sp>
        <p:nvSpPr>
          <p:cNvPr id="5" name="Title 1"/>
          <p:cNvSpPr txBox="1">
            <a:spLocks noGrp="1"/>
          </p:cNvSpPr>
          <p:nvPr>
            <p:ph type="title"/>
          </p:nvPr>
        </p:nvSpPr>
        <p:spPr bwMode="auto">
          <a:xfrm>
            <a:off x="609600" y="8382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 –</a:t>
            </a:r>
            <a:br>
              <a:rPr lang="en-US" sz="3600" b="0" dirty="0" smtClean="0">
                <a:solidFill>
                  <a:sysClr val="windowText" lastClr="000000"/>
                </a:solidFill>
              </a:rPr>
            </a:br>
            <a:r>
              <a:rPr lang="en-US" sz="3600" b="0" dirty="0" smtClean="0">
                <a:solidFill>
                  <a:sysClr val="windowText" lastClr="000000"/>
                </a:solidFill>
              </a:rPr>
              <a:t>Rule Changes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149</a:t>
            </a:fld>
            <a:endParaRPr lang="en-US" dirty="0"/>
          </a:p>
        </p:txBody>
      </p:sp>
    </p:spTree>
    <p:extLst>
      <p:ext uri="{BB962C8B-B14F-4D97-AF65-F5344CB8AC3E}">
        <p14:creationId xmlns:p14="http://schemas.microsoft.com/office/powerpoint/2010/main" xmlns="" val="355765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143000"/>
            <a:ext cx="861060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indent="0">
              <a:lnSpc>
                <a:spcPct val="115000"/>
              </a:lnSpc>
              <a:spcBef>
                <a:spcPts val="0"/>
              </a:spcBef>
              <a:spcAft>
                <a:spcPts val="1000"/>
              </a:spcAft>
              <a:buNone/>
            </a:pPr>
            <a:r>
              <a:rPr lang="en-US" dirty="0">
                <a:latin typeface="Times New Roman"/>
                <a:ea typeface="Calibri"/>
              </a:rPr>
              <a:t>Emergency as an Affirmative Defense for Title V Permitted </a:t>
            </a:r>
            <a:r>
              <a:rPr lang="en-US" dirty="0" smtClean="0">
                <a:latin typeface="Times New Roman"/>
                <a:ea typeface="Calibri"/>
              </a:rPr>
              <a:t>Sources ONLY</a:t>
            </a:r>
          </a:p>
          <a:p>
            <a:pPr marL="283464" lvl="1" indent="0">
              <a:lnSpc>
                <a:spcPct val="115000"/>
              </a:lnSpc>
              <a:spcBef>
                <a:spcPts val="0"/>
              </a:spcBef>
              <a:spcAft>
                <a:spcPts val="1000"/>
              </a:spcAft>
              <a:buNone/>
            </a:pPr>
            <a:r>
              <a:rPr lang="en-US" dirty="0" smtClean="0">
                <a:latin typeface="Times New Roman"/>
                <a:ea typeface="Times New Roman"/>
              </a:rPr>
              <a:t>Affirmative </a:t>
            </a:r>
            <a:r>
              <a:rPr lang="en-US" dirty="0">
                <a:latin typeface="Times New Roman"/>
                <a:ea typeface="Times New Roman"/>
              </a:rPr>
              <a:t>defense is the ability to avoid civil penalties for violations. </a:t>
            </a:r>
            <a:r>
              <a:rPr lang="en-US" dirty="0" smtClean="0">
                <a:latin typeface="Times New Roman"/>
                <a:ea typeface="Times New Roman"/>
              </a:rPr>
              <a:t>Under </a:t>
            </a:r>
            <a:r>
              <a:rPr lang="en-US" dirty="0">
                <a:latin typeface="Times New Roman"/>
                <a:ea typeface="Times New Roman"/>
              </a:rPr>
              <a:t>EPA’s interpretation, DEQ’s excess emissions rules incorrectly allow all permitted sources to assert an affirmative </a:t>
            </a:r>
            <a:r>
              <a:rPr lang="en-US" dirty="0" smtClean="0">
                <a:latin typeface="Times New Roman"/>
                <a:ea typeface="Times New Roman"/>
              </a:rPr>
              <a:t>defense for emergencies, </a:t>
            </a:r>
            <a:r>
              <a:rPr lang="en-US" dirty="0">
                <a:latin typeface="Times New Roman"/>
                <a:ea typeface="Times New Roman"/>
              </a:rPr>
              <a:t>rather than just Title V sources.</a:t>
            </a:r>
            <a:endParaRPr lang="en-US" dirty="0">
              <a:latin typeface="Times New Roman"/>
              <a:ea typeface="Calibri"/>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117762" name="Picture 2" descr="http://www.mnn.com/sites/default/files/user/130154/lightning8.jpg"/>
          <p:cNvPicPr>
            <a:picLocks noChangeAspect="1" noChangeArrowheads="1"/>
          </p:cNvPicPr>
          <p:nvPr/>
        </p:nvPicPr>
        <p:blipFill>
          <a:blip r:embed="rId3" cstate="print"/>
          <a:srcRect t="40678"/>
          <a:stretch>
            <a:fillRect/>
          </a:stretch>
        </p:blipFill>
        <p:spPr bwMode="auto">
          <a:xfrm>
            <a:off x="1981200" y="4419600"/>
            <a:ext cx="5577295" cy="2209800"/>
          </a:xfrm>
          <a:prstGeom prst="rect">
            <a:avLst/>
          </a:prstGeom>
          <a:noFill/>
        </p:spPr>
      </p:pic>
      <p:sp>
        <p:nvSpPr>
          <p:cNvPr id="9" name="Title 1"/>
          <p:cNvSpPr txBox="1">
            <a:spLocks noGrp="1"/>
          </p:cNvSpPr>
          <p:nvPr>
            <p:ph type="title"/>
          </p:nvPr>
        </p:nvSpPr>
        <p:spPr bwMode="auto">
          <a:xfrm>
            <a:off x="533400" y="5334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15</a:t>
            </a:fld>
            <a:endParaRPr lang="en-US" dirty="0"/>
          </a:p>
        </p:txBody>
      </p:sp>
    </p:spTree>
    <p:extLst>
      <p:ext uri="{BB962C8B-B14F-4D97-AF65-F5344CB8AC3E}">
        <p14:creationId xmlns:p14="http://schemas.microsoft.com/office/powerpoint/2010/main" xmlns="" val="418154260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00" y="1905000"/>
            <a:ext cx="8489576" cy="4462760"/>
          </a:xfrm>
          <a:prstGeom prst="rect">
            <a:avLst/>
          </a:prstGeom>
        </p:spPr>
        <p:txBody>
          <a:bodyPr wrap="square">
            <a:spAutoFit/>
          </a:bodyPr>
          <a:lstStyle/>
          <a:p>
            <a:pPr marL="225425" indent="-225425">
              <a:buFont typeface="Arial" pitchFamily="34" charset="0"/>
              <a:buChar char="•"/>
            </a:pPr>
            <a:r>
              <a:rPr lang="en-US" sz="3200" dirty="0" smtClean="0">
                <a:solidFill>
                  <a:prstClr val="black"/>
                </a:solidFill>
                <a:latin typeface="Times New Roman" pitchFamily="18" charset="0"/>
                <a:cs typeface="Times New Roman" pitchFamily="18" charset="0"/>
              </a:rPr>
              <a:t>No third extensions:</a:t>
            </a:r>
          </a:p>
          <a:p>
            <a:pPr marL="804672" lvl="2" indent="-347472">
              <a:buFont typeface="Arial" pitchFamily="34" charset="0"/>
              <a:buChar char="•"/>
            </a:pPr>
            <a:r>
              <a:rPr lang="en-US" sz="2800" dirty="0" smtClean="0">
                <a:solidFill>
                  <a:prstClr val="black"/>
                </a:solidFill>
                <a:latin typeface="Times New Roman" pitchFamily="18" charset="0"/>
                <a:cs typeface="Times New Roman" pitchFamily="18" charset="0"/>
              </a:rPr>
              <a:t>Original NSR/PSD </a:t>
            </a:r>
            <a:r>
              <a:rPr lang="en-US" sz="2800" dirty="0">
                <a:solidFill>
                  <a:prstClr val="black"/>
                </a:solidFill>
                <a:latin typeface="Times New Roman" pitchFamily="18" charset="0"/>
                <a:cs typeface="Times New Roman" pitchFamily="18" charset="0"/>
              </a:rPr>
              <a:t>permit </a:t>
            </a:r>
            <a:r>
              <a:rPr lang="en-US" sz="2800" dirty="0" smtClean="0">
                <a:solidFill>
                  <a:prstClr val="black"/>
                </a:solidFill>
                <a:latin typeface="Times New Roman" pitchFamily="18" charset="0"/>
                <a:cs typeface="Times New Roman" pitchFamily="18" charset="0"/>
              </a:rPr>
              <a:t>automatically </a:t>
            </a:r>
            <a:r>
              <a:rPr lang="en-US" sz="2800" dirty="0">
                <a:solidFill>
                  <a:prstClr val="black"/>
                </a:solidFill>
                <a:latin typeface="Times New Roman" pitchFamily="18" charset="0"/>
                <a:cs typeface="Times New Roman" pitchFamily="18" charset="0"/>
              </a:rPr>
              <a:t>terminated </a:t>
            </a:r>
            <a:r>
              <a:rPr lang="en-US" sz="2800" dirty="0" smtClean="0">
                <a:solidFill>
                  <a:prstClr val="black"/>
                </a:solidFill>
                <a:latin typeface="Times New Roman" pitchFamily="18" charset="0"/>
                <a:cs typeface="Times New Roman" pitchFamily="18" charset="0"/>
              </a:rPr>
              <a:t>five </a:t>
            </a:r>
            <a:r>
              <a:rPr lang="en-US" sz="2800" dirty="0">
                <a:solidFill>
                  <a:prstClr val="black"/>
                </a:solidFill>
                <a:latin typeface="Times New Roman" pitchFamily="18" charset="0"/>
                <a:cs typeface="Times New Roman" pitchFamily="18" charset="0"/>
              </a:rPr>
              <a:t>years after it was </a:t>
            </a:r>
            <a:r>
              <a:rPr lang="en-US" sz="2800" dirty="0" smtClean="0">
                <a:solidFill>
                  <a:prstClr val="black"/>
                </a:solidFill>
                <a:latin typeface="Times New Roman" pitchFamily="18" charset="0"/>
                <a:cs typeface="Times New Roman" pitchFamily="18" charset="0"/>
              </a:rPr>
              <a:t>issued</a:t>
            </a:r>
            <a:endParaRPr lang="en-US" sz="2800" dirty="0">
              <a:solidFill>
                <a:prstClr val="black"/>
              </a:solidFill>
              <a:latin typeface="Times New Roman" pitchFamily="18" charset="0"/>
              <a:cs typeface="Times New Roman" pitchFamily="18" charset="0"/>
            </a:endParaRPr>
          </a:p>
          <a:p>
            <a:pPr marL="804672" lvl="2" indent="-347472">
              <a:buFont typeface="Arial" pitchFamily="34" charset="0"/>
              <a:buChar char="•"/>
            </a:pPr>
            <a:r>
              <a:rPr lang="en-US" sz="2800" dirty="0" smtClean="0">
                <a:solidFill>
                  <a:prstClr val="black"/>
                </a:solidFill>
                <a:latin typeface="Times New Roman" pitchFamily="18" charset="0"/>
                <a:cs typeface="Times New Roman" pitchFamily="18" charset="0"/>
              </a:rPr>
              <a:t>For approval beyond second </a:t>
            </a:r>
            <a:r>
              <a:rPr lang="en-US" sz="2800" dirty="0">
                <a:solidFill>
                  <a:prstClr val="black"/>
                </a:solidFill>
                <a:latin typeface="Times New Roman" pitchFamily="18" charset="0"/>
                <a:cs typeface="Times New Roman" pitchFamily="18" charset="0"/>
              </a:rPr>
              <a:t>extension, </a:t>
            </a:r>
            <a:r>
              <a:rPr lang="en-US" sz="2800" dirty="0" smtClean="0">
                <a:solidFill>
                  <a:prstClr val="black"/>
                </a:solidFill>
                <a:latin typeface="Times New Roman" pitchFamily="18" charset="0"/>
                <a:cs typeface="Times New Roman" pitchFamily="18" charset="0"/>
              </a:rPr>
              <a:t>a new </a:t>
            </a:r>
            <a:r>
              <a:rPr lang="en-US" sz="2800" dirty="0">
                <a:solidFill>
                  <a:prstClr val="black"/>
                </a:solidFill>
                <a:latin typeface="Times New Roman" pitchFamily="18" charset="0"/>
                <a:cs typeface="Times New Roman" pitchFamily="18" charset="0"/>
              </a:rPr>
              <a:t>major NSR/PSD permit </a:t>
            </a:r>
            <a:r>
              <a:rPr lang="en-US" sz="2800" dirty="0" smtClean="0">
                <a:solidFill>
                  <a:prstClr val="black"/>
                </a:solidFill>
                <a:latin typeface="Times New Roman" pitchFamily="18" charset="0"/>
                <a:cs typeface="Times New Roman" pitchFamily="18" charset="0"/>
              </a:rPr>
              <a:t>application must be submitted. </a:t>
            </a:r>
            <a:endParaRPr lang="en-US" sz="2800" dirty="0">
              <a:solidFill>
                <a:prstClr val="black"/>
              </a:solidFill>
              <a:latin typeface="Times New Roman" pitchFamily="18" charset="0"/>
              <a:cs typeface="Times New Roman" pitchFamily="18" charset="0"/>
            </a:endParaRPr>
          </a:p>
          <a:p>
            <a:pPr marL="804672" lvl="2" indent="-347472">
              <a:buFont typeface="Arial" pitchFamily="34" charset="0"/>
              <a:buChar char="•"/>
            </a:pPr>
            <a:r>
              <a:rPr lang="en-US" sz="2800" dirty="0" smtClean="0">
                <a:solidFill>
                  <a:prstClr val="black"/>
                </a:solidFill>
                <a:latin typeface="Times New Roman" pitchFamily="18" charset="0"/>
                <a:cs typeface="Times New Roman" pitchFamily="18" charset="0"/>
              </a:rPr>
              <a:t>May continue to use original </a:t>
            </a:r>
            <a:r>
              <a:rPr lang="en-US" sz="2800" dirty="0">
                <a:solidFill>
                  <a:prstClr val="black"/>
                </a:solidFill>
                <a:latin typeface="Times New Roman" pitchFamily="18" charset="0"/>
                <a:cs typeface="Times New Roman" pitchFamily="18" charset="0"/>
              </a:rPr>
              <a:t>emission reduction credits </a:t>
            </a:r>
            <a:endParaRPr lang="en-US" sz="2800" dirty="0" smtClean="0">
              <a:solidFill>
                <a:prstClr val="black"/>
              </a:solidFill>
              <a:latin typeface="Times New Roman" pitchFamily="18" charset="0"/>
              <a:cs typeface="Times New Roman" pitchFamily="18" charset="0"/>
            </a:endParaRPr>
          </a:p>
          <a:p>
            <a:pPr marL="1261872" lvl="3" indent="-347472">
              <a:buFont typeface="Arial" pitchFamily="34" charset="0"/>
              <a:buChar char="•"/>
            </a:pPr>
            <a:r>
              <a:rPr lang="en-US" sz="2800" dirty="0" smtClean="0">
                <a:solidFill>
                  <a:prstClr val="black"/>
                </a:solidFill>
                <a:latin typeface="Times New Roman" pitchFamily="18" charset="0"/>
                <a:cs typeface="Times New Roman" pitchFamily="18" charset="0"/>
              </a:rPr>
              <a:t>Same two </a:t>
            </a:r>
            <a:r>
              <a:rPr lang="en-US" sz="2800" dirty="0">
                <a:solidFill>
                  <a:prstClr val="black"/>
                </a:solidFill>
                <a:latin typeface="Times New Roman" pitchFamily="18" charset="0"/>
                <a:cs typeface="Times New Roman" pitchFamily="18" charset="0"/>
              </a:rPr>
              <a:t>digit </a:t>
            </a:r>
            <a:r>
              <a:rPr lang="en-US" sz="2800" dirty="0" smtClean="0">
                <a:solidFill>
                  <a:prstClr val="black"/>
                </a:solidFill>
                <a:latin typeface="Times New Roman" pitchFamily="18" charset="0"/>
                <a:cs typeface="Times New Roman" pitchFamily="18" charset="0"/>
              </a:rPr>
              <a:t>SIC code</a:t>
            </a:r>
          </a:p>
          <a:p>
            <a:pPr marL="1261872" lvl="3" indent="-347472">
              <a:buFont typeface="Arial" pitchFamily="34" charset="0"/>
              <a:buChar char="•"/>
            </a:pPr>
            <a:r>
              <a:rPr lang="en-US" sz="2800" dirty="0" smtClean="0">
                <a:solidFill>
                  <a:prstClr val="black"/>
                </a:solidFill>
                <a:latin typeface="Times New Roman" pitchFamily="18" charset="0"/>
                <a:cs typeface="Times New Roman" pitchFamily="18" charset="0"/>
              </a:rPr>
              <a:t>Emission </a:t>
            </a:r>
            <a:r>
              <a:rPr lang="en-US" sz="2800" dirty="0">
                <a:solidFill>
                  <a:prstClr val="black"/>
                </a:solidFill>
                <a:latin typeface="Times New Roman" pitchFamily="18" charset="0"/>
                <a:cs typeface="Times New Roman" pitchFamily="18" charset="0"/>
              </a:rPr>
              <a:t>reduction credits </a:t>
            </a:r>
            <a:r>
              <a:rPr lang="en-US" sz="2800" dirty="0" smtClean="0">
                <a:solidFill>
                  <a:prstClr val="black"/>
                </a:solidFill>
                <a:latin typeface="Times New Roman" pitchFamily="18" charset="0"/>
                <a:cs typeface="Times New Roman" pitchFamily="18" charset="0"/>
              </a:rPr>
              <a:t>contemporaneous and satisfy requirements</a:t>
            </a:r>
            <a:endParaRPr lang="en-US" sz="2800" dirty="0">
              <a:solidFill>
                <a:prstClr val="black"/>
              </a:solidFill>
              <a:latin typeface="Times New Roman" pitchFamily="18" charset="0"/>
              <a:cs typeface="Times New Roman" pitchFamily="18" charset="0"/>
            </a:endParaRPr>
          </a:p>
        </p:txBody>
      </p:sp>
      <p:sp>
        <p:nvSpPr>
          <p:cNvPr id="5" name="Title 1"/>
          <p:cNvSpPr txBox="1">
            <a:spLocks noGrp="1"/>
          </p:cNvSpPr>
          <p:nvPr>
            <p:ph type="title"/>
          </p:nvPr>
        </p:nvSpPr>
        <p:spPr bwMode="auto">
          <a:xfrm>
            <a:off x="685800" y="685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 –</a:t>
            </a:r>
            <a:br>
              <a:rPr lang="en-US" sz="3600" b="0" dirty="0" smtClean="0">
                <a:solidFill>
                  <a:sysClr val="windowText" lastClr="000000"/>
                </a:solidFill>
              </a:rPr>
            </a:br>
            <a:r>
              <a:rPr lang="en-US" sz="3600" b="0" dirty="0" smtClean="0">
                <a:solidFill>
                  <a:sysClr val="windowText" lastClr="000000"/>
                </a:solidFill>
              </a:rPr>
              <a:t>Rule Changes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150</a:t>
            </a:fld>
            <a:endParaRPr lang="en-US" dirty="0"/>
          </a:p>
        </p:txBody>
      </p:sp>
    </p:spTree>
    <p:extLst>
      <p:ext uri="{BB962C8B-B14F-4D97-AF65-F5344CB8AC3E}">
        <p14:creationId xmlns:p14="http://schemas.microsoft.com/office/powerpoint/2010/main" xmlns="" val="3557658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0" y="2057400"/>
            <a:ext cx="8229600" cy="3046988"/>
          </a:xfrm>
          <a:prstGeom prst="rect">
            <a:avLst/>
          </a:prstGeom>
        </p:spPr>
        <p:txBody>
          <a:bodyPr wrap="square">
            <a:spAutoFit/>
          </a:bodyPr>
          <a:lstStyle/>
          <a:p>
            <a:pPr marL="225425" indent="-225425">
              <a:buFont typeface="Arial" pitchFamily="34" charset="0"/>
              <a:buChar char="•"/>
            </a:pPr>
            <a:r>
              <a:rPr lang="en-US" sz="3200" dirty="0" smtClean="0">
                <a:solidFill>
                  <a:prstClr val="black"/>
                </a:solidFill>
                <a:latin typeface="Times New Roman" pitchFamily="18" charset="0"/>
                <a:cs typeface="Times New Roman" pitchFamily="18" charset="0"/>
              </a:rPr>
              <a:t>Business submits application for extension 30 days prior to end of current 18-month construction approval</a:t>
            </a:r>
          </a:p>
          <a:p>
            <a:pPr marL="225425" indent="-225425">
              <a:buFont typeface="Arial" pitchFamily="34" charset="0"/>
              <a:buChar char="•"/>
            </a:pPr>
            <a:r>
              <a:rPr lang="en-US" sz="3200" dirty="0" smtClean="0">
                <a:solidFill>
                  <a:prstClr val="black"/>
                </a:solidFill>
                <a:latin typeface="Times New Roman" pitchFamily="18" charset="0"/>
                <a:cs typeface="Times New Roman" pitchFamily="18" charset="0"/>
              </a:rPr>
              <a:t>DEQ will review extension request</a:t>
            </a:r>
          </a:p>
          <a:p>
            <a:pPr marL="225425" indent="-225425">
              <a:buFont typeface="Arial" pitchFamily="34" charset="0"/>
              <a:buChar char="•"/>
            </a:pPr>
            <a:r>
              <a:rPr lang="en-US" sz="3200" dirty="0" smtClean="0">
                <a:solidFill>
                  <a:prstClr val="black"/>
                </a:solidFill>
                <a:latin typeface="Times New Roman" pitchFamily="18" charset="0"/>
                <a:cs typeface="Times New Roman" pitchFamily="18" charset="0"/>
              </a:rPr>
              <a:t>DEQ will issue 18-month extension after public notice</a:t>
            </a:r>
          </a:p>
        </p:txBody>
      </p:sp>
      <p:sp>
        <p:nvSpPr>
          <p:cNvPr id="5" name="Title 1"/>
          <p:cNvSpPr txBox="1">
            <a:spLocks noGrp="1"/>
          </p:cNvSpPr>
          <p:nvPr>
            <p:ph type="title"/>
          </p:nvPr>
        </p:nvSpPr>
        <p:spPr bwMode="auto">
          <a:xfrm>
            <a:off x="685800" y="685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 – Process to request extension</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151</a:t>
            </a:fld>
            <a:endParaRPr lang="en-US" dirty="0"/>
          </a:p>
        </p:txBody>
      </p:sp>
    </p:spTree>
    <p:extLst>
      <p:ext uri="{BB962C8B-B14F-4D97-AF65-F5344CB8AC3E}">
        <p14:creationId xmlns:p14="http://schemas.microsoft.com/office/powerpoint/2010/main" xmlns="" val="36188574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2057400"/>
            <a:ext cx="8763000" cy="3046988"/>
          </a:xfrm>
          <a:prstGeom prst="rect">
            <a:avLst/>
          </a:prstGeom>
        </p:spPr>
        <p:txBody>
          <a:bodyPr wrap="square">
            <a:spAutoFit/>
          </a:bodyPr>
          <a:lstStyle/>
          <a:p>
            <a:pPr marL="225425" indent="-225425">
              <a:buFont typeface="Arial" pitchFamily="34" charset="0"/>
              <a:buChar char="•"/>
            </a:pPr>
            <a:r>
              <a:rPr lang="en-US" sz="3200" dirty="0" smtClean="0">
                <a:solidFill>
                  <a:prstClr val="black"/>
                </a:solidFill>
                <a:latin typeface="Times New Roman" pitchFamily="18" charset="0"/>
                <a:cs typeface="Times New Roman" pitchFamily="18" charset="0"/>
              </a:rPr>
              <a:t>Public participation procedures for extensions:</a:t>
            </a:r>
          </a:p>
          <a:p>
            <a:pPr marL="682625" lvl="1" indent="-225425">
              <a:buFont typeface="Arial" pitchFamily="34" charset="0"/>
              <a:buChar char="•"/>
            </a:pPr>
            <a:r>
              <a:rPr lang="en-US" sz="3200" dirty="0" smtClean="0">
                <a:solidFill>
                  <a:prstClr val="black"/>
                </a:solidFill>
                <a:latin typeface="Times New Roman" pitchFamily="18" charset="0"/>
                <a:cs typeface="Times New Roman" pitchFamily="18" charset="0"/>
              </a:rPr>
              <a:t>If no air quality analysis:</a:t>
            </a:r>
          </a:p>
          <a:p>
            <a:pPr marL="1139825" lvl="2" indent="-225425">
              <a:buFont typeface="Arial" pitchFamily="34" charset="0"/>
              <a:buChar char="•"/>
            </a:pPr>
            <a:r>
              <a:rPr lang="en-US" sz="3200" dirty="0" smtClean="0">
                <a:solidFill>
                  <a:prstClr val="black"/>
                </a:solidFill>
                <a:latin typeface="Times New Roman" pitchFamily="18" charset="0"/>
                <a:cs typeface="Times New Roman" pitchFamily="18" charset="0"/>
              </a:rPr>
              <a:t>30 days to submit written comments; or</a:t>
            </a:r>
          </a:p>
          <a:p>
            <a:pPr marL="579247" lvl="1" indent="-225425">
              <a:buFont typeface="Arial" pitchFamily="34" charset="0"/>
              <a:buChar char="•"/>
            </a:pPr>
            <a:r>
              <a:rPr lang="en-US" sz="3200" dirty="0">
                <a:solidFill>
                  <a:prstClr val="black"/>
                </a:solidFill>
                <a:latin typeface="Times New Roman" pitchFamily="18" charset="0"/>
                <a:cs typeface="Times New Roman" pitchFamily="18" charset="0"/>
              </a:rPr>
              <a:t>If air quality analysis:</a:t>
            </a:r>
          </a:p>
          <a:p>
            <a:pPr marL="1036447" lvl="2" indent="-225425">
              <a:buFont typeface="Arial" pitchFamily="34" charset="0"/>
              <a:buChar char="•"/>
            </a:pPr>
            <a:r>
              <a:rPr lang="en-US" sz="3200" dirty="0" smtClean="0">
                <a:solidFill>
                  <a:prstClr val="black"/>
                </a:solidFill>
                <a:latin typeface="Times New Roman" pitchFamily="18" charset="0"/>
                <a:cs typeface="Times New Roman" pitchFamily="18" charset="0"/>
              </a:rPr>
              <a:t>35 </a:t>
            </a:r>
            <a:r>
              <a:rPr lang="en-US" sz="3200" dirty="0">
                <a:solidFill>
                  <a:prstClr val="black"/>
                </a:solidFill>
                <a:latin typeface="Times New Roman" pitchFamily="18" charset="0"/>
                <a:cs typeface="Times New Roman" pitchFamily="18" charset="0"/>
              </a:rPr>
              <a:t>days to submit written comments; and</a:t>
            </a:r>
          </a:p>
          <a:p>
            <a:pPr marL="1036447" lvl="2" indent="-225425">
              <a:buFont typeface="Arial" pitchFamily="34" charset="0"/>
              <a:buChar char="•"/>
            </a:pPr>
            <a:r>
              <a:rPr lang="en-US" sz="3200" dirty="0">
                <a:solidFill>
                  <a:prstClr val="black"/>
                </a:solidFill>
                <a:latin typeface="Times New Roman" pitchFamily="18" charset="0"/>
                <a:cs typeface="Times New Roman" pitchFamily="18" charset="0"/>
              </a:rPr>
              <a:t>public hearing if requested.</a:t>
            </a:r>
          </a:p>
        </p:txBody>
      </p:sp>
      <p:sp>
        <p:nvSpPr>
          <p:cNvPr id="5" name="Title 1"/>
          <p:cNvSpPr txBox="1">
            <a:spLocks noGrp="1"/>
          </p:cNvSpPr>
          <p:nvPr>
            <p:ph type="title"/>
          </p:nvPr>
        </p:nvSpPr>
        <p:spPr bwMode="auto">
          <a:xfrm>
            <a:off x="685800" y="685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 – </a:t>
            </a:r>
            <a:br>
              <a:rPr lang="en-US" sz="3600" b="0" dirty="0" smtClean="0">
                <a:solidFill>
                  <a:sysClr val="windowText" lastClr="000000"/>
                </a:solidFill>
              </a:rPr>
            </a:br>
            <a:r>
              <a:rPr lang="en-US" sz="3600" b="0" dirty="0" smtClean="0">
                <a:solidFill>
                  <a:sysClr val="windowText" lastClr="000000"/>
                </a:solidFill>
              </a:rPr>
              <a:t>Public Notice</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152</a:t>
            </a:fld>
            <a:endParaRPr lang="en-US" dirty="0"/>
          </a:p>
        </p:txBody>
      </p:sp>
    </p:spTree>
    <p:extLst>
      <p:ext uri="{BB962C8B-B14F-4D97-AF65-F5344CB8AC3E}">
        <p14:creationId xmlns:p14="http://schemas.microsoft.com/office/powerpoint/2010/main" xmlns="" val="361885740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bwMode="auto">
          <a:xfrm>
            <a:off x="685800" y="6858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lvl="0" algn="ctr">
              <a:defRPr/>
            </a:pPr>
            <a:r>
              <a:rPr lang="en-US" sz="3600" b="0" dirty="0" smtClean="0">
                <a:solidFill>
                  <a:sysClr val="windowText" lastClr="000000"/>
                </a:solidFill>
              </a:rPr>
              <a:t>Extensions for NSR/PSD permits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4098" name="Picture 2" descr="http://atlantaladylitwits.files.wordpress.com/2013/05/question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43200" y="1600200"/>
            <a:ext cx="3505200" cy="460891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Slide Number Placeholder 8"/>
          <p:cNvSpPr>
            <a:spLocks noGrp="1"/>
          </p:cNvSpPr>
          <p:nvPr>
            <p:ph type="sldNum" sz="quarter" idx="12"/>
          </p:nvPr>
        </p:nvSpPr>
        <p:spPr/>
        <p:txBody>
          <a:bodyPr/>
          <a:lstStyle/>
          <a:p>
            <a:fld id="{B4F3AE50-1B84-4193-A18E-F29C95A836E2}" type="slidenum">
              <a:rPr lang="en-US" smtClean="0"/>
              <a:pPr/>
              <a:t>153</a:t>
            </a:fld>
            <a:endParaRPr lang="en-US" dirty="0"/>
          </a:p>
        </p:txBody>
      </p:sp>
    </p:spTree>
    <p:extLst>
      <p:ext uri="{BB962C8B-B14F-4D97-AF65-F5344CB8AC3E}">
        <p14:creationId xmlns:p14="http://schemas.microsoft.com/office/powerpoint/2010/main" xmlns="" val="35576589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5181600" cy="944562"/>
          </a:xfrm>
        </p:spPr>
        <p:txBody>
          <a:bodyPr/>
          <a:lstStyle/>
          <a:p>
            <a:r>
              <a:rPr lang="en-US" sz="3600" dirty="0" smtClean="0">
                <a:latin typeface="Times New Roman" pitchFamily="18" charset="0"/>
                <a:cs typeface="Times New Roman" pitchFamily="18" charset="0"/>
              </a:rPr>
              <a:t>Rulemaking Team</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5334000" y="3581400"/>
            <a:ext cx="2133600" cy="380999"/>
          </a:xfrm>
        </p:spPr>
        <p:txBody>
          <a:bodyPr/>
          <a:lstStyle/>
          <a:p>
            <a:pPr>
              <a:buNone/>
            </a:pPr>
            <a:r>
              <a:rPr lang="en-US" sz="2400" dirty="0" smtClean="0">
                <a:latin typeface="Times New Roman" pitchFamily="18" charset="0"/>
                <a:cs typeface="Times New Roman" pitchFamily="18" charset="0"/>
              </a:rPr>
              <a:t>Mark Fisher</a:t>
            </a:r>
            <a:endParaRPr lang="en-US" sz="2400" dirty="0">
              <a:latin typeface="Times New Roman" pitchFamily="18" charset="0"/>
              <a:cs typeface="Times New Roman" pitchFamily="18" charset="0"/>
            </a:endParaRPr>
          </a:p>
        </p:txBody>
      </p:sp>
      <p:pic>
        <p:nvPicPr>
          <p:cNvPr id="1026" name="Picture 2" descr="image8F3FDC0F-18A1-4D0B-B09E-C85AB3BA59CA"/>
          <p:cNvPicPr>
            <a:picLocks noChangeAspect="1" noChangeArrowheads="1"/>
          </p:cNvPicPr>
          <p:nvPr/>
        </p:nvPicPr>
        <p:blipFill>
          <a:blip r:embed="rId2" cstate="print"/>
          <a:srcRect l="10294" t="3922" r="11765" b="11765"/>
          <a:stretch>
            <a:fillRect/>
          </a:stretch>
        </p:blipFill>
        <p:spPr bwMode="auto">
          <a:xfrm>
            <a:off x="1459312" y="1600200"/>
            <a:ext cx="2440352" cy="1981200"/>
          </a:xfrm>
          <a:prstGeom prst="rect">
            <a:avLst/>
          </a:prstGeom>
          <a:noFill/>
          <a:ln w="9525">
            <a:noFill/>
            <a:miter lim="800000"/>
            <a:headEnd/>
            <a:tailEnd/>
          </a:ln>
        </p:spPr>
      </p:pic>
      <p:pic>
        <p:nvPicPr>
          <p:cNvPr id="1027" name="Picture 3" descr="image3B8AA953-E621-4F9C-8E36-68D0405326E8"/>
          <p:cNvPicPr>
            <a:picLocks noChangeAspect="1" noChangeArrowheads="1"/>
          </p:cNvPicPr>
          <p:nvPr/>
        </p:nvPicPr>
        <p:blipFill>
          <a:blip r:embed="rId3" cstate="print"/>
          <a:srcRect l="19118" t="1961" r="25000" b="31373"/>
          <a:stretch>
            <a:fillRect/>
          </a:stretch>
        </p:blipFill>
        <p:spPr bwMode="auto">
          <a:xfrm>
            <a:off x="5029200" y="1600200"/>
            <a:ext cx="2286000" cy="2046728"/>
          </a:xfrm>
          <a:prstGeom prst="rect">
            <a:avLst/>
          </a:prstGeom>
          <a:noFill/>
          <a:ln w="9525">
            <a:noFill/>
            <a:miter lim="800000"/>
            <a:headEnd/>
            <a:tailEnd/>
          </a:ln>
        </p:spPr>
      </p:pic>
      <p:pic>
        <p:nvPicPr>
          <p:cNvPr id="1028" name="Picture 4" descr="imageB89B3EB2-D84D-4E07-8D80-CF1B2CD7B960"/>
          <p:cNvPicPr>
            <a:picLocks noChangeAspect="1" noChangeArrowheads="1"/>
          </p:cNvPicPr>
          <p:nvPr/>
        </p:nvPicPr>
        <p:blipFill>
          <a:blip r:embed="rId4" cstate="print"/>
          <a:srcRect l="11400" r="12600" b="5600"/>
          <a:stretch>
            <a:fillRect/>
          </a:stretch>
        </p:blipFill>
        <p:spPr bwMode="auto">
          <a:xfrm>
            <a:off x="1600200" y="4120014"/>
            <a:ext cx="2219933" cy="2068037"/>
          </a:xfrm>
          <a:prstGeom prst="rect">
            <a:avLst/>
          </a:prstGeom>
          <a:noFill/>
          <a:ln w="9525">
            <a:noFill/>
            <a:miter lim="800000"/>
            <a:headEnd/>
            <a:tailEnd/>
          </a:ln>
        </p:spPr>
      </p:pic>
      <p:pic>
        <p:nvPicPr>
          <p:cNvPr id="1029" name="Picture 5" descr="image897B0128-FEE8-4E4F-9448-8F84EAAB5294"/>
          <p:cNvPicPr>
            <a:picLocks noChangeAspect="1" noChangeArrowheads="1"/>
          </p:cNvPicPr>
          <p:nvPr/>
        </p:nvPicPr>
        <p:blipFill>
          <a:blip r:embed="rId5" cstate="print"/>
          <a:srcRect l="10200" t="16000" r="15600"/>
          <a:stretch>
            <a:fillRect/>
          </a:stretch>
        </p:blipFill>
        <p:spPr bwMode="auto">
          <a:xfrm>
            <a:off x="5105400" y="4114800"/>
            <a:ext cx="2357501" cy="2001651"/>
          </a:xfrm>
          <a:prstGeom prst="rect">
            <a:avLst/>
          </a:prstGeom>
          <a:noFill/>
          <a:ln w="9525">
            <a:noFill/>
            <a:miter lim="800000"/>
            <a:headEnd/>
            <a:tailEnd/>
          </a:ln>
        </p:spPr>
      </p:pic>
      <p:sp>
        <p:nvSpPr>
          <p:cNvPr id="10" name="Content Placeholder 2"/>
          <p:cNvSpPr txBox="1">
            <a:spLocks/>
          </p:cNvSpPr>
          <p:nvPr/>
        </p:nvSpPr>
        <p:spPr>
          <a:xfrm>
            <a:off x="4953000" y="6096000"/>
            <a:ext cx="3124200" cy="38099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Karen White-Fallon</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1" name="Content Placeholder 2"/>
          <p:cNvSpPr txBox="1">
            <a:spLocks/>
          </p:cNvSpPr>
          <p:nvPr/>
        </p:nvSpPr>
        <p:spPr>
          <a:xfrm>
            <a:off x="1828800" y="6096000"/>
            <a:ext cx="1828800" cy="38099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smtClean="0">
                <a:latin typeface="Times New Roman" pitchFamily="18" charset="0"/>
                <a:cs typeface="Times New Roman" pitchFamily="18" charset="0"/>
              </a:rPr>
              <a:t>Gary Andes</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2" name="Content Placeholder 2"/>
          <p:cNvSpPr txBox="1">
            <a:spLocks/>
          </p:cNvSpPr>
          <p:nvPr/>
        </p:nvSpPr>
        <p:spPr>
          <a:xfrm>
            <a:off x="1752600" y="3505200"/>
            <a:ext cx="1981200" cy="380999"/>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George Davis</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Slide Number Placeholder 13"/>
          <p:cNvSpPr>
            <a:spLocks noGrp="1"/>
          </p:cNvSpPr>
          <p:nvPr>
            <p:ph type="sldNum" sz="quarter" idx="12"/>
          </p:nvPr>
        </p:nvSpPr>
        <p:spPr/>
        <p:txBody>
          <a:bodyPr/>
          <a:lstStyle/>
          <a:p>
            <a:fld id="{B4F3AE50-1B84-4193-A18E-F29C95A836E2}" type="slidenum">
              <a:rPr lang="en-US" smtClean="0"/>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smtClean="0">
                <a:latin typeface="Times New Roman" pitchFamily="18" charset="0"/>
                <a:cs typeface="Times New Roman" pitchFamily="18" charset="0"/>
              </a:rPr>
              <a:t>SharePoint!</a:t>
            </a:r>
            <a:endParaRPr lang="en-US"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155</a:t>
            </a:fld>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32037"/>
            <a:ext cx="8229600" cy="4068763"/>
          </a:xfrm>
        </p:spPr>
        <p:txBody>
          <a:bodyPr/>
          <a:lstStyle/>
          <a:p>
            <a:pPr>
              <a:buNone/>
            </a:pPr>
            <a:r>
              <a:rPr lang="en-US" sz="2800" dirty="0" smtClean="0">
                <a:latin typeface="Times New Roman" pitchFamily="18" charset="0"/>
                <a:cs typeface="Times New Roman" pitchFamily="18" charset="0"/>
              </a:rPr>
              <a:t>For further questions:</a:t>
            </a:r>
          </a:p>
          <a:p>
            <a:pPr lvl="1">
              <a:buNone/>
            </a:pPr>
            <a:r>
              <a:rPr lang="en-US" dirty="0" smtClean="0">
                <a:latin typeface="Times New Roman" pitchFamily="18" charset="0"/>
                <a:cs typeface="Times New Roman" pitchFamily="18" charset="0"/>
              </a:rPr>
              <a:t>Jill Inahara</a:t>
            </a:r>
          </a:p>
          <a:p>
            <a:pPr lvl="1">
              <a:buNone/>
            </a:pPr>
            <a:r>
              <a:rPr lang="en-US" dirty="0" smtClean="0">
                <a:latin typeface="Times New Roman" pitchFamily="18" charset="0"/>
                <a:cs typeface="Times New Roman" pitchFamily="18" charset="0"/>
                <a:hlinkClick r:id="rId2"/>
              </a:rPr>
              <a:t>inahara.jill@deq.state.or.us</a:t>
            </a:r>
            <a:endParaRPr lang="en-US" dirty="0" smtClean="0">
              <a:latin typeface="Times New Roman" pitchFamily="18" charset="0"/>
              <a:cs typeface="Times New Roman" pitchFamily="18" charset="0"/>
            </a:endParaRPr>
          </a:p>
          <a:p>
            <a:pPr lvl="1">
              <a:buNone/>
            </a:pPr>
            <a:r>
              <a:rPr lang="en-US" dirty="0" smtClean="0">
                <a:latin typeface="Times New Roman" pitchFamily="18" charset="0"/>
                <a:cs typeface="Times New Roman" pitchFamily="18" charset="0"/>
              </a:rPr>
              <a:t>503-229-5001</a:t>
            </a:r>
          </a:p>
          <a:p>
            <a:pPr lvl="1">
              <a:buNone/>
            </a:pPr>
            <a:endParaRPr lang="en-US" dirty="0" smtClean="0">
              <a:latin typeface="Times New Roman" pitchFamily="18" charset="0"/>
              <a:cs typeface="Times New Roman" pitchFamily="18" charset="0"/>
            </a:endParaRPr>
          </a:p>
          <a:p>
            <a:pPr lvl="1">
              <a:buNone/>
            </a:pPr>
            <a:r>
              <a:rPr lang="en-US" dirty="0" smtClean="0">
                <a:latin typeface="Times New Roman" pitchFamily="18" charset="0"/>
                <a:cs typeface="Times New Roman" pitchFamily="18" charset="0"/>
              </a:rPr>
              <a:t>George Davis</a:t>
            </a:r>
          </a:p>
          <a:p>
            <a:pPr lvl="1">
              <a:buNone/>
            </a:pPr>
            <a:r>
              <a:rPr lang="en-US" dirty="0" smtClean="0">
                <a:latin typeface="Times New Roman" pitchFamily="18" charset="0"/>
                <a:cs typeface="Times New Roman" pitchFamily="18" charset="0"/>
                <a:hlinkClick r:id="rId3"/>
              </a:rPr>
              <a:t>davis.george@deq.state.or.us</a:t>
            </a:r>
            <a:endParaRPr lang="en-US" dirty="0" smtClean="0">
              <a:latin typeface="Times New Roman" pitchFamily="18" charset="0"/>
              <a:cs typeface="Times New Roman" pitchFamily="18" charset="0"/>
            </a:endParaRPr>
          </a:p>
          <a:p>
            <a:pPr lvl="1">
              <a:buNone/>
            </a:pPr>
            <a:r>
              <a:rPr lang="en-US" dirty="0" smtClean="0">
                <a:latin typeface="Times New Roman" pitchFamily="18" charset="0"/>
                <a:cs typeface="Times New Roman" pitchFamily="18" charset="0"/>
              </a:rPr>
              <a:t>503-229-5534</a:t>
            </a:r>
          </a:p>
          <a:p>
            <a:pPr lvl="1">
              <a:buNone/>
            </a:pPr>
            <a:endParaRPr lang="en-US" sz="3600" dirty="0">
              <a:latin typeface="Times New Roman" pitchFamily="18" charset="0"/>
              <a:cs typeface="Times New Roman" pitchFamily="18" charset="0"/>
            </a:endParaRPr>
          </a:p>
        </p:txBody>
      </p:sp>
      <p:sp>
        <p:nvSpPr>
          <p:cNvPr id="6" name="TextBox 5"/>
          <p:cNvSpPr txBox="1"/>
          <p:nvPr/>
        </p:nvSpPr>
        <p:spPr>
          <a:xfrm>
            <a:off x="609600" y="685800"/>
            <a:ext cx="7848600" cy="3857466"/>
          </a:xfrm>
          <a:prstGeom prst="rect">
            <a:avLst/>
          </a:prstGeom>
          <a:noFill/>
        </p:spPr>
        <p:txBody>
          <a:bodyPr wrap="square" rtlCol="0">
            <a:spAutoFit/>
          </a:bodyPr>
          <a:lstStyle/>
          <a:p>
            <a:pPr algn="ctr"/>
            <a:r>
              <a:rPr lang="en-US" sz="4400" dirty="0" smtClean="0">
                <a:latin typeface="Times New Roman" pitchFamily="18" charset="0"/>
                <a:cs typeface="Times New Roman" pitchFamily="18" charset="0"/>
              </a:rPr>
              <a:t>Air Quality </a:t>
            </a:r>
          </a:p>
          <a:p>
            <a:pPr algn="ctr"/>
            <a:r>
              <a:rPr lang="en-US" sz="4400" dirty="0" smtClean="0">
                <a:latin typeface="Times New Roman" pitchFamily="18" charset="0"/>
                <a:cs typeface="Times New Roman" pitchFamily="18" charset="0"/>
              </a:rPr>
              <a:t>Rule Changes and Updates </a:t>
            </a:r>
          </a:p>
          <a:p>
            <a:pPr algn="ctr"/>
            <a:endParaRPr lang="en-US" sz="4400" b="1" baseline="30000" dirty="0" smtClean="0">
              <a:latin typeface="Times New Roman" pitchFamily="18" charset="0"/>
              <a:cs typeface="Times New Roman" pitchFamily="18" charset="0"/>
            </a:endParaRPr>
          </a:p>
          <a:p>
            <a:pPr algn="ctr"/>
            <a:endParaRPr lang="en-US" sz="4400" b="1" baseline="30000" dirty="0" smtClean="0">
              <a:latin typeface="Times New Roman" pitchFamily="18" charset="0"/>
              <a:cs typeface="Times New Roman" pitchFamily="18" charset="0"/>
            </a:endParaRPr>
          </a:p>
          <a:p>
            <a:pPr algn="ctr"/>
            <a:endParaRPr lang="en-US" sz="4400" dirty="0" smtClean="0">
              <a:latin typeface="Times New Roman" pitchFamily="18" charset="0"/>
              <a:cs typeface="Times New Roman" pitchFamily="18" charset="0"/>
            </a:endParaRPr>
          </a:p>
          <a:p>
            <a:endParaRPr lang="en-US" sz="54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156</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61060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a:lnSpc>
                <a:spcPct val="115000"/>
              </a:lnSpc>
              <a:spcBef>
                <a:spcPts val="0"/>
              </a:spcBef>
              <a:spcAft>
                <a:spcPts val="1000"/>
              </a:spcAft>
              <a:buNone/>
            </a:pPr>
            <a:r>
              <a:rPr lang="en-US" dirty="0" smtClean="0">
                <a:latin typeface="Times New Roman"/>
                <a:ea typeface="Calibri"/>
              </a:rPr>
              <a:t>Enforcement Action Criteria for ACDP sources:</a:t>
            </a:r>
          </a:p>
          <a:p>
            <a:pPr marL="283464" lvl="1">
              <a:lnSpc>
                <a:spcPct val="115000"/>
              </a:lnSpc>
              <a:spcBef>
                <a:spcPts val="0"/>
              </a:spcBef>
              <a:spcAft>
                <a:spcPts val="1000"/>
              </a:spcAft>
              <a:buClrTx/>
              <a:buNone/>
            </a:pPr>
            <a:r>
              <a:rPr lang="en-US" dirty="0" smtClean="0">
                <a:latin typeface="Times New Roman"/>
                <a:ea typeface="Calibri"/>
              </a:rPr>
              <a:t>Added “whether the excess emissions event was due to an emergency” to OAR 340-214-0350 Enforcement Action Criteria</a:t>
            </a:r>
          </a:p>
          <a:p>
            <a:pPr marL="0" marR="0">
              <a:lnSpc>
                <a:spcPct val="115000"/>
              </a:lnSpc>
              <a:spcBef>
                <a:spcPts val="0"/>
              </a:spcBef>
              <a:spcAft>
                <a:spcPts val="1000"/>
              </a:spcAft>
            </a:pPr>
            <a:endParaRPr lang="en-US" sz="3600" dirty="0" smtClean="0">
              <a:latin typeface="Times New Roman"/>
              <a:ea typeface="Calibri"/>
            </a:endParaRPr>
          </a:p>
          <a:p>
            <a:pPr marL="0" marR="0">
              <a:lnSpc>
                <a:spcPct val="115000"/>
              </a:lnSpc>
              <a:spcBef>
                <a:spcPts val="0"/>
              </a:spcBef>
              <a:spcAft>
                <a:spcPts val="1000"/>
              </a:spcAft>
            </a:pPr>
            <a:endParaRPr lang="en-US" sz="3600" dirty="0" smtClean="0">
              <a:latin typeface="Times New Roman"/>
              <a:ea typeface="Calibri"/>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193541" name="Picture 5" descr="http://extras.mnginteractive.com/live/media/site568/2014/0311/20140311_072805_Screen%20Shot%202014-03-11%20at%205.44.21%20PM.jpg"/>
          <p:cNvPicPr>
            <a:picLocks noChangeAspect="1" noChangeArrowheads="1"/>
          </p:cNvPicPr>
          <p:nvPr/>
        </p:nvPicPr>
        <p:blipFill>
          <a:blip r:embed="rId3" cstate="print"/>
          <a:srcRect/>
          <a:stretch>
            <a:fillRect/>
          </a:stretch>
        </p:blipFill>
        <p:spPr bwMode="auto">
          <a:xfrm>
            <a:off x="2209800" y="3733800"/>
            <a:ext cx="5264096" cy="2938230"/>
          </a:xfrm>
          <a:prstGeom prst="rect">
            <a:avLst/>
          </a:prstGeom>
          <a:noFill/>
        </p:spPr>
      </p:pic>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16</a:t>
            </a:fld>
            <a:endParaRPr lang="en-US" dirty="0"/>
          </a:p>
        </p:txBody>
      </p:sp>
    </p:spTree>
    <p:extLst>
      <p:ext uri="{BB962C8B-B14F-4D97-AF65-F5344CB8AC3E}">
        <p14:creationId xmlns:p14="http://schemas.microsoft.com/office/powerpoint/2010/main" xmlns="" val="4181542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61060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3200" b="1" dirty="0" smtClean="0">
                <a:latin typeface="Times New Roman" pitchFamily="18" charset="0"/>
                <a:ea typeface="Calibri"/>
                <a:cs typeface="Times New Roman" pitchFamily="18" charset="0"/>
              </a:rPr>
              <a:t>Updates to:</a:t>
            </a:r>
          </a:p>
          <a:p>
            <a:pPr marL="1266444" lvl="2" indent="-571500">
              <a:lnSpc>
                <a:spcPct val="115000"/>
              </a:lnSpc>
              <a:spcBef>
                <a:spcPts val="0"/>
              </a:spcBef>
              <a:spcAft>
                <a:spcPts val="1200"/>
              </a:spcAft>
              <a:buClrTx/>
              <a:buFont typeface="Arial" pitchFamily="34" charset="0"/>
              <a:buChar char="•"/>
            </a:pPr>
            <a:r>
              <a:rPr lang="en-US" sz="2800" dirty="0" smtClean="0">
                <a:latin typeface="Times New Roman" pitchFamily="18" charset="0"/>
                <a:ea typeface="Calibri"/>
                <a:cs typeface="Times New Roman" pitchFamily="18" charset="0"/>
              </a:rPr>
              <a:t>Source Sampling Manual – Volume I</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spcAft>
                <a:spcPts val="1200"/>
              </a:spcAft>
              <a:buClrTx/>
              <a:buFont typeface="Arial" pitchFamily="34" charset="0"/>
              <a:buChar char="•"/>
            </a:pPr>
            <a:r>
              <a:rPr lang="en-US" sz="2800" dirty="0">
                <a:latin typeface="Times New Roman" pitchFamily="18" charset="0"/>
                <a:ea typeface="Calibri"/>
                <a:cs typeface="Times New Roman" pitchFamily="18" charset="0"/>
              </a:rPr>
              <a:t>Source Sampling Manual – Volume </a:t>
            </a:r>
            <a:r>
              <a:rPr lang="en-US" sz="2800" dirty="0" smtClean="0">
                <a:latin typeface="Times New Roman" pitchFamily="18" charset="0"/>
                <a:ea typeface="Calibri"/>
                <a:cs typeface="Times New Roman" pitchFamily="18" charset="0"/>
              </a:rPr>
              <a:t>II</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spcAft>
                <a:spcPts val="1200"/>
              </a:spcAft>
              <a:buClrTx/>
              <a:buFont typeface="Arial" pitchFamily="34" charset="0"/>
              <a:buChar char="•"/>
            </a:pPr>
            <a:r>
              <a:rPr lang="en-US" sz="2800" dirty="0" smtClean="0">
                <a:latin typeface="Times New Roman" pitchFamily="18" charset="0"/>
                <a:ea typeface="Calibri"/>
                <a:cs typeface="Times New Roman" pitchFamily="18" charset="0"/>
              </a:rPr>
              <a:t>Continuous Monitoring Manual</a:t>
            </a:r>
            <a:endParaRPr lang="en-US" sz="2800" dirty="0">
              <a:latin typeface="Times New Roman" pitchFamily="18" charset="0"/>
              <a:ea typeface="Calibri"/>
              <a:cs typeface="Times New Roman" pitchFamily="18" charset="0"/>
            </a:endParaRPr>
          </a:p>
          <a:p>
            <a:pPr>
              <a:spcBef>
                <a:spcPts val="0"/>
              </a:spcBef>
              <a:spcAft>
                <a:spcPts val="1200"/>
              </a:spcAft>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3074" name="Picture 2"/>
          <p:cNvPicPr>
            <a:picLocks noChangeAspect="1" noChangeArrowheads="1"/>
          </p:cNvPicPr>
          <p:nvPr/>
        </p:nvPicPr>
        <p:blipFill>
          <a:blip r:embed="rId3" cstate="print"/>
          <a:srcRect l="11719" t="21094" r="60937" b="8203"/>
          <a:stretch>
            <a:fillRect/>
          </a:stretch>
        </p:blipFill>
        <p:spPr bwMode="auto">
          <a:xfrm>
            <a:off x="6172200" y="4114800"/>
            <a:ext cx="2210287" cy="2286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11719" t="21094" r="61406" b="8203"/>
          <a:stretch>
            <a:fillRect/>
          </a:stretch>
        </p:blipFill>
        <p:spPr bwMode="auto">
          <a:xfrm>
            <a:off x="1447800" y="4191000"/>
            <a:ext cx="2162734" cy="2276007"/>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l="5156" t="21094" r="75000" b="15234"/>
          <a:stretch>
            <a:fillRect/>
          </a:stretch>
        </p:blipFill>
        <p:spPr bwMode="auto">
          <a:xfrm>
            <a:off x="3657600" y="4191000"/>
            <a:ext cx="2133600" cy="2362200"/>
          </a:xfrm>
          <a:prstGeom prst="rect">
            <a:avLst/>
          </a:prstGeom>
          <a:noFill/>
          <a:ln w="9525">
            <a:noFill/>
            <a:miter lim="800000"/>
            <a:headEnd/>
            <a:tailEnd/>
          </a:ln>
        </p:spPr>
      </p:pic>
      <p:sp>
        <p:nvSpPr>
          <p:cNvPr id="10"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1" name="Slide Number Placeholder 10"/>
          <p:cNvSpPr>
            <a:spLocks noGrp="1"/>
          </p:cNvSpPr>
          <p:nvPr>
            <p:ph type="sldNum" sz="quarter" idx="12"/>
          </p:nvPr>
        </p:nvSpPr>
        <p:spPr/>
        <p:txBody>
          <a:bodyPr/>
          <a:lstStyle/>
          <a:p>
            <a:fld id="{B4F3AE50-1B84-4193-A18E-F29C95A836E2}" type="slidenum">
              <a:rPr lang="en-US" smtClean="0"/>
              <a:pPr/>
              <a:t>17</a:t>
            </a:fld>
            <a:endParaRPr lang="en-US" dirty="0"/>
          </a:p>
        </p:txBody>
      </p:sp>
    </p:spTree>
    <p:extLst>
      <p:ext uri="{BB962C8B-B14F-4D97-AF65-F5344CB8AC3E}">
        <p14:creationId xmlns:p14="http://schemas.microsoft.com/office/powerpoint/2010/main" xmlns="" val="1615194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6035" b="7768"/>
          <a:stretch/>
        </p:blipFill>
        <p:spPr bwMode="auto">
          <a:xfrm>
            <a:off x="5410200" y="4724399"/>
            <a:ext cx="3505200" cy="18732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ontent Placeholder 2"/>
          <p:cNvSpPr txBox="1">
            <a:spLocks/>
          </p:cNvSpPr>
          <p:nvPr/>
        </p:nvSpPr>
        <p:spPr>
          <a:xfrm>
            <a:off x="381000" y="1295400"/>
            <a:ext cx="8610600" cy="29718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itchFamily="18" charset="0"/>
                <a:ea typeface="Calibri"/>
                <a:cs typeface="Times New Roman" pitchFamily="18" charset="0"/>
              </a:rPr>
              <a:t>Hearing and Meeting Procedures:</a:t>
            </a:r>
          </a:p>
          <a:p>
            <a:pPr marL="745236" indent="-571500">
              <a:lnSpc>
                <a:spcPct val="115000"/>
              </a:lnSpc>
              <a:spcBef>
                <a:spcPts val="0"/>
              </a:spcBef>
              <a:spcAft>
                <a:spcPts val="1200"/>
              </a:spcAft>
              <a:buClrTx/>
              <a:buFont typeface="Arial" pitchFamily="34" charset="0"/>
              <a:buChar char="•"/>
            </a:pPr>
            <a:r>
              <a:rPr lang="en-US" dirty="0" smtClean="0">
                <a:latin typeface="Times New Roman" pitchFamily="18" charset="0"/>
                <a:ea typeface="Calibri"/>
                <a:cs typeface="Times New Roman" pitchFamily="18" charset="0"/>
              </a:rPr>
              <a:t>Repeal </a:t>
            </a:r>
            <a:r>
              <a:rPr lang="en-US" dirty="0">
                <a:latin typeface="Times New Roman" pitchFamily="18" charset="0"/>
                <a:ea typeface="Calibri"/>
                <a:cs typeface="Times New Roman" pitchFamily="18" charset="0"/>
              </a:rPr>
              <a:t>prescriptive language </a:t>
            </a:r>
            <a:r>
              <a:rPr lang="en-US" dirty="0" smtClean="0">
                <a:latin typeface="Times New Roman" pitchFamily="18" charset="0"/>
                <a:ea typeface="Calibri"/>
                <a:cs typeface="Times New Roman" pitchFamily="18" charset="0"/>
              </a:rPr>
              <a:t>OAR 340-209-0070 to allow more flexibility in holding hearings/meetings </a:t>
            </a:r>
          </a:p>
          <a:p>
            <a:pPr marL="745236" indent="-571500">
              <a:lnSpc>
                <a:spcPct val="115000"/>
              </a:lnSpc>
              <a:spcBef>
                <a:spcPts val="0"/>
              </a:spcBef>
              <a:spcAft>
                <a:spcPts val="1200"/>
              </a:spcAft>
              <a:buClrTx/>
              <a:buFont typeface="Arial" pitchFamily="34" charset="0"/>
              <a:buChar char="•"/>
            </a:pPr>
            <a:r>
              <a:rPr lang="en-US" dirty="0" smtClean="0">
                <a:latin typeface="Times New Roman"/>
                <a:ea typeface="Times New Roman"/>
              </a:rPr>
              <a:t>With Internet-based </a:t>
            </a:r>
            <a:r>
              <a:rPr lang="en-US" dirty="0">
                <a:latin typeface="Times New Roman"/>
                <a:ea typeface="Times New Roman"/>
              </a:rPr>
              <a:t>virtual meetings, </a:t>
            </a:r>
            <a:r>
              <a:rPr lang="en-US" dirty="0" smtClean="0">
                <a:latin typeface="Times New Roman"/>
                <a:ea typeface="Times New Roman"/>
              </a:rPr>
              <a:t>more </a:t>
            </a:r>
            <a:r>
              <a:rPr lang="en-US" dirty="0">
                <a:latin typeface="Times New Roman"/>
                <a:ea typeface="Times New Roman"/>
              </a:rPr>
              <a:t>meetings across the state </a:t>
            </a:r>
            <a:r>
              <a:rPr lang="en-US" dirty="0" smtClean="0">
                <a:latin typeface="Times New Roman"/>
                <a:ea typeface="Times New Roman"/>
              </a:rPr>
              <a:t>with </a:t>
            </a:r>
            <a:r>
              <a:rPr lang="en-US" dirty="0">
                <a:latin typeface="Times New Roman"/>
                <a:ea typeface="Times New Roman"/>
              </a:rPr>
              <a:t>fewer resources. </a:t>
            </a:r>
            <a:endParaRPr lang="en-US" dirty="0" smtClean="0">
              <a:latin typeface="Times New Roman"/>
              <a:ea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Rectangle 6"/>
          <p:cNvSpPr/>
          <p:nvPr/>
        </p:nvSpPr>
        <p:spPr>
          <a:xfrm>
            <a:off x="457200" y="3962400"/>
            <a:ext cx="5105400" cy="2569934"/>
          </a:xfrm>
          <a:prstGeom prst="rect">
            <a:avLst/>
          </a:prstGeom>
        </p:spPr>
        <p:txBody>
          <a:bodyPr wrap="square">
            <a:spAutoFit/>
          </a:bodyPr>
          <a:lstStyle/>
          <a:p>
            <a:pPr marL="745236" indent="-571500">
              <a:lnSpc>
                <a:spcPct val="115000"/>
              </a:lnSpc>
              <a:spcBef>
                <a:spcPts val="0"/>
              </a:spcBef>
              <a:spcAft>
                <a:spcPts val="1200"/>
              </a:spcAft>
              <a:buClrTx/>
              <a:buFont typeface="Arial" pitchFamily="34" charset="0"/>
              <a:buChar char="•"/>
            </a:pPr>
            <a:r>
              <a:rPr lang="en-US" sz="2800" dirty="0" smtClean="0">
                <a:latin typeface="Times New Roman"/>
                <a:ea typeface="Times New Roman"/>
              </a:rPr>
              <a:t>After establishing necessary technology, allow people to call in to hearings/meetings from any location instead of traveling.  </a:t>
            </a:r>
            <a:endParaRPr lang="en-US" sz="2800" dirty="0">
              <a:solidFill>
                <a:sysClr val="windowText" lastClr="000000"/>
              </a:solidFill>
              <a:ea typeface="Calibri"/>
              <a:cs typeface="Times New Roman"/>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18</a:t>
            </a:fld>
            <a:endParaRPr lang="en-US" dirty="0"/>
          </a:p>
        </p:txBody>
      </p:sp>
    </p:spTree>
    <p:extLst>
      <p:ext uri="{BB962C8B-B14F-4D97-AF65-F5344CB8AC3E}">
        <p14:creationId xmlns:p14="http://schemas.microsoft.com/office/powerpoint/2010/main" xmlns="" val="1353979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2286000"/>
            <a:ext cx="8183880" cy="4036828"/>
          </a:xfrm>
          <a:prstGeom prst="rect">
            <a:avLst/>
          </a:prstGeom>
        </p:spPr>
        <p:txBody>
          <a:bodyPr vert="horz" lIns="182880" tIns="91440" numCol="2">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lvl="0">
              <a:buClrTx/>
            </a:pPr>
            <a:r>
              <a:rPr lang="en-US" dirty="0" smtClean="0">
                <a:latin typeface="Times New Roman" pitchFamily="18" charset="0"/>
                <a:cs typeface="Times New Roman" pitchFamily="18" charset="0"/>
              </a:rPr>
              <a:t>Attainment area</a:t>
            </a:r>
          </a:p>
          <a:p>
            <a:pPr lvl="0">
              <a:buClrTx/>
            </a:pPr>
            <a:r>
              <a:rPr lang="en-US" dirty="0" smtClean="0">
                <a:latin typeface="Times New Roman" pitchFamily="18" charset="0"/>
                <a:cs typeface="Times New Roman" pitchFamily="18" charset="0"/>
              </a:rPr>
              <a:t>Attainment pollutant</a:t>
            </a:r>
          </a:p>
          <a:p>
            <a:pPr lvl="0">
              <a:buClrTx/>
            </a:pPr>
            <a:r>
              <a:rPr lang="en-US" dirty="0" smtClean="0">
                <a:latin typeface="Times New Roman" pitchFamily="18" charset="0"/>
                <a:cs typeface="Times New Roman" pitchFamily="18" charset="0"/>
              </a:rPr>
              <a:t>Capture efficiency</a:t>
            </a:r>
          </a:p>
          <a:p>
            <a:pPr lvl="0">
              <a:buClrTx/>
            </a:pPr>
            <a:r>
              <a:rPr lang="en-US" dirty="0" smtClean="0">
                <a:latin typeface="Times New Roman" pitchFamily="18" charset="0"/>
                <a:cs typeface="Times New Roman" pitchFamily="18" charset="0"/>
              </a:rPr>
              <a:t>Class II area</a:t>
            </a:r>
          </a:p>
          <a:p>
            <a:pPr lvl="0">
              <a:buClrTx/>
            </a:pPr>
            <a:r>
              <a:rPr lang="en-US" dirty="0" smtClean="0">
                <a:latin typeface="Times New Roman" pitchFamily="18" charset="0"/>
                <a:cs typeface="Times New Roman" pitchFamily="18" charset="0"/>
              </a:rPr>
              <a:t>Class III area</a:t>
            </a:r>
          </a:p>
          <a:p>
            <a:pPr lvl="0">
              <a:buClrTx/>
            </a:pPr>
            <a:r>
              <a:rPr lang="en-US" dirty="0" smtClean="0">
                <a:latin typeface="Times New Roman" pitchFamily="18" charset="0"/>
                <a:cs typeface="Times New Roman" pitchFamily="18" charset="0"/>
              </a:rPr>
              <a:t>Control efficiency</a:t>
            </a:r>
          </a:p>
          <a:p>
            <a:pPr lvl="0">
              <a:buClrTx/>
            </a:pPr>
            <a:r>
              <a:rPr lang="en-US" dirty="0" smtClean="0">
                <a:latin typeface="Times New Roman" pitchFamily="18" charset="0"/>
                <a:cs typeface="Times New Roman" pitchFamily="18" charset="0"/>
              </a:rPr>
              <a:t>Day</a:t>
            </a:r>
          </a:p>
          <a:p>
            <a:pPr lvl="0">
              <a:buClrTx/>
            </a:pPr>
            <a:r>
              <a:rPr lang="en-US" dirty="0" smtClean="0">
                <a:latin typeface="Times New Roman" pitchFamily="18" charset="0"/>
                <a:cs typeface="Times New Roman" pitchFamily="18" charset="0"/>
              </a:rPr>
              <a:t>DEQ method [#]</a:t>
            </a:r>
          </a:p>
          <a:p>
            <a:pPr lvl="0">
              <a:buClrTx/>
            </a:pPr>
            <a:r>
              <a:rPr lang="en-US" dirty="0" smtClean="0">
                <a:latin typeface="Times New Roman" pitchFamily="18" charset="0"/>
                <a:cs typeface="Times New Roman" pitchFamily="18" charset="0"/>
              </a:rPr>
              <a:t>Designated area</a:t>
            </a:r>
          </a:p>
          <a:p>
            <a:pPr lvl="0">
              <a:buClrTx/>
            </a:pPr>
            <a:r>
              <a:rPr lang="en-US" dirty="0" smtClean="0">
                <a:latin typeface="Times New Roman" pitchFamily="18" charset="0"/>
                <a:cs typeface="Times New Roman" pitchFamily="18" charset="0"/>
              </a:rPr>
              <a:t>Destruction efficiency</a:t>
            </a:r>
          </a:p>
          <a:p>
            <a:pPr lvl="0">
              <a:buClrTx/>
            </a:pPr>
            <a:r>
              <a:rPr lang="en-US" dirty="0" smtClean="0">
                <a:latin typeface="Times New Roman" pitchFamily="18" charset="0"/>
                <a:cs typeface="Times New Roman" pitchFamily="18" charset="0"/>
              </a:rPr>
              <a:t>Fuel burning equipment</a:t>
            </a:r>
          </a:p>
          <a:p>
            <a:pPr lvl="0">
              <a:buClrTx/>
            </a:pPr>
            <a:r>
              <a:rPr lang="en-US" dirty="0" smtClean="0">
                <a:latin typeface="Times New Roman" pitchFamily="18" charset="0"/>
                <a:cs typeface="Times New Roman" pitchFamily="18" charset="0"/>
              </a:rPr>
              <a:t>Hazardous air pollutant</a:t>
            </a:r>
          </a:p>
          <a:p>
            <a:pPr lvl="0">
              <a:buClrTx/>
            </a:pPr>
            <a:r>
              <a:rPr lang="en-US" dirty="0" smtClean="0">
                <a:latin typeface="Times New Roman" pitchFamily="18" charset="0"/>
                <a:cs typeface="Times New Roman" pitchFamily="18" charset="0"/>
              </a:rPr>
              <a:t>Internal combustion engine</a:t>
            </a:r>
          </a:p>
          <a:p>
            <a:pPr lvl="0">
              <a:buClrTx/>
            </a:pPr>
            <a:r>
              <a:rPr lang="en-US" dirty="0" smtClean="0">
                <a:latin typeface="Times New Roman" pitchFamily="18" charset="0"/>
                <a:cs typeface="Times New Roman" pitchFamily="18" charset="0"/>
              </a:rPr>
              <a:t>Liquefied petroleum gas</a:t>
            </a: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0" name="Rectangle 9"/>
          <p:cNvSpPr/>
          <p:nvPr/>
        </p:nvSpPr>
        <p:spPr>
          <a:xfrm>
            <a:off x="533400" y="1524000"/>
            <a:ext cx="7848600" cy="548099"/>
          </a:xfrm>
          <a:prstGeom prst="rect">
            <a:avLst/>
          </a:prstGeom>
        </p:spPr>
        <p:txBody>
          <a:bodyPr wrap="square">
            <a:spAutoFit/>
          </a:bodyPr>
          <a:lstStyle/>
          <a:p>
            <a:pPr lvl="1" algn="ctr">
              <a:lnSpc>
                <a:spcPct val="115000"/>
              </a:lnSpc>
              <a:buClr>
                <a:srgbClr val="00B0F0"/>
              </a:buClr>
            </a:pPr>
            <a:r>
              <a:rPr lang="en-US" sz="2800" dirty="0" smtClean="0">
                <a:latin typeface="Times New Roman" pitchFamily="18" charset="0"/>
                <a:ea typeface="Calibri"/>
                <a:cs typeface="Times New Roman" pitchFamily="18" charset="0"/>
              </a:rPr>
              <a:t>New Definitions</a:t>
            </a:r>
          </a:p>
        </p:txBody>
      </p:sp>
      <p:sp>
        <p:nvSpPr>
          <p:cNvPr id="8" name="Slide Number Placeholder 7"/>
          <p:cNvSpPr>
            <a:spLocks noGrp="1"/>
          </p:cNvSpPr>
          <p:nvPr>
            <p:ph type="sldNum" sz="quarter" idx="12"/>
          </p:nvPr>
        </p:nvSpPr>
        <p:spPr/>
        <p:txBody>
          <a:bodyPr/>
          <a:lstStyle/>
          <a:p>
            <a:fld id="{B4F3AE50-1B84-4193-A18E-F29C95A836E2}" type="slidenum">
              <a:rPr lang="en-US" smtClean="0"/>
              <a:pPr/>
              <a:t>19</a:t>
            </a:fld>
            <a:endParaRPr lang="en-US" dirty="0"/>
          </a:p>
        </p:txBody>
      </p:sp>
    </p:spTree>
    <p:extLst>
      <p:ext uri="{BB962C8B-B14F-4D97-AF65-F5344CB8AC3E}">
        <p14:creationId xmlns:p14="http://schemas.microsoft.com/office/powerpoint/2010/main" xmlns="" val="3212238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685800" y="1600200"/>
            <a:ext cx="8305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Char char="•"/>
              <a:defRPr sz="28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Char char="–"/>
              <a:defRPr sz="2200">
                <a:solidFill>
                  <a:schemeClr val="tx1"/>
                </a:solidFill>
                <a:latin typeface="Times New Roman" pitchFamily="18" charset="0"/>
                <a:cs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Times New Roman" pitchFamily="18" charset="0"/>
                <a:cs typeface="Times New Roman" pitchFamily="18" charset="0"/>
              </a:defRPr>
            </a:lvl3pPr>
            <a:lvl4pPr marL="1600200" indent="-228600" algn="l" rtl="0" eaLnBrk="1" fontAlgn="base" hangingPunct="1">
              <a:spcBef>
                <a:spcPct val="20000"/>
              </a:spcBef>
              <a:spcAft>
                <a:spcPct val="0"/>
              </a:spcAft>
              <a:buChar char="–"/>
              <a:defRPr>
                <a:solidFill>
                  <a:schemeClr val="tx1"/>
                </a:solidFill>
                <a:latin typeface="Times New Roman" pitchFamily="18" charset="0"/>
                <a:cs typeface="Times New Roman" pitchFamily="18" charset="0"/>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1033272" marR="0" lvl="0" indent="-576072" algn="l" defTabSz="914400" rtl="0" eaLnBrk="1" fontAlgn="base" latinLnBrk="0" hangingPunct="1">
              <a:lnSpc>
                <a:spcPct val="95000"/>
              </a:lnSpc>
              <a:spcBef>
                <a:spcPts val="1200"/>
              </a:spcBef>
              <a:spcAft>
                <a:spcPct val="0"/>
              </a:spcAft>
              <a:buSzTx/>
              <a:buFontTx/>
              <a:buChar char="•"/>
              <a:tabLst/>
              <a:defRPr/>
            </a:pPr>
            <a:r>
              <a:rPr lang="en-US" kern="0" dirty="0" smtClean="0">
                <a:solidFill>
                  <a:srgbClr val="000000"/>
                </a:solidFill>
                <a:latin typeface="Times New Roman"/>
                <a:ea typeface="Calibri"/>
                <a:cs typeface="Times New Roman"/>
              </a:rPr>
              <a:t>Goals/Reasons for Rulemaking</a:t>
            </a:r>
          </a:p>
          <a:p>
            <a:pPr marL="1033272" marR="0" lvl="0" indent="-576072" algn="l" defTabSz="914400" rtl="0" eaLnBrk="1" fontAlgn="base" latinLnBrk="0" hangingPunct="1">
              <a:lnSpc>
                <a:spcPct val="95000"/>
              </a:lnSpc>
              <a:spcBef>
                <a:spcPts val="1200"/>
              </a:spcBef>
              <a:spcAft>
                <a:spcPct val="0"/>
              </a:spcAft>
              <a:buSzTx/>
              <a:buFontTx/>
              <a:buChar char="•"/>
              <a:tabLst/>
              <a:defRPr/>
            </a:pPr>
            <a:r>
              <a:rPr kumimoji="0" lang="en-US" b="0" i="0" u="none" strike="noStrike" kern="0" cap="none" spc="0" normalizeH="0" baseline="0" noProof="0" dirty="0" smtClean="0">
                <a:ln>
                  <a:noFill/>
                </a:ln>
                <a:solidFill>
                  <a:srgbClr val="000000"/>
                </a:solidFill>
                <a:effectLst/>
                <a:uLnTx/>
                <a:uFillTx/>
                <a:latin typeface="Times New Roman"/>
                <a:ea typeface="Calibri"/>
                <a:cs typeface="Times New Roman"/>
              </a:rPr>
              <a:t>Overview of Rulemaking</a:t>
            </a:r>
          </a:p>
          <a:p>
            <a:pPr marL="1033272" marR="0" lvl="0" indent="-576072" algn="l" defTabSz="914400" rtl="0" eaLnBrk="1" fontAlgn="base" latinLnBrk="0" hangingPunct="1">
              <a:lnSpc>
                <a:spcPct val="95000"/>
              </a:lnSpc>
              <a:spcBef>
                <a:spcPts val="1200"/>
              </a:spcBef>
              <a:spcAft>
                <a:spcPct val="0"/>
              </a:spcAft>
              <a:buSzTx/>
              <a:buFontTx/>
              <a:buChar char="•"/>
              <a:tabLst/>
              <a:defRPr/>
            </a:pPr>
            <a:r>
              <a:rPr kumimoji="0" lang="en-US" b="0" i="0" u="none" strike="noStrike" kern="0" cap="none" spc="0" normalizeH="0" baseline="0" noProof="0" dirty="0" smtClean="0">
                <a:ln>
                  <a:noFill/>
                </a:ln>
                <a:solidFill>
                  <a:srgbClr val="000000"/>
                </a:solidFill>
                <a:effectLst/>
                <a:uLnTx/>
                <a:uFillTx/>
                <a:latin typeface="Times New Roman"/>
                <a:ea typeface="Calibri"/>
                <a:cs typeface="Times New Roman"/>
              </a:rPr>
              <a:t>Rule </a:t>
            </a:r>
            <a:r>
              <a:rPr kumimoji="0" lang="en-US" b="0" i="0" u="none" strike="noStrike" kern="0" cap="none" spc="0" normalizeH="0" baseline="0" noProof="0" dirty="0" smtClean="0">
                <a:ln>
                  <a:noFill/>
                </a:ln>
                <a:effectLst/>
                <a:uLnTx/>
                <a:uFillTx/>
                <a:latin typeface="Times New Roman"/>
                <a:ea typeface="Calibri"/>
                <a:cs typeface="Times New Roman"/>
              </a:rPr>
              <a:t>clean-up </a:t>
            </a:r>
            <a:endParaRPr kumimoji="0" lang="en-US" b="0" i="0" u="none" strike="noStrike" kern="0" cap="none" spc="0" normalizeH="0" baseline="0" noProof="0" dirty="0" smtClean="0">
              <a:ln>
                <a:noFill/>
              </a:ln>
              <a:effectLst/>
              <a:uLnTx/>
              <a:uFillTx/>
              <a:latin typeface="Calibri"/>
              <a:ea typeface="Calibri"/>
              <a:cs typeface="Times New Roman"/>
            </a:endParaRPr>
          </a:p>
          <a:p>
            <a:pPr marL="1033272" marR="0" lvl="0" indent="-576072" algn="l" defTabSz="914400" rtl="0" eaLnBrk="1" fontAlgn="base" latinLnBrk="0" hangingPunct="1">
              <a:lnSpc>
                <a:spcPct val="95000"/>
              </a:lnSpc>
              <a:spcBef>
                <a:spcPts val="1200"/>
              </a:spcBef>
              <a:spcAft>
                <a:spcPct val="0"/>
              </a:spcAft>
              <a:buSzTx/>
              <a:buFontTx/>
              <a:buChar char="•"/>
              <a:tabLst/>
              <a:defRPr/>
            </a:pPr>
            <a:r>
              <a:rPr lang="en-US" kern="0" dirty="0" smtClean="0">
                <a:latin typeface="Times New Roman"/>
                <a:ea typeface="Calibri"/>
                <a:cs typeface="Times New Roman"/>
              </a:rPr>
              <a:t>Division 216 Table 1 changes</a:t>
            </a:r>
            <a:r>
              <a:rPr kumimoji="0" lang="en-US" b="0" i="0" u="none" strike="noStrike" kern="0" cap="none" spc="0" normalizeH="0" baseline="0" noProof="0" dirty="0" smtClean="0">
                <a:ln>
                  <a:noFill/>
                </a:ln>
                <a:effectLst/>
                <a:uLnTx/>
                <a:uFillTx/>
                <a:latin typeface="Times New Roman"/>
                <a:ea typeface="Calibri"/>
                <a:cs typeface="Times New Roman"/>
              </a:rPr>
              <a:t> </a:t>
            </a:r>
            <a:endParaRPr kumimoji="0" lang="en-US" b="0" i="0" u="none" strike="noStrike" kern="0" cap="none" spc="0" normalizeH="0" baseline="0" noProof="0" dirty="0" smtClean="0">
              <a:ln>
                <a:noFill/>
              </a:ln>
              <a:effectLst/>
              <a:uLnTx/>
              <a:uFillTx/>
              <a:latin typeface="Calibri"/>
              <a:ea typeface="Calibri"/>
              <a:cs typeface="Times New Roman"/>
            </a:endParaRPr>
          </a:p>
          <a:p>
            <a:pPr marL="1033272" marR="0" lvl="0" indent="-576072" algn="l" defTabSz="914400" rtl="0" eaLnBrk="1" fontAlgn="base" latinLnBrk="0" hangingPunct="1">
              <a:lnSpc>
                <a:spcPct val="95000"/>
              </a:lnSpc>
              <a:spcBef>
                <a:spcPts val="1200"/>
              </a:spcBef>
              <a:spcAft>
                <a:spcPct val="0"/>
              </a:spcAft>
              <a:buSzTx/>
              <a:buFontTx/>
              <a:buChar char="•"/>
              <a:tabLst/>
              <a:defRPr/>
            </a:pPr>
            <a:r>
              <a:rPr kumimoji="0" lang="en-US" b="0" i="0" u="none" strike="noStrike" kern="0" cap="none" spc="0" normalizeH="0" baseline="0" noProof="0" dirty="0" smtClean="0">
                <a:ln>
                  <a:noFill/>
                </a:ln>
                <a:effectLst/>
                <a:uLnTx/>
                <a:uFillTx/>
                <a:latin typeface="Times New Roman"/>
                <a:ea typeface="Calibri"/>
                <a:cs typeface="Times New Roman"/>
              </a:rPr>
              <a:t>Categorically Insignificant Activities</a:t>
            </a:r>
            <a:endParaRPr kumimoji="0" lang="en-US" b="0" i="0" u="none" strike="noStrike" kern="0" cap="none" spc="0" normalizeH="0" noProof="0" dirty="0" smtClean="0">
              <a:ln>
                <a:noFill/>
              </a:ln>
              <a:effectLst/>
              <a:uLnTx/>
              <a:uFillTx/>
              <a:latin typeface="Times New Roman"/>
              <a:ea typeface="Calibri"/>
              <a:cs typeface="Times New Roman"/>
            </a:endParaRPr>
          </a:p>
          <a:p>
            <a:pPr marL="1033272" indent="-576072">
              <a:lnSpc>
                <a:spcPct val="95000"/>
              </a:lnSpc>
              <a:spcBef>
                <a:spcPts val="1200"/>
              </a:spcBef>
              <a:defRPr/>
            </a:pPr>
            <a:r>
              <a:rPr lang="en-US" kern="0" dirty="0" smtClean="0">
                <a:latin typeface="Times New Roman"/>
                <a:ea typeface="Calibri"/>
                <a:cs typeface="Times New Roman"/>
              </a:rPr>
              <a:t>Update particulate matter (PM) standards</a:t>
            </a:r>
          </a:p>
          <a:p>
            <a:pPr marL="1033272" lvl="0" indent="-576072">
              <a:lnSpc>
                <a:spcPct val="95000"/>
              </a:lnSpc>
              <a:spcBef>
                <a:spcPts val="1200"/>
              </a:spcBef>
              <a:defRPr/>
            </a:pPr>
            <a:r>
              <a:rPr lang="en-US" kern="0" dirty="0" smtClean="0">
                <a:latin typeface="Times New Roman"/>
                <a:ea typeface="Calibri"/>
                <a:cs typeface="Times New Roman"/>
              </a:rPr>
              <a:t>Splitting businesses </a:t>
            </a:r>
          </a:p>
          <a:p>
            <a:pPr marL="1033272" marR="0" lvl="0" indent="-576072" algn="l" defTabSz="914400" rtl="0" eaLnBrk="1" fontAlgn="base" latinLnBrk="0" hangingPunct="1">
              <a:lnSpc>
                <a:spcPct val="95000"/>
              </a:lnSpc>
              <a:spcBef>
                <a:spcPts val="1200"/>
              </a:spcBef>
              <a:spcAft>
                <a:spcPct val="0"/>
              </a:spcAft>
              <a:buSzTx/>
              <a:buFontTx/>
              <a:buChar char="•"/>
              <a:tabLst/>
              <a:defRPr/>
            </a:pPr>
            <a:r>
              <a:rPr lang="en-US" kern="0" dirty="0" smtClean="0">
                <a:latin typeface="Times New Roman"/>
                <a:ea typeface="Calibri"/>
                <a:cs typeface="Times New Roman"/>
              </a:rPr>
              <a:t>New Source Review (NSR) </a:t>
            </a:r>
          </a:p>
          <a:p>
            <a:pPr marL="1033272" indent="-576072">
              <a:lnSpc>
                <a:spcPct val="95000"/>
              </a:lnSpc>
              <a:spcBef>
                <a:spcPts val="1200"/>
              </a:spcBef>
              <a:defRPr/>
            </a:pPr>
            <a:r>
              <a:rPr lang="en-US" kern="0" dirty="0" smtClean="0">
                <a:latin typeface="Times New Roman"/>
                <a:ea typeface="Calibri"/>
                <a:cs typeface="Times New Roman"/>
              </a:rPr>
              <a:t>Extensions for NSR permits </a:t>
            </a:r>
            <a:endParaRPr kumimoji="0" lang="en-US" b="0" i="0" u="none" strike="noStrike" kern="0" cap="none" spc="0" normalizeH="0" baseline="0" noProof="0" dirty="0" smtClean="0">
              <a:ln>
                <a:noFill/>
              </a:ln>
              <a:effectLst/>
              <a:uLnTx/>
              <a:uFillTx/>
              <a:latin typeface="Times New Roman"/>
              <a:ea typeface="Calibri"/>
              <a:cs typeface="Times New Roman"/>
            </a:endParaRPr>
          </a:p>
          <a:p>
            <a:pPr marL="1033272" indent="-576072">
              <a:lnSpc>
                <a:spcPct val="95000"/>
              </a:lnSpc>
              <a:spcBef>
                <a:spcPts val="1200"/>
              </a:spcBef>
              <a:defRPr/>
            </a:pPr>
            <a:r>
              <a:rPr lang="en-US" kern="0" dirty="0" smtClean="0">
                <a:latin typeface="Times New Roman"/>
                <a:ea typeface="Calibri"/>
                <a:cs typeface="Times New Roman"/>
              </a:rPr>
              <a:t>Net air quality benefit for sensitive areas</a:t>
            </a:r>
          </a:p>
          <a:p>
            <a:pPr>
              <a:lnSpc>
                <a:spcPct val="115000"/>
              </a:lnSpc>
              <a:spcBef>
                <a:spcPts val="0"/>
              </a:spcBef>
              <a:buClr>
                <a:srgbClr val="00B0F0"/>
              </a:buClr>
              <a:defRPr/>
            </a:pPr>
            <a:endParaRPr lang="en-US" sz="3200" kern="0" dirty="0" smtClean="0">
              <a:latin typeface="Times New Roman"/>
              <a:ea typeface="Calibri"/>
              <a:cs typeface="Times New Roman"/>
            </a:endParaRPr>
          </a:p>
          <a:p>
            <a:pPr>
              <a:lnSpc>
                <a:spcPct val="115000"/>
              </a:lnSpc>
              <a:spcBef>
                <a:spcPts val="0"/>
              </a:spcBef>
              <a:buClr>
                <a:srgbClr val="00B0F0"/>
              </a:buClr>
              <a:defRPr/>
            </a:pPr>
            <a:endParaRPr lang="en-US" sz="3200" kern="0" dirty="0" smtClean="0">
              <a:latin typeface="Times New Roman"/>
              <a:ea typeface="Calibri"/>
              <a:cs typeface="Times New Roman"/>
            </a:endParaRPr>
          </a:p>
          <a:p>
            <a:pPr marL="342900" marR="0" lvl="0" indent="-342900" algn="l" defTabSz="914400" rtl="0" eaLnBrk="1" fontAlgn="base" latinLnBrk="0" hangingPunct="1">
              <a:lnSpc>
                <a:spcPct val="115000"/>
              </a:lnSpc>
              <a:spcBef>
                <a:spcPts val="0"/>
              </a:spcBef>
              <a:spcAft>
                <a:spcPct val="0"/>
              </a:spcAft>
              <a:buClr>
                <a:srgbClr val="00B0F0"/>
              </a:buClr>
              <a:buSzTx/>
              <a:buNone/>
              <a:tabLst/>
              <a:defRPr/>
            </a:pPr>
            <a:endParaRPr kumimoji="0" lang="en-US" sz="3000" b="0" i="0" u="none" strike="noStrike" kern="0" cap="none" spc="0" normalizeH="0" baseline="0" noProof="0" dirty="0" smtClean="0">
              <a:ln>
                <a:noFill/>
              </a:ln>
              <a:solidFill>
                <a:srgbClr val="000000"/>
              </a:solidFill>
              <a:effectLst/>
              <a:uLnTx/>
              <a:uFillTx/>
              <a:latin typeface="Calibri"/>
              <a:ea typeface="Calibri"/>
              <a:cs typeface="Times New Roman"/>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8" name="Rectangle 7"/>
          <p:cNvSpPr/>
          <p:nvPr/>
        </p:nvSpPr>
        <p:spPr>
          <a:xfrm>
            <a:off x="1752600" y="914400"/>
            <a:ext cx="6030497" cy="646331"/>
          </a:xfrm>
          <a:prstGeom prst="rect">
            <a:avLst/>
          </a:prstGeom>
        </p:spPr>
        <p:txBody>
          <a:bodyPr wrap="none">
            <a:spAutoFit/>
          </a:bodyPr>
          <a:lstStyle/>
          <a:p>
            <a:pPr lvl="0" algn="ctr">
              <a:spcBef>
                <a:spcPct val="0"/>
              </a:spcBef>
              <a:defRPr/>
            </a:pPr>
            <a:r>
              <a:rPr lang="en-US" sz="3600" dirty="0" smtClean="0">
                <a:latin typeface="Times New Roman" pitchFamily="18" charset="0"/>
                <a:cs typeface="Times New Roman" pitchFamily="18" charset="0"/>
              </a:rPr>
              <a:t>Outline of Today’s Presentation</a:t>
            </a:r>
            <a:endParaRPr lang="en-US" sz="3600"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2</a:t>
            </a:fld>
            <a:endParaRPr lang="en-US" dirty="0"/>
          </a:p>
        </p:txBody>
      </p:sp>
    </p:spTree>
    <p:extLst>
      <p:ext uri="{BB962C8B-B14F-4D97-AF65-F5344CB8AC3E}">
        <p14:creationId xmlns:p14="http://schemas.microsoft.com/office/powerpoint/2010/main" xmlns="" val="142646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2286000"/>
            <a:ext cx="8183880" cy="3960628"/>
          </a:xfrm>
          <a:prstGeom prst="rect">
            <a:avLst/>
          </a:prstGeom>
        </p:spPr>
        <p:txBody>
          <a:bodyPr vert="horz" lIns="182880" tIns="91440" numCol="2">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lvl="0">
              <a:buClrTx/>
            </a:pPr>
            <a:r>
              <a:rPr lang="en-US" dirty="0" smtClean="0">
                <a:latin typeface="Times New Roman" pitchFamily="18" charset="0"/>
                <a:cs typeface="Times New Roman" pitchFamily="18" charset="0"/>
              </a:rPr>
              <a:t>Natural gas</a:t>
            </a:r>
          </a:p>
          <a:p>
            <a:pPr lvl="0">
              <a:buClrTx/>
            </a:pPr>
            <a:r>
              <a:rPr lang="en-US" dirty="0" smtClean="0">
                <a:latin typeface="Times New Roman" pitchFamily="18" charset="0"/>
                <a:cs typeface="Times New Roman" pitchFamily="18" charset="0"/>
              </a:rPr>
              <a:t>Odor</a:t>
            </a:r>
          </a:p>
          <a:p>
            <a:pPr lvl="0">
              <a:buClrTx/>
            </a:pPr>
            <a:r>
              <a:rPr lang="en-US" dirty="0" smtClean="0">
                <a:latin typeface="Times New Roman" pitchFamily="18" charset="0"/>
                <a:cs typeface="Times New Roman" pitchFamily="18" charset="0"/>
              </a:rPr>
              <a:t>Portable</a:t>
            </a:r>
          </a:p>
          <a:p>
            <a:pPr lvl="0">
              <a:buClrTx/>
            </a:pPr>
            <a:r>
              <a:rPr lang="en-US" dirty="0" smtClean="0">
                <a:latin typeface="Times New Roman" pitchFamily="18" charset="0"/>
                <a:cs typeface="Times New Roman" pitchFamily="18" charset="0"/>
              </a:rPr>
              <a:t>Reattainment area</a:t>
            </a:r>
          </a:p>
          <a:p>
            <a:pPr lvl="0">
              <a:buClrTx/>
            </a:pPr>
            <a:r>
              <a:rPr lang="en-US" dirty="0" smtClean="0">
                <a:latin typeface="Times New Roman" pitchFamily="18" charset="0"/>
                <a:cs typeface="Times New Roman" pitchFamily="18" charset="0"/>
              </a:rPr>
              <a:t>Reattainment pollutant</a:t>
            </a:r>
          </a:p>
          <a:p>
            <a:pPr lvl="0">
              <a:buClrTx/>
            </a:pPr>
            <a:r>
              <a:rPr lang="en-US" dirty="0" smtClean="0">
                <a:latin typeface="Times New Roman" pitchFamily="18" charset="0"/>
                <a:cs typeface="Times New Roman" pitchFamily="18" charset="0"/>
              </a:rPr>
              <a:t>Removal efficiency</a:t>
            </a:r>
          </a:p>
          <a:p>
            <a:pPr lvl="0">
              <a:buClrTx/>
            </a:pPr>
            <a:r>
              <a:rPr lang="en-US" dirty="0" smtClean="0">
                <a:latin typeface="Times New Roman" pitchFamily="18" charset="0"/>
                <a:cs typeface="Times New Roman" pitchFamily="18" charset="0"/>
              </a:rPr>
              <a:t>State New Source Review</a:t>
            </a:r>
          </a:p>
          <a:p>
            <a:pPr lvl="0">
              <a:buClrTx/>
            </a:pPr>
            <a:r>
              <a:rPr lang="en-US" dirty="0" smtClean="0">
                <a:latin typeface="Times New Roman" pitchFamily="18" charset="0"/>
                <a:cs typeface="Times New Roman" pitchFamily="18" charset="0"/>
              </a:rPr>
              <a:t>Sustainment area</a:t>
            </a:r>
          </a:p>
          <a:p>
            <a:pPr lvl="0">
              <a:buClrTx/>
            </a:pPr>
            <a:r>
              <a:rPr lang="en-US" dirty="0" smtClean="0">
                <a:latin typeface="Times New Roman" pitchFamily="18" charset="0"/>
                <a:cs typeface="Times New Roman" pitchFamily="18" charset="0"/>
              </a:rPr>
              <a:t>Sustainment pollutant</a:t>
            </a:r>
          </a:p>
          <a:p>
            <a:pPr lvl="0">
              <a:buClrTx/>
            </a:pPr>
            <a:r>
              <a:rPr lang="en-US" dirty="0" smtClean="0">
                <a:latin typeface="Times New Roman" pitchFamily="18" charset="0"/>
                <a:cs typeface="Times New Roman" pitchFamily="18" charset="0"/>
              </a:rPr>
              <a:t>Type A State NSR action</a:t>
            </a:r>
          </a:p>
          <a:p>
            <a:pPr lvl="0">
              <a:buClrTx/>
            </a:pPr>
            <a:r>
              <a:rPr lang="en-US" dirty="0" smtClean="0">
                <a:latin typeface="Times New Roman" pitchFamily="18" charset="0"/>
                <a:cs typeface="Times New Roman" pitchFamily="18" charset="0"/>
              </a:rPr>
              <a:t>Type B State NSR action</a:t>
            </a:r>
          </a:p>
          <a:p>
            <a:pPr lvl="0">
              <a:buClrTx/>
            </a:pPr>
            <a:r>
              <a:rPr lang="en-US" dirty="0" smtClean="0">
                <a:latin typeface="Times New Roman" pitchFamily="18" charset="0"/>
                <a:cs typeface="Times New Roman" pitchFamily="18" charset="0"/>
              </a:rPr>
              <a:t>Unclassified area or attainment area</a:t>
            </a:r>
          </a:p>
          <a:p>
            <a:pPr>
              <a:buClrTx/>
            </a:pPr>
            <a:r>
              <a:rPr lang="en-US" dirty="0" smtClean="0">
                <a:latin typeface="Times New Roman" pitchFamily="18" charset="0"/>
                <a:cs typeface="Times New Roman" pitchFamily="18" charset="0"/>
              </a:rPr>
              <a:t>Wood fuel-fired device</a:t>
            </a:r>
            <a:endParaRPr kumimoji="0" lang="en-US"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0" name="Rectangle 9"/>
          <p:cNvSpPr/>
          <p:nvPr/>
        </p:nvSpPr>
        <p:spPr>
          <a:xfrm>
            <a:off x="533400" y="1524000"/>
            <a:ext cx="7848600" cy="548099"/>
          </a:xfrm>
          <a:prstGeom prst="rect">
            <a:avLst/>
          </a:prstGeom>
        </p:spPr>
        <p:txBody>
          <a:bodyPr wrap="square">
            <a:spAutoFit/>
          </a:bodyPr>
          <a:lstStyle/>
          <a:p>
            <a:pPr lvl="1" algn="ctr">
              <a:lnSpc>
                <a:spcPct val="115000"/>
              </a:lnSpc>
              <a:buClr>
                <a:srgbClr val="00B0F0"/>
              </a:buClr>
            </a:pPr>
            <a:r>
              <a:rPr lang="en-US" sz="2800" dirty="0" smtClean="0">
                <a:latin typeface="Times New Roman" pitchFamily="18" charset="0"/>
                <a:ea typeface="Calibri"/>
                <a:cs typeface="Times New Roman" pitchFamily="18" charset="0"/>
              </a:rPr>
              <a:t>New Definitions</a:t>
            </a:r>
          </a:p>
        </p:txBody>
      </p:sp>
      <p:sp>
        <p:nvSpPr>
          <p:cNvPr id="8" name="Slide Number Placeholder 7"/>
          <p:cNvSpPr>
            <a:spLocks noGrp="1"/>
          </p:cNvSpPr>
          <p:nvPr>
            <p:ph type="sldNum" sz="quarter" idx="12"/>
          </p:nvPr>
        </p:nvSpPr>
        <p:spPr/>
        <p:txBody>
          <a:bodyPr/>
          <a:lstStyle/>
          <a:p>
            <a:fld id="{B4F3AE50-1B84-4193-A18E-F29C95A836E2}" type="slidenum">
              <a:rPr lang="en-US" smtClean="0"/>
              <a:pPr/>
              <a:t>20</a:t>
            </a:fld>
            <a:endParaRPr lang="en-US" dirty="0"/>
          </a:p>
        </p:txBody>
      </p:sp>
    </p:spTree>
    <p:extLst>
      <p:ext uri="{BB962C8B-B14F-4D97-AF65-F5344CB8AC3E}">
        <p14:creationId xmlns:p14="http://schemas.microsoft.com/office/powerpoint/2010/main" xmlns="" val="3212238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18388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anose="02020603050405020304" pitchFamily="18" charset="0"/>
                <a:ea typeface="Calibri"/>
                <a:cs typeface="Times New Roman" pitchFamily="18" charset="0"/>
              </a:rPr>
              <a:t>New Definitions:</a:t>
            </a:r>
          </a:p>
          <a:p>
            <a:pPr marL="457200" lvl="1" indent="0">
              <a:lnSpc>
                <a:spcPct val="115000"/>
              </a:lnSpc>
              <a:spcBef>
                <a:spcPts val="0"/>
              </a:spcBef>
              <a:buClr>
                <a:srgbClr val="00B0F0"/>
              </a:buClr>
              <a:buNone/>
            </a:pPr>
            <a:endParaRPr lang="en-US" sz="800" b="1" dirty="0" smtClean="0">
              <a:latin typeface="Times New Roman" panose="02020603050405020304"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u="sng" dirty="0" smtClean="0">
                <a:latin typeface="Times New Roman" pitchFamily="18" charset="0"/>
                <a:ea typeface="Calibri"/>
                <a:cs typeface="Times New Roman" pitchFamily="18" charset="0"/>
              </a:rPr>
              <a:t>Fuel burning equipment</a:t>
            </a:r>
            <a:r>
              <a:rPr lang="en-US" sz="2800" dirty="0" smtClean="0">
                <a:latin typeface="Times New Roman" pitchFamily="18" charset="0"/>
                <a:ea typeface="Calibri"/>
                <a:cs typeface="Times New Roman" pitchFamily="18" charset="0"/>
              </a:rPr>
              <a:t>: </a:t>
            </a:r>
            <a:r>
              <a:rPr lang="en-US" sz="2800" dirty="0" smtClean="0">
                <a:latin typeface="Times New Roman"/>
                <a:ea typeface="Calibri"/>
              </a:rPr>
              <a:t>equipment, other than internal combustion engines, the principal purpose of which is to produce heat or power by indirect heat transfer</a:t>
            </a:r>
            <a:r>
              <a:rPr lang="en-US" sz="2800" dirty="0" smtClean="0">
                <a:latin typeface="Times New Roman" pitchFamily="18" charset="0"/>
                <a:ea typeface="Calibri"/>
                <a:cs typeface="Times New Roman" pitchFamily="18" charset="0"/>
              </a:rPr>
              <a:t>. </a:t>
            </a:r>
          </a:p>
          <a:p>
            <a:pPr marL="1266444" lvl="2" indent="-571500">
              <a:lnSpc>
                <a:spcPct val="115000"/>
              </a:lnSpc>
              <a:spcBef>
                <a:spcPts val="0"/>
              </a:spcBef>
              <a:buClrTx/>
              <a:buFont typeface="Arial" pitchFamily="34" charset="0"/>
              <a:buChar char="•"/>
            </a:pPr>
            <a:r>
              <a:rPr lang="en-US" sz="2800" u="sng" dirty="0" smtClean="0">
                <a:latin typeface="Times New Roman" pitchFamily="18" charset="0"/>
                <a:ea typeface="Calibri"/>
                <a:cs typeface="Times New Roman" pitchFamily="18" charset="0"/>
              </a:rPr>
              <a:t>Internal combustion engine</a:t>
            </a:r>
            <a:r>
              <a:rPr lang="en-US" sz="2800" dirty="0" smtClean="0">
                <a:latin typeface="Times New Roman" pitchFamily="18" charset="0"/>
                <a:ea typeface="Calibri"/>
                <a:cs typeface="Times New Roman" pitchFamily="18" charset="0"/>
              </a:rPr>
              <a:t>: </a:t>
            </a:r>
            <a:r>
              <a:rPr lang="en-US" sz="2800" dirty="0">
                <a:latin typeface="Times New Roman" panose="02020603050405020304" pitchFamily="18" charset="0"/>
                <a:cs typeface="Times New Roman" panose="02020603050405020304" pitchFamily="18" charset="0"/>
              </a:rPr>
              <a:t>means stationary gas turbines and reciprocating internal combustion engines.</a:t>
            </a:r>
          </a:p>
          <a:p>
            <a:pPr marL="1266444" lvl="2" indent="-571500">
              <a:lnSpc>
                <a:spcPct val="115000"/>
              </a:lnSpc>
              <a:spcBef>
                <a:spcPts val="0"/>
              </a:spcBef>
              <a:buClr>
                <a:srgbClr val="00B0F0"/>
              </a:buClr>
              <a:buFont typeface="Arial" pitchFamily="34" charset="0"/>
              <a:buChar char="•"/>
            </a:pPr>
            <a:endParaRPr lang="en-US" sz="3600" dirty="0" smtClean="0">
              <a:latin typeface="Times New Roman" pitchFamily="18" charset="0"/>
              <a:ea typeface="Calibri"/>
              <a:cs typeface="Times New Roman" pitchFamily="18" charset="0"/>
            </a:endParaRP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a:cs typeface="Times New Roman" panose="02020603050405020304" pitchFamily="18" charset="0"/>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21</a:t>
            </a:fld>
            <a:endParaRPr lang="en-US" dirty="0"/>
          </a:p>
        </p:txBody>
      </p:sp>
    </p:spTree>
    <p:extLst>
      <p:ext uri="{BB962C8B-B14F-4D97-AF65-F5344CB8AC3E}">
        <p14:creationId xmlns:p14="http://schemas.microsoft.com/office/powerpoint/2010/main" xmlns="" val="1996838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18388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anose="02020603050405020304" pitchFamily="18" charset="0"/>
                <a:ea typeface="Calibri"/>
                <a:cs typeface="Times New Roman" pitchFamily="18" charset="0"/>
              </a:rPr>
              <a:t>New Definitions:</a:t>
            </a:r>
          </a:p>
          <a:p>
            <a:pPr marL="457200" lvl="1" indent="0">
              <a:lnSpc>
                <a:spcPct val="115000"/>
              </a:lnSpc>
              <a:spcBef>
                <a:spcPts val="0"/>
              </a:spcBef>
              <a:buClr>
                <a:srgbClr val="00B0F0"/>
              </a:buClr>
              <a:buNone/>
            </a:pPr>
            <a:endParaRPr lang="en-US" sz="800" b="1" dirty="0" smtClean="0">
              <a:latin typeface="Times New Roman" panose="02020603050405020304"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u="sng" dirty="0" smtClean="0">
                <a:latin typeface="Times New Roman"/>
                <a:ea typeface="Calibri"/>
              </a:rPr>
              <a:t>Portable:</a:t>
            </a:r>
            <a:r>
              <a:rPr lang="en-US" sz="2800" dirty="0" smtClean="0">
                <a:latin typeface="Times New Roman"/>
                <a:ea typeface="Calibri"/>
              </a:rPr>
              <a:t> designed and capable of being carried or moved from one location to another. Indicia of portability include, but are not limited to, wheels, skids, carrying handles, dolly, trailer, or platform.</a:t>
            </a:r>
            <a:endParaRPr lang="en-US" sz="3600" dirty="0" smtClean="0">
              <a:latin typeface="Times New Roman" pitchFamily="18" charset="0"/>
              <a:ea typeface="Calibri"/>
              <a:cs typeface="Times New Roman" pitchFamily="18" charset="0"/>
            </a:endParaRP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a:cs typeface="Times New Roman" panose="02020603050405020304" pitchFamily="18" charset="0"/>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3074" name="Picture 2" descr="http://vistaproblems.com/wp-content/uploads/2013/01/fix-Microsoft-problems1.jpg"/>
          <p:cNvPicPr>
            <a:picLocks noChangeAspect="1" noChangeArrowheads="1"/>
          </p:cNvPicPr>
          <p:nvPr/>
        </p:nvPicPr>
        <p:blipFill>
          <a:blip r:embed="rId3" cstate="print"/>
          <a:srcRect l="15000" t="18809" r="10000"/>
          <a:stretch>
            <a:fillRect/>
          </a:stretch>
        </p:blipFill>
        <p:spPr bwMode="auto">
          <a:xfrm>
            <a:off x="1676400" y="4800600"/>
            <a:ext cx="2390780" cy="1720036"/>
          </a:xfrm>
          <a:prstGeom prst="rect">
            <a:avLst/>
          </a:prstGeom>
          <a:noFill/>
        </p:spPr>
      </p:pic>
      <p:pic>
        <p:nvPicPr>
          <p:cNvPr id="3076" name="Picture 4" descr="http://gazette.unc.edu/wp-content/uploads/2015/02/Calendar.jpg"/>
          <p:cNvPicPr>
            <a:picLocks noChangeAspect="1" noChangeArrowheads="1"/>
          </p:cNvPicPr>
          <p:nvPr/>
        </p:nvPicPr>
        <p:blipFill>
          <a:blip r:embed="rId4" cstate="print"/>
          <a:srcRect/>
          <a:stretch>
            <a:fillRect/>
          </a:stretch>
        </p:blipFill>
        <p:spPr bwMode="auto">
          <a:xfrm>
            <a:off x="5334000" y="4876800"/>
            <a:ext cx="2705100" cy="1695450"/>
          </a:xfrm>
          <a:prstGeom prst="rect">
            <a:avLst/>
          </a:prstGeom>
          <a:noFill/>
        </p:spPr>
      </p:pic>
      <p:sp>
        <p:nvSpPr>
          <p:cNvPr id="10" name="&quot;No&quot; Symbol 9"/>
          <p:cNvSpPr/>
          <p:nvPr/>
        </p:nvSpPr>
        <p:spPr>
          <a:xfrm>
            <a:off x="5943600" y="4800600"/>
            <a:ext cx="1600200" cy="1524000"/>
          </a:xfrm>
          <a:prstGeom prst="noSmoking">
            <a:avLst>
              <a:gd name="adj" fmla="val 7546"/>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22</a:t>
            </a:fld>
            <a:endParaRPr lang="en-US" dirty="0"/>
          </a:p>
        </p:txBody>
      </p:sp>
    </p:spTree>
    <p:extLst>
      <p:ext uri="{BB962C8B-B14F-4D97-AF65-F5344CB8AC3E}">
        <p14:creationId xmlns:p14="http://schemas.microsoft.com/office/powerpoint/2010/main" xmlns="" val="1996838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6705600" cy="762000"/>
          </a:xfrm>
        </p:spPr>
        <p:txBody>
          <a:bodyPr/>
          <a:lstStyle/>
          <a:p>
            <a:r>
              <a:rPr lang="en-US" sz="3600" dirty="0" smtClean="0">
                <a:latin typeface="Times New Roman" pitchFamily="18" charset="0"/>
                <a:cs typeface="Times New Roman" pitchFamily="18" charset="0"/>
              </a:rPr>
              <a:t>PM and Opacity Standards  Topics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1905000"/>
            <a:ext cx="4648200" cy="3352800"/>
          </a:xfrm>
        </p:spPr>
        <p:txBody>
          <a:bodyPr>
            <a:normAutofit/>
          </a:bodyPr>
          <a:lstStyle/>
          <a:p>
            <a:pPr lvl="0"/>
            <a:r>
              <a:rPr lang="en-US" sz="2800" dirty="0" smtClean="0">
                <a:latin typeface="Times New Roman" pitchFamily="18" charset="0"/>
                <a:cs typeface="Times New Roman" pitchFamily="18" charset="0"/>
              </a:rPr>
              <a:t>Background</a:t>
            </a:r>
          </a:p>
          <a:p>
            <a:pPr lvl="0"/>
            <a:r>
              <a:rPr lang="en-US" sz="2800" dirty="0" smtClean="0">
                <a:latin typeface="Times New Roman" pitchFamily="18" charset="0"/>
                <a:cs typeface="Times New Roman" pitchFamily="18" charset="0"/>
              </a:rPr>
              <a:t>Changes</a:t>
            </a:r>
          </a:p>
          <a:p>
            <a:pPr lvl="0"/>
            <a:r>
              <a:rPr lang="en-US" sz="2800" dirty="0" smtClean="0">
                <a:latin typeface="Times New Roman" pitchFamily="18" charset="0"/>
                <a:cs typeface="Times New Roman" pitchFamily="18" charset="0"/>
              </a:rPr>
              <a:t>Implementation schedule</a:t>
            </a:r>
          </a:p>
          <a:p>
            <a:pPr lvl="0"/>
            <a:r>
              <a:rPr lang="en-US" sz="2800" dirty="0" smtClean="0">
                <a:latin typeface="Times New Roman" pitchFamily="18" charset="0"/>
                <a:cs typeface="Times New Roman" pitchFamily="18" charset="0"/>
              </a:rPr>
              <a:t>Affected sources</a:t>
            </a:r>
          </a:p>
          <a:p>
            <a:pPr lvl="0"/>
            <a:r>
              <a:rPr lang="en-US" sz="2800" dirty="0" smtClean="0">
                <a:latin typeface="Times New Roman" pitchFamily="18" charset="0"/>
                <a:cs typeface="Times New Roman" pitchFamily="18" charset="0"/>
              </a:rPr>
              <a:t>Compliance issues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2133600"/>
            <a:ext cx="3810000" cy="42635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848600" cy="1143000"/>
          </a:xfrm>
        </p:spPr>
        <p:txBody>
          <a:bodyPr/>
          <a:lstStyle/>
          <a:p>
            <a:r>
              <a:rPr lang="en-US" sz="3600" dirty="0" smtClean="0">
                <a:latin typeface="Times New Roman" pitchFamily="18" charset="0"/>
                <a:cs typeface="Times New Roman" pitchFamily="18" charset="0"/>
              </a:rPr>
              <a:t>PM and Opacity Standards  - Background</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1905000"/>
            <a:ext cx="7315200" cy="4191000"/>
          </a:xfrm>
        </p:spPr>
        <p:txBody>
          <a:bodyPr>
            <a:normAutofit/>
          </a:bodyPr>
          <a:lstStyle/>
          <a:p>
            <a:pPr lvl="0"/>
            <a:r>
              <a:rPr lang="en-US" sz="2800" dirty="0" smtClean="0">
                <a:latin typeface="Times New Roman" pitchFamily="18" charset="0"/>
                <a:cs typeface="Times New Roman" pitchFamily="18" charset="0"/>
              </a:rPr>
              <a:t>Standards adopted in early 1970’s as part of initial State Implementation Plan (SIP)</a:t>
            </a:r>
          </a:p>
          <a:p>
            <a:pPr lvl="0"/>
            <a:endParaRPr lang="en-US" sz="800" dirty="0" smtClean="0">
              <a:latin typeface="Times New Roman" pitchFamily="18" charset="0"/>
              <a:cs typeface="Times New Roman" pitchFamily="18" charset="0"/>
            </a:endParaRPr>
          </a:p>
          <a:p>
            <a:pPr lvl="0"/>
            <a:r>
              <a:rPr lang="en-US" sz="2800" dirty="0" smtClean="0">
                <a:latin typeface="Times New Roman" pitchFamily="18" charset="0"/>
                <a:cs typeface="Times New Roman" pitchFamily="18" charset="0"/>
              </a:rPr>
              <a:t>Rules include different standards for pre and post 1970 sources - grandfathering provision</a:t>
            </a:r>
          </a:p>
          <a:p>
            <a:pPr lvl="1"/>
            <a:r>
              <a:rPr lang="en-US" dirty="0" smtClean="0">
                <a:latin typeface="Times New Roman" pitchFamily="18" charset="0"/>
                <a:cs typeface="Times New Roman" pitchFamily="18" charset="0"/>
              </a:rPr>
              <a:t>Pre-1970: 40% opacity and 0.2 gr/dscf</a:t>
            </a:r>
          </a:p>
          <a:p>
            <a:pPr lvl="1"/>
            <a:r>
              <a:rPr lang="en-US" dirty="0" smtClean="0">
                <a:latin typeface="Times New Roman" pitchFamily="18" charset="0"/>
                <a:cs typeface="Times New Roman" pitchFamily="18" charset="0"/>
              </a:rPr>
              <a:t>Post 1970: 20% opacity and 0.1 gr/dscf</a:t>
            </a:r>
          </a:p>
          <a:p>
            <a:pPr lvl="1"/>
            <a:endParaRPr lang="en-US" sz="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PM standard inconsistent with current EPA policy for significant figures/compliance</a:t>
            </a:r>
          </a:p>
        </p:txBody>
      </p:sp>
      <p:sp>
        <p:nvSpPr>
          <p:cNvPr id="7" name="Slide Number Placeholder 6"/>
          <p:cNvSpPr>
            <a:spLocks noGrp="1"/>
          </p:cNvSpPr>
          <p:nvPr>
            <p:ph type="sldNum" sz="quarter" idx="12"/>
          </p:nvPr>
        </p:nvSpPr>
        <p:spPr/>
        <p:txBody>
          <a:bodyPr/>
          <a:lstStyle/>
          <a:p>
            <a:fld id="{B4F3AE50-1B84-4193-A18E-F29C95A836E2}"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1828800"/>
            <a:ext cx="7315200" cy="3429000"/>
          </a:xfrm>
        </p:spPr>
        <p:txBody>
          <a:bodyPr>
            <a:normAutofit/>
          </a:bodyPr>
          <a:lstStyle/>
          <a:p>
            <a:pPr lvl="0"/>
            <a:r>
              <a:rPr lang="en-US" sz="2800" dirty="0" smtClean="0">
                <a:latin typeface="Times New Roman" pitchFamily="18" charset="0"/>
                <a:cs typeface="Times New Roman" pitchFamily="18" charset="0"/>
              </a:rPr>
              <a:t>Change all opacity standards </a:t>
            </a:r>
            <a:r>
              <a:rPr lang="en-US" sz="2800" dirty="0">
                <a:solidFill>
                  <a:prstClr val="black"/>
                </a:solidFill>
                <a:latin typeface="Times New Roman" pitchFamily="18" charset="0"/>
                <a:cs typeface="Times New Roman" pitchFamily="18" charset="0"/>
              </a:rPr>
              <a:t>(except recovery furnaces) </a:t>
            </a:r>
            <a:r>
              <a:rPr lang="en-US" sz="2800" dirty="0" smtClean="0">
                <a:latin typeface="Times New Roman" pitchFamily="18" charset="0"/>
                <a:cs typeface="Times New Roman" pitchFamily="18" charset="0"/>
              </a:rPr>
              <a:t>to 6-minute block average</a:t>
            </a:r>
          </a:p>
          <a:p>
            <a:pPr lvl="0"/>
            <a:endParaRPr lang="en-US" sz="800" dirty="0" smtClean="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Replaces 3-minute aggregate in 60 minutes</a:t>
            </a:r>
          </a:p>
          <a:p>
            <a:pPr lvl="1"/>
            <a:r>
              <a:rPr lang="en-US" dirty="0" smtClean="0">
                <a:latin typeface="Times New Roman" pitchFamily="18" charset="0"/>
                <a:cs typeface="Times New Roman" pitchFamily="18" charset="0"/>
              </a:rPr>
              <a:t>Compliance can be based on EPA Method 9</a:t>
            </a:r>
          </a:p>
          <a:p>
            <a:pPr lvl="1"/>
            <a:r>
              <a:rPr lang="en-US" dirty="0" smtClean="0">
                <a:latin typeface="Times New Roman" pitchFamily="18" charset="0"/>
                <a:cs typeface="Times New Roman" pitchFamily="18" charset="0"/>
              </a:rPr>
              <a:t>Change is consistent with other states</a:t>
            </a:r>
          </a:p>
          <a:p>
            <a:pPr lvl="1"/>
            <a:r>
              <a:rPr lang="en-US" dirty="0" smtClean="0">
                <a:latin typeface="Times New Roman" pitchFamily="18" charset="0"/>
                <a:cs typeface="Times New Roman" pitchFamily="18" charset="0"/>
              </a:rPr>
              <a:t>No change in stringency</a:t>
            </a:r>
            <a:endParaRPr lang="en-US" strike="sngStrike" dirty="0" smtClean="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942214"/>
            <a:ext cx="7315200" cy="4229986"/>
          </a:xfrm>
        </p:spPr>
        <p:txBody>
          <a:bodyPr>
            <a:normAutofit/>
          </a:bodyPr>
          <a:lstStyle/>
          <a:p>
            <a:pPr lvl="0"/>
            <a:r>
              <a:rPr lang="en-US" dirty="0" smtClean="0">
                <a:latin typeface="Times New Roman" pitchFamily="18" charset="0"/>
                <a:cs typeface="Times New Roman" pitchFamily="18" charset="0"/>
              </a:rPr>
              <a:t>Repeal Portland 4-county standard</a:t>
            </a:r>
          </a:p>
          <a:p>
            <a:pPr lvl="1"/>
            <a:r>
              <a:rPr lang="en-US" sz="3000" dirty="0" smtClean="0">
                <a:latin typeface="Times New Roman" pitchFamily="18" charset="0"/>
                <a:cs typeface="Times New Roman" pitchFamily="18" charset="0"/>
              </a:rPr>
              <a:t>20% opacity for 30 seconds for non-fuel burning equipment</a:t>
            </a:r>
          </a:p>
          <a:p>
            <a:pPr lvl="1"/>
            <a:r>
              <a:rPr lang="en-US" sz="3000" dirty="0" smtClean="0">
                <a:latin typeface="Times New Roman" pitchFamily="18" charset="0"/>
                <a:cs typeface="Times New Roman" pitchFamily="18" charset="0"/>
              </a:rPr>
              <a:t>No uniform procedures for determining compliance</a:t>
            </a:r>
          </a:p>
          <a:p>
            <a:pPr lvl="1"/>
            <a:r>
              <a:rPr lang="en-US" sz="3000" dirty="0" smtClean="0">
                <a:latin typeface="Times New Roman" pitchFamily="18" charset="0"/>
                <a:cs typeface="Times New Roman" pitchFamily="18" charset="0"/>
              </a:rPr>
              <a:t>Not a SIP provision</a:t>
            </a:r>
          </a:p>
          <a:p>
            <a:pPr lvl="1"/>
            <a:r>
              <a:rPr lang="en-US" sz="3000" dirty="0" smtClean="0">
                <a:latin typeface="Times New Roman" pitchFamily="18" charset="0"/>
                <a:cs typeface="Times New Roman" pitchFamily="18" charset="0"/>
              </a:rPr>
              <a:t>Still covered by statewide standards</a:t>
            </a:r>
            <a:endParaRPr lang="en-US" sz="3000" dirty="0">
              <a:latin typeface="Times New Roman" pitchFamily="18" charset="0"/>
              <a:cs typeface="Times New Roman" pitchFamily="18" charset="0"/>
            </a:endParaRPr>
          </a:p>
        </p:txBody>
      </p:sp>
      <p:sp>
        <p:nvSpPr>
          <p:cNvPr id="7"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eology.com/county-map/oregon-county-map.gif"/>
          <p:cNvPicPr>
            <a:picLocks noChangeAspect="1" noChangeArrowheads="1"/>
          </p:cNvPicPr>
          <p:nvPr/>
        </p:nvPicPr>
        <p:blipFill>
          <a:blip r:embed="rId2" cstate="print"/>
          <a:srcRect/>
          <a:stretch>
            <a:fillRect/>
          </a:stretch>
        </p:blipFill>
        <p:spPr bwMode="auto">
          <a:xfrm>
            <a:off x="1524000" y="1066800"/>
            <a:ext cx="5848350" cy="3727348"/>
          </a:xfrm>
          <a:prstGeom prst="rect">
            <a:avLst/>
          </a:prstGeom>
          <a:noFill/>
        </p:spPr>
      </p:pic>
      <p:sp>
        <p:nvSpPr>
          <p:cNvPr id="10" name="TextBox 9"/>
          <p:cNvSpPr txBox="1"/>
          <p:nvPr/>
        </p:nvSpPr>
        <p:spPr>
          <a:xfrm>
            <a:off x="685800" y="4953000"/>
            <a:ext cx="8305800" cy="1643527"/>
          </a:xfrm>
          <a:prstGeom prst="rect">
            <a:avLst/>
          </a:prstGeom>
          <a:noFill/>
        </p:spPr>
        <p:txBody>
          <a:bodyPr wrap="square" rtlCol="0">
            <a:spAutoFit/>
          </a:bodyPr>
          <a:lstStyle/>
          <a:p>
            <a:pPr marL="342900" indent="-342900">
              <a:spcBef>
                <a:spcPct val="20000"/>
              </a:spcBef>
              <a:buFont typeface="Arial" pitchFamily="34" charset="0"/>
              <a:buChar char="•"/>
            </a:pPr>
            <a:r>
              <a:rPr lang="en-US" dirty="0" smtClean="0">
                <a:latin typeface="Times New Roman" pitchFamily="18" charset="0"/>
                <a:cs typeface="Times New Roman" pitchFamily="18" charset="0"/>
              </a:rPr>
              <a:t>Willamette Valley, including Benton, Clackamas, Columbia, Lane, Linn, Marion, Multnomah, Polk, Washington and Yamhill Counties;</a:t>
            </a:r>
          </a:p>
          <a:p>
            <a:pPr marL="342900" indent="-342900">
              <a:spcBef>
                <a:spcPct val="20000"/>
              </a:spcBef>
              <a:buFont typeface="Arial" pitchFamily="34" charset="0"/>
              <a:buChar char="•"/>
            </a:pPr>
            <a:r>
              <a:rPr lang="en-US" dirty="0" smtClean="0">
                <a:latin typeface="Times New Roman" pitchFamily="18" charset="0"/>
                <a:cs typeface="Times New Roman" pitchFamily="18" charset="0"/>
              </a:rPr>
              <a:t>Umpqua Basin;</a:t>
            </a:r>
          </a:p>
          <a:p>
            <a:pPr marL="342900" indent="-342900">
              <a:spcBef>
                <a:spcPct val="20000"/>
              </a:spcBef>
              <a:buFont typeface="Arial" pitchFamily="34" charset="0"/>
              <a:buChar char="•"/>
            </a:pPr>
            <a:r>
              <a:rPr lang="en-US" dirty="0" smtClean="0">
                <a:latin typeface="Times New Roman" pitchFamily="18" charset="0"/>
                <a:cs typeface="Times New Roman" pitchFamily="18" charset="0"/>
              </a:rPr>
              <a:t>Rogue Basin;</a:t>
            </a:r>
          </a:p>
          <a:p>
            <a:pPr marL="342900" indent="-342900">
              <a:spcBef>
                <a:spcPct val="20000"/>
              </a:spcBef>
              <a:buFont typeface="Arial" pitchFamily="34" charset="0"/>
              <a:buChar char="•"/>
            </a:pPr>
            <a:r>
              <a:rPr lang="en-US" dirty="0" smtClean="0">
                <a:latin typeface="Times New Roman" pitchFamily="18" charset="0"/>
                <a:cs typeface="Times New Roman" pitchFamily="18" charset="0"/>
              </a:rPr>
              <a:t>In incorporated cities w/population of </a:t>
            </a:r>
            <a:r>
              <a:rPr lang="en-US" u="sng"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4,000, and within three miles.</a:t>
            </a:r>
          </a:p>
        </p:txBody>
      </p:sp>
      <p:sp>
        <p:nvSpPr>
          <p:cNvPr id="15" name="Title 1"/>
          <p:cNvSpPr>
            <a:spLocks noGrp="1"/>
          </p:cNvSpPr>
          <p:nvPr>
            <p:ph type="title"/>
          </p:nvPr>
        </p:nvSpPr>
        <p:spPr>
          <a:xfrm>
            <a:off x="914400" y="685800"/>
            <a:ext cx="8001000" cy="838200"/>
          </a:xfrm>
        </p:spPr>
        <p:txBody>
          <a:bodyPr/>
          <a:lstStyle/>
          <a:p>
            <a:pPr>
              <a:spcBef>
                <a:spcPts val="0"/>
              </a:spcBef>
            </a:pPr>
            <a:r>
              <a:rPr lang="en-US" sz="3600" dirty="0" smtClean="0">
                <a:latin typeface="Times New Roman" pitchFamily="18" charset="0"/>
                <a:cs typeface="Times New Roman" pitchFamily="18" charset="0"/>
              </a:rPr>
              <a:t>Special Control Areas</a:t>
            </a:r>
            <a:endParaRPr lang="en-US" sz="20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95295" y="1472625"/>
            <a:ext cx="6385082"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Sources other than wood-fired boilers</a:t>
            </a:r>
            <a:endParaRPr lang="en-US" sz="3200" dirty="0">
              <a:solidFill>
                <a:srgbClr val="FF0000"/>
              </a:solidFill>
              <a:latin typeface="Times New Roman" pitchFamily="18" charset="0"/>
              <a:cs typeface="Times New Roman" pitchFamily="18" charset="0"/>
            </a:endParaRPr>
          </a:p>
        </p:txBody>
      </p:sp>
      <p:sp>
        <p:nvSpPr>
          <p:cNvPr id="15" name="TextBox 14"/>
          <p:cNvSpPr txBox="1"/>
          <p:nvPr/>
        </p:nvSpPr>
        <p:spPr>
          <a:xfrm>
            <a:off x="762000" y="6169223"/>
            <a:ext cx="3905250" cy="307777"/>
          </a:xfrm>
          <a:prstGeom prst="rect">
            <a:avLst/>
          </a:prstGeom>
          <a:noFill/>
        </p:spPr>
        <p:txBody>
          <a:bodyPr wrap="square" rtlCol="0">
            <a:spAutoFit/>
          </a:bodyPr>
          <a:lstStyle/>
          <a:p>
            <a:r>
              <a:rPr lang="en-US" sz="1400" baseline="30000" dirty="0" smtClean="0"/>
              <a:t>*</a:t>
            </a:r>
            <a:r>
              <a:rPr lang="en-US" sz="1400" dirty="0" smtClean="0"/>
              <a:t>55% = 3 minutes at 100% and 9 minutes at 40% </a:t>
            </a:r>
            <a:endParaRPr lang="en-US" sz="1400" dirty="0"/>
          </a:p>
        </p:txBody>
      </p:sp>
      <p:sp>
        <p:nvSpPr>
          <p:cNvPr id="16" name="TextBox 15"/>
          <p:cNvSpPr txBox="1"/>
          <p:nvPr/>
        </p:nvSpPr>
        <p:spPr>
          <a:xfrm>
            <a:off x="4844902" y="6128386"/>
            <a:ext cx="3918098" cy="307777"/>
          </a:xfrm>
          <a:prstGeom prst="rect">
            <a:avLst/>
          </a:prstGeom>
          <a:noFill/>
        </p:spPr>
        <p:txBody>
          <a:bodyPr wrap="square" rtlCol="0">
            <a:spAutoFit/>
          </a:bodyPr>
          <a:lstStyle/>
          <a:p>
            <a:r>
              <a:rPr lang="en-US" sz="1400" baseline="30000" dirty="0" smtClean="0"/>
              <a:t>**</a:t>
            </a:r>
            <a:r>
              <a:rPr lang="en-US" sz="1400" dirty="0" smtClean="0"/>
              <a:t>40% = 3 minutes at 100% and 9 minutes at 20%</a:t>
            </a:r>
            <a:endParaRPr lang="en-US" sz="1400" dirty="0"/>
          </a:p>
        </p:txBody>
      </p:sp>
      <p:graphicFrame>
        <p:nvGraphicFramePr>
          <p:cNvPr id="14" name="Table 13"/>
          <p:cNvGraphicFramePr>
            <a:graphicFrameLocks noGrp="1"/>
          </p:cNvGraphicFramePr>
          <p:nvPr/>
        </p:nvGraphicFramePr>
        <p:xfrm>
          <a:off x="609600" y="2133600"/>
          <a:ext cx="8077201" cy="3749040"/>
        </p:xfrm>
        <a:graphic>
          <a:graphicData uri="http://schemas.openxmlformats.org/drawingml/2006/table">
            <a:tbl>
              <a:tblPr firstRow="1" bandRow="1">
                <a:tableStyleId>{7DF18680-E054-41AD-8BC1-D1AEF772440D}</a:tableStyleId>
              </a:tblPr>
              <a:tblGrid>
                <a:gridCol w="2530207"/>
                <a:gridCol w="2530207"/>
                <a:gridCol w="2043630"/>
                <a:gridCol w="973157"/>
              </a:tblGrid>
              <a:tr h="142240">
                <a:tc>
                  <a:txBody>
                    <a:bodyPr/>
                    <a:lstStyle/>
                    <a:p>
                      <a:pPr algn="ctr"/>
                      <a:r>
                        <a:rPr lang="en-US" sz="2400" dirty="0" smtClean="0"/>
                        <a:t>Source</a:t>
                      </a:r>
                      <a:endParaRPr lang="en-US" sz="2400" dirty="0"/>
                    </a:p>
                  </a:txBody>
                  <a:tcPr/>
                </a:tc>
                <a:tc>
                  <a:txBody>
                    <a:bodyPr/>
                    <a:lstStyle/>
                    <a:p>
                      <a:pPr algn="ctr"/>
                      <a:r>
                        <a:rPr lang="en-US" sz="2400" dirty="0" smtClean="0"/>
                        <a:t>Location</a:t>
                      </a:r>
                      <a:endParaRPr lang="en-US" sz="2400" dirty="0"/>
                    </a:p>
                  </a:txBody>
                  <a:tcPr/>
                </a:tc>
                <a:tc>
                  <a:txBody>
                    <a:bodyPr/>
                    <a:lstStyle/>
                    <a:p>
                      <a:pPr algn="ctr"/>
                      <a:r>
                        <a:rPr lang="en-US" sz="2400" dirty="0" smtClean="0"/>
                        <a:t>Date</a:t>
                      </a:r>
                      <a:endParaRPr lang="en-US" sz="2400" dirty="0"/>
                    </a:p>
                  </a:txBody>
                  <a:tcPr/>
                </a:tc>
                <a:tc>
                  <a:txBody>
                    <a:bodyPr/>
                    <a:lstStyle/>
                    <a:p>
                      <a:pPr algn="ctr"/>
                      <a:r>
                        <a:rPr lang="en-US" sz="2400" dirty="0" smtClean="0"/>
                        <a:t>Limit</a:t>
                      </a:r>
                      <a:endParaRPr lang="en-US" sz="2400" dirty="0"/>
                    </a:p>
                  </a:txBody>
                  <a:tcPr/>
                </a:tc>
              </a:tr>
              <a:tr h="370840">
                <a:tc>
                  <a:txBody>
                    <a:bodyPr/>
                    <a:lstStyle/>
                    <a:p>
                      <a:r>
                        <a:rPr lang="en-US" sz="2400" dirty="0" smtClean="0"/>
                        <a:t>Pre</a:t>
                      </a:r>
                      <a:r>
                        <a:rPr lang="en-US" sz="2400" baseline="0" dirty="0" smtClean="0"/>
                        <a:t> 1970</a:t>
                      </a:r>
                      <a:endParaRPr lang="en-US" sz="2400" dirty="0"/>
                    </a:p>
                  </a:txBody>
                  <a:tcPr/>
                </a:tc>
                <a:tc>
                  <a:txBody>
                    <a:bodyPr/>
                    <a:lstStyle/>
                    <a:p>
                      <a:r>
                        <a:rPr lang="en-US" sz="2400" dirty="0" smtClean="0"/>
                        <a:t>Outside</a:t>
                      </a:r>
                      <a:r>
                        <a:rPr lang="en-US" sz="2400" baseline="0" dirty="0" smtClean="0"/>
                        <a:t> special control area</a:t>
                      </a:r>
                      <a:endParaRPr lang="en-US" sz="2400" dirty="0"/>
                    </a:p>
                  </a:txBody>
                  <a:tcPr/>
                </a:tc>
                <a:tc>
                  <a:txBody>
                    <a:bodyPr/>
                    <a:lstStyle/>
                    <a:p>
                      <a:r>
                        <a:rPr lang="en-US" sz="2400" dirty="0" smtClean="0"/>
                        <a:t>Through 12/31/19</a:t>
                      </a:r>
                      <a:endParaRPr lang="en-US" sz="2400" dirty="0"/>
                    </a:p>
                  </a:txBody>
                  <a:tcPr/>
                </a:tc>
                <a:tc>
                  <a:txBody>
                    <a:bodyPr/>
                    <a:lstStyle/>
                    <a:p>
                      <a:r>
                        <a:rPr lang="en-US" sz="2400" dirty="0" smtClean="0"/>
                        <a:t>40%</a:t>
                      </a:r>
                      <a:endParaRPr lang="en-US" sz="2400" dirty="0"/>
                    </a:p>
                  </a:txBody>
                  <a:tcPr/>
                </a:tc>
              </a:tr>
              <a:tr h="370840">
                <a:tc>
                  <a:txBody>
                    <a:bodyPr/>
                    <a:lstStyle/>
                    <a:p>
                      <a:r>
                        <a:rPr lang="en-US" sz="2400" dirty="0" smtClean="0"/>
                        <a:t>Pre 19</a:t>
                      </a:r>
                      <a:r>
                        <a:rPr lang="en-US" sz="2400" baseline="0" dirty="0" smtClean="0"/>
                        <a:t>70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Outside</a:t>
                      </a:r>
                      <a:r>
                        <a:rPr lang="en-US" sz="2400" baseline="0" dirty="0" smtClean="0"/>
                        <a:t> special control area</a:t>
                      </a:r>
                      <a:endParaRPr lang="en-US" sz="2400" dirty="0" smtClean="0"/>
                    </a:p>
                  </a:txBody>
                  <a:tcPr/>
                </a:tc>
                <a:tc>
                  <a:txBody>
                    <a:bodyPr/>
                    <a:lstStyle/>
                    <a:p>
                      <a:r>
                        <a:rPr lang="en-US" sz="2400" dirty="0" smtClean="0"/>
                        <a:t>After 01/01/20</a:t>
                      </a:r>
                      <a:endParaRPr lang="en-US" sz="2400" dirty="0"/>
                    </a:p>
                  </a:txBody>
                  <a:tcPr/>
                </a:tc>
                <a:tc>
                  <a:txBody>
                    <a:bodyPr/>
                    <a:lstStyle/>
                    <a:p>
                      <a:r>
                        <a:rPr lang="en-US" sz="2400" dirty="0" smtClean="0"/>
                        <a:t>20%</a:t>
                      </a:r>
                      <a:endParaRPr lang="en-US" sz="2400" dirty="0"/>
                    </a:p>
                  </a:txBody>
                  <a:tcPr/>
                </a:tc>
              </a:tr>
              <a:tr h="370840">
                <a:tc>
                  <a:txBody>
                    <a:bodyPr/>
                    <a:lstStyle/>
                    <a:p>
                      <a:r>
                        <a:rPr lang="en-US" sz="2400" dirty="0" smtClean="0"/>
                        <a:t>Pre</a:t>
                      </a:r>
                      <a:r>
                        <a:rPr lang="en-US" sz="2400" baseline="0" dirty="0" smtClean="0"/>
                        <a:t> 1970</a:t>
                      </a:r>
                      <a:endParaRPr lang="en-US" sz="2400" dirty="0"/>
                    </a:p>
                  </a:txBody>
                  <a:tcPr/>
                </a:tc>
                <a:tc>
                  <a:txBody>
                    <a:bodyPr/>
                    <a:lstStyle/>
                    <a:p>
                      <a:r>
                        <a:rPr lang="en-US" sz="2400" dirty="0" smtClean="0"/>
                        <a:t>Inside special control area</a:t>
                      </a:r>
                      <a:endParaRPr lang="en-US" sz="2400" dirty="0"/>
                    </a:p>
                  </a:txBody>
                  <a:tcPr/>
                </a:tc>
                <a:tc>
                  <a:txBody>
                    <a:bodyPr/>
                    <a:lstStyle/>
                    <a:p>
                      <a:r>
                        <a:rPr lang="en-US" sz="2400" dirty="0" smtClean="0"/>
                        <a:t>Upon rule adoption</a:t>
                      </a:r>
                      <a:endParaRPr lang="en-US" sz="2400" dirty="0"/>
                    </a:p>
                  </a:txBody>
                  <a:tcPr/>
                </a:tc>
                <a:tc>
                  <a:txBody>
                    <a:bodyPr/>
                    <a:lstStyle/>
                    <a:p>
                      <a:r>
                        <a:rPr lang="en-US" sz="2400" dirty="0" smtClean="0"/>
                        <a:t>20%</a:t>
                      </a:r>
                      <a:endParaRPr lang="en-US" sz="2400" dirty="0"/>
                    </a:p>
                  </a:txBody>
                  <a:tcPr/>
                </a:tc>
              </a:tr>
              <a:tr h="370840">
                <a:tc>
                  <a:txBody>
                    <a:bodyPr/>
                    <a:lstStyle/>
                    <a:p>
                      <a:r>
                        <a:rPr lang="en-US" sz="2400" dirty="0" smtClean="0"/>
                        <a:t>Post 1970</a:t>
                      </a:r>
                      <a:endParaRPr lang="en-US" sz="2400" dirty="0"/>
                    </a:p>
                  </a:txBody>
                  <a:tcPr/>
                </a:tc>
                <a:tc>
                  <a:txBody>
                    <a:bodyPr/>
                    <a:lstStyle/>
                    <a:p>
                      <a:r>
                        <a:rPr lang="en-US" sz="2400" dirty="0" smtClean="0"/>
                        <a:t>Statewide</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Upon rule adoption</a:t>
                      </a:r>
                    </a:p>
                  </a:txBody>
                  <a:tcPr/>
                </a:tc>
                <a:tc>
                  <a:txBody>
                    <a:bodyPr/>
                    <a:lstStyle/>
                    <a:p>
                      <a:r>
                        <a:rPr lang="en-US" sz="2400" dirty="0" smtClean="0"/>
                        <a:t>20%</a:t>
                      </a:r>
                      <a:endParaRPr lang="en-US" sz="2400" dirty="0"/>
                    </a:p>
                  </a:txBody>
                  <a:tcPr/>
                </a:tc>
              </a:tr>
            </a:tbl>
          </a:graphicData>
        </a:graphic>
      </p:graphicFrame>
      <p:sp>
        <p:nvSpPr>
          <p:cNvPr id="10"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B4F3AE50-1B84-4193-A18E-F29C95A836E2}"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88382" y="1396425"/>
            <a:ext cx="3285643"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Wood-fired boilers</a:t>
            </a:r>
            <a:endParaRPr lang="en-US" sz="3200" dirty="0">
              <a:solidFill>
                <a:srgbClr val="FF0000"/>
              </a:solidFill>
              <a:latin typeface="Times New Roman" pitchFamily="18" charset="0"/>
              <a:cs typeface="Times New Roman" pitchFamily="18" charset="0"/>
            </a:endParaRPr>
          </a:p>
        </p:txBody>
      </p:sp>
      <p:graphicFrame>
        <p:nvGraphicFramePr>
          <p:cNvPr id="14" name="Table 13"/>
          <p:cNvGraphicFramePr>
            <a:graphicFrameLocks noGrp="1"/>
          </p:cNvGraphicFramePr>
          <p:nvPr/>
        </p:nvGraphicFramePr>
        <p:xfrm>
          <a:off x="457200" y="1965960"/>
          <a:ext cx="8458200" cy="1280160"/>
        </p:xfrm>
        <a:graphic>
          <a:graphicData uri="http://schemas.openxmlformats.org/drawingml/2006/table">
            <a:tbl>
              <a:tblPr firstRow="1" bandRow="1">
                <a:tableStyleId>{7DF18680-E054-41AD-8BC1-D1AEF772440D}</a:tableStyleId>
              </a:tblPr>
              <a:tblGrid>
                <a:gridCol w="2057400"/>
                <a:gridCol w="2563283"/>
                <a:gridCol w="1018117"/>
                <a:gridCol w="2819400"/>
              </a:tblGrid>
              <a:tr h="142240">
                <a:tc>
                  <a:txBody>
                    <a:bodyPr/>
                    <a:lstStyle/>
                    <a:p>
                      <a:pPr algn="ctr"/>
                      <a:r>
                        <a:rPr lang="en-US" sz="2400" dirty="0" smtClean="0">
                          <a:latin typeface="Times New Roman" pitchFamily="18" charset="0"/>
                          <a:cs typeface="Times New Roman" pitchFamily="18" charset="0"/>
                        </a:rPr>
                        <a:t>Source</a:t>
                      </a:r>
                      <a:endParaRPr lang="en-US" sz="2400" dirty="0">
                        <a:latin typeface="Times New Roman" pitchFamily="18" charset="0"/>
                        <a:cs typeface="Times New Roman" pitchFamily="18" charset="0"/>
                      </a:endParaRPr>
                    </a:p>
                  </a:txBody>
                  <a:tcPr/>
                </a:tc>
                <a:tc>
                  <a:txBody>
                    <a:bodyPr/>
                    <a:lstStyle/>
                    <a:p>
                      <a:pPr marL="0" lvl="0" indent="-342900" algn="ctr" defTabSz="914400" rtl="0" eaLnBrk="1" latinLnBrk="0" hangingPunct="1">
                        <a:spcBef>
                          <a:spcPct val="20000"/>
                        </a:spcBef>
                        <a:buFont typeface="Arial" pitchFamily="34" charset="0"/>
                        <a:buNone/>
                      </a:pPr>
                      <a:r>
                        <a:rPr lang="en-US" sz="2400" b="1" kern="1200" dirty="0" smtClean="0">
                          <a:solidFill>
                            <a:schemeClr val="lt1"/>
                          </a:solidFill>
                          <a:latin typeface="Times New Roman" pitchFamily="18" charset="0"/>
                          <a:ea typeface="+mn-ea"/>
                          <a:cs typeface="Times New Roman" pitchFamily="18" charset="0"/>
                        </a:rPr>
                        <a:t>Date</a:t>
                      </a:r>
                      <a:endParaRPr lang="en-US" sz="2400" b="1" kern="1200" dirty="0">
                        <a:solidFill>
                          <a:schemeClr val="lt1"/>
                        </a:solidFill>
                        <a:latin typeface="Times New Roman" pitchFamily="18" charset="0"/>
                        <a:ea typeface="+mn-ea"/>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Limit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Exception</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a:t>
                      </a:r>
                      <a:r>
                        <a:rPr lang="en-US" sz="2400" baseline="0" dirty="0" smtClean="0">
                          <a:latin typeface="Times New Roman" pitchFamily="18" charset="0"/>
                          <a:cs typeface="Times New Roman" pitchFamily="18" charset="0"/>
                        </a:rPr>
                        <a:t> 1970</a:t>
                      </a:r>
                      <a:endParaRPr lang="en-US" sz="2400" dirty="0">
                        <a:latin typeface="Times New Roman" pitchFamily="18" charset="0"/>
                        <a:cs typeface="Times New Roman" pitchFamily="18" charset="0"/>
                      </a:endParaRPr>
                    </a:p>
                  </a:txBody>
                  <a:tcPr/>
                </a:tc>
                <a:tc>
                  <a:txBody>
                    <a:bodyPr/>
                    <a:lstStyle/>
                    <a:p>
                      <a:pPr marL="342900" lvl="0" indent="-342900" algn="l" defTabSz="914400" rtl="0" eaLnBrk="1" latinLnBrk="0" hangingPunct="1">
                        <a:spcBef>
                          <a:spcPct val="20000"/>
                        </a:spcBef>
                        <a:buFont typeface="Arial" pitchFamily="34" charset="0"/>
                        <a:buNone/>
                      </a:pPr>
                      <a:r>
                        <a:rPr lang="en-US" sz="2400" kern="1200" dirty="0" smtClean="0">
                          <a:solidFill>
                            <a:schemeClr val="tx1"/>
                          </a:solidFill>
                          <a:latin typeface="Times New Roman" pitchFamily="18" charset="0"/>
                          <a:ea typeface="+mn-ea"/>
                          <a:cs typeface="Times New Roman" pitchFamily="18" charset="0"/>
                        </a:rPr>
                        <a:t>Through 12/31/19</a:t>
                      </a:r>
                      <a:endParaRPr lang="en-US" sz="2400" kern="1200" dirty="0">
                        <a:solidFill>
                          <a:schemeClr val="tx1"/>
                        </a:solidFill>
                        <a:latin typeface="Times New Roman" pitchFamily="18" charset="0"/>
                        <a:ea typeface="+mn-ea"/>
                        <a:cs typeface="Times New Roman" pitchFamily="18" charset="0"/>
                      </a:endParaRPr>
                    </a:p>
                  </a:txBody>
                  <a:tcPr/>
                </a:tc>
                <a:tc>
                  <a:txBody>
                    <a:bodyPr/>
                    <a:lstStyle/>
                    <a:p>
                      <a:r>
                        <a:rPr lang="en-US" sz="2400" dirty="0" smtClean="0">
                          <a:latin typeface="Times New Roman" pitchFamily="18" charset="0"/>
                          <a:cs typeface="Times New Roman" pitchFamily="18" charset="0"/>
                        </a:rPr>
                        <a:t>40%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55% for 2 6-minute blocks*</a:t>
                      </a:r>
                      <a:endParaRPr lang="en-US" sz="2400" dirty="0">
                        <a:latin typeface="Times New Roman" pitchFamily="18" charset="0"/>
                        <a:cs typeface="Times New Roman" pitchFamily="18" charset="0"/>
                      </a:endParaRPr>
                    </a:p>
                  </a:txBody>
                  <a:tcPr/>
                </a:tc>
              </a:tr>
            </a:tbl>
          </a:graphicData>
        </a:graphic>
      </p:graphicFrame>
      <p:sp>
        <p:nvSpPr>
          <p:cNvPr id="12" name="TextBox 11"/>
          <p:cNvSpPr txBox="1"/>
          <p:nvPr/>
        </p:nvSpPr>
        <p:spPr>
          <a:xfrm>
            <a:off x="609600" y="5867400"/>
            <a:ext cx="6705600" cy="369332"/>
          </a:xfrm>
          <a:prstGeom prst="rect">
            <a:avLst/>
          </a:prstGeom>
          <a:noFill/>
        </p:spPr>
        <p:txBody>
          <a:bodyPr wrap="square" rtlCol="0">
            <a:spAutoFit/>
          </a:bodyPr>
          <a:lstStyle/>
          <a:p>
            <a:r>
              <a:rPr lang="en-US" baseline="30000" dirty="0" smtClean="0"/>
              <a:t>*</a:t>
            </a:r>
            <a:r>
              <a:rPr lang="en-US" dirty="0" smtClean="0"/>
              <a:t>55% = 3 minutes at 100% and 9 minutes at 40%, currently allowed </a:t>
            </a:r>
            <a:endParaRPr lang="en-US" dirty="0"/>
          </a:p>
        </p:txBody>
      </p:sp>
      <p:grpSp>
        <p:nvGrpSpPr>
          <p:cNvPr id="2" name="Group 16"/>
          <p:cNvGrpSpPr/>
          <p:nvPr/>
        </p:nvGrpSpPr>
        <p:grpSpPr>
          <a:xfrm>
            <a:off x="570088" y="3505200"/>
            <a:ext cx="8127404" cy="2209800"/>
            <a:chOff x="570088" y="3276600"/>
            <a:chExt cx="8127404" cy="2209800"/>
          </a:xfrm>
        </p:grpSpPr>
        <p:pic>
          <p:nvPicPr>
            <p:cNvPr id="9" name="Picture 4" descr="https://img1.etsystatic.com/000/1/5745500/il_340x270.288941407.jpg"/>
            <p:cNvPicPr>
              <a:picLocks noChangeAspect="1" noChangeArrowheads="1"/>
            </p:cNvPicPr>
            <p:nvPr/>
          </p:nvPicPr>
          <p:blipFill>
            <a:blip r:embed="rId3" cstate="print"/>
            <a:srcRect/>
            <a:stretch>
              <a:fillRect/>
            </a:stretch>
          </p:blipFill>
          <p:spPr bwMode="auto">
            <a:xfrm>
              <a:off x="570088" y="3276600"/>
              <a:ext cx="2782711" cy="2209800"/>
            </a:xfrm>
            <a:prstGeom prst="rect">
              <a:avLst/>
            </a:prstGeom>
            <a:noFill/>
          </p:spPr>
        </p:pic>
        <p:pic>
          <p:nvPicPr>
            <p:cNvPr id="10" name="Picture 2" descr="http://upload.wikimedia.org/wikipedia/commons/f/f3/Piec_krepa.JPG">
              <a:hlinkClick r:id="rId4"/>
            </p:cNvPr>
            <p:cNvPicPr>
              <a:picLocks noChangeAspect="1" noChangeArrowheads="1"/>
            </p:cNvPicPr>
            <p:nvPr/>
          </p:nvPicPr>
          <p:blipFill>
            <a:blip r:embed="rId5" cstate="print"/>
            <a:srcRect t="6727" b="11532"/>
            <a:stretch>
              <a:fillRect/>
            </a:stretch>
          </p:blipFill>
          <p:spPr bwMode="auto">
            <a:xfrm>
              <a:off x="6477000" y="3276600"/>
              <a:ext cx="2220492" cy="2209800"/>
            </a:xfrm>
            <a:prstGeom prst="rect">
              <a:avLst/>
            </a:prstGeom>
            <a:noFill/>
          </p:spPr>
        </p:pic>
        <p:pic>
          <p:nvPicPr>
            <p:cNvPr id="83970" name="Picture 2" descr="https://s-media-cache-ak0.pinimg.com/236x/17/c6/57/17c6572dc3f7dd5a9ab183ec08f68141.jpg"/>
            <p:cNvPicPr>
              <a:picLocks noChangeAspect="1" noChangeArrowheads="1"/>
            </p:cNvPicPr>
            <p:nvPr/>
          </p:nvPicPr>
          <p:blipFill>
            <a:blip r:embed="rId6" cstate="print"/>
            <a:srcRect/>
            <a:stretch>
              <a:fillRect/>
            </a:stretch>
          </p:blipFill>
          <p:spPr bwMode="auto">
            <a:xfrm>
              <a:off x="3657600" y="3276600"/>
              <a:ext cx="2471625" cy="2209800"/>
            </a:xfrm>
            <a:prstGeom prst="rect">
              <a:avLst/>
            </a:prstGeom>
            <a:noFill/>
          </p:spPr>
        </p:pic>
      </p:grpSp>
      <p:sp>
        <p:nvSpPr>
          <p:cNvPr id="16"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5" name="Slide Number Placeholder 14"/>
          <p:cNvSpPr>
            <a:spLocks noGrp="1"/>
          </p:cNvSpPr>
          <p:nvPr>
            <p:ph type="sldNum" sz="quarter" idx="12"/>
          </p:nvPr>
        </p:nvSpPr>
        <p:spPr/>
        <p:txBody>
          <a:bodyPr/>
          <a:lstStyle/>
          <a:p>
            <a:fld id="{B4F3AE50-1B84-4193-A18E-F29C95A836E2}"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792162"/>
          </a:xfrm>
        </p:spPr>
        <p:txBody>
          <a:bodyPr/>
          <a:lstStyle/>
          <a:p>
            <a:r>
              <a:rPr lang="en-US" sz="3600" dirty="0" smtClean="0">
                <a:latin typeface="Times New Roman" pitchFamily="18" charset="0"/>
                <a:cs typeface="Times New Roman" pitchFamily="18" charset="0"/>
              </a:rPr>
              <a:t>Rulemaking Goals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229600" cy="4525963"/>
          </a:xfrm>
        </p:spPr>
        <p:txBody>
          <a:bodyPr/>
          <a:lstStyle/>
          <a:p>
            <a:pPr marL="1033272" indent="-576072">
              <a:lnSpc>
                <a:spcPct val="95000"/>
              </a:lnSpc>
              <a:spcBef>
                <a:spcPts val="0"/>
              </a:spcBef>
              <a:buClr>
                <a:schemeClr val="tx1"/>
              </a:buClr>
            </a:pPr>
            <a:r>
              <a:rPr lang="en-US" dirty="0" smtClean="0">
                <a:latin typeface="Times New Roman" pitchFamily="18" charset="0"/>
                <a:cs typeface="Times New Roman" pitchFamily="18" charset="0"/>
              </a:rPr>
              <a:t>Make rules clearer</a:t>
            </a:r>
          </a:p>
          <a:p>
            <a:pPr marL="103327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1033272" indent="-576072">
              <a:lnSpc>
                <a:spcPct val="95000"/>
              </a:lnSpc>
              <a:spcBef>
                <a:spcPts val="0"/>
              </a:spcBef>
              <a:buClr>
                <a:schemeClr val="tx1"/>
              </a:buClr>
            </a:pPr>
            <a:r>
              <a:rPr lang="en-US" dirty="0" smtClean="0">
                <a:latin typeface="Times New Roman" pitchFamily="18" charset="0"/>
                <a:cs typeface="Times New Roman" pitchFamily="18" charset="0"/>
              </a:rPr>
              <a:t>Update rules</a:t>
            </a:r>
          </a:p>
          <a:p>
            <a:pPr marL="103327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1033272" indent="-576072">
              <a:lnSpc>
                <a:spcPct val="95000"/>
              </a:lnSpc>
              <a:spcBef>
                <a:spcPts val="0"/>
              </a:spcBef>
              <a:buClr>
                <a:schemeClr val="tx1"/>
              </a:buClr>
            </a:pPr>
            <a:r>
              <a:rPr lang="en-US" dirty="0" smtClean="0">
                <a:latin typeface="Times New Roman" pitchFamily="18" charset="0"/>
                <a:cs typeface="Times New Roman" pitchFamily="18" charset="0"/>
              </a:rPr>
              <a:t>Address air quality problems </a:t>
            </a: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88382" y="1371600"/>
            <a:ext cx="3285643"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Wood-fired boilers</a:t>
            </a:r>
            <a:endParaRPr lang="en-US" sz="3200" dirty="0">
              <a:solidFill>
                <a:srgbClr val="FF0000"/>
              </a:solidFill>
              <a:latin typeface="Times New Roman" pitchFamily="18" charset="0"/>
              <a:cs typeface="Times New Roman" pitchFamily="18" charset="0"/>
            </a:endParaRPr>
          </a:p>
        </p:txBody>
      </p:sp>
      <p:sp>
        <p:nvSpPr>
          <p:cNvPr id="15" name="TextBox 14"/>
          <p:cNvSpPr txBox="1"/>
          <p:nvPr/>
        </p:nvSpPr>
        <p:spPr>
          <a:xfrm>
            <a:off x="152400" y="5715000"/>
            <a:ext cx="8839200" cy="523220"/>
          </a:xfrm>
          <a:prstGeom prst="rect">
            <a:avLst/>
          </a:prstGeom>
          <a:noFill/>
        </p:spPr>
        <p:txBody>
          <a:bodyPr wrap="square" rtlCol="0">
            <a:spAutoFit/>
          </a:bodyPr>
          <a:lstStyle/>
          <a:p>
            <a:r>
              <a:rPr lang="en-US" sz="1400" dirty="0" smtClean="0"/>
              <a:t>*as long as grate cleaning is performed in accordance with DEQ approved grate cleaning plan</a:t>
            </a:r>
            <a:br>
              <a:rPr lang="en-US" sz="1400" dirty="0" smtClean="0"/>
            </a:br>
            <a:r>
              <a:rPr lang="en-US" sz="1400" dirty="0" smtClean="0"/>
              <a:t>**Source can request boiler specific opacity between 20-40% measured during boiler specific grain loading source test</a:t>
            </a:r>
            <a:endParaRPr lang="en-US" sz="1400" dirty="0"/>
          </a:p>
        </p:txBody>
      </p:sp>
      <p:graphicFrame>
        <p:nvGraphicFramePr>
          <p:cNvPr id="14" name="Table 13"/>
          <p:cNvGraphicFramePr>
            <a:graphicFrameLocks noGrp="1"/>
          </p:cNvGraphicFramePr>
          <p:nvPr/>
        </p:nvGraphicFramePr>
        <p:xfrm>
          <a:off x="457200" y="2026920"/>
          <a:ext cx="8458200" cy="2926080"/>
        </p:xfrm>
        <a:graphic>
          <a:graphicData uri="http://schemas.openxmlformats.org/drawingml/2006/table">
            <a:tbl>
              <a:tblPr firstRow="1" bandRow="1">
                <a:tableStyleId>{7DF18680-E054-41AD-8BC1-D1AEF772440D}</a:tableStyleId>
              </a:tblPr>
              <a:tblGrid>
                <a:gridCol w="2057400"/>
                <a:gridCol w="2563283"/>
                <a:gridCol w="1018117"/>
                <a:gridCol w="2819400"/>
              </a:tblGrid>
              <a:tr h="142240">
                <a:tc>
                  <a:txBody>
                    <a:bodyPr/>
                    <a:lstStyle/>
                    <a:p>
                      <a:pPr algn="ctr"/>
                      <a:r>
                        <a:rPr lang="en-US" sz="2400" dirty="0" smtClean="0">
                          <a:latin typeface="Times New Roman" pitchFamily="18" charset="0"/>
                          <a:cs typeface="Times New Roman" pitchFamily="18" charset="0"/>
                        </a:rPr>
                        <a:t>Source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Date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Limit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Exception</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 19</a:t>
                      </a:r>
                      <a:r>
                        <a:rPr lang="en-US" sz="2400" baseline="0" dirty="0" smtClean="0">
                          <a:latin typeface="Times New Roman" pitchFamily="18" charset="0"/>
                          <a:cs typeface="Times New Roman" pitchFamily="18" charset="0"/>
                        </a:rPr>
                        <a:t>70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After 01/01/20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40% for 2 6-minute blocks</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a:t>
                      </a:r>
                      <a:r>
                        <a:rPr lang="en-US" sz="2400" baseline="0" dirty="0" smtClean="0">
                          <a:latin typeface="Times New Roman" pitchFamily="18" charset="0"/>
                          <a:cs typeface="Times New Roman" pitchFamily="18" charset="0"/>
                        </a:rPr>
                        <a:t> 1970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After 01/01/20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40%</a:t>
                      </a:r>
                      <a:r>
                        <a:rPr lang="en-US" sz="2400" baseline="0" dirty="0" smtClean="0">
                          <a:latin typeface="Times New Roman" pitchFamily="18" charset="0"/>
                          <a:cs typeface="Times New Roman" pitchFamily="18" charset="0"/>
                        </a:rPr>
                        <a:t> during grate cleaning*</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a:t>
                      </a:r>
                      <a:r>
                        <a:rPr lang="en-US" sz="2400" baseline="0" dirty="0" smtClean="0">
                          <a:latin typeface="Times New Roman" pitchFamily="18" charset="0"/>
                          <a:cs typeface="Times New Roman" pitchFamily="18" charset="0"/>
                        </a:rPr>
                        <a:t> 1970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After 01/01/20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Boiler</a:t>
                      </a:r>
                      <a:r>
                        <a:rPr lang="en-US" sz="2400" baseline="0" dirty="0" smtClean="0">
                          <a:latin typeface="Times New Roman" pitchFamily="18" charset="0"/>
                          <a:cs typeface="Times New Roman" pitchFamily="18" charset="0"/>
                        </a:rPr>
                        <a:t> specific u</a:t>
                      </a:r>
                      <a:r>
                        <a:rPr lang="en-US" sz="2400" dirty="0" smtClean="0">
                          <a:latin typeface="Times New Roman" pitchFamily="18" charset="0"/>
                          <a:cs typeface="Times New Roman" pitchFamily="18" charset="0"/>
                        </a:rPr>
                        <a:t>p to 40%** </a:t>
                      </a:r>
                    </a:p>
                  </a:txBody>
                  <a:tcPr/>
                </a:tc>
              </a:tr>
            </a:tbl>
          </a:graphicData>
        </a:graphic>
      </p:graphicFrame>
      <p:sp>
        <p:nvSpPr>
          <p:cNvPr id="11"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88382" y="1396425"/>
            <a:ext cx="3285643"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Wood-fired boilers</a:t>
            </a:r>
            <a:endParaRPr lang="en-US" sz="3200" dirty="0">
              <a:solidFill>
                <a:srgbClr val="FF0000"/>
              </a:solidFill>
              <a:latin typeface="Times New Roman" pitchFamily="18" charset="0"/>
              <a:cs typeface="Times New Roman" pitchFamily="18" charset="0"/>
            </a:endParaRPr>
          </a:p>
        </p:txBody>
      </p:sp>
      <p:graphicFrame>
        <p:nvGraphicFramePr>
          <p:cNvPr id="14" name="Table 13"/>
          <p:cNvGraphicFramePr>
            <a:graphicFrameLocks noGrp="1"/>
          </p:cNvGraphicFramePr>
          <p:nvPr/>
        </p:nvGraphicFramePr>
        <p:xfrm>
          <a:off x="457200" y="1981200"/>
          <a:ext cx="8458200" cy="1737360"/>
        </p:xfrm>
        <a:graphic>
          <a:graphicData uri="http://schemas.openxmlformats.org/drawingml/2006/table">
            <a:tbl>
              <a:tblPr firstRow="1" bandRow="1">
                <a:tableStyleId>{7DF18680-E054-41AD-8BC1-D1AEF772440D}</a:tableStyleId>
              </a:tblPr>
              <a:tblGrid>
                <a:gridCol w="2057400"/>
                <a:gridCol w="2563283"/>
                <a:gridCol w="1018117"/>
                <a:gridCol w="2819400"/>
              </a:tblGrid>
              <a:tr h="142240">
                <a:tc>
                  <a:txBody>
                    <a:bodyPr/>
                    <a:lstStyle/>
                    <a:p>
                      <a:pPr algn="ctr"/>
                      <a:r>
                        <a:rPr lang="en-US" sz="2400" dirty="0" smtClean="0">
                          <a:latin typeface="Times New Roman" pitchFamily="18" charset="0"/>
                          <a:cs typeface="Times New Roman" pitchFamily="18" charset="0"/>
                        </a:rPr>
                        <a:t>Source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Date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Limit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Exception</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Post 1970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Upon rule adoption</a:t>
                      </a: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40% for 2 6-minute blocks</a:t>
                      </a:r>
                    </a:p>
                  </a:txBody>
                  <a:tcPr/>
                </a:tc>
              </a:tr>
              <a:tr h="370840">
                <a:tc>
                  <a:txBody>
                    <a:bodyPr/>
                    <a:lstStyle/>
                    <a:p>
                      <a:r>
                        <a:rPr lang="en-US" sz="2400" dirty="0" smtClean="0">
                          <a:latin typeface="Times New Roman" pitchFamily="18" charset="0"/>
                          <a:cs typeface="Times New Roman" pitchFamily="18" charset="0"/>
                        </a:rPr>
                        <a:t>Post- 04/15/15</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Upon rule adoption</a:t>
                      </a: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None</a:t>
                      </a:r>
                    </a:p>
                  </a:txBody>
                  <a:tcPr/>
                </a:tc>
              </a:tr>
            </a:tbl>
          </a:graphicData>
        </a:graphic>
      </p:graphicFrame>
      <p:sp>
        <p:nvSpPr>
          <p:cNvPr id="7" name="TextBox 6"/>
          <p:cNvSpPr txBox="1"/>
          <p:nvPr/>
        </p:nvSpPr>
        <p:spPr>
          <a:xfrm>
            <a:off x="609600" y="6019800"/>
            <a:ext cx="6705600" cy="369332"/>
          </a:xfrm>
          <a:prstGeom prst="rect">
            <a:avLst/>
          </a:prstGeom>
          <a:noFill/>
        </p:spPr>
        <p:txBody>
          <a:bodyPr wrap="square" rtlCol="0">
            <a:spAutoFit/>
          </a:bodyPr>
          <a:lstStyle/>
          <a:p>
            <a:r>
              <a:rPr lang="en-US" baseline="30000" dirty="0" smtClean="0"/>
              <a:t>*</a:t>
            </a:r>
            <a:r>
              <a:rPr lang="en-US" dirty="0" smtClean="0"/>
              <a:t>40% = 3 minutes at 100% and 9 minutes at 20%, currently allowed </a:t>
            </a:r>
            <a:endParaRPr lang="en-US" dirty="0"/>
          </a:p>
        </p:txBody>
      </p:sp>
      <p:pic>
        <p:nvPicPr>
          <p:cNvPr id="9" name="Picture 2" descr="Wood Fired Boiler"/>
          <p:cNvPicPr>
            <a:picLocks noChangeAspect="1" noChangeArrowheads="1"/>
          </p:cNvPicPr>
          <p:nvPr/>
        </p:nvPicPr>
        <p:blipFill>
          <a:blip r:embed="rId2" cstate="print"/>
          <a:srcRect/>
          <a:stretch>
            <a:fillRect/>
          </a:stretch>
        </p:blipFill>
        <p:spPr bwMode="auto">
          <a:xfrm>
            <a:off x="6400800" y="4114800"/>
            <a:ext cx="2565400" cy="1924051"/>
          </a:xfrm>
          <a:prstGeom prst="rect">
            <a:avLst/>
          </a:prstGeom>
          <a:noFill/>
        </p:spPr>
      </p:pic>
      <p:sp>
        <p:nvSpPr>
          <p:cNvPr id="11"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609600"/>
            <a:ext cx="8686800" cy="792162"/>
          </a:xfrm>
        </p:spPr>
        <p:txBody>
          <a:bodyPr/>
          <a:lstStyle/>
          <a:p>
            <a:r>
              <a:rPr lang="en-US" sz="3600" dirty="0" smtClean="0">
                <a:latin typeface="Times New Roman" pitchFamily="18" charset="0"/>
                <a:cs typeface="Times New Roman" pitchFamily="18" charset="0"/>
              </a:rPr>
              <a:t>Opacity standard changes - Fugitive Emissions</a:t>
            </a:r>
            <a:br>
              <a:rPr lang="en-US" sz="3600" dirty="0"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13" name="TextBox 12"/>
          <p:cNvSpPr txBox="1"/>
          <p:nvPr/>
        </p:nvSpPr>
        <p:spPr>
          <a:xfrm>
            <a:off x="375684" y="1752600"/>
            <a:ext cx="8539716" cy="19697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Fugitive emissions that leave property for more than 18 seconds in a 6-minute period must be abated</a:t>
            </a:r>
          </a:p>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DEQ may request fugitive emission control plan</a:t>
            </a:r>
          </a:p>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Use EPA Method 22 to read fugitive emissions</a:t>
            </a:r>
            <a:endParaRPr lang="en-US" sz="2800" dirty="0">
              <a:latin typeface="Times New Roman" panose="02020603050405020304" pitchFamily="18" charset="0"/>
              <a:cs typeface="Times New Roman" panose="02020603050405020304" pitchFamily="18" charset="0"/>
            </a:endParaRPr>
          </a:p>
        </p:txBody>
      </p:sp>
      <p:sp>
        <p:nvSpPr>
          <p:cNvPr id="129026" name="AutoShape 2"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28" name="AutoShape 4"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9030" name="Picture 6" descr="http://www.jdultrasonics.co.uk/images/dust-cloud.JPG"/>
          <p:cNvPicPr>
            <a:picLocks noChangeAspect="1" noChangeArrowheads="1"/>
          </p:cNvPicPr>
          <p:nvPr/>
        </p:nvPicPr>
        <p:blipFill>
          <a:blip r:embed="rId2" cstate="print"/>
          <a:srcRect/>
          <a:stretch>
            <a:fillRect/>
          </a:stretch>
        </p:blipFill>
        <p:spPr bwMode="auto">
          <a:xfrm>
            <a:off x="2971800" y="3733800"/>
            <a:ext cx="3552357" cy="2667000"/>
          </a:xfrm>
          <a:prstGeom prst="rect">
            <a:avLst/>
          </a:prstGeom>
          <a:noFill/>
        </p:spPr>
      </p:pic>
      <p:sp>
        <p:nvSpPr>
          <p:cNvPr id="10" name="Slide Number Placeholder 9"/>
          <p:cNvSpPr>
            <a:spLocks noGrp="1"/>
          </p:cNvSpPr>
          <p:nvPr>
            <p:ph type="sldNum" sz="quarter" idx="12"/>
          </p:nvPr>
        </p:nvSpPr>
        <p:spPr/>
        <p:txBody>
          <a:bodyPr/>
          <a:lstStyle/>
          <a:p>
            <a:fld id="{B4F3AE50-1B84-4193-A18E-F29C95A836E2}"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24200" y="762000"/>
            <a:ext cx="3018775" cy="646331"/>
          </a:xfrm>
          <a:prstGeom prst="rect">
            <a:avLst/>
          </a:prstGeom>
          <a:noFill/>
        </p:spPr>
        <p:txBody>
          <a:bodyPr wrap="none" rtlCol="0">
            <a:spAutoFit/>
          </a:bodyPr>
          <a:lstStyle/>
          <a:p>
            <a:r>
              <a:rPr lang="en-US" sz="3600" dirty="0">
                <a:latin typeface="Times New Roman"/>
                <a:ea typeface="Calibri"/>
              </a:rPr>
              <a:t>Particle </a:t>
            </a:r>
            <a:r>
              <a:rPr lang="en-US" sz="3600" dirty="0" smtClean="0">
                <a:latin typeface="Times New Roman"/>
                <a:ea typeface="Calibri"/>
              </a:rPr>
              <a:t>Fallout</a:t>
            </a:r>
            <a:endParaRPr lang="en-US" sz="3600" dirty="0">
              <a:latin typeface="Times New Roman" pitchFamily="18" charset="0"/>
              <a:cs typeface="Times New Roman" pitchFamily="18" charset="0"/>
            </a:endParaRPr>
          </a:p>
        </p:txBody>
      </p:sp>
      <p:sp>
        <p:nvSpPr>
          <p:cNvPr id="13" name="TextBox 12"/>
          <p:cNvSpPr txBox="1"/>
          <p:nvPr/>
        </p:nvSpPr>
        <p:spPr>
          <a:xfrm>
            <a:off x="756684" y="1524000"/>
            <a:ext cx="7777716" cy="4808496"/>
          </a:xfrm>
          <a:prstGeom prst="rect">
            <a:avLst/>
          </a:prstGeom>
          <a:noFill/>
        </p:spPr>
        <p:txBody>
          <a:bodyPr wrap="square" rtlCol="0">
            <a:spAutoFit/>
          </a:bodyPr>
          <a:lstStyle/>
          <a:p>
            <a:pPr>
              <a:lnSpc>
                <a:spcPct val="115000"/>
              </a:lnSpc>
              <a:spcAft>
                <a:spcPts val="1000"/>
              </a:spcAft>
            </a:pPr>
            <a:r>
              <a:rPr lang="en-US" sz="2800" dirty="0" smtClean="0">
                <a:latin typeface="Times New Roman"/>
                <a:ea typeface="Calibri"/>
              </a:rPr>
              <a:t>No </a:t>
            </a:r>
            <a:r>
              <a:rPr lang="en-US" sz="2800" dirty="0">
                <a:latin typeface="Times New Roman"/>
                <a:ea typeface="Calibri"/>
              </a:rPr>
              <a:t>person may </a:t>
            </a:r>
            <a:r>
              <a:rPr lang="en-US" sz="2800" dirty="0" smtClean="0">
                <a:latin typeface="Times New Roman"/>
                <a:ea typeface="Calibri"/>
              </a:rPr>
              <a:t>cause or permit the deposition of particulate </a:t>
            </a:r>
            <a:r>
              <a:rPr lang="en-US" sz="2800" dirty="0">
                <a:latin typeface="Times New Roman"/>
                <a:ea typeface="Calibri"/>
              </a:rPr>
              <a:t>matter larger than 250 microns in size that creates an observable deposition upon the real property of another </a:t>
            </a:r>
            <a:r>
              <a:rPr lang="en-US" sz="2800" dirty="0" smtClean="0">
                <a:latin typeface="Times New Roman"/>
                <a:ea typeface="Calibri"/>
              </a:rPr>
              <a:t>person </a:t>
            </a:r>
            <a:r>
              <a:rPr lang="en-US" sz="2800" b="1" strike="sngStrike" dirty="0" smtClean="0">
                <a:solidFill>
                  <a:srgbClr val="FF0000"/>
                </a:solidFill>
                <a:latin typeface="Times New Roman"/>
                <a:ea typeface="Calibri"/>
              </a:rPr>
              <a:t>when notified by the department that the deposition exists and must be controlled</a:t>
            </a:r>
            <a:r>
              <a:rPr lang="en-US" sz="2800" dirty="0" smtClean="0">
                <a:latin typeface="Times New Roman"/>
                <a:ea typeface="Calibri"/>
              </a:rPr>
              <a:t>.</a:t>
            </a:r>
            <a:endParaRPr lang="en-US" sz="2800" dirty="0">
              <a:latin typeface="Times New Roman"/>
              <a:ea typeface="Calibri"/>
            </a:endParaRPr>
          </a:p>
          <a:p>
            <a:pPr marL="342900" indent="-342900">
              <a:lnSpc>
                <a:spcPct val="115000"/>
              </a:lnSpc>
              <a:spcAft>
                <a:spcPts val="1000"/>
              </a:spcAft>
              <a:buFont typeface="Arial" panose="020B0604020202020204" pitchFamily="34" charset="0"/>
              <a:buChar char="•"/>
            </a:pPr>
            <a:r>
              <a:rPr lang="en-US" sz="2800" dirty="0" smtClean="0">
                <a:latin typeface="Times New Roman"/>
                <a:ea typeface="Times New Roman"/>
              </a:rPr>
              <a:t>Permit serves as first “warning”</a:t>
            </a:r>
          </a:p>
          <a:p>
            <a:pPr marL="342900" indent="-342900">
              <a:lnSpc>
                <a:spcPct val="115000"/>
              </a:lnSpc>
              <a:spcAft>
                <a:spcPts val="1000"/>
              </a:spcAft>
              <a:buFont typeface="Arial" panose="020B0604020202020204" pitchFamily="34" charset="0"/>
              <a:buChar char="•"/>
            </a:pPr>
            <a:r>
              <a:rPr lang="en-US" sz="2800" dirty="0" smtClean="0">
                <a:latin typeface="Times New Roman"/>
                <a:ea typeface="Times New Roman"/>
              </a:rPr>
              <a:t>Resolve </a:t>
            </a:r>
            <a:r>
              <a:rPr lang="en-US" sz="2800" dirty="0">
                <a:latin typeface="Times New Roman"/>
                <a:ea typeface="Times New Roman"/>
              </a:rPr>
              <a:t>observed deposition </a:t>
            </a:r>
            <a:r>
              <a:rPr lang="en-US" sz="2800" dirty="0" smtClean="0">
                <a:latin typeface="Times New Roman"/>
                <a:ea typeface="Times New Roman"/>
              </a:rPr>
              <a:t>with enforcement </a:t>
            </a:r>
            <a:r>
              <a:rPr lang="en-US" sz="2800" dirty="0">
                <a:latin typeface="Times New Roman"/>
                <a:ea typeface="Times New Roman"/>
              </a:rPr>
              <a:t>policy </a:t>
            </a:r>
            <a:endParaRPr lang="en-US" sz="2800" dirty="0" smtClean="0">
              <a:latin typeface="Times New Roman"/>
              <a:ea typeface="Times New Roman"/>
            </a:endParaRPr>
          </a:p>
        </p:txBody>
      </p:sp>
      <p:sp>
        <p:nvSpPr>
          <p:cNvPr id="129026" name="AutoShape 2"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9028" name="AutoShape 4"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0800" y="4010390"/>
            <a:ext cx="2429164" cy="13644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B4F3AE50-1B84-4193-A18E-F29C95A836E2}" type="slidenum">
              <a:rPr lang="en-US" smtClean="0"/>
              <a:pPr/>
              <a:t>33</a:t>
            </a:fld>
            <a:endParaRPr lang="en-US" dirty="0"/>
          </a:p>
        </p:txBody>
      </p:sp>
    </p:spTree>
    <p:extLst>
      <p:ext uri="{BB962C8B-B14F-4D97-AF65-F5344CB8AC3E}">
        <p14:creationId xmlns:p14="http://schemas.microsoft.com/office/powerpoint/2010/main" xmlns="" val="737916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76400"/>
            <a:ext cx="7726680" cy="4800600"/>
          </a:xfrm>
        </p:spPr>
        <p:txBody>
          <a:bodyPr>
            <a:normAutofit/>
          </a:bodyPr>
          <a:lstStyle/>
          <a:p>
            <a:r>
              <a:rPr lang="en-US" dirty="0" smtClean="0">
                <a:latin typeface="Times New Roman" pitchFamily="18" charset="0"/>
                <a:cs typeface="Times New Roman" pitchFamily="18" charset="0"/>
              </a:rPr>
              <a:t>Add significant digit to standards consistent with EPA policy</a:t>
            </a:r>
          </a:p>
          <a:p>
            <a:pPr lvl="1"/>
            <a:r>
              <a:rPr lang="en-US" sz="2800" dirty="0" smtClean="0">
                <a:latin typeface="Times New Roman" pitchFamily="18" charset="0"/>
                <a:cs typeface="Times New Roman" pitchFamily="18" charset="0"/>
              </a:rPr>
              <a:t>0.1 » 0.10</a:t>
            </a:r>
          </a:p>
          <a:p>
            <a:pPr lvl="1"/>
            <a:r>
              <a:rPr lang="en-US" dirty="0" smtClean="0">
                <a:latin typeface="Times New Roman" pitchFamily="18" charset="0"/>
                <a:cs typeface="Times New Roman" pitchFamily="18" charset="0"/>
              </a:rPr>
              <a:t>0.2 » 0.20</a:t>
            </a:r>
            <a:endParaRPr lang="en-US" sz="28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Phase out 0.2 gr/dscf for older sources to help address newer/tighter ambient air quality standards</a:t>
            </a:r>
          </a:p>
          <a:p>
            <a:r>
              <a:rPr lang="en-US" dirty="0" smtClean="0">
                <a:latin typeface="Times New Roman" pitchFamily="18" charset="0"/>
                <a:cs typeface="Times New Roman" pitchFamily="18" charset="0"/>
              </a:rPr>
              <a:t>Sources can request 1 year extension</a:t>
            </a:r>
          </a:p>
          <a:p>
            <a:endParaRPr lang="en-US" dirty="0">
              <a:latin typeface="Times New Roman" pitchFamily="18" charset="0"/>
              <a:cs typeface="Times New Roman" pitchFamily="18" charset="0"/>
            </a:endParaRPr>
          </a:p>
        </p:txBody>
      </p:sp>
      <p:sp>
        <p:nvSpPr>
          <p:cNvPr id="5" name="Title 1"/>
          <p:cNvSpPr>
            <a:spLocks noGrp="1"/>
          </p:cNvSpPr>
          <p:nvPr>
            <p:ph type="title"/>
          </p:nvPr>
        </p:nvSpPr>
        <p:spPr>
          <a:xfrm>
            <a:off x="1371600" y="914400"/>
            <a:ext cx="7010400" cy="685800"/>
          </a:xfrm>
        </p:spPr>
        <p:txBody>
          <a:bodyPr/>
          <a:lstStyle/>
          <a:p>
            <a:r>
              <a:rPr lang="en-US" sz="3600" dirty="0" smtClean="0">
                <a:latin typeface="Times New Roman" pitchFamily="18" charset="0"/>
                <a:cs typeface="Times New Roman" pitchFamily="18" charset="0"/>
              </a:rPr>
              <a:t>Grain loading changes</a:t>
            </a:r>
            <a:endParaRPr lang="en-US" sz="36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752600"/>
            <a:ext cx="7086600" cy="1371600"/>
          </a:xfrm>
        </p:spPr>
        <p:txBody>
          <a:bodyPr>
            <a:normAutofit lnSpcReduction="10000"/>
          </a:bodyPr>
          <a:lstStyle/>
          <a:p>
            <a:pPr marL="0" indent="0">
              <a:buNone/>
            </a:pPr>
            <a:r>
              <a:rPr lang="en-US" sz="3000" dirty="0" smtClean="0">
                <a:latin typeface="Times New Roman" pitchFamily="18" charset="0"/>
                <a:cs typeface="Times New Roman" pitchFamily="18" charset="0"/>
              </a:rPr>
              <a:t>0.10 gr/dscf for </a:t>
            </a:r>
            <a:r>
              <a:rPr lang="en-US" sz="3000" b="1" dirty="0" smtClean="0">
                <a:solidFill>
                  <a:srgbClr val="FF0000"/>
                </a:solidFill>
                <a:latin typeface="Times New Roman" pitchFamily="18" charset="0"/>
                <a:cs typeface="Times New Roman" pitchFamily="18" charset="0"/>
              </a:rPr>
              <a:t>ALL</a:t>
            </a:r>
            <a:r>
              <a:rPr lang="en-US" sz="3000" dirty="0" smtClean="0">
                <a:latin typeface="Times New Roman" pitchFamily="18" charset="0"/>
                <a:cs typeface="Times New Roman" pitchFamily="18" charset="0"/>
              </a:rPr>
              <a:t> sources with “representative” compliance source test data &lt; 0.080 gr/dscf</a:t>
            </a:r>
          </a:p>
          <a:p>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33600" y="3177406"/>
            <a:ext cx="4495800" cy="33757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le 1"/>
          <p:cNvSpPr>
            <a:spLocks noGrp="1"/>
          </p:cNvSpPr>
          <p:nvPr>
            <p:ph type="title"/>
          </p:nvPr>
        </p:nvSpPr>
        <p:spPr>
          <a:xfrm>
            <a:off x="1600200" y="914400"/>
            <a:ext cx="7010400" cy="685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cstate="print"/>
          <a:srcRect l="7500" t="23438" r="61875" b="8203"/>
          <a:stretch>
            <a:fillRect/>
          </a:stretch>
        </p:blipFill>
        <p:spPr bwMode="auto">
          <a:xfrm>
            <a:off x="3886200" y="1600200"/>
            <a:ext cx="4978483" cy="4444860"/>
          </a:xfrm>
          <a:prstGeom prst="rect">
            <a:avLst/>
          </a:prstGeom>
          <a:noFill/>
          <a:ln w="9525">
            <a:noFill/>
            <a:miter lim="800000"/>
            <a:headEnd/>
            <a:tailEnd/>
          </a:ln>
        </p:spPr>
      </p:pic>
      <p:sp>
        <p:nvSpPr>
          <p:cNvPr id="3" name="Content Placeholder 2"/>
          <p:cNvSpPr>
            <a:spLocks noGrp="1"/>
          </p:cNvSpPr>
          <p:nvPr>
            <p:ph idx="1"/>
          </p:nvPr>
        </p:nvSpPr>
        <p:spPr>
          <a:xfrm>
            <a:off x="228600" y="1676400"/>
            <a:ext cx="3886200" cy="4876800"/>
          </a:xfrm>
        </p:spPr>
        <p:txBody>
          <a:bodyPr>
            <a:noAutofit/>
          </a:bodyPr>
          <a:lstStyle/>
          <a:p>
            <a:pPr marL="0" marR="0">
              <a:lnSpc>
                <a:spcPct val="115000"/>
              </a:lnSpc>
              <a:spcBef>
                <a:spcPts val="0"/>
              </a:spcBef>
              <a:spcAft>
                <a:spcPts val="1000"/>
              </a:spcAft>
              <a:buNone/>
            </a:pPr>
            <a:r>
              <a:rPr lang="en-US" sz="2800" dirty="0" smtClean="0">
                <a:latin typeface="Times New Roman"/>
                <a:ea typeface="Calibri"/>
              </a:rPr>
              <a:t>Representative compliance source test results obtained:</a:t>
            </a:r>
          </a:p>
          <a:p>
            <a:pPr>
              <a:lnSpc>
                <a:spcPct val="115000"/>
              </a:lnSpc>
              <a:spcAft>
                <a:spcPts val="1000"/>
              </a:spcAft>
            </a:pPr>
            <a:r>
              <a:rPr lang="en-US" sz="2800" dirty="0" smtClean="0">
                <a:latin typeface="Times New Roman" pitchFamily="18" charset="0"/>
                <a:cs typeface="Times New Roman" pitchFamily="18" charset="0"/>
              </a:rPr>
              <a:t>No more than ten years before 04/17/15; and </a:t>
            </a:r>
          </a:p>
          <a:p>
            <a:pPr>
              <a:lnSpc>
                <a:spcPct val="115000"/>
              </a:lnSpc>
              <a:spcAft>
                <a:spcPts val="1000"/>
              </a:spcAft>
            </a:pPr>
            <a:r>
              <a:rPr lang="en-US" sz="2800" dirty="0" smtClean="0">
                <a:latin typeface="Times New Roman" pitchFamily="18" charset="0"/>
                <a:cs typeface="Times New Roman" pitchFamily="18" charset="0"/>
              </a:rPr>
              <a:t>When a source is operating at Highest and Best</a:t>
            </a:r>
          </a:p>
        </p:txBody>
      </p:sp>
      <p:sp>
        <p:nvSpPr>
          <p:cNvPr id="8" name="Title 1"/>
          <p:cNvSpPr>
            <a:spLocks noGrp="1"/>
          </p:cNvSpPr>
          <p:nvPr>
            <p:ph type="title"/>
          </p:nvPr>
        </p:nvSpPr>
        <p:spPr>
          <a:xfrm>
            <a:off x="1600200" y="914400"/>
            <a:ext cx="7010400" cy="685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7" name="Donut 6"/>
          <p:cNvSpPr/>
          <p:nvPr/>
        </p:nvSpPr>
        <p:spPr>
          <a:xfrm>
            <a:off x="8077200" y="3733800"/>
            <a:ext cx="914400" cy="914400"/>
          </a:xfrm>
          <a:prstGeom prst="donut">
            <a:avLst>
              <a:gd name="adj" fmla="val 93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2266913910"/>
              </p:ext>
            </p:extLst>
          </p:nvPr>
        </p:nvGraphicFramePr>
        <p:xfrm>
          <a:off x="2438400" y="2438400"/>
          <a:ext cx="6324600" cy="4119764"/>
        </p:xfrm>
        <a:graphic>
          <a:graphicData uri="http://schemas.openxmlformats.org/drawingml/2006/table">
            <a:tbl>
              <a:tblPr firstRow="1" bandRow="1">
                <a:tableStyleId>{7DF18680-E054-41AD-8BC1-D1AEF772440D}</a:tableStyleId>
              </a:tblPr>
              <a:tblGrid>
                <a:gridCol w="2468137"/>
                <a:gridCol w="1619714"/>
                <a:gridCol w="2236749"/>
              </a:tblGrid>
              <a:tr h="297180">
                <a:tc>
                  <a:txBody>
                    <a:bodyPr/>
                    <a:lstStyle/>
                    <a:p>
                      <a:pPr algn="ctr"/>
                      <a:r>
                        <a:rPr lang="en-US" sz="2400" dirty="0" smtClean="0">
                          <a:latin typeface="Times New Roman" panose="02020603050405020304" pitchFamily="18" charset="0"/>
                          <a:cs typeface="Times New Roman" panose="02020603050405020304" pitchFamily="18" charset="0"/>
                        </a:rPr>
                        <a:t>Source</a:t>
                      </a:r>
                      <a:endParaRPr lang="en-US" sz="2400" dirty="0">
                        <a:latin typeface="Times New Roman" panose="02020603050405020304" pitchFamily="18" charset="0"/>
                        <a:cs typeface="Times New Roman" panose="02020603050405020304" pitchFamily="18" charset="0"/>
                      </a:endParaRPr>
                    </a:p>
                  </a:txBody>
                  <a:tcPr/>
                </a:tc>
                <a:tc gridSpan="2">
                  <a:txBody>
                    <a:bodyPr/>
                    <a:lstStyle/>
                    <a:p>
                      <a:pPr algn="ctr"/>
                      <a:r>
                        <a:rPr lang="en-US" sz="2400" baseline="0" dirty="0" smtClean="0">
                          <a:latin typeface="Times New Roman" panose="02020603050405020304" pitchFamily="18" charset="0"/>
                          <a:cs typeface="Times New Roman" panose="02020603050405020304" pitchFamily="18" charset="0"/>
                        </a:rPr>
                        <a:t>Standard (gr/dscf)</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r>
              <a:tr h="452236">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baseline="0" dirty="0" smtClean="0">
                          <a:latin typeface="Times New Roman" panose="02020603050405020304" pitchFamily="18" charset="0"/>
                          <a:cs typeface="Times New Roman" panose="02020603050405020304" pitchFamily="18" charset="0"/>
                        </a:rPr>
                        <a:t>Limit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Compliance</a:t>
                      </a:r>
                      <a:r>
                        <a:rPr lang="en-US" sz="2400" baseline="0" dirty="0" smtClean="0">
                          <a:latin typeface="Times New Roman" panose="02020603050405020304" pitchFamily="18" charset="0"/>
                          <a:cs typeface="Times New Roman" panose="02020603050405020304" pitchFamily="18" charset="0"/>
                        </a:rPr>
                        <a:t> Date</a:t>
                      </a:r>
                      <a:endParaRPr lang="en-US" sz="2400" dirty="0">
                        <a:latin typeface="Times New Roman" panose="02020603050405020304" pitchFamily="18" charset="0"/>
                        <a:cs typeface="Times New Roman" panose="02020603050405020304" pitchFamily="18" charset="0"/>
                      </a:endParaRPr>
                    </a:p>
                  </a:txBody>
                  <a:tcPr/>
                </a:tc>
              </a:tr>
              <a:tr h="4774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0.24</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Until 12/31/19</a:t>
                      </a:r>
                      <a:endParaRPr lang="en-US" sz="2400" dirty="0">
                        <a:latin typeface="Times New Roman" panose="02020603050405020304" pitchFamily="18" charset="0"/>
                        <a:cs typeface="Times New Roman" panose="02020603050405020304" pitchFamily="18" charset="0"/>
                      </a:endParaRPr>
                    </a:p>
                  </a:txBody>
                  <a:tcPr/>
                </a:tc>
              </a:tr>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0.15</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Used &lt;</a:t>
                      </a:r>
                      <a:r>
                        <a:rPr lang="en-US" sz="2400" baseline="0" dirty="0" smtClean="0">
                          <a:latin typeface="Times New Roman" panose="02020603050405020304" pitchFamily="18" charset="0"/>
                          <a:cs typeface="Times New Roman" panose="02020603050405020304" pitchFamily="18" charset="0"/>
                        </a:rPr>
                        <a:t> 876 </a:t>
                      </a:r>
                      <a:r>
                        <a:rPr lang="en-US" sz="2400" baseline="0" dirty="0" err="1" smtClean="0">
                          <a:latin typeface="Times New Roman" panose="02020603050405020304" pitchFamily="18" charset="0"/>
                          <a:cs typeface="Times New Roman" panose="02020603050405020304" pitchFamily="18" charset="0"/>
                        </a:rPr>
                        <a:t>hrs</a:t>
                      </a:r>
                      <a:r>
                        <a:rPr lang="en-US" sz="2400" baseline="0" dirty="0" smtClean="0">
                          <a:latin typeface="Times New Roman" panose="02020603050405020304" pitchFamily="18" charset="0"/>
                          <a:cs typeface="Times New Roman" panose="02020603050405020304" pitchFamily="18" charset="0"/>
                        </a:rPr>
                        <a:t>/</a:t>
                      </a:r>
                      <a:r>
                        <a:rPr lang="en-US" sz="2400" baseline="0" dirty="0" err="1" smtClean="0">
                          <a:latin typeface="Times New Roman" panose="02020603050405020304" pitchFamily="18" charset="0"/>
                          <a:cs typeface="Times New Roman" panose="02020603050405020304" pitchFamily="18" charset="0"/>
                        </a:rPr>
                        <a:t>yr</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0.20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a:t>
                      </a:r>
                      <a:r>
                        <a:rPr lang="en-US" sz="2400" baseline="0" dirty="0" smtClean="0">
                          <a:latin typeface="Times New Roman" panose="02020603050405020304" pitchFamily="18" charset="0"/>
                          <a:cs typeface="Times New Roman" panose="02020603050405020304" pitchFamily="18" charset="0"/>
                        </a:rPr>
                        <a:t>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Until 12/31/19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On 01/01/20</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0.10</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bl>
          </a:graphicData>
        </a:graphic>
      </p:graphicFrame>
      <p:sp>
        <p:nvSpPr>
          <p:cNvPr id="6" name="Title 1"/>
          <p:cNvSpPr>
            <a:spLocks noGrp="1"/>
          </p:cNvSpPr>
          <p:nvPr>
            <p:ph type="title"/>
          </p:nvPr>
        </p:nvSpPr>
        <p:spPr>
          <a:xfrm>
            <a:off x="838200" y="685800"/>
            <a:ext cx="8001000" cy="1447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200" dirty="0" smtClean="0">
                <a:latin typeface="Times New Roman" pitchFamily="18" charset="0"/>
                <a:cs typeface="Times New Roman" pitchFamily="18" charset="0"/>
              </a:rPr>
              <a:t>Non-Fuel Burning Equipment</a:t>
            </a:r>
            <a:endParaRPr lang="en-US" sz="32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752600"/>
            <a:ext cx="2819400" cy="19440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B4F3AE50-1B84-4193-A18E-F29C95A836E2}" type="slidenum">
              <a:rPr lang="en-US" smtClean="0"/>
              <a:pPr/>
              <a:t>37</a:t>
            </a:fld>
            <a:endParaRPr lang="en-US" dirty="0"/>
          </a:p>
        </p:txBody>
      </p:sp>
    </p:spTree>
    <p:extLst>
      <p:ext uri="{BB962C8B-B14F-4D97-AF65-F5344CB8AC3E}">
        <p14:creationId xmlns:p14="http://schemas.microsoft.com/office/powerpoint/2010/main" xmlns="" val="670167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233241635"/>
              </p:ext>
            </p:extLst>
          </p:nvPr>
        </p:nvGraphicFramePr>
        <p:xfrm>
          <a:off x="2590800" y="2509636"/>
          <a:ext cx="6096000" cy="4119764"/>
        </p:xfrm>
        <a:graphic>
          <a:graphicData uri="http://schemas.openxmlformats.org/drawingml/2006/table">
            <a:tbl>
              <a:tblPr firstRow="1" bandRow="1">
                <a:tableStyleId>{7DF18680-E054-41AD-8BC1-D1AEF772440D}</a:tableStyleId>
              </a:tblPr>
              <a:tblGrid>
                <a:gridCol w="2378927"/>
                <a:gridCol w="1561171"/>
                <a:gridCol w="2155902"/>
              </a:tblGrid>
              <a:tr h="297180">
                <a:tc>
                  <a:txBody>
                    <a:bodyPr/>
                    <a:lstStyle/>
                    <a:p>
                      <a:pPr algn="ctr"/>
                      <a:r>
                        <a:rPr lang="en-US" sz="2400" dirty="0" smtClean="0">
                          <a:latin typeface="Times New Roman" panose="02020603050405020304" pitchFamily="18" charset="0"/>
                          <a:cs typeface="Times New Roman" panose="02020603050405020304" pitchFamily="18" charset="0"/>
                        </a:rPr>
                        <a:t>Source</a:t>
                      </a:r>
                      <a:endParaRPr lang="en-US" sz="2400" dirty="0">
                        <a:latin typeface="Times New Roman" panose="02020603050405020304" pitchFamily="18" charset="0"/>
                        <a:cs typeface="Times New Roman" panose="02020603050405020304" pitchFamily="18" charset="0"/>
                      </a:endParaRPr>
                    </a:p>
                  </a:txBody>
                  <a:tcPr/>
                </a:tc>
                <a:tc gridSpan="2">
                  <a:txBody>
                    <a:bodyPr/>
                    <a:lstStyle/>
                    <a:p>
                      <a:pPr algn="ctr"/>
                      <a:r>
                        <a:rPr lang="en-US" sz="2400" baseline="0" dirty="0" smtClean="0">
                          <a:latin typeface="Times New Roman" panose="02020603050405020304" pitchFamily="18" charset="0"/>
                          <a:cs typeface="Times New Roman" panose="02020603050405020304" pitchFamily="18" charset="0"/>
                        </a:rPr>
                        <a:t>Standard (gr/dscf)</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r>
              <a:tr h="452236">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baseline="0" dirty="0" smtClean="0">
                          <a:latin typeface="Times New Roman" panose="02020603050405020304" pitchFamily="18" charset="0"/>
                          <a:cs typeface="Times New Roman" panose="02020603050405020304" pitchFamily="18" charset="0"/>
                        </a:rPr>
                        <a:t>Limit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Compliance</a:t>
                      </a:r>
                      <a:r>
                        <a:rPr lang="en-US" sz="2400" baseline="0" dirty="0" smtClean="0">
                          <a:latin typeface="Times New Roman" panose="02020603050405020304" pitchFamily="18" charset="0"/>
                          <a:cs typeface="Times New Roman" panose="02020603050405020304" pitchFamily="18" charset="0"/>
                        </a:rPr>
                        <a:t> Date</a:t>
                      </a:r>
                      <a:endParaRPr lang="en-US" sz="2400" dirty="0">
                        <a:latin typeface="Times New Roman" panose="02020603050405020304" pitchFamily="18" charset="0"/>
                        <a:cs typeface="Times New Roman" panose="02020603050405020304" pitchFamily="18" charset="0"/>
                      </a:endParaRPr>
                    </a:p>
                  </a:txBody>
                  <a:tcPr/>
                </a:tc>
              </a:tr>
              <a:tr h="4774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0.24</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Until 12/31/19</a:t>
                      </a:r>
                      <a:endParaRPr lang="en-US" sz="2400" dirty="0">
                        <a:latin typeface="Times New Roman" panose="02020603050405020304" pitchFamily="18" charset="0"/>
                        <a:cs typeface="Times New Roman" panose="02020603050405020304" pitchFamily="18" charset="0"/>
                      </a:endParaRPr>
                    </a:p>
                  </a:txBody>
                  <a:tcPr/>
                </a:tc>
              </a:tr>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0.15</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Used &lt;</a:t>
                      </a:r>
                      <a:r>
                        <a:rPr lang="en-US" sz="2400" baseline="0" dirty="0" smtClean="0">
                          <a:latin typeface="Times New Roman" panose="02020603050405020304" pitchFamily="18" charset="0"/>
                          <a:cs typeface="Times New Roman" panose="02020603050405020304" pitchFamily="18" charset="0"/>
                        </a:rPr>
                        <a:t> 876 </a:t>
                      </a:r>
                      <a:r>
                        <a:rPr lang="en-US" sz="2400" baseline="0" dirty="0" err="1" smtClean="0">
                          <a:latin typeface="Times New Roman" panose="02020603050405020304" pitchFamily="18" charset="0"/>
                          <a:cs typeface="Times New Roman" panose="02020603050405020304" pitchFamily="18" charset="0"/>
                        </a:rPr>
                        <a:t>hrs</a:t>
                      </a:r>
                      <a:r>
                        <a:rPr lang="en-US" sz="2400" baseline="0" dirty="0" smtClean="0">
                          <a:latin typeface="Times New Roman" panose="02020603050405020304" pitchFamily="18" charset="0"/>
                          <a:cs typeface="Times New Roman" panose="02020603050405020304" pitchFamily="18" charset="0"/>
                        </a:rPr>
                        <a:t>/</a:t>
                      </a:r>
                      <a:r>
                        <a:rPr lang="en-US" sz="2400" baseline="0" dirty="0" err="1" smtClean="0">
                          <a:latin typeface="Times New Roman" panose="02020603050405020304" pitchFamily="18" charset="0"/>
                          <a:cs typeface="Times New Roman" panose="02020603050405020304" pitchFamily="18" charset="0"/>
                        </a:rPr>
                        <a:t>yr</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0.20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a:t>
                      </a:r>
                      <a:r>
                        <a:rPr lang="en-US" sz="2400" baseline="0" dirty="0" smtClean="0">
                          <a:latin typeface="Times New Roman" panose="02020603050405020304" pitchFamily="18" charset="0"/>
                          <a:cs typeface="Times New Roman" panose="02020603050405020304" pitchFamily="18" charset="0"/>
                        </a:rPr>
                        <a:t>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Until 12/31/19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On 01/01/20</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0.10</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bl>
          </a:graphicData>
        </a:graphic>
      </p:graphicFrame>
      <p:sp>
        <p:nvSpPr>
          <p:cNvPr id="6" name="Title 1"/>
          <p:cNvSpPr>
            <a:spLocks noGrp="1"/>
          </p:cNvSpPr>
          <p:nvPr>
            <p:ph type="title"/>
          </p:nvPr>
        </p:nvSpPr>
        <p:spPr>
          <a:xfrm>
            <a:off x="838200" y="685800"/>
            <a:ext cx="8001000" cy="12192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200" dirty="0" smtClean="0">
                <a:latin typeface="Times New Roman" pitchFamily="18" charset="0"/>
                <a:cs typeface="Times New Roman" pitchFamily="18" charset="0"/>
              </a:rPr>
              <a:t>Fuel Burning Equipment</a:t>
            </a:r>
            <a:endParaRPr lang="en-US" sz="32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1" y="1828800"/>
            <a:ext cx="2743200" cy="205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B4F3AE50-1B84-4193-A18E-F29C95A836E2}" type="slidenum">
              <a:rPr lang="en-US" smtClean="0"/>
              <a:pPr/>
              <a:t>38</a:t>
            </a:fld>
            <a:endParaRPr lang="en-US" dirty="0"/>
          </a:p>
        </p:txBody>
      </p:sp>
    </p:spTree>
    <p:extLst>
      <p:ext uri="{BB962C8B-B14F-4D97-AF65-F5344CB8AC3E}">
        <p14:creationId xmlns:p14="http://schemas.microsoft.com/office/powerpoint/2010/main" xmlns="" val="4063279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769" y="3657600"/>
            <a:ext cx="2220432" cy="1665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936" r="23990" b="31341"/>
          <a:stretch/>
        </p:blipFill>
        <p:spPr bwMode="auto">
          <a:xfrm>
            <a:off x="113416" y="2598265"/>
            <a:ext cx="1610832" cy="1059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a:spLocks noGrp="1"/>
          </p:cNvSpPr>
          <p:nvPr>
            <p:ph type="title"/>
          </p:nvPr>
        </p:nvSpPr>
        <p:spPr>
          <a:xfrm>
            <a:off x="838200" y="685800"/>
            <a:ext cx="8001000" cy="1066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smtClean="0">
                <a:latin typeface="Times New Roman" pitchFamily="18" charset="0"/>
                <a:cs typeface="Times New Roman" pitchFamily="18" charset="0"/>
              </a:rPr>
              <a:t>Pre-1970 </a:t>
            </a:r>
            <a:r>
              <a:rPr lang="en-US" sz="3200" dirty="0" smtClean="0">
                <a:latin typeface="Times New Roman" pitchFamily="18" charset="0"/>
                <a:cs typeface="Times New Roman" pitchFamily="18" charset="0"/>
              </a:rPr>
              <a:t>Fuel Burning Equipment</a:t>
            </a:r>
            <a:endParaRPr lang="en-US" sz="3200" dirty="0">
              <a:latin typeface="Times New Roman" pitchFamily="18" charset="0"/>
              <a:cs typeface="Times New Roman" pitchFamily="18" charset="0"/>
            </a:endParaRPr>
          </a:p>
        </p:txBody>
      </p:sp>
      <p:sp>
        <p:nvSpPr>
          <p:cNvPr id="2" name="TextBox 1"/>
          <p:cNvSpPr txBox="1"/>
          <p:nvPr/>
        </p:nvSpPr>
        <p:spPr>
          <a:xfrm>
            <a:off x="2369288" y="2368927"/>
            <a:ext cx="6622311" cy="4278094"/>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For boilers that cannot meet 0.15 gr/dscf:</a:t>
            </a:r>
          </a:p>
          <a:p>
            <a:endParaRPr lang="en-US" sz="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Submit signed </a:t>
            </a:r>
            <a:r>
              <a:rPr lang="en-US" sz="2800" dirty="0">
                <a:latin typeface="Times New Roman" panose="02020603050405020304" pitchFamily="18" charset="0"/>
                <a:cs typeface="Times New Roman" panose="02020603050405020304" pitchFamily="18" charset="0"/>
              </a:rPr>
              <a:t>report by professional </a:t>
            </a:r>
            <a:r>
              <a:rPr lang="en-US" sz="2800" dirty="0" smtClean="0">
                <a:latin typeface="Times New Roman" panose="02020603050405020304" pitchFamily="18" charset="0"/>
                <a:cs typeface="Times New Roman" panose="02020603050405020304" pitchFamily="18" charset="0"/>
              </a:rPr>
              <a:t>engineer after</a:t>
            </a:r>
            <a:r>
              <a:rPr lang="en-US" sz="28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Multiclone maintenance and upgrade or</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cs typeface="Times New Roman" panose="02020603050405020304" pitchFamily="18" charset="0"/>
              </a:rPr>
              <a:t>oiler tune-up </a:t>
            </a:r>
          </a:p>
          <a:p>
            <a:pPr marL="742950" lvl="1" indent="-285750">
              <a:buFont typeface="Arial" panose="020B0604020202020204" pitchFamily="34" charset="0"/>
              <a:buChar char="•"/>
            </a:pPr>
            <a:endParaRPr lang="en-US" sz="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Request </a:t>
            </a:r>
            <a:r>
              <a:rPr lang="en-US" sz="2800" dirty="0">
                <a:latin typeface="Times New Roman" panose="02020603050405020304" pitchFamily="18" charset="0"/>
                <a:cs typeface="Times New Roman" panose="02020603050405020304" pitchFamily="18" charset="0"/>
              </a:rPr>
              <a:t>specific limit of 0.17 gr/dscf by 10/01/19</a:t>
            </a:r>
          </a:p>
          <a:p>
            <a:pPr marL="285750" indent="-285750">
              <a:buFont typeface="Arial" panose="020B0604020202020204" pitchFamily="34" charset="0"/>
              <a:buChar char="•"/>
            </a:pPr>
            <a:endParaRPr lang="en-US" sz="3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39</a:t>
            </a:fld>
            <a:endParaRPr lang="en-US" dirty="0"/>
          </a:p>
        </p:txBody>
      </p:sp>
    </p:spTree>
    <p:extLst>
      <p:ext uri="{BB962C8B-B14F-4D97-AF65-F5344CB8AC3E}">
        <p14:creationId xmlns:p14="http://schemas.microsoft.com/office/powerpoint/2010/main" xmlns="" val="3983470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905000"/>
            <a:ext cx="8229600" cy="2819400"/>
          </a:xfrm>
        </p:spPr>
        <p:txBody>
          <a:bodyPr/>
          <a:lstStyle/>
          <a:p>
            <a:r>
              <a:rPr lang="en-US" dirty="0" smtClean="0">
                <a:latin typeface="Times New Roman" pitchFamily="18" charset="0"/>
                <a:cs typeface="Times New Roman" pitchFamily="18" charset="0"/>
              </a:rPr>
              <a:t>Started out initially as reorganization</a:t>
            </a:r>
          </a:p>
          <a:p>
            <a:r>
              <a:rPr lang="en-US" dirty="0" smtClean="0">
                <a:latin typeface="Times New Roman" pitchFamily="18" charset="0"/>
                <a:cs typeface="Times New Roman" pitchFamily="18" charset="0"/>
              </a:rPr>
              <a:t>Received input about: </a:t>
            </a:r>
          </a:p>
          <a:p>
            <a:pPr lvl="1"/>
            <a:r>
              <a:rPr lang="en-US" dirty="0" smtClean="0">
                <a:latin typeface="Times New Roman" pitchFamily="18" charset="0"/>
                <a:cs typeface="Times New Roman" pitchFamily="18" charset="0"/>
              </a:rPr>
              <a:t>Unclear rules from permit writers/inspectors</a:t>
            </a:r>
          </a:p>
          <a:p>
            <a:pPr lvl="1"/>
            <a:r>
              <a:rPr lang="en-US" dirty="0" smtClean="0">
                <a:latin typeface="Times New Roman" pitchFamily="18" charset="0"/>
                <a:cs typeface="Times New Roman" pitchFamily="18" charset="0"/>
              </a:rPr>
              <a:t>Permitting problems in areas of marginal air quality</a:t>
            </a:r>
          </a:p>
          <a:p>
            <a:pPr lvl="1">
              <a:buNone/>
            </a:pPr>
            <a:endParaRPr lang="en-US" dirty="0" smtClean="0"/>
          </a:p>
          <a:p>
            <a:endParaRPr lang="en-US" dirty="0"/>
          </a:p>
        </p:txBody>
      </p:sp>
      <p:pic>
        <p:nvPicPr>
          <p:cNvPr id="2052" name="Picture 4" descr="http://bis.ricoh-usa.com/img/graphics/stack_papers.png"/>
          <p:cNvPicPr>
            <a:picLocks noChangeAspect="1" noChangeArrowheads="1"/>
          </p:cNvPicPr>
          <p:nvPr/>
        </p:nvPicPr>
        <p:blipFill>
          <a:blip r:embed="rId3" cstate="print"/>
          <a:srcRect b="12270"/>
          <a:stretch>
            <a:fillRect/>
          </a:stretch>
        </p:blipFill>
        <p:spPr bwMode="auto">
          <a:xfrm>
            <a:off x="1600200" y="4419600"/>
            <a:ext cx="6200775" cy="2211253"/>
          </a:xfrm>
          <a:prstGeom prst="rect">
            <a:avLst/>
          </a:prstGeom>
          <a:noFill/>
        </p:spPr>
      </p:pic>
      <p:sp>
        <p:nvSpPr>
          <p:cNvPr id="9" name="Title 8"/>
          <p:cNvSpPr>
            <a:spLocks noGrp="1"/>
          </p:cNvSpPr>
          <p:nvPr>
            <p:ph type="title"/>
          </p:nvPr>
        </p:nvSpPr>
        <p:spPr>
          <a:xfrm>
            <a:off x="457200" y="960438"/>
            <a:ext cx="8229600" cy="715962"/>
          </a:xfrm>
        </p:spPr>
        <p:txBody>
          <a:bodyPr/>
          <a:lstStyle/>
          <a:p>
            <a:r>
              <a:rPr lang="en-US" sz="3600" dirty="0" smtClean="0">
                <a:latin typeface="Times New Roman" pitchFamily="18" charset="0"/>
                <a:cs typeface="Times New Roman" pitchFamily="18" charset="0"/>
              </a:rPr>
              <a:t>Reasons for Rulemaking</a:t>
            </a:r>
            <a:endParaRPr lang="en-US" sz="3600" dirty="0">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4</a:t>
            </a:fld>
            <a:endParaRPr lang="en-US" dirty="0"/>
          </a:p>
        </p:txBody>
      </p:sp>
    </p:spTree>
    <p:extLst>
      <p:ext uri="{BB962C8B-B14F-4D97-AF65-F5344CB8AC3E}">
        <p14:creationId xmlns="" xmlns:p14="http://schemas.microsoft.com/office/powerpoint/2010/main" val="1429210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543800" cy="1143000"/>
          </a:xfrm>
        </p:spPr>
        <p:txBody>
          <a:bodyPr/>
          <a:lstStyle/>
          <a:p>
            <a:r>
              <a:rPr lang="en-US" sz="3600" dirty="0" smtClean="0">
                <a:latin typeface="Times New Roman" pitchFamily="18" charset="0"/>
                <a:cs typeface="Times New Roman" pitchFamily="18" charset="0"/>
              </a:rPr>
              <a:t>PM and Opacity Standards  -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Affected Sources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2362200"/>
            <a:ext cx="7315200" cy="3505200"/>
          </a:xfrm>
        </p:spPr>
        <p:txBody>
          <a:bodyPr>
            <a:normAutofit/>
          </a:bodyPr>
          <a:lstStyle/>
          <a:p>
            <a:r>
              <a:rPr lang="en-US" sz="2800" dirty="0">
                <a:latin typeface="Times New Roman" panose="02020603050405020304" pitchFamily="18" charset="0"/>
                <a:cs typeface="Times New Roman" panose="02020603050405020304" pitchFamily="18" charset="0"/>
              </a:rPr>
              <a:t>Boise Cascade (Pilot </a:t>
            </a:r>
            <a:r>
              <a:rPr lang="en-US" sz="2800" dirty="0" smtClean="0">
                <a:latin typeface="Times New Roman" panose="02020603050405020304" pitchFamily="18" charset="0"/>
                <a:cs typeface="Times New Roman" panose="02020603050405020304" pitchFamily="18" charset="0"/>
              </a:rPr>
              <a:t>Rock) 30-0016</a:t>
            </a:r>
          </a:p>
          <a:p>
            <a:r>
              <a:rPr lang="en-US" sz="2800" dirty="0">
                <a:latin typeface="Times New Roman" panose="02020603050405020304" pitchFamily="18" charset="0"/>
                <a:cs typeface="Times New Roman" panose="02020603050405020304" pitchFamily="18" charset="0"/>
              </a:rPr>
              <a:t>Collins (Fremont Sawmill) 19-0002</a:t>
            </a:r>
          </a:p>
          <a:p>
            <a:r>
              <a:rPr lang="en-US" sz="2800" dirty="0" smtClean="0">
                <a:latin typeface="Times New Roman" panose="02020603050405020304" pitchFamily="18" charset="0"/>
                <a:cs typeface="Times New Roman" panose="02020603050405020304" pitchFamily="18" charset="0"/>
              </a:rPr>
              <a:t>Columbia </a:t>
            </a:r>
            <a:r>
              <a:rPr lang="en-US" sz="2800" dirty="0">
                <a:latin typeface="Times New Roman" panose="02020603050405020304" pitchFamily="18" charset="0"/>
                <a:cs typeface="Times New Roman" panose="02020603050405020304" pitchFamily="18" charset="0"/>
              </a:rPr>
              <a:t>Forest </a:t>
            </a:r>
            <a:r>
              <a:rPr lang="en-US" sz="2800" dirty="0" smtClean="0">
                <a:latin typeface="Times New Roman" panose="02020603050405020304" pitchFamily="18" charset="0"/>
                <a:cs typeface="Times New Roman" panose="02020603050405020304" pitchFamily="18" charset="0"/>
              </a:rPr>
              <a:t>Products 18-0014</a:t>
            </a:r>
          </a:p>
          <a:p>
            <a:r>
              <a:rPr lang="en-US" sz="2800" dirty="0" smtClean="0">
                <a:latin typeface="Times New Roman" panose="02020603050405020304" pitchFamily="18" charset="0"/>
                <a:cs typeface="Times New Roman" panose="02020603050405020304" pitchFamily="18" charset="0"/>
              </a:rPr>
              <a:t>Frank Lumber 22-2525</a:t>
            </a:r>
          </a:p>
          <a:p>
            <a:r>
              <a:rPr lang="en-US" sz="2800" dirty="0" err="1" smtClean="0">
                <a:latin typeface="Times New Roman" panose="02020603050405020304" pitchFamily="18" charset="0"/>
                <a:cs typeface="Times New Roman" panose="02020603050405020304" pitchFamily="18" charset="0"/>
              </a:rPr>
              <a:t>Interfor</a:t>
            </a:r>
            <a:r>
              <a:rPr lang="en-US" sz="2800" dirty="0" smtClean="0">
                <a:latin typeface="Times New Roman" panose="02020603050405020304" pitchFamily="18" charset="0"/>
                <a:cs typeface="Times New Roman" panose="02020603050405020304" pitchFamily="18" charset="0"/>
              </a:rPr>
              <a:t> Pacific 18-0005</a:t>
            </a:r>
          </a:p>
          <a:p>
            <a:r>
              <a:rPr lang="en-US" sz="2800" dirty="0" smtClean="0">
                <a:latin typeface="Times New Roman" panose="02020603050405020304" pitchFamily="18" charset="0"/>
                <a:cs typeface="Times New Roman" panose="02020603050405020304" pitchFamily="18" charset="0"/>
              </a:rPr>
              <a:t>Swanson </a:t>
            </a:r>
            <a:r>
              <a:rPr lang="en-US" sz="2800" dirty="0">
                <a:latin typeface="Times New Roman" panose="02020603050405020304" pitchFamily="18" charset="0"/>
                <a:cs typeface="Times New Roman" panose="02020603050405020304" pitchFamily="18" charset="0"/>
              </a:rPr>
              <a:t>Group </a:t>
            </a:r>
            <a:r>
              <a:rPr lang="en-US" sz="2800" dirty="0" smtClean="0">
                <a:latin typeface="Times New Roman" panose="02020603050405020304" pitchFamily="18" charset="0"/>
                <a:cs typeface="Times New Roman" panose="02020603050405020304" pitchFamily="18" charset="0"/>
              </a:rPr>
              <a:t>Roseburg 10-0030</a:t>
            </a:r>
          </a:p>
        </p:txBody>
      </p:sp>
      <p:sp>
        <p:nvSpPr>
          <p:cNvPr id="7" name="Slide Number Placeholder 6"/>
          <p:cNvSpPr>
            <a:spLocks noGrp="1"/>
          </p:cNvSpPr>
          <p:nvPr>
            <p:ph type="sldNum" sz="quarter" idx="12"/>
          </p:nvPr>
        </p:nvSpPr>
        <p:spPr/>
        <p:txBody>
          <a:bodyPr/>
          <a:lstStyle/>
          <a:p>
            <a:fld id="{B4F3AE50-1B84-4193-A18E-F29C95A836E2}" type="slidenum">
              <a:rPr lang="en-US" smtClean="0"/>
              <a:pPr/>
              <a:t>40</a:t>
            </a:fld>
            <a:endParaRPr lang="en-US" dirty="0"/>
          </a:p>
        </p:txBody>
      </p:sp>
    </p:spTree>
    <p:extLst>
      <p:ext uri="{BB962C8B-B14F-4D97-AF65-F5344CB8AC3E}">
        <p14:creationId xmlns:p14="http://schemas.microsoft.com/office/powerpoint/2010/main" xmlns="" val="4119549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57400"/>
            <a:ext cx="8229600" cy="3962400"/>
          </a:xfrm>
        </p:spPr>
        <p:txBody>
          <a:bodyPr>
            <a:noAutofit/>
          </a:bodyPr>
          <a:lstStyle/>
          <a:p>
            <a:r>
              <a:rPr lang="en-US" sz="2800" dirty="0" smtClean="0">
                <a:latin typeface="Times New Roman" pitchFamily="18" charset="0"/>
                <a:cs typeface="Times New Roman" pitchFamily="18" charset="0"/>
              </a:rPr>
              <a:t>Conduct more frequent tuning/maintenance</a:t>
            </a:r>
          </a:p>
          <a:p>
            <a:pPr lvl="1"/>
            <a:r>
              <a:rPr lang="en-US" sz="2400" dirty="0" smtClean="0">
                <a:latin typeface="Times New Roman" pitchFamily="18" charset="0"/>
                <a:cs typeface="Times New Roman" pitchFamily="18" charset="0"/>
              </a:rPr>
              <a:t>1977 28 MMBtu wood fired boiler; pre-test out of compliance; post-test less than 0.1 gr/dscf</a:t>
            </a:r>
          </a:p>
          <a:p>
            <a:r>
              <a:rPr lang="en-US" sz="2800" dirty="0" smtClean="0">
                <a:latin typeface="Times New Roman" pitchFamily="18" charset="0"/>
                <a:cs typeface="Times New Roman" pitchFamily="18" charset="0"/>
              </a:rPr>
              <a:t>Maintain consistent/high quality fuel</a:t>
            </a:r>
          </a:p>
          <a:p>
            <a:r>
              <a:rPr lang="en-US" sz="2800" dirty="0" smtClean="0">
                <a:latin typeface="Times New Roman" pitchFamily="18" charset="0"/>
                <a:cs typeface="Times New Roman" pitchFamily="18" charset="0"/>
              </a:rPr>
              <a:t>Improve combustion controls </a:t>
            </a:r>
          </a:p>
          <a:p>
            <a:r>
              <a:rPr lang="en-US" sz="2800" dirty="0" smtClean="0">
                <a:latin typeface="Times New Roman" pitchFamily="18" charset="0"/>
                <a:cs typeface="Times New Roman" pitchFamily="18" charset="0"/>
              </a:rPr>
              <a:t>Maintain/upgrade multiclone</a:t>
            </a:r>
          </a:p>
          <a:p>
            <a:pPr lvl="1"/>
            <a:r>
              <a:rPr lang="en-US" sz="2400" dirty="0" smtClean="0">
                <a:latin typeface="Times New Roman" pitchFamily="18" charset="0"/>
                <a:cs typeface="Times New Roman" pitchFamily="18" charset="0"/>
              </a:rPr>
              <a:t>Flue gas recirculation</a:t>
            </a:r>
          </a:p>
          <a:p>
            <a:pPr lvl="1"/>
            <a:r>
              <a:rPr lang="en-US" sz="2400" dirty="0" smtClean="0">
                <a:latin typeface="Times New Roman" pitchFamily="18" charset="0"/>
                <a:cs typeface="Times New Roman" pitchFamily="18" charset="0"/>
              </a:rPr>
              <a:t>Multiclone inspection</a:t>
            </a:r>
          </a:p>
          <a:p>
            <a:pPr lvl="1"/>
            <a:endParaRPr lang="en-US" sz="2400" dirty="0" smtClean="0">
              <a:latin typeface="Times New Roman" pitchFamily="18" charset="0"/>
              <a:cs typeface="Times New Roman" pitchFamily="18" charset="0"/>
            </a:endParaRPr>
          </a:p>
          <a:p>
            <a:pPr marL="0" indent="0">
              <a:buClr>
                <a:srgbClr val="00B0F0"/>
              </a:buClr>
              <a:buNone/>
            </a:pPr>
            <a:endParaRPr lang="en-US" sz="2800" dirty="0" smtClean="0">
              <a:latin typeface="Times New Roman" pitchFamily="18" charset="0"/>
              <a:cs typeface="Times New Roman" pitchFamily="18" charset="0"/>
            </a:endParaRPr>
          </a:p>
        </p:txBody>
      </p:sp>
      <p:sp>
        <p:nvSpPr>
          <p:cNvPr id="6" name="TextBox 5"/>
          <p:cNvSpPr txBox="1"/>
          <p:nvPr/>
        </p:nvSpPr>
        <p:spPr>
          <a:xfrm>
            <a:off x="914400" y="914400"/>
            <a:ext cx="7772400"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What might be necessary to comply with standards</a:t>
            </a:r>
            <a:endParaRPr lang="en-US" sz="3600" dirty="0">
              <a:latin typeface="Times New Roman" pitchFamily="18" charset="0"/>
              <a:cs typeface="Times New Roman" pitchFamily="18" charset="0"/>
            </a:endParaRPr>
          </a:p>
        </p:txBody>
      </p:sp>
      <p:pic>
        <p:nvPicPr>
          <p:cNvPr id="63490" name="Picture 2" descr="http://www.lawson-taylor.ca/images/airclean/multiclone.jpg">
            <a:hlinkClick r:id="rId3"/>
          </p:cNvPr>
          <p:cNvPicPr>
            <a:picLocks noChangeAspect="1" noChangeArrowheads="1"/>
          </p:cNvPicPr>
          <p:nvPr/>
        </p:nvPicPr>
        <p:blipFill>
          <a:blip r:embed="rId4" cstate="print"/>
          <a:srcRect/>
          <a:stretch>
            <a:fillRect/>
          </a:stretch>
        </p:blipFill>
        <p:spPr bwMode="auto">
          <a:xfrm>
            <a:off x="6400800" y="3416173"/>
            <a:ext cx="2438400" cy="3150607"/>
          </a:xfrm>
          <a:prstGeom prst="rect">
            <a:avLst/>
          </a:prstGeom>
          <a:noFill/>
        </p:spPr>
      </p:pic>
      <p:sp>
        <p:nvSpPr>
          <p:cNvPr id="8" name="Slide Number Placeholder 7"/>
          <p:cNvSpPr>
            <a:spLocks noGrp="1"/>
          </p:cNvSpPr>
          <p:nvPr>
            <p:ph type="sldNum" sz="quarter" idx="12"/>
          </p:nvPr>
        </p:nvSpPr>
        <p:spPr/>
        <p:txBody>
          <a:bodyPr/>
          <a:lstStyle/>
          <a:p>
            <a:fld id="{B4F3AE50-1B84-4193-A18E-F29C95A836E2}"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914400"/>
            <a:ext cx="7239000" cy="685800"/>
          </a:xfrm>
        </p:spPr>
        <p:txBody>
          <a:bodyPr/>
          <a:lstStyle/>
          <a:p>
            <a:r>
              <a:rPr lang="en-US" sz="3600" dirty="0" smtClean="0">
                <a:latin typeface="Times New Roman" pitchFamily="18" charset="0"/>
                <a:cs typeface="Times New Roman" pitchFamily="18" charset="0"/>
              </a:rPr>
              <a:t>PM Standards</a:t>
            </a:r>
            <a:endParaRPr lang="en-US" sz="3600" dirty="0">
              <a:latin typeface="Times New Roman" pitchFamily="18" charset="0"/>
              <a:cs typeface="Times New Roman" pitchFamily="18" charset="0"/>
            </a:endParaRPr>
          </a:p>
        </p:txBody>
      </p:sp>
      <p:pic>
        <p:nvPicPr>
          <p:cNvPr id="2050" name="Picture 2" descr="http://assets.kingletas.com/wp-content/uploads/2013/04/Question-Peop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9800" y="1828800"/>
            <a:ext cx="5067300" cy="47244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42</a:t>
            </a:fld>
            <a:endParaRPr lang="en-US" dirty="0"/>
          </a:p>
        </p:txBody>
      </p:sp>
    </p:spTree>
    <p:extLst>
      <p:ext uri="{BB962C8B-B14F-4D97-AF65-F5344CB8AC3E}">
        <p14:creationId xmlns:p14="http://schemas.microsoft.com/office/powerpoint/2010/main" xmlns="" val="2077292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lstStyle/>
          <a:p>
            <a:r>
              <a:rPr lang="en-US" dirty="0" smtClean="0">
                <a:latin typeface="Times New Roman" pitchFamily="18" charset="0"/>
                <a:cs typeface="Times New Roman" pitchFamily="18" charset="0"/>
              </a:rPr>
              <a:t>Break</a:t>
            </a:r>
            <a:endParaRPr lang="en-US" dirty="0">
              <a:latin typeface="Times New Roman" pitchFamily="18" charset="0"/>
              <a:cs typeface="Times New Roman" pitchFamily="18" charset="0"/>
            </a:endParaRPr>
          </a:p>
        </p:txBody>
      </p:sp>
      <p:pic>
        <p:nvPicPr>
          <p:cNvPr id="1026" name="Picture 2" descr="http://media.sdreader.com/img/blogs/entry_img/2012/Feb/01/almondCroissant_t620.jpg?fbf2daa044e08a86b24c9c38cd7501865a0e2373"/>
          <p:cNvPicPr>
            <a:picLocks noChangeAspect="1" noChangeArrowheads="1"/>
          </p:cNvPicPr>
          <p:nvPr/>
        </p:nvPicPr>
        <p:blipFill>
          <a:blip r:embed="rId2" cstate="print"/>
          <a:srcRect/>
          <a:stretch>
            <a:fillRect/>
          </a:stretch>
        </p:blipFill>
        <p:spPr bwMode="auto">
          <a:xfrm>
            <a:off x="1752600" y="2057400"/>
            <a:ext cx="5905500" cy="3324225"/>
          </a:xfrm>
          <a:prstGeom prst="rect">
            <a:avLst/>
          </a:prstGeom>
          <a:noFill/>
        </p:spPr>
      </p:pic>
      <p:sp>
        <p:nvSpPr>
          <p:cNvPr id="10" name="Slide Number Placeholder 9"/>
          <p:cNvSpPr>
            <a:spLocks noGrp="1"/>
          </p:cNvSpPr>
          <p:nvPr>
            <p:ph type="sldNum" sz="quarter" idx="12"/>
          </p:nvPr>
        </p:nvSpPr>
        <p:spPr/>
        <p:txBody>
          <a:bodyPr/>
          <a:lstStyle/>
          <a:p>
            <a:fld id="{B4F3AE50-1B84-4193-A18E-F29C95A836E2}"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sp>
        <p:nvSpPr>
          <p:cNvPr id="278529" name="Rectangle 1"/>
          <p:cNvSpPr>
            <a:spLocks noChangeArrowheads="1"/>
          </p:cNvSpPr>
          <p:nvPr/>
        </p:nvSpPr>
        <p:spPr bwMode="auto">
          <a:xfrm>
            <a:off x="457200" y="2286000"/>
            <a:ext cx="4447051"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340-222-0020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Applicability and Jurisdiction</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78537" name="Picture 9" descr="http://imgc.allpostersimages.com/images/P-473-488-90/37/3791/HDCIF00Z/posters/mayor-william-b-hartsfield-reading-over-some-papers-in-his-office.jpg"/>
          <p:cNvPicPr>
            <a:picLocks noChangeAspect="1" noChangeArrowheads="1"/>
          </p:cNvPicPr>
          <p:nvPr/>
        </p:nvPicPr>
        <p:blipFill>
          <a:blip r:embed="rId2" cstate="print"/>
          <a:srcRect/>
          <a:stretch>
            <a:fillRect/>
          </a:stretch>
        </p:blipFill>
        <p:spPr bwMode="auto">
          <a:xfrm>
            <a:off x="7315200" y="609600"/>
            <a:ext cx="1479765" cy="1110606"/>
          </a:xfrm>
          <a:prstGeom prst="rect">
            <a:avLst/>
          </a:prstGeom>
          <a:noFill/>
        </p:spPr>
      </p:pic>
      <p:pic>
        <p:nvPicPr>
          <p:cNvPr id="278538" name="Picture 10"/>
          <p:cNvPicPr>
            <a:picLocks noChangeAspect="1" noChangeArrowheads="1"/>
          </p:cNvPicPr>
          <p:nvPr/>
        </p:nvPicPr>
        <p:blipFill>
          <a:blip r:embed="rId3" cstate="print"/>
          <a:srcRect l="3750" t="37500" r="52500" b="43359"/>
          <a:stretch>
            <a:fillRect/>
          </a:stretch>
        </p:blipFill>
        <p:spPr bwMode="auto">
          <a:xfrm>
            <a:off x="228600" y="3581400"/>
            <a:ext cx="8768416" cy="20574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B4F3AE50-1B84-4193-A18E-F29C95A836E2}"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sp>
        <p:nvSpPr>
          <p:cNvPr id="278529" name="Rectangle 1"/>
          <p:cNvSpPr>
            <a:spLocks noChangeArrowheads="1"/>
          </p:cNvSpPr>
          <p:nvPr/>
        </p:nvSpPr>
        <p:spPr bwMode="auto">
          <a:xfrm>
            <a:off x="457200" y="2286000"/>
            <a:ext cx="4447051"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340-222-0020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Applicability and Jurisdiction</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78537" name="Picture 9" descr="http://imgc.allpostersimages.com/images/P-473-488-90/37/3791/HDCIF00Z/posters/mayor-william-b-hartsfield-reading-over-some-papers-in-his-office.jpg"/>
          <p:cNvPicPr>
            <a:picLocks noChangeAspect="1" noChangeArrowheads="1"/>
          </p:cNvPicPr>
          <p:nvPr/>
        </p:nvPicPr>
        <p:blipFill>
          <a:blip r:embed="rId2" cstate="print"/>
          <a:srcRect/>
          <a:stretch>
            <a:fillRect/>
          </a:stretch>
        </p:blipFill>
        <p:spPr bwMode="auto">
          <a:xfrm>
            <a:off x="7315200" y="533400"/>
            <a:ext cx="1479765" cy="1110606"/>
          </a:xfrm>
          <a:prstGeom prst="rect">
            <a:avLst/>
          </a:prstGeom>
          <a:noFill/>
        </p:spPr>
      </p:pic>
      <p:pic>
        <p:nvPicPr>
          <p:cNvPr id="279554" name="Picture 2"/>
          <p:cNvPicPr>
            <a:picLocks noChangeAspect="1" noChangeArrowheads="1"/>
          </p:cNvPicPr>
          <p:nvPr/>
        </p:nvPicPr>
        <p:blipFill>
          <a:blip r:embed="rId3" cstate="print"/>
          <a:srcRect l="4687" t="24609" r="53437" b="55078"/>
          <a:stretch>
            <a:fillRect/>
          </a:stretch>
        </p:blipFill>
        <p:spPr bwMode="auto">
          <a:xfrm>
            <a:off x="533400" y="3429000"/>
            <a:ext cx="8457229" cy="21336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4F3AE50-1B84-4193-A18E-F29C95A836E2}"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pic>
        <p:nvPicPr>
          <p:cNvPr id="278533" name="Picture 5" descr="http://www.theeyeglassshop.net/images/072P0604LL.jpg"/>
          <p:cNvPicPr>
            <a:picLocks noChangeAspect="1" noChangeArrowheads="1"/>
          </p:cNvPicPr>
          <p:nvPr/>
        </p:nvPicPr>
        <p:blipFill>
          <a:blip r:embed="rId2" cstate="print"/>
          <a:srcRect/>
          <a:stretch>
            <a:fillRect/>
          </a:stretch>
        </p:blipFill>
        <p:spPr bwMode="auto">
          <a:xfrm>
            <a:off x="7619999" y="533401"/>
            <a:ext cx="1278732" cy="1143000"/>
          </a:xfrm>
          <a:prstGeom prst="rect">
            <a:avLst/>
          </a:prstGeom>
          <a:noFill/>
        </p:spPr>
      </p:pic>
      <p:sp>
        <p:nvSpPr>
          <p:cNvPr id="11" name="Rectangle 1"/>
          <p:cNvSpPr>
            <a:spLocks noChangeArrowheads="1"/>
          </p:cNvSpPr>
          <p:nvPr/>
        </p:nvSpPr>
        <p:spPr bwMode="auto">
          <a:xfrm>
            <a:off x="381000" y="2133600"/>
            <a:ext cx="8153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340-222-0035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General Requirements</a:t>
            </a:r>
            <a:r>
              <a:rPr kumimoji="0" lang="en-US" sz="280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for Establishing All PSELs</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80579" name="Picture 3"/>
          <p:cNvPicPr>
            <a:picLocks noChangeAspect="1" noChangeArrowheads="1"/>
          </p:cNvPicPr>
          <p:nvPr/>
        </p:nvPicPr>
        <p:blipFill>
          <a:blip r:embed="rId3" cstate="print"/>
          <a:srcRect l="3750" t="36328" r="52031" b="19922"/>
          <a:stretch>
            <a:fillRect/>
          </a:stretch>
        </p:blipFill>
        <p:spPr bwMode="auto">
          <a:xfrm>
            <a:off x="533400" y="3048001"/>
            <a:ext cx="8001000" cy="3394922"/>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B4F3AE50-1B84-4193-A18E-F29C95A836E2}"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pic>
        <p:nvPicPr>
          <p:cNvPr id="278533" name="Picture 5" descr="http://www.theeyeglassshop.net/images/072P0604LL.jpg"/>
          <p:cNvPicPr>
            <a:picLocks noChangeAspect="1" noChangeArrowheads="1"/>
          </p:cNvPicPr>
          <p:nvPr/>
        </p:nvPicPr>
        <p:blipFill>
          <a:blip r:embed="rId2" cstate="print"/>
          <a:srcRect/>
          <a:stretch>
            <a:fillRect/>
          </a:stretch>
        </p:blipFill>
        <p:spPr bwMode="auto">
          <a:xfrm>
            <a:off x="7619999" y="533401"/>
            <a:ext cx="1278732" cy="1143000"/>
          </a:xfrm>
          <a:prstGeom prst="rect">
            <a:avLst/>
          </a:prstGeom>
          <a:noFill/>
        </p:spPr>
      </p:pic>
      <p:sp>
        <p:nvSpPr>
          <p:cNvPr id="11" name="Rectangle 1"/>
          <p:cNvSpPr>
            <a:spLocks noChangeArrowheads="1"/>
          </p:cNvSpPr>
          <p:nvPr/>
        </p:nvSpPr>
        <p:spPr bwMode="auto">
          <a:xfrm>
            <a:off x="381000" y="2133600"/>
            <a:ext cx="8153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340-222-0035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General Requirements</a:t>
            </a:r>
            <a:r>
              <a:rPr kumimoji="0" lang="en-US" sz="280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for Establishing All PSELs</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81602" name="Picture 2"/>
          <p:cNvPicPr>
            <a:picLocks noChangeAspect="1" noChangeArrowheads="1"/>
          </p:cNvPicPr>
          <p:nvPr/>
        </p:nvPicPr>
        <p:blipFill>
          <a:blip r:embed="rId3" cstate="print"/>
          <a:srcRect l="3750" t="38672" r="52969" b="18750"/>
          <a:stretch>
            <a:fillRect/>
          </a:stretch>
        </p:blipFill>
        <p:spPr bwMode="auto">
          <a:xfrm>
            <a:off x="533400" y="3200400"/>
            <a:ext cx="8153400" cy="3208258"/>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4F3AE50-1B84-4193-A18E-F29C95A836E2}"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pic>
        <p:nvPicPr>
          <p:cNvPr id="278531" name="Picture 3" descr="http://thefederalistpapers.integratedmarket.netdna-cdn.com/wp-content/uploads/2014/05/469083345.jpg"/>
          <p:cNvPicPr>
            <a:picLocks noChangeAspect="1" noChangeArrowheads="1"/>
          </p:cNvPicPr>
          <p:nvPr/>
        </p:nvPicPr>
        <p:blipFill>
          <a:blip r:embed="rId2" cstate="print"/>
          <a:srcRect l="12120" r="10773"/>
          <a:stretch>
            <a:fillRect/>
          </a:stretch>
        </p:blipFill>
        <p:spPr bwMode="auto">
          <a:xfrm>
            <a:off x="5181600" y="2209800"/>
            <a:ext cx="3780158" cy="2667000"/>
          </a:xfrm>
          <a:prstGeom prst="rect">
            <a:avLst/>
          </a:prstGeom>
          <a:noFill/>
        </p:spPr>
      </p:pic>
      <p:sp>
        <p:nvSpPr>
          <p:cNvPr id="10" name="Rectangle 1"/>
          <p:cNvSpPr>
            <a:spLocks noChangeArrowheads="1"/>
          </p:cNvSpPr>
          <p:nvPr/>
        </p:nvSpPr>
        <p:spPr bwMode="auto">
          <a:xfrm>
            <a:off x="762000" y="2487572"/>
            <a:ext cx="7696200" cy="3908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2800" dirty="0" smtClean="0">
                <a:solidFill>
                  <a:srgbClr val="000000"/>
                </a:solidFill>
                <a:latin typeface="Times New Roman" pitchFamily="18" charset="0"/>
                <a:ea typeface="Times New Roman" pitchFamily="18" charset="0"/>
                <a:cs typeface="Times New Roman" pitchFamily="18" charset="0"/>
              </a:rPr>
              <a:t>340-222-0041 </a:t>
            </a:r>
            <a:endParaRPr lang="en-US" sz="2800" dirty="0" smtClean="0">
              <a:latin typeface="Arial" pitchFamily="34" charset="0"/>
              <a:cs typeface="Arial" pitchFamily="34" charset="0"/>
            </a:endParaRPr>
          </a:p>
          <a:p>
            <a:pPr lvl="0" eaLnBrk="0" fontAlgn="base" hangingPunct="0">
              <a:spcBef>
                <a:spcPct val="0"/>
              </a:spcBef>
              <a:spcAft>
                <a:spcPct val="0"/>
              </a:spcAft>
            </a:pPr>
            <a:r>
              <a:rPr lang="en-US" sz="2800" dirty="0" smtClean="0">
                <a:solidFill>
                  <a:srgbClr val="000000"/>
                </a:solidFill>
                <a:latin typeface="Times New Roman" pitchFamily="18" charset="0"/>
                <a:ea typeface="Times New Roman" pitchFamily="18" charset="0"/>
                <a:cs typeface="Times New Roman" pitchFamily="18" charset="0"/>
              </a:rPr>
              <a:t>Source Specific Annual PSEL</a:t>
            </a:r>
            <a:endParaRPr lang="en-US" sz="28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340-222-0046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Netting Basis</a:t>
            </a:r>
          </a:p>
          <a:p>
            <a:pPr marL="0" marR="0" lvl="0" indent="0" algn="l" defTabSz="914400" rtl="0" eaLnBrk="0" fontAlgn="base" latinLnBrk="0" hangingPunct="0">
              <a:lnSpc>
                <a:spcPct val="100000"/>
              </a:lnSpc>
              <a:spcBef>
                <a:spcPct val="0"/>
              </a:spcBef>
              <a:spcAft>
                <a:spcPct val="0"/>
              </a:spcAft>
              <a:buClrTx/>
              <a:buSzTx/>
              <a:buFontTx/>
              <a:buNone/>
              <a:tabLst/>
            </a:pPr>
            <a:endParaRPr lang="en-US" sz="800" dirty="0" smtClean="0">
              <a:solidFill>
                <a:srgbClr val="0000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cs typeface="Times New Roman" pitchFamily="18" charset="0"/>
              </a:rPr>
              <a:t>340-222-0048</a:t>
            </a:r>
          </a:p>
          <a:p>
            <a:pPr marL="0" marR="0" lvl="0" indent="0" algn="l" defTabSz="914400" rtl="0" eaLnBrk="0" fontAlgn="base" latinLnBrk="0" hangingPunct="0">
              <a:lnSpc>
                <a:spcPct val="100000"/>
              </a:lnSpc>
              <a:spcBef>
                <a:spcPct val="0"/>
              </a:spcBef>
              <a:spcAft>
                <a:spcPct val="0"/>
              </a:spcAft>
              <a:buClrTx/>
              <a:buSzTx/>
              <a:buFontTx/>
              <a:buNone/>
              <a:tabLst/>
            </a:pPr>
            <a:r>
              <a:rPr lang="en-US" sz="2800" dirty="0" smtClean="0">
                <a:solidFill>
                  <a:srgbClr val="000000"/>
                </a:solidFill>
                <a:latin typeface="Times New Roman" pitchFamily="18" charset="0"/>
                <a:cs typeface="Times New Roman" pitchFamily="18" charset="0"/>
              </a:rPr>
              <a:t>Baseline Period and Baseline Emission Rate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800" dirty="0" smtClean="0">
                <a:solidFill>
                  <a:srgbClr val="000000"/>
                </a:solidFill>
                <a:latin typeface="Times New Roman" pitchFamily="18" charset="0"/>
                <a:cs typeface="Times New Roman" pitchFamily="18" charset="0"/>
              </a:rPr>
              <a:t>340-222-0051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cs typeface="Times New Roman" pitchFamily="18" charset="0"/>
              </a:rPr>
              <a:t>Actual Emissions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sp>
        <p:nvSpPr>
          <p:cNvPr id="278529" name="Rectangle 1"/>
          <p:cNvSpPr>
            <a:spLocks noChangeArrowheads="1"/>
          </p:cNvSpPr>
          <p:nvPr/>
        </p:nvSpPr>
        <p:spPr bwMode="auto">
          <a:xfrm>
            <a:off x="914400" y="2819400"/>
            <a:ext cx="4572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340-222-0090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Combining and Splitting</a:t>
            </a:r>
            <a:r>
              <a:rPr kumimoji="0" lang="en-US" sz="280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Sources and Changing Primary SIC Code</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78535" name="Picture 7" descr="http://cdn.business2community.com/wp-content/uploads/2013/07/research-dog-2-700x484.jpg"/>
          <p:cNvPicPr>
            <a:picLocks noChangeAspect="1" noChangeArrowheads="1"/>
          </p:cNvPicPr>
          <p:nvPr/>
        </p:nvPicPr>
        <p:blipFill>
          <a:blip r:embed="rId2" cstate="print"/>
          <a:srcRect/>
          <a:stretch>
            <a:fillRect/>
          </a:stretch>
        </p:blipFill>
        <p:spPr bwMode="auto">
          <a:xfrm>
            <a:off x="5029200" y="2667000"/>
            <a:ext cx="3163848" cy="2187575"/>
          </a:xfrm>
          <a:prstGeom prst="rect">
            <a:avLst/>
          </a:prstGeom>
          <a:noFill/>
        </p:spPr>
      </p:pic>
      <p:sp>
        <p:nvSpPr>
          <p:cNvPr id="11" name="Slide Number Placeholder 10"/>
          <p:cNvSpPr>
            <a:spLocks noGrp="1"/>
          </p:cNvSpPr>
          <p:nvPr>
            <p:ph type="sldNum" sz="quarter" idx="12"/>
          </p:nvPr>
        </p:nvSpPr>
        <p:spPr/>
        <p:txBody>
          <a:bodyPr/>
          <a:lstStyle/>
          <a:p>
            <a:fld id="{B4F3AE50-1B84-4193-A18E-F29C95A836E2}"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1000" y="1828800"/>
            <a:ext cx="8229600" cy="1752600"/>
          </a:xfrm>
        </p:spPr>
        <p:txBody>
          <a:bodyPr/>
          <a:lstStyle/>
          <a:p>
            <a:pPr marL="0" indent="0">
              <a:buNone/>
            </a:pPr>
            <a:r>
              <a:rPr lang="en-US" dirty="0" smtClean="0">
                <a:latin typeface="Times New Roman" pitchFamily="18" charset="0"/>
                <a:cs typeface="Times New Roman" pitchFamily="18" charset="0"/>
              </a:rPr>
              <a:t>Addressing air quality problems changed reorganization to major overhaul of New Source Review rules</a:t>
            </a:r>
          </a:p>
          <a:p>
            <a:pPr lvl="1">
              <a:buNone/>
            </a:pPr>
            <a:endParaRPr lang="en-US" dirty="0" smtClean="0"/>
          </a:p>
          <a:p>
            <a:endParaRPr lang="en-US" dirty="0"/>
          </a:p>
        </p:txBody>
      </p:sp>
      <p:pic>
        <p:nvPicPr>
          <p:cNvPr id="2052" name="Picture 4" descr="http://ecopolitology.org/files/2010/07/Priestmangoode-Mercury-Bullet-Train.jpg"/>
          <p:cNvPicPr>
            <a:picLocks noChangeAspect="1" noChangeArrowheads="1"/>
          </p:cNvPicPr>
          <p:nvPr/>
        </p:nvPicPr>
        <p:blipFill>
          <a:blip r:embed="rId3" cstate="print"/>
          <a:srcRect l="9677" b="8264"/>
          <a:stretch>
            <a:fillRect/>
          </a:stretch>
        </p:blipFill>
        <p:spPr bwMode="auto">
          <a:xfrm>
            <a:off x="4267200" y="3886200"/>
            <a:ext cx="3886200" cy="2310894"/>
          </a:xfrm>
          <a:prstGeom prst="rect">
            <a:avLst/>
          </a:prstGeom>
          <a:noFill/>
        </p:spPr>
      </p:pic>
      <p:sp>
        <p:nvSpPr>
          <p:cNvPr id="10" name="TextBox 9"/>
          <p:cNvSpPr txBox="1"/>
          <p:nvPr/>
        </p:nvSpPr>
        <p:spPr>
          <a:xfrm>
            <a:off x="1828800" y="6248400"/>
            <a:ext cx="803105" cy="369332"/>
          </a:xfrm>
          <a:prstGeom prst="rect">
            <a:avLst/>
          </a:prstGeom>
          <a:noFill/>
        </p:spPr>
        <p:txBody>
          <a:bodyPr wrap="none" rtlCol="0">
            <a:spAutoFit/>
          </a:bodyPr>
          <a:lstStyle/>
          <a:p>
            <a:r>
              <a:rPr lang="en-US" dirty="0" smtClean="0"/>
              <a:t>Before</a:t>
            </a:r>
            <a:endParaRPr lang="en-US" dirty="0"/>
          </a:p>
        </p:txBody>
      </p:sp>
      <p:sp>
        <p:nvSpPr>
          <p:cNvPr id="11" name="TextBox 10"/>
          <p:cNvSpPr txBox="1"/>
          <p:nvPr/>
        </p:nvSpPr>
        <p:spPr>
          <a:xfrm>
            <a:off x="6172200" y="6248400"/>
            <a:ext cx="658257" cy="369332"/>
          </a:xfrm>
          <a:prstGeom prst="rect">
            <a:avLst/>
          </a:prstGeom>
          <a:noFill/>
        </p:spPr>
        <p:txBody>
          <a:bodyPr wrap="none" rtlCol="0">
            <a:spAutoFit/>
          </a:bodyPr>
          <a:lstStyle/>
          <a:p>
            <a:r>
              <a:rPr lang="en-US" dirty="0" smtClean="0"/>
              <a:t>After</a:t>
            </a:r>
            <a:endParaRPr lang="en-US" dirty="0"/>
          </a:p>
        </p:txBody>
      </p:sp>
      <p:pic>
        <p:nvPicPr>
          <p:cNvPr id="2054" name="Picture 6" descr="http://www.friscoheritage.org/wp-content/uploads/2010/09/Restored-Steam-Engine.jpg"/>
          <p:cNvPicPr>
            <a:picLocks noChangeAspect="1" noChangeArrowheads="1"/>
          </p:cNvPicPr>
          <p:nvPr/>
        </p:nvPicPr>
        <p:blipFill>
          <a:blip r:embed="rId4" cstate="print"/>
          <a:srcRect l="5282" t="10563" r="6602" b="7042"/>
          <a:stretch>
            <a:fillRect/>
          </a:stretch>
        </p:blipFill>
        <p:spPr bwMode="auto">
          <a:xfrm>
            <a:off x="838200" y="3886200"/>
            <a:ext cx="3258476" cy="2286000"/>
          </a:xfrm>
          <a:prstGeom prst="rect">
            <a:avLst/>
          </a:prstGeom>
          <a:noFill/>
        </p:spPr>
      </p:pic>
      <p:sp>
        <p:nvSpPr>
          <p:cNvPr id="12" name="Title 8"/>
          <p:cNvSpPr>
            <a:spLocks noGrp="1"/>
          </p:cNvSpPr>
          <p:nvPr>
            <p:ph type="title"/>
          </p:nvPr>
        </p:nvSpPr>
        <p:spPr>
          <a:xfrm>
            <a:off x="457200" y="914400"/>
            <a:ext cx="8229600" cy="792162"/>
          </a:xfrm>
        </p:spPr>
        <p:txBody>
          <a:bodyPr/>
          <a:lstStyle/>
          <a:p>
            <a:r>
              <a:rPr lang="en-US" sz="3600" dirty="0" smtClean="0">
                <a:latin typeface="Times New Roman" pitchFamily="18" charset="0"/>
                <a:cs typeface="Times New Roman" pitchFamily="18" charset="0"/>
              </a:rPr>
              <a:t>Reasons for Rulemaking		</a:t>
            </a:r>
            <a:r>
              <a:rPr lang="en-US" sz="2800" i="1" dirty="0" smtClean="0">
                <a:latin typeface="Times New Roman" pitchFamily="18" charset="0"/>
                <a:cs typeface="Times New Roman" pitchFamily="18" charset="0"/>
              </a:rPr>
              <a:t>continued</a:t>
            </a:r>
            <a:endParaRPr lang="en-US" sz="2800" i="1" dirty="0">
              <a:latin typeface="Times New Roman" pitchFamily="18" charset="0"/>
              <a:cs typeface="Times New Roman" pitchFamily="18" charset="0"/>
            </a:endParaRPr>
          </a:p>
        </p:txBody>
      </p:sp>
      <p:sp>
        <p:nvSpPr>
          <p:cNvPr id="16" name="Slide Number Placeholder 15"/>
          <p:cNvSpPr>
            <a:spLocks noGrp="1"/>
          </p:cNvSpPr>
          <p:nvPr>
            <p:ph type="sldNum" sz="quarter" idx="12"/>
          </p:nvPr>
        </p:nvSpPr>
        <p:spPr/>
        <p:txBody>
          <a:bodyPr/>
          <a:lstStyle/>
          <a:p>
            <a:fld id="{B4F3AE50-1B84-4193-A18E-F29C95A836E2}" type="slidenum">
              <a:rPr lang="en-US" smtClean="0"/>
              <a:pPr/>
              <a:t>5</a:t>
            </a:fld>
            <a:endParaRPr lang="en-US" dirty="0"/>
          </a:p>
        </p:txBody>
      </p:sp>
    </p:spTree>
    <p:extLst>
      <p:ext uri="{BB962C8B-B14F-4D97-AF65-F5344CB8AC3E}">
        <p14:creationId xmlns="" xmlns:p14="http://schemas.microsoft.com/office/powerpoint/2010/main" val="14292107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lstStyle/>
          <a:p>
            <a:r>
              <a:rPr lang="en-US" dirty="0" smtClean="0">
                <a:latin typeface="Times New Roman" pitchFamily="18" charset="0"/>
                <a:cs typeface="Times New Roman" pitchFamily="18" charset="0"/>
              </a:rPr>
              <a:t>Adjourn</a:t>
            </a:r>
            <a:endParaRPr lang="en-US" dirty="0">
              <a:latin typeface="Times New Roman" pitchFamily="18" charset="0"/>
              <a:cs typeface="Times New Roman" pitchFamily="18" charset="0"/>
            </a:endParaRPr>
          </a:p>
        </p:txBody>
      </p:sp>
      <p:pic>
        <p:nvPicPr>
          <p:cNvPr id="277506" name="Picture 2" descr="http://cdn.xl.thumbs.canstockphoto.com/canstock13062213.jpg"/>
          <p:cNvPicPr>
            <a:picLocks noChangeAspect="1" noChangeArrowheads="1"/>
          </p:cNvPicPr>
          <p:nvPr/>
        </p:nvPicPr>
        <p:blipFill>
          <a:blip r:embed="rId2" cstate="print"/>
          <a:srcRect/>
          <a:stretch>
            <a:fillRect/>
          </a:stretch>
        </p:blipFill>
        <p:spPr bwMode="auto">
          <a:xfrm>
            <a:off x="2286000" y="1981200"/>
            <a:ext cx="4731077" cy="3143250"/>
          </a:xfrm>
          <a:prstGeom prst="rect">
            <a:avLst/>
          </a:prstGeom>
          <a:noFill/>
        </p:spPr>
      </p:pic>
      <p:sp>
        <p:nvSpPr>
          <p:cNvPr id="8" name="Slide Number Placeholder 7"/>
          <p:cNvSpPr>
            <a:spLocks noGrp="1"/>
          </p:cNvSpPr>
          <p:nvPr>
            <p:ph type="sldNum" sz="quarter" idx="12"/>
          </p:nvPr>
        </p:nvSpPr>
        <p:spPr/>
        <p:txBody>
          <a:bodyPr/>
          <a:lstStyle/>
          <a:p>
            <a:fld id="{B4F3AE50-1B84-4193-A18E-F29C95A836E2}"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09600" y="1447800"/>
            <a:ext cx="8183880" cy="7620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210 changes: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2" name="Rectangle 1"/>
          <p:cNvSpPr/>
          <p:nvPr/>
        </p:nvSpPr>
        <p:spPr>
          <a:xfrm>
            <a:off x="685800" y="2057400"/>
            <a:ext cx="8153400" cy="4401461"/>
          </a:xfrm>
          <a:prstGeom prst="rect">
            <a:avLst/>
          </a:prstGeom>
        </p:spPr>
        <p:txBody>
          <a:bodyPr wrap="square">
            <a:spAutoFit/>
          </a:bodyPr>
          <a:lstStyle/>
          <a:p>
            <a:pPr>
              <a:lnSpc>
                <a:spcPct val="115000"/>
              </a:lnSpc>
              <a:spcAft>
                <a:spcPts val="1000"/>
              </a:spcAft>
            </a:pPr>
            <a:r>
              <a:rPr lang="en-US" sz="2800" dirty="0">
                <a:latin typeface="Times New Roman" panose="02020603050405020304" pitchFamily="18" charset="0"/>
                <a:cs typeface="Times New Roman" panose="02020603050405020304" pitchFamily="18" charset="0"/>
              </a:rPr>
              <a:t>Types of Construction/Modification Changes</a:t>
            </a:r>
          </a:p>
          <a:p>
            <a:pPr lvl="1">
              <a:lnSpc>
                <a:spcPct val="115000"/>
              </a:lnSpc>
              <a:spcAft>
                <a:spcPts val="1000"/>
              </a:spcAft>
            </a:pPr>
            <a:r>
              <a:rPr lang="en-US" sz="2800" dirty="0" smtClean="0">
                <a:latin typeface="Times New Roman"/>
                <a:ea typeface="Calibri"/>
              </a:rPr>
              <a:t>(</a:t>
            </a:r>
            <a:r>
              <a:rPr lang="en-US" sz="2800" dirty="0">
                <a:latin typeface="Times New Roman"/>
                <a:ea typeface="Calibri"/>
              </a:rPr>
              <a:t>c) Would not increase emissions from any </a:t>
            </a:r>
            <a:r>
              <a:rPr lang="en-US" sz="2800" b="1" dirty="0">
                <a:solidFill>
                  <a:srgbClr val="FF0000"/>
                </a:solidFill>
                <a:latin typeface="Times New Roman"/>
                <a:ea typeface="Calibri"/>
              </a:rPr>
              <a:t>new, modified, or replaced device, activity or process, or any combination of devices, activities or processes at the </a:t>
            </a:r>
            <a:r>
              <a:rPr lang="en-US" sz="2800" strike="sngStrike" dirty="0" smtClean="0">
                <a:latin typeface="Times New Roman"/>
                <a:ea typeface="Calibri"/>
              </a:rPr>
              <a:t>stationary </a:t>
            </a:r>
            <a:r>
              <a:rPr lang="en-US" sz="2800" dirty="0" smtClean="0">
                <a:latin typeface="Times New Roman"/>
                <a:ea typeface="Calibri"/>
              </a:rPr>
              <a:t>source </a:t>
            </a:r>
            <a:r>
              <a:rPr lang="en-US" sz="2800" strike="sngStrike" dirty="0" smtClean="0">
                <a:latin typeface="Times New Roman"/>
                <a:ea typeface="Calibri"/>
              </a:rPr>
              <a:t>or combination of stationary sources </a:t>
            </a:r>
            <a:r>
              <a:rPr lang="en-US" sz="2800" dirty="0" smtClean="0">
                <a:latin typeface="Times New Roman"/>
                <a:ea typeface="Calibri"/>
              </a:rPr>
              <a:t>by </a:t>
            </a:r>
            <a:r>
              <a:rPr lang="en-US" sz="2800" dirty="0">
                <a:latin typeface="Times New Roman"/>
                <a:ea typeface="Calibri"/>
              </a:rPr>
              <a:t>more than </a:t>
            </a:r>
            <a:r>
              <a:rPr lang="en-US" sz="2800" dirty="0" smtClean="0">
                <a:latin typeface="Times New Roman"/>
                <a:ea typeface="Calibri"/>
              </a:rPr>
              <a:t>the:</a:t>
            </a:r>
          </a:p>
          <a:p>
            <a:pPr marL="742950" lvl="1" indent="-285750">
              <a:lnSpc>
                <a:spcPct val="115000"/>
              </a:lnSpc>
              <a:spcAft>
                <a:spcPts val="1000"/>
              </a:spcAft>
              <a:buFont typeface="Arial" panose="020B0604020202020204" pitchFamily="34" charset="0"/>
              <a:buChar char="•"/>
            </a:pPr>
            <a:r>
              <a:rPr lang="en-US" sz="2800" dirty="0" smtClean="0">
                <a:latin typeface="Times New Roman"/>
                <a:ea typeface="Calibri"/>
              </a:rPr>
              <a:t> </a:t>
            </a:r>
            <a:r>
              <a:rPr lang="en-US" sz="2800" dirty="0">
                <a:latin typeface="Times New Roman"/>
                <a:ea typeface="Calibri"/>
              </a:rPr>
              <a:t>de minimis levels </a:t>
            </a:r>
            <a:r>
              <a:rPr lang="en-US" sz="2800" dirty="0" smtClean="0">
                <a:latin typeface="Times New Roman"/>
                <a:ea typeface="Calibri"/>
              </a:rPr>
              <a:t>(Type 1) </a:t>
            </a:r>
          </a:p>
          <a:p>
            <a:pPr marL="742950" lvl="1" indent="-285750">
              <a:lnSpc>
                <a:spcPct val="115000"/>
              </a:lnSpc>
              <a:spcAft>
                <a:spcPts val="1000"/>
              </a:spcAft>
              <a:buFont typeface="Arial" panose="020B0604020202020204" pitchFamily="34" charset="0"/>
              <a:buChar char="•"/>
            </a:pPr>
            <a:r>
              <a:rPr lang="en-US" sz="2800" dirty="0" smtClean="0">
                <a:latin typeface="Times New Roman"/>
                <a:ea typeface="Calibri"/>
              </a:rPr>
              <a:t>SER (Type 2 and Type 2) </a:t>
            </a:r>
            <a:endParaRPr lang="en-US" sz="2800" dirty="0">
              <a:effectLst/>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51</a:t>
            </a:fld>
            <a:endParaRPr lang="en-US" dirty="0"/>
          </a:p>
        </p:txBody>
      </p:sp>
    </p:spTree>
    <p:extLst>
      <p:ext uri="{BB962C8B-B14F-4D97-AF65-F5344CB8AC3E}">
        <p14:creationId xmlns:p14="http://schemas.microsoft.com/office/powerpoint/2010/main" xmlns="" val="5194020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4267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changes:</a:t>
            </a:r>
          </a:p>
          <a:p>
            <a:pPr>
              <a:lnSpc>
                <a:spcPct val="115000"/>
              </a:lnSpc>
              <a:spcBef>
                <a:spcPts val="0"/>
              </a:spcBef>
              <a:buClrTx/>
              <a:buFont typeface="Arial" panose="020B0604020202020204" pitchFamily="34" charset="0"/>
              <a:buChar char="•"/>
              <a:defRPr/>
            </a:pPr>
            <a:r>
              <a:rPr lang="en-US" dirty="0">
                <a:solidFill>
                  <a:sysClr val="windowText" lastClr="000000"/>
                </a:solidFill>
                <a:latin typeface="Times New Roman"/>
                <a:cs typeface="Times New Roman"/>
              </a:rPr>
              <a:t>If more than one </a:t>
            </a:r>
            <a:r>
              <a:rPr lang="en-US" dirty="0" smtClean="0">
                <a:solidFill>
                  <a:sysClr val="windowText" lastClr="000000"/>
                </a:solidFill>
                <a:latin typeface="Times New Roman"/>
                <a:cs typeface="Times New Roman"/>
              </a:rPr>
              <a:t>source category </a:t>
            </a:r>
            <a:r>
              <a:rPr lang="en-US" dirty="0">
                <a:solidFill>
                  <a:sysClr val="windowText" lastClr="000000"/>
                </a:solidFill>
                <a:latin typeface="Times New Roman"/>
                <a:cs typeface="Times New Roman"/>
              </a:rPr>
              <a:t>applies and not eligible for </a:t>
            </a:r>
            <a:r>
              <a:rPr lang="en-US" dirty="0" smtClean="0">
                <a:solidFill>
                  <a:sysClr val="windowText" lastClr="000000"/>
                </a:solidFill>
                <a:latin typeface="Times New Roman"/>
                <a:cs typeface="Times New Roman"/>
              </a:rPr>
              <a:t>Basic </a:t>
            </a:r>
            <a:r>
              <a:rPr lang="en-US" dirty="0">
                <a:solidFill>
                  <a:sysClr val="windowText" lastClr="000000"/>
                </a:solidFill>
                <a:latin typeface="Times New Roman"/>
                <a:cs typeface="Times New Roman"/>
              </a:rPr>
              <a:t>or </a:t>
            </a:r>
            <a:r>
              <a:rPr lang="en-US" dirty="0" smtClean="0">
                <a:solidFill>
                  <a:sysClr val="windowText" lastClr="000000"/>
                </a:solidFill>
                <a:latin typeface="Times New Roman"/>
                <a:cs typeface="Times New Roman"/>
              </a:rPr>
              <a:t>General</a:t>
            </a:r>
            <a:r>
              <a:rPr lang="en-US" dirty="0">
                <a:solidFill>
                  <a:sysClr val="windowText" lastClr="000000"/>
                </a:solidFill>
                <a:latin typeface="Times New Roman"/>
                <a:cs typeface="Times New Roman"/>
              </a:rPr>
              <a:t>, then Simple or Standard </a:t>
            </a:r>
            <a:r>
              <a:rPr lang="en-US" dirty="0" smtClean="0">
                <a:solidFill>
                  <a:sysClr val="windowText" lastClr="000000"/>
                </a:solidFill>
                <a:latin typeface="Times New Roman"/>
                <a:cs typeface="Times New Roman"/>
              </a:rPr>
              <a:t>ACDP</a:t>
            </a:r>
          </a:p>
          <a:p>
            <a:pPr>
              <a:lnSpc>
                <a:spcPct val="115000"/>
              </a:lnSpc>
              <a:spcBef>
                <a:spcPts val="0"/>
              </a:spcBef>
              <a:buClrTx/>
              <a:buFont typeface="Arial" panose="020B0604020202020204" pitchFamily="34" charset="0"/>
              <a:buChar char="•"/>
              <a:defRPr/>
            </a:pPr>
            <a:endParaRPr lang="en-US" sz="800" dirty="0">
              <a:solidFill>
                <a:sysClr val="windowText" lastClr="000000"/>
              </a:solidFill>
              <a:latin typeface="Times New Roman"/>
              <a:cs typeface="Times New Roman"/>
            </a:endParaRPr>
          </a:p>
          <a:p>
            <a:pPr marR="0">
              <a:lnSpc>
                <a:spcPct val="115000"/>
              </a:lnSpc>
              <a:spcBef>
                <a:spcPts val="0"/>
              </a:spcBef>
              <a:spcAft>
                <a:spcPts val="1000"/>
              </a:spcAft>
              <a:buClrTx/>
              <a:buFont typeface="Arial" panose="020B0604020202020204" pitchFamily="34" charset="0"/>
              <a:buChar char="•"/>
              <a:defRPr/>
            </a:pPr>
            <a:r>
              <a:rPr lang="en-US" dirty="0" smtClean="0">
                <a:solidFill>
                  <a:sysClr val="windowText" lastClr="000000"/>
                </a:solidFill>
                <a:latin typeface="Times New Roman"/>
                <a:cs typeface="Times New Roman"/>
              </a:rPr>
              <a:t>Prorate </a:t>
            </a:r>
            <a:r>
              <a:rPr lang="en-US" dirty="0">
                <a:solidFill>
                  <a:sysClr val="windowText" lastClr="000000"/>
                </a:solidFill>
                <a:latin typeface="Times New Roman"/>
                <a:cs typeface="Times New Roman"/>
              </a:rPr>
              <a:t>annual fees for temporary closure based on </a:t>
            </a:r>
            <a:r>
              <a:rPr lang="en-US" dirty="0" smtClean="0">
                <a:solidFill>
                  <a:sysClr val="windowText" lastClr="000000"/>
                </a:solidFill>
                <a:latin typeface="Times New Roman"/>
                <a:cs typeface="Times New Roman"/>
              </a:rPr>
              <a:t>length </a:t>
            </a:r>
            <a:r>
              <a:rPr lang="en-US" dirty="0">
                <a:solidFill>
                  <a:sysClr val="windowText" lastClr="000000"/>
                </a:solidFill>
                <a:latin typeface="Times New Roman"/>
                <a:cs typeface="Times New Roman"/>
              </a:rPr>
              <a:t>of </a:t>
            </a:r>
            <a:r>
              <a:rPr lang="en-US" dirty="0" smtClean="0">
                <a:solidFill>
                  <a:sysClr val="windowText" lastClr="000000"/>
                </a:solidFill>
                <a:latin typeface="Times New Roman"/>
                <a:cs typeface="Times New Roman"/>
              </a:rPr>
              <a:t>closure </a:t>
            </a:r>
            <a:r>
              <a:rPr lang="en-US" dirty="0">
                <a:solidFill>
                  <a:sysClr val="windowText" lastClr="000000"/>
                </a:solidFill>
                <a:latin typeface="Times New Roman"/>
                <a:cs typeface="Times New Roman"/>
              </a:rPr>
              <a:t>in a calendar year, but will not be less than </a:t>
            </a:r>
            <a:r>
              <a:rPr lang="en-US" dirty="0" smtClean="0">
                <a:solidFill>
                  <a:sysClr val="windowText" lastClr="000000"/>
                </a:solidFill>
                <a:latin typeface="Times New Roman"/>
                <a:cs typeface="Times New Roman"/>
              </a:rPr>
              <a:t>½ of regular </a:t>
            </a:r>
            <a:r>
              <a:rPr lang="en-US" dirty="0">
                <a:solidFill>
                  <a:sysClr val="windowText" lastClr="000000"/>
                </a:solidFill>
                <a:latin typeface="Times New Roman"/>
                <a:cs typeface="Times New Roman"/>
              </a:rPr>
              <a:t>annual </a:t>
            </a:r>
            <a:r>
              <a:rPr lang="en-US" dirty="0" smtClean="0">
                <a:solidFill>
                  <a:sysClr val="windowText" lastClr="000000"/>
                </a:solidFill>
                <a:latin typeface="Times New Roman"/>
                <a:cs typeface="Times New Roman"/>
              </a:rPr>
              <a:t>fee</a:t>
            </a:r>
            <a:endParaRPr lang="en-US" dirty="0">
              <a:solidFill>
                <a:sysClr val="windowText" lastClr="00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52</a:t>
            </a:fld>
            <a:endParaRPr lang="en-US" dirty="0"/>
          </a:p>
        </p:txBody>
      </p:sp>
    </p:spTree>
    <p:extLst>
      <p:ext uri="{BB962C8B-B14F-4D97-AF65-F5344CB8AC3E}">
        <p14:creationId xmlns:p14="http://schemas.microsoft.com/office/powerpoint/2010/main" xmlns="" val="32869263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changes:</a:t>
            </a:r>
          </a:p>
          <a:p>
            <a:pPr marL="0" marR="0" indent="0">
              <a:lnSpc>
                <a:spcPct val="115000"/>
              </a:lnSpc>
              <a:spcBef>
                <a:spcPts val="0"/>
              </a:spcBef>
              <a:spcAft>
                <a:spcPts val="1000"/>
              </a:spcAft>
              <a:buNone/>
            </a:pPr>
            <a:r>
              <a:rPr lang="en-US" dirty="0" smtClean="0">
                <a:latin typeface="Times New Roman"/>
                <a:ea typeface="Calibri"/>
              </a:rPr>
              <a:t>Reinstatement </a:t>
            </a:r>
            <a:r>
              <a:rPr lang="en-US" dirty="0">
                <a:latin typeface="Times New Roman"/>
                <a:ea typeface="Calibri"/>
              </a:rPr>
              <a:t>of Terminated Permit: automatically terminated </a:t>
            </a:r>
            <a:r>
              <a:rPr lang="en-US" dirty="0" smtClean="0">
                <a:latin typeface="Times New Roman"/>
                <a:ea typeface="Calibri"/>
              </a:rPr>
              <a:t> </a:t>
            </a:r>
            <a:r>
              <a:rPr lang="en-US" dirty="0">
                <a:latin typeface="Times New Roman"/>
                <a:ea typeface="Calibri"/>
              </a:rPr>
              <a:t>permit </a:t>
            </a:r>
            <a:r>
              <a:rPr lang="en-US" dirty="0" smtClean="0">
                <a:latin typeface="Times New Roman"/>
                <a:ea typeface="Calibri"/>
              </a:rPr>
              <a:t>only reinstated by:</a:t>
            </a:r>
          </a:p>
          <a:p>
            <a:pPr marR="0">
              <a:lnSpc>
                <a:spcPct val="115000"/>
              </a:lnSpc>
              <a:spcBef>
                <a:spcPts val="0"/>
              </a:spcBef>
              <a:spcAft>
                <a:spcPts val="1000"/>
              </a:spcAft>
              <a:buClrTx/>
              <a:buFont typeface="Arial" panose="020B0604020202020204" pitchFamily="34" charset="0"/>
              <a:buChar char="•"/>
              <a:defRPr/>
            </a:pPr>
            <a:r>
              <a:rPr lang="en-US" dirty="0">
                <a:solidFill>
                  <a:sysClr val="windowText" lastClr="000000"/>
                </a:solidFill>
                <a:latin typeface="Times New Roman"/>
                <a:cs typeface="Times New Roman"/>
              </a:rPr>
              <a:t>Application for a new </a:t>
            </a:r>
            <a:r>
              <a:rPr lang="en-US" dirty="0" smtClean="0">
                <a:solidFill>
                  <a:sysClr val="windowText" lastClr="000000"/>
                </a:solidFill>
                <a:latin typeface="Times New Roman"/>
                <a:cs typeface="Times New Roman"/>
              </a:rPr>
              <a:t>permit </a:t>
            </a:r>
          </a:p>
          <a:p>
            <a:pPr marR="0">
              <a:lnSpc>
                <a:spcPct val="115000"/>
              </a:lnSpc>
              <a:spcBef>
                <a:spcPts val="0"/>
              </a:spcBef>
              <a:spcAft>
                <a:spcPts val="1000"/>
              </a:spcAft>
              <a:buClrTx/>
              <a:buFont typeface="Arial" panose="020B0604020202020204" pitchFamily="34" charset="0"/>
              <a:buChar char="•"/>
              <a:defRPr/>
            </a:pPr>
            <a:endParaRPr lang="en-US" sz="800" dirty="0">
              <a:solidFill>
                <a:sysClr val="windowText" lastClr="000000"/>
              </a:solidFill>
              <a:latin typeface="Times New Roman"/>
              <a:cs typeface="Times New Roman"/>
            </a:endParaRPr>
          </a:p>
          <a:p>
            <a:pPr marR="0">
              <a:lnSpc>
                <a:spcPct val="115000"/>
              </a:lnSpc>
              <a:spcBef>
                <a:spcPts val="0"/>
              </a:spcBef>
              <a:spcAft>
                <a:spcPts val="1000"/>
              </a:spcAft>
              <a:buClrTx/>
              <a:buFont typeface="Arial" panose="020B0604020202020204" pitchFamily="34" charset="0"/>
              <a:buChar char="•"/>
              <a:defRPr/>
            </a:pPr>
            <a:r>
              <a:rPr lang="en-US" dirty="0">
                <a:solidFill>
                  <a:sysClr val="windowText" lastClr="000000"/>
                </a:solidFill>
                <a:latin typeface="Times New Roman"/>
                <a:cs typeface="Times New Roman"/>
              </a:rPr>
              <a:t>Pay new source permit application fees, </a:t>
            </a:r>
            <a:r>
              <a:rPr lang="en-US" b="1" dirty="0">
                <a:solidFill>
                  <a:srgbClr val="FF0000"/>
                </a:solidFill>
                <a:latin typeface="Times New Roman"/>
                <a:cs typeface="Times New Roman"/>
              </a:rPr>
              <a:t>unless renewal application submitted within three months of </a:t>
            </a:r>
            <a:r>
              <a:rPr lang="en-US" b="1" dirty="0" smtClean="0">
                <a:solidFill>
                  <a:srgbClr val="FF0000"/>
                </a:solidFill>
                <a:latin typeface="Times New Roman"/>
                <a:cs typeface="Times New Roman"/>
              </a:rPr>
              <a:t>expiration date</a:t>
            </a:r>
            <a:endParaRPr lang="en-US" b="1" dirty="0">
              <a:solidFill>
                <a:srgbClr val="FF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a:solidFill>
                <a:sysClr val="windowText" lastClr="00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53</a:t>
            </a:fld>
            <a:endParaRPr lang="en-US" dirty="0"/>
          </a:p>
        </p:txBody>
      </p:sp>
    </p:spTree>
    <p:extLst>
      <p:ext uri="{BB962C8B-B14F-4D97-AF65-F5344CB8AC3E}">
        <p14:creationId xmlns:p14="http://schemas.microsoft.com/office/powerpoint/2010/main" xmlns="" val="17820932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sz="3200"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changes:</a:t>
            </a:r>
          </a:p>
          <a:p>
            <a:pPr>
              <a:lnSpc>
                <a:spcPct val="115000"/>
              </a:lnSpc>
              <a:spcBef>
                <a:spcPts val="0"/>
              </a:spcBef>
              <a:buClrTx/>
              <a:buFont typeface="Arial" panose="020B0604020202020204" pitchFamily="34" charset="0"/>
              <a:buChar char="•"/>
              <a:defRPr/>
            </a:pPr>
            <a:r>
              <a:rPr lang="en-US" dirty="0">
                <a:solidFill>
                  <a:sysClr val="windowText" lastClr="000000"/>
                </a:solidFill>
                <a:latin typeface="Times New Roman"/>
                <a:cs typeface="Times New Roman"/>
              </a:rPr>
              <a:t>Applications for new permits - submitted at least </a:t>
            </a:r>
            <a:r>
              <a:rPr lang="en-US" b="1" u="sng" dirty="0">
                <a:solidFill>
                  <a:sysClr val="windowText" lastClr="000000"/>
                </a:solidFill>
                <a:latin typeface="Times New Roman"/>
                <a:cs typeface="Times New Roman"/>
              </a:rPr>
              <a:t>60 days</a:t>
            </a:r>
            <a:r>
              <a:rPr lang="en-US" b="1" dirty="0">
                <a:solidFill>
                  <a:sysClr val="windowText" lastClr="000000"/>
                </a:solidFill>
                <a:latin typeface="Times New Roman"/>
                <a:cs typeface="Times New Roman"/>
              </a:rPr>
              <a:t> </a:t>
            </a:r>
            <a:r>
              <a:rPr lang="en-US" dirty="0">
                <a:solidFill>
                  <a:sysClr val="windowText" lastClr="000000"/>
                </a:solidFill>
                <a:latin typeface="Times New Roman"/>
                <a:cs typeface="Times New Roman"/>
              </a:rPr>
              <a:t>prior to when a permit is needed.</a:t>
            </a:r>
          </a:p>
          <a:p>
            <a:pPr>
              <a:lnSpc>
                <a:spcPct val="115000"/>
              </a:lnSpc>
              <a:spcBef>
                <a:spcPts val="0"/>
              </a:spcBef>
              <a:buClrTx/>
              <a:buFont typeface="Arial" panose="020B0604020202020204" pitchFamily="34" charset="0"/>
              <a:buChar char="•"/>
              <a:defRPr/>
            </a:pPr>
            <a:r>
              <a:rPr lang="en-US" dirty="0">
                <a:solidFill>
                  <a:sysClr val="windowText" lastClr="000000"/>
                </a:solidFill>
                <a:latin typeface="Times New Roman"/>
                <a:cs typeface="Times New Roman"/>
              </a:rPr>
              <a:t>Consider the renewal timelines (mods too):</a:t>
            </a:r>
          </a:p>
        </p:txBody>
      </p:sp>
      <p:graphicFrame>
        <p:nvGraphicFramePr>
          <p:cNvPr id="2" name="Table 1"/>
          <p:cNvGraphicFramePr>
            <a:graphicFrameLocks noGrp="1"/>
          </p:cNvGraphicFramePr>
          <p:nvPr>
            <p:extLst>
              <p:ext uri="{D42A27DB-BD31-4B8C-83A1-F6EECF244321}">
                <p14:modId xmlns:p14="http://schemas.microsoft.com/office/powerpoint/2010/main" xmlns="" val="3858843512"/>
              </p:ext>
            </p:extLst>
          </p:nvPr>
        </p:nvGraphicFramePr>
        <p:xfrm>
          <a:off x="1295400" y="3733800"/>
          <a:ext cx="6096000" cy="2286000"/>
        </p:xfrm>
        <a:graphic>
          <a:graphicData uri="http://schemas.openxmlformats.org/drawingml/2006/table">
            <a:tbl>
              <a:tblPr firstRow="1" bandRow="1">
                <a:tableStyleId>{7DF18680-E054-41AD-8BC1-D1AEF772440D}</a:tableStyleId>
              </a:tblPr>
              <a:tblGrid>
                <a:gridCol w="3048000"/>
                <a:gridCol w="3048000"/>
              </a:tblGrid>
              <a:tr h="350521">
                <a:tc>
                  <a:txBody>
                    <a:bodyPr/>
                    <a:lstStyle/>
                    <a:p>
                      <a:pPr algn="ctr"/>
                      <a:r>
                        <a:rPr lang="en-US" sz="2400" b="0" dirty="0" smtClean="0">
                          <a:latin typeface="Times New Roman" panose="02020603050405020304" pitchFamily="18" charset="0"/>
                          <a:cs typeface="Times New Roman" panose="02020603050405020304" pitchFamily="18" charset="0"/>
                        </a:rPr>
                        <a:t>Permit Type</a:t>
                      </a:r>
                      <a:endParaRPr lang="en-US" sz="2400" b="0" dirty="0">
                        <a:latin typeface="Times New Roman" panose="02020603050405020304" pitchFamily="18" charset="0"/>
                        <a:cs typeface="Times New Roman" panose="02020603050405020304" pitchFamily="18" charset="0"/>
                      </a:endParaRPr>
                    </a:p>
                  </a:txBody>
                  <a:tcPr/>
                </a:tc>
                <a:tc>
                  <a:txBody>
                    <a:bodyPr/>
                    <a:lstStyle/>
                    <a:p>
                      <a:pPr algn="ctr"/>
                      <a:r>
                        <a:rPr lang="en-US" sz="2400" b="0" dirty="0" smtClean="0">
                          <a:latin typeface="Times New Roman" panose="02020603050405020304" pitchFamily="18" charset="0"/>
                          <a:cs typeface="Times New Roman" panose="02020603050405020304" pitchFamily="18" charset="0"/>
                        </a:rPr>
                        <a:t>Renewal</a:t>
                      </a:r>
                      <a:r>
                        <a:rPr lang="en-US" sz="2400" b="0" baseline="0" dirty="0" smtClean="0">
                          <a:latin typeface="Times New Roman" panose="02020603050405020304" pitchFamily="18" charset="0"/>
                          <a:cs typeface="Times New Roman" panose="02020603050405020304" pitchFamily="18" charset="0"/>
                        </a:rPr>
                        <a:t> Submittal</a:t>
                      </a:r>
                      <a:endParaRPr lang="en-US" sz="2400" b="0" dirty="0">
                        <a:latin typeface="Times New Roman" panose="02020603050405020304" pitchFamily="18" charset="0"/>
                        <a:cs typeface="Times New Roman" panose="02020603050405020304"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General</a:t>
                      </a:r>
                      <a:r>
                        <a:rPr lang="en-US" sz="2400" baseline="0" dirty="0" smtClean="0">
                          <a:latin typeface="Times New Roman" panose="02020603050405020304" pitchFamily="18" charset="0"/>
                          <a:cs typeface="Times New Roman" panose="02020603050405020304" pitchFamily="18" charset="0"/>
                        </a:rPr>
                        <a:t> + Attachments</a:t>
                      </a:r>
                      <a:endParaRPr lang="en-US" sz="2400" dirty="0" smtClean="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30 days</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r>
                        <a:rPr lang="en-US" sz="2400" dirty="0" smtClean="0">
                          <a:latin typeface="Times New Roman" panose="02020603050405020304" pitchFamily="18" charset="0"/>
                          <a:cs typeface="Times New Roman" panose="02020603050405020304" pitchFamily="18" charset="0"/>
                        </a:rPr>
                        <a:t>Basic</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30 days</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r>
                        <a:rPr lang="en-US" sz="2400" dirty="0" smtClean="0">
                          <a:latin typeface="Times New Roman" panose="02020603050405020304" pitchFamily="18" charset="0"/>
                          <a:cs typeface="Times New Roman" panose="02020603050405020304" pitchFamily="18" charset="0"/>
                        </a:rPr>
                        <a:t>Simple</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120 days</a:t>
                      </a:r>
                      <a:endParaRPr lang="en-US" sz="2400" dirty="0">
                        <a:latin typeface="Times New Roman" panose="02020603050405020304" pitchFamily="18" charset="0"/>
                        <a:cs typeface="Times New Roman" panose="02020603050405020304" pitchFamily="18" charset="0"/>
                      </a:endParaRPr>
                    </a:p>
                  </a:txBody>
                  <a:tcPr/>
                </a:tc>
              </a:tr>
              <a:tr h="269240">
                <a:tc>
                  <a:txBody>
                    <a:bodyPr/>
                    <a:lstStyle/>
                    <a:p>
                      <a:r>
                        <a:rPr lang="en-US" sz="2400" dirty="0" smtClean="0">
                          <a:latin typeface="Times New Roman" panose="02020603050405020304" pitchFamily="18" charset="0"/>
                          <a:cs typeface="Times New Roman" panose="02020603050405020304" pitchFamily="18" charset="0"/>
                        </a:rPr>
                        <a:t>Standard</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180</a:t>
                      </a:r>
                      <a:r>
                        <a:rPr lang="en-US" sz="2400" baseline="0" dirty="0" smtClean="0">
                          <a:latin typeface="Times New Roman" panose="02020603050405020304" pitchFamily="18" charset="0"/>
                          <a:cs typeface="Times New Roman" panose="02020603050405020304" pitchFamily="18" charset="0"/>
                        </a:rPr>
                        <a:t> days</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54</a:t>
            </a:fld>
            <a:endParaRPr lang="en-US" dirty="0"/>
          </a:p>
        </p:txBody>
      </p:sp>
    </p:spTree>
    <p:extLst>
      <p:ext uri="{BB962C8B-B14F-4D97-AF65-F5344CB8AC3E}">
        <p14:creationId xmlns:p14="http://schemas.microsoft.com/office/powerpoint/2010/main" xmlns="" val="13224928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4800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a:lnSpc>
                <a:spcPct val="115000"/>
              </a:lnSpc>
              <a:spcBef>
                <a:spcPts val="0"/>
              </a:spcBef>
              <a:spcAft>
                <a:spcPts val="1000"/>
              </a:spcAft>
              <a:buNone/>
            </a:pPr>
            <a:r>
              <a:rPr lang="en-US" dirty="0" smtClean="0">
                <a:latin typeface="Times New Roman"/>
                <a:ea typeface="Calibri"/>
              </a:rPr>
              <a:t>340-216-0064  Simple ACDPs</a:t>
            </a:r>
          </a:p>
          <a:p>
            <a:pPr marL="0" marR="0">
              <a:lnSpc>
                <a:spcPct val="115000"/>
              </a:lnSpc>
              <a:spcBef>
                <a:spcPts val="0"/>
              </a:spcBef>
              <a:spcAft>
                <a:spcPts val="1000"/>
              </a:spcAft>
              <a:buNone/>
            </a:pPr>
            <a:endParaRPr lang="en-US" sz="800" b="1" dirty="0" smtClean="0">
              <a:latin typeface="Times New Roman"/>
              <a:ea typeface="Calibri"/>
            </a:endParaRPr>
          </a:p>
          <a:p>
            <a:pPr marL="0" lvl="0" indent="0" fontAlgn="base">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(2) Fees. Applicants for a new or modified Simple ACDP must pay the fees set forth in OAR 340-216-8020. </a:t>
            </a:r>
            <a:r>
              <a:rPr lang="en-US" sz="2400" b="1" dirty="0" smtClean="0">
                <a:solidFill>
                  <a:srgbClr val="FF0000"/>
                </a:solidFill>
                <a:latin typeface="Times New Roman" pitchFamily="18" charset="0"/>
                <a:ea typeface="Calibri" pitchFamily="34" charset="0"/>
                <a:cs typeface="Times New Roman" pitchFamily="18" charset="0"/>
              </a:rPr>
              <a:t>Applicants for a new Simple ACDP must initially pay the High Annual Fee. Once the initial permit is issued, </a:t>
            </a:r>
            <a:r>
              <a:rPr lang="en-US" sz="2400" dirty="0" smtClean="0">
                <a:latin typeface="Times New Roman" pitchFamily="18" charset="0"/>
                <a:ea typeface="Calibri" pitchFamily="34" charset="0"/>
                <a:cs typeface="Times New Roman" pitchFamily="18" charset="0"/>
              </a:rPr>
              <a:t>annual fees for Simple ACDPs will be assessed based on the following:</a:t>
            </a:r>
            <a:endParaRPr lang="en-US" sz="240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(a) Low Fee — A source may qualify for the low fee if:</a:t>
            </a:r>
            <a:endParaRPr lang="en-US" sz="240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(A) The source is, or will be, permitted under only one of the following categories from OAR 340-216-8010 Part B:</a:t>
            </a:r>
            <a:endParaRPr lang="en-US" sz="240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a:t>
            </a:r>
            <a:r>
              <a:rPr lang="en-US" sz="2400" dirty="0" err="1" smtClean="0">
                <a:latin typeface="Times New Roman" pitchFamily="18" charset="0"/>
                <a:ea typeface="Calibri" pitchFamily="34" charset="0"/>
                <a:cs typeface="Times New Roman" pitchFamily="18" charset="0"/>
              </a:rPr>
              <a:t>i</a:t>
            </a:r>
            <a:r>
              <a:rPr lang="en-US" sz="2400" dirty="0" smtClean="0">
                <a:latin typeface="Times New Roman" pitchFamily="18" charset="0"/>
                <a:ea typeface="Calibri" pitchFamily="34" charset="0"/>
                <a:cs typeface="Times New Roman" pitchFamily="18" charset="0"/>
              </a:rPr>
              <a:t>) Category 7. Asphalt felt and coatings;</a:t>
            </a:r>
            <a:endParaRPr lang="en-US" sz="2400" dirty="0" smtClean="0">
              <a:latin typeface="Arial" pitchFamily="34" charset="0"/>
              <a:cs typeface="Arial" pitchFamily="34" charset="0"/>
            </a:endParaRPr>
          </a:p>
          <a:p>
            <a:pPr marL="0" marR="0">
              <a:lnSpc>
                <a:spcPct val="115000"/>
              </a:lnSpc>
              <a:spcBef>
                <a:spcPts val="0"/>
              </a:spcBef>
              <a:spcAft>
                <a:spcPts val="1000"/>
              </a:spcAft>
              <a:buNone/>
            </a:pPr>
            <a:endParaRPr lang="en-US" sz="1100" b="1" dirty="0" smtClean="0">
              <a:latin typeface="Times New Roman"/>
              <a:ea typeface="Calibri"/>
            </a:endParaRPr>
          </a:p>
          <a:p>
            <a:pPr marL="0" marR="0">
              <a:lnSpc>
                <a:spcPct val="115000"/>
              </a:lnSpc>
              <a:spcBef>
                <a:spcPts val="0"/>
              </a:spcBef>
              <a:spcAft>
                <a:spcPts val="1000"/>
              </a:spcAft>
              <a:buNone/>
            </a:pPr>
            <a:endParaRPr lang="en-US" sz="800" dirty="0">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55</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4648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a:lnSpc>
                <a:spcPct val="115000"/>
              </a:lnSpc>
              <a:spcBef>
                <a:spcPts val="0"/>
              </a:spcBef>
              <a:spcAft>
                <a:spcPts val="1000"/>
              </a:spcAft>
              <a:buNone/>
            </a:pPr>
            <a:r>
              <a:rPr lang="en-US" dirty="0" smtClean="0">
                <a:latin typeface="Times New Roman"/>
                <a:ea typeface="Calibri"/>
              </a:rPr>
              <a:t>340-216-0064  Simple ACDPs</a:t>
            </a:r>
          </a:p>
          <a:p>
            <a:pPr marL="514350" lvl="0" indent="-514350" eaLnBrk="0" fontAlgn="base" hangingPunct="0">
              <a:spcBef>
                <a:spcPct val="0"/>
              </a:spcBef>
              <a:spcAft>
                <a:spcPct val="0"/>
              </a:spcAft>
              <a:buClrTx/>
              <a:buSzTx/>
              <a:buAutoNum type="alphaLcParenBoth"/>
            </a:pPr>
            <a:r>
              <a:rPr lang="en-US" dirty="0" smtClean="0">
                <a:latin typeface="Times New Roman" pitchFamily="18" charset="0"/>
                <a:ea typeface="Calibri" pitchFamily="34" charset="0"/>
                <a:cs typeface="Times New Roman" pitchFamily="18" charset="0"/>
              </a:rPr>
              <a:t>Low Fee – continued</a:t>
            </a:r>
          </a:p>
          <a:p>
            <a:pPr marL="514350" lvl="0" indent="-514350" eaLnBrk="0" fontAlgn="base" hangingPunct="0">
              <a:spcBef>
                <a:spcPct val="0"/>
              </a:spcBef>
              <a:spcAft>
                <a:spcPct val="0"/>
              </a:spcAft>
              <a:buClrTx/>
              <a:buSzTx/>
              <a:buAutoNum type="alphaLcParenBoth"/>
            </a:pPr>
            <a:endParaRPr lang="en-US" sz="8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(ii) Category 13. Boilers and other fuel burning equipment </a:t>
            </a:r>
            <a:r>
              <a:rPr lang="en-US" sz="2400" b="1" dirty="0" smtClean="0">
                <a:solidFill>
                  <a:srgbClr val="FF0000"/>
                </a:solidFill>
                <a:latin typeface="Times New Roman" pitchFamily="18" charset="0"/>
                <a:ea typeface="Calibri" pitchFamily="34" charset="0"/>
                <a:cs typeface="Times New Roman" pitchFamily="18" charset="0"/>
              </a:rPr>
              <a:t>(can be combined with category 27. Electric power generation);</a:t>
            </a:r>
            <a:endParaRPr lang="en-US" sz="2400" b="1" dirty="0" smtClean="0">
              <a:solidFill>
                <a:srgbClr val="FF0000"/>
              </a:solidFill>
              <a:latin typeface="Arial" pitchFamily="34" charset="0"/>
              <a:cs typeface="Arial" pitchFamily="34" charset="0"/>
            </a:endParaRPr>
          </a:p>
          <a:p>
            <a:pPr marL="0" lvl="0" indent="0" eaLnBrk="0" fontAlgn="base" hangingPunct="0">
              <a:spcBef>
                <a:spcPct val="0"/>
              </a:spcBef>
              <a:spcAft>
                <a:spcPct val="0"/>
              </a:spcAft>
              <a:buClrTx/>
              <a:buSzTx/>
              <a:buNone/>
            </a:pPr>
            <a:r>
              <a:rPr lang="en-US" sz="2400" b="1" dirty="0" smtClean="0">
                <a:solidFill>
                  <a:srgbClr val="FF0000"/>
                </a:solidFill>
                <a:latin typeface="Times New Roman" pitchFamily="18" charset="0"/>
                <a:ea typeface="Calibri" pitchFamily="34" charset="0"/>
                <a:cs typeface="Times New Roman" pitchFamily="18" charset="0"/>
              </a:rPr>
              <a:t>(iii) Category 27. Electric power generation;</a:t>
            </a:r>
            <a:endParaRPr lang="en-US" sz="2400" b="1" dirty="0" smtClean="0">
              <a:solidFill>
                <a:srgbClr val="FF0000"/>
              </a:solidFill>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a:t>
            </a: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(xii) Category 85. All other sources not listed in OAR 340-216-8010 </a:t>
            </a:r>
            <a:r>
              <a:rPr lang="en-US" sz="2400" b="1" dirty="0" smtClean="0">
                <a:solidFill>
                  <a:srgbClr val="FF0000"/>
                </a:solidFill>
                <a:latin typeface="Times New Roman" pitchFamily="18" charset="0"/>
                <a:ea typeface="Calibri" pitchFamily="34" charset="0"/>
                <a:cs typeface="Times New Roman" pitchFamily="18" charset="0"/>
              </a:rPr>
              <a:t>(can be combined with category 27. Electric Power Generation); and</a:t>
            </a:r>
            <a:endParaRPr lang="en-US" sz="2400" b="1" dirty="0" smtClean="0">
              <a:solidFill>
                <a:srgbClr val="FF0000"/>
              </a:solidFill>
              <a:latin typeface="Arial" pitchFamily="34" charset="0"/>
              <a:cs typeface="Arial" pitchFamily="34" charset="0"/>
            </a:endParaRPr>
          </a:p>
          <a:p>
            <a:pPr marL="0" marR="0">
              <a:lnSpc>
                <a:spcPct val="115000"/>
              </a:lnSpc>
              <a:spcBef>
                <a:spcPts val="0"/>
              </a:spcBef>
              <a:spcAft>
                <a:spcPts val="1000"/>
              </a:spcAft>
              <a:buNone/>
            </a:pPr>
            <a:endParaRPr lang="en-US" sz="1100" b="1" dirty="0" smtClean="0">
              <a:latin typeface="Times New Roman"/>
              <a:ea typeface="Calibri"/>
            </a:endParaRPr>
          </a:p>
          <a:p>
            <a:pPr marL="0" marR="0">
              <a:lnSpc>
                <a:spcPct val="115000"/>
              </a:lnSpc>
              <a:spcBef>
                <a:spcPts val="0"/>
              </a:spcBef>
              <a:spcAft>
                <a:spcPts val="1000"/>
              </a:spcAft>
              <a:buNone/>
            </a:pPr>
            <a:endParaRPr lang="en-US" sz="800" dirty="0">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56</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295400"/>
            <a:ext cx="8686800" cy="2514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indent="0">
              <a:lnSpc>
                <a:spcPct val="115000"/>
              </a:lnSpc>
              <a:spcBef>
                <a:spcPts val="0"/>
              </a:spcBef>
              <a:buClr>
                <a:srgbClr val="00B0F0"/>
              </a:buClr>
              <a:buNone/>
              <a:defRPr/>
            </a:pPr>
            <a:endParaRPr lang="en-US" sz="800" dirty="0" smtClean="0">
              <a:solidFill>
                <a:sysClr val="windowText" lastClr="000000"/>
              </a:solidFill>
              <a:latin typeface="Times New Roman"/>
              <a:cs typeface="Times New Roman"/>
            </a:endParaRPr>
          </a:p>
          <a:p>
            <a:pPr marR="0" lvl="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n-US" dirty="0" smtClean="0">
                <a:solidFill>
                  <a:sysClr val="windowText" lastClr="000000"/>
                </a:solidFill>
                <a:latin typeface="Times New Roman"/>
                <a:cs typeface="Times New Roman"/>
              </a:rPr>
              <a:t>Paragraphs at the top of each table moved to 340-216-0020 Applicability</a:t>
            </a:r>
          </a:p>
          <a:p>
            <a:pPr marR="0" lvl="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endParaRPr lang="en-US" dirty="0" smtClean="0">
              <a:solidFill>
                <a:sysClr val="windowText" lastClr="000000"/>
              </a:solidFill>
              <a:latin typeface="Times New Roman"/>
              <a:cs typeface="Times New Roman"/>
            </a:endParaRPr>
          </a:p>
          <a:p>
            <a:pPr marR="0" lvl="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endParaRPr lang="en-US" dirty="0" smtClean="0">
              <a:solidFill>
                <a:sysClr val="windowText" lastClr="00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pic>
        <p:nvPicPr>
          <p:cNvPr id="2" name="Picture 2"/>
          <p:cNvPicPr>
            <a:picLocks noChangeAspect="1" noChangeArrowheads="1"/>
          </p:cNvPicPr>
          <p:nvPr/>
        </p:nvPicPr>
        <p:blipFill>
          <a:blip r:embed="rId3" cstate="print"/>
          <a:srcRect l="3750" t="37500" r="54375" b="9375"/>
          <a:stretch>
            <a:fillRect/>
          </a:stretch>
        </p:blipFill>
        <p:spPr bwMode="auto">
          <a:xfrm>
            <a:off x="1371681" y="3048046"/>
            <a:ext cx="6807239" cy="3454340"/>
          </a:xfrm>
          <a:prstGeom prst="rect">
            <a:avLst/>
          </a:prstGeom>
          <a:noFill/>
          <a:ln w="9525">
            <a:noFill/>
            <a:miter lim="800000"/>
            <a:headEnd/>
            <a:tailEnd/>
          </a:ln>
        </p:spPr>
      </p:pic>
      <p:sp>
        <p:nvSpPr>
          <p:cNvPr id="9" name="Right Arrow 8"/>
          <p:cNvSpPr/>
          <p:nvPr/>
        </p:nvSpPr>
        <p:spPr>
          <a:xfrm>
            <a:off x="228600" y="3505200"/>
            <a:ext cx="978408" cy="332232"/>
          </a:xfrm>
          <a:prstGeom prst="rightArrow">
            <a:avLst>
              <a:gd name="adj1" fmla="val 50000"/>
              <a:gd name="adj2" fmla="val 460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1" name="Slide Number Placeholder 10"/>
          <p:cNvSpPr>
            <a:spLocks noGrp="1"/>
          </p:cNvSpPr>
          <p:nvPr>
            <p:ph type="sldNum" sz="quarter" idx="12"/>
          </p:nvPr>
        </p:nvSpPr>
        <p:spPr/>
        <p:txBody>
          <a:bodyPr/>
          <a:lstStyle/>
          <a:p>
            <a:fld id="{B4F3AE50-1B84-4193-A18E-F29C95A836E2}" type="slidenum">
              <a:rPr lang="en-US" smtClean="0"/>
              <a:pPr/>
              <a:t>57</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295400"/>
            <a:ext cx="8915400" cy="15240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indent="0">
              <a:lnSpc>
                <a:spcPct val="115000"/>
              </a:lnSpc>
              <a:spcBef>
                <a:spcPts val="0"/>
              </a:spcBef>
              <a:buClr>
                <a:srgbClr val="00B0F0"/>
              </a:buClr>
              <a:buNone/>
              <a:defRPr/>
            </a:pPr>
            <a:endParaRPr lang="en-US" sz="800" dirty="0" smtClean="0">
              <a:solidFill>
                <a:sysClr val="windowText" lastClr="000000"/>
              </a:solidFill>
              <a:latin typeface="Times New Roman"/>
              <a:cs typeface="Times New Roman"/>
            </a:endParaRPr>
          </a:p>
          <a:p>
            <a:pPr lvl="0">
              <a:lnSpc>
                <a:spcPct val="115000"/>
              </a:lnSpc>
              <a:spcBef>
                <a:spcPts val="0"/>
              </a:spcBef>
              <a:buClrTx/>
              <a:buFont typeface="Arial" panose="020B0604020202020204" pitchFamily="34" charset="0"/>
              <a:buChar char="•"/>
              <a:defRPr/>
            </a:pPr>
            <a:r>
              <a:rPr lang="en-US" dirty="0" smtClean="0">
                <a:solidFill>
                  <a:sysClr val="windowText" lastClr="000000"/>
                </a:solidFill>
                <a:latin typeface="Times New Roman"/>
                <a:cs typeface="Times New Roman"/>
              </a:rPr>
              <a:t>Modification types in footnotes moved to division 216 definitions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pic>
        <p:nvPicPr>
          <p:cNvPr id="1026" name="Picture 2"/>
          <p:cNvPicPr>
            <a:picLocks noChangeAspect="1" noChangeArrowheads="1"/>
          </p:cNvPicPr>
          <p:nvPr/>
        </p:nvPicPr>
        <p:blipFill>
          <a:blip r:embed="rId3" cstate="print"/>
          <a:srcRect l="4688" t="23438" r="56250" b="8203"/>
          <a:stretch>
            <a:fillRect/>
          </a:stretch>
        </p:blipFill>
        <p:spPr bwMode="auto">
          <a:xfrm>
            <a:off x="2286000" y="2590800"/>
            <a:ext cx="5747527" cy="4023365"/>
          </a:xfrm>
          <a:prstGeom prst="rect">
            <a:avLst/>
          </a:prstGeom>
          <a:noFill/>
          <a:ln w="9525">
            <a:noFill/>
            <a:miter lim="800000"/>
            <a:headEnd/>
            <a:tailEnd/>
          </a:ln>
        </p:spPr>
      </p:pic>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58</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295400"/>
            <a:ext cx="8183880" cy="121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800" b="1" dirty="0" smtClean="0">
              <a:solidFill>
                <a:sysClr val="windowText" lastClr="000000"/>
              </a:solidFill>
              <a:latin typeface="Times New Roman"/>
              <a:ea typeface="Calibri"/>
              <a:cs typeface="Times New Roman"/>
            </a:endParaRPr>
          </a:p>
          <a:p>
            <a:pPr marL="0" indent="0">
              <a:lnSpc>
                <a:spcPct val="115000"/>
              </a:lnSpc>
              <a:spcBef>
                <a:spcPts val="0"/>
              </a:spcBef>
              <a:buClr>
                <a:srgbClr val="F07F09"/>
              </a:buClr>
              <a:buNone/>
              <a:defRPr/>
            </a:pPr>
            <a:r>
              <a:rPr lang="en-US" dirty="0" smtClean="0">
                <a:solidFill>
                  <a:sysClr val="windowText" lastClr="000000"/>
                </a:solidFill>
                <a:latin typeface="Times New Roman"/>
                <a:cs typeface="Times New Roman"/>
              </a:rPr>
              <a:t>List no longer alphabetical (new sources added to end)</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3200" b="1"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dirty="0" smtClean="0">
              <a:solidFill>
                <a:sysClr val="windowText" lastClr="000000"/>
              </a:solidFill>
              <a:latin typeface="Times New Roman"/>
            </a:endParaRPr>
          </a:p>
        </p:txBody>
      </p:sp>
      <p:pic>
        <p:nvPicPr>
          <p:cNvPr id="2050" name="Picture 2"/>
          <p:cNvPicPr>
            <a:picLocks noChangeAspect="1" noChangeArrowheads="1"/>
          </p:cNvPicPr>
          <p:nvPr/>
        </p:nvPicPr>
        <p:blipFill>
          <a:blip r:embed="rId3" cstate="print"/>
          <a:srcRect l="55781" t="38672" r="3281" b="28125"/>
          <a:stretch>
            <a:fillRect/>
          </a:stretch>
        </p:blipFill>
        <p:spPr bwMode="auto">
          <a:xfrm>
            <a:off x="304800" y="2514600"/>
            <a:ext cx="8455447" cy="2743200"/>
          </a:xfrm>
          <a:prstGeom prst="rect">
            <a:avLst/>
          </a:prstGeom>
          <a:noFill/>
          <a:ln w="9525">
            <a:noFill/>
            <a:miter lim="800000"/>
            <a:headEnd/>
            <a:tailEnd/>
          </a:ln>
        </p:spPr>
      </p:pic>
      <p:sp>
        <p:nvSpPr>
          <p:cNvPr id="8" name="Right Arrow 7"/>
          <p:cNvSpPr/>
          <p:nvPr/>
        </p:nvSpPr>
        <p:spPr>
          <a:xfrm rot="10800000">
            <a:off x="3657600" y="3733800"/>
            <a:ext cx="978408"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934200" y="4267200"/>
            <a:ext cx="2057400" cy="2514600"/>
            <a:chOff x="457200" y="3352800"/>
            <a:chExt cx="2057400" cy="2514600"/>
          </a:xfrm>
        </p:grpSpPr>
        <p:pic>
          <p:nvPicPr>
            <p:cNvPr id="2051" name="Picture 3" descr="C:\Users\jinahar\AppData\Local\Microsoft\Windows\Temporary Internet Files\Content.IE5\QZRXXYTN\happy_face[1].jpg"/>
            <p:cNvPicPr>
              <a:picLocks noChangeAspect="1" noChangeArrowheads="1"/>
            </p:cNvPicPr>
            <p:nvPr/>
          </p:nvPicPr>
          <p:blipFill>
            <a:blip r:embed="rId4" cstate="print"/>
            <a:srcRect/>
            <a:stretch>
              <a:fillRect/>
            </a:stretch>
          </p:blipFill>
          <p:spPr bwMode="auto">
            <a:xfrm>
              <a:off x="457200" y="5105400"/>
              <a:ext cx="762000" cy="762000"/>
            </a:xfrm>
            <a:prstGeom prst="rect">
              <a:avLst/>
            </a:prstGeom>
            <a:noFill/>
          </p:spPr>
        </p:pic>
        <p:grpSp>
          <p:nvGrpSpPr>
            <p:cNvPr id="11" name="Group 10"/>
            <p:cNvGrpSpPr/>
            <p:nvPr/>
          </p:nvGrpSpPr>
          <p:grpSpPr>
            <a:xfrm>
              <a:off x="685800" y="3352800"/>
              <a:ext cx="1828800" cy="1600200"/>
              <a:chOff x="685800" y="3352800"/>
              <a:chExt cx="1828800" cy="1600200"/>
            </a:xfrm>
          </p:grpSpPr>
          <p:sp>
            <p:nvSpPr>
              <p:cNvPr id="9" name="Cloud Callout 8"/>
              <p:cNvSpPr/>
              <p:nvPr/>
            </p:nvSpPr>
            <p:spPr>
              <a:xfrm>
                <a:off x="685800" y="3352800"/>
                <a:ext cx="1752600" cy="1600200"/>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0600" y="3505200"/>
                <a:ext cx="1524000" cy="1200329"/>
              </a:xfrm>
              <a:prstGeom prst="rect">
                <a:avLst/>
              </a:prstGeom>
              <a:noFill/>
            </p:spPr>
            <p:txBody>
              <a:bodyPr wrap="square" rtlCol="0">
                <a:spAutoFit/>
              </a:bodyPr>
              <a:lstStyle/>
              <a:p>
                <a:r>
                  <a:rPr lang="en-US" dirty="0" smtClean="0"/>
                  <a:t>No more renumbering Table 1 Codes!</a:t>
                </a:r>
                <a:endParaRPr lang="en-US" dirty="0"/>
              </a:p>
            </p:txBody>
          </p:sp>
        </p:grpSp>
      </p:grpSp>
      <p:sp>
        <p:nvSpPr>
          <p:cNvPr id="14"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5" name="Slide Number Placeholder 14"/>
          <p:cNvSpPr>
            <a:spLocks noGrp="1"/>
          </p:cNvSpPr>
          <p:nvPr>
            <p:ph type="sldNum" sz="quarter" idx="12"/>
          </p:nvPr>
        </p:nvSpPr>
        <p:spPr/>
        <p:txBody>
          <a:bodyPr/>
          <a:lstStyle/>
          <a:p>
            <a:fld id="{B4F3AE50-1B84-4193-A18E-F29C95A836E2}" type="slidenum">
              <a:rPr lang="en-US" smtClean="0"/>
              <a:pPr/>
              <a:t>59</a:t>
            </a:fld>
            <a:endParaRPr lang="en-US" dirty="0"/>
          </a:p>
        </p:txBody>
      </p:sp>
    </p:spTree>
    <p:extLst>
      <p:ext uri="{BB962C8B-B14F-4D97-AF65-F5344CB8AC3E}">
        <p14:creationId xmlns:p14="http://schemas.microsoft.com/office/powerpoint/2010/main" xmlns="" val="1709813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990600"/>
            <a:ext cx="5378395" cy="646331"/>
          </a:xfrm>
          <a:prstGeom prst="rect">
            <a:avLst/>
          </a:prstGeom>
        </p:spPr>
        <p:txBody>
          <a:bodyPr wrap="none">
            <a:spAutoFit/>
          </a:bodyPr>
          <a:lstStyle/>
          <a:p>
            <a:pPr lvl="0">
              <a:spcBef>
                <a:spcPct val="0"/>
              </a:spcBef>
              <a:defRPr/>
            </a:pPr>
            <a:r>
              <a:rPr lang="en-US" sz="3600" dirty="0" smtClean="0">
                <a:latin typeface="Times New Roman" pitchFamily="18" charset="0"/>
                <a:cs typeface="Times New Roman" pitchFamily="18" charset="0"/>
              </a:rPr>
              <a:t>9 Categories of Rulemaking</a:t>
            </a:r>
            <a:endParaRPr lang="en-US" sz="3600" dirty="0">
              <a:latin typeface="Times New Roman" pitchFamily="18" charset="0"/>
              <a:cs typeface="Times New Roman" pitchFamily="18" charset="0"/>
            </a:endParaRPr>
          </a:p>
        </p:txBody>
      </p:sp>
      <p:sp>
        <p:nvSpPr>
          <p:cNvPr id="6" name="Subtitle 2"/>
          <p:cNvSpPr txBox="1">
            <a:spLocks/>
          </p:cNvSpPr>
          <p:nvPr/>
        </p:nvSpPr>
        <p:spPr>
          <a:xfrm>
            <a:off x="533400" y="1981200"/>
            <a:ext cx="8305800" cy="2819400"/>
          </a:xfrm>
          <a:prstGeom prst="rect">
            <a:avLst/>
          </a:prstGeom>
        </p:spPr>
        <p:txBody>
          <a:bodyPr>
            <a:noAutofit/>
          </a:bodyPr>
          <a:lstStyle/>
          <a:p>
            <a:pPr marL="514350" marR="0" lvl="0" indent="-51435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Clarify and update air quality rules </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Update particulate matter emission standards</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Change permitting requirements for emergency generators and small natural gas or oil-fired equipment</a:t>
            </a: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447800"/>
            <a:ext cx="8183880" cy="47244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1100" b="1"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0" lvl="0" indent="0">
              <a:lnSpc>
                <a:spcPct val="115000"/>
              </a:lnSpc>
              <a:spcBef>
                <a:spcPts val="0"/>
              </a:spcBef>
              <a:buClrTx/>
              <a:buSzTx/>
              <a:buNone/>
            </a:pPr>
            <a:r>
              <a:rPr lang="en-US" dirty="0" smtClean="0">
                <a:solidFill>
                  <a:prstClr val="black"/>
                </a:solidFill>
                <a:latin typeface="Times New Roman"/>
                <a:ea typeface="Calibri"/>
              </a:rPr>
              <a:t>Source category changes:</a:t>
            </a:r>
          </a:p>
          <a:p>
            <a:pPr marL="0" marR="0">
              <a:lnSpc>
                <a:spcPct val="115000"/>
              </a:lnSpc>
              <a:spcBef>
                <a:spcPts val="0"/>
              </a:spcBef>
              <a:spcAft>
                <a:spcPts val="1000"/>
              </a:spcAft>
              <a:buClrTx/>
            </a:pPr>
            <a:r>
              <a:rPr lang="en-US" dirty="0" smtClean="0">
                <a:latin typeface="Times New Roman"/>
                <a:ea typeface="Calibri"/>
              </a:rPr>
              <a:t>Deleted grain terminal elevators #38 (use </a:t>
            </a:r>
            <a:r>
              <a:rPr lang="en-US" dirty="0">
                <a:latin typeface="Times New Roman"/>
                <a:ea typeface="Calibri"/>
              </a:rPr>
              <a:t>g</a:t>
            </a:r>
            <a:r>
              <a:rPr lang="en-US" dirty="0" smtClean="0">
                <a:latin typeface="Times New Roman"/>
                <a:ea typeface="Calibri"/>
              </a:rPr>
              <a:t>rain </a:t>
            </a:r>
            <a:r>
              <a:rPr lang="en-US" dirty="0">
                <a:latin typeface="Times New Roman"/>
                <a:ea typeface="Calibri"/>
              </a:rPr>
              <a:t>elevators </a:t>
            </a:r>
            <a:r>
              <a:rPr lang="en-US" dirty="0" smtClean="0">
                <a:latin typeface="Times New Roman"/>
                <a:ea typeface="Calibri"/>
              </a:rPr>
              <a:t>#37 instead)</a:t>
            </a:r>
          </a:p>
          <a:p>
            <a:pPr marL="0" marR="0">
              <a:lnSpc>
                <a:spcPct val="115000"/>
              </a:lnSpc>
              <a:spcBef>
                <a:spcPts val="0"/>
              </a:spcBef>
              <a:spcAft>
                <a:spcPts val="1000"/>
              </a:spcAft>
              <a:buClrTx/>
            </a:pPr>
            <a:r>
              <a:rPr lang="en-US" dirty="0" smtClean="0">
                <a:latin typeface="Times New Roman"/>
                <a:ea typeface="Calibri"/>
              </a:rPr>
              <a:t>Added </a:t>
            </a:r>
            <a:r>
              <a:rPr lang="en-US" dirty="0">
                <a:latin typeface="Times New Roman"/>
                <a:ea typeface="Calibri"/>
              </a:rPr>
              <a:t>recreational vehicle </a:t>
            </a:r>
            <a:r>
              <a:rPr lang="en-US" dirty="0" smtClean="0">
                <a:latin typeface="Times New Roman"/>
                <a:ea typeface="Calibri"/>
              </a:rPr>
              <a:t>manufacturing to manufactured </a:t>
            </a:r>
            <a:r>
              <a:rPr lang="en-US" dirty="0">
                <a:latin typeface="Times New Roman"/>
                <a:ea typeface="Calibri"/>
              </a:rPr>
              <a:t>home, mobile home </a:t>
            </a:r>
            <a:r>
              <a:rPr lang="en-US" dirty="0" smtClean="0">
                <a:latin typeface="Times New Roman"/>
                <a:ea typeface="Calibri"/>
              </a:rPr>
              <a:t>manufacturing #47</a:t>
            </a:r>
          </a:p>
          <a:p>
            <a:pPr marL="0" marR="0">
              <a:lnSpc>
                <a:spcPct val="115000"/>
              </a:lnSpc>
              <a:spcBef>
                <a:spcPts val="0"/>
              </a:spcBef>
              <a:spcAft>
                <a:spcPts val="1000"/>
              </a:spcAft>
              <a:buClrTx/>
            </a:pPr>
            <a:r>
              <a:rPr lang="en-US" dirty="0" smtClean="0">
                <a:latin typeface="Times New Roman"/>
                <a:ea typeface="Calibri"/>
              </a:rPr>
              <a:t>Separated pathological waste incinerators #89 from crematory incinerators #25</a:t>
            </a: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60</a:t>
            </a:fld>
            <a:endParaRPr lang="en-US" dirty="0"/>
          </a:p>
        </p:txBody>
      </p:sp>
    </p:spTree>
    <p:extLst>
      <p:ext uri="{BB962C8B-B14F-4D97-AF65-F5344CB8AC3E}">
        <p14:creationId xmlns:p14="http://schemas.microsoft.com/office/powerpoint/2010/main" xmlns="" val="25021659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371600"/>
            <a:ext cx="8382000" cy="54864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dirty="0" smtClean="0">
                <a:solidFill>
                  <a:prstClr val="black"/>
                </a:solidFill>
                <a:latin typeface="Times New Roman"/>
                <a:ea typeface="Calibri"/>
              </a:rPr>
              <a:t>New Source Categories:</a:t>
            </a:r>
          </a:p>
          <a:p>
            <a:pPr marL="0" marR="0" indent="0">
              <a:lnSpc>
                <a:spcPct val="115000"/>
              </a:lnSpc>
              <a:spcBef>
                <a:spcPts val="0"/>
              </a:spcBef>
              <a:spcAft>
                <a:spcPts val="1000"/>
              </a:spcAft>
              <a:buNone/>
            </a:pPr>
            <a:r>
              <a:rPr lang="en-US" dirty="0" smtClean="0">
                <a:latin typeface="Times New Roman"/>
                <a:ea typeface="Calibri"/>
              </a:rPr>
              <a:t>#87 Stationary </a:t>
            </a:r>
            <a:r>
              <a:rPr lang="en-US" dirty="0">
                <a:latin typeface="Times New Roman"/>
                <a:ea typeface="Calibri"/>
              </a:rPr>
              <a:t>internal combustion engines </a:t>
            </a:r>
            <a:r>
              <a:rPr lang="en-US" dirty="0" smtClean="0">
                <a:latin typeface="Times New Roman"/>
                <a:ea typeface="Calibri"/>
              </a:rPr>
              <a:t>only </a:t>
            </a:r>
            <a:r>
              <a:rPr lang="en-US" dirty="0">
                <a:latin typeface="Times New Roman"/>
                <a:ea typeface="Calibri"/>
              </a:rPr>
              <a:t>if:</a:t>
            </a:r>
          </a:p>
          <a:p>
            <a:pPr marL="640080" marR="0" indent="-640080">
              <a:lnSpc>
                <a:spcPct val="115000"/>
              </a:lnSpc>
              <a:spcBef>
                <a:spcPts val="0"/>
              </a:spcBef>
              <a:spcAft>
                <a:spcPts val="1000"/>
              </a:spcAft>
              <a:buClrTx/>
              <a:tabLst>
                <a:tab pos="468630" algn="l"/>
              </a:tabLst>
            </a:pPr>
            <a:r>
              <a:rPr lang="en-US" sz="2400" dirty="0" smtClean="0">
                <a:solidFill>
                  <a:srgbClr val="FF0000"/>
                </a:solidFill>
                <a:latin typeface="Times New Roman"/>
                <a:ea typeface="Calibri"/>
              </a:rPr>
              <a:t>For emergency generators and firewater pumps, the aggregate engine horsepower rating is greater than 30,000 horsepower; or</a:t>
            </a:r>
          </a:p>
          <a:p>
            <a:pPr marL="640080" marR="0" indent="-640080">
              <a:lnSpc>
                <a:spcPct val="115000"/>
              </a:lnSpc>
              <a:spcBef>
                <a:spcPts val="0"/>
              </a:spcBef>
              <a:spcAft>
                <a:spcPts val="1000"/>
              </a:spcAft>
              <a:buClrTx/>
              <a:tabLst>
                <a:tab pos="468630" algn="l"/>
              </a:tabLst>
            </a:pPr>
            <a:r>
              <a:rPr lang="en-US" sz="2400" dirty="0" smtClean="0">
                <a:solidFill>
                  <a:srgbClr val="FF0000"/>
                </a:solidFill>
                <a:latin typeface="Times New Roman"/>
                <a:ea typeface="Calibri"/>
              </a:rPr>
              <a:t>For any individual non-emergency or non-fire pump engine, the engine is subject to 40 CFR part 63, subpart ZZZZ and is rated at 500 horsepower or more, excluding two stroke lean burn engines, engines burning exclusively landfill or digester gas, and four stroke engines located in remote areas; or</a:t>
            </a:r>
            <a:endParaRPr lang="en-US" sz="2400" dirty="0">
              <a:solidFill>
                <a:srgbClr val="FF0000"/>
              </a:solidFill>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61</a:t>
            </a:fld>
            <a:endParaRPr lang="en-US" dirty="0"/>
          </a:p>
        </p:txBody>
      </p:sp>
    </p:spTree>
    <p:extLst>
      <p:ext uri="{BB962C8B-B14F-4D97-AF65-F5344CB8AC3E}">
        <p14:creationId xmlns:p14="http://schemas.microsoft.com/office/powerpoint/2010/main" xmlns="" val="8947128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295400"/>
            <a:ext cx="8382000" cy="518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dirty="0" smtClean="0">
                <a:solidFill>
                  <a:prstClr val="black"/>
                </a:solidFill>
                <a:latin typeface="Times New Roman"/>
                <a:ea typeface="Calibri"/>
              </a:rPr>
              <a:t>New Source Categories:</a:t>
            </a:r>
          </a:p>
          <a:p>
            <a:pPr marL="0" marR="0" indent="0">
              <a:lnSpc>
                <a:spcPct val="115000"/>
              </a:lnSpc>
              <a:spcBef>
                <a:spcPts val="0"/>
              </a:spcBef>
              <a:spcAft>
                <a:spcPts val="1000"/>
              </a:spcAft>
              <a:buNone/>
            </a:pPr>
            <a:r>
              <a:rPr lang="en-US" dirty="0" smtClean="0">
                <a:latin typeface="Times New Roman"/>
                <a:ea typeface="Calibri"/>
              </a:rPr>
              <a:t>#87 Stationary </a:t>
            </a:r>
            <a:r>
              <a:rPr lang="en-US" dirty="0">
                <a:latin typeface="Times New Roman"/>
                <a:ea typeface="Calibri"/>
              </a:rPr>
              <a:t>internal combustion engines </a:t>
            </a:r>
            <a:r>
              <a:rPr lang="en-US" dirty="0" smtClean="0">
                <a:latin typeface="Times New Roman"/>
                <a:ea typeface="Calibri"/>
              </a:rPr>
              <a:t>only if (cont.):</a:t>
            </a:r>
            <a:endParaRPr lang="en-US" dirty="0">
              <a:latin typeface="Times New Roman"/>
              <a:ea typeface="Calibri"/>
            </a:endParaRPr>
          </a:p>
          <a:p>
            <a:pPr marL="640080" indent="-640080">
              <a:lnSpc>
                <a:spcPct val="115000"/>
              </a:lnSpc>
              <a:spcBef>
                <a:spcPts val="0"/>
              </a:spcBef>
              <a:spcAft>
                <a:spcPts val="1000"/>
              </a:spcAft>
              <a:buClrTx/>
              <a:tabLst>
                <a:tab pos="468630" algn="l"/>
              </a:tabLst>
            </a:pPr>
            <a:r>
              <a:rPr lang="en-US" sz="2400" dirty="0">
                <a:solidFill>
                  <a:srgbClr val="FF0000"/>
                </a:solidFill>
                <a:latin typeface="Times New Roman"/>
                <a:ea typeface="Calibri"/>
              </a:rPr>
              <a:t>I</a:t>
            </a:r>
            <a:r>
              <a:rPr lang="en-US" sz="2400" dirty="0" smtClean="0">
                <a:solidFill>
                  <a:srgbClr val="FF0000"/>
                </a:solidFill>
                <a:latin typeface="Times New Roman"/>
                <a:ea typeface="Calibri"/>
              </a:rPr>
              <a:t>ndividual </a:t>
            </a:r>
            <a:r>
              <a:rPr lang="en-US" sz="2400" dirty="0">
                <a:solidFill>
                  <a:srgbClr val="FF0000"/>
                </a:solidFill>
                <a:latin typeface="Times New Roman"/>
                <a:ea typeface="Calibri"/>
              </a:rPr>
              <a:t>non-emergency </a:t>
            </a:r>
            <a:r>
              <a:rPr lang="en-US" sz="2400" dirty="0" smtClean="0">
                <a:solidFill>
                  <a:srgbClr val="FF0000"/>
                </a:solidFill>
                <a:latin typeface="Times New Roman"/>
                <a:ea typeface="Calibri"/>
              </a:rPr>
              <a:t>engine subject </a:t>
            </a:r>
            <a:r>
              <a:rPr lang="en-US" sz="2400" dirty="0">
                <a:solidFill>
                  <a:srgbClr val="FF0000"/>
                </a:solidFill>
                <a:latin typeface="Times New Roman"/>
                <a:ea typeface="Calibri"/>
              </a:rPr>
              <a:t>to 40 CFR Part 60, Subpart IIII </a:t>
            </a:r>
            <a:r>
              <a:rPr lang="en-US" sz="2400" dirty="0" smtClean="0">
                <a:solidFill>
                  <a:srgbClr val="FF0000"/>
                </a:solidFill>
                <a:latin typeface="Times New Roman"/>
                <a:ea typeface="Calibri"/>
              </a:rPr>
              <a:t>with:</a:t>
            </a:r>
            <a:endParaRPr lang="en-US" sz="2400" dirty="0">
              <a:solidFill>
                <a:srgbClr val="FF0000"/>
              </a:solidFill>
              <a:latin typeface="Times New Roman"/>
              <a:ea typeface="Calibri"/>
            </a:endParaRPr>
          </a:p>
          <a:p>
            <a:pPr marL="877824" lvl="3" indent="-640080">
              <a:lnSpc>
                <a:spcPct val="115000"/>
              </a:lnSpc>
              <a:spcBef>
                <a:spcPts val="0"/>
              </a:spcBef>
              <a:spcAft>
                <a:spcPts val="1000"/>
              </a:spcAft>
              <a:buClrTx/>
              <a:buSzPct val="80000"/>
              <a:buFont typeface="Wingdings 2"/>
              <a:buChar char=""/>
              <a:tabLst>
                <a:tab pos="468630" algn="l"/>
              </a:tabLst>
            </a:pPr>
            <a:r>
              <a:rPr lang="en-US" sz="2400" dirty="0" smtClean="0">
                <a:solidFill>
                  <a:srgbClr val="FF0000"/>
                </a:solidFill>
                <a:latin typeface="Times New Roman"/>
                <a:ea typeface="Calibri"/>
              </a:rPr>
              <a:t>Displacement </a:t>
            </a:r>
            <a:r>
              <a:rPr lang="en-US" sz="2400" dirty="0">
                <a:solidFill>
                  <a:srgbClr val="FF0000"/>
                </a:solidFill>
                <a:latin typeface="Times New Roman"/>
                <a:ea typeface="Calibri"/>
              </a:rPr>
              <a:t>of 30 liters or more per cylinder; or</a:t>
            </a:r>
          </a:p>
          <a:p>
            <a:pPr marL="877824" lvl="3" indent="-640080">
              <a:lnSpc>
                <a:spcPct val="115000"/>
              </a:lnSpc>
              <a:spcBef>
                <a:spcPts val="0"/>
              </a:spcBef>
              <a:spcAft>
                <a:spcPts val="1000"/>
              </a:spcAft>
              <a:buClrTx/>
              <a:buSzPct val="80000"/>
              <a:buFont typeface="Wingdings 2"/>
              <a:buChar char=""/>
              <a:tabLst>
                <a:tab pos="468630" algn="l"/>
              </a:tabLst>
            </a:pPr>
            <a:r>
              <a:rPr lang="en-US" sz="2400" dirty="0" smtClean="0">
                <a:solidFill>
                  <a:srgbClr val="FF0000"/>
                </a:solidFill>
                <a:latin typeface="Times New Roman"/>
                <a:ea typeface="Calibri"/>
              </a:rPr>
              <a:t>Displacement </a:t>
            </a:r>
            <a:r>
              <a:rPr lang="en-US" sz="2400" dirty="0">
                <a:solidFill>
                  <a:srgbClr val="FF0000"/>
                </a:solidFill>
                <a:latin typeface="Times New Roman"/>
                <a:ea typeface="Calibri"/>
              </a:rPr>
              <a:t>of less than 30 liters per cylinder</a:t>
            </a:r>
            <a:r>
              <a:rPr lang="en-US" sz="2400" dirty="0" smtClean="0">
                <a:solidFill>
                  <a:srgbClr val="FF0000"/>
                </a:solidFill>
                <a:latin typeface="Times New Roman"/>
                <a:ea typeface="Calibri"/>
              </a:rPr>
              <a:t>, &gt;500 horsepower; </a:t>
            </a:r>
            <a:r>
              <a:rPr lang="en-US" sz="2400" dirty="0">
                <a:solidFill>
                  <a:srgbClr val="FF0000"/>
                </a:solidFill>
                <a:latin typeface="Times New Roman"/>
                <a:ea typeface="Calibri"/>
              </a:rPr>
              <a:t>or</a:t>
            </a:r>
          </a:p>
          <a:p>
            <a:pPr marL="640080" indent="-640080">
              <a:lnSpc>
                <a:spcPct val="115000"/>
              </a:lnSpc>
              <a:spcBef>
                <a:spcPts val="0"/>
              </a:spcBef>
              <a:spcAft>
                <a:spcPts val="1000"/>
              </a:spcAft>
              <a:buClrTx/>
              <a:tabLst>
                <a:tab pos="468630" algn="l"/>
              </a:tabLst>
            </a:pPr>
            <a:r>
              <a:rPr lang="en-US" sz="2400" dirty="0" smtClean="0">
                <a:solidFill>
                  <a:srgbClr val="FF0000"/>
                </a:solidFill>
                <a:latin typeface="Times New Roman"/>
                <a:ea typeface="Calibri"/>
              </a:rPr>
              <a:t>Individual </a:t>
            </a:r>
            <a:r>
              <a:rPr lang="en-US" sz="2400" dirty="0">
                <a:solidFill>
                  <a:srgbClr val="FF0000"/>
                </a:solidFill>
                <a:latin typeface="Times New Roman"/>
                <a:ea typeface="Calibri"/>
              </a:rPr>
              <a:t>non-emergency </a:t>
            </a:r>
            <a:r>
              <a:rPr lang="en-US" sz="2400" dirty="0" smtClean="0">
                <a:solidFill>
                  <a:srgbClr val="FF0000"/>
                </a:solidFill>
                <a:latin typeface="Times New Roman"/>
                <a:ea typeface="Calibri"/>
              </a:rPr>
              <a:t>engine subject </a:t>
            </a:r>
            <a:r>
              <a:rPr lang="en-US" sz="2400" dirty="0">
                <a:solidFill>
                  <a:srgbClr val="FF0000"/>
                </a:solidFill>
                <a:latin typeface="Times New Roman"/>
                <a:ea typeface="Calibri"/>
              </a:rPr>
              <a:t>to 40 CFR Part 60, Subpart JJJJ, is rated at </a:t>
            </a:r>
            <a:r>
              <a:rPr lang="en-US" sz="2400" u="sng" dirty="0" smtClean="0">
                <a:solidFill>
                  <a:srgbClr val="FF0000"/>
                </a:solidFill>
                <a:latin typeface="Times New Roman"/>
                <a:ea typeface="Calibri"/>
              </a:rPr>
              <a:t>&gt;</a:t>
            </a:r>
            <a:r>
              <a:rPr lang="en-US" sz="2400" dirty="0" smtClean="0">
                <a:solidFill>
                  <a:srgbClr val="FF0000"/>
                </a:solidFill>
                <a:latin typeface="Times New Roman"/>
                <a:ea typeface="Calibri"/>
              </a:rPr>
              <a:t>500 horsepower</a:t>
            </a:r>
            <a:endParaRPr lang="en-US" sz="2400" dirty="0" smtClean="0">
              <a:solidFill>
                <a:srgbClr val="FF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62</a:t>
            </a:fld>
            <a:endParaRPr lang="en-US" dirty="0"/>
          </a:p>
        </p:txBody>
      </p:sp>
    </p:spTree>
    <p:extLst>
      <p:ext uri="{BB962C8B-B14F-4D97-AF65-F5344CB8AC3E}">
        <p14:creationId xmlns:p14="http://schemas.microsoft.com/office/powerpoint/2010/main" xmlns="" val="4227216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295400"/>
            <a:ext cx="8183880" cy="518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dirty="0" smtClean="0">
                <a:solidFill>
                  <a:prstClr val="black"/>
                </a:solidFill>
                <a:latin typeface="Times New Roman"/>
                <a:ea typeface="Calibri"/>
              </a:rPr>
              <a:t>New Source Categories:</a:t>
            </a:r>
          </a:p>
          <a:p>
            <a:pPr marL="0" marR="0" indent="0">
              <a:lnSpc>
                <a:spcPct val="115000"/>
              </a:lnSpc>
              <a:spcBef>
                <a:spcPts val="0"/>
              </a:spcBef>
              <a:spcAft>
                <a:spcPts val="1000"/>
              </a:spcAft>
              <a:buNone/>
            </a:pPr>
            <a:r>
              <a:rPr lang="en-US" sz="2400" dirty="0" smtClean="0">
                <a:solidFill>
                  <a:srgbClr val="FF0000"/>
                </a:solidFill>
                <a:latin typeface="Times New Roman"/>
                <a:ea typeface="Calibri"/>
              </a:rPr>
              <a:t>#88 All </a:t>
            </a:r>
            <a:r>
              <a:rPr lang="en-US" sz="2400" dirty="0">
                <a:solidFill>
                  <a:srgbClr val="FF0000"/>
                </a:solidFill>
                <a:latin typeface="Times New Roman"/>
                <a:ea typeface="Calibri"/>
              </a:rPr>
              <a:t>other portable sources </a:t>
            </a:r>
            <a:r>
              <a:rPr lang="en-US" sz="2400" dirty="0" smtClean="0">
                <a:solidFill>
                  <a:srgbClr val="FF0000"/>
                </a:solidFill>
                <a:latin typeface="Times New Roman"/>
                <a:ea typeface="Calibri"/>
              </a:rPr>
              <a:t>not </a:t>
            </a:r>
            <a:r>
              <a:rPr lang="en-US" sz="2400" dirty="0">
                <a:solidFill>
                  <a:srgbClr val="FF0000"/>
                </a:solidFill>
                <a:latin typeface="Times New Roman"/>
                <a:ea typeface="Calibri"/>
              </a:rPr>
              <a:t>listed herein for which DEQ determines that:</a:t>
            </a:r>
          </a:p>
          <a:p>
            <a:pPr marL="0" marR="0">
              <a:lnSpc>
                <a:spcPct val="115000"/>
              </a:lnSpc>
              <a:spcBef>
                <a:spcPts val="0"/>
              </a:spcBef>
              <a:spcAft>
                <a:spcPts val="1000"/>
              </a:spcAft>
              <a:buClrTx/>
            </a:pPr>
            <a:r>
              <a:rPr lang="en-US" sz="2400" dirty="0" smtClean="0">
                <a:solidFill>
                  <a:srgbClr val="FF0000"/>
                </a:solidFill>
                <a:latin typeface="Times New Roman"/>
                <a:ea typeface="Calibri"/>
              </a:rPr>
              <a:t>An </a:t>
            </a:r>
            <a:r>
              <a:rPr lang="en-US" sz="2400" dirty="0">
                <a:solidFill>
                  <a:srgbClr val="FF0000"/>
                </a:solidFill>
                <a:latin typeface="Times New Roman"/>
                <a:ea typeface="Calibri"/>
              </a:rPr>
              <a:t>air quality concern exists;</a:t>
            </a:r>
          </a:p>
          <a:p>
            <a:pPr marL="0" marR="0">
              <a:lnSpc>
                <a:spcPct val="115000"/>
              </a:lnSpc>
              <a:spcBef>
                <a:spcPts val="0"/>
              </a:spcBef>
              <a:spcAft>
                <a:spcPts val="1000"/>
              </a:spcAft>
              <a:buClrTx/>
            </a:pPr>
            <a:r>
              <a:rPr lang="en-US" sz="2400" dirty="0" smtClean="0">
                <a:solidFill>
                  <a:srgbClr val="FF0000"/>
                </a:solidFill>
                <a:latin typeface="Times New Roman"/>
                <a:ea typeface="Calibri"/>
              </a:rPr>
              <a:t>The </a:t>
            </a:r>
            <a:r>
              <a:rPr lang="en-US" sz="2400" dirty="0">
                <a:solidFill>
                  <a:srgbClr val="FF0000"/>
                </a:solidFill>
                <a:latin typeface="Times New Roman"/>
                <a:ea typeface="Calibri"/>
              </a:rPr>
              <a:t>source would emit significant malodorous emissions; or</a:t>
            </a:r>
          </a:p>
          <a:p>
            <a:pPr marL="0" marR="0">
              <a:spcBef>
                <a:spcPts val="0"/>
              </a:spcBef>
              <a:spcAft>
                <a:spcPts val="1000"/>
              </a:spcAft>
              <a:buClrTx/>
            </a:pPr>
            <a:r>
              <a:rPr lang="en-US" sz="2400" dirty="0" smtClean="0">
                <a:solidFill>
                  <a:srgbClr val="FF0000"/>
                </a:solidFill>
                <a:latin typeface="Times New Roman"/>
                <a:ea typeface="Calibri"/>
              </a:rPr>
              <a:t>The </a:t>
            </a:r>
            <a:r>
              <a:rPr lang="en-US" sz="2400" dirty="0">
                <a:solidFill>
                  <a:srgbClr val="FF0000"/>
                </a:solidFill>
                <a:latin typeface="Times New Roman"/>
                <a:ea typeface="Calibri"/>
              </a:rPr>
              <a:t>source would have actual emissions, if the source were to operate uncontrolled, of 5 or more tons per year of direct PM2.5 or PM10 if located in a PM2.5 or PM10 non-attainment or maintenance area, or 10 or more tons per year of any single criteria pollutant if located in any part of the state.</a:t>
            </a:r>
            <a:r>
              <a:rPr lang="en-US" sz="1200" dirty="0">
                <a:solidFill>
                  <a:srgbClr val="FF0000"/>
                </a:solidFill>
                <a:latin typeface="Times New Roman"/>
                <a:ea typeface="Calibri"/>
              </a:rPr>
              <a:t> </a:t>
            </a:r>
            <a:r>
              <a:rPr lang="en-US" sz="2400" dirty="0"/>
              <a:t> </a:t>
            </a:r>
            <a:r>
              <a:rPr lang="en-US" sz="1200" b="1" dirty="0">
                <a:solidFill>
                  <a:srgbClr val="3BB58F"/>
                </a:solidFill>
                <a:latin typeface="Times New Roman"/>
                <a:ea typeface="Calibri"/>
              </a:rPr>
              <a:t> </a:t>
            </a:r>
            <a:endParaRPr lang="en-US" sz="1600" b="1" dirty="0">
              <a:solidFill>
                <a:srgbClr val="3BB58F"/>
              </a:solidFill>
              <a:latin typeface="Times New Roman"/>
              <a:ea typeface="Calibri"/>
            </a:endParaRPr>
          </a:p>
          <a:p>
            <a:pPr>
              <a:lnSpc>
                <a:spcPct val="115000"/>
              </a:lnSpc>
              <a:spcBef>
                <a:spcPts val="0"/>
              </a:spcBef>
              <a:buClr>
                <a:srgbClr val="00B0F0"/>
              </a:buClr>
              <a:buSzTx/>
            </a:pPr>
            <a:endParaRPr lang="en-US" sz="2400" dirty="0" smtClean="0">
              <a:solidFill>
                <a:prstClr val="black"/>
              </a:solidFill>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63</a:t>
            </a:fld>
            <a:endParaRPr lang="en-US" dirty="0"/>
          </a:p>
        </p:txBody>
      </p:sp>
    </p:spTree>
    <p:extLst>
      <p:ext uri="{BB962C8B-B14F-4D97-AF65-F5344CB8AC3E}">
        <p14:creationId xmlns:p14="http://schemas.microsoft.com/office/powerpoint/2010/main" xmlns="" val="16190072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143000"/>
            <a:ext cx="8183880" cy="518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sz="3200" b="1"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b="1" dirty="0">
                <a:solidFill>
                  <a:prstClr val="black"/>
                </a:solidFill>
                <a:latin typeface="Times New Roman"/>
                <a:ea typeface="Calibri"/>
              </a:rPr>
              <a:t>Consolidate Part </a:t>
            </a:r>
            <a:r>
              <a:rPr lang="en-US" b="1" dirty="0" smtClean="0">
                <a:solidFill>
                  <a:prstClr val="black"/>
                </a:solidFill>
                <a:latin typeface="Times New Roman"/>
                <a:ea typeface="Calibri"/>
              </a:rPr>
              <a:t>C:</a:t>
            </a:r>
            <a:endParaRPr lang="en-US" b="1" dirty="0">
              <a:solidFill>
                <a:prstClr val="black"/>
              </a:solidFill>
              <a:latin typeface="Times New Roman"/>
              <a:ea typeface="Calibri"/>
            </a:endParaRPr>
          </a:p>
          <a:p>
            <a:pPr marL="171450" lvl="0" indent="-171450">
              <a:lnSpc>
                <a:spcPct val="115000"/>
              </a:lnSpc>
              <a:spcBef>
                <a:spcPts val="0"/>
              </a:spcBef>
              <a:buClrTx/>
              <a:buSzTx/>
              <a:buFont typeface="Arial" panose="020B0604020202020204" pitchFamily="34" charset="0"/>
              <a:buChar char="•"/>
            </a:pPr>
            <a:r>
              <a:rPr lang="en-US" sz="1800" dirty="0" smtClean="0">
                <a:solidFill>
                  <a:prstClr val="black"/>
                </a:solidFill>
                <a:latin typeface="Times New Roman"/>
                <a:ea typeface="Calibri"/>
              </a:rPr>
              <a:t>Remove duplicates already in Part B</a:t>
            </a:r>
          </a:p>
          <a:p>
            <a:pPr marL="171450" lvl="0" indent="-171450">
              <a:lnSpc>
                <a:spcPct val="115000"/>
              </a:lnSpc>
              <a:spcBef>
                <a:spcPts val="0"/>
              </a:spcBef>
              <a:buClrTx/>
              <a:buSzTx/>
              <a:buFont typeface="Arial" panose="020B0604020202020204" pitchFamily="34" charset="0"/>
              <a:buChar char="•"/>
            </a:pPr>
            <a:r>
              <a:rPr lang="en-US" sz="1800" dirty="0" smtClean="0">
                <a:solidFill>
                  <a:prstClr val="black"/>
                </a:solidFill>
                <a:latin typeface="Times New Roman"/>
                <a:ea typeface="Calibri"/>
              </a:rPr>
              <a:t>Move other categories to Part B:</a:t>
            </a:r>
          </a:p>
          <a:p>
            <a:pPr lvl="1">
              <a:lnSpc>
                <a:spcPct val="115000"/>
              </a:lnSpc>
              <a:spcBef>
                <a:spcPts val="0"/>
              </a:spcBef>
              <a:buClrTx/>
              <a:buSzTx/>
              <a:buFont typeface="Wingdings" panose="05000000000000000000" pitchFamily="2" charset="2"/>
              <a:buChar char="§"/>
            </a:pPr>
            <a:r>
              <a:rPr lang="en-US" sz="1800" dirty="0" smtClean="0">
                <a:solidFill>
                  <a:prstClr val="black"/>
                </a:solidFill>
                <a:latin typeface="Times New Roman"/>
                <a:ea typeface="Calibri"/>
              </a:rPr>
              <a:t>All Sources subject to a RACT, BACT, LAER, NESHAP adopted in OAR 340-244-0220, NSPS adopted in OAR 340-238-0060, State MACT, or other significant Air Quality regulation(s), except sources registered pursuant to OAR 340-210-0100(2).</a:t>
            </a:r>
          </a:p>
          <a:p>
            <a:pPr lvl="1">
              <a:lnSpc>
                <a:spcPct val="115000"/>
              </a:lnSpc>
              <a:spcBef>
                <a:spcPts val="0"/>
              </a:spcBef>
              <a:buClrTx/>
              <a:buSzTx/>
              <a:buFont typeface="Wingdings" panose="05000000000000000000" pitchFamily="2" charset="2"/>
              <a:buChar char="§"/>
            </a:pPr>
            <a:r>
              <a:rPr lang="en-US" sz="1800" dirty="0" smtClean="0">
                <a:solidFill>
                  <a:prstClr val="black"/>
                </a:solidFill>
                <a:latin typeface="Times New Roman"/>
                <a:ea typeface="Calibri"/>
              </a:rPr>
              <a:t>Sources with less than 10 tons/year actual emissions that are subject to RACT, NSPS adopted in OAR 340-238-0060 or a NESHAP adopted in OAR 340-244-0220 which qualify for a Simple ACDP. </a:t>
            </a:r>
          </a:p>
          <a:p>
            <a:pPr lvl="1">
              <a:lnSpc>
                <a:spcPct val="115000"/>
              </a:lnSpc>
              <a:spcBef>
                <a:spcPts val="0"/>
              </a:spcBef>
              <a:buClrTx/>
              <a:buSzTx/>
              <a:buFont typeface="Wingdings" panose="05000000000000000000" pitchFamily="2" charset="2"/>
              <a:buChar char="§"/>
            </a:pPr>
            <a:r>
              <a:rPr lang="en-US" sz="1800" dirty="0" smtClean="0">
                <a:solidFill>
                  <a:prstClr val="black"/>
                </a:solidFill>
                <a:latin typeface="Times New Roman"/>
                <a:ea typeface="Calibri"/>
              </a:rPr>
              <a:t>Chemical manufacturing facilities that do not transfer liquids containing organic HAP listed in Table 1 of 40 CFR part 63 subpart VVVVVV to tank trucks or railcars and are not subject to emission limits in Table 2, 3, 4, 5, 6, or 8 of 40 CFR part 63 subpart VVVVVV.</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64</a:t>
            </a:fld>
            <a:endParaRPr lang="en-US" dirty="0"/>
          </a:p>
        </p:txBody>
      </p:sp>
    </p:spTree>
    <p:extLst>
      <p:ext uri="{BB962C8B-B14F-4D97-AF65-F5344CB8AC3E}">
        <p14:creationId xmlns:p14="http://schemas.microsoft.com/office/powerpoint/2010/main" xmlns="" val="8320862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33400" y="1219200"/>
            <a:ext cx="525780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indent="0">
              <a:lnSpc>
                <a:spcPct val="115000"/>
              </a:lnSpc>
              <a:spcBef>
                <a:spcPts val="0"/>
              </a:spcBef>
              <a:spcAft>
                <a:spcPts val="1000"/>
              </a:spcAft>
              <a:buNone/>
            </a:pPr>
            <a:r>
              <a:rPr lang="en-US" sz="3200" b="1" dirty="0" smtClean="0">
                <a:latin typeface="Times New Roman"/>
                <a:ea typeface="Calibri"/>
              </a:rPr>
              <a:t>340-214-0114</a:t>
            </a:r>
            <a:r>
              <a:rPr lang="en-US" sz="3200" dirty="0" smtClean="0">
                <a:latin typeface="Times New Roman"/>
                <a:ea typeface="Calibri"/>
              </a:rPr>
              <a:t> </a:t>
            </a:r>
            <a:r>
              <a:rPr lang="en-US" sz="3200" b="1" dirty="0" smtClean="0">
                <a:latin typeface="Times New Roman"/>
                <a:ea typeface="Calibri"/>
              </a:rPr>
              <a:t>Recordkeeping</a:t>
            </a:r>
            <a:endParaRPr lang="en-US" sz="3200" dirty="0">
              <a:latin typeface="Times New Roman"/>
              <a:ea typeface="Calibri"/>
            </a:endParaRPr>
          </a:p>
          <a:p>
            <a:pPr marL="0" marR="0">
              <a:lnSpc>
                <a:spcPct val="115000"/>
              </a:lnSpc>
              <a:spcBef>
                <a:spcPts val="0"/>
              </a:spcBef>
              <a:spcAft>
                <a:spcPts val="1000"/>
              </a:spcAft>
              <a:buClrTx/>
            </a:pPr>
            <a:r>
              <a:rPr lang="en-US" dirty="0" smtClean="0">
                <a:latin typeface="Times New Roman"/>
                <a:ea typeface="Calibri"/>
              </a:rPr>
              <a:t>ACDP sources must </a:t>
            </a:r>
            <a:r>
              <a:rPr lang="en-US" dirty="0">
                <a:latin typeface="Times New Roman"/>
                <a:ea typeface="Calibri"/>
              </a:rPr>
              <a:t>retain </a:t>
            </a:r>
            <a:r>
              <a:rPr lang="en-US" dirty="0" smtClean="0">
                <a:latin typeface="Times New Roman"/>
                <a:ea typeface="Calibri"/>
              </a:rPr>
              <a:t>all records for at </a:t>
            </a:r>
            <a:r>
              <a:rPr lang="en-US" dirty="0">
                <a:latin typeface="Times New Roman"/>
                <a:ea typeface="Calibri"/>
              </a:rPr>
              <a:t>least </a:t>
            </a:r>
            <a:r>
              <a:rPr lang="en-US" dirty="0" smtClean="0">
                <a:latin typeface="Times New Roman"/>
                <a:ea typeface="Calibri"/>
              </a:rPr>
              <a:t>five </a:t>
            </a:r>
            <a:r>
              <a:rPr lang="en-US" dirty="0">
                <a:latin typeface="Times New Roman"/>
                <a:ea typeface="Calibri"/>
              </a:rPr>
              <a:t>years from the date of the monitoring sample, measurement, report, or </a:t>
            </a:r>
            <a:r>
              <a:rPr lang="en-US" dirty="0" smtClean="0">
                <a:latin typeface="Times New Roman"/>
                <a:ea typeface="Calibri"/>
              </a:rPr>
              <a:t>application</a:t>
            </a:r>
          </a:p>
          <a:p>
            <a:pPr marL="0" marR="0">
              <a:lnSpc>
                <a:spcPct val="115000"/>
              </a:lnSpc>
              <a:spcBef>
                <a:spcPts val="0"/>
              </a:spcBef>
              <a:spcAft>
                <a:spcPts val="1000"/>
              </a:spcAft>
              <a:buClrTx/>
            </a:pPr>
            <a:r>
              <a:rPr lang="en-US" dirty="0" smtClean="0">
                <a:latin typeface="Times New Roman"/>
                <a:ea typeface="Calibri"/>
              </a:rPr>
              <a:t>Keep two years of records onsite</a:t>
            </a:r>
          </a:p>
          <a:p>
            <a:pPr marL="0" marR="0">
              <a:lnSpc>
                <a:spcPct val="115000"/>
              </a:lnSpc>
              <a:spcBef>
                <a:spcPts val="0"/>
              </a:spcBef>
              <a:spcAft>
                <a:spcPts val="1000"/>
              </a:spcAft>
              <a:buClrTx/>
            </a:pPr>
            <a:r>
              <a:rPr lang="en-US" dirty="0" smtClean="0">
                <a:latin typeface="Times New Roman"/>
                <a:ea typeface="Calibri"/>
              </a:rPr>
              <a:t>Beginning July </a:t>
            </a:r>
            <a:r>
              <a:rPr lang="en-US" dirty="0">
                <a:latin typeface="Times New Roman"/>
                <a:ea typeface="Calibri"/>
              </a:rPr>
              <a:t>1, 2015.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4230" y="1713614"/>
            <a:ext cx="3046870" cy="44585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65</a:t>
            </a:fld>
            <a:endParaRPr lang="en-US" dirty="0"/>
          </a:p>
        </p:txBody>
      </p:sp>
    </p:spTree>
    <p:extLst>
      <p:ext uri="{BB962C8B-B14F-4D97-AF65-F5344CB8AC3E}">
        <p14:creationId xmlns:p14="http://schemas.microsoft.com/office/powerpoint/2010/main" xmlns="" val="20729230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nSpc>
                <a:spcPct val="115000"/>
              </a:lnSpc>
              <a:spcBef>
                <a:spcPts val="0"/>
              </a:spcBef>
              <a:buClr>
                <a:srgbClr val="F07F09"/>
              </a:buClr>
              <a:buFont typeface="Wingdings 2"/>
              <a:buNone/>
              <a:defRPr/>
            </a:pPr>
            <a:endParaRPr lang="en-US" sz="3200" dirty="0">
              <a:solidFill>
                <a:sysClr val="windowText" lastClr="000000"/>
              </a:solidFill>
              <a:ea typeface="Calibri"/>
              <a:cs typeface="Times New Roman"/>
            </a:endParaRPr>
          </a:p>
        </p:txBody>
      </p:sp>
      <p:sp>
        <p:nvSpPr>
          <p:cNvPr id="7" name="Title 1"/>
          <p:cNvSpPr txBox="1">
            <a:spLocks noGrp="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Times New Roman"/>
                <a:ea typeface="Calibri"/>
                <a:cs typeface="Times New Roman"/>
              </a:rPr>
              <a:t>Rule Clean-Up</a:t>
            </a:r>
            <a:endParaRPr kumimoji="0" lang="en-US" sz="3600" b="1"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1026" name="Picture 2" descr="http://www.holisticsquid.com/holistickidwordpress/wp-content/uploads/2012/08/Questions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524000"/>
            <a:ext cx="6496050" cy="42862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352800" y="2438400"/>
            <a:ext cx="2010487" cy="658642"/>
          </a:xfrm>
          <a:prstGeom prst="rect">
            <a:avLst/>
          </a:prstGeom>
        </p:spPr>
        <p:txBody>
          <a:bodyPr wrap="none">
            <a:spAutoFit/>
          </a:bodyPr>
          <a:lstStyle/>
          <a:p>
            <a:pPr lvl="0">
              <a:lnSpc>
                <a:spcPct val="115000"/>
              </a:lnSpc>
              <a:buClr>
                <a:srgbClr val="F07F09"/>
              </a:buClr>
              <a:defRPr/>
            </a:pPr>
            <a:r>
              <a:rPr lang="en-US" sz="3200" dirty="0">
                <a:solidFill>
                  <a:sysClr val="windowText" lastClr="000000"/>
                </a:solidFill>
                <a:latin typeface="Times New Roman"/>
                <a:ea typeface="Calibri"/>
                <a:cs typeface="Times New Roman"/>
              </a:rPr>
              <a:t>Questions?</a:t>
            </a:r>
            <a:endParaRPr lang="en-US" sz="3200" dirty="0">
              <a:solidFill>
                <a:sysClr val="windowText" lastClr="000000"/>
              </a:solidFill>
              <a:ea typeface="Calibri"/>
              <a:cs typeface="Times New Roman"/>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66</a:t>
            </a:fld>
            <a:endParaRPr lang="en-US" dirty="0"/>
          </a:p>
        </p:txBody>
      </p:sp>
    </p:spTree>
    <p:extLst>
      <p:ext uri="{BB962C8B-B14F-4D97-AF65-F5344CB8AC3E}">
        <p14:creationId xmlns:p14="http://schemas.microsoft.com/office/powerpoint/2010/main" xmlns="" val="6279142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Times New Roman"/>
                <a:ea typeface="Calibri"/>
                <a:cs typeface="Times New Roman"/>
              </a:rPr>
              <a:t>Nuisance Odor Update</a:t>
            </a:r>
            <a:endParaRPr kumimoji="0" lang="en-US" sz="3600" b="1"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6" name="Content Placeholder 5"/>
          <p:cNvSpPr>
            <a:spLocks noGrp="1"/>
          </p:cNvSpPr>
          <p:nvPr>
            <p:ph idx="1"/>
          </p:nvPr>
        </p:nvSpPr>
        <p:spPr/>
        <p:txBody>
          <a:bodyPr/>
          <a:lstStyle/>
          <a:p>
            <a:endParaRPr lang="en-US" dirty="0"/>
          </a:p>
        </p:txBody>
      </p:sp>
      <p:sp>
        <p:nvSpPr>
          <p:cNvPr id="10" name="Slide Number Placeholder 9"/>
          <p:cNvSpPr>
            <a:spLocks noGrp="1"/>
          </p:cNvSpPr>
          <p:nvPr>
            <p:ph type="sldNum" sz="quarter" idx="12"/>
          </p:nvPr>
        </p:nvSpPr>
        <p:spPr/>
        <p:txBody>
          <a:bodyPr/>
          <a:lstStyle/>
          <a:p>
            <a:fld id="{B4F3AE50-1B84-4193-A18E-F29C95A836E2}" type="slidenum">
              <a:rPr lang="en-US" smtClean="0"/>
              <a:pPr/>
              <a:t>67</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1143000"/>
            <a:ext cx="4738798" cy="628955"/>
          </a:xfrm>
          <a:prstGeom prst="rect">
            <a:avLst/>
          </a:prstGeom>
        </p:spPr>
        <p:txBody>
          <a:bodyPr wrap="none">
            <a:spAutoFit/>
          </a:bodyPr>
          <a:lstStyle/>
          <a:p>
            <a:pPr marL="742950" indent="-742950">
              <a:lnSpc>
                <a:spcPct val="120000"/>
              </a:lnSpc>
              <a:spcAft>
                <a:spcPts val="600"/>
              </a:spcAft>
            </a:pPr>
            <a:r>
              <a:rPr lang="en-US" sz="3200" dirty="0" smtClean="0">
                <a:latin typeface="Arial" pitchFamily="34" charset="0"/>
                <a:cs typeface="Arial" pitchFamily="34" charset="0"/>
              </a:rPr>
              <a:t>Gasoline Marine Loading</a:t>
            </a:r>
          </a:p>
        </p:txBody>
      </p:sp>
      <p:sp>
        <p:nvSpPr>
          <p:cNvPr id="10" name="Subtitle 2"/>
          <p:cNvSpPr txBox="1">
            <a:spLocks/>
          </p:cNvSpPr>
          <p:nvPr/>
        </p:nvSpPr>
        <p:spPr>
          <a:xfrm>
            <a:off x="152400" y="1905000"/>
            <a:ext cx="8686800" cy="1752600"/>
          </a:xfrm>
          <a:prstGeom prst="rect">
            <a:avLst/>
          </a:prstGeom>
        </p:spPr>
        <p:txBody>
          <a:bodyPr>
            <a:noAutofit/>
          </a:bodyPr>
          <a:lstStyle/>
          <a:p>
            <a:pPr marL="571500" marR="0" lvl="0" indent="-342900" algn="l" defTabSz="914400" rtl="0" eaLnBrk="1" fontAlgn="auto" latinLnBrk="0" hangingPunct="1">
              <a:lnSpc>
                <a:spcPct val="115000"/>
              </a:lnSpc>
              <a:spcBef>
                <a:spcPts val="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Expand marine loading rule to include other volatile liquids in the Portland Air Quality Maintenance Area</a:t>
            </a: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Calibri"/>
              <a:cs typeface="Times New Roman" pitchFamily="18" charset="0"/>
            </a:endParaRPr>
          </a:p>
        </p:txBody>
      </p:sp>
      <p:pic>
        <p:nvPicPr>
          <p:cNvPr id="11" name="Picture 4" descr="http://www.spragueenergy.com/images/default-source/terminal-images/avery-lane-terminal-newington-nh-sprague-aerial-photo.jpg?sfvrsn=0"/>
          <p:cNvPicPr>
            <a:picLocks noChangeAspect="1" noChangeArrowheads="1"/>
          </p:cNvPicPr>
          <p:nvPr/>
        </p:nvPicPr>
        <p:blipFill>
          <a:blip r:embed="rId3" cstate="print"/>
          <a:srcRect/>
          <a:stretch>
            <a:fillRect/>
          </a:stretch>
        </p:blipFill>
        <p:spPr bwMode="auto">
          <a:xfrm>
            <a:off x="1828800" y="3352800"/>
            <a:ext cx="5442700" cy="2462425"/>
          </a:xfrm>
          <a:prstGeom prst="rect">
            <a:avLst/>
          </a:prstGeom>
          <a:noFill/>
        </p:spPr>
      </p:pic>
      <p:sp>
        <p:nvSpPr>
          <p:cNvPr id="13" name="Slide Number Placeholder 12"/>
          <p:cNvSpPr>
            <a:spLocks noGrp="1"/>
          </p:cNvSpPr>
          <p:nvPr>
            <p:ph type="sldNum" sz="quarter" idx="12"/>
          </p:nvPr>
        </p:nvSpPr>
        <p:spPr/>
        <p:txBody>
          <a:bodyPr/>
          <a:lstStyle/>
          <a:p>
            <a:fld id="{B4F3AE50-1B84-4193-A18E-F29C95A836E2}" type="slidenum">
              <a:rPr lang="en-US" smtClean="0"/>
              <a:pPr/>
              <a:t>68</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838200"/>
            <a:ext cx="6287299" cy="683264"/>
          </a:xfrm>
          <a:prstGeom prst="rect">
            <a:avLst/>
          </a:prstGeom>
        </p:spPr>
        <p:txBody>
          <a:bodyPr wrap="none">
            <a:spAutoFit/>
          </a:bodyPr>
          <a:lstStyle/>
          <a:p>
            <a:pPr marL="742950" indent="-742950">
              <a:lnSpc>
                <a:spcPct val="120000"/>
              </a:lnSpc>
              <a:spcAft>
                <a:spcPts val="600"/>
              </a:spcAft>
            </a:pPr>
            <a:r>
              <a:rPr lang="en-US" sz="3200" dirty="0" smtClean="0">
                <a:latin typeface="Arial" pitchFamily="34" charset="0"/>
                <a:cs typeface="Arial" pitchFamily="34" charset="0"/>
              </a:rPr>
              <a:t>Why change marine loading rule?</a:t>
            </a:r>
          </a:p>
        </p:txBody>
      </p:sp>
      <p:grpSp>
        <p:nvGrpSpPr>
          <p:cNvPr id="8" name="Group 7"/>
          <p:cNvGrpSpPr/>
          <p:nvPr/>
        </p:nvGrpSpPr>
        <p:grpSpPr>
          <a:xfrm>
            <a:off x="838200" y="1752600"/>
            <a:ext cx="7459944" cy="4076814"/>
            <a:chOff x="838200" y="2438400"/>
            <a:chExt cx="7459944" cy="4076814"/>
          </a:xfrm>
        </p:grpSpPr>
        <p:pic>
          <p:nvPicPr>
            <p:cNvPr id="1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2438400"/>
              <a:ext cx="3124200" cy="234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62400" y="3124200"/>
              <a:ext cx="4218527" cy="523220"/>
            </a:xfrm>
            <a:prstGeom prst="rect">
              <a:avLst/>
            </a:prstGeom>
            <a:noFill/>
          </p:spPr>
          <p:txBody>
            <a:bodyPr wrap="none" rtlCol="0">
              <a:spAutoFit/>
            </a:bodyPr>
            <a:lstStyle/>
            <a:p>
              <a:r>
                <a:rPr lang="en-US" sz="2800" dirty="0" smtClean="0"/>
                <a:t>Volatile crude oil shipments</a:t>
              </a:r>
              <a:endParaRPr lang="en-US" sz="2800" dirty="0"/>
            </a:p>
          </p:txBody>
        </p:sp>
        <p:sp>
          <p:nvSpPr>
            <p:cNvPr id="14" name="TextBox 13"/>
            <p:cNvSpPr txBox="1"/>
            <p:nvPr/>
          </p:nvSpPr>
          <p:spPr>
            <a:xfrm>
              <a:off x="1295400" y="5181600"/>
              <a:ext cx="3845602" cy="954107"/>
            </a:xfrm>
            <a:prstGeom prst="rect">
              <a:avLst/>
            </a:prstGeom>
            <a:noFill/>
          </p:spPr>
          <p:txBody>
            <a:bodyPr wrap="square" rtlCol="0">
              <a:spAutoFit/>
            </a:bodyPr>
            <a:lstStyle/>
            <a:p>
              <a:r>
                <a:rPr lang="en-US" sz="2800" dirty="0" smtClean="0"/>
                <a:t>EPA proposing stricter ozone standard</a:t>
              </a:r>
              <a:endParaRPr lang="en-US" sz="2800" dirty="0"/>
            </a:p>
          </p:txBody>
        </p:sp>
        <p:pic>
          <p:nvPicPr>
            <p:cNvPr id="15" name="Picture 2" descr="http://www.globeimages.net/data/media/5/portland_downtown.jpg"/>
            <p:cNvPicPr>
              <a:picLocks noChangeAspect="1" noChangeArrowheads="1"/>
            </p:cNvPicPr>
            <p:nvPr/>
          </p:nvPicPr>
          <p:blipFill>
            <a:blip r:embed="rId4" cstate="print"/>
            <a:srcRect r="11673"/>
            <a:stretch>
              <a:fillRect/>
            </a:stretch>
          </p:blipFill>
          <p:spPr bwMode="auto">
            <a:xfrm>
              <a:off x="4876800" y="4267200"/>
              <a:ext cx="3421344" cy="2248014"/>
            </a:xfrm>
            <a:prstGeom prst="rect">
              <a:avLst/>
            </a:prstGeom>
            <a:noFill/>
          </p:spPr>
        </p:pic>
      </p:grpSp>
      <p:sp>
        <p:nvSpPr>
          <p:cNvPr id="17" name="Slide Number Placeholder 16"/>
          <p:cNvSpPr>
            <a:spLocks noGrp="1"/>
          </p:cNvSpPr>
          <p:nvPr>
            <p:ph type="sldNum" sz="quarter" idx="12"/>
          </p:nvPr>
        </p:nvSpPr>
        <p:spPr/>
        <p:txBody>
          <a:bodyPr/>
          <a:lstStyle/>
          <a:p>
            <a:fld id="{B4F3AE50-1B84-4193-A18E-F29C95A836E2}" type="slidenum">
              <a:rPr lang="en-US" smtClean="0"/>
              <a:pPr/>
              <a:t>69</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990600"/>
            <a:ext cx="7138493" cy="646331"/>
          </a:xfrm>
          <a:prstGeom prst="rect">
            <a:avLst/>
          </a:prstGeom>
        </p:spPr>
        <p:txBody>
          <a:bodyPr wrap="none">
            <a:spAutoFit/>
          </a:bodyPr>
          <a:lstStyle/>
          <a:p>
            <a:pPr lvl="0">
              <a:spcBef>
                <a:spcPct val="0"/>
              </a:spcBef>
              <a:defRPr/>
            </a:pPr>
            <a:r>
              <a:rPr lang="en-US" sz="3600" dirty="0" smtClean="0">
                <a:latin typeface="Times New Roman" pitchFamily="18" charset="0"/>
                <a:cs typeface="Times New Roman" pitchFamily="18" charset="0"/>
              </a:rPr>
              <a:t>9 Categories of Rulemaking	</a:t>
            </a:r>
            <a:r>
              <a:rPr lang="en-US" sz="2800" i="1" dirty="0" smtClean="0">
                <a:latin typeface="Times New Roman" pitchFamily="18" charset="0"/>
                <a:cs typeface="Times New Roman" pitchFamily="18" charset="0"/>
              </a:rPr>
              <a:t>continued</a:t>
            </a:r>
            <a:endParaRPr lang="en-US" sz="2800" i="1" dirty="0">
              <a:latin typeface="Times New Roman" pitchFamily="18" charset="0"/>
              <a:cs typeface="Times New Roman" pitchFamily="18" charset="0"/>
            </a:endParaRPr>
          </a:p>
        </p:txBody>
      </p:sp>
      <p:sp>
        <p:nvSpPr>
          <p:cNvPr id="6" name="Subtitle 2"/>
          <p:cNvSpPr txBox="1">
            <a:spLocks/>
          </p:cNvSpPr>
          <p:nvPr/>
        </p:nvSpPr>
        <p:spPr>
          <a:xfrm>
            <a:off x="533400" y="2057400"/>
            <a:ext cx="8305800" cy="4343400"/>
          </a:xfrm>
          <a:prstGeom prst="rect">
            <a:avLst/>
          </a:prstGeom>
        </p:spPr>
        <p:txBody>
          <a:bodyPr>
            <a:noAutofit/>
          </a:bodyPr>
          <a:lstStyle/>
          <a:p>
            <a:pPr marL="514350" marR="0" lvl="0" indent="-514350" algn="l" defTabSz="914400" rtl="0" eaLnBrk="1" fontAlgn="auto" latinLnBrk="0" hangingPunct="1">
              <a:lnSpc>
                <a:spcPct val="120000"/>
              </a:lnSpc>
              <a:spcBef>
                <a:spcPts val="0"/>
              </a:spcBef>
              <a:spcAft>
                <a:spcPts val="600"/>
              </a:spcAft>
              <a:buClrTx/>
              <a:buSzTx/>
              <a:buFont typeface="+mj-lt"/>
              <a:buAutoNum type="arabicPeriod" startAt="4"/>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Revise parts of the New Source Review preconstruction permitting program</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startAt="4"/>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Establish two new state air quality area designations, “sustainment” and “reattainment”</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startAt="6"/>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Times New Roman" pitchFamily="18" charset="0"/>
              </a:rPr>
              <a:t>Designate Lakeview as a state sustainment area</a:t>
            </a:r>
          </a:p>
          <a:p>
            <a:pPr marL="514350" marR="0" lvl="0" indent="-514350" algn="l" defTabSz="914400" rtl="0" eaLnBrk="1" fontAlgn="auto" latinLnBrk="0" hangingPunct="1">
              <a:lnSpc>
                <a:spcPct val="120000"/>
              </a:lnSpc>
              <a:spcBef>
                <a:spcPts val="0"/>
              </a:spcBef>
              <a:spcAft>
                <a:spcPts val="600"/>
              </a:spcAft>
              <a:buClrTx/>
              <a:buSzTx/>
              <a:buFont typeface="Arial" pitchFamily="34" charset="0"/>
              <a:buAutoNum type="arabicPeriod" startAt="5"/>
              <a:tabLst/>
              <a:defRPr/>
            </a:pP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38400" y="838200"/>
            <a:ext cx="4416594" cy="699102"/>
          </a:xfrm>
          <a:prstGeom prst="rect">
            <a:avLst/>
          </a:prstGeom>
        </p:spPr>
        <p:txBody>
          <a:bodyPr wrap="none">
            <a:spAutoFit/>
          </a:bodyPr>
          <a:lstStyle/>
          <a:p>
            <a:pPr>
              <a:lnSpc>
                <a:spcPct val="120000"/>
              </a:lnSpc>
              <a:spcAft>
                <a:spcPts val="600"/>
              </a:spcAft>
            </a:pPr>
            <a:r>
              <a:rPr lang="en-US" sz="3600" dirty="0" smtClean="0">
                <a:latin typeface="Times New Roman" pitchFamily="18" charset="0"/>
                <a:cs typeface="Times New Roman" pitchFamily="18" charset="0"/>
              </a:rPr>
              <a:t>Biogenic CO</a:t>
            </a:r>
            <a:r>
              <a:rPr lang="en-US" sz="3600" baseline="-25000" dirty="0" smtClean="0">
                <a:latin typeface="Times New Roman" pitchFamily="18" charset="0"/>
                <a:cs typeface="Times New Roman" pitchFamily="18" charset="0"/>
              </a:rPr>
              <a:t>2</a:t>
            </a:r>
            <a:r>
              <a:rPr lang="en-US" sz="3600" dirty="0" smtClean="0">
                <a:latin typeface="Times New Roman" pitchFamily="18" charset="0"/>
                <a:cs typeface="Times New Roman" pitchFamily="18" charset="0"/>
              </a:rPr>
              <a:t> Deferral</a:t>
            </a:r>
          </a:p>
        </p:txBody>
      </p:sp>
      <p:grpSp>
        <p:nvGrpSpPr>
          <p:cNvPr id="11" name="Group 10"/>
          <p:cNvGrpSpPr/>
          <p:nvPr/>
        </p:nvGrpSpPr>
        <p:grpSpPr>
          <a:xfrm>
            <a:off x="762000" y="1828800"/>
            <a:ext cx="7924800" cy="4123730"/>
            <a:chOff x="762000" y="1828800"/>
            <a:chExt cx="7924800" cy="4123730"/>
          </a:xfrm>
        </p:grpSpPr>
        <p:pic>
          <p:nvPicPr>
            <p:cNvPr id="16" name="Picture 2" descr="http://www.wfpa.org/workspace/resource/image/biomassthinnings.jpg"/>
            <p:cNvPicPr>
              <a:picLocks noChangeAspect="1" noChangeArrowheads="1"/>
            </p:cNvPicPr>
            <p:nvPr/>
          </p:nvPicPr>
          <p:blipFill>
            <a:blip r:embed="rId3" cstate="print"/>
            <a:srcRect/>
            <a:stretch>
              <a:fillRect/>
            </a:stretch>
          </p:blipFill>
          <p:spPr bwMode="auto">
            <a:xfrm>
              <a:off x="990600" y="2590800"/>
              <a:ext cx="3324225" cy="2232688"/>
            </a:xfrm>
            <a:prstGeom prst="rect">
              <a:avLst/>
            </a:prstGeom>
            <a:noFill/>
          </p:spPr>
        </p:pic>
        <p:sp>
          <p:nvSpPr>
            <p:cNvPr id="17" name="TextBox 16"/>
            <p:cNvSpPr txBox="1"/>
            <p:nvPr/>
          </p:nvSpPr>
          <p:spPr>
            <a:xfrm>
              <a:off x="990600" y="5105400"/>
              <a:ext cx="35052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Combustion of forest-derived and agriculture-derived feedstocks</a:t>
              </a:r>
              <a:endParaRPr lang="en-US" dirty="0">
                <a:latin typeface="Times New Roman" pitchFamily="18" charset="0"/>
                <a:cs typeface="Times New Roman" pitchFamily="18" charset="0"/>
              </a:endParaRPr>
            </a:p>
          </p:txBody>
        </p:sp>
        <p:sp>
          <p:nvSpPr>
            <p:cNvPr id="18" name="TextBox 17"/>
            <p:cNvSpPr txBox="1"/>
            <p:nvPr/>
          </p:nvSpPr>
          <p:spPr>
            <a:xfrm>
              <a:off x="762000" y="1828800"/>
              <a:ext cx="4139275"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Biogenic CO2 comes from:</a:t>
              </a:r>
            </a:p>
          </p:txBody>
        </p:sp>
        <p:pic>
          <p:nvPicPr>
            <p:cNvPr id="19" name="Picture 4" descr="http://www.ncgreenpower.org/images/Newsletter/Landfill-Methane--diagram.jpg"/>
            <p:cNvPicPr>
              <a:picLocks noChangeAspect="1" noChangeArrowheads="1"/>
            </p:cNvPicPr>
            <p:nvPr/>
          </p:nvPicPr>
          <p:blipFill>
            <a:blip r:embed="rId4" cstate="print"/>
            <a:srcRect/>
            <a:stretch>
              <a:fillRect/>
            </a:stretch>
          </p:blipFill>
          <p:spPr bwMode="auto">
            <a:xfrm>
              <a:off x="5181600" y="2590800"/>
              <a:ext cx="3097850" cy="2209800"/>
            </a:xfrm>
            <a:prstGeom prst="rect">
              <a:avLst/>
            </a:prstGeom>
            <a:noFill/>
          </p:spPr>
        </p:pic>
        <p:sp>
          <p:nvSpPr>
            <p:cNvPr id="20" name="TextBox 19"/>
            <p:cNvSpPr txBox="1"/>
            <p:nvPr/>
          </p:nvSpPr>
          <p:spPr>
            <a:xfrm>
              <a:off x="5029200" y="5029200"/>
              <a:ext cx="36576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Combustion of biogas collected from landfills, wastewater treatment or manure management processes</a:t>
              </a:r>
              <a:endParaRPr lang="en-US" dirty="0">
                <a:latin typeface="Times New Roman" pitchFamily="18" charset="0"/>
                <a:cs typeface="Times New Roman" pitchFamily="18" charset="0"/>
              </a:endParaRPr>
            </a:p>
          </p:txBody>
        </p:sp>
      </p:grpSp>
      <p:sp>
        <p:nvSpPr>
          <p:cNvPr id="22" name="Slide Number Placeholder 21"/>
          <p:cNvSpPr>
            <a:spLocks noGrp="1"/>
          </p:cNvSpPr>
          <p:nvPr>
            <p:ph type="sldNum" sz="quarter" idx="12"/>
          </p:nvPr>
        </p:nvSpPr>
        <p:spPr/>
        <p:txBody>
          <a:bodyPr/>
          <a:lstStyle/>
          <a:p>
            <a:fld id="{B4F3AE50-1B84-4193-A18E-F29C95A836E2}" type="slidenum">
              <a:rPr lang="en-US" smtClean="0"/>
              <a:pPr/>
              <a:t>70</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38200" y="838200"/>
            <a:ext cx="7924800" cy="5598759"/>
            <a:chOff x="838200" y="838200"/>
            <a:chExt cx="7924800" cy="5598759"/>
          </a:xfrm>
        </p:grpSpPr>
        <p:sp>
          <p:nvSpPr>
            <p:cNvPr id="12" name="TextBox 11"/>
            <p:cNvSpPr txBox="1"/>
            <p:nvPr/>
          </p:nvSpPr>
          <p:spPr>
            <a:xfrm>
              <a:off x="838200" y="1752600"/>
              <a:ext cx="7924800" cy="4684359"/>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smtClean="0">
                  <a:latin typeface="Times New Roman" pitchFamily="18" charset="0"/>
                  <a:cs typeface="Times New Roman" pitchFamily="18" charset="0"/>
                </a:rPr>
                <a:t>2011 EPA exempted biogenic CO2 from permitting for 3 years</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Assumes 100% carbon neutrality</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Stopgap measure while EPA continues study</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EQC adopted rule to follow EPA rule – automatically exempts if EPA exempts</a:t>
              </a:r>
            </a:p>
            <a:p>
              <a:pPr marL="342900" indent="-342900">
                <a:spcBef>
                  <a:spcPct val="20000"/>
                </a:spcBef>
                <a:buFont typeface="Arial" pitchFamily="34" charset="0"/>
                <a:buChar char="•"/>
              </a:pPr>
              <a:r>
                <a:rPr lang="en-US" sz="3200" dirty="0" smtClean="0">
                  <a:latin typeface="Times New Roman" pitchFamily="18" charset="0"/>
                  <a:cs typeface="Times New Roman" pitchFamily="18" charset="0"/>
                </a:rPr>
                <a:t>2014 Supreme Court issued ruling</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Deferral must be vacated, but…</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Not officially vacated yet, may take years</a:t>
              </a:r>
            </a:p>
          </p:txBody>
        </p:sp>
        <p:sp>
          <p:nvSpPr>
            <p:cNvPr id="13" name="Rectangle 12"/>
            <p:cNvSpPr/>
            <p:nvPr/>
          </p:nvSpPr>
          <p:spPr>
            <a:xfrm>
              <a:off x="1676400" y="838200"/>
              <a:ext cx="6734536" cy="757130"/>
            </a:xfrm>
            <a:prstGeom prst="rect">
              <a:avLst/>
            </a:prstGeom>
          </p:spPr>
          <p:txBody>
            <a:bodyPr wrap="none">
              <a:spAutoFit/>
            </a:bodyPr>
            <a:lstStyle/>
            <a:p>
              <a:pPr>
                <a:lnSpc>
                  <a:spcPct val="120000"/>
                </a:lnSpc>
                <a:spcAft>
                  <a:spcPts val="600"/>
                </a:spcAft>
              </a:pPr>
              <a:r>
                <a:rPr lang="en-US" sz="3600" dirty="0" smtClean="0">
                  <a:latin typeface="Times New Roman" pitchFamily="18" charset="0"/>
                  <a:cs typeface="Times New Roman" pitchFamily="18" charset="0"/>
                </a:rPr>
                <a:t>Biogenic CO</a:t>
              </a:r>
              <a:r>
                <a:rPr lang="en-US" sz="3600" baseline="-25000" dirty="0" smtClean="0">
                  <a:latin typeface="Times New Roman" pitchFamily="18" charset="0"/>
                  <a:cs typeface="Times New Roman" pitchFamily="18" charset="0"/>
                </a:rPr>
                <a:t>2</a:t>
              </a:r>
              <a:r>
                <a:rPr lang="en-US" sz="3600" dirty="0" smtClean="0">
                  <a:latin typeface="Times New Roman" pitchFamily="18" charset="0"/>
                  <a:cs typeface="Times New Roman" pitchFamily="18" charset="0"/>
                </a:rPr>
                <a:t> Deferral		</a:t>
              </a:r>
              <a:r>
                <a:rPr lang="en-US" sz="2000" i="1" dirty="0" smtClean="0">
                  <a:latin typeface="Times New Roman" pitchFamily="18" charset="0"/>
                  <a:cs typeface="Times New Roman" pitchFamily="18" charset="0"/>
                </a:rPr>
                <a:t>continued</a:t>
              </a:r>
              <a:endParaRPr lang="en-US" sz="3600" dirty="0" smtClean="0">
                <a:latin typeface="Times New Roman" pitchFamily="18" charset="0"/>
                <a:cs typeface="Times New Roman" pitchFamily="18" charset="0"/>
              </a:endParaRPr>
            </a:p>
          </p:txBody>
        </p:sp>
      </p:grpSp>
      <p:sp>
        <p:nvSpPr>
          <p:cNvPr id="15" name="Slide Number Placeholder 14"/>
          <p:cNvSpPr>
            <a:spLocks noGrp="1"/>
          </p:cNvSpPr>
          <p:nvPr>
            <p:ph type="sldNum" sz="quarter" idx="12"/>
          </p:nvPr>
        </p:nvSpPr>
        <p:spPr/>
        <p:txBody>
          <a:bodyPr/>
          <a:lstStyle/>
          <a:p>
            <a:fld id="{B4F3AE50-1B84-4193-A18E-F29C95A836E2}" type="slidenum">
              <a:rPr lang="en-US" smtClean="0"/>
              <a:pPr/>
              <a:t>71</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38200" y="838200"/>
            <a:ext cx="7924800" cy="5391805"/>
            <a:chOff x="838200" y="838200"/>
            <a:chExt cx="7924800" cy="5391805"/>
          </a:xfrm>
        </p:grpSpPr>
        <p:sp>
          <p:nvSpPr>
            <p:cNvPr id="7" name="TextBox 6"/>
            <p:cNvSpPr txBox="1"/>
            <p:nvPr/>
          </p:nvSpPr>
          <p:spPr>
            <a:xfrm>
              <a:off x="838200" y="1828800"/>
              <a:ext cx="7924800" cy="4401205"/>
            </a:xfrm>
            <a:prstGeom prst="rect">
              <a:avLst/>
            </a:prstGeom>
            <a:noFill/>
          </p:spPr>
          <p:txBody>
            <a:bodyPr wrap="square" rtlCol="0">
              <a:spAutoFit/>
            </a:bodyPr>
            <a:lstStyle/>
            <a:p>
              <a:pPr marL="342900" lvl="1" indent="-342900">
                <a:buFont typeface="Arial" pitchFamily="34" charset="0"/>
                <a:buChar char="•"/>
              </a:pPr>
              <a:r>
                <a:rPr lang="en-US" sz="2800" dirty="0" smtClean="0">
                  <a:latin typeface="Times New Roman" pitchFamily="18" charset="0"/>
                  <a:cs typeface="Times New Roman" pitchFamily="18" charset="0"/>
                </a:rPr>
                <a:t>DEQ’s initial proposal was to: </a:t>
              </a:r>
            </a:p>
            <a:p>
              <a:pPr marL="800100" lvl="2" indent="-342900">
                <a:buFont typeface="Arial" pitchFamily="34" charset="0"/>
                <a:buChar char="•"/>
              </a:pPr>
              <a:r>
                <a:rPr lang="en-US" sz="2800" dirty="0" smtClean="0">
                  <a:latin typeface="Times New Roman" pitchFamily="18" charset="0"/>
                  <a:cs typeface="Times New Roman" pitchFamily="18" charset="0"/>
                </a:rPr>
                <a:t>Eliminate deferral</a:t>
              </a:r>
            </a:p>
            <a:p>
              <a:pPr marL="800100" lvl="2" indent="-342900">
                <a:buFont typeface="Arial" pitchFamily="34" charset="0"/>
                <a:buChar char="•"/>
              </a:pPr>
              <a:r>
                <a:rPr lang="en-US" sz="2800" dirty="0" smtClean="0">
                  <a:latin typeface="Times New Roman" pitchFamily="18" charset="0"/>
                  <a:cs typeface="Times New Roman" pitchFamily="18" charset="0"/>
                </a:rPr>
                <a:t>Acknowledge existence from 2011-2014</a:t>
              </a:r>
            </a:p>
            <a:p>
              <a:pPr marL="800100" lvl="2" indent="-342900">
                <a:buFont typeface="Arial" pitchFamily="34" charset="0"/>
                <a:buChar char="•"/>
              </a:pPr>
              <a:endParaRPr lang="en-US" sz="2800" dirty="0" smtClean="0">
                <a:latin typeface="Times New Roman" pitchFamily="18" charset="0"/>
                <a:cs typeface="Times New Roman" pitchFamily="18" charset="0"/>
              </a:endParaRPr>
            </a:p>
            <a:p>
              <a:pPr marL="342900" lvl="1" indent="-342900">
                <a:buFont typeface="Arial" pitchFamily="34" charset="0"/>
                <a:buChar char="•"/>
              </a:pPr>
              <a:r>
                <a:rPr lang="en-US" sz="2800" dirty="0" smtClean="0">
                  <a:latin typeface="Times New Roman" pitchFamily="18" charset="0"/>
                  <a:cs typeface="Times New Roman" pitchFamily="18" charset="0"/>
                </a:rPr>
                <a:t>Final proposal is to:</a:t>
              </a:r>
            </a:p>
            <a:p>
              <a:pPr marL="800100" lvl="2" indent="-342900">
                <a:buFont typeface="Arial" pitchFamily="34" charset="0"/>
                <a:buChar char="•"/>
              </a:pPr>
              <a:r>
                <a:rPr lang="en-US" sz="2800" dirty="0" smtClean="0">
                  <a:latin typeface="Times New Roman" pitchFamily="18" charset="0"/>
                  <a:cs typeface="Times New Roman" pitchFamily="18" charset="0"/>
                </a:rPr>
                <a:t> Revert to 2011 rule</a:t>
              </a:r>
            </a:p>
            <a:p>
              <a:pPr marL="800100" lvl="2" indent="-342900">
                <a:buFont typeface="Arial" pitchFamily="34" charset="0"/>
                <a:buChar char="•"/>
              </a:pPr>
              <a:r>
                <a:rPr lang="en-US" sz="2800" dirty="0" smtClean="0">
                  <a:latin typeface="Times New Roman" pitchFamily="18" charset="0"/>
                  <a:cs typeface="Times New Roman" pitchFamily="18" charset="0"/>
                </a:rPr>
                <a:t>Automatically align with court ruling</a:t>
              </a:r>
            </a:p>
            <a:p>
              <a:pPr marL="800100" lvl="2" indent="-342900">
                <a:buFont typeface="Arial" pitchFamily="34" charset="0"/>
                <a:buChar char="•"/>
              </a:pPr>
              <a:endParaRPr lang="en-US" sz="2800" dirty="0" smtClean="0">
                <a:latin typeface="Times New Roman" pitchFamily="18" charset="0"/>
                <a:cs typeface="Times New Roman" pitchFamily="18" charset="0"/>
              </a:endParaRPr>
            </a:p>
            <a:p>
              <a:pPr marL="342900" lvl="1" indent="-342900">
                <a:buFont typeface="Arial" pitchFamily="34" charset="0"/>
                <a:buChar char="•"/>
              </a:pPr>
              <a:r>
                <a:rPr lang="en-US" sz="2800" dirty="0" smtClean="0">
                  <a:latin typeface="Times New Roman" pitchFamily="18" charset="0"/>
                  <a:cs typeface="Times New Roman" pitchFamily="18" charset="0"/>
                </a:rPr>
                <a:t>Future Oregon rules won’t be more stringent than EPA’s rules</a:t>
              </a:r>
            </a:p>
          </p:txBody>
        </p:sp>
        <p:sp>
          <p:nvSpPr>
            <p:cNvPr id="8" name="Rectangle 7"/>
            <p:cNvSpPr/>
            <p:nvPr/>
          </p:nvSpPr>
          <p:spPr>
            <a:xfrm>
              <a:off x="1676400" y="838200"/>
              <a:ext cx="6734536" cy="757130"/>
            </a:xfrm>
            <a:prstGeom prst="rect">
              <a:avLst/>
            </a:prstGeom>
          </p:spPr>
          <p:txBody>
            <a:bodyPr wrap="none">
              <a:spAutoFit/>
            </a:bodyPr>
            <a:lstStyle/>
            <a:p>
              <a:pPr>
                <a:lnSpc>
                  <a:spcPct val="120000"/>
                </a:lnSpc>
                <a:spcAft>
                  <a:spcPts val="600"/>
                </a:spcAft>
              </a:pPr>
              <a:r>
                <a:rPr lang="en-US" sz="3600" dirty="0" smtClean="0">
                  <a:latin typeface="Times New Roman" pitchFamily="18" charset="0"/>
                  <a:cs typeface="Times New Roman" pitchFamily="18" charset="0"/>
                </a:rPr>
                <a:t>Biogenic CO</a:t>
              </a:r>
              <a:r>
                <a:rPr lang="en-US" sz="3600" baseline="-25000" dirty="0" smtClean="0">
                  <a:latin typeface="Times New Roman" pitchFamily="18" charset="0"/>
                  <a:cs typeface="Times New Roman" pitchFamily="18" charset="0"/>
                </a:rPr>
                <a:t>2</a:t>
              </a:r>
              <a:r>
                <a:rPr lang="en-US" sz="3600" dirty="0" smtClean="0">
                  <a:latin typeface="Times New Roman" pitchFamily="18" charset="0"/>
                  <a:cs typeface="Times New Roman" pitchFamily="18" charset="0"/>
                </a:rPr>
                <a:t> Deferral		</a:t>
              </a:r>
              <a:r>
                <a:rPr lang="en-US" sz="2000" i="1" dirty="0" smtClean="0">
                  <a:latin typeface="Times New Roman" pitchFamily="18" charset="0"/>
                  <a:cs typeface="Times New Roman" pitchFamily="18" charset="0"/>
                </a:rPr>
                <a:t>continued</a:t>
              </a:r>
              <a:endParaRPr lang="en-US" sz="3600" dirty="0" smtClean="0">
                <a:latin typeface="Times New Roman" pitchFamily="18" charset="0"/>
                <a:cs typeface="Times New Roman" pitchFamily="18" charset="0"/>
              </a:endParaRPr>
            </a:p>
          </p:txBody>
        </p:sp>
      </p:grpSp>
      <p:sp>
        <p:nvSpPr>
          <p:cNvPr id="10" name="Slide Number Placeholder 9"/>
          <p:cNvSpPr>
            <a:spLocks noGrp="1"/>
          </p:cNvSpPr>
          <p:nvPr>
            <p:ph type="sldNum" sz="quarter" idx="12"/>
          </p:nvPr>
        </p:nvSpPr>
        <p:spPr/>
        <p:txBody>
          <a:bodyPr/>
          <a:lstStyle/>
          <a:p>
            <a:fld id="{B4F3AE50-1B84-4193-A18E-F29C95A836E2}" type="slidenum">
              <a:rPr lang="en-US" smtClean="0"/>
              <a:pPr/>
              <a:t>72</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85800" y="1295400"/>
            <a:ext cx="7239000" cy="3416082"/>
            <a:chOff x="685800" y="1295400"/>
            <a:chExt cx="7239000" cy="3416082"/>
          </a:xfrm>
        </p:grpSpPr>
        <p:grpSp>
          <p:nvGrpSpPr>
            <p:cNvPr id="7" name="Group 11"/>
            <p:cNvGrpSpPr/>
            <p:nvPr/>
          </p:nvGrpSpPr>
          <p:grpSpPr>
            <a:xfrm>
              <a:off x="685800" y="2895600"/>
              <a:ext cx="2133600" cy="1752600"/>
              <a:chOff x="6232752" y="4267200"/>
              <a:chExt cx="2269019" cy="1809750"/>
            </a:xfrm>
          </p:grpSpPr>
          <p:pic>
            <p:nvPicPr>
              <p:cNvPr id="10" name="Picture 16" descr="http://www.taleem-e-pakistan.com/wp-content/uploads/2015/01/Past-Papers-Matric-AIOU-9.jpeg"/>
              <p:cNvPicPr>
                <a:picLocks noChangeAspect="1" noChangeArrowheads="1"/>
              </p:cNvPicPr>
              <p:nvPr/>
            </p:nvPicPr>
            <p:blipFill>
              <a:blip r:embed="rId3" cstate="print"/>
              <a:srcRect/>
              <a:stretch>
                <a:fillRect/>
              </a:stretch>
            </p:blipFill>
            <p:spPr bwMode="auto">
              <a:xfrm>
                <a:off x="6477000" y="4267200"/>
                <a:ext cx="1866900" cy="1809750"/>
              </a:xfrm>
              <a:prstGeom prst="rect">
                <a:avLst/>
              </a:prstGeom>
              <a:noFill/>
            </p:spPr>
          </p:pic>
          <p:sp>
            <p:nvSpPr>
              <p:cNvPr id="11" name="Rectangle 10"/>
              <p:cNvSpPr/>
              <p:nvPr/>
            </p:nvSpPr>
            <p:spPr>
              <a:xfrm rot="20896059">
                <a:off x="6232752" y="4733473"/>
                <a:ext cx="2269019" cy="105105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TEMPORARY</a:t>
                </a:r>
                <a:endParaRPr lang="en-US" sz="1400" b="1" dirty="0">
                  <a:solidFill>
                    <a:srgbClr val="FF0000"/>
                  </a:solidFill>
                </a:endParaRPr>
              </a:p>
            </p:txBody>
          </p:sp>
        </p:grpSp>
        <p:sp>
          <p:nvSpPr>
            <p:cNvPr id="8" name="TextBox 7"/>
            <p:cNvSpPr txBox="1"/>
            <p:nvPr/>
          </p:nvSpPr>
          <p:spPr>
            <a:xfrm>
              <a:off x="1981200" y="1295400"/>
              <a:ext cx="5763309"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DEQ’s Greenhouse Gas Rules</a:t>
              </a:r>
              <a:endParaRPr lang="en-US" sz="3600" dirty="0">
                <a:latin typeface="Times New Roman" pitchFamily="18" charset="0"/>
                <a:cs typeface="Times New Roman" pitchFamily="18" charset="0"/>
              </a:endParaRPr>
            </a:p>
          </p:txBody>
        </p:sp>
        <p:sp>
          <p:nvSpPr>
            <p:cNvPr id="9" name="Rectangle 8"/>
            <p:cNvSpPr/>
            <p:nvPr/>
          </p:nvSpPr>
          <p:spPr>
            <a:xfrm>
              <a:off x="3352800" y="2895600"/>
              <a:ext cx="4572000" cy="1815882"/>
            </a:xfrm>
            <a:prstGeom prst="rect">
              <a:avLst/>
            </a:prstGeom>
          </p:spPr>
          <p:txBody>
            <a:bodyPr>
              <a:spAutoFit/>
            </a:bodyPr>
            <a:lstStyle/>
            <a:p>
              <a:pPr lvl="0"/>
              <a:r>
                <a:rPr lang="en-US" sz="2800" dirty="0" smtClean="0"/>
                <a:t>The temporary rule adopted in November will be replaced with the proposed rules if adopted today.</a:t>
              </a:r>
              <a:endParaRPr lang="en-US" sz="2800" dirty="0"/>
            </a:p>
          </p:txBody>
        </p:sp>
      </p:grpSp>
      <p:sp>
        <p:nvSpPr>
          <p:cNvPr id="13" name="Slide Number Placeholder 12"/>
          <p:cNvSpPr>
            <a:spLocks noGrp="1"/>
          </p:cNvSpPr>
          <p:nvPr>
            <p:ph type="sldNum" sz="quarter" idx="12"/>
          </p:nvPr>
        </p:nvSpPr>
        <p:spPr/>
        <p:txBody>
          <a:bodyPr/>
          <a:lstStyle/>
          <a:p>
            <a:fld id="{B4F3AE50-1B84-4193-A18E-F29C95A836E2}" type="slidenum">
              <a:rPr lang="en-US" smtClean="0"/>
              <a:pPr/>
              <a:t>73</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a:t>
            </a:r>
            <a:r>
              <a:rPr kumimoji="0" lang="en-US" sz="3600" b="1" i="0" u="none" strike="noStrike" kern="0" cap="none" spc="0" normalizeH="0" noProof="0" dirty="0" smtClean="0">
                <a:ln>
                  <a:noFill/>
                </a:ln>
                <a:solidFill>
                  <a:srgbClr val="000000"/>
                </a:solidFill>
                <a:effectLst/>
                <a:uLnTx/>
                <a:uFillTx/>
                <a:latin typeface="Times New Roman"/>
                <a:ea typeface="Calibri"/>
                <a:cs typeface="Times New Roman"/>
              </a:rPr>
              <a:t> Activities</a:t>
            </a:r>
            <a:endParaRPr kumimoji="0" lang="en-US" sz="3600" b="1"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828800"/>
            <a:ext cx="8229600" cy="4191000"/>
          </a:xfrm>
        </p:spPr>
        <p:txBody>
          <a:bodyPr>
            <a:normAutofit/>
          </a:bodyPr>
          <a:lstStyle/>
          <a:p>
            <a:pPr marL="633222" indent="-576072">
              <a:lnSpc>
                <a:spcPct val="95000"/>
              </a:lnSpc>
              <a:spcBef>
                <a:spcPts val="0"/>
              </a:spcBef>
              <a:buClr>
                <a:schemeClr val="tx1"/>
              </a:buClr>
            </a:pPr>
            <a:r>
              <a:rPr lang="en-US" dirty="0" smtClean="0">
                <a:latin typeface="Times New Roman" pitchFamily="18" charset="0"/>
                <a:cs typeface="Times New Roman" pitchFamily="18" charset="0"/>
              </a:rPr>
              <a:t>Background</a:t>
            </a:r>
          </a:p>
          <a:p>
            <a:pPr marL="63322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633222" indent="-576072">
              <a:lnSpc>
                <a:spcPct val="95000"/>
              </a:lnSpc>
              <a:spcBef>
                <a:spcPts val="0"/>
              </a:spcBef>
              <a:buClr>
                <a:schemeClr val="tx1"/>
              </a:buClr>
            </a:pPr>
            <a:r>
              <a:rPr lang="en-US" dirty="0" smtClean="0">
                <a:latin typeface="Times New Roman" pitchFamily="18" charset="0"/>
                <a:cs typeface="Times New Roman" pitchFamily="18" charset="0"/>
              </a:rPr>
              <a:t>Suggested changes</a:t>
            </a:r>
          </a:p>
          <a:p>
            <a:pPr marL="63322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633222" indent="-576072">
              <a:lnSpc>
                <a:spcPct val="95000"/>
              </a:lnSpc>
              <a:spcBef>
                <a:spcPts val="0"/>
              </a:spcBef>
              <a:buClr>
                <a:schemeClr val="tx1"/>
              </a:buClr>
            </a:pPr>
            <a:r>
              <a:rPr lang="en-US" dirty="0" smtClean="0">
                <a:latin typeface="Times New Roman" pitchFamily="18" charset="0"/>
                <a:cs typeface="Times New Roman" pitchFamily="18" charset="0"/>
              </a:rPr>
              <a:t>Effect of changes in relation to other regulatory programs</a:t>
            </a:r>
          </a:p>
          <a:p>
            <a:pPr marL="633222" indent="-576072">
              <a:lnSpc>
                <a:spcPct val="95000"/>
              </a:lnSpc>
              <a:spcBef>
                <a:spcPts val="0"/>
              </a:spcBef>
              <a:buClr>
                <a:srgbClr val="00B0F0"/>
              </a:buClr>
            </a:pPr>
            <a:endParaRPr lang="en-US" sz="3600" dirty="0" smtClean="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74</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762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 Activities - background</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grpSp>
        <p:nvGrpSpPr>
          <p:cNvPr id="6" name="Group 5"/>
          <p:cNvGrpSpPr/>
          <p:nvPr/>
        </p:nvGrpSpPr>
        <p:grpSpPr>
          <a:xfrm>
            <a:off x="5396023" y="1676400"/>
            <a:ext cx="3366977" cy="4569438"/>
            <a:chOff x="5396023" y="1676400"/>
            <a:chExt cx="3366977" cy="4569438"/>
          </a:xfrm>
        </p:grpSpPr>
        <p:grpSp>
          <p:nvGrpSpPr>
            <p:cNvPr id="7" name="Group 16"/>
            <p:cNvGrpSpPr/>
            <p:nvPr/>
          </p:nvGrpSpPr>
          <p:grpSpPr>
            <a:xfrm>
              <a:off x="5396023" y="3126761"/>
              <a:ext cx="3344992" cy="3119077"/>
              <a:chOff x="5396023" y="2787502"/>
              <a:chExt cx="3344992" cy="3119077"/>
            </a:xfrm>
          </p:grpSpPr>
          <p:pic>
            <p:nvPicPr>
              <p:cNvPr id="10" name="Picture 2" descr="http://www.riteboiler.com/images/products_hpsatmos.jpg"/>
              <p:cNvPicPr>
                <a:picLocks noChangeAspect="1" noChangeArrowheads="1"/>
              </p:cNvPicPr>
              <p:nvPr/>
            </p:nvPicPr>
            <p:blipFill>
              <a:blip r:embed="rId2" cstate="print"/>
              <a:srcRect/>
              <a:stretch>
                <a:fillRect/>
              </a:stretch>
            </p:blipFill>
            <p:spPr bwMode="auto">
              <a:xfrm>
                <a:off x="7750415" y="3931250"/>
                <a:ext cx="990600" cy="977918"/>
              </a:xfrm>
              <a:prstGeom prst="rect">
                <a:avLst/>
              </a:prstGeom>
              <a:noFill/>
            </p:spPr>
          </p:pic>
          <p:pic>
            <p:nvPicPr>
              <p:cNvPr id="11" name="Picture 2" descr="http://www.riteboiler.com/images/products_hpsatmos.jpg"/>
              <p:cNvPicPr>
                <a:picLocks noChangeAspect="1" noChangeArrowheads="1"/>
              </p:cNvPicPr>
              <p:nvPr/>
            </p:nvPicPr>
            <p:blipFill>
              <a:blip r:embed="rId2" cstate="print"/>
              <a:srcRect/>
              <a:stretch>
                <a:fillRect/>
              </a:stretch>
            </p:blipFill>
            <p:spPr bwMode="auto">
              <a:xfrm>
                <a:off x="6618324" y="3904807"/>
                <a:ext cx="990600" cy="977918"/>
              </a:xfrm>
              <a:prstGeom prst="rect">
                <a:avLst/>
              </a:prstGeom>
              <a:noFill/>
            </p:spPr>
          </p:pic>
          <p:pic>
            <p:nvPicPr>
              <p:cNvPr id="12" name="Picture 2" descr="http://www.riteboiler.com/images/products_hpsatmos.jpg"/>
              <p:cNvPicPr>
                <a:picLocks noChangeAspect="1" noChangeArrowheads="1"/>
              </p:cNvPicPr>
              <p:nvPr/>
            </p:nvPicPr>
            <p:blipFill>
              <a:blip r:embed="rId2" cstate="print"/>
              <a:srcRect/>
              <a:stretch>
                <a:fillRect/>
              </a:stretch>
            </p:blipFill>
            <p:spPr bwMode="auto">
              <a:xfrm>
                <a:off x="6618324" y="4901609"/>
                <a:ext cx="990600" cy="977918"/>
              </a:xfrm>
              <a:prstGeom prst="rect">
                <a:avLst/>
              </a:prstGeom>
              <a:noFill/>
            </p:spPr>
          </p:pic>
          <p:pic>
            <p:nvPicPr>
              <p:cNvPr id="13" name="Picture 2" descr="http://www.riteboiler.com/images/products_hpsatmos.jpg"/>
              <p:cNvPicPr>
                <a:picLocks noChangeAspect="1" noChangeArrowheads="1"/>
              </p:cNvPicPr>
              <p:nvPr/>
            </p:nvPicPr>
            <p:blipFill>
              <a:blip r:embed="rId2" cstate="print"/>
              <a:srcRect/>
              <a:stretch>
                <a:fillRect/>
              </a:stretch>
            </p:blipFill>
            <p:spPr bwMode="auto">
              <a:xfrm>
                <a:off x="7686631" y="4880814"/>
                <a:ext cx="990600" cy="977918"/>
              </a:xfrm>
              <a:prstGeom prst="rect">
                <a:avLst/>
              </a:prstGeom>
              <a:noFill/>
            </p:spPr>
          </p:pic>
          <p:pic>
            <p:nvPicPr>
              <p:cNvPr id="14" name="Picture 2" descr="http://www.riteboiler.com/images/products_hpsatmos.jpg"/>
              <p:cNvPicPr>
                <a:picLocks noChangeAspect="1" noChangeArrowheads="1"/>
              </p:cNvPicPr>
              <p:nvPr/>
            </p:nvPicPr>
            <p:blipFill>
              <a:blip r:embed="rId2" cstate="print"/>
              <a:srcRect/>
              <a:stretch>
                <a:fillRect/>
              </a:stretch>
            </p:blipFill>
            <p:spPr bwMode="auto">
              <a:xfrm>
                <a:off x="5562600" y="4928661"/>
                <a:ext cx="990600" cy="977918"/>
              </a:xfrm>
              <a:prstGeom prst="rect">
                <a:avLst/>
              </a:prstGeom>
              <a:noFill/>
            </p:spPr>
          </p:pic>
          <p:pic>
            <p:nvPicPr>
              <p:cNvPr id="15" name="Picture 2" descr="http://www.riteboiler.com/images/products_hpsatmos.jpg"/>
              <p:cNvPicPr>
                <a:picLocks noChangeAspect="1" noChangeArrowheads="1"/>
              </p:cNvPicPr>
              <p:nvPr/>
            </p:nvPicPr>
            <p:blipFill>
              <a:blip r:embed="rId2" cstate="print"/>
              <a:srcRect/>
              <a:stretch>
                <a:fillRect/>
              </a:stretch>
            </p:blipFill>
            <p:spPr bwMode="auto">
              <a:xfrm>
                <a:off x="5410200" y="3886200"/>
                <a:ext cx="990600" cy="1066800"/>
              </a:xfrm>
              <a:prstGeom prst="rect">
                <a:avLst/>
              </a:prstGeom>
              <a:noFill/>
            </p:spPr>
          </p:pic>
          <p:pic>
            <p:nvPicPr>
              <p:cNvPr id="1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6023" y="2787502"/>
                <a:ext cx="99377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18324" y="2787502"/>
                <a:ext cx="99377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73178" y="2838007"/>
                <a:ext cx="99377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8" name="Picture 5" descr="C:\Users\Mark\AppData\Local\Microsoft\Windows\Temporary Internet Files\Content.IE5\3YCRFPT8\airpollution1-earthhabitat[1].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9567" t="13910" r="-539" b="19925"/>
            <a:stretch/>
          </p:blipFill>
          <p:spPr bwMode="auto">
            <a:xfrm>
              <a:off x="5396023" y="2133600"/>
              <a:ext cx="3222197" cy="104366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Subtitle 2"/>
            <p:cNvSpPr txBox="1">
              <a:spLocks/>
            </p:cNvSpPr>
            <p:nvPr/>
          </p:nvSpPr>
          <p:spPr>
            <a:xfrm>
              <a:off x="5410200" y="1676400"/>
              <a:ext cx="3352800" cy="609600"/>
            </a:xfrm>
            <a:prstGeom prst="rect">
              <a:avLst/>
            </a:prstGeom>
          </p:spPr>
          <p:txBody>
            <a:bodyPr vert="horz" lIns="91440" tIns="45720" rIns="91440" bIns="45720" rtlCol="0">
              <a:noAutofit/>
            </a:bodyPr>
            <a:lstStyle/>
            <a:p>
              <a:pPr marL="0" marR="0" lvl="1" indent="0" algn="l" defTabSz="914400" rtl="0" eaLnBrk="1" fontAlgn="auto" latinLnBrk="0" hangingPunct="1">
                <a:lnSpc>
                  <a:spcPct val="120000"/>
                </a:lnSpc>
                <a:spcBef>
                  <a:spcPts val="0"/>
                </a:spcBef>
                <a:spcAft>
                  <a:spcPts val="60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Multiple -  significant</a:t>
              </a:r>
            </a:p>
          </p:txBody>
        </p:sp>
      </p:grpSp>
      <p:pic>
        <p:nvPicPr>
          <p:cNvPr id="1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l="8999" r="11999"/>
          <a:stretch>
            <a:fillRect/>
          </a:stretch>
        </p:blipFill>
        <p:spPr bwMode="auto">
          <a:xfrm>
            <a:off x="990600" y="3200400"/>
            <a:ext cx="3014072" cy="17864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Subtitle 2"/>
          <p:cNvSpPr txBox="1">
            <a:spLocks/>
          </p:cNvSpPr>
          <p:nvPr/>
        </p:nvSpPr>
        <p:spPr>
          <a:xfrm>
            <a:off x="685800" y="2133600"/>
            <a:ext cx="3886200" cy="533400"/>
          </a:xfrm>
          <a:prstGeom prst="rect">
            <a:avLst/>
          </a:prstGeom>
        </p:spPr>
        <p:txBody>
          <a:bodyPr>
            <a:noAutofit/>
          </a:bodyPr>
          <a:lstStyle/>
          <a:p>
            <a:pPr marL="0" marR="0" lvl="1" indent="-2857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Individual - insignificant</a:t>
            </a:r>
          </a:p>
        </p:txBody>
      </p:sp>
      <p:sp>
        <p:nvSpPr>
          <p:cNvPr id="22" name="Slide Number Placeholder 21"/>
          <p:cNvSpPr>
            <a:spLocks noGrp="1"/>
          </p:cNvSpPr>
          <p:nvPr>
            <p:ph type="sldNum" sz="quarter" idx="12"/>
          </p:nvPr>
        </p:nvSpPr>
        <p:spPr/>
        <p:txBody>
          <a:bodyPr/>
          <a:lstStyle/>
          <a:p>
            <a:fld id="{B4F3AE50-1B84-4193-A18E-F29C95A836E2}" type="slidenum">
              <a:rPr lang="en-US" smtClean="0"/>
              <a:pPr/>
              <a:t>75</a:t>
            </a:fld>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762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a:t>
            </a:r>
            <a:r>
              <a:rPr kumimoji="0" lang="en-US" sz="3600" b="0" i="0" u="none" strike="noStrike" kern="0" cap="none" spc="0" normalizeH="0" noProof="0" dirty="0" smtClean="0">
                <a:ln>
                  <a:noFill/>
                </a:ln>
                <a:solidFill>
                  <a:srgbClr val="000000"/>
                </a:solidFill>
                <a:effectLst/>
                <a:uLnTx/>
                <a:uFillTx/>
                <a:latin typeface="Times New Roman"/>
                <a:ea typeface="Calibri"/>
                <a:cs typeface="Times New Roman"/>
              </a:rPr>
              <a:t> Activities - background</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381000" y="2103437"/>
            <a:ext cx="8229600" cy="4525963"/>
          </a:xfrm>
        </p:spPr>
        <p:txBody>
          <a:bodyPr>
            <a:normAutofit/>
          </a:bodyPr>
          <a:lstStyle/>
          <a:p>
            <a:pPr marL="633222" indent="-576072">
              <a:lnSpc>
                <a:spcPct val="95000"/>
              </a:lnSpc>
              <a:spcBef>
                <a:spcPts val="0"/>
              </a:spcBef>
            </a:pPr>
            <a:r>
              <a:rPr lang="en-US" dirty="0" smtClean="0">
                <a:latin typeface="Times New Roman" pitchFamily="18" charset="0"/>
                <a:cs typeface="Times New Roman" pitchFamily="18" charset="0"/>
              </a:rPr>
              <a:t>Some of these activities are subject to new standards issued by EPA</a:t>
            </a:r>
          </a:p>
          <a:p>
            <a:pPr marL="633222" indent="-576072">
              <a:lnSpc>
                <a:spcPct val="95000"/>
              </a:lnSpc>
              <a:spcBef>
                <a:spcPts val="0"/>
              </a:spcBef>
            </a:pPr>
            <a:endParaRPr lang="en-US" dirty="0" smtClean="0">
              <a:latin typeface="Times New Roman" pitchFamily="18" charset="0"/>
              <a:cs typeface="Times New Roman" pitchFamily="18" charset="0"/>
            </a:endParaRPr>
          </a:p>
          <a:p>
            <a:pPr marL="633222" indent="-576072">
              <a:lnSpc>
                <a:spcPct val="95000"/>
              </a:lnSpc>
              <a:spcBef>
                <a:spcPts val="0"/>
              </a:spcBef>
            </a:pPr>
            <a:r>
              <a:rPr lang="en-US" dirty="0" smtClean="0">
                <a:latin typeface="Times New Roman" pitchFamily="18" charset="0"/>
                <a:cs typeface="Times New Roman" pitchFamily="18" charset="0"/>
              </a:rPr>
              <a:t>Emissions from these activities were not considered when:</a:t>
            </a:r>
          </a:p>
          <a:p>
            <a:pPr marL="1433322" lvl="2" indent="-576072">
              <a:lnSpc>
                <a:spcPct val="95000"/>
              </a:lnSpc>
              <a:spcBef>
                <a:spcPts val="0"/>
              </a:spcBef>
              <a:buFont typeface="Times New Roman" pitchFamily="18" charset="0"/>
              <a:buChar char="−"/>
            </a:pPr>
            <a:r>
              <a:rPr lang="en-US" dirty="0" smtClean="0">
                <a:latin typeface="Times New Roman" pitchFamily="18" charset="0"/>
                <a:cs typeface="Times New Roman" pitchFamily="18" charset="0"/>
              </a:rPr>
              <a:t>Determining what permits are necessary</a:t>
            </a:r>
          </a:p>
          <a:p>
            <a:pPr marL="1433322" lvl="2" indent="-576072">
              <a:lnSpc>
                <a:spcPct val="95000"/>
              </a:lnSpc>
              <a:spcBef>
                <a:spcPts val="0"/>
              </a:spcBef>
              <a:buFont typeface="Times New Roman" pitchFamily="18" charset="0"/>
              <a:buChar char="−"/>
            </a:pPr>
            <a:r>
              <a:rPr lang="en-US" dirty="0" smtClean="0">
                <a:latin typeface="Times New Roman" pitchFamily="18" charset="0"/>
                <a:cs typeface="Times New Roman" pitchFamily="18" charset="0"/>
              </a:rPr>
              <a:t>Establishing Plant Site Emissions Limits</a:t>
            </a:r>
            <a:endParaRPr lang="en-US"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76</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62000" y="1371600"/>
            <a:ext cx="5486400" cy="12954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buClr>
                <a:srgbClr val="00B0F0"/>
              </a:buClr>
            </a:pPr>
            <a:endParaRPr lang="en-US" sz="3000" dirty="0" smtClean="0">
              <a:solidFill>
                <a:prstClr val="black"/>
              </a:solidFill>
              <a:latin typeface="Verdana"/>
            </a:endParaRPr>
          </a:p>
        </p:txBody>
      </p:sp>
      <p:sp>
        <p:nvSpPr>
          <p:cNvPr id="9" name="Content Placeholder 2"/>
          <p:cNvSpPr txBox="1">
            <a:spLocks/>
          </p:cNvSpPr>
          <p:nvPr/>
        </p:nvSpPr>
        <p:spPr>
          <a:xfrm>
            <a:off x="609600" y="2895600"/>
            <a:ext cx="7772400" cy="3810000"/>
          </a:xfrm>
          <a:prstGeom prst="rect">
            <a:avLst/>
          </a:prstGeom>
        </p:spPr>
        <p:txBody>
          <a:bodyPr vert="horz" lIns="182880" tIns="91440">
            <a:normAutofit fontScale="85000" lnSpcReduction="2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265176" lvl="1" indent="-265176">
              <a:buClrTx/>
              <a:buFont typeface="Arial" pitchFamily="34" charset="0"/>
              <a:buChar char="•"/>
            </a:pPr>
            <a:r>
              <a:rPr lang="en-US" sz="3300" dirty="0" smtClean="0">
                <a:solidFill>
                  <a:prstClr val="black"/>
                </a:solidFill>
                <a:latin typeface="Times New Roman"/>
                <a:ea typeface="Calibri"/>
              </a:rPr>
              <a:t>Change categorically insignificant to:</a:t>
            </a:r>
          </a:p>
          <a:p>
            <a:pPr marL="1033272" lvl="1" indent="-576072">
              <a:lnSpc>
                <a:spcPct val="115000"/>
              </a:lnSpc>
              <a:spcBef>
                <a:spcPts val="0"/>
              </a:spcBef>
              <a:buClrTx/>
              <a:buFont typeface="Arial" pitchFamily="34" charset="0"/>
              <a:buChar char="–"/>
            </a:pPr>
            <a:r>
              <a:rPr lang="en-US" sz="3300" dirty="0" smtClean="0">
                <a:latin typeface="Times New Roman" pitchFamily="18" charset="0"/>
                <a:cs typeface="Times New Roman" pitchFamily="18" charset="0"/>
              </a:rPr>
              <a:t>Aggregate horsepower rating of all EGUs and pump engines less than 3000 horsepower; and</a:t>
            </a:r>
          </a:p>
          <a:p>
            <a:pPr marL="1033272" lvl="1" indent="-576072">
              <a:lnSpc>
                <a:spcPct val="115000"/>
              </a:lnSpc>
              <a:spcBef>
                <a:spcPts val="0"/>
              </a:spcBef>
              <a:buClrTx/>
              <a:buFont typeface="Arial" pitchFamily="34" charset="0"/>
              <a:buChar char="–"/>
            </a:pPr>
            <a:r>
              <a:rPr lang="en-US" sz="3600" dirty="0" smtClean="0">
                <a:solidFill>
                  <a:srgbClr val="000000"/>
                </a:solidFill>
                <a:latin typeface="Times New Roman"/>
              </a:rPr>
              <a:t>If aggregate horsepower rating of all EGUs and pump engines is more than 3,000 horsepower, then </a:t>
            </a:r>
            <a:r>
              <a:rPr lang="en-US" sz="3600" b="1" u="sng" dirty="0" smtClean="0">
                <a:solidFill>
                  <a:srgbClr val="000000"/>
                </a:solidFill>
                <a:latin typeface="Times New Roman"/>
              </a:rPr>
              <a:t>ALL</a:t>
            </a:r>
            <a:r>
              <a:rPr lang="en-US" sz="3600" dirty="0" smtClean="0">
                <a:solidFill>
                  <a:srgbClr val="000000"/>
                </a:solidFill>
                <a:latin typeface="Times New Roman"/>
              </a:rPr>
              <a:t> considered significant</a:t>
            </a:r>
            <a:r>
              <a:rPr lang="en-US" sz="3300" dirty="0" smtClean="0">
                <a:latin typeface="Times New Roman" pitchFamily="18" charset="0"/>
                <a:cs typeface="Times New Roman" pitchFamily="18" charset="0"/>
              </a:rPr>
              <a:t>.</a:t>
            </a:r>
          </a:p>
          <a:p>
            <a:pPr>
              <a:buClr>
                <a:srgbClr val="00B0F0"/>
              </a:buClr>
              <a:buSzPct val="100000"/>
              <a:buFont typeface="Arial" pitchFamily="34" charset="0"/>
              <a:buChar char="•"/>
            </a:pPr>
            <a:endParaRPr lang="en-US" sz="3200" dirty="0" smtClean="0">
              <a:solidFill>
                <a:prstClr val="black"/>
              </a:solidFill>
              <a:latin typeface="Times New Roman"/>
              <a:ea typeface="Calibri"/>
            </a:endParaRPr>
          </a:p>
          <a:p>
            <a:pPr>
              <a:buClr>
                <a:srgbClr val="00B0F0"/>
              </a:buClr>
              <a:buSzPct val="100000"/>
              <a:buFont typeface="Arial" pitchFamily="34" charset="0"/>
              <a:buChar char="•"/>
            </a:pPr>
            <a:endParaRPr lang="en-US" sz="3200" dirty="0" smtClean="0">
              <a:solidFill>
                <a:prstClr val="black"/>
              </a:solidFill>
              <a:latin typeface="Times New Roman"/>
              <a:ea typeface="Calibri"/>
            </a:endParaRPr>
          </a:p>
          <a:p>
            <a:pPr>
              <a:buClr>
                <a:srgbClr val="00B0F0"/>
              </a:buClr>
              <a:buSzPct val="100000"/>
              <a:buFont typeface="Arial" pitchFamily="34" charset="0"/>
              <a:buChar char="•"/>
            </a:pPr>
            <a:endParaRPr lang="en-US" sz="3200" dirty="0">
              <a:solidFill>
                <a:prstClr val="black"/>
              </a:solidFill>
              <a:latin typeface="Times New Roman"/>
              <a:ea typeface="Calibri"/>
            </a:endParaRPr>
          </a:p>
        </p:txBody>
      </p:sp>
      <p:sp>
        <p:nvSpPr>
          <p:cNvPr id="12" name="Content Placeholder 2"/>
          <p:cNvSpPr txBox="1">
            <a:spLocks/>
          </p:cNvSpPr>
          <p:nvPr/>
        </p:nvSpPr>
        <p:spPr>
          <a:xfrm>
            <a:off x="762000" y="609600"/>
            <a:ext cx="8686800" cy="10668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R="0" lvl="0" algn="l" defTabSz="914400" rtl="0" eaLnBrk="1" fontAlgn="auto" latinLnBrk="0" hangingPunct="1">
              <a:lnSpc>
                <a:spcPct val="100000"/>
              </a:lnSpc>
              <a:spcBef>
                <a:spcPts val="250"/>
              </a:spcBef>
              <a:spcAft>
                <a:spcPts val="0"/>
              </a:spcAft>
              <a:buClr>
                <a:srgbClr val="00B0F0"/>
              </a:buClr>
              <a:buSzPct val="100000"/>
              <a:buNone/>
              <a:tabLst/>
              <a:defRPr/>
            </a:pPr>
            <a:r>
              <a:rPr kumimoji="0" lang="en-US" sz="360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Emergency generators and pumps</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8999" r="11999"/>
          <a:stretch>
            <a:fillRect/>
          </a:stretch>
        </p:blipFill>
        <p:spPr bwMode="auto">
          <a:xfrm>
            <a:off x="6553200" y="1317809"/>
            <a:ext cx="2407928" cy="142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Content Placeholder 2"/>
          <p:cNvSpPr txBox="1">
            <a:spLocks/>
          </p:cNvSpPr>
          <p:nvPr/>
        </p:nvSpPr>
        <p:spPr>
          <a:xfrm>
            <a:off x="609600" y="1371600"/>
            <a:ext cx="5791200" cy="137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265176" lvl="1" indent="-265176">
              <a:buClrTx/>
              <a:buFont typeface="Arial" pitchFamily="34" charset="0"/>
              <a:buChar char="•"/>
            </a:pPr>
            <a:r>
              <a:rPr lang="en-US" sz="2800" dirty="0" smtClean="0">
                <a:solidFill>
                  <a:prstClr val="black"/>
                </a:solidFill>
                <a:latin typeface="Times New Roman"/>
                <a:ea typeface="Calibri"/>
              </a:rPr>
              <a:t>Currently considered insignificant no matter how large or how many at site</a:t>
            </a:r>
          </a:p>
          <a:p>
            <a:pPr>
              <a:buClrTx/>
              <a:buSzPct val="100000"/>
              <a:buFont typeface="Arial" pitchFamily="34" charset="0"/>
              <a:buChar char="•"/>
            </a:pPr>
            <a:endParaRPr lang="en-US" dirty="0">
              <a:solidFill>
                <a:prstClr val="black"/>
              </a:solidFill>
              <a:latin typeface="Times New Roman"/>
              <a:ea typeface="Calibri"/>
            </a:endParaRPr>
          </a:p>
        </p:txBody>
      </p:sp>
      <p:sp>
        <p:nvSpPr>
          <p:cNvPr id="14" name="Slide Number Placeholder 13"/>
          <p:cNvSpPr>
            <a:spLocks noGrp="1"/>
          </p:cNvSpPr>
          <p:nvPr>
            <p:ph type="sldNum" sz="quarter" idx="12"/>
          </p:nvPr>
        </p:nvSpPr>
        <p:spPr/>
        <p:txBody>
          <a:bodyPr/>
          <a:lstStyle/>
          <a:p>
            <a:fld id="{B4F3AE50-1B84-4193-A18E-F29C95A836E2}" type="slidenum">
              <a:rPr lang="en-US" smtClean="0"/>
              <a:pPr/>
              <a:t>77</a:t>
            </a:fld>
            <a:endParaRPr lang="en-US" dirty="0"/>
          </a:p>
        </p:txBody>
      </p:sp>
    </p:spTree>
    <p:extLst>
      <p:ext uri="{BB962C8B-B14F-4D97-AF65-F5344CB8AC3E}">
        <p14:creationId xmlns:p14="http://schemas.microsoft.com/office/powerpoint/2010/main" xmlns="" val="19259804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7620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Small </a:t>
            </a:r>
            <a:r>
              <a:rPr lang="en-US" sz="3600" kern="1200" dirty="0">
                <a:solidFill>
                  <a:prstClr val="black"/>
                </a:solidFill>
                <a:latin typeface="Times New Roman" pitchFamily="18" charset="0"/>
                <a:ea typeface="+mn-ea"/>
                <a:cs typeface="Times New Roman" pitchFamily="18" charset="0"/>
              </a:rPr>
              <a:t>fuel burning </a:t>
            </a:r>
            <a:r>
              <a:rPr lang="en-US" sz="3600" kern="1200" dirty="0" smtClean="0">
                <a:solidFill>
                  <a:prstClr val="black"/>
                </a:solidFill>
                <a:latin typeface="Times New Roman" pitchFamily="18" charset="0"/>
                <a:ea typeface="+mn-ea"/>
                <a:cs typeface="Times New Roman" pitchFamily="18" charset="0"/>
              </a:rPr>
              <a:t>equipment	</a:t>
            </a:r>
            <a:r>
              <a:rPr lang="en-US" sz="3600" kern="1200" dirty="0">
                <a:solidFill>
                  <a:prstClr val="black"/>
                </a:solidFill>
                <a:latin typeface="Times New Roman" pitchFamily="18" charset="0"/>
                <a:ea typeface="+mn-ea"/>
                <a:cs typeface="Times New Roman" pitchFamily="18" charset="0"/>
              </a:rPr>
              <a:t/>
            </a:r>
            <a:br>
              <a:rPr lang="en-US" sz="3600" kern="1200" dirty="0">
                <a:solidFill>
                  <a:prstClr val="black"/>
                </a:solidFill>
                <a:latin typeface="Times New Roman" pitchFamily="18" charset="0"/>
                <a:ea typeface="+mn-ea"/>
                <a:cs typeface="Times New Roman" pitchFamily="18" charset="0"/>
              </a:rPr>
            </a:br>
            <a:endParaRPr lang="en-US" sz="3600" dirty="0"/>
          </a:p>
        </p:txBody>
      </p:sp>
      <p:sp>
        <p:nvSpPr>
          <p:cNvPr id="3" name="Content Placeholder 2"/>
          <p:cNvSpPr>
            <a:spLocks noGrp="1"/>
          </p:cNvSpPr>
          <p:nvPr>
            <p:ph idx="1"/>
          </p:nvPr>
        </p:nvSpPr>
        <p:spPr>
          <a:xfrm>
            <a:off x="457200" y="3581400"/>
            <a:ext cx="8229600" cy="2819400"/>
          </a:xfrm>
        </p:spPr>
        <p:txBody>
          <a:bodyPr>
            <a:noAutofit/>
          </a:bodyPr>
          <a:lstStyle/>
          <a:p>
            <a:r>
              <a:rPr lang="en-US" sz="2800" dirty="0" smtClean="0">
                <a:solidFill>
                  <a:prstClr val="black"/>
                </a:solidFill>
                <a:latin typeface="Times New Roman"/>
                <a:ea typeface="Calibri"/>
              </a:rPr>
              <a:t>Change categorically insignificant to:</a:t>
            </a:r>
          </a:p>
          <a:p>
            <a:pPr lvl="1"/>
            <a:r>
              <a:rPr lang="en-US" dirty="0" smtClean="0">
                <a:solidFill>
                  <a:prstClr val="black"/>
                </a:solidFill>
                <a:latin typeface="Times New Roman"/>
                <a:ea typeface="Calibri"/>
              </a:rPr>
              <a:t>Retain current size threshold for individual units</a:t>
            </a:r>
            <a:r>
              <a:rPr lang="en-US" dirty="0">
                <a:solidFill>
                  <a:prstClr val="black"/>
                </a:solidFill>
                <a:latin typeface="Times New Roman"/>
                <a:ea typeface="Calibri"/>
              </a:rPr>
              <a:t> </a:t>
            </a:r>
            <a:r>
              <a:rPr lang="en-US" dirty="0" smtClean="0">
                <a:solidFill>
                  <a:prstClr val="black"/>
                </a:solidFill>
                <a:latin typeface="Times New Roman"/>
                <a:ea typeface="Calibri"/>
              </a:rPr>
              <a:t>(0.4 MMBtu/hr oil; 2 MMBtu/hr gas)</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1371600"/>
            <a:ext cx="3048000" cy="2286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533400" y="1981200"/>
            <a:ext cx="5181600" cy="1384995"/>
          </a:xfrm>
          <a:prstGeom prst="rect">
            <a:avLst/>
          </a:prstGeom>
          <a:noFill/>
        </p:spPr>
        <p:txBody>
          <a:bodyPr wrap="square" rtlCol="0">
            <a:spAutoFit/>
          </a:bodyPr>
          <a:lstStyle/>
          <a:p>
            <a:pPr marL="342900" indent="-342900">
              <a:spcBef>
                <a:spcPct val="20000"/>
              </a:spcBef>
              <a:buFont typeface="Arial" pitchFamily="34" charset="0"/>
              <a:buChar char="•"/>
            </a:pPr>
            <a:r>
              <a:rPr lang="en-US" sz="2800" dirty="0" smtClean="0">
                <a:solidFill>
                  <a:prstClr val="black"/>
                </a:solidFill>
                <a:latin typeface="Times New Roman"/>
                <a:ea typeface="Calibri"/>
              </a:rPr>
              <a:t>Currently considered categorically insignificant no matter how many at a source</a:t>
            </a:r>
          </a:p>
        </p:txBody>
      </p:sp>
      <p:sp>
        <p:nvSpPr>
          <p:cNvPr id="10" name="Slide Number Placeholder 9"/>
          <p:cNvSpPr>
            <a:spLocks noGrp="1"/>
          </p:cNvSpPr>
          <p:nvPr>
            <p:ph type="sldNum" sz="quarter" idx="12"/>
          </p:nvPr>
        </p:nvSpPr>
        <p:spPr/>
        <p:txBody>
          <a:bodyPr/>
          <a:lstStyle/>
          <a:p>
            <a:fld id="{B4F3AE50-1B84-4193-A18E-F29C95A836E2}" type="slidenum">
              <a:rPr lang="en-US" smtClean="0"/>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14478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Small </a:t>
            </a:r>
            <a:r>
              <a:rPr lang="en-US" sz="3600" kern="1200" dirty="0">
                <a:solidFill>
                  <a:prstClr val="black"/>
                </a:solidFill>
                <a:latin typeface="Times New Roman" pitchFamily="18" charset="0"/>
                <a:ea typeface="+mn-ea"/>
                <a:cs typeface="Times New Roman" pitchFamily="18" charset="0"/>
              </a:rPr>
              <a:t>fuel burning </a:t>
            </a:r>
            <a:r>
              <a:rPr lang="en-US" sz="3600" kern="1200" dirty="0" smtClean="0">
                <a:solidFill>
                  <a:prstClr val="black"/>
                </a:solidFill>
                <a:latin typeface="Times New Roman" pitchFamily="18" charset="0"/>
                <a:ea typeface="+mn-ea"/>
                <a:cs typeface="Times New Roman" pitchFamily="18" charset="0"/>
              </a:rPr>
              <a:t>equipment</a:t>
            </a:r>
            <a:r>
              <a:rPr lang="en-US" sz="2800" i="1" kern="1200" dirty="0" smtClean="0">
                <a:solidFill>
                  <a:prstClr val="black"/>
                </a:solidFill>
                <a:latin typeface="Times New Roman" pitchFamily="18" charset="0"/>
                <a:ea typeface="+mn-ea"/>
                <a:cs typeface="Times New Roman" pitchFamily="18" charset="0"/>
              </a:rPr>
              <a:t>	</a:t>
            </a:r>
            <a:r>
              <a:rPr lang="en-US" sz="2000" i="1" kern="1200" dirty="0" smtClean="0">
                <a:solidFill>
                  <a:prstClr val="black"/>
                </a:solidFill>
                <a:latin typeface="Times New Roman" pitchFamily="18" charset="0"/>
                <a:ea typeface="+mn-ea"/>
                <a:cs typeface="Times New Roman" pitchFamily="18" charset="0"/>
              </a:rPr>
              <a:t>continued</a:t>
            </a:r>
            <a:r>
              <a:rPr lang="en-US" sz="2000" kern="1200" dirty="0">
                <a:solidFill>
                  <a:prstClr val="black"/>
                </a:solidFill>
                <a:latin typeface="Times New Roman" pitchFamily="18" charset="0"/>
                <a:ea typeface="+mn-ea"/>
                <a:cs typeface="Times New Roman" pitchFamily="18" charset="0"/>
              </a:rPr>
              <a:t/>
            </a:r>
            <a:br>
              <a:rPr lang="en-US" sz="2000" kern="1200" dirty="0">
                <a:solidFill>
                  <a:prstClr val="black"/>
                </a:solidFill>
                <a:latin typeface="Times New Roman" pitchFamily="18" charset="0"/>
                <a:ea typeface="+mn-ea"/>
                <a:cs typeface="Times New Roman" pitchFamily="18" charset="0"/>
              </a:rPr>
            </a:br>
            <a:endParaRPr lang="en-US" sz="2000" dirty="0"/>
          </a:p>
        </p:txBody>
      </p:sp>
      <p:sp>
        <p:nvSpPr>
          <p:cNvPr id="3" name="Content Placeholder 2"/>
          <p:cNvSpPr>
            <a:spLocks noGrp="1"/>
          </p:cNvSpPr>
          <p:nvPr>
            <p:ph idx="1"/>
          </p:nvPr>
        </p:nvSpPr>
        <p:spPr>
          <a:xfrm>
            <a:off x="381000" y="1676400"/>
            <a:ext cx="5410200" cy="2819400"/>
          </a:xfrm>
        </p:spPr>
        <p:txBody>
          <a:bodyPr>
            <a:noAutofit/>
          </a:bodyPr>
          <a:lstStyle/>
          <a:p>
            <a:r>
              <a:rPr lang="en-US" sz="2800" dirty="0" smtClean="0">
                <a:solidFill>
                  <a:prstClr val="black"/>
                </a:solidFill>
                <a:latin typeface="Times New Roman"/>
                <a:ea typeface="Calibri"/>
              </a:rPr>
              <a:t>Change categorically insignificant to:</a:t>
            </a:r>
          </a:p>
          <a:p>
            <a:pPr lvl="1">
              <a:lnSpc>
                <a:spcPct val="120000"/>
              </a:lnSpc>
              <a:spcBef>
                <a:spcPts val="0"/>
              </a:spcBef>
            </a:pPr>
            <a:r>
              <a:rPr lang="en-US" dirty="0" smtClean="0">
                <a:solidFill>
                  <a:prstClr val="black"/>
                </a:solidFill>
                <a:latin typeface="Times New Roman"/>
                <a:ea typeface="Calibri"/>
              </a:rPr>
              <a:t>Add emissions in aggregate &lt; de minimis levels of 1 ton/year (2756 tons/yr for GHG)</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1371600"/>
            <a:ext cx="3048000" cy="2286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381000" y="4114800"/>
            <a:ext cx="8534400" cy="2160591"/>
          </a:xfrm>
          <a:prstGeom prst="rect">
            <a:avLst/>
          </a:prstGeom>
        </p:spPr>
        <p:txBody>
          <a:bodyPr wrap="square">
            <a:spAutoFit/>
          </a:bodyPr>
          <a:lstStyle/>
          <a:p>
            <a:pPr marL="742950" lvl="1" indent="-285750">
              <a:lnSpc>
                <a:spcPct val="120000"/>
              </a:lnSpc>
              <a:buFont typeface="Arial" pitchFamily="34" charset="0"/>
              <a:buChar char="–"/>
            </a:pPr>
            <a:r>
              <a:rPr lang="en-US" sz="2800" dirty="0" smtClean="0">
                <a:solidFill>
                  <a:prstClr val="black"/>
                </a:solidFill>
                <a:latin typeface="Times New Roman"/>
                <a:ea typeface="Calibri"/>
              </a:rPr>
              <a:t>If emissions &gt; de minimis levels, then identify subgroup of such equipment as categorically insignificant with the remainder significant and included in PSEL</a:t>
            </a:r>
          </a:p>
        </p:txBody>
      </p:sp>
      <p:sp>
        <p:nvSpPr>
          <p:cNvPr id="10" name="Slide Number Placeholder 9"/>
          <p:cNvSpPr>
            <a:spLocks noGrp="1"/>
          </p:cNvSpPr>
          <p:nvPr>
            <p:ph type="sldNum" sz="quarter" idx="12"/>
          </p:nvPr>
        </p:nvSpPr>
        <p:spPr/>
        <p:txBody>
          <a:bodyPr/>
          <a:lstStyle/>
          <a:p>
            <a:fld id="{B4F3AE50-1B84-4193-A18E-F29C95A836E2}"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990600"/>
            <a:ext cx="7138493" cy="646331"/>
          </a:xfrm>
          <a:prstGeom prst="rect">
            <a:avLst/>
          </a:prstGeom>
        </p:spPr>
        <p:txBody>
          <a:bodyPr wrap="none">
            <a:spAutoFit/>
          </a:bodyPr>
          <a:lstStyle/>
          <a:p>
            <a:pPr lvl="0">
              <a:spcBef>
                <a:spcPct val="0"/>
              </a:spcBef>
              <a:defRPr/>
            </a:pPr>
            <a:r>
              <a:rPr lang="en-US" sz="3600" dirty="0" smtClean="0">
                <a:latin typeface="Times New Roman" pitchFamily="18" charset="0"/>
                <a:cs typeface="Times New Roman" pitchFamily="18" charset="0"/>
              </a:rPr>
              <a:t>9 Categories of Rulemaking	</a:t>
            </a:r>
            <a:r>
              <a:rPr lang="en-US" sz="2800" i="1" dirty="0" smtClean="0">
                <a:latin typeface="Times New Roman" pitchFamily="18" charset="0"/>
                <a:cs typeface="Times New Roman" pitchFamily="18" charset="0"/>
              </a:rPr>
              <a:t>continued</a:t>
            </a:r>
            <a:endParaRPr lang="en-US" sz="2800" i="1" dirty="0">
              <a:latin typeface="Times New Roman" pitchFamily="18" charset="0"/>
              <a:cs typeface="Times New Roman" pitchFamily="18" charset="0"/>
            </a:endParaRPr>
          </a:p>
        </p:txBody>
      </p:sp>
      <p:sp>
        <p:nvSpPr>
          <p:cNvPr id="6" name="Subtitle 2"/>
          <p:cNvSpPr txBox="1">
            <a:spLocks/>
          </p:cNvSpPr>
          <p:nvPr/>
        </p:nvSpPr>
        <p:spPr>
          <a:xfrm>
            <a:off x="533400" y="2057400"/>
            <a:ext cx="8305800" cy="4038600"/>
          </a:xfrm>
          <a:prstGeom prst="rect">
            <a:avLst/>
          </a:prstGeom>
        </p:spPr>
        <p:txBody>
          <a:bodyPr>
            <a:noAutofit/>
          </a:bodyPr>
          <a:lstStyle/>
          <a:p>
            <a:pPr marL="514350" marR="0" lvl="0" indent="-5143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7.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Modernize methods allowed for holding public hearings and meetings </a:t>
            </a:r>
          </a:p>
          <a:p>
            <a:pPr marL="514350" marR="0" lvl="0" indent="-5143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8.   Re-establish the Heat Smart woodstove replacement program exemption for small commercial solid fuel boilers regulated under the permitting program</a:t>
            </a:r>
          </a:p>
          <a:p>
            <a:pPr marL="514350" marR="0" lvl="0" indent="-5143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9.   Remove annual reporting requirements for small gasoline dispensing facilities</a:t>
            </a:r>
          </a:p>
        </p:txBody>
      </p:sp>
      <p:sp>
        <p:nvSpPr>
          <p:cNvPr id="8" name="Slide Number Placeholder 7"/>
          <p:cNvSpPr>
            <a:spLocks noGrp="1"/>
          </p:cNvSpPr>
          <p:nvPr>
            <p:ph type="sldNum" sz="quarter" idx="12"/>
          </p:nvPr>
        </p:nvSpPr>
        <p:spPr/>
        <p:txBody>
          <a:bodyPr/>
          <a:lstStyle/>
          <a:p>
            <a:fld id="{B4F3AE50-1B84-4193-A18E-F29C95A836E2}" type="slidenum">
              <a:rPr lang="en-US" smtClean="0"/>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14478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Small </a:t>
            </a:r>
            <a:r>
              <a:rPr lang="en-US" sz="3600" kern="1200" dirty="0">
                <a:solidFill>
                  <a:prstClr val="black"/>
                </a:solidFill>
                <a:latin typeface="Times New Roman" pitchFamily="18" charset="0"/>
                <a:ea typeface="+mn-ea"/>
                <a:cs typeface="Times New Roman" pitchFamily="18" charset="0"/>
              </a:rPr>
              <a:t>fuel burning </a:t>
            </a:r>
            <a:r>
              <a:rPr lang="en-US" sz="3600" kern="1200" dirty="0" smtClean="0">
                <a:solidFill>
                  <a:prstClr val="black"/>
                </a:solidFill>
                <a:latin typeface="Times New Roman" pitchFamily="18" charset="0"/>
                <a:ea typeface="+mn-ea"/>
                <a:cs typeface="Times New Roman" pitchFamily="18" charset="0"/>
              </a:rPr>
              <a:t>equipment</a:t>
            </a:r>
            <a:r>
              <a:rPr lang="en-US" sz="2800" i="1" kern="1200" dirty="0" smtClean="0">
                <a:solidFill>
                  <a:prstClr val="black"/>
                </a:solidFill>
                <a:latin typeface="Times New Roman" pitchFamily="18" charset="0"/>
                <a:ea typeface="+mn-ea"/>
                <a:cs typeface="Times New Roman" pitchFamily="18" charset="0"/>
              </a:rPr>
              <a:t>	</a:t>
            </a:r>
            <a:r>
              <a:rPr lang="en-US" sz="2000" i="1" kern="1200" dirty="0" smtClean="0">
                <a:solidFill>
                  <a:prstClr val="black"/>
                </a:solidFill>
                <a:latin typeface="Times New Roman" pitchFamily="18" charset="0"/>
                <a:ea typeface="+mn-ea"/>
                <a:cs typeface="Times New Roman" pitchFamily="18" charset="0"/>
              </a:rPr>
              <a:t>continued</a:t>
            </a:r>
            <a:r>
              <a:rPr lang="en-US" sz="2000" kern="1200" dirty="0">
                <a:solidFill>
                  <a:prstClr val="black"/>
                </a:solidFill>
                <a:latin typeface="Times New Roman" pitchFamily="18" charset="0"/>
                <a:ea typeface="+mn-ea"/>
                <a:cs typeface="Times New Roman" pitchFamily="18" charset="0"/>
              </a:rPr>
              <a:t/>
            </a:r>
            <a:br>
              <a:rPr lang="en-US" sz="2000" kern="1200" dirty="0">
                <a:solidFill>
                  <a:prstClr val="black"/>
                </a:solidFill>
                <a:latin typeface="Times New Roman" pitchFamily="18" charset="0"/>
                <a:ea typeface="+mn-ea"/>
                <a:cs typeface="Times New Roman" pitchFamily="18" charset="0"/>
              </a:rPr>
            </a:br>
            <a:endParaRPr lang="en-US" sz="2000" dirty="0"/>
          </a:p>
        </p:txBody>
      </p:sp>
      <p:sp>
        <p:nvSpPr>
          <p:cNvPr id="3" name="Content Placeholder 2"/>
          <p:cNvSpPr>
            <a:spLocks noGrp="1"/>
          </p:cNvSpPr>
          <p:nvPr>
            <p:ph idx="1"/>
          </p:nvPr>
        </p:nvSpPr>
        <p:spPr>
          <a:xfrm>
            <a:off x="381000" y="1600200"/>
            <a:ext cx="5410200" cy="2819400"/>
          </a:xfrm>
        </p:spPr>
        <p:txBody>
          <a:bodyPr>
            <a:noAutofit/>
          </a:bodyPr>
          <a:lstStyle/>
          <a:p>
            <a:pPr>
              <a:buNone/>
            </a:pPr>
            <a:r>
              <a:rPr lang="en-US" sz="2800" dirty="0" smtClean="0">
                <a:solidFill>
                  <a:srgbClr val="000000"/>
                </a:solidFill>
                <a:latin typeface="Times New Roman"/>
              </a:rPr>
              <a:t>New Categorically Insignificant Activity:</a:t>
            </a:r>
          </a:p>
          <a:p>
            <a:pPr>
              <a:buNone/>
            </a:pPr>
            <a:endParaRPr lang="en-US" sz="800" dirty="0" smtClean="0">
              <a:solidFill>
                <a:srgbClr val="000000"/>
              </a:solidFill>
              <a:latin typeface="Times New Roman"/>
            </a:endParaRPr>
          </a:p>
          <a:p>
            <a:r>
              <a:rPr lang="en-US" sz="2800" dirty="0" smtClean="0">
                <a:solidFill>
                  <a:srgbClr val="000000"/>
                </a:solidFill>
                <a:latin typeface="Times New Roman"/>
              </a:rPr>
              <a:t>Fuel burning equipment on site for &lt; six months for maintenance, construction or similar purposes, (i.e., generators, pumps, hot water</a:t>
            </a:r>
            <a:endParaRPr lang="en-US" dirty="0" smtClean="0">
              <a:solidFill>
                <a:prstClr val="black"/>
              </a:solidFill>
              <a:latin typeface="Times New Roman"/>
              <a:ea typeface="Calibri"/>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1371600"/>
            <a:ext cx="3048000" cy="2286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Content Placeholder 2"/>
          <p:cNvSpPr txBox="1">
            <a:spLocks/>
          </p:cNvSpPr>
          <p:nvPr/>
        </p:nvSpPr>
        <p:spPr>
          <a:xfrm>
            <a:off x="762000" y="4343400"/>
            <a:ext cx="8077200" cy="2286000"/>
          </a:xfrm>
          <a:prstGeom prst="rect">
            <a:avLst/>
          </a:prstGeom>
        </p:spPr>
        <p:txBody>
          <a:bodyPr>
            <a:noAutofit/>
          </a:bodyPr>
          <a:lstStyle/>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Times New Roman"/>
                <a:ea typeface="+mn-ea"/>
                <a:cs typeface="+mn-cs"/>
              </a:rPr>
              <a:t>pressure washers and space heaters) provided that equipment that performs same function as permanent equipment, must be operated within existing PSEL</a:t>
            </a:r>
            <a:endParaRPr kumimoji="0" lang="en-US" sz="3200" b="0" i="0" u="none" strike="noStrike" kern="1200" cap="none" spc="0" normalizeH="0" baseline="0" noProof="0" dirty="0" smtClean="0">
              <a:ln>
                <a:noFill/>
              </a:ln>
              <a:solidFill>
                <a:prstClr val="black"/>
              </a:solidFill>
              <a:effectLst/>
              <a:uLnTx/>
              <a:uFillTx/>
              <a:latin typeface="Times New Roman"/>
              <a:ea typeface="Calibri"/>
              <a:cs typeface="+mn-cs"/>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7620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Oil/Water separators</a:t>
            </a:r>
            <a:r>
              <a:rPr lang="en-US" sz="3200" kern="1200" dirty="0">
                <a:solidFill>
                  <a:prstClr val="black"/>
                </a:solidFill>
                <a:latin typeface="Times New Roman" pitchFamily="18" charset="0"/>
                <a:ea typeface="+mn-ea"/>
                <a:cs typeface="Times New Roman" pitchFamily="18" charset="0"/>
              </a:rPr>
              <a:t/>
            </a:r>
            <a:br>
              <a:rPr lang="en-US" sz="3200" kern="1200" dirty="0">
                <a:solidFill>
                  <a:prstClr val="black"/>
                </a:solidFill>
                <a:latin typeface="Times New Roman" pitchFamily="18" charset="0"/>
                <a:ea typeface="+mn-ea"/>
                <a:cs typeface="Times New Roman" pitchFamily="18" charset="0"/>
              </a:rPr>
            </a:br>
            <a:endParaRPr lang="en-US" dirty="0"/>
          </a:p>
        </p:txBody>
      </p:sp>
      <p:sp>
        <p:nvSpPr>
          <p:cNvPr id="9" name="TextBox 8"/>
          <p:cNvSpPr txBox="1"/>
          <p:nvPr/>
        </p:nvSpPr>
        <p:spPr>
          <a:xfrm>
            <a:off x="304800" y="1295400"/>
            <a:ext cx="8686799" cy="3732304"/>
          </a:xfrm>
          <a:prstGeom prst="rect">
            <a:avLst/>
          </a:prstGeom>
          <a:noFill/>
        </p:spPr>
        <p:txBody>
          <a:bodyPr wrap="square" rtlCol="0">
            <a:spAutoFit/>
          </a:bodyPr>
          <a:lstStyle/>
          <a:p>
            <a:pPr>
              <a:lnSpc>
                <a:spcPct val="115000"/>
              </a:lnSpc>
              <a:spcAft>
                <a:spcPts val="1000"/>
              </a:spcAft>
            </a:pPr>
            <a:r>
              <a:rPr lang="en-US" sz="2800" dirty="0" smtClean="0">
                <a:solidFill>
                  <a:prstClr val="black"/>
                </a:solidFill>
                <a:latin typeface="Times New Roman"/>
                <a:ea typeface="Calibri"/>
              </a:rPr>
              <a:t>Change </a:t>
            </a:r>
            <a:r>
              <a:rPr lang="en-US" sz="2800" dirty="0">
                <a:solidFill>
                  <a:prstClr val="black"/>
                </a:solidFill>
                <a:latin typeface="Times New Roman"/>
                <a:ea typeface="Calibri"/>
              </a:rPr>
              <a:t>categorically insignificant to:</a:t>
            </a:r>
          </a:p>
          <a:p>
            <a:r>
              <a:rPr lang="en-US" sz="2800" dirty="0" smtClean="0">
                <a:latin typeface="Times New Roman"/>
                <a:ea typeface="Calibri"/>
              </a:rPr>
              <a:t>Uncontrolled </a:t>
            </a:r>
            <a:r>
              <a:rPr lang="en-US" sz="2800" dirty="0">
                <a:latin typeface="Times New Roman"/>
                <a:ea typeface="Calibri"/>
              </a:rPr>
              <a:t>oil/water separators in effluent treatment systems </a:t>
            </a:r>
            <a:r>
              <a:rPr lang="en-US" sz="2800" dirty="0" smtClean="0">
                <a:latin typeface="Times New Roman"/>
              </a:rPr>
              <a:t>excluding systems with throughput &gt; 400,000 gallons/year located at petroleum refineries and re-refining of lubricating oils, greases, asphalt production by distillation and reprocessing of oils and/or solvents for fuels; or bulk gasoline plants, bulk gasoline terminals, and pipeline facilities</a:t>
            </a:r>
            <a:r>
              <a:rPr lang="en-US" sz="2800" dirty="0" smtClean="0">
                <a:latin typeface="Times New Roman"/>
                <a:ea typeface="Calibri"/>
              </a:rPr>
              <a:t> </a:t>
            </a:r>
            <a:endParaRPr lang="en-US" sz="2800" dirty="0">
              <a:effectLst/>
              <a:latin typeface="Times New Roman"/>
              <a:ea typeface="Calibri"/>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4752" y="4648200"/>
            <a:ext cx="5148648"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81</a:t>
            </a:fld>
            <a:endParaRPr lang="en-US" dirty="0"/>
          </a:p>
        </p:txBody>
      </p:sp>
    </p:spTree>
    <p:extLst>
      <p:ext uri="{BB962C8B-B14F-4D97-AF65-F5344CB8AC3E}">
        <p14:creationId xmlns:p14="http://schemas.microsoft.com/office/powerpoint/2010/main" xmlns="" val="32071493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Regulatory Considerations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600200"/>
            <a:ext cx="8229600" cy="4419600"/>
          </a:xfrm>
        </p:spPr>
        <p:txBody>
          <a:bodyPr>
            <a:noAutofit/>
          </a:bodyPr>
          <a:lstStyle/>
          <a:p>
            <a:pPr marL="0" indent="0">
              <a:buNone/>
            </a:pPr>
            <a:r>
              <a:rPr lang="en-US" sz="2800" dirty="0" smtClean="0">
                <a:latin typeface="Times New Roman" pitchFamily="18" charset="0"/>
                <a:cs typeface="Times New Roman" pitchFamily="18" charset="0"/>
              </a:rPr>
              <a:t>The following regulatory programs may now apply to emergency generators and small fuel burning equipment:</a:t>
            </a:r>
          </a:p>
          <a:p>
            <a:pPr lvl="1"/>
            <a:r>
              <a:rPr lang="en-US" dirty="0" smtClean="0">
                <a:latin typeface="Times New Roman" pitchFamily="18" charset="0"/>
                <a:cs typeface="Times New Roman" pitchFamily="18" charset="0"/>
              </a:rPr>
              <a:t>Notice of intent to construct may apply to small sources not otherwise required to have permits</a:t>
            </a:r>
          </a:p>
          <a:p>
            <a:pPr lvl="1"/>
            <a:r>
              <a:rPr lang="en-US" dirty="0" smtClean="0">
                <a:latin typeface="Times New Roman" pitchFamily="18" charset="0"/>
                <a:cs typeface="Times New Roman" pitchFamily="18" charset="0"/>
              </a:rPr>
              <a:t>Air Contaminant Discharge Permits may be required for some sources – e.g., data centers with numerous emergency generators</a:t>
            </a:r>
          </a:p>
          <a:p>
            <a:pPr lvl="1"/>
            <a:r>
              <a:rPr lang="en-US" dirty="0" smtClean="0">
                <a:latin typeface="Times New Roman" pitchFamily="18" charset="0"/>
                <a:cs typeface="Times New Roman" pitchFamily="18" charset="0"/>
              </a:rPr>
              <a:t>General Permit for emergency generators </a:t>
            </a:r>
          </a:p>
        </p:txBody>
      </p:sp>
      <p:sp>
        <p:nvSpPr>
          <p:cNvPr id="9" name="Slide Number Placeholder 8"/>
          <p:cNvSpPr>
            <a:spLocks noGrp="1"/>
          </p:cNvSpPr>
          <p:nvPr>
            <p:ph type="sldNum" sz="quarter" idx="12"/>
          </p:nvPr>
        </p:nvSpPr>
        <p:spPr/>
        <p:txBody>
          <a:bodyPr/>
          <a:lstStyle/>
          <a:p>
            <a:fld id="{B4F3AE50-1B84-4193-A18E-F29C95A836E2}" type="slidenum">
              <a:rPr lang="en-US" smtClean="0"/>
              <a:pPr/>
              <a:t>82</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Regulatory Considerations 	</a:t>
            </a:r>
            <a:r>
              <a:rPr kumimoji="0" lang="en-US" sz="2000" b="0" i="1"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continued</a:t>
            </a:r>
            <a:endParaRPr kumimoji="0" lang="en-US" sz="20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752600"/>
            <a:ext cx="8229600" cy="4419600"/>
          </a:xfrm>
        </p:spPr>
        <p:txBody>
          <a:bodyPr>
            <a:noAutofit/>
          </a:bodyPr>
          <a:lstStyle/>
          <a:p>
            <a:pPr marL="0" indent="0">
              <a:buNone/>
            </a:pPr>
            <a:r>
              <a:rPr lang="en-US" sz="2800" dirty="0" smtClean="0">
                <a:latin typeface="Times New Roman" pitchFamily="18" charset="0"/>
                <a:cs typeface="Times New Roman" pitchFamily="18" charset="0"/>
              </a:rPr>
              <a:t>Plant Site Emissions Limits (PSELs) for existing sources may need revision:</a:t>
            </a:r>
          </a:p>
          <a:p>
            <a:endParaRPr lang="en-US" sz="800" dirty="0" smtClean="0">
              <a:latin typeface="Times New Roman" pitchFamily="18" charset="0"/>
              <a:cs typeface="Times New Roman" pitchFamily="18" charset="0"/>
            </a:endParaRPr>
          </a:p>
          <a:p>
            <a:pPr marL="739775" lvl="1" indent="-282575">
              <a:lnSpc>
                <a:spcPct val="95000"/>
              </a:lnSpc>
              <a:spcBef>
                <a:spcPts val="0"/>
              </a:spcBef>
            </a:pPr>
            <a:r>
              <a:rPr lang="en-US" dirty="0" smtClean="0">
                <a:latin typeface="Times New Roman" pitchFamily="18" charset="0"/>
                <a:cs typeface="Times New Roman" pitchFamily="18" charset="0"/>
              </a:rPr>
              <a:t>Adding emissions to PSELs for existing CIA sources will not trigger other requirements solely as a result of rule change </a:t>
            </a:r>
            <a:r>
              <a:rPr lang="en-US" b="1" dirty="0" smtClean="0">
                <a:solidFill>
                  <a:srgbClr val="FF0000"/>
                </a:solidFill>
                <a:latin typeface="Times New Roman" pitchFamily="18" charset="0"/>
                <a:cs typeface="Times New Roman" pitchFamily="18" charset="0"/>
              </a:rPr>
              <a:t>NOW</a:t>
            </a:r>
          </a:p>
          <a:p>
            <a:pPr marL="739775" lvl="1" indent="-282575">
              <a:lnSpc>
                <a:spcPct val="95000"/>
              </a:lnSpc>
              <a:spcBef>
                <a:spcPts val="0"/>
              </a:spcBef>
            </a:pPr>
            <a:r>
              <a:rPr lang="en-US" dirty="0" smtClean="0">
                <a:solidFill>
                  <a:srgbClr val="000000"/>
                </a:solidFill>
                <a:latin typeface="Times New Roman"/>
                <a:ea typeface="Times New Roman"/>
              </a:rPr>
              <a:t>Any </a:t>
            </a:r>
            <a:r>
              <a:rPr lang="en-US" b="1" dirty="0" smtClean="0">
                <a:solidFill>
                  <a:srgbClr val="FF0000"/>
                </a:solidFill>
                <a:latin typeface="Times New Roman"/>
                <a:ea typeface="Times New Roman"/>
              </a:rPr>
              <a:t>future</a:t>
            </a:r>
            <a:r>
              <a:rPr lang="en-US" dirty="0" smtClean="0">
                <a:solidFill>
                  <a:srgbClr val="000000"/>
                </a:solidFill>
                <a:latin typeface="Times New Roman"/>
                <a:ea typeface="Times New Roman"/>
              </a:rPr>
              <a:t> increase in the PSEL </a:t>
            </a:r>
            <a:r>
              <a:rPr lang="en-US" u="sng" dirty="0" smtClean="0">
                <a:solidFill>
                  <a:srgbClr val="000000"/>
                </a:solidFill>
                <a:latin typeface="Times New Roman"/>
                <a:ea typeface="Times New Roman"/>
              </a:rPr>
              <a:t>&gt;</a:t>
            </a:r>
            <a:r>
              <a:rPr lang="en-US" dirty="0" smtClean="0">
                <a:solidFill>
                  <a:srgbClr val="000000"/>
                </a:solidFill>
                <a:latin typeface="Times New Roman"/>
                <a:ea typeface="Times New Roman"/>
              </a:rPr>
              <a:t> to the de minimis level for any reason is subject to OAR 340-222-0041(4)</a:t>
            </a:r>
            <a:endParaRPr lang="en-US" dirty="0" smtClean="0">
              <a:solidFill>
                <a:srgbClr val="FF0000"/>
              </a:solidFill>
              <a:latin typeface="Times New Roman" pitchFamily="18" charset="0"/>
              <a:cs typeface="Times New Roman" pitchFamily="18" charset="0"/>
            </a:endParaRPr>
          </a:p>
          <a:p>
            <a:pPr marL="739775" lvl="1" indent="-282575">
              <a:lnSpc>
                <a:spcPct val="95000"/>
              </a:lnSpc>
              <a:spcBef>
                <a:spcPts val="0"/>
              </a:spcBef>
            </a:pPr>
            <a:r>
              <a:rPr lang="en-US" dirty="0" smtClean="0">
                <a:latin typeface="Times New Roman" pitchFamily="18" charset="0"/>
                <a:cs typeface="Times New Roman" pitchFamily="18" charset="0"/>
              </a:rPr>
              <a:t>PSELs and baselines will be revised at next permit renewal after rules are adopted</a:t>
            </a:r>
            <a:endParaRPr lang="en-US"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83</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Regulatory Considerations </a:t>
            </a:r>
            <a:r>
              <a:rPr lang="en-US" sz="3600" b="0" kern="0" dirty="0" smtClean="0">
                <a:solidFill>
                  <a:srgbClr val="000000"/>
                </a:solidFill>
              </a:rPr>
              <a:t>	</a:t>
            </a:r>
            <a:r>
              <a:rPr kumimoji="0" lang="en-US" sz="2000" b="0" i="1"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continued</a:t>
            </a:r>
            <a:endParaRPr kumimoji="0" lang="en-US" sz="20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752600"/>
            <a:ext cx="8229600" cy="3657600"/>
          </a:xfrm>
        </p:spPr>
        <p:txBody>
          <a:bodyPr>
            <a:noAutofit/>
          </a:bodyPr>
          <a:lstStyle/>
          <a:p>
            <a:r>
              <a:rPr lang="en-US" sz="2800" dirty="0" smtClean="0">
                <a:latin typeface="Times New Roman" pitchFamily="18" charset="0"/>
                <a:cs typeface="Times New Roman" pitchFamily="18" charset="0"/>
              </a:rPr>
              <a:t>Revise PSELs and baseline emission rates for existing sources to include EGUs, pump engines, small fuel burning equipment, and oil/water separators no longer CIA:</a:t>
            </a:r>
          </a:p>
          <a:p>
            <a:endParaRPr lang="en-US" sz="2800" dirty="0" smtClean="0">
              <a:latin typeface="Times New Roman" pitchFamily="18" charset="0"/>
              <a:cs typeface="Times New Roman" pitchFamily="18" charset="0"/>
            </a:endParaRPr>
          </a:p>
          <a:p>
            <a:pPr marL="739775" lvl="1" indent="-282575">
              <a:lnSpc>
                <a:spcPct val="95000"/>
              </a:lnSpc>
              <a:spcBef>
                <a:spcPts val="0"/>
              </a:spcBef>
            </a:pPr>
            <a:r>
              <a:rPr lang="en-US" dirty="0" smtClean="0">
                <a:latin typeface="Times New Roman" pitchFamily="18" charset="0"/>
                <a:cs typeface="Times New Roman" pitchFamily="18" charset="0"/>
              </a:rPr>
              <a:t>If no records for CIA during baseline year….add emissions to PSEL </a:t>
            </a:r>
            <a:r>
              <a:rPr lang="en-US" b="1" dirty="0" smtClean="0">
                <a:solidFill>
                  <a:srgbClr val="FF0000"/>
                </a:solidFill>
                <a:latin typeface="Times New Roman" pitchFamily="18" charset="0"/>
                <a:cs typeface="Times New Roman" pitchFamily="18" charset="0"/>
              </a:rPr>
              <a:t>and</a:t>
            </a:r>
            <a:r>
              <a:rPr lang="en-US" dirty="0" smtClean="0">
                <a:latin typeface="Times New Roman" pitchFamily="18" charset="0"/>
                <a:cs typeface="Times New Roman" pitchFamily="18" charset="0"/>
              </a:rPr>
              <a:t> baseline based on current usage</a:t>
            </a:r>
            <a:endParaRPr lang="en-US"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84</a:t>
            </a:fld>
            <a:endParaRPr lang="en-US" dirty="0"/>
          </a:p>
        </p:txBody>
      </p:sp>
    </p:spTree>
    <p:extLst>
      <p:ext uri="{BB962C8B-B14F-4D97-AF65-F5344CB8AC3E}">
        <p14:creationId xmlns:p14="http://schemas.microsoft.com/office/powerpoint/2010/main" xmlns="" val="8153437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a:t>
            </a:r>
            <a:r>
              <a:rPr kumimoji="0" lang="en-US" sz="3600" b="0" i="0" u="none" strike="noStrike" kern="0" cap="none" spc="0" normalizeH="0" noProof="0" dirty="0" smtClean="0">
                <a:ln>
                  <a:noFill/>
                </a:ln>
                <a:solidFill>
                  <a:srgbClr val="000000"/>
                </a:solidFill>
                <a:effectLst/>
                <a:uLnTx/>
                <a:uFillTx/>
                <a:latin typeface="Times New Roman"/>
                <a:ea typeface="Calibri"/>
                <a:cs typeface="Times New Roman"/>
              </a:rPr>
              <a:t> Activities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3074" name="Picture 2" descr="http://www.pickthebrain.com/blog/wp-content/uploads/2010/12/Ask-Better-Question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1905000"/>
            <a:ext cx="5872163" cy="38963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12"/>
          </p:nvPr>
        </p:nvSpPr>
        <p:spPr/>
        <p:txBody>
          <a:bodyPr/>
          <a:lstStyle/>
          <a:p>
            <a:fld id="{B4F3AE50-1B84-4193-A18E-F29C95A836E2}" type="slidenum">
              <a:rPr lang="en-US" smtClean="0"/>
              <a:pPr/>
              <a:t>85</a:t>
            </a:fld>
            <a:endParaRPr lang="en-US" dirty="0"/>
          </a:p>
        </p:txBody>
      </p:sp>
    </p:spTree>
    <p:extLst>
      <p:ext uri="{BB962C8B-B14F-4D97-AF65-F5344CB8AC3E}">
        <p14:creationId xmlns:p14="http://schemas.microsoft.com/office/powerpoint/2010/main" xmlns="" val="40587847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lstStyle/>
          <a:p>
            <a:r>
              <a:rPr lang="en-US" dirty="0" smtClean="0">
                <a:latin typeface="Times New Roman" pitchFamily="18" charset="0"/>
                <a:cs typeface="Times New Roman" pitchFamily="18" charset="0"/>
              </a:rPr>
              <a:t>LUNCH</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69900" y="2057400"/>
            <a:ext cx="5105400" cy="3581400"/>
          </a:xfrm>
        </p:spPr>
        <p:txBody>
          <a:bodyPr>
            <a:normAutofit/>
          </a:bodyPr>
          <a:lstStyle/>
          <a:p>
            <a:pPr>
              <a:buClr>
                <a:srgbClr val="00B0F0"/>
              </a:buClr>
            </a:pPr>
            <a:r>
              <a:rPr lang="en-US" dirty="0" smtClean="0">
                <a:latin typeface="Times New Roman" pitchFamily="18" charset="0"/>
                <a:cs typeface="Times New Roman" pitchFamily="18" charset="0"/>
              </a:rPr>
              <a:t>Next section about NSR and changes, </a:t>
            </a:r>
          </a:p>
          <a:p>
            <a:pPr>
              <a:buClr>
                <a:srgbClr val="00B0F0"/>
              </a:buClr>
            </a:pPr>
            <a:r>
              <a:rPr lang="en-US" dirty="0" smtClean="0">
                <a:latin typeface="Times New Roman" pitchFamily="18" charset="0"/>
                <a:cs typeface="Times New Roman" pitchFamily="18" charset="0"/>
              </a:rPr>
              <a:t>Break for lunch?  </a:t>
            </a:r>
          </a:p>
          <a:p>
            <a:pPr>
              <a:buClr>
                <a:srgbClr val="00B0F0"/>
              </a:buClr>
            </a:pPr>
            <a:r>
              <a:rPr lang="en-US" dirty="0" smtClean="0">
                <a:latin typeface="Times New Roman" pitchFamily="18" charset="0"/>
                <a:cs typeface="Times New Roman" pitchFamily="18" charset="0"/>
              </a:rPr>
              <a:t>Can leave or come back after lunch</a:t>
            </a:r>
          </a:p>
        </p:txBody>
      </p:sp>
      <p:pic>
        <p:nvPicPr>
          <p:cNvPr id="6146" name="Picture 2" descr="http://www.berlinschools.org/file/3584/downloa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3124200"/>
            <a:ext cx="2772410" cy="28194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609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914400" y="1981200"/>
            <a:ext cx="8229600" cy="2438400"/>
          </a:xfrm>
        </p:spPr>
        <p:txBody>
          <a:bodyPr>
            <a:noAutofit/>
          </a:bodyPr>
          <a:lstStyle/>
          <a:p>
            <a:pPr marL="225425" indent="-225425">
              <a:lnSpc>
                <a:spcPct val="95000"/>
              </a:lnSpc>
              <a:spcBef>
                <a:spcPts val="0"/>
              </a:spcBef>
            </a:pPr>
            <a:r>
              <a:rPr lang="en-US" sz="2800" dirty="0" smtClean="0">
                <a:latin typeface="Times New Roman" pitchFamily="18" charset="0"/>
                <a:cs typeface="Times New Roman" pitchFamily="18" charset="0"/>
              </a:rPr>
              <a:t>Background/issues</a:t>
            </a:r>
          </a:p>
          <a:p>
            <a:pPr marL="225425" indent="-225425">
              <a:lnSpc>
                <a:spcPct val="95000"/>
              </a:lnSpc>
              <a:spcBef>
                <a:spcPts val="0"/>
              </a:spcBef>
            </a:pPr>
            <a:endParaRPr lang="en-US" sz="2800" dirty="0" smtClean="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Suggested Rule Changes</a:t>
            </a:r>
          </a:p>
          <a:p>
            <a:pPr marL="225425" indent="-225425">
              <a:lnSpc>
                <a:spcPct val="95000"/>
              </a:lnSpc>
              <a:spcBef>
                <a:spcPts val="0"/>
              </a:spcBef>
            </a:pPr>
            <a:endParaRPr lang="en-US" sz="2800" dirty="0" smtClean="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Program integrity</a:t>
            </a:r>
          </a:p>
        </p:txBody>
      </p:sp>
      <p:pic>
        <p:nvPicPr>
          <p:cNvPr id="74754" name="Picture 2" descr="http://d3i5bpxkxvwmz.cloudfront.net/resized/images/remote/http_s.eeweb.com/articles/2011/03/08/Tektronix_logo-1299597962_600_155_75.jpg"/>
          <p:cNvPicPr>
            <a:picLocks noChangeAspect="1" noChangeArrowheads="1"/>
          </p:cNvPicPr>
          <p:nvPr/>
        </p:nvPicPr>
        <p:blipFill>
          <a:blip r:embed="rId3" cstate="print"/>
          <a:srcRect/>
          <a:stretch>
            <a:fillRect/>
          </a:stretch>
        </p:blipFill>
        <p:spPr bwMode="auto">
          <a:xfrm>
            <a:off x="1143000" y="4343400"/>
            <a:ext cx="5715000" cy="1476375"/>
          </a:xfrm>
          <a:prstGeom prst="rect">
            <a:avLst/>
          </a:prstGeom>
          <a:noFill/>
        </p:spPr>
      </p:pic>
      <p:pic>
        <p:nvPicPr>
          <p:cNvPr id="74756" name="Picture 4" descr="http://upload.wikimedia.org/wikipedia/en/d/d2/MerixLogo.png"/>
          <p:cNvPicPr>
            <a:picLocks noChangeAspect="1" noChangeArrowheads="1"/>
          </p:cNvPicPr>
          <p:nvPr/>
        </p:nvPicPr>
        <p:blipFill>
          <a:blip r:embed="rId4" cstate="print"/>
          <a:srcRect/>
          <a:stretch>
            <a:fillRect/>
          </a:stretch>
        </p:blipFill>
        <p:spPr bwMode="auto">
          <a:xfrm>
            <a:off x="7010400" y="5334000"/>
            <a:ext cx="1333500" cy="1352550"/>
          </a:xfrm>
          <a:prstGeom prst="rect">
            <a:avLst/>
          </a:prstGeom>
          <a:noFill/>
        </p:spPr>
      </p:pic>
      <p:sp>
        <p:nvSpPr>
          <p:cNvPr id="10" name="Slide Number Placeholder 9"/>
          <p:cNvSpPr>
            <a:spLocks noGrp="1"/>
          </p:cNvSpPr>
          <p:nvPr>
            <p:ph type="sldNum" sz="quarter" idx="12"/>
          </p:nvPr>
        </p:nvSpPr>
        <p:spPr/>
        <p:txBody>
          <a:bodyPr/>
          <a:lstStyle/>
          <a:p>
            <a:fld id="{B4F3AE50-1B84-4193-A18E-F29C95A836E2}" type="slidenum">
              <a:rPr lang="en-US" smtClean="0"/>
              <a:pPr/>
              <a:t>87</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wipe(down)">
                                      <p:cBhvr>
                                        <p:cTn id="7" dur="580">
                                          <p:stCondLst>
                                            <p:cond delay="0"/>
                                          </p:stCondLst>
                                        </p:cTn>
                                        <p:tgtEl>
                                          <p:spTgt spid="74756"/>
                                        </p:tgtEl>
                                      </p:cBhvr>
                                    </p:animEffect>
                                    <p:anim calcmode="lin" valueType="num">
                                      <p:cBhvr>
                                        <p:cTn id="8" dur="1822" tmFilter="0,0; 0.14,0.36; 0.43,0.73; 0.71,0.91; 1.0,1.0">
                                          <p:stCondLst>
                                            <p:cond delay="0"/>
                                          </p:stCondLst>
                                        </p:cTn>
                                        <p:tgtEl>
                                          <p:spTgt spid="747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47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47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47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4756"/>
                                        </p:tgtEl>
                                        <p:attrNameLst>
                                          <p:attrName>ppt_y</p:attrName>
                                        </p:attrNameLst>
                                      </p:cBhvr>
                                      <p:tavLst>
                                        <p:tav tm="0" fmla="#ppt_y-sin(pi*$)/81">
                                          <p:val>
                                            <p:fltVal val="0"/>
                                          </p:val>
                                        </p:tav>
                                        <p:tav tm="100000">
                                          <p:val>
                                            <p:fltVal val="1"/>
                                          </p:val>
                                        </p:tav>
                                      </p:tavLst>
                                    </p:anim>
                                    <p:animScale>
                                      <p:cBhvr>
                                        <p:cTn id="13" dur="26">
                                          <p:stCondLst>
                                            <p:cond delay="650"/>
                                          </p:stCondLst>
                                        </p:cTn>
                                        <p:tgtEl>
                                          <p:spTgt spid="74756"/>
                                        </p:tgtEl>
                                      </p:cBhvr>
                                      <p:to x="100000" y="60000"/>
                                    </p:animScale>
                                    <p:animScale>
                                      <p:cBhvr>
                                        <p:cTn id="14" dur="166" decel="50000">
                                          <p:stCondLst>
                                            <p:cond delay="676"/>
                                          </p:stCondLst>
                                        </p:cTn>
                                        <p:tgtEl>
                                          <p:spTgt spid="74756"/>
                                        </p:tgtEl>
                                      </p:cBhvr>
                                      <p:to x="100000" y="100000"/>
                                    </p:animScale>
                                    <p:animScale>
                                      <p:cBhvr>
                                        <p:cTn id="15" dur="26">
                                          <p:stCondLst>
                                            <p:cond delay="1312"/>
                                          </p:stCondLst>
                                        </p:cTn>
                                        <p:tgtEl>
                                          <p:spTgt spid="74756"/>
                                        </p:tgtEl>
                                      </p:cBhvr>
                                      <p:to x="100000" y="80000"/>
                                    </p:animScale>
                                    <p:animScale>
                                      <p:cBhvr>
                                        <p:cTn id="16" dur="166" decel="50000">
                                          <p:stCondLst>
                                            <p:cond delay="1338"/>
                                          </p:stCondLst>
                                        </p:cTn>
                                        <p:tgtEl>
                                          <p:spTgt spid="74756"/>
                                        </p:tgtEl>
                                      </p:cBhvr>
                                      <p:to x="100000" y="100000"/>
                                    </p:animScale>
                                    <p:animScale>
                                      <p:cBhvr>
                                        <p:cTn id="17" dur="26">
                                          <p:stCondLst>
                                            <p:cond delay="1642"/>
                                          </p:stCondLst>
                                        </p:cTn>
                                        <p:tgtEl>
                                          <p:spTgt spid="74756"/>
                                        </p:tgtEl>
                                      </p:cBhvr>
                                      <p:to x="100000" y="90000"/>
                                    </p:animScale>
                                    <p:animScale>
                                      <p:cBhvr>
                                        <p:cTn id="18" dur="166" decel="50000">
                                          <p:stCondLst>
                                            <p:cond delay="1668"/>
                                          </p:stCondLst>
                                        </p:cTn>
                                        <p:tgtEl>
                                          <p:spTgt spid="74756"/>
                                        </p:tgtEl>
                                      </p:cBhvr>
                                      <p:to x="100000" y="100000"/>
                                    </p:animScale>
                                    <p:animScale>
                                      <p:cBhvr>
                                        <p:cTn id="19" dur="26">
                                          <p:stCondLst>
                                            <p:cond delay="1808"/>
                                          </p:stCondLst>
                                        </p:cTn>
                                        <p:tgtEl>
                                          <p:spTgt spid="74756"/>
                                        </p:tgtEl>
                                      </p:cBhvr>
                                      <p:to x="100000" y="95000"/>
                                    </p:animScale>
                                    <p:animScale>
                                      <p:cBhvr>
                                        <p:cTn id="20" dur="166" decel="50000">
                                          <p:stCondLst>
                                            <p:cond delay="1834"/>
                                          </p:stCondLst>
                                        </p:cTn>
                                        <p:tgtEl>
                                          <p:spTgt spid="747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914400" y="609600"/>
            <a:ext cx="8077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 – Background/Issues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914400" y="1828800"/>
            <a:ext cx="8229600" cy="4419600"/>
          </a:xfrm>
        </p:spPr>
        <p:txBody>
          <a:bodyPr>
            <a:noAutofit/>
          </a:bodyPr>
          <a:lstStyle/>
          <a:p>
            <a:pPr marL="225425" indent="-225425">
              <a:lnSpc>
                <a:spcPct val="95000"/>
              </a:lnSpc>
              <a:spcBef>
                <a:spcPts val="0"/>
              </a:spcBef>
            </a:pPr>
            <a:r>
              <a:rPr lang="en-US" sz="2800" dirty="0" smtClean="0">
                <a:latin typeface="Times New Roman" pitchFamily="18" charset="0"/>
                <a:cs typeface="Times New Roman" pitchFamily="18" charset="0"/>
              </a:rPr>
              <a:t>If a business shuts down, splits, and/or repurposes, what happens to allowable emissions?</a:t>
            </a:r>
          </a:p>
          <a:p>
            <a:pPr marL="225425" indent="-225425">
              <a:lnSpc>
                <a:spcPct val="95000"/>
              </a:lnSpc>
              <a:spcBef>
                <a:spcPts val="0"/>
              </a:spcBef>
            </a:pPr>
            <a:endParaRPr lang="en-US" sz="800" dirty="0" smtClean="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Potential for new business to avoid construction approval if using emissions from shutdown of one source to operate another source.</a:t>
            </a:r>
          </a:p>
          <a:p>
            <a:pPr marL="225425" indent="-225425">
              <a:lnSpc>
                <a:spcPct val="95000"/>
              </a:lnSpc>
              <a:spcBef>
                <a:spcPts val="0"/>
              </a:spcBef>
            </a:pPr>
            <a:endParaRPr lang="en-US" sz="800" dirty="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Clean Air Act construction approval ensures:</a:t>
            </a:r>
          </a:p>
          <a:p>
            <a:pPr marL="625475" lvl="1" indent="-225425">
              <a:lnSpc>
                <a:spcPct val="95000"/>
              </a:lnSpc>
              <a:spcBef>
                <a:spcPts val="0"/>
              </a:spcBef>
            </a:pPr>
            <a:r>
              <a:rPr lang="en-US" dirty="0" smtClean="0">
                <a:latin typeface="Times New Roman" pitchFamily="18" charset="0"/>
                <a:cs typeface="Times New Roman" pitchFamily="18" charset="0"/>
              </a:rPr>
              <a:t>State of the art control technologies</a:t>
            </a:r>
          </a:p>
          <a:p>
            <a:pPr marL="625475" lvl="1" indent="-225425">
              <a:lnSpc>
                <a:spcPct val="95000"/>
              </a:lnSpc>
              <a:spcBef>
                <a:spcPts val="0"/>
              </a:spcBef>
            </a:pPr>
            <a:r>
              <a:rPr lang="en-US" dirty="0" smtClean="0">
                <a:latin typeface="Times New Roman" pitchFamily="18" charset="0"/>
                <a:cs typeface="Times New Roman" pitchFamily="18" charset="0"/>
              </a:rPr>
              <a:t>No adverse impacts on air quality</a:t>
            </a:r>
          </a:p>
        </p:txBody>
      </p:sp>
      <p:sp>
        <p:nvSpPr>
          <p:cNvPr id="9" name="Slide Number Placeholder 8"/>
          <p:cNvSpPr>
            <a:spLocks noGrp="1"/>
          </p:cNvSpPr>
          <p:nvPr>
            <p:ph type="sldNum" sz="quarter" idx="12"/>
          </p:nvPr>
        </p:nvSpPr>
        <p:spPr/>
        <p:txBody>
          <a:bodyPr/>
          <a:lstStyle/>
          <a:p>
            <a:fld id="{B4F3AE50-1B84-4193-A18E-F29C95A836E2}" type="slidenum">
              <a:rPr lang="en-US" smtClean="0"/>
              <a:pPr/>
              <a:t>88</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838200" y="609600"/>
            <a:ext cx="8001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 – Rule Changes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981200"/>
            <a:ext cx="8229600" cy="4267200"/>
          </a:xfrm>
        </p:spPr>
        <p:txBody>
          <a:bodyPr>
            <a:noAutofit/>
          </a:bodyPr>
          <a:lstStyle/>
          <a:p>
            <a:pPr marL="633222" indent="-576072">
              <a:lnSpc>
                <a:spcPct val="95000"/>
              </a:lnSpc>
              <a:spcBef>
                <a:spcPts val="0"/>
              </a:spcBef>
            </a:pPr>
            <a:r>
              <a:rPr lang="en-US" sz="2800" dirty="0" smtClean="0">
                <a:latin typeface="Times New Roman" pitchFamily="18" charset="0"/>
                <a:cs typeface="Times New Roman" pitchFamily="18" charset="0"/>
              </a:rPr>
              <a:t>Clarify how emissions are treated when a business splits</a:t>
            </a:r>
          </a:p>
          <a:p>
            <a:pPr marL="633222" indent="-576072">
              <a:lnSpc>
                <a:spcPct val="95000"/>
              </a:lnSpc>
              <a:spcBef>
                <a:spcPts val="0"/>
              </a:spcBef>
            </a:pPr>
            <a:endParaRPr lang="en-US" sz="800" dirty="0" smtClean="0">
              <a:latin typeface="Times New Roman" pitchFamily="18" charset="0"/>
              <a:cs typeface="Times New Roman" pitchFamily="18" charset="0"/>
            </a:endParaRPr>
          </a:p>
          <a:p>
            <a:pPr marL="633222" indent="-576072">
              <a:lnSpc>
                <a:spcPct val="95000"/>
              </a:lnSpc>
              <a:spcBef>
                <a:spcPts val="0"/>
              </a:spcBef>
            </a:pPr>
            <a:r>
              <a:rPr lang="en-US" sz="2800" dirty="0" smtClean="0">
                <a:latin typeface="Times New Roman" pitchFamily="18" charset="0"/>
                <a:cs typeface="Times New Roman" pitchFamily="18" charset="0"/>
              </a:rPr>
              <a:t>Emissions may only be transferred to:</a:t>
            </a:r>
          </a:p>
          <a:p>
            <a:pPr marL="1033272" lvl="2" indent="-576072">
              <a:lnSpc>
                <a:spcPct val="95000"/>
              </a:lnSpc>
              <a:spcBef>
                <a:spcPts val="0"/>
              </a:spcBef>
            </a:pPr>
            <a:r>
              <a:rPr lang="en-US" sz="2800" dirty="0" smtClean="0">
                <a:latin typeface="Times New Roman" pitchFamily="18" charset="0"/>
                <a:cs typeface="Times New Roman" pitchFamily="18" charset="0"/>
              </a:rPr>
              <a:t>New business(es) with same primary </a:t>
            </a:r>
            <a:r>
              <a:rPr lang="en-US" sz="2800" u="sng" dirty="0" smtClean="0">
                <a:solidFill>
                  <a:srgbClr val="FF0000"/>
                </a:solidFill>
                <a:latin typeface="Times New Roman" pitchFamily="18" charset="0"/>
                <a:cs typeface="Times New Roman" pitchFamily="18" charset="0"/>
              </a:rPr>
              <a:t>2-digit </a:t>
            </a:r>
            <a:r>
              <a:rPr lang="en-US" sz="2800" dirty="0" smtClean="0">
                <a:latin typeface="Times New Roman" pitchFamily="18" charset="0"/>
                <a:cs typeface="Times New Roman" pitchFamily="18" charset="0"/>
              </a:rPr>
              <a:t>SIC, or</a:t>
            </a:r>
          </a:p>
          <a:p>
            <a:pPr marL="1033272" lvl="2" indent="-576072">
              <a:lnSpc>
                <a:spcPct val="95000"/>
              </a:lnSpc>
              <a:spcBef>
                <a:spcPts val="0"/>
              </a:spcBef>
            </a:pPr>
            <a:r>
              <a:rPr lang="en-US" sz="2800" dirty="0" smtClean="0">
                <a:solidFill>
                  <a:srgbClr val="000000"/>
                </a:solidFill>
                <a:latin typeface="Times New Roman"/>
                <a:ea typeface="Times New Roman"/>
              </a:rPr>
              <a:t>different primary 2-digit SIC but DEQ determines the activities described by the two different primary 2-digit SIC essentially same</a:t>
            </a:r>
          </a:p>
          <a:p>
            <a:pPr marL="633222" lvl="1" indent="-576072">
              <a:lnSpc>
                <a:spcPct val="95000"/>
              </a:lnSpc>
              <a:spcBef>
                <a:spcPts val="0"/>
              </a:spcBef>
              <a:buFont typeface="Arial" pitchFamily="34" charset="0"/>
              <a:buChar char="•"/>
            </a:pPr>
            <a:r>
              <a:rPr lang="en-US" dirty="0" smtClean="0">
                <a:latin typeface="Times New Roman" pitchFamily="18" charset="0"/>
                <a:cs typeface="Times New Roman" pitchFamily="18" charset="0"/>
              </a:rPr>
              <a:t>Amount of emissions transferred cannot exceed the “new” source’s potential to emit</a:t>
            </a:r>
          </a:p>
          <a:p>
            <a:pPr marL="1033272" lvl="2" indent="-576072">
              <a:lnSpc>
                <a:spcPct val="95000"/>
              </a:lnSpc>
              <a:spcBef>
                <a:spcPts val="0"/>
              </a:spcBef>
              <a:buClr>
                <a:srgbClr val="00B0F0"/>
              </a:buClr>
              <a:buNone/>
            </a:pPr>
            <a:endParaRPr lang="en-US" sz="2800" dirty="0" smtClean="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89</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914400"/>
            <a:ext cx="8183880" cy="5105400"/>
          </a:xfrm>
          <a:prstGeom prst="rect">
            <a:avLst/>
          </a:prstGeom>
        </p:spPr>
        <p:txBody>
          <a:bodyPr vert="horz" lIns="182880" tIns="91440">
            <a:normAutofit fontScale="925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600" b="1" dirty="0" smtClean="0">
              <a:solidFill>
                <a:sysClr val="windowText" lastClr="000000"/>
              </a:solidFill>
              <a:latin typeface="Times New Roman"/>
              <a:ea typeface="Calibri"/>
              <a:cs typeface="Times New Roman"/>
            </a:endParaRPr>
          </a:p>
          <a:p>
            <a:pPr lvl="0">
              <a:buClr>
                <a:srgbClr val="00B0F0"/>
              </a:buClr>
              <a:buNone/>
            </a:pPr>
            <a:r>
              <a:rPr lang="en-US" sz="3000" dirty="0" smtClean="0">
                <a:latin typeface="Times New Roman" pitchFamily="18" charset="0"/>
                <a:cs typeface="Times New Roman" pitchFamily="18" charset="0"/>
              </a:rPr>
              <a:t>Unclear rules, not organized well:</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Reorganize by moving procedures out of definitions</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Provide clarification when needed, especially regarding compliance requirements</a:t>
            </a:r>
          </a:p>
          <a:p>
            <a:pPr marL="1028700" lvl="1" indent="-571500">
              <a:lnSpc>
                <a:spcPct val="115000"/>
              </a:lnSpc>
              <a:spcBef>
                <a:spcPts val="600"/>
              </a:spcBef>
              <a:buClrTx/>
              <a:buFont typeface="Arial" pitchFamily="34" charset="0"/>
              <a:buChar char="•"/>
            </a:pPr>
            <a:r>
              <a:rPr lang="en-US" sz="3000" dirty="0" smtClean="0">
                <a:latin typeface="Times New Roman" pitchFamily="18" charset="0"/>
                <a:cs typeface="Times New Roman" pitchFamily="18" charset="0"/>
              </a:rPr>
              <a:t>Delete unused/redundant definitions</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Correct errors</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Maintain overall stringency</a:t>
            </a: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sp>
        <p:nvSpPr>
          <p:cNvPr id="7" name="Title 1"/>
          <p:cNvSpPr txBox="1">
            <a:spLocks noGrp="1"/>
          </p:cNvSpPr>
          <p:nvPr>
            <p:ph type="title"/>
          </p:nvPr>
        </p:nvSpPr>
        <p:spPr bwMode="auto">
          <a:xfrm>
            <a:off x="457200" y="6096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9</a:t>
            </a:fld>
            <a:endParaRPr lang="en-US" dirty="0"/>
          </a:p>
        </p:txBody>
      </p:sp>
    </p:spTree>
    <p:extLst>
      <p:ext uri="{BB962C8B-B14F-4D97-AF65-F5344CB8AC3E}">
        <p14:creationId xmlns:p14="http://schemas.microsoft.com/office/powerpoint/2010/main" xmlns="" val="9425451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685800" y="609600"/>
            <a:ext cx="7696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 – Program Integrity</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2133600"/>
            <a:ext cx="8229600" cy="3733800"/>
          </a:xfrm>
        </p:spPr>
        <p:txBody>
          <a:bodyPr>
            <a:normAutofit lnSpcReduction="10000"/>
          </a:bodyPr>
          <a:lstStyle/>
          <a:p>
            <a:pPr marL="633222" indent="-576072">
              <a:lnSpc>
                <a:spcPct val="95000"/>
              </a:lnSpc>
              <a:spcBef>
                <a:spcPts val="0"/>
              </a:spcBef>
            </a:pPr>
            <a:r>
              <a:rPr lang="en-US" sz="2800" dirty="0" smtClean="0">
                <a:latin typeface="Times New Roman" pitchFamily="18" charset="0"/>
                <a:cs typeface="Times New Roman" pitchFamily="18" charset="0"/>
              </a:rPr>
              <a:t>Limits ability to use emissions for unrelated projects</a:t>
            </a:r>
          </a:p>
          <a:p>
            <a:pPr marL="633222" indent="-576072">
              <a:lnSpc>
                <a:spcPct val="95000"/>
              </a:lnSpc>
              <a:spcBef>
                <a:spcPts val="0"/>
              </a:spcBef>
            </a:pPr>
            <a:endParaRPr lang="en-US" sz="2800" dirty="0" smtClean="0">
              <a:latin typeface="Times New Roman" pitchFamily="18" charset="0"/>
              <a:cs typeface="Times New Roman" pitchFamily="18" charset="0"/>
            </a:endParaRPr>
          </a:p>
          <a:p>
            <a:pPr marL="633222" indent="-576072">
              <a:lnSpc>
                <a:spcPct val="95000"/>
              </a:lnSpc>
              <a:spcBef>
                <a:spcPts val="0"/>
              </a:spcBef>
            </a:pPr>
            <a:r>
              <a:rPr lang="en-US" sz="2800" dirty="0" smtClean="0">
                <a:latin typeface="Times New Roman" pitchFamily="18" charset="0"/>
                <a:cs typeface="Times New Roman" pitchFamily="18" charset="0"/>
              </a:rPr>
              <a:t>Clarifies rules to ensure new source, if different than existing source, is subject to construction approval</a:t>
            </a:r>
          </a:p>
          <a:p>
            <a:pPr marL="1033272" lvl="1" indent="-576072">
              <a:lnSpc>
                <a:spcPct val="95000"/>
              </a:lnSpc>
              <a:spcBef>
                <a:spcPts val="0"/>
              </a:spcBef>
            </a:pPr>
            <a:r>
              <a:rPr lang="en-US" dirty="0" smtClean="0">
                <a:latin typeface="Times New Roman" pitchFamily="18" charset="0"/>
                <a:cs typeface="Times New Roman" pitchFamily="18" charset="0"/>
              </a:rPr>
              <a:t>Consistent with provisions that apply to physical changes or </a:t>
            </a:r>
            <a:r>
              <a:rPr lang="en-US" u="sng" dirty="0" smtClean="0">
                <a:latin typeface="Times New Roman" pitchFamily="18" charset="0"/>
                <a:cs typeface="Times New Roman" pitchFamily="18" charset="0"/>
              </a:rPr>
              <a:t>changes in the method of operation</a:t>
            </a:r>
            <a:r>
              <a:rPr lang="en-US" dirty="0" smtClean="0">
                <a:latin typeface="Times New Roman" pitchFamily="18" charset="0"/>
                <a:cs typeface="Times New Roman" pitchFamily="18" charset="0"/>
              </a:rPr>
              <a:t> that apply to all sources.</a:t>
            </a:r>
          </a:p>
        </p:txBody>
      </p:sp>
      <p:sp>
        <p:nvSpPr>
          <p:cNvPr id="9" name="Slide Number Placeholder 8"/>
          <p:cNvSpPr>
            <a:spLocks noGrp="1"/>
          </p:cNvSpPr>
          <p:nvPr>
            <p:ph type="sldNum" sz="quarter" idx="12"/>
          </p:nvPr>
        </p:nvSpPr>
        <p:spPr/>
        <p:txBody>
          <a:bodyPr/>
          <a:lstStyle/>
          <a:p>
            <a:fld id="{B4F3AE50-1B84-4193-A18E-F29C95A836E2}" type="slidenum">
              <a:rPr lang="en-US" smtClean="0"/>
              <a:pPr/>
              <a:t>90</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5122" name="Picture 2" descr="http://www.timothy-carter.com/wp-content/uploads/2013/01/questi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1676400"/>
            <a:ext cx="5949913" cy="394794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12"/>
          </p:nvPr>
        </p:nvSpPr>
        <p:spPr/>
        <p:txBody>
          <a:bodyPr/>
          <a:lstStyle/>
          <a:p>
            <a:fld id="{B4F3AE50-1B84-4193-A18E-F29C95A836E2}" type="slidenum">
              <a:rPr lang="en-US" smtClean="0"/>
              <a:pPr/>
              <a:t>91</a:t>
            </a:fld>
            <a:endParaRPr lang="en-US" dirty="0"/>
          </a:p>
        </p:txBody>
      </p:sp>
    </p:spTree>
    <p:extLst>
      <p:ext uri="{BB962C8B-B14F-4D97-AF65-F5344CB8AC3E}">
        <p14:creationId xmlns:p14="http://schemas.microsoft.com/office/powerpoint/2010/main" xmlns="" val="33387183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3810000"/>
          </a:xfrm>
        </p:spPr>
        <p:txBody>
          <a:bodyPr>
            <a:normAutofit/>
          </a:bodyPr>
          <a:lstStyle/>
          <a:p>
            <a:pPr>
              <a:buNone/>
            </a:pPr>
            <a:r>
              <a:rPr lang="en-US" dirty="0" smtClean="0">
                <a:latin typeface="Times New Roman" pitchFamily="18" charset="0"/>
                <a:cs typeface="Times New Roman" pitchFamily="18" charset="0"/>
              </a:rPr>
              <a:t>What is NSR?</a:t>
            </a:r>
          </a:p>
          <a:p>
            <a:r>
              <a:rPr lang="en-US" dirty="0" smtClean="0">
                <a:latin typeface="Times New Roman" pitchFamily="18" charset="0"/>
                <a:cs typeface="Times New Roman" pitchFamily="18" charset="0"/>
              </a:rPr>
              <a:t>NSR = Preconstruction permitting program</a:t>
            </a:r>
          </a:p>
          <a:p>
            <a:pPr lvl="1"/>
            <a:r>
              <a:rPr lang="en-US" sz="3200" dirty="0" smtClean="0">
                <a:latin typeface="Times New Roman" pitchFamily="18" charset="0"/>
                <a:cs typeface="Times New Roman" pitchFamily="18" charset="0"/>
              </a:rPr>
              <a:t>Facility must get permit before building new or modifying</a:t>
            </a:r>
          </a:p>
          <a:p>
            <a:pPr lvl="1"/>
            <a:r>
              <a:rPr lang="en-US" sz="3200" dirty="0" smtClean="0">
                <a:latin typeface="Times New Roman" pitchFamily="18" charset="0"/>
                <a:cs typeface="Times New Roman" pitchFamily="18" charset="0"/>
              </a:rPr>
              <a:t>Specifies requirements facility must meet</a:t>
            </a:r>
          </a:p>
          <a:p>
            <a:r>
              <a:rPr lang="en-US" dirty="0" smtClean="0">
                <a:latin typeface="Times New Roman" pitchFamily="18" charset="0"/>
                <a:cs typeface="Times New Roman" pitchFamily="18" charset="0"/>
              </a:rPr>
              <a:t>Required by federal regulations</a:t>
            </a:r>
          </a:p>
          <a:p>
            <a:endParaRPr lang="en-US" dirty="0" smtClean="0"/>
          </a:p>
          <a:p>
            <a:pPr>
              <a:buNone/>
            </a:pPr>
            <a:endParaRPr lang="en-US" dirty="0" smtClean="0"/>
          </a:p>
          <a:p>
            <a:endParaRPr lang="en-US" dirty="0" smtClean="0"/>
          </a:p>
          <a:p>
            <a:endParaRPr lang="en-US" dirty="0" smtClean="0"/>
          </a:p>
        </p:txBody>
      </p:sp>
      <p:sp>
        <p:nvSpPr>
          <p:cNvPr id="6" name="Title 5"/>
          <p:cNvSpPr>
            <a:spLocks noGrp="1"/>
          </p:cNvSpPr>
          <p:nvPr>
            <p:ph type="title"/>
          </p:nvPr>
        </p:nvSpPr>
        <p:spPr>
          <a:xfrm>
            <a:off x="457200" y="609600"/>
            <a:ext cx="8229600" cy="792162"/>
          </a:xfrm>
        </p:spPr>
        <p:txBody>
          <a:bodyPr/>
          <a:lstStyle/>
          <a:p>
            <a:r>
              <a:rPr lang="en-US" sz="3600" dirty="0" smtClean="0">
                <a:latin typeface="Times New Roman" pitchFamily="18" charset="0"/>
                <a:cs typeface="Times New Roman" pitchFamily="18" charset="0"/>
              </a:rPr>
              <a:t>New Source Review</a:t>
            </a:r>
            <a:endParaRPr lang="en-US" sz="3600"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1200"/>
            <a:ext cx="4572000" cy="1371599"/>
          </a:xfrm>
        </p:spPr>
        <p:txBody>
          <a:bodyPr>
            <a:normAutofit fontScale="85000" lnSpcReduction="10000"/>
          </a:bodyPr>
          <a:lstStyle/>
          <a:p>
            <a:pPr marL="0" indent="0">
              <a:buNone/>
            </a:pPr>
            <a:r>
              <a:rPr lang="en-US" sz="3300" b="1" dirty="0" smtClean="0"/>
              <a:t>Major NSR</a:t>
            </a:r>
            <a:r>
              <a:rPr lang="en-US" sz="3300" dirty="0" smtClean="0"/>
              <a:t>: at least as stringent as the federal major NSR program = little flexibility</a:t>
            </a:r>
          </a:p>
          <a:p>
            <a:endParaRPr lang="en-US" sz="2800" dirty="0"/>
          </a:p>
        </p:txBody>
      </p:sp>
      <p:sp>
        <p:nvSpPr>
          <p:cNvPr id="6" name="Content Placeholder 2"/>
          <p:cNvSpPr txBox="1">
            <a:spLocks/>
          </p:cNvSpPr>
          <p:nvPr/>
        </p:nvSpPr>
        <p:spPr>
          <a:xfrm>
            <a:off x="381000" y="4191000"/>
            <a:ext cx="4419600" cy="1371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b="1" dirty="0" smtClean="0"/>
              <a:t>Minor NSR</a:t>
            </a:r>
            <a:r>
              <a:rPr lang="en-US" sz="3000" dirty="0" smtClean="0"/>
              <a:t>: no minimum requirements = more flexibility</a:t>
            </a:r>
          </a:p>
          <a:p>
            <a:pPr marL="342900" lvl="1" indent="-342900">
              <a:buFont typeface="Arial" pitchFamily="34" charset="0"/>
              <a:buChar char="•"/>
            </a:pPr>
            <a:endParaRPr lang="en-US" sz="3200" dirty="0" smtClean="0"/>
          </a:p>
          <a:p>
            <a:endParaRPr lang="en-US" sz="2800" dirty="0"/>
          </a:p>
        </p:txBody>
      </p:sp>
      <p:pic>
        <p:nvPicPr>
          <p:cNvPr id="410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29200" y="1828800"/>
            <a:ext cx="3657600" cy="21231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746" name="Picture 2" descr="http://www.flytyingspecialties.com/shop/images/fbg_olive.jpg"/>
          <p:cNvPicPr>
            <a:picLocks noChangeAspect="1" noChangeArrowheads="1"/>
          </p:cNvPicPr>
          <p:nvPr/>
        </p:nvPicPr>
        <p:blipFill>
          <a:blip r:embed="rId4" cstate="print"/>
          <a:srcRect/>
          <a:stretch>
            <a:fillRect/>
          </a:stretch>
        </p:blipFill>
        <p:spPr bwMode="auto">
          <a:xfrm>
            <a:off x="5486400" y="4114800"/>
            <a:ext cx="3267075" cy="1612966"/>
          </a:xfrm>
          <a:prstGeom prst="rect">
            <a:avLst/>
          </a:prstGeom>
          <a:noFill/>
        </p:spPr>
      </p:pic>
      <p:sp>
        <p:nvSpPr>
          <p:cNvPr id="9" name="Title 5"/>
          <p:cNvSpPr>
            <a:spLocks noGrp="1"/>
          </p:cNvSpPr>
          <p:nvPr>
            <p:ph type="title"/>
          </p:nvPr>
        </p:nvSpPr>
        <p:spPr>
          <a:xfrm>
            <a:off x="457200" y="609600"/>
            <a:ext cx="8229600" cy="792162"/>
          </a:xfrm>
        </p:spPr>
        <p:txBody>
          <a:bodyPr/>
          <a:lstStyle/>
          <a:p>
            <a:r>
              <a:rPr lang="en-US" sz="3600" dirty="0" smtClean="0">
                <a:latin typeface="Times New Roman" pitchFamily="18" charset="0"/>
                <a:cs typeface="Times New Roman" pitchFamily="18" charset="0"/>
              </a:rPr>
              <a:t>New Source Review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93</a:t>
            </a:fld>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685800"/>
          </a:xfrm>
        </p:spPr>
        <p:txBody>
          <a:bodyPr>
            <a:normAutofit/>
          </a:bodyPr>
          <a:lstStyle/>
          <a:p>
            <a:pPr>
              <a:buNone/>
            </a:pPr>
            <a:r>
              <a:rPr lang="en-US" dirty="0" smtClean="0"/>
              <a:t>Purpose of changes to New Source Review</a:t>
            </a:r>
          </a:p>
          <a:p>
            <a:endParaRPr lang="en-US" dirty="0" smtClean="0"/>
          </a:p>
        </p:txBody>
      </p:sp>
      <p:grpSp>
        <p:nvGrpSpPr>
          <p:cNvPr id="2" name="Group 14"/>
          <p:cNvGrpSpPr/>
          <p:nvPr/>
        </p:nvGrpSpPr>
        <p:grpSpPr>
          <a:xfrm>
            <a:off x="914400" y="3721854"/>
            <a:ext cx="7767359" cy="1601435"/>
            <a:chOff x="914400" y="3721854"/>
            <a:chExt cx="7767359" cy="1601435"/>
          </a:xfrm>
        </p:grpSpPr>
        <p:pic>
          <p:nvPicPr>
            <p:cNvPr id="53250" name="Picture 2" descr="http://www.theartorder.com/images/blog/gallery/2013/10/Roadblock.jpg"/>
            <p:cNvPicPr>
              <a:picLocks noChangeAspect="1" noChangeArrowheads="1"/>
            </p:cNvPicPr>
            <p:nvPr/>
          </p:nvPicPr>
          <p:blipFill>
            <a:blip r:embed="rId3" cstate="print"/>
            <a:srcRect/>
            <a:stretch>
              <a:fillRect/>
            </a:stretch>
          </p:blipFill>
          <p:spPr bwMode="auto">
            <a:xfrm>
              <a:off x="914400" y="3721854"/>
              <a:ext cx="2314575" cy="1601435"/>
            </a:xfrm>
            <a:prstGeom prst="rect">
              <a:avLst/>
            </a:prstGeom>
            <a:noFill/>
          </p:spPr>
        </p:pic>
        <p:sp>
          <p:nvSpPr>
            <p:cNvPr id="8" name="Rectangle 7"/>
            <p:cNvSpPr/>
            <p:nvPr/>
          </p:nvSpPr>
          <p:spPr>
            <a:xfrm>
              <a:off x="3352800" y="4343400"/>
              <a:ext cx="5328959" cy="523220"/>
            </a:xfrm>
            <a:prstGeom prst="rect">
              <a:avLst/>
            </a:prstGeom>
          </p:spPr>
          <p:txBody>
            <a:bodyPr wrap="none">
              <a:spAutoFit/>
            </a:bodyPr>
            <a:lstStyle/>
            <a:p>
              <a:pPr marL="0" lvl="1"/>
              <a:r>
                <a:rPr lang="en-US" sz="2800" dirty="0" smtClean="0"/>
                <a:t>Remove roadblocks in current rules</a:t>
              </a:r>
            </a:p>
          </p:txBody>
        </p:sp>
      </p:grpSp>
      <p:grpSp>
        <p:nvGrpSpPr>
          <p:cNvPr id="6" name="Group 15"/>
          <p:cNvGrpSpPr/>
          <p:nvPr/>
        </p:nvGrpSpPr>
        <p:grpSpPr>
          <a:xfrm>
            <a:off x="1219200" y="5181600"/>
            <a:ext cx="6924675" cy="1514475"/>
            <a:chOff x="1219200" y="5181600"/>
            <a:chExt cx="6924675" cy="1514475"/>
          </a:xfrm>
        </p:grpSpPr>
        <p:pic>
          <p:nvPicPr>
            <p:cNvPr id="22530" name="Picture 2" descr="http://www.mothersandothersforcleanair.org/wp-content/uploads/2014/03/Clean-Air-in-hands-1.jpg"/>
            <p:cNvPicPr>
              <a:picLocks noChangeAspect="1" noChangeArrowheads="1"/>
            </p:cNvPicPr>
            <p:nvPr/>
          </p:nvPicPr>
          <p:blipFill>
            <a:blip r:embed="rId4" cstate="print"/>
            <a:srcRect/>
            <a:stretch>
              <a:fillRect/>
            </a:stretch>
          </p:blipFill>
          <p:spPr bwMode="auto">
            <a:xfrm>
              <a:off x="6629400" y="5181600"/>
              <a:ext cx="1514475" cy="1514475"/>
            </a:xfrm>
            <a:prstGeom prst="rect">
              <a:avLst/>
            </a:prstGeom>
            <a:noFill/>
          </p:spPr>
        </p:pic>
        <p:sp>
          <p:nvSpPr>
            <p:cNvPr id="9" name="Rectangle 8"/>
            <p:cNvSpPr/>
            <p:nvPr/>
          </p:nvSpPr>
          <p:spPr>
            <a:xfrm>
              <a:off x="1219200" y="5638800"/>
              <a:ext cx="5396285" cy="523220"/>
            </a:xfrm>
            <a:prstGeom prst="rect">
              <a:avLst/>
            </a:prstGeom>
          </p:spPr>
          <p:txBody>
            <a:bodyPr wrap="none">
              <a:spAutoFit/>
            </a:bodyPr>
            <a:lstStyle/>
            <a:p>
              <a:pPr marL="0" lvl="1"/>
              <a:r>
                <a:rPr lang="en-US" sz="2800" dirty="0" smtClean="0"/>
                <a:t>Address air quality problem sources</a:t>
              </a:r>
            </a:p>
          </p:txBody>
        </p:sp>
      </p:grpSp>
      <p:grpSp>
        <p:nvGrpSpPr>
          <p:cNvPr id="7" name="Group 16"/>
          <p:cNvGrpSpPr/>
          <p:nvPr/>
        </p:nvGrpSpPr>
        <p:grpSpPr>
          <a:xfrm>
            <a:off x="1066800" y="2209800"/>
            <a:ext cx="5683250" cy="1683702"/>
            <a:chOff x="1066800" y="2209800"/>
            <a:chExt cx="5683250" cy="1683702"/>
          </a:xfrm>
        </p:grpSpPr>
        <p:sp>
          <p:nvSpPr>
            <p:cNvPr id="12" name="TextBox 11"/>
            <p:cNvSpPr txBox="1"/>
            <p:nvPr/>
          </p:nvSpPr>
          <p:spPr>
            <a:xfrm>
              <a:off x="1066800" y="2514600"/>
              <a:ext cx="3141886" cy="523220"/>
            </a:xfrm>
            <a:prstGeom prst="rect">
              <a:avLst/>
            </a:prstGeom>
            <a:noFill/>
          </p:spPr>
          <p:txBody>
            <a:bodyPr wrap="none" rtlCol="0">
              <a:spAutoFit/>
            </a:bodyPr>
            <a:lstStyle/>
            <a:p>
              <a:r>
                <a:rPr lang="en-US" sz="2800" dirty="0" smtClean="0"/>
                <a:t>Reorganize the rules</a:t>
              </a:r>
              <a:endParaRPr lang="en-US" sz="2800" dirty="0"/>
            </a:p>
          </p:txBody>
        </p:sp>
        <p:pic>
          <p:nvPicPr>
            <p:cNvPr id="21506" name="Picture 2" descr="http://www.peoplefluent.com/sites/default/files/Building%20Pieces.jpg"/>
            <p:cNvPicPr>
              <a:picLocks noChangeAspect="1" noChangeArrowheads="1"/>
            </p:cNvPicPr>
            <p:nvPr/>
          </p:nvPicPr>
          <p:blipFill>
            <a:blip r:embed="rId5" cstate="print"/>
            <a:srcRect t="7200" b="12800"/>
            <a:stretch>
              <a:fillRect/>
            </a:stretch>
          </p:blipFill>
          <p:spPr bwMode="auto">
            <a:xfrm>
              <a:off x="4648200" y="2209800"/>
              <a:ext cx="2101850" cy="1683702"/>
            </a:xfrm>
            <a:prstGeom prst="rect">
              <a:avLst/>
            </a:prstGeom>
            <a:noFill/>
          </p:spPr>
        </p:pic>
      </p:grpSp>
      <p:sp>
        <p:nvSpPr>
          <p:cNvPr id="15" name="Title 5"/>
          <p:cNvSpPr>
            <a:spLocks noGrp="1"/>
          </p:cNvSpPr>
          <p:nvPr>
            <p:ph type="title"/>
          </p:nvPr>
        </p:nvSpPr>
        <p:spPr>
          <a:xfrm>
            <a:off x="457200" y="609600"/>
            <a:ext cx="8229600" cy="792162"/>
          </a:xfrm>
        </p:spPr>
        <p:txBody>
          <a:bodyPr/>
          <a:lstStyle/>
          <a:p>
            <a:r>
              <a:rPr lang="en-US" sz="3600" dirty="0" smtClean="0">
                <a:latin typeface="Times New Roman" pitchFamily="18" charset="0"/>
                <a:cs typeface="Times New Roman" pitchFamily="18" charset="0"/>
              </a:rPr>
              <a:t>New Source Review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16" name="Slide Number Placeholder 15"/>
          <p:cNvSpPr>
            <a:spLocks noGrp="1"/>
          </p:cNvSpPr>
          <p:nvPr>
            <p:ph type="sldNum" sz="quarter" idx="12"/>
          </p:nvPr>
        </p:nvSpPr>
        <p:spPr/>
        <p:txBody>
          <a:bodyPr/>
          <a:lstStyle/>
          <a:p>
            <a:fld id="{B4F3AE50-1B84-4193-A18E-F29C95A836E2}" type="slidenum">
              <a:rPr lang="en-US" smtClean="0"/>
              <a:pPr/>
              <a:t>94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1000"/>
                                        <p:tgtEl>
                                          <p:spTgt spid="7"/>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Bottom)">
                                      <p:cBhvr>
                                        <p:cTn id="11" dur="1000"/>
                                        <p:tgtEl>
                                          <p:spTgt spid="2"/>
                                        </p:tgtEl>
                                      </p:cBhvr>
                                    </p:animEffect>
                                  </p:childTnLst>
                                </p:cTn>
                              </p:par>
                            </p:childTnLst>
                          </p:cTn>
                        </p:par>
                        <p:par>
                          <p:cTn id="12" fill="hold">
                            <p:stCondLst>
                              <p:cond delay="2000"/>
                            </p:stCondLst>
                            <p:childTnLst>
                              <p:par>
                                <p:cTn id="13" presetID="1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Bottom)">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NSR requirements depend on emission rate, and how the area is designated</a:t>
            </a:r>
          </a:p>
          <a:p>
            <a:pPr lvl="1"/>
            <a:r>
              <a:rPr lang="en-US" sz="3200" dirty="0" smtClean="0"/>
              <a:t>Emission level (Major NSR, Minor NSR)</a:t>
            </a:r>
          </a:p>
          <a:p>
            <a:pPr lvl="1"/>
            <a:r>
              <a:rPr lang="en-US" sz="3200" dirty="0" smtClean="0"/>
              <a:t>Area designation </a:t>
            </a:r>
            <a:br>
              <a:rPr lang="en-US" sz="3200" dirty="0" smtClean="0"/>
            </a:br>
            <a:r>
              <a:rPr lang="en-US" sz="3200" dirty="0" smtClean="0"/>
              <a:t>(e.g. attainment, nonattainment)</a:t>
            </a:r>
          </a:p>
          <a:p>
            <a:pPr lvl="1"/>
            <a:r>
              <a:rPr lang="en-US" sz="3200" dirty="0" smtClean="0"/>
              <a:t>(usually) reflects air quality in a geographic area</a:t>
            </a:r>
          </a:p>
          <a:p>
            <a:pPr lvl="1"/>
            <a:endParaRPr lang="en-US" sz="3200" dirty="0" smtClean="0"/>
          </a:p>
          <a:p>
            <a:endParaRPr lang="en-US" dirty="0" smtClean="0"/>
          </a:p>
          <a:p>
            <a:endParaRPr lang="en-US" dirty="0" smtClean="0"/>
          </a:p>
        </p:txBody>
      </p:sp>
      <p:sp>
        <p:nvSpPr>
          <p:cNvPr id="7" name="Title 5"/>
          <p:cNvSpPr>
            <a:spLocks noGrp="1"/>
          </p:cNvSpPr>
          <p:nvPr>
            <p:ph type="title"/>
          </p:nvPr>
        </p:nvSpPr>
        <p:spPr>
          <a:xfrm>
            <a:off x="457200" y="609600"/>
            <a:ext cx="8229600" cy="792162"/>
          </a:xfrm>
        </p:spPr>
        <p:txBody>
          <a:bodyPr/>
          <a:lstStyle/>
          <a:p>
            <a:r>
              <a:rPr lang="en-US" sz="3600" dirty="0" smtClean="0">
                <a:latin typeface="Times New Roman" pitchFamily="18" charset="0"/>
                <a:cs typeface="Times New Roman" pitchFamily="18" charset="0"/>
              </a:rPr>
              <a:t>New Source Review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95</a:t>
            </a:fld>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Major NSR, at least as stringent as the federal major NSR program = little flexibility</a:t>
            </a:r>
          </a:p>
          <a:p>
            <a:r>
              <a:rPr lang="en-US" dirty="0" smtClean="0"/>
              <a:t>Minor NSR, no minimum requirements = more flexibility</a:t>
            </a:r>
            <a:endParaRPr lang="en-US" sz="3200" dirty="0" smtClean="0"/>
          </a:p>
          <a:p>
            <a:pPr marL="742950" lvl="2" indent="-342900"/>
            <a:r>
              <a:rPr lang="en-US" sz="3200" dirty="0" smtClean="0"/>
              <a:t>Expand Minor NSR </a:t>
            </a:r>
            <a:r>
              <a:rPr lang="en-US" sz="3200" dirty="0" smtClean="0">
                <a:sym typeface="Wingdings" pitchFamily="2" charset="2"/>
              </a:rPr>
              <a:t> more flexibility</a:t>
            </a:r>
          </a:p>
          <a:p>
            <a:pPr marL="742950" lvl="2" indent="-342900"/>
            <a:r>
              <a:rPr lang="en-US" sz="3200" dirty="0" smtClean="0">
                <a:sym typeface="Wingdings" pitchFamily="2" charset="2"/>
              </a:rPr>
              <a:t>Use flexibility to address AQ problem sources</a:t>
            </a:r>
          </a:p>
          <a:p>
            <a:pPr marL="742950" lvl="2" indent="-342900"/>
            <a:r>
              <a:rPr lang="en-US" sz="3200" dirty="0" smtClean="0">
                <a:sym typeface="Wingdings" pitchFamily="2" charset="2"/>
              </a:rPr>
              <a:t>Other revisions remove roadblocks</a:t>
            </a:r>
          </a:p>
          <a:p>
            <a:pPr marL="742950" lvl="2" indent="-342900"/>
            <a:endParaRPr lang="en-US" sz="3200" dirty="0" smtClean="0"/>
          </a:p>
          <a:p>
            <a:pPr marL="342900" lvl="1" indent="-342900">
              <a:buFont typeface="Arial" pitchFamily="34" charset="0"/>
              <a:buChar char="•"/>
            </a:pPr>
            <a:endParaRPr lang="en-US" sz="3200" dirty="0" smtClean="0"/>
          </a:p>
          <a:p>
            <a:endParaRPr lang="en-US" sz="2800" dirty="0"/>
          </a:p>
        </p:txBody>
      </p:sp>
      <p:sp>
        <p:nvSpPr>
          <p:cNvPr id="7" name="Title 5"/>
          <p:cNvSpPr>
            <a:spLocks noGrp="1"/>
          </p:cNvSpPr>
          <p:nvPr>
            <p:ph type="title"/>
          </p:nvPr>
        </p:nvSpPr>
        <p:spPr>
          <a:xfrm>
            <a:off x="457200" y="609600"/>
            <a:ext cx="8229600" cy="792162"/>
          </a:xfrm>
        </p:spPr>
        <p:txBody>
          <a:bodyPr/>
          <a:lstStyle/>
          <a:p>
            <a:r>
              <a:rPr lang="en-US" sz="3600" dirty="0" smtClean="0">
                <a:latin typeface="Times New Roman" pitchFamily="18" charset="0"/>
                <a:cs typeface="Times New Roman" pitchFamily="18" charset="0"/>
              </a:rPr>
              <a:t>New Source Review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96</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Proposed rule changes increase permitting flexibility, remove roadblocks</a:t>
            </a:r>
          </a:p>
          <a:p>
            <a:r>
              <a:rPr lang="en-US" dirty="0" smtClean="0"/>
              <a:t>Benefits communities with AQ problems</a:t>
            </a:r>
          </a:p>
          <a:p>
            <a:pPr lvl="1"/>
            <a:r>
              <a:rPr lang="en-US" sz="3200" dirty="0" smtClean="0"/>
              <a:t>Inability to obtain a permit prevents economic growth</a:t>
            </a:r>
          </a:p>
          <a:p>
            <a:pPr lvl="1"/>
            <a:r>
              <a:rPr lang="en-US" sz="3200" dirty="0" smtClean="0"/>
              <a:t>Lack of economic growth hampers citizens’ and communities’ ability to solve the AQ problem</a:t>
            </a:r>
          </a:p>
          <a:p>
            <a:endParaRPr lang="en-US" dirty="0" smtClean="0"/>
          </a:p>
          <a:p>
            <a:endParaRPr lang="en-US" dirty="0" smtClean="0"/>
          </a:p>
          <a:p>
            <a:endParaRPr lang="en-US" dirty="0"/>
          </a:p>
        </p:txBody>
      </p:sp>
      <p:sp>
        <p:nvSpPr>
          <p:cNvPr id="7" name="Title 5"/>
          <p:cNvSpPr>
            <a:spLocks noGrp="1"/>
          </p:cNvSpPr>
          <p:nvPr>
            <p:ph type="title"/>
          </p:nvPr>
        </p:nvSpPr>
        <p:spPr>
          <a:xfrm>
            <a:off x="457200" y="609600"/>
            <a:ext cx="8229600" cy="792162"/>
          </a:xfrm>
        </p:spPr>
        <p:txBody>
          <a:bodyPr/>
          <a:lstStyle/>
          <a:p>
            <a:r>
              <a:rPr lang="en-US" sz="3600" dirty="0" smtClean="0">
                <a:latin typeface="Times New Roman" pitchFamily="18" charset="0"/>
                <a:cs typeface="Times New Roman" pitchFamily="18" charset="0"/>
              </a:rPr>
              <a:t>New Source Review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97</a:t>
            </a:fld>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828800"/>
            <a:ext cx="8305800" cy="4114800"/>
          </a:xfrm>
        </p:spPr>
        <p:txBody>
          <a:bodyPr>
            <a:noAutofit/>
          </a:bodyPr>
          <a:lstStyle/>
          <a:p>
            <a:pPr marL="971550" lvl="1" indent="-514350" algn="l">
              <a:lnSpc>
                <a:spcPct val="120000"/>
              </a:lnSpc>
              <a:spcBef>
                <a:spcPts val="0"/>
              </a:spcBef>
              <a:spcAft>
                <a:spcPts val="600"/>
              </a:spcAft>
            </a:pPr>
            <a:r>
              <a:rPr lang="en-US" dirty="0" smtClean="0">
                <a:solidFill>
                  <a:schemeClr val="tx1"/>
                </a:solidFill>
              </a:rPr>
              <a:t>Overview of NSR revisions</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Raise Major NSR threshold</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Revise offset requirements, specify priority sources</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Revise Net Air Quality Benefit demonstration</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Clarify what triggers NSR</a:t>
            </a: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98</a:t>
            </a:fld>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828800"/>
            <a:ext cx="8305800" cy="4114800"/>
          </a:xfrm>
        </p:spPr>
        <p:txBody>
          <a:bodyPr>
            <a:noAutofit/>
          </a:bodyPr>
          <a:lstStyle/>
          <a:p>
            <a:pPr marL="971550" lvl="1" indent="-514350" algn="l">
              <a:lnSpc>
                <a:spcPct val="120000"/>
              </a:lnSpc>
              <a:spcBef>
                <a:spcPts val="0"/>
              </a:spcBef>
              <a:spcAft>
                <a:spcPts val="600"/>
              </a:spcAft>
            </a:pPr>
            <a:r>
              <a:rPr lang="en-US" dirty="0" smtClean="0">
                <a:solidFill>
                  <a:schemeClr val="tx1"/>
                </a:solidFill>
              </a:rPr>
              <a:t>Raise Major NSR threshold</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Federal Major NSR threshold 100 tons per year</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Oregon’s threshold is lower, pollutant-specific</a:t>
            </a:r>
            <a:br>
              <a:rPr lang="en-US" dirty="0" smtClean="0">
                <a:solidFill>
                  <a:schemeClr val="tx1"/>
                </a:solidFill>
              </a:rPr>
            </a:br>
            <a:r>
              <a:rPr lang="en-US" dirty="0" smtClean="0">
                <a:solidFill>
                  <a:schemeClr val="tx1"/>
                </a:solidFill>
              </a:rPr>
              <a:t>   </a:t>
            </a:r>
            <a:r>
              <a:rPr lang="en-US" i="1" dirty="0" smtClean="0">
                <a:solidFill>
                  <a:schemeClr val="tx1"/>
                </a:solidFill>
              </a:rPr>
              <a:t>PM2.5 = 10 tons/year; NOx = 40 tons/year</a:t>
            </a:r>
          </a:p>
          <a:p>
            <a:pPr marL="971550" lvl="1" indent="-514350" algn="l">
              <a:lnSpc>
                <a:spcPct val="120000"/>
              </a:lnSpc>
              <a:spcBef>
                <a:spcPts val="0"/>
              </a:spcBef>
              <a:spcAft>
                <a:spcPts val="600"/>
              </a:spcAft>
              <a:buFont typeface="Arial" pitchFamily="34" charset="0"/>
              <a:buChar char="•"/>
            </a:pPr>
            <a:r>
              <a:rPr lang="en-US" dirty="0" smtClean="0">
                <a:solidFill>
                  <a:schemeClr val="tx1"/>
                </a:solidFill>
              </a:rPr>
              <a:t>Raising threshold </a:t>
            </a:r>
            <a:r>
              <a:rPr lang="en-US" dirty="0" smtClean="0">
                <a:solidFill>
                  <a:schemeClr val="tx1"/>
                </a:solidFill>
                <a:sym typeface="Wingdings" pitchFamily="2" charset="2"/>
              </a:rPr>
              <a:t>means fewer sources subject to Major NSR, more sources Minor (State) NSR</a:t>
            </a:r>
          </a:p>
        </p:txBody>
      </p:sp>
      <p:sp>
        <p:nvSpPr>
          <p:cNvPr id="8" name="Title 5"/>
          <p:cNvSpPr txBox="1">
            <a:spLocks/>
          </p:cNvSpPr>
          <p:nvPr/>
        </p:nvSpPr>
        <p:spPr>
          <a:xfrm>
            <a:off x="457200" y="609600"/>
            <a:ext cx="8229600" cy="7921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New Source Review	</a:t>
            </a:r>
            <a:r>
              <a:rPr kumimoji="0" lang="en-US" sz="2000" b="0" i="1" u="none" strike="noStrike" kern="1200" cap="none" spc="0" normalizeH="0" baseline="0" noProof="0" smtClean="0">
                <a:ln>
                  <a:noFill/>
                </a:ln>
                <a:solidFill>
                  <a:schemeClr val="tx1"/>
                </a:solidFill>
                <a:effectLst/>
                <a:uLnTx/>
                <a:uFillTx/>
                <a:latin typeface="Times New Roman" pitchFamily="18" charset="0"/>
                <a:ea typeface="+mj-ea"/>
                <a:cs typeface="Times New Roman" pitchFamily="18" charset="0"/>
              </a:rPr>
              <a:t>continued</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99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14248</TotalTime>
  <Words>10452</Words>
  <Application>Microsoft Office PowerPoint</Application>
  <PresentationFormat>On-screen Show (4:3)</PresentationFormat>
  <Paragraphs>1716</Paragraphs>
  <Slides>156</Slides>
  <Notes>113</Notes>
  <HiddenSlides>1</HiddenSlides>
  <MMClips>0</MMClips>
  <ScaleCrop>false</ScaleCrop>
  <HeadingPairs>
    <vt:vector size="4" baseType="variant">
      <vt:variant>
        <vt:lpstr>Theme</vt:lpstr>
      </vt:variant>
      <vt:variant>
        <vt:i4>2</vt:i4>
      </vt:variant>
      <vt:variant>
        <vt:lpstr>Slide Titles</vt:lpstr>
      </vt:variant>
      <vt:variant>
        <vt:i4>156</vt:i4>
      </vt:variant>
    </vt:vector>
  </HeadingPairs>
  <TitlesOfParts>
    <vt:vector size="158" baseType="lpstr">
      <vt:lpstr>Office Theme</vt:lpstr>
      <vt:lpstr>1_Office Theme</vt:lpstr>
      <vt:lpstr>Slide 1</vt:lpstr>
      <vt:lpstr>Slide 2</vt:lpstr>
      <vt:lpstr>Rulemaking Goals</vt:lpstr>
      <vt:lpstr>Reasons for Rulemaking</vt:lpstr>
      <vt:lpstr>Reasons for Rulemaking  continued</vt:lpstr>
      <vt:lpstr>Slide 6</vt:lpstr>
      <vt:lpstr>Slide 7</vt:lpstr>
      <vt:lpstr>Slide 8</vt:lpstr>
      <vt:lpstr>Rule Clean-Up</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PM and Opacity Standards  Topics</vt:lpstr>
      <vt:lpstr>PM and Opacity Standards  - Background</vt:lpstr>
      <vt:lpstr>Opacity standard changes</vt:lpstr>
      <vt:lpstr>Opacity standard changes continued</vt:lpstr>
      <vt:lpstr>Special Control Areas</vt:lpstr>
      <vt:lpstr>Opacity standard changes continued</vt:lpstr>
      <vt:lpstr>Opacity standard changes continued</vt:lpstr>
      <vt:lpstr>Opacity standard changes continued</vt:lpstr>
      <vt:lpstr>Opacity standard changes continued</vt:lpstr>
      <vt:lpstr>Opacity standard changes - Fugitive Emissions </vt:lpstr>
      <vt:lpstr>Slide 33</vt:lpstr>
      <vt:lpstr>Grain loading changes</vt:lpstr>
      <vt:lpstr>Grain loading changes  continued</vt:lpstr>
      <vt:lpstr>Grain loading changes  continued</vt:lpstr>
      <vt:lpstr>Grain loading changes  continued Non-Fuel Burning Equipment</vt:lpstr>
      <vt:lpstr>Grain loading changes  continued Fuel Burning Equipment</vt:lpstr>
      <vt:lpstr>Grain loading changes  continued Pre-1970 Fuel Burning Equipment</vt:lpstr>
      <vt:lpstr>PM and Opacity Standards  -  Affected Sources</vt:lpstr>
      <vt:lpstr>Slide 41</vt:lpstr>
      <vt:lpstr>PM Standards</vt:lpstr>
      <vt:lpstr>Break</vt:lpstr>
      <vt:lpstr>Division 222  Stationary Source Plant Site Emission Limits</vt:lpstr>
      <vt:lpstr>Division 222  Stationary Source Plant Site Emission Limits</vt:lpstr>
      <vt:lpstr>Division 222  Stationary Source Plant Site Emission Limits</vt:lpstr>
      <vt:lpstr>Division 222  Stationary Source Plant Site Emission Limits</vt:lpstr>
      <vt:lpstr>Division 222  Stationary Source Plant Site Emission Limits</vt:lpstr>
      <vt:lpstr>Division 222  Stationary Source Plant Site Emission Limits</vt:lpstr>
      <vt:lpstr>Adjourn</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vt:lpstr>
      <vt:lpstr>Nuisance Odor Update</vt:lpstr>
      <vt:lpstr>Slide 68</vt:lpstr>
      <vt:lpstr>Slide 69</vt:lpstr>
      <vt:lpstr>Slide 70</vt:lpstr>
      <vt:lpstr>Slide 71</vt:lpstr>
      <vt:lpstr>Slide 72</vt:lpstr>
      <vt:lpstr>Slide 73</vt:lpstr>
      <vt:lpstr>Categorically Insignificant Activities</vt:lpstr>
      <vt:lpstr>Slide 75</vt:lpstr>
      <vt:lpstr>Categorically Insignificant Activities - background</vt:lpstr>
      <vt:lpstr>Slide 77</vt:lpstr>
      <vt:lpstr>Small fuel burning equipment  </vt:lpstr>
      <vt:lpstr>Small fuel burning equipment continued </vt:lpstr>
      <vt:lpstr>Small fuel burning equipment continued </vt:lpstr>
      <vt:lpstr>Oil/Water separators </vt:lpstr>
      <vt:lpstr>Regulatory Considerations</vt:lpstr>
      <vt:lpstr>Regulatory Considerations  continued</vt:lpstr>
      <vt:lpstr>Regulatory Considerations  continued</vt:lpstr>
      <vt:lpstr>Categorically Insignificant Activities</vt:lpstr>
      <vt:lpstr>LUNCH</vt:lpstr>
      <vt:lpstr>Splitting Businesses</vt:lpstr>
      <vt:lpstr>Splitting Businesses – Background/Issues</vt:lpstr>
      <vt:lpstr>Splitting Businesses – Rule Changes</vt:lpstr>
      <vt:lpstr>Splitting Businesses – Program Integrity</vt:lpstr>
      <vt:lpstr>Splitting Businesses</vt:lpstr>
      <vt:lpstr>New Source Review</vt:lpstr>
      <vt:lpstr>New Source Review continued</vt:lpstr>
      <vt:lpstr>New Source Review continued</vt:lpstr>
      <vt:lpstr>New Source Review continued</vt:lpstr>
      <vt:lpstr>New Source Review continued</vt:lpstr>
      <vt:lpstr>New Source Review continued</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UARG v EPA (GHG PSD)</vt:lpstr>
      <vt:lpstr>UARG v EPA (GHG PSD)</vt:lpstr>
      <vt:lpstr>Slide 120</vt:lpstr>
      <vt:lpstr>Slide 121</vt:lpstr>
      <vt:lpstr>Slide 122</vt:lpstr>
      <vt:lpstr>Greenhouse Gases</vt:lpstr>
      <vt:lpstr>New Source Review (NSR)</vt:lpstr>
      <vt:lpstr>Things unique to DEQ’s program</vt:lpstr>
      <vt:lpstr>Things unique to DEQ’s program continued</vt:lpstr>
      <vt:lpstr>Why make changes?</vt:lpstr>
      <vt:lpstr>How will the changes improve the program?</vt:lpstr>
      <vt:lpstr>What are the changes? </vt:lpstr>
      <vt:lpstr>What are the changes? </vt:lpstr>
      <vt:lpstr>Major / Minor NSR – currently  With construction or change in method of operation (Major Modification)</vt:lpstr>
      <vt:lpstr>Major / Minor NSR   With construction or change in method of operation (Major Modification)</vt:lpstr>
      <vt:lpstr>Significant Emission Rate (SER)</vt:lpstr>
      <vt:lpstr>Two New Area Designations</vt:lpstr>
      <vt:lpstr>Current Area Designations</vt:lpstr>
      <vt:lpstr>Areas in transition</vt:lpstr>
      <vt:lpstr>New Area Designations</vt:lpstr>
      <vt:lpstr>Changes to Improve Air Quality</vt:lpstr>
      <vt:lpstr>Offset Changes</vt:lpstr>
      <vt:lpstr>Net Air Quality Benefit Changes</vt:lpstr>
      <vt:lpstr>Last: Rule Organization</vt:lpstr>
      <vt:lpstr>Summary of Changes</vt:lpstr>
      <vt:lpstr>Slide 143</vt:lpstr>
      <vt:lpstr>New Source Review (NSR)</vt:lpstr>
      <vt:lpstr>Extensions for NSR/PSD permits</vt:lpstr>
      <vt:lpstr>Extensions for NSR/PSD permits - Background</vt:lpstr>
      <vt:lpstr>Extensions for NSR/PSD permits –  Rule Changes</vt:lpstr>
      <vt:lpstr>Extensions for NSR/PSD permits –  Rule Changes</vt:lpstr>
      <vt:lpstr>Extensions for NSR/PSD permits – Rule Changes</vt:lpstr>
      <vt:lpstr>Extensions for NSR/PSD permits – Rule Changes</vt:lpstr>
      <vt:lpstr>Extensions for NSR/PSD permits – Process to request extension</vt:lpstr>
      <vt:lpstr>Extensions for NSR/PSD permits –  Public Notice</vt:lpstr>
      <vt:lpstr>Extensions for NSR/PSD permits</vt:lpstr>
      <vt:lpstr>Rulemaking Team</vt:lpstr>
      <vt:lpstr>SharePoint!</vt:lpstr>
      <vt:lpstr>Slide 156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Preferred Customer</dc:creator>
  <cp:lastModifiedBy>jinahar</cp:lastModifiedBy>
  <cp:revision>1319</cp:revision>
  <dcterms:created xsi:type="dcterms:W3CDTF">2013-06-02T20:44:18Z</dcterms:created>
  <dcterms:modified xsi:type="dcterms:W3CDTF">2015-04-08T22:56:19Z</dcterms:modified>
</cp:coreProperties>
</file>