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Lst>
  <p:notesMasterIdLst>
    <p:notesMasterId r:id="rId69"/>
  </p:notesMasterIdLst>
  <p:handoutMasterIdLst>
    <p:handoutMasterId r:id="rId70"/>
  </p:handoutMasterIdLst>
  <p:sldIdLst>
    <p:sldId id="753" r:id="rId3"/>
    <p:sldId id="805" r:id="rId4"/>
    <p:sldId id="806" r:id="rId5"/>
    <p:sldId id="807" r:id="rId6"/>
    <p:sldId id="822" r:id="rId7"/>
    <p:sldId id="823" r:id="rId8"/>
    <p:sldId id="824" r:id="rId9"/>
    <p:sldId id="825" r:id="rId10"/>
    <p:sldId id="826" r:id="rId11"/>
    <p:sldId id="827" r:id="rId12"/>
    <p:sldId id="828" r:id="rId13"/>
    <p:sldId id="829" r:id="rId14"/>
    <p:sldId id="830" r:id="rId15"/>
    <p:sldId id="831" r:id="rId16"/>
    <p:sldId id="832" r:id="rId17"/>
    <p:sldId id="833" r:id="rId18"/>
    <p:sldId id="834" r:id="rId19"/>
    <p:sldId id="835" r:id="rId20"/>
    <p:sldId id="836" r:id="rId21"/>
    <p:sldId id="837" r:id="rId22"/>
    <p:sldId id="838" r:id="rId23"/>
    <p:sldId id="839" r:id="rId24"/>
    <p:sldId id="840" r:id="rId25"/>
    <p:sldId id="819" r:id="rId26"/>
    <p:sldId id="817" r:id="rId27"/>
    <p:sldId id="820" r:id="rId28"/>
    <p:sldId id="821" r:id="rId29"/>
    <p:sldId id="724" r:id="rId30"/>
    <p:sldId id="725" r:id="rId31"/>
    <p:sldId id="761" r:id="rId32"/>
    <p:sldId id="762" r:id="rId33"/>
    <p:sldId id="764" r:id="rId34"/>
    <p:sldId id="727" r:id="rId35"/>
    <p:sldId id="679" r:id="rId36"/>
    <p:sldId id="680" r:id="rId37"/>
    <p:sldId id="681" r:id="rId38"/>
    <p:sldId id="682" r:id="rId39"/>
    <p:sldId id="683" r:id="rId40"/>
    <p:sldId id="684" r:id="rId41"/>
    <p:sldId id="728" r:id="rId42"/>
    <p:sldId id="685" r:id="rId43"/>
    <p:sldId id="686" r:id="rId44"/>
    <p:sldId id="687" r:id="rId45"/>
    <p:sldId id="688" r:id="rId46"/>
    <p:sldId id="689" r:id="rId47"/>
    <p:sldId id="690" r:id="rId48"/>
    <p:sldId id="691" r:id="rId49"/>
    <p:sldId id="692" r:id="rId50"/>
    <p:sldId id="693" r:id="rId51"/>
    <p:sldId id="694" r:id="rId52"/>
    <p:sldId id="695" r:id="rId53"/>
    <p:sldId id="696" r:id="rId54"/>
    <p:sldId id="841" r:id="rId55"/>
    <p:sldId id="527" r:id="rId56"/>
    <p:sldId id="665" r:id="rId57"/>
    <p:sldId id="666" r:id="rId58"/>
    <p:sldId id="667" r:id="rId59"/>
    <p:sldId id="668" r:id="rId60"/>
    <p:sldId id="669" r:id="rId61"/>
    <p:sldId id="670" r:id="rId62"/>
    <p:sldId id="671" r:id="rId63"/>
    <p:sldId id="672" r:id="rId64"/>
    <p:sldId id="673" r:id="rId65"/>
    <p:sldId id="719" r:id="rId66"/>
    <p:sldId id="735" r:id="rId67"/>
    <p:sldId id="697"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 id="1" name="jinahar"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4EA2A2"/>
    <a:srgbClr val="3BB58F"/>
    <a:srgbClr val="499CA5"/>
    <a:srgbClr val="3898B2"/>
    <a:srgbClr val="745A94"/>
    <a:srgbClr val="9D6EFC"/>
    <a:srgbClr val="3BA0BB"/>
    <a:srgbClr val="6E558D"/>
    <a:srgbClr val="AD7DE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79731" autoAdjust="0"/>
  </p:normalViewPr>
  <p:slideViewPr>
    <p:cSldViewPr>
      <p:cViewPr>
        <p:scale>
          <a:sx n="80" d="100"/>
          <a:sy n="80" d="100"/>
        </p:scale>
        <p:origin x="-226" y="-23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8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A8D7A-2865-4FA9-99FA-0738D778018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4AB625D-7ADE-4152-96B3-AAE958EDA64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Oregon rules not automatically struck down by Court’s decision</a:t>
          </a:r>
        </a:p>
      </dgm:t>
    </dgm:pt>
    <dgm:pt modelId="{2E8F5FAC-27C8-45EA-80B9-A5DE01A093C7}" type="parTrans" cxnId="{7185E344-A2B1-4051-A94A-76521B8FA016}">
      <dgm:prSet/>
      <dgm:spPr/>
      <dgm:t>
        <a:bodyPr/>
        <a:lstStyle/>
        <a:p>
          <a:endParaRPr lang="en-US"/>
        </a:p>
      </dgm:t>
    </dgm:pt>
    <dgm:pt modelId="{91BB9C16-991C-42D4-B879-BFC06331B4AB}" type="sibTrans" cxnId="{7185E344-A2B1-4051-A94A-76521B8FA016}">
      <dgm:prSet/>
      <dgm:spPr/>
      <dgm:t>
        <a:bodyPr/>
        <a:lstStyle/>
        <a:p>
          <a:endParaRPr lang="en-US" dirty="0"/>
        </a:p>
      </dgm:t>
    </dgm:pt>
    <dgm:pt modelId="{4CF91315-6D68-45C6-BE08-BAA09EA10274}">
      <dgm:prSet phldrT="[Text]"/>
      <dgm:spPr/>
      <dgm:t>
        <a:bodyPr/>
        <a:lstStyle/>
        <a:p>
          <a:r>
            <a:rPr lang="en-US" dirty="0" smtClean="0">
              <a:latin typeface="Times New Roman" pitchFamily="18" charset="0"/>
              <a:cs typeface="Times New Roman" pitchFamily="18" charset="0"/>
            </a:rPr>
            <a:t>Oregon rules were similar to federal rules</a:t>
          </a:r>
          <a:endParaRPr lang="en-US" dirty="0">
            <a:latin typeface="Times New Roman" pitchFamily="18" charset="0"/>
            <a:cs typeface="Times New Roman" pitchFamily="18" charset="0"/>
          </a:endParaRPr>
        </a:p>
      </dgm:t>
    </dgm:pt>
    <dgm:pt modelId="{54498527-67DD-467B-8838-C375286F0273}" type="parTrans" cxnId="{30431C17-1A0E-49D8-A970-05D8DE4F55CF}">
      <dgm:prSet/>
      <dgm:spPr/>
      <dgm:t>
        <a:bodyPr/>
        <a:lstStyle/>
        <a:p>
          <a:endParaRPr lang="en-US"/>
        </a:p>
      </dgm:t>
    </dgm:pt>
    <dgm:pt modelId="{35B83140-83A3-4C9B-B1B9-F88B3797F0D4}" type="sibTrans" cxnId="{30431C17-1A0E-49D8-A970-05D8DE4F55CF}">
      <dgm:prSet/>
      <dgm:spPr/>
      <dgm:t>
        <a:bodyPr/>
        <a:lstStyle/>
        <a:p>
          <a:endParaRPr lang="en-US"/>
        </a:p>
      </dgm:t>
    </dgm:pt>
    <dgm:pt modelId="{BD9F2416-A2D5-4449-BE6E-3339B7699109}">
      <dgm:prSet phldrT="[Text]"/>
      <dgm:spPr/>
      <dgm:t>
        <a:bodyPr/>
        <a:lstStyle/>
        <a:p>
          <a:r>
            <a:rPr lang="en-US" dirty="0" smtClean="0">
              <a:latin typeface="Times New Roman" pitchFamily="18" charset="0"/>
              <a:cs typeface="Times New Roman" pitchFamily="18" charset="0"/>
            </a:rPr>
            <a:t>EQC adopted temporary rule in November to align Oregon rules to Court’s decision</a:t>
          </a:r>
          <a:endParaRPr lang="en-US" dirty="0">
            <a:latin typeface="Times New Roman" pitchFamily="18" charset="0"/>
            <a:cs typeface="Times New Roman" pitchFamily="18" charset="0"/>
          </a:endParaRPr>
        </a:p>
      </dgm:t>
    </dgm:pt>
    <dgm:pt modelId="{566EF538-0AB6-4A73-AD7C-DAA42FECF651}" type="parTrans" cxnId="{E57E6CD3-FA84-468B-9D8D-194BF8E2280C}">
      <dgm:prSet/>
      <dgm:spPr/>
      <dgm:t>
        <a:bodyPr/>
        <a:lstStyle/>
        <a:p>
          <a:endParaRPr lang="en-US"/>
        </a:p>
      </dgm:t>
    </dgm:pt>
    <dgm:pt modelId="{479DCAEB-B225-49B5-83EB-AFB81C6D736B}" type="sibTrans" cxnId="{E57E6CD3-FA84-468B-9D8D-194BF8E2280C}">
      <dgm:prSet/>
      <dgm:spPr/>
      <dgm:t>
        <a:bodyPr/>
        <a:lstStyle/>
        <a:p>
          <a:endParaRPr lang="en-US"/>
        </a:p>
      </dgm:t>
    </dgm:pt>
    <dgm:pt modelId="{FB4C978F-BFAE-452E-B2F8-C946469ED3B5}" type="pres">
      <dgm:prSet presAssocID="{348A8D7A-2865-4FA9-99FA-0738D7780182}" presName="Name0" presStyleCnt="0">
        <dgm:presLayoutVars>
          <dgm:chMax val="7"/>
          <dgm:chPref val="7"/>
          <dgm:dir/>
        </dgm:presLayoutVars>
      </dgm:prSet>
      <dgm:spPr/>
      <dgm:t>
        <a:bodyPr/>
        <a:lstStyle/>
        <a:p>
          <a:endParaRPr lang="en-US"/>
        </a:p>
      </dgm:t>
    </dgm:pt>
    <dgm:pt modelId="{4D9BD2B6-0351-4918-99DE-B831796D1509}" type="pres">
      <dgm:prSet presAssocID="{348A8D7A-2865-4FA9-99FA-0738D7780182}" presName="Name1" presStyleCnt="0"/>
      <dgm:spPr/>
      <dgm:t>
        <a:bodyPr/>
        <a:lstStyle/>
        <a:p>
          <a:endParaRPr lang="en-US"/>
        </a:p>
      </dgm:t>
    </dgm:pt>
    <dgm:pt modelId="{A8567FA1-1605-401F-9BD7-5396945C83EA}" type="pres">
      <dgm:prSet presAssocID="{348A8D7A-2865-4FA9-99FA-0738D7780182}" presName="cycle" presStyleCnt="0"/>
      <dgm:spPr/>
      <dgm:t>
        <a:bodyPr/>
        <a:lstStyle/>
        <a:p>
          <a:endParaRPr lang="en-US"/>
        </a:p>
      </dgm:t>
    </dgm:pt>
    <dgm:pt modelId="{EA9271D2-6B95-48A6-9F07-3EEB710BD0E2}" type="pres">
      <dgm:prSet presAssocID="{348A8D7A-2865-4FA9-99FA-0738D7780182}" presName="srcNode" presStyleLbl="node1" presStyleIdx="0" presStyleCnt="3"/>
      <dgm:spPr/>
      <dgm:t>
        <a:bodyPr/>
        <a:lstStyle/>
        <a:p>
          <a:endParaRPr lang="en-US"/>
        </a:p>
      </dgm:t>
    </dgm:pt>
    <dgm:pt modelId="{C2857A6F-36EE-441B-B5CF-7943F5C11671}" type="pres">
      <dgm:prSet presAssocID="{348A8D7A-2865-4FA9-99FA-0738D7780182}" presName="conn" presStyleLbl="parChTrans1D2" presStyleIdx="0" presStyleCnt="1"/>
      <dgm:spPr/>
      <dgm:t>
        <a:bodyPr/>
        <a:lstStyle/>
        <a:p>
          <a:endParaRPr lang="en-US"/>
        </a:p>
      </dgm:t>
    </dgm:pt>
    <dgm:pt modelId="{5129D953-0AB5-4C5A-AD32-A54EF630F3E3}" type="pres">
      <dgm:prSet presAssocID="{348A8D7A-2865-4FA9-99FA-0738D7780182}" presName="extraNode" presStyleLbl="node1" presStyleIdx="0" presStyleCnt="3"/>
      <dgm:spPr/>
      <dgm:t>
        <a:bodyPr/>
        <a:lstStyle/>
        <a:p>
          <a:endParaRPr lang="en-US"/>
        </a:p>
      </dgm:t>
    </dgm:pt>
    <dgm:pt modelId="{865DE0A3-F960-418A-B826-79795C1F7419}" type="pres">
      <dgm:prSet presAssocID="{348A8D7A-2865-4FA9-99FA-0738D7780182}" presName="dstNode" presStyleLbl="node1" presStyleIdx="0" presStyleCnt="3"/>
      <dgm:spPr/>
      <dgm:t>
        <a:bodyPr/>
        <a:lstStyle/>
        <a:p>
          <a:endParaRPr lang="en-US"/>
        </a:p>
      </dgm:t>
    </dgm:pt>
    <dgm:pt modelId="{4E607D0A-E6D1-4303-A51A-9C909E9D3D47}" type="pres">
      <dgm:prSet presAssocID="{D4AB625D-7ADE-4152-96B3-AAE958EDA643}" presName="text_1" presStyleLbl="node1" presStyleIdx="0" presStyleCnt="3">
        <dgm:presLayoutVars>
          <dgm:bulletEnabled val="1"/>
        </dgm:presLayoutVars>
      </dgm:prSet>
      <dgm:spPr/>
      <dgm:t>
        <a:bodyPr/>
        <a:lstStyle/>
        <a:p>
          <a:endParaRPr lang="en-US"/>
        </a:p>
      </dgm:t>
    </dgm:pt>
    <dgm:pt modelId="{6B153ABC-4B42-42A0-9436-6E3DE2969E5C}" type="pres">
      <dgm:prSet presAssocID="{D4AB625D-7ADE-4152-96B3-AAE958EDA643}" presName="accent_1" presStyleCnt="0"/>
      <dgm:spPr/>
      <dgm:t>
        <a:bodyPr/>
        <a:lstStyle/>
        <a:p>
          <a:endParaRPr lang="en-US"/>
        </a:p>
      </dgm:t>
    </dgm:pt>
    <dgm:pt modelId="{FB6A1C06-DF92-47F6-914C-F87F9B7940C7}" type="pres">
      <dgm:prSet presAssocID="{D4AB625D-7ADE-4152-96B3-AAE958EDA643}" presName="accentRepeatNode" presStyleLbl="solidFgAcc1" presStyleIdx="0" presStyleCnt="3"/>
      <dgm:spPr/>
      <dgm:t>
        <a:bodyPr/>
        <a:lstStyle/>
        <a:p>
          <a:endParaRPr lang="en-US"/>
        </a:p>
      </dgm:t>
    </dgm:pt>
    <dgm:pt modelId="{89C1AF67-796A-4947-AC8D-C770F07E15FB}" type="pres">
      <dgm:prSet presAssocID="{4CF91315-6D68-45C6-BE08-BAA09EA10274}" presName="text_2" presStyleLbl="node1" presStyleIdx="1" presStyleCnt="3">
        <dgm:presLayoutVars>
          <dgm:bulletEnabled val="1"/>
        </dgm:presLayoutVars>
      </dgm:prSet>
      <dgm:spPr/>
      <dgm:t>
        <a:bodyPr/>
        <a:lstStyle/>
        <a:p>
          <a:endParaRPr lang="en-US"/>
        </a:p>
      </dgm:t>
    </dgm:pt>
    <dgm:pt modelId="{261B21AF-295A-483B-B270-4899AB505063}" type="pres">
      <dgm:prSet presAssocID="{4CF91315-6D68-45C6-BE08-BAA09EA10274}" presName="accent_2" presStyleCnt="0"/>
      <dgm:spPr/>
      <dgm:t>
        <a:bodyPr/>
        <a:lstStyle/>
        <a:p>
          <a:endParaRPr lang="en-US"/>
        </a:p>
      </dgm:t>
    </dgm:pt>
    <dgm:pt modelId="{0758ED51-0CA3-4A32-802B-D7EE8889DCF8}" type="pres">
      <dgm:prSet presAssocID="{4CF91315-6D68-45C6-BE08-BAA09EA10274}" presName="accentRepeatNode" presStyleLbl="solidFgAcc1" presStyleIdx="1" presStyleCnt="3"/>
      <dgm:spPr/>
      <dgm:t>
        <a:bodyPr/>
        <a:lstStyle/>
        <a:p>
          <a:endParaRPr lang="en-US"/>
        </a:p>
      </dgm:t>
    </dgm:pt>
    <dgm:pt modelId="{7931F6F3-03B4-4B70-BEA4-82C5AE6608F8}" type="pres">
      <dgm:prSet presAssocID="{BD9F2416-A2D5-4449-BE6E-3339B7699109}" presName="text_3" presStyleLbl="node1" presStyleIdx="2" presStyleCnt="3">
        <dgm:presLayoutVars>
          <dgm:bulletEnabled val="1"/>
        </dgm:presLayoutVars>
      </dgm:prSet>
      <dgm:spPr/>
      <dgm:t>
        <a:bodyPr/>
        <a:lstStyle/>
        <a:p>
          <a:endParaRPr lang="en-US"/>
        </a:p>
      </dgm:t>
    </dgm:pt>
    <dgm:pt modelId="{658D840B-A750-40F9-B0E6-AD7C3A533166}" type="pres">
      <dgm:prSet presAssocID="{BD9F2416-A2D5-4449-BE6E-3339B7699109}" presName="accent_3" presStyleCnt="0"/>
      <dgm:spPr/>
      <dgm:t>
        <a:bodyPr/>
        <a:lstStyle/>
        <a:p>
          <a:endParaRPr lang="en-US"/>
        </a:p>
      </dgm:t>
    </dgm:pt>
    <dgm:pt modelId="{B80639B9-A243-4761-85DA-5C1AA081E268}" type="pres">
      <dgm:prSet presAssocID="{BD9F2416-A2D5-4449-BE6E-3339B7699109}" presName="accentRepeatNode" presStyleLbl="solidFgAcc1" presStyleIdx="2" presStyleCnt="3"/>
      <dgm:spPr/>
      <dgm:t>
        <a:bodyPr/>
        <a:lstStyle/>
        <a:p>
          <a:endParaRPr lang="en-US"/>
        </a:p>
      </dgm:t>
    </dgm:pt>
  </dgm:ptLst>
  <dgm:cxnLst>
    <dgm:cxn modelId="{30431C17-1A0E-49D8-A970-05D8DE4F55CF}" srcId="{348A8D7A-2865-4FA9-99FA-0738D7780182}" destId="{4CF91315-6D68-45C6-BE08-BAA09EA10274}" srcOrd="1" destOrd="0" parTransId="{54498527-67DD-467B-8838-C375286F0273}" sibTransId="{35B83140-83A3-4C9B-B1B9-F88B3797F0D4}"/>
    <dgm:cxn modelId="{7185E344-A2B1-4051-A94A-76521B8FA016}" srcId="{348A8D7A-2865-4FA9-99FA-0738D7780182}" destId="{D4AB625D-7ADE-4152-96B3-AAE958EDA643}" srcOrd="0" destOrd="0" parTransId="{2E8F5FAC-27C8-45EA-80B9-A5DE01A093C7}" sibTransId="{91BB9C16-991C-42D4-B879-BFC06331B4AB}"/>
    <dgm:cxn modelId="{E57E6CD3-FA84-468B-9D8D-194BF8E2280C}" srcId="{348A8D7A-2865-4FA9-99FA-0738D7780182}" destId="{BD9F2416-A2D5-4449-BE6E-3339B7699109}" srcOrd="2" destOrd="0" parTransId="{566EF538-0AB6-4A73-AD7C-DAA42FECF651}" sibTransId="{479DCAEB-B225-49B5-83EB-AFB81C6D736B}"/>
    <dgm:cxn modelId="{DA2D85C6-A817-4AB2-B5D9-079794AD3651}" type="presOf" srcId="{348A8D7A-2865-4FA9-99FA-0738D7780182}" destId="{FB4C978F-BFAE-452E-B2F8-C946469ED3B5}" srcOrd="0" destOrd="0" presId="urn:microsoft.com/office/officeart/2008/layout/VerticalCurvedList"/>
    <dgm:cxn modelId="{22771CAC-2EA2-4278-AFCF-F706ACB4EA60}" type="presOf" srcId="{D4AB625D-7ADE-4152-96B3-AAE958EDA643}" destId="{4E607D0A-E6D1-4303-A51A-9C909E9D3D47}" srcOrd="0" destOrd="0" presId="urn:microsoft.com/office/officeart/2008/layout/VerticalCurvedList"/>
    <dgm:cxn modelId="{2FF5ADD1-B740-415D-BFFB-6B4500315355}" type="presOf" srcId="{4CF91315-6D68-45C6-BE08-BAA09EA10274}" destId="{89C1AF67-796A-4947-AC8D-C770F07E15FB}" srcOrd="0" destOrd="0" presId="urn:microsoft.com/office/officeart/2008/layout/VerticalCurvedList"/>
    <dgm:cxn modelId="{0A1DCC5D-6124-4DC5-A8B1-B230C78E9DF1}" type="presOf" srcId="{91BB9C16-991C-42D4-B879-BFC06331B4AB}" destId="{C2857A6F-36EE-441B-B5CF-7943F5C11671}" srcOrd="0" destOrd="0" presId="urn:microsoft.com/office/officeart/2008/layout/VerticalCurvedList"/>
    <dgm:cxn modelId="{EA3BFC62-CC03-4F92-BFDB-34397A38CFC6}" type="presOf" srcId="{BD9F2416-A2D5-4449-BE6E-3339B7699109}" destId="{7931F6F3-03B4-4B70-BEA4-82C5AE6608F8}" srcOrd="0" destOrd="0" presId="urn:microsoft.com/office/officeart/2008/layout/VerticalCurvedList"/>
    <dgm:cxn modelId="{A0BDDF8A-C721-4556-956D-7EFABD756CA5}" type="presParOf" srcId="{FB4C978F-BFAE-452E-B2F8-C946469ED3B5}" destId="{4D9BD2B6-0351-4918-99DE-B831796D1509}" srcOrd="0" destOrd="0" presId="urn:microsoft.com/office/officeart/2008/layout/VerticalCurvedList"/>
    <dgm:cxn modelId="{80DB52B0-09D1-4547-866E-E2B91F4AC78F}" type="presParOf" srcId="{4D9BD2B6-0351-4918-99DE-B831796D1509}" destId="{A8567FA1-1605-401F-9BD7-5396945C83EA}" srcOrd="0" destOrd="0" presId="urn:microsoft.com/office/officeart/2008/layout/VerticalCurvedList"/>
    <dgm:cxn modelId="{52220509-9661-4E20-B4DF-0A58A3C309FB}" type="presParOf" srcId="{A8567FA1-1605-401F-9BD7-5396945C83EA}" destId="{EA9271D2-6B95-48A6-9F07-3EEB710BD0E2}" srcOrd="0" destOrd="0" presId="urn:microsoft.com/office/officeart/2008/layout/VerticalCurvedList"/>
    <dgm:cxn modelId="{EACECC6F-0A2C-4BD7-A32B-D586471443BE}" type="presParOf" srcId="{A8567FA1-1605-401F-9BD7-5396945C83EA}" destId="{C2857A6F-36EE-441B-B5CF-7943F5C11671}" srcOrd="1" destOrd="0" presId="urn:microsoft.com/office/officeart/2008/layout/VerticalCurvedList"/>
    <dgm:cxn modelId="{74663F51-DB61-49CF-9247-26F10A80CF8D}" type="presParOf" srcId="{A8567FA1-1605-401F-9BD7-5396945C83EA}" destId="{5129D953-0AB5-4C5A-AD32-A54EF630F3E3}" srcOrd="2" destOrd="0" presId="urn:microsoft.com/office/officeart/2008/layout/VerticalCurvedList"/>
    <dgm:cxn modelId="{15E77628-68D2-4C0F-809C-933BB599A4EE}" type="presParOf" srcId="{A8567FA1-1605-401F-9BD7-5396945C83EA}" destId="{865DE0A3-F960-418A-B826-79795C1F7419}" srcOrd="3" destOrd="0" presId="urn:microsoft.com/office/officeart/2008/layout/VerticalCurvedList"/>
    <dgm:cxn modelId="{6FAE003A-06CE-4AE5-BAD3-5BD24F193AE9}" type="presParOf" srcId="{4D9BD2B6-0351-4918-99DE-B831796D1509}" destId="{4E607D0A-E6D1-4303-A51A-9C909E9D3D47}" srcOrd="1" destOrd="0" presId="urn:microsoft.com/office/officeart/2008/layout/VerticalCurvedList"/>
    <dgm:cxn modelId="{E14E1A53-ECFE-4B14-94D9-8A3807769A5C}" type="presParOf" srcId="{4D9BD2B6-0351-4918-99DE-B831796D1509}" destId="{6B153ABC-4B42-42A0-9436-6E3DE2969E5C}" srcOrd="2" destOrd="0" presId="urn:microsoft.com/office/officeart/2008/layout/VerticalCurvedList"/>
    <dgm:cxn modelId="{36E07ECF-6366-431B-BB58-4A127F9AC070}" type="presParOf" srcId="{6B153ABC-4B42-42A0-9436-6E3DE2969E5C}" destId="{FB6A1C06-DF92-47F6-914C-F87F9B7940C7}" srcOrd="0" destOrd="0" presId="urn:microsoft.com/office/officeart/2008/layout/VerticalCurvedList"/>
    <dgm:cxn modelId="{3F64911B-8A63-47A9-96AC-2635386C0605}" type="presParOf" srcId="{4D9BD2B6-0351-4918-99DE-B831796D1509}" destId="{89C1AF67-796A-4947-AC8D-C770F07E15FB}" srcOrd="3" destOrd="0" presId="urn:microsoft.com/office/officeart/2008/layout/VerticalCurvedList"/>
    <dgm:cxn modelId="{E3A9018C-FDA5-468F-B254-59B72F4C4071}" type="presParOf" srcId="{4D9BD2B6-0351-4918-99DE-B831796D1509}" destId="{261B21AF-295A-483B-B270-4899AB505063}" srcOrd="4" destOrd="0" presId="urn:microsoft.com/office/officeart/2008/layout/VerticalCurvedList"/>
    <dgm:cxn modelId="{3D0A2167-0F53-48EA-ADBD-2A9547BFBBA0}" type="presParOf" srcId="{261B21AF-295A-483B-B270-4899AB505063}" destId="{0758ED51-0CA3-4A32-802B-D7EE8889DCF8}" srcOrd="0" destOrd="0" presId="urn:microsoft.com/office/officeart/2008/layout/VerticalCurvedList"/>
    <dgm:cxn modelId="{80971D6D-DB5E-4DBF-A2AD-574C41D594CC}" type="presParOf" srcId="{4D9BD2B6-0351-4918-99DE-B831796D1509}" destId="{7931F6F3-03B4-4B70-BEA4-82C5AE6608F8}" srcOrd="5" destOrd="0" presId="urn:microsoft.com/office/officeart/2008/layout/VerticalCurvedList"/>
    <dgm:cxn modelId="{040749D7-EF37-4074-8160-8C020E39D030}" type="presParOf" srcId="{4D9BD2B6-0351-4918-99DE-B831796D1509}" destId="{658D840B-A750-40F9-B0E6-AD7C3A533166}" srcOrd="6" destOrd="0" presId="urn:microsoft.com/office/officeart/2008/layout/VerticalCurvedList"/>
    <dgm:cxn modelId="{C1EAC909-E7C6-4629-82EF-0BCF686F06D2}" type="presParOf" srcId="{658D840B-A750-40F9-B0E6-AD7C3A533166}" destId="{B80639B9-A243-4761-85DA-5C1AA081E268}"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A8D7A-2865-4FA9-99FA-0738D778018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4AB625D-7ADE-4152-96B3-AAE958EDA64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Title V and ACDP equally stringent</a:t>
          </a:r>
          <a:endParaRPr lang="en-US" dirty="0">
            <a:latin typeface="Times New Roman" pitchFamily="18" charset="0"/>
            <a:cs typeface="Times New Roman" pitchFamily="18" charset="0"/>
          </a:endParaRPr>
        </a:p>
      </dgm:t>
    </dgm:pt>
    <dgm:pt modelId="{2E8F5FAC-27C8-45EA-80B9-A5DE01A093C7}" type="parTrans" cxnId="{7185E344-A2B1-4051-A94A-76521B8FA016}">
      <dgm:prSet/>
      <dgm:spPr/>
      <dgm:t>
        <a:bodyPr/>
        <a:lstStyle/>
        <a:p>
          <a:endParaRPr lang="en-US"/>
        </a:p>
      </dgm:t>
    </dgm:pt>
    <dgm:pt modelId="{91BB9C16-991C-42D4-B879-BFC06331B4AB}" type="sibTrans" cxnId="{7185E344-A2B1-4051-A94A-76521B8FA016}">
      <dgm:prSet/>
      <dgm:spPr/>
      <dgm:t>
        <a:bodyPr/>
        <a:lstStyle/>
        <a:p>
          <a:endParaRPr lang="en-US" dirty="0"/>
        </a:p>
      </dgm:t>
    </dgm:pt>
    <dgm:pt modelId="{4CF91315-6D68-45C6-BE08-BAA09EA10274}">
      <dgm:prSet phldrT="[Text]"/>
      <dgm:spPr/>
      <dgm:t>
        <a:bodyPr/>
        <a:lstStyle/>
        <a:p>
          <a:r>
            <a:rPr lang="en-US" dirty="0" smtClean="0">
              <a:latin typeface="Times New Roman" pitchFamily="18" charset="0"/>
              <a:cs typeface="Times New Roman" pitchFamily="18" charset="0"/>
            </a:rPr>
            <a:t>Most GHG emissions from “anyway” sources</a:t>
          </a:r>
          <a:endParaRPr lang="en-US" dirty="0">
            <a:latin typeface="Times New Roman" pitchFamily="18" charset="0"/>
            <a:cs typeface="Times New Roman" pitchFamily="18" charset="0"/>
          </a:endParaRPr>
        </a:p>
      </dgm:t>
    </dgm:pt>
    <dgm:pt modelId="{54498527-67DD-467B-8838-C375286F0273}" type="parTrans" cxnId="{30431C17-1A0E-49D8-A970-05D8DE4F55CF}">
      <dgm:prSet/>
      <dgm:spPr/>
      <dgm:t>
        <a:bodyPr/>
        <a:lstStyle/>
        <a:p>
          <a:endParaRPr lang="en-US"/>
        </a:p>
      </dgm:t>
    </dgm:pt>
    <dgm:pt modelId="{35B83140-83A3-4C9B-B1B9-F88B3797F0D4}" type="sibTrans" cxnId="{30431C17-1A0E-49D8-A970-05D8DE4F55CF}">
      <dgm:prSet/>
      <dgm:spPr/>
      <dgm:t>
        <a:bodyPr/>
        <a:lstStyle/>
        <a:p>
          <a:endParaRPr lang="en-US"/>
        </a:p>
      </dgm:t>
    </dgm:pt>
    <dgm:pt modelId="{BD9F2416-A2D5-4449-BE6E-3339B7699109}">
      <dgm:prSet phldrT="[Text]"/>
      <dgm:spPr/>
      <dgm:t>
        <a:bodyPr/>
        <a:lstStyle/>
        <a:p>
          <a:r>
            <a:rPr lang="en-US" dirty="0" smtClean="0">
              <a:latin typeface="Times New Roman" pitchFamily="18" charset="0"/>
              <a:cs typeface="Times New Roman" pitchFamily="18" charset="0"/>
            </a:rPr>
            <a:t>National equity for Oregon businesses</a:t>
          </a:r>
          <a:endParaRPr lang="en-US" dirty="0">
            <a:latin typeface="Times New Roman" pitchFamily="18" charset="0"/>
            <a:cs typeface="Times New Roman" pitchFamily="18" charset="0"/>
          </a:endParaRPr>
        </a:p>
      </dgm:t>
    </dgm:pt>
    <dgm:pt modelId="{566EF538-0AB6-4A73-AD7C-DAA42FECF651}" type="parTrans" cxnId="{E57E6CD3-FA84-468B-9D8D-194BF8E2280C}">
      <dgm:prSet/>
      <dgm:spPr/>
      <dgm:t>
        <a:bodyPr/>
        <a:lstStyle/>
        <a:p>
          <a:endParaRPr lang="en-US"/>
        </a:p>
      </dgm:t>
    </dgm:pt>
    <dgm:pt modelId="{479DCAEB-B225-49B5-83EB-AFB81C6D736B}" type="sibTrans" cxnId="{E57E6CD3-FA84-468B-9D8D-194BF8E2280C}">
      <dgm:prSet/>
      <dgm:spPr/>
      <dgm:t>
        <a:bodyPr/>
        <a:lstStyle/>
        <a:p>
          <a:endParaRPr lang="en-US"/>
        </a:p>
      </dgm:t>
    </dgm:pt>
    <dgm:pt modelId="{FB4C978F-BFAE-452E-B2F8-C946469ED3B5}" type="pres">
      <dgm:prSet presAssocID="{348A8D7A-2865-4FA9-99FA-0738D7780182}" presName="Name0" presStyleCnt="0">
        <dgm:presLayoutVars>
          <dgm:chMax val="7"/>
          <dgm:chPref val="7"/>
          <dgm:dir/>
        </dgm:presLayoutVars>
      </dgm:prSet>
      <dgm:spPr/>
      <dgm:t>
        <a:bodyPr/>
        <a:lstStyle/>
        <a:p>
          <a:endParaRPr lang="en-US"/>
        </a:p>
      </dgm:t>
    </dgm:pt>
    <dgm:pt modelId="{4D9BD2B6-0351-4918-99DE-B831796D1509}" type="pres">
      <dgm:prSet presAssocID="{348A8D7A-2865-4FA9-99FA-0738D7780182}" presName="Name1" presStyleCnt="0"/>
      <dgm:spPr/>
      <dgm:t>
        <a:bodyPr/>
        <a:lstStyle/>
        <a:p>
          <a:endParaRPr lang="en-US"/>
        </a:p>
      </dgm:t>
    </dgm:pt>
    <dgm:pt modelId="{A8567FA1-1605-401F-9BD7-5396945C83EA}" type="pres">
      <dgm:prSet presAssocID="{348A8D7A-2865-4FA9-99FA-0738D7780182}" presName="cycle" presStyleCnt="0"/>
      <dgm:spPr/>
      <dgm:t>
        <a:bodyPr/>
        <a:lstStyle/>
        <a:p>
          <a:endParaRPr lang="en-US"/>
        </a:p>
      </dgm:t>
    </dgm:pt>
    <dgm:pt modelId="{EA9271D2-6B95-48A6-9F07-3EEB710BD0E2}" type="pres">
      <dgm:prSet presAssocID="{348A8D7A-2865-4FA9-99FA-0738D7780182}" presName="srcNode" presStyleLbl="node1" presStyleIdx="0" presStyleCnt="3"/>
      <dgm:spPr/>
      <dgm:t>
        <a:bodyPr/>
        <a:lstStyle/>
        <a:p>
          <a:endParaRPr lang="en-US"/>
        </a:p>
      </dgm:t>
    </dgm:pt>
    <dgm:pt modelId="{C2857A6F-36EE-441B-B5CF-7943F5C11671}" type="pres">
      <dgm:prSet presAssocID="{348A8D7A-2865-4FA9-99FA-0738D7780182}" presName="conn" presStyleLbl="parChTrans1D2" presStyleIdx="0" presStyleCnt="1"/>
      <dgm:spPr/>
      <dgm:t>
        <a:bodyPr/>
        <a:lstStyle/>
        <a:p>
          <a:endParaRPr lang="en-US"/>
        </a:p>
      </dgm:t>
    </dgm:pt>
    <dgm:pt modelId="{5129D953-0AB5-4C5A-AD32-A54EF630F3E3}" type="pres">
      <dgm:prSet presAssocID="{348A8D7A-2865-4FA9-99FA-0738D7780182}" presName="extraNode" presStyleLbl="node1" presStyleIdx="0" presStyleCnt="3"/>
      <dgm:spPr/>
      <dgm:t>
        <a:bodyPr/>
        <a:lstStyle/>
        <a:p>
          <a:endParaRPr lang="en-US"/>
        </a:p>
      </dgm:t>
    </dgm:pt>
    <dgm:pt modelId="{865DE0A3-F960-418A-B826-79795C1F7419}" type="pres">
      <dgm:prSet presAssocID="{348A8D7A-2865-4FA9-99FA-0738D7780182}" presName="dstNode" presStyleLbl="node1" presStyleIdx="0" presStyleCnt="3"/>
      <dgm:spPr/>
      <dgm:t>
        <a:bodyPr/>
        <a:lstStyle/>
        <a:p>
          <a:endParaRPr lang="en-US"/>
        </a:p>
      </dgm:t>
    </dgm:pt>
    <dgm:pt modelId="{4E607D0A-E6D1-4303-A51A-9C909E9D3D47}" type="pres">
      <dgm:prSet presAssocID="{D4AB625D-7ADE-4152-96B3-AAE958EDA643}" presName="text_1" presStyleLbl="node1" presStyleIdx="0" presStyleCnt="3">
        <dgm:presLayoutVars>
          <dgm:bulletEnabled val="1"/>
        </dgm:presLayoutVars>
      </dgm:prSet>
      <dgm:spPr/>
      <dgm:t>
        <a:bodyPr/>
        <a:lstStyle/>
        <a:p>
          <a:endParaRPr lang="en-US"/>
        </a:p>
      </dgm:t>
    </dgm:pt>
    <dgm:pt modelId="{6B153ABC-4B42-42A0-9436-6E3DE2969E5C}" type="pres">
      <dgm:prSet presAssocID="{D4AB625D-7ADE-4152-96B3-AAE958EDA643}" presName="accent_1" presStyleCnt="0"/>
      <dgm:spPr/>
      <dgm:t>
        <a:bodyPr/>
        <a:lstStyle/>
        <a:p>
          <a:endParaRPr lang="en-US"/>
        </a:p>
      </dgm:t>
    </dgm:pt>
    <dgm:pt modelId="{FB6A1C06-DF92-47F6-914C-F87F9B7940C7}" type="pres">
      <dgm:prSet presAssocID="{D4AB625D-7ADE-4152-96B3-AAE958EDA643}" presName="accentRepeatNode" presStyleLbl="solidFgAcc1" presStyleIdx="0" presStyleCnt="3"/>
      <dgm:spPr/>
      <dgm:t>
        <a:bodyPr/>
        <a:lstStyle/>
        <a:p>
          <a:endParaRPr lang="en-US"/>
        </a:p>
      </dgm:t>
    </dgm:pt>
    <dgm:pt modelId="{89C1AF67-796A-4947-AC8D-C770F07E15FB}" type="pres">
      <dgm:prSet presAssocID="{4CF91315-6D68-45C6-BE08-BAA09EA10274}" presName="text_2" presStyleLbl="node1" presStyleIdx="1" presStyleCnt="3">
        <dgm:presLayoutVars>
          <dgm:bulletEnabled val="1"/>
        </dgm:presLayoutVars>
      </dgm:prSet>
      <dgm:spPr/>
      <dgm:t>
        <a:bodyPr/>
        <a:lstStyle/>
        <a:p>
          <a:endParaRPr lang="en-US"/>
        </a:p>
      </dgm:t>
    </dgm:pt>
    <dgm:pt modelId="{261B21AF-295A-483B-B270-4899AB505063}" type="pres">
      <dgm:prSet presAssocID="{4CF91315-6D68-45C6-BE08-BAA09EA10274}" presName="accent_2" presStyleCnt="0"/>
      <dgm:spPr/>
      <dgm:t>
        <a:bodyPr/>
        <a:lstStyle/>
        <a:p>
          <a:endParaRPr lang="en-US"/>
        </a:p>
      </dgm:t>
    </dgm:pt>
    <dgm:pt modelId="{0758ED51-0CA3-4A32-802B-D7EE8889DCF8}" type="pres">
      <dgm:prSet presAssocID="{4CF91315-6D68-45C6-BE08-BAA09EA10274}" presName="accentRepeatNode" presStyleLbl="solidFgAcc1" presStyleIdx="1" presStyleCnt="3"/>
      <dgm:spPr/>
      <dgm:t>
        <a:bodyPr/>
        <a:lstStyle/>
        <a:p>
          <a:endParaRPr lang="en-US"/>
        </a:p>
      </dgm:t>
    </dgm:pt>
    <dgm:pt modelId="{7931F6F3-03B4-4B70-BEA4-82C5AE6608F8}" type="pres">
      <dgm:prSet presAssocID="{BD9F2416-A2D5-4449-BE6E-3339B7699109}" presName="text_3" presStyleLbl="node1" presStyleIdx="2" presStyleCnt="3">
        <dgm:presLayoutVars>
          <dgm:bulletEnabled val="1"/>
        </dgm:presLayoutVars>
      </dgm:prSet>
      <dgm:spPr/>
      <dgm:t>
        <a:bodyPr/>
        <a:lstStyle/>
        <a:p>
          <a:endParaRPr lang="en-US"/>
        </a:p>
      </dgm:t>
    </dgm:pt>
    <dgm:pt modelId="{658D840B-A750-40F9-B0E6-AD7C3A533166}" type="pres">
      <dgm:prSet presAssocID="{BD9F2416-A2D5-4449-BE6E-3339B7699109}" presName="accent_3" presStyleCnt="0"/>
      <dgm:spPr/>
      <dgm:t>
        <a:bodyPr/>
        <a:lstStyle/>
        <a:p>
          <a:endParaRPr lang="en-US"/>
        </a:p>
      </dgm:t>
    </dgm:pt>
    <dgm:pt modelId="{B80639B9-A243-4761-85DA-5C1AA081E268}" type="pres">
      <dgm:prSet presAssocID="{BD9F2416-A2D5-4449-BE6E-3339B7699109}" presName="accentRepeatNode" presStyleLbl="solidFgAcc1" presStyleIdx="2" presStyleCnt="3"/>
      <dgm:spPr/>
      <dgm:t>
        <a:bodyPr/>
        <a:lstStyle/>
        <a:p>
          <a:endParaRPr lang="en-US"/>
        </a:p>
      </dgm:t>
    </dgm:pt>
  </dgm:ptLst>
  <dgm:cxnLst>
    <dgm:cxn modelId="{FB5E3DF5-C96D-465A-BD8C-BAACC2C5549C}" type="presOf" srcId="{4CF91315-6D68-45C6-BE08-BAA09EA10274}" destId="{89C1AF67-796A-4947-AC8D-C770F07E15FB}" srcOrd="0" destOrd="0" presId="urn:microsoft.com/office/officeart/2008/layout/VerticalCurvedList"/>
    <dgm:cxn modelId="{CE833BA9-2F91-4811-B809-74B057476D13}" type="presOf" srcId="{D4AB625D-7ADE-4152-96B3-AAE958EDA643}" destId="{4E607D0A-E6D1-4303-A51A-9C909E9D3D47}" srcOrd="0" destOrd="0" presId="urn:microsoft.com/office/officeart/2008/layout/VerticalCurvedList"/>
    <dgm:cxn modelId="{30431C17-1A0E-49D8-A970-05D8DE4F55CF}" srcId="{348A8D7A-2865-4FA9-99FA-0738D7780182}" destId="{4CF91315-6D68-45C6-BE08-BAA09EA10274}" srcOrd="1" destOrd="0" parTransId="{54498527-67DD-467B-8838-C375286F0273}" sibTransId="{35B83140-83A3-4C9B-B1B9-F88B3797F0D4}"/>
    <dgm:cxn modelId="{7185E344-A2B1-4051-A94A-76521B8FA016}" srcId="{348A8D7A-2865-4FA9-99FA-0738D7780182}" destId="{D4AB625D-7ADE-4152-96B3-AAE958EDA643}" srcOrd="0" destOrd="0" parTransId="{2E8F5FAC-27C8-45EA-80B9-A5DE01A093C7}" sibTransId="{91BB9C16-991C-42D4-B879-BFC06331B4AB}"/>
    <dgm:cxn modelId="{E57E6CD3-FA84-468B-9D8D-194BF8E2280C}" srcId="{348A8D7A-2865-4FA9-99FA-0738D7780182}" destId="{BD9F2416-A2D5-4449-BE6E-3339B7699109}" srcOrd="2" destOrd="0" parTransId="{566EF538-0AB6-4A73-AD7C-DAA42FECF651}" sibTransId="{479DCAEB-B225-49B5-83EB-AFB81C6D736B}"/>
    <dgm:cxn modelId="{64F3F5E7-C5AF-43D0-9DD3-37951F46346E}" type="presOf" srcId="{91BB9C16-991C-42D4-B879-BFC06331B4AB}" destId="{C2857A6F-36EE-441B-B5CF-7943F5C11671}" srcOrd="0" destOrd="0" presId="urn:microsoft.com/office/officeart/2008/layout/VerticalCurvedList"/>
    <dgm:cxn modelId="{1D6E5AE7-3791-46CF-9DF1-6CB9AAC11E68}" type="presOf" srcId="{BD9F2416-A2D5-4449-BE6E-3339B7699109}" destId="{7931F6F3-03B4-4B70-BEA4-82C5AE6608F8}" srcOrd="0" destOrd="0" presId="urn:microsoft.com/office/officeart/2008/layout/VerticalCurvedList"/>
    <dgm:cxn modelId="{B2685155-3B64-4090-ACA5-23898B3F952D}" type="presOf" srcId="{348A8D7A-2865-4FA9-99FA-0738D7780182}" destId="{FB4C978F-BFAE-452E-B2F8-C946469ED3B5}" srcOrd="0" destOrd="0" presId="urn:microsoft.com/office/officeart/2008/layout/VerticalCurvedList"/>
    <dgm:cxn modelId="{4A02F07B-763F-4245-8641-9F7335461DE1}" type="presParOf" srcId="{FB4C978F-BFAE-452E-B2F8-C946469ED3B5}" destId="{4D9BD2B6-0351-4918-99DE-B831796D1509}" srcOrd="0" destOrd="0" presId="urn:microsoft.com/office/officeart/2008/layout/VerticalCurvedList"/>
    <dgm:cxn modelId="{F1C4575A-3A69-4D89-B2AD-690F3F748230}" type="presParOf" srcId="{4D9BD2B6-0351-4918-99DE-B831796D1509}" destId="{A8567FA1-1605-401F-9BD7-5396945C83EA}" srcOrd="0" destOrd="0" presId="urn:microsoft.com/office/officeart/2008/layout/VerticalCurvedList"/>
    <dgm:cxn modelId="{09EA28D7-173A-475E-AD5E-85F9B4C32465}" type="presParOf" srcId="{A8567FA1-1605-401F-9BD7-5396945C83EA}" destId="{EA9271D2-6B95-48A6-9F07-3EEB710BD0E2}" srcOrd="0" destOrd="0" presId="urn:microsoft.com/office/officeart/2008/layout/VerticalCurvedList"/>
    <dgm:cxn modelId="{1252B217-23B1-4D3D-B0FF-5FF9C5121FD2}" type="presParOf" srcId="{A8567FA1-1605-401F-9BD7-5396945C83EA}" destId="{C2857A6F-36EE-441B-B5CF-7943F5C11671}" srcOrd="1" destOrd="0" presId="urn:microsoft.com/office/officeart/2008/layout/VerticalCurvedList"/>
    <dgm:cxn modelId="{B1F50A02-02A4-48C2-824A-879F807365D3}" type="presParOf" srcId="{A8567FA1-1605-401F-9BD7-5396945C83EA}" destId="{5129D953-0AB5-4C5A-AD32-A54EF630F3E3}" srcOrd="2" destOrd="0" presId="urn:microsoft.com/office/officeart/2008/layout/VerticalCurvedList"/>
    <dgm:cxn modelId="{1270D509-BB1C-409A-B186-67C196206AA9}" type="presParOf" srcId="{A8567FA1-1605-401F-9BD7-5396945C83EA}" destId="{865DE0A3-F960-418A-B826-79795C1F7419}" srcOrd="3" destOrd="0" presId="urn:microsoft.com/office/officeart/2008/layout/VerticalCurvedList"/>
    <dgm:cxn modelId="{FD087D37-4E53-43A5-A872-077E3D54774A}" type="presParOf" srcId="{4D9BD2B6-0351-4918-99DE-B831796D1509}" destId="{4E607D0A-E6D1-4303-A51A-9C909E9D3D47}" srcOrd="1" destOrd="0" presId="urn:microsoft.com/office/officeart/2008/layout/VerticalCurvedList"/>
    <dgm:cxn modelId="{E359451C-B529-47DE-98BD-C51F9B066662}" type="presParOf" srcId="{4D9BD2B6-0351-4918-99DE-B831796D1509}" destId="{6B153ABC-4B42-42A0-9436-6E3DE2969E5C}" srcOrd="2" destOrd="0" presId="urn:microsoft.com/office/officeart/2008/layout/VerticalCurvedList"/>
    <dgm:cxn modelId="{9EF42359-AF24-4203-A227-07C4409CBA69}" type="presParOf" srcId="{6B153ABC-4B42-42A0-9436-6E3DE2969E5C}" destId="{FB6A1C06-DF92-47F6-914C-F87F9B7940C7}" srcOrd="0" destOrd="0" presId="urn:microsoft.com/office/officeart/2008/layout/VerticalCurvedList"/>
    <dgm:cxn modelId="{E12627F1-2789-4C29-80A6-E67CEE42ADEE}" type="presParOf" srcId="{4D9BD2B6-0351-4918-99DE-B831796D1509}" destId="{89C1AF67-796A-4947-AC8D-C770F07E15FB}" srcOrd="3" destOrd="0" presId="urn:microsoft.com/office/officeart/2008/layout/VerticalCurvedList"/>
    <dgm:cxn modelId="{874EAD4C-7B1F-40A0-9BAC-4EDEC01EA30C}" type="presParOf" srcId="{4D9BD2B6-0351-4918-99DE-B831796D1509}" destId="{261B21AF-295A-483B-B270-4899AB505063}" srcOrd="4" destOrd="0" presId="urn:microsoft.com/office/officeart/2008/layout/VerticalCurvedList"/>
    <dgm:cxn modelId="{6F4C2032-7A47-4635-A999-8364796623F2}" type="presParOf" srcId="{261B21AF-295A-483B-B270-4899AB505063}" destId="{0758ED51-0CA3-4A32-802B-D7EE8889DCF8}" srcOrd="0" destOrd="0" presId="urn:microsoft.com/office/officeart/2008/layout/VerticalCurvedList"/>
    <dgm:cxn modelId="{BFEC910F-B6A5-452A-8444-247574F8EB97}" type="presParOf" srcId="{4D9BD2B6-0351-4918-99DE-B831796D1509}" destId="{7931F6F3-03B4-4B70-BEA4-82C5AE6608F8}" srcOrd="5" destOrd="0" presId="urn:microsoft.com/office/officeart/2008/layout/VerticalCurvedList"/>
    <dgm:cxn modelId="{A8A972D3-E2AF-438C-BA9E-61999170856A}" type="presParOf" srcId="{4D9BD2B6-0351-4918-99DE-B831796D1509}" destId="{658D840B-A750-40F9-B0E6-AD7C3A533166}" srcOrd="6" destOrd="0" presId="urn:microsoft.com/office/officeart/2008/layout/VerticalCurvedList"/>
    <dgm:cxn modelId="{83BA1166-1014-41FD-BDEF-F76FEC2CFB9D}" type="presParOf" srcId="{658D840B-A750-40F9-B0E6-AD7C3A533166}" destId="{B80639B9-A243-4761-85DA-5C1AA081E268}"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F09B513-8112-4CC7-93ED-6B963E7CEDF9}" type="datetimeFigureOut">
              <a:rPr lang="en-US" smtClean="0"/>
              <a:pPr/>
              <a:t>4/8/2015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F6092B2-A2B6-4C61-9007-1A14EA7A763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4/8/2015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400" dirty="0" smtClean="0">
                <a:latin typeface="Times New Roman" pitchFamily="18" charset="0"/>
                <a:cs typeface="Times New Roman" pitchFamily="18" charset="0"/>
              </a:rPr>
              <a:t>The part of the rulemaking that we got the most comments on was how to regulate greenhouse gases.  29 people/organizations were either for aligning with the Supreme Court Decision or staying with the Oregon rules.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As I mentioned earlier, the Supreme Court decision on permitting GHG came out on June 23, 2014.  It struck down two requirements of the federal rules pertaining to greenhouse gas permitting and affirmed one requirement.  </a:t>
            </a:r>
          </a:p>
        </p:txBody>
      </p:sp>
      <p:sp>
        <p:nvSpPr>
          <p:cNvPr id="4" name="Slide Number Placeholder 3"/>
          <p:cNvSpPr>
            <a:spLocks noGrp="1"/>
          </p:cNvSpPr>
          <p:nvPr>
            <p:ph type="sldNum" sz="quarter" idx="10"/>
          </p:nvPr>
        </p:nvSpPr>
        <p:spPr/>
        <p:txBody>
          <a:bodyPr/>
          <a:lstStyle/>
          <a:p>
            <a:fld id="{22370381-2201-4B5E-AFD5-D162C8ADD346}" type="slidenum">
              <a:rPr lang="en-US" smtClean="0"/>
              <a:pPr/>
              <a:t>30</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31</a:t>
            </a:fld>
            <a:endParaRPr lang="en-US" dirty="0"/>
          </a:p>
        </p:txBody>
      </p:sp>
      <p:sp>
        <p:nvSpPr>
          <p:cNvPr id="5" name="Notes Placeholder 4"/>
          <p:cNvSpPr>
            <a:spLocks noGrp="1"/>
          </p:cNvSpPr>
          <p:nvPr>
            <p:ph type="body" sz="quarter" idx="11"/>
          </p:nvPr>
        </p:nvSpPr>
        <p:spPr>
          <a:xfrm>
            <a:off x="701675" y="4416425"/>
            <a:ext cx="5607050" cy="4879975"/>
          </a:xfrm>
        </p:spPr>
        <p:txBody>
          <a:bodyPr>
            <a:noAutofit/>
          </a:bodyPr>
          <a:lstStyle/>
          <a:p>
            <a:r>
              <a:rPr lang="en-US" sz="2400" dirty="0" smtClean="0">
                <a:solidFill>
                  <a:srgbClr val="000000"/>
                </a:solidFill>
                <a:latin typeface="Times New Roman"/>
              </a:rPr>
              <a:t>Even though the 2014 Supreme Court decision invalidated EPA’s authority to impose the federal greenhouse gas permitting requirements, it did not affect Oregon’s rules, even though our rules were similar to EPA’s rules. The discrepancy between federal and state requirements created uncertainty for DEQ, the regulated community and the public. </a:t>
            </a:r>
          </a:p>
          <a:p>
            <a:endParaRPr lang="en-US" sz="2400" i="1" dirty="0" smtClean="0">
              <a:solidFill>
                <a:srgbClr val="000000"/>
              </a:solidFill>
              <a:latin typeface="Times New Roman"/>
            </a:endParaRPr>
          </a:p>
          <a:p>
            <a:r>
              <a:rPr lang="en-US" sz="2400" dirty="0" smtClean="0">
                <a:latin typeface="Times New Roman" pitchFamily="18" charset="0"/>
                <a:cs typeface="Times New Roman" pitchFamily="18" charset="0"/>
              </a:rPr>
              <a:t>So in November of 2014, the EQC adopted temporary rules to align DEQ rules with the Supreme Court decision. </a:t>
            </a:r>
          </a:p>
        </p:txBody>
      </p:sp>
    </p:spTree>
    <p:extLst>
      <p:ext uri="{BB962C8B-B14F-4D97-AF65-F5344CB8AC3E}">
        <p14:creationId xmlns="" xmlns:p14="http://schemas.microsoft.com/office/powerpoint/2010/main" val="60971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32</a:t>
            </a:fld>
            <a:endParaRPr lang="en-US" dirty="0"/>
          </a:p>
        </p:txBody>
      </p:sp>
      <p:sp>
        <p:nvSpPr>
          <p:cNvPr id="5" name="Notes Placeholder 4"/>
          <p:cNvSpPr>
            <a:spLocks noGrp="1"/>
          </p:cNvSpPr>
          <p:nvPr>
            <p:ph type="body" sz="quarter" idx="11"/>
          </p:nvPr>
        </p:nvSpPr>
        <p:spPr/>
        <p:txBody>
          <a:bodyPr>
            <a:normAutofit lnSpcReduction="10000"/>
          </a:bodyPr>
          <a:lstStyle/>
          <a:p>
            <a:r>
              <a:rPr lang="en-US" sz="2800" dirty="0" smtClean="0">
                <a:latin typeface="Times New Roman" pitchFamily="18" charset="0"/>
                <a:cs typeface="Times New Roman" pitchFamily="18" charset="0"/>
              </a:rPr>
              <a:t>After analyzing the effects the Supreme Court decision would have on GHG permitting in Oregon, DEQ is recommending that EQC adopt rules that permanently align Oregon rules for permitting greenhouse gas emissions with the Supreme Court decision for the following reasons: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READ SLIDE</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609719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33</a:t>
            </a:fld>
            <a:endParaRPr lang="en-US" dirty="0">
              <a:solidFill>
                <a:prstClr val="black"/>
              </a:solidFill>
            </a:endParaRPr>
          </a:p>
        </p:txBody>
      </p:sp>
    </p:spTree>
    <p:extLst>
      <p:ext uri="{BB962C8B-B14F-4D97-AF65-F5344CB8AC3E}">
        <p14:creationId xmlns="" xmlns:p14="http://schemas.microsoft.com/office/powerpoint/2010/main" val="1765508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Broadly speaking, New Source Review consists of 2 programs, Major NSR and Minor NSR.</a:t>
            </a:r>
          </a:p>
          <a:p>
            <a:r>
              <a:rPr lang="en-US" dirty="0" smtClean="0"/>
              <a:t>Major NSR applies to the larger facilities</a:t>
            </a:r>
          </a:p>
          <a:p>
            <a:r>
              <a:rPr lang="en-US" dirty="0" smtClean="0"/>
              <a:t>May not be less stringent than the federal Major NSR program</a:t>
            </a:r>
          </a:p>
          <a:p>
            <a:endParaRPr lang="en-US" dirty="0" smtClean="0"/>
          </a:p>
          <a:p>
            <a:r>
              <a:rPr lang="en-US" dirty="0" smtClean="0"/>
              <a:t>Minor NSR applies to small and medium sized facilities.</a:t>
            </a:r>
          </a:p>
          <a:p>
            <a:r>
              <a:rPr lang="en-US" dirty="0" smtClean="0"/>
              <a:t>The federal requirement is that we have a minor NSR program, but otherwise there is a fair amount of flexibility.</a:t>
            </a:r>
          </a:p>
          <a:p>
            <a:r>
              <a:rPr lang="en-US" dirty="0" smtClean="0"/>
              <a:t>Many of the rule changes we’re proposing take advantage of that flexibility.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49</a:t>
            </a:fld>
            <a:endParaRPr lang="en-US" dirty="0"/>
          </a:p>
        </p:txBody>
      </p:sp>
    </p:spTree>
    <p:extLst>
      <p:ext uri="{BB962C8B-B14F-4D97-AF65-F5344CB8AC3E}">
        <p14:creationId xmlns="" xmlns:p14="http://schemas.microsoft.com/office/powerpoint/2010/main" val="3122729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53</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55</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56</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57</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58</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59</a:t>
            </a:fld>
            <a:endParaRPr lang="en-US" dirty="0"/>
          </a:p>
        </p:txBody>
      </p:sp>
    </p:spTree>
    <p:extLst>
      <p:ext uri="{BB962C8B-B14F-4D97-AF65-F5344CB8AC3E}">
        <p14:creationId xmlns="" xmlns:p14="http://schemas.microsoft.com/office/powerpoint/2010/main" val="1955573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60</a:t>
            </a:fld>
            <a:endParaRPr lang="en-US" dirty="0"/>
          </a:p>
        </p:txBody>
      </p:sp>
    </p:spTree>
    <p:extLst>
      <p:ext uri="{BB962C8B-B14F-4D97-AF65-F5344CB8AC3E}">
        <p14:creationId xmlns="" xmlns:p14="http://schemas.microsoft.com/office/powerpoint/2010/main" val="4107494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61</a:t>
            </a:fld>
            <a:endParaRPr lang="en-US" dirty="0">
              <a:solidFill>
                <a:prstClr val="black"/>
              </a:solidFill>
            </a:endParaRPr>
          </a:p>
        </p:txBody>
      </p:sp>
    </p:spTree>
    <p:extLst>
      <p:ext uri="{BB962C8B-B14F-4D97-AF65-F5344CB8AC3E}">
        <p14:creationId xmlns="" xmlns:p14="http://schemas.microsoft.com/office/powerpoint/2010/main" val="1765508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62</a:t>
            </a:fld>
            <a:endParaRPr lang="en-US" dirty="0">
              <a:solidFill>
                <a:prstClr val="black"/>
              </a:solidFill>
            </a:endParaRPr>
          </a:p>
        </p:txBody>
      </p:sp>
    </p:spTree>
    <p:extLst>
      <p:ext uri="{BB962C8B-B14F-4D97-AF65-F5344CB8AC3E}">
        <p14:creationId xmlns="" xmlns:p14="http://schemas.microsoft.com/office/powerpoint/2010/main" val="176550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smtClean="0"/>
              <a:t>GEORGE STARTS HERE</a:t>
            </a:r>
          </a:p>
          <a:p>
            <a:endParaRPr lang="en-US" sz="1500"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When certain air quality problems arise, the current rules also make it nearly impossible to issue a permit to a new or expanding source.</a:t>
            </a:r>
          </a:p>
          <a:p>
            <a:endParaRPr lang="en-US" sz="1500"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The main reason for revising the NSR rules was to address this permitting problem, but while we were at it we also proposed revisions that are intended help address the underlying air quality problem.</a:t>
            </a:r>
          </a:p>
          <a:p>
            <a:endParaRPr lang="en-US" sz="1500"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These problems and the proposed solutions will be discussed in the next few slides. </a:t>
            </a:r>
          </a:p>
          <a:p>
            <a:r>
              <a:rPr lang="en-US" sz="1500" dirty="0" smtClean="0">
                <a:latin typeface="Times New Roman" pitchFamily="18" charset="0"/>
                <a:cs typeface="Times New Roman" pitchFamily="18" charset="0"/>
              </a:rPr>
              <a:t>However, this work did result in some new sections in the rules. </a:t>
            </a:r>
          </a:p>
          <a:p>
            <a:r>
              <a:rPr lang="en-US" sz="1500" dirty="0" smtClean="0">
                <a:latin typeface="Times New Roman" pitchFamily="18" charset="0"/>
                <a:cs typeface="Times New Roman" pitchFamily="18" charset="0"/>
              </a:rPr>
              <a:t>To make the rules easier to use we felt that all of the NSR rule sections should have the same structure, and this led to reorganizing the rules.</a:t>
            </a:r>
          </a:p>
          <a:p>
            <a:endParaRPr lang="en-US" sz="2800" dirty="0" smtClean="0"/>
          </a:p>
          <a:p>
            <a:endParaRPr lang="en-US" sz="2800" dirty="0" smtClean="0"/>
          </a:p>
          <a:p>
            <a:endParaRPr lang="en-US" sz="2800" dirty="0" smtClean="0"/>
          </a:p>
          <a:p>
            <a:pPr lvl="1"/>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63</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4B8814-D5A7-4C23-8152-667A060E6B75}" type="datetime1">
              <a:rPr lang="en-US" smtClean="0"/>
              <a:pPr/>
              <a:t>4/8/2015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574CA-9725-4E4A-9BA5-C00BD5FEF0F9}" type="datetime1">
              <a:rPr lang="en-US" smtClean="0"/>
              <a:pPr/>
              <a:t>4/8/2015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DE8FD-DD8E-4E60-BEBC-178CBBA1A8C1}" type="datetime1">
              <a:rPr lang="en-US" smtClean="0"/>
              <a:pPr/>
              <a:t>4/8/2015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4BBE0-2DC3-46BE-BB1F-84D5E2B2C7C9}" type="datetime1">
              <a:rPr lang="en-US" smtClean="0"/>
              <a:pPr/>
              <a:t>4/8/2015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C0758C1-7AD3-4E28-A0CE-9067A97566B1}" type="datetime1">
              <a:rPr lang="en-US" smtClean="0">
                <a:solidFill>
                  <a:prstClr val="black">
                    <a:tint val="75000"/>
                  </a:prstClr>
                </a:solidFill>
              </a:rPr>
              <a:pPr/>
              <a:t>4/8/2015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1105088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9AC22037-09DF-4804-936D-2A0963C460BF}" type="datetime1">
              <a:rPr lang="en-US" smtClean="0">
                <a:solidFill>
                  <a:prstClr val="black">
                    <a:tint val="75000"/>
                  </a:prstClr>
                </a:solidFill>
              </a:rPr>
              <a:pPr/>
              <a:t>4/8/2015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3072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62C2F-9C6D-4F60-ABD9-CFA09DF48D1B}" type="datetime1">
              <a:rPr lang="en-US" smtClean="0">
                <a:solidFill>
                  <a:prstClr val="black">
                    <a:tint val="75000"/>
                  </a:prstClr>
                </a:solidFill>
              </a:rPr>
              <a:pPr/>
              <a:t>4/8/2015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02655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E39017-D8F6-4980-A21F-BFD4BBE9E324}" type="datetime1">
              <a:rPr lang="en-US" smtClean="0">
                <a:solidFill>
                  <a:prstClr val="black">
                    <a:tint val="75000"/>
                  </a:prstClr>
                </a:solidFill>
              </a:rPr>
              <a:pPr/>
              <a:t>4/8/2015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90205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05CBFB-5E3A-4BFF-9EDD-932682A148BC}" type="datetime1">
              <a:rPr lang="en-US" smtClean="0">
                <a:solidFill>
                  <a:prstClr val="black">
                    <a:tint val="75000"/>
                  </a:prstClr>
                </a:solidFill>
              </a:rPr>
              <a:pPr/>
              <a:t>4/8/2015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18553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CB302-C887-4AB0-A5CC-FF4C9FF469AC}" type="datetime1">
              <a:rPr lang="en-US" smtClean="0">
                <a:solidFill>
                  <a:prstClr val="black">
                    <a:tint val="75000"/>
                  </a:prstClr>
                </a:solidFill>
              </a:rPr>
              <a:pPr/>
              <a:t>4/8/2015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9066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EFD77-B760-488B-9029-E5D3D9C18197}" type="datetime1">
              <a:rPr lang="en-US" smtClean="0">
                <a:solidFill>
                  <a:prstClr val="black">
                    <a:tint val="75000"/>
                  </a:prstClr>
                </a:solidFill>
              </a:rPr>
              <a:pPr/>
              <a:t>4/8/2015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65419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F3C31A-6A98-4660-94D4-F186CCEAE827}" type="datetime1">
              <a:rPr lang="en-US" smtClean="0"/>
              <a:pPr/>
              <a:t>4/8/2015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021549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BF04C-8620-4C0E-8C38-EE1B804644FD}" type="datetime1">
              <a:rPr lang="en-US" smtClean="0">
                <a:solidFill>
                  <a:prstClr val="black">
                    <a:tint val="75000"/>
                  </a:prstClr>
                </a:solidFill>
              </a:rPr>
              <a:pPr/>
              <a:t>4/8/2015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090989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9327A-C10E-4773-8AA2-EBAAFBF9EBC4}" type="datetime1">
              <a:rPr lang="en-US" smtClean="0">
                <a:solidFill>
                  <a:prstClr val="black">
                    <a:tint val="75000"/>
                  </a:prstClr>
                </a:solidFill>
              </a:rPr>
              <a:pPr/>
              <a:t>4/8/2015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38491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4DDA9-E1ED-41A5-998F-DBA999303B6A}" type="datetime1">
              <a:rPr lang="en-US" smtClean="0">
                <a:solidFill>
                  <a:prstClr val="black">
                    <a:tint val="75000"/>
                  </a:prstClr>
                </a:solidFill>
              </a:rPr>
              <a:pPr/>
              <a:t>4/8/2015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49135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F2037-ADA2-4B54-BB3C-5565A607DB70}" type="datetime1">
              <a:rPr lang="en-US" smtClean="0">
                <a:solidFill>
                  <a:prstClr val="black">
                    <a:tint val="75000"/>
                  </a:prstClr>
                </a:solidFill>
              </a:rPr>
              <a:pPr/>
              <a:t>4/8/2015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08037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2B895-62E3-42E4-9CE8-07EB5B506800}" type="datetime1">
              <a:rPr lang="en-US" smtClean="0"/>
              <a:pPr/>
              <a:t>4/8/2015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8F6DC7-EDDF-41B7-A83E-CC10C6EA982B}" type="datetime1">
              <a:rPr lang="en-US" smtClean="0"/>
              <a:pPr/>
              <a:t>4/8/2015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59BBC9-5039-417E-A465-26FEF1E1BA41}" type="datetime1">
              <a:rPr lang="en-US" smtClean="0"/>
              <a:pPr/>
              <a:t>4/8/2015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2703F1-89AD-44B0-90B2-31275C027C0A}" type="datetime1">
              <a:rPr lang="en-US" smtClean="0"/>
              <a:pPr/>
              <a:t>4/8/2015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805034-301E-493B-B3BC-95039EA82E29}" type="datetime1">
              <a:rPr lang="en-US" smtClean="0"/>
              <a:pPr/>
              <a:t>4/8/2015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64C54-ACBF-453C-B169-7268F110BFD9}" type="datetime1">
              <a:rPr lang="en-US" smtClean="0"/>
              <a:pPr/>
              <a:t>4/8/2015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8AFD0A-706D-47E6-ABD0-7AE313802D7A}" type="datetime1">
              <a:rPr lang="en-US" smtClean="0"/>
              <a:pPr/>
              <a:t>4/8/2015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AF10E-4066-45CF-9CCF-21DF42408D27}" type="datetime1">
              <a:rPr lang="en-US" smtClean="0"/>
              <a:pPr/>
              <a:t>4/8/2015</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sp>
        <p:nvSpPr>
          <p:cNvPr id="9" name="Rectangle 8"/>
          <p:cNvSpPr/>
          <p:nvPr/>
        </p:nvSpPr>
        <p:spPr>
          <a:xfrm>
            <a:off x="838201" y="0"/>
            <a:ext cx="8305799" cy="507831"/>
          </a:xfrm>
          <a:prstGeom prst="rect">
            <a:avLst/>
          </a:prstGeom>
          <a:solidFill>
            <a:srgbClr val="4EA2A2"/>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185C1-6967-45D2-8FC1-9C49E162F4F1}" type="datetime1">
              <a:rPr lang="en-US" smtClean="0">
                <a:solidFill>
                  <a:prstClr val="black">
                    <a:tint val="75000"/>
                  </a:prstClr>
                </a:solidFill>
              </a:rPr>
              <a:pPr/>
              <a:t>4/8/2015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eaLnBrk="0" fontAlgn="base" hangingPunct="0">
              <a:spcBef>
                <a:spcPct val="50000"/>
              </a:spcBef>
              <a:spcAft>
                <a:spcPct val="0"/>
              </a:spcAft>
              <a:defRPr/>
            </a:pPr>
            <a:r>
              <a:rPr lang="en-US" sz="2700" dirty="0" smtClean="0">
                <a:solidFill>
                  <a:srgbClr val="FFFFFF"/>
                </a:solidFill>
                <a:latin typeface="Times New Roman" pitchFamily="18" charset="0"/>
              </a:rPr>
              <a:t>PERMITTING PROGRAM UPDATES RULEMAKING</a:t>
            </a:r>
            <a:endParaRPr lang="en-US" sz="2700" dirty="0">
              <a:solidFill>
                <a:srgbClr val="FFFFFF"/>
              </a:solidFill>
              <a:latin typeface="Times New Roman" pitchFamily="18" charset="0"/>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361834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tiff"/><Relationship Id="rId4" Type="http://schemas.openxmlformats.org/officeDocument/2006/relationships/diagramLayout" Target="../diagrams/layout1.xml"/><Relationship Id="rId9" Type="http://schemas.openxmlformats.org/officeDocument/2006/relationships/image" Target="../media/image10.jpe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4.jpeg"/><Relationship Id="rId4" Type="http://schemas.openxmlformats.org/officeDocument/2006/relationships/diagramLayout" Target="../diagrams/layout2.xml"/><Relationship Id="rId9"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mailto:davis.george@deq.state.or.us" TargetMode="External"/><Relationship Id="rId2" Type="http://schemas.openxmlformats.org/officeDocument/2006/relationships/hyperlink" Target="mailto:inahara.jill@deq.state.or.u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524000"/>
            <a:ext cx="7848600" cy="4216539"/>
          </a:xfrm>
          <a:prstGeom prst="rect">
            <a:avLst/>
          </a:prstGeom>
          <a:noFill/>
        </p:spPr>
        <p:txBody>
          <a:bodyPr wrap="square" rtlCol="0">
            <a:spAutoFit/>
          </a:bodyPr>
          <a:lstStyle/>
          <a:p>
            <a:pPr algn="ctr"/>
            <a:r>
              <a:rPr lang="en-US" sz="4400" b="1" dirty="0" smtClean="0">
                <a:latin typeface="Times New Roman" pitchFamily="18" charset="0"/>
                <a:ea typeface="Times New Roman"/>
                <a:cs typeface="Times New Roman" pitchFamily="18" charset="0"/>
              </a:rPr>
              <a:t>Air quality permitting, Heat Smart and gasoline dispensing facility updates</a:t>
            </a:r>
          </a:p>
          <a:p>
            <a:pPr algn="ctr"/>
            <a:r>
              <a:rPr lang="en-US" sz="2800" b="1" dirty="0" smtClean="0">
                <a:latin typeface="Times New Roman" pitchFamily="18" charset="0"/>
                <a:ea typeface="Times New Roman"/>
                <a:cs typeface="Times New Roman" pitchFamily="18" charset="0"/>
              </a:rPr>
              <a:t>(aka the Kitchen Sink)</a:t>
            </a:r>
          </a:p>
          <a:p>
            <a:pPr algn="ctr"/>
            <a:endParaRPr lang="en-US" sz="2000" b="1" dirty="0">
              <a:latin typeface="Times New Roman" pitchFamily="18" charset="0"/>
              <a:cs typeface="Times New Roman" pitchFamily="18" charset="0"/>
            </a:endParaRPr>
          </a:p>
          <a:p>
            <a:pPr algn="ctr"/>
            <a:r>
              <a:rPr lang="en-US" sz="4400" b="1" dirty="0" smtClean="0">
                <a:latin typeface="Times New Roman" pitchFamily="18" charset="0"/>
                <a:cs typeface="Times New Roman" pitchFamily="18" charset="0"/>
              </a:rPr>
              <a:t>Inspectors’ Forum</a:t>
            </a:r>
          </a:p>
          <a:p>
            <a:pPr algn="ctr"/>
            <a:r>
              <a:rPr lang="en-US" sz="4400" b="1" dirty="0" smtClean="0">
                <a:latin typeface="Times New Roman" pitchFamily="18" charset="0"/>
                <a:cs typeface="Times New Roman" pitchFamily="18" charset="0"/>
              </a:rPr>
              <a:t>May 2015 </a:t>
            </a:r>
            <a:endParaRPr lang="en-US" sz="4400" b="1" baseline="30000" dirty="0" smtClean="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4F3AE50-1B84-4193-A18E-F29C95A836E2}"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Revise offset ratios, specify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Offsets are required in all areas except attainment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New or expanding source must offset its emission increases by obtaining emission decreases from other sources in the same area</a:t>
            </a: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Priority sources = sources most responsible for the AQ problem in an area</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Linked to offset requirements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Encourage sources to obtain offsets from priority sources</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Offsets from priority sources reduce the offset ratio</a:t>
            </a:r>
          </a:p>
          <a:p>
            <a:pPr marL="971550" lvl="1" indent="-514350" algn="l">
              <a:lnSpc>
                <a:spcPct val="120000"/>
              </a:lnSpc>
              <a:spcBef>
                <a:spcPts val="0"/>
              </a:spcBef>
              <a:spcAft>
                <a:spcPts val="600"/>
              </a:spcAft>
            </a:pPr>
            <a:endParaRPr lang="en-US" dirty="0" smtClean="0">
              <a:solidFill>
                <a:schemeClr val="tx1"/>
              </a:solidFill>
            </a:endParaRPr>
          </a:p>
          <a:p>
            <a:pPr marL="971550" lvl="1" indent="-514350" algn="l">
              <a:lnSpc>
                <a:spcPct val="120000"/>
              </a:lnSpc>
              <a:spcBef>
                <a:spcPts val="0"/>
              </a:spcBef>
              <a:spcAft>
                <a:spcPts val="600"/>
              </a:spcAft>
            </a:pPr>
            <a:endParaRPr lang="en-US" dirty="0" smtClean="0">
              <a:solidFill>
                <a:schemeClr val="tx1"/>
              </a:solidFill>
            </a:endParaRPr>
          </a:p>
          <a:p>
            <a:pPr marL="971550" lvl="1" indent="-514350" algn="l">
              <a:lnSpc>
                <a:spcPct val="120000"/>
              </a:lnSpc>
              <a:spcBef>
                <a:spcPts val="0"/>
              </a:spcBef>
              <a:spcAft>
                <a:spcPts val="600"/>
              </a:spcAft>
            </a:pPr>
            <a:endParaRPr lang="en-US" dirty="0" smtClean="0">
              <a:solidFill>
                <a:schemeClr val="tx1"/>
              </a:solidFill>
            </a:endParaRP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Proposed offset ratios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Sustainment: 0.1 to 1, can reduce to 0.05 to 1</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Nonattainment: 1.2 to 1, can reduce to 1.0 to 1</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Reattainment:  1.2 to 1, can reduce to 1.0 to 1</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Maintenance: 1.0 to 1, State NSR can reduce to 0.5 to 1</a:t>
            </a: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8305800" cy="40386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Revise Net Air Quality Benefit requirements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NAQB applies in all areas except attainment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Demonstrate that emissions impacts from new sources don’t adversely affect air quality</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Not required by federal program</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8305800" cy="4038600"/>
          </a:xfrm>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Current requirement is minimal impact at all locations in designated area</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Effectively impossible to meet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New sources cannot obtain permits</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Oval 7"/>
          <p:cNvSpPr/>
          <p:nvPr/>
        </p:nvSpPr>
        <p:spPr>
          <a:xfrm>
            <a:off x="838200" y="1676400"/>
            <a:ext cx="7924800" cy="51816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47244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19800" y="4572000"/>
            <a:ext cx="304800" cy="3048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3733800" y="4038600"/>
            <a:ext cx="1981200" cy="762000"/>
          </a:xfrm>
          <a:prstGeom prst="upArrow">
            <a:avLst>
              <a:gd name="adj1" fmla="val 50000"/>
              <a:gd name="adj2"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wind</a:t>
            </a:r>
            <a:endParaRPr lang="en-US" sz="2800" dirty="0">
              <a:solidFill>
                <a:schemeClr val="tx1"/>
              </a:solidFill>
            </a:endParaRPr>
          </a:p>
        </p:txBody>
      </p:sp>
      <p:sp>
        <p:nvSpPr>
          <p:cNvPr id="12" name="Flowchart: Merge 11"/>
          <p:cNvSpPr/>
          <p:nvPr/>
        </p:nvSpPr>
        <p:spPr>
          <a:xfrm>
            <a:off x="2514600" y="1676400"/>
            <a:ext cx="1524000" cy="3048000"/>
          </a:xfrm>
          <a:prstGeom prst="flowChartMerg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erge 12"/>
          <p:cNvSpPr/>
          <p:nvPr/>
        </p:nvSpPr>
        <p:spPr>
          <a:xfrm>
            <a:off x="5486400" y="1676400"/>
            <a:ext cx="1371600" cy="2895600"/>
          </a:xfrm>
          <a:prstGeom prst="flowChartMerg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1676400"/>
            <a:ext cx="2057400" cy="3046988"/>
          </a:xfrm>
          <a:prstGeom prst="rect">
            <a:avLst/>
          </a:prstGeom>
          <a:noFill/>
        </p:spPr>
        <p:txBody>
          <a:bodyPr wrap="square" rtlCol="0">
            <a:spAutoFit/>
          </a:bodyPr>
          <a:lstStyle/>
          <a:p>
            <a:r>
              <a:rPr lang="en-US" sz="3200" dirty="0" smtClean="0"/>
              <a:t>Emission plume from new source – higher impacts</a:t>
            </a:r>
            <a:endParaRPr lang="en-US" sz="3200" dirty="0"/>
          </a:p>
        </p:txBody>
      </p:sp>
      <p:sp>
        <p:nvSpPr>
          <p:cNvPr id="15" name="TextBox 14"/>
          <p:cNvSpPr txBox="1"/>
          <p:nvPr/>
        </p:nvSpPr>
        <p:spPr>
          <a:xfrm>
            <a:off x="6934200" y="1600200"/>
            <a:ext cx="2057400" cy="3046988"/>
          </a:xfrm>
          <a:prstGeom prst="rect">
            <a:avLst/>
          </a:prstGeom>
          <a:noFill/>
        </p:spPr>
        <p:txBody>
          <a:bodyPr wrap="square" rtlCol="0">
            <a:spAutoFit/>
          </a:bodyPr>
          <a:lstStyle/>
          <a:p>
            <a:r>
              <a:rPr lang="en-US" sz="3200" dirty="0" smtClean="0"/>
              <a:t>Emission plume from offset source – lower impacts</a:t>
            </a:r>
            <a:endParaRPr lang="en-US" sz="3200" dirty="0"/>
          </a:p>
        </p:txBody>
      </p:sp>
      <p:sp>
        <p:nvSpPr>
          <p:cNvPr id="16" name="TextBox 15"/>
          <p:cNvSpPr txBox="1"/>
          <p:nvPr/>
        </p:nvSpPr>
        <p:spPr>
          <a:xfrm>
            <a:off x="457200" y="5410200"/>
            <a:ext cx="8353697" cy="954107"/>
          </a:xfrm>
          <a:prstGeom prst="rect">
            <a:avLst/>
          </a:prstGeom>
          <a:noFill/>
        </p:spPr>
        <p:txBody>
          <a:bodyPr wrap="square" rtlCol="0">
            <a:spAutoFit/>
          </a:bodyPr>
          <a:lstStyle/>
          <a:p>
            <a:pPr algn="ctr"/>
            <a:r>
              <a:rPr lang="en-US" sz="2800" dirty="0" smtClean="0"/>
              <a:t>Current rule requires minimal impacts everywhere – </a:t>
            </a:r>
          </a:p>
          <a:p>
            <a:pPr algn="ctr"/>
            <a:r>
              <a:rPr lang="en-US" sz="2800" dirty="0" smtClean="0"/>
              <a:t>Only possible if plumes always overlap</a:t>
            </a:r>
            <a:endParaRPr lang="en-US" sz="2800" dirty="0"/>
          </a:p>
        </p:txBody>
      </p:sp>
      <p:sp>
        <p:nvSpPr>
          <p:cNvPr id="17"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8" name="Slide Number Placeholder 17"/>
          <p:cNvSpPr>
            <a:spLocks noGrp="1"/>
          </p:cNvSpPr>
          <p:nvPr>
            <p:ph type="sldNum" sz="quarter" idx="12"/>
          </p:nvPr>
        </p:nvSpPr>
        <p:spPr/>
        <p:txBody>
          <a:bodyPr/>
          <a:lstStyle/>
          <a:p>
            <a:fld id="{B4F3AE50-1B84-4193-A18E-F29C95A836E2}"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Proposed Net Air Quality Benefit revisions remove permitting roadblock</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Helps ensure that new sources won’t adversely affect air quality</a:t>
            </a: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Clarify what triggers NSR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NSR triggered by</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Specified level of emissions; and</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Major Modification</a:t>
            </a:r>
          </a:p>
        </p:txBody>
      </p:sp>
      <p:sp>
        <p:nvSpPr>
          <p:cNvPr id="8" name="Left Arrow 7"/>
          <p:cNvSpPr/>
          <p:nvPr/>
        </p:nvSpPr>
        <p:spPr>
          <a:xfrm>
            <a:off x="5181600" y="4038600"/>
            <a:ext cx="1371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Slide Number Placeholder 9"/>
          <p:cNvSpPr>
            <a:spLocks noGrp="1"/>
          </p:cNvSpPr>
          <p:nvPr>
            <p:ph type="sldNum" sz="quarter" idx="12"/>
          </p:nvPr>
        </p:nvSpPr>
        <p:spPr/>
        <p:txBody>
          <a:bodyPr/>
          <a:lstStyle/>
          <a:p>
            <a:fld id="{B4F3AE50-1B84-4193-A18E-F29C95A836E2}"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Major Modification</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Emissions increases associated with new or modified equipment</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Current rules don’t specify how to calculate</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EPA indicated rules must be more specific</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Calculations specified for all scenarios</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Summary</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Raise Major NSR threshold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offset requirements, specify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Net Air Quality Benefit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Clarify what triggers NSR</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810000"/>
          </a:xfrm>
        </p:spPr>
        <p:txBody>
          <a:bodyPr>
            <a:normAutofit/>
          </a:bodyPr>
          <a:lstStyle/>
          <a:p>
            <a:pPr>
              <a:buNone/>
            </a:pPr>
            <a:r>
              <a:rPr lang="en-US" dirty="0" smtClean="0">
                <a:latin typeface="Times New Roman" pitchFamily="18" charset="0"/>
                <a:cs typeface="Times New Roman" pitchFamily="18" charset="0"/>
              </a:rPr>
              <a:t>What is NSR?</a:t>
            </a:r>
          </a:p>
          <a:p>
            <a:r>
              <a:rPr lang="en-US" dirty="0" smtClean="0">
                <a:latin typeface="Times New Roman" pitchFamily="18" charset="0"/>
                <a:cs typeface="Times New Roman" pitchFamily="18" charset="0"/>
              </a:rPr>
              <a:t>NSR = Preconstruction permitting program</a:t>
            </a:r>
          </a:p>
          <a:p>
            <a:pPr lvl="1"/>
            <a:r>
              <a:rPr lang="en-US" sz="3200" dirty="0" smtClean="0">
                <a:latin typeface="Times New Roman" pitchFamily="18" charset="0"/>
                <a:cs typeface="Times New Roman" pitchFamily="18" charset="0"/>
              </a:rPr>
              <a:t>Facility must get permit before building new or modifying</a:t>
            </a:r>
          </a:p>
          <a:p>
            <a:pPr lvl="1"/>
            <a:r>
              <a:rPr lang="en-US" sz="3200" dirty="0" smtClean="0">
                <a:latin typeface="Times New Roman" pitchFamily="18" charset="0"/>
                <a:cs typeface="Times New Roman" pitchFamily="18" charset="0"/>
              </a:rPr>
              <a:t>Specifies requirements facility must meet</a:t>
            </a:r>
          </a:p>
          <a:p>
            <a:r>
              <a:rPr lang="en-US" dirty="0" smtClean="0">
                <a:latin typeface="Times New Roman" pitchFamily="18" charset="0"/>
                <a:cs typeface="Times New Roman" pitchFamily="18" charset="0"/>
              </a:rPr>
              <a:t>Required by federal regulations</a:t>
            </a:r>
          </a:p>
          <a:p>
            <a:endParaRPr lang="en-US" dirty="0" smtClean="0"/>
          </a:p>
          <a:p>
            <a:pPr>
              <a:buNone/>
            </a:pPr>
            <a:endParaRPr lang="en-US" dirty="0" smtClean="0"/>
          </a:p>
          <a:p>
            <a:endParaRPr lang="en-US" dirty="0" smtClean="0"/>
          </a:p>
          <a:p>
            <a:endParaRPr lang="en-US" dirty="0" smtClean="0"/>
          </a:p>
        </p:txBody>
      </p:sp>
      <p:sp>
        <p:nvSpPr>
          <p:cNvPr id="6" name="Title 5"/>
          <p:cNvSpPr>
            <a:spLocks noGrp="1"/>
          </p:cNvSpPr>
          <p:nvPr>
            <p:ph type="title"/>
          </p:nvPr>
        </p:nvSpPr>
        <p:spPr>
          <a:xfrm>
            <a:off x="457200" y="609600"/>
            <a:ext cx="8229600" cy="792162"/>
          </a:xfrm>
        </p:spPr>
        <p:txBody>
          <a:bodyPr/>
          <a:lstStyle/>
          <a:p>
            <a:r>
              <a:rPr lang="en-US" sz="3600" dirty="0" smtClean="0">
                <a:latin typeface="Times New Roman" pitchFamily="18" charset="0"/>
                <a:cs typeface="Times New Roman" pitchFamily="18" charset="0"/>
              </a:rPr>
              <a:t>New Source Review</a:t>
            </a:r>
            <a:endParaRPr lang="en-US" sz="36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52600"/>
            <a:ext cx="4495800" cy="4343400"/>
          </a:xfrm>
        </p:spPr>
        <p:txBody>
          <a:bodyPr>
            <a:noAutofit/>
          </a:bodyPr>
          <a:lstStyle/>
          <a:p>
            <a:pPr marL="0" lvl="1" indent="-742950" algn="l">
              <a:lnSpc>
                <a:spcPct val="120000"/>
              </a:lnSpc>
              <a:spcBef>
                <a:spcPts val="0"/>
              </a:spcBef>
              <a:spcAft>
                <a:spcPts val="600"/>
              </a:spcAft>
              <a:buFont typeface="Arial" pitchFamily="34" charset="0"/>
              <a:buChar char="•"/>
            </a:pPr>
            <a:r>
              <a:rPr lang="en-US" dirty="0" smtClean="0">
                <a:solidFill>
                  <a:schemeClr val="tx1"/>
                </a:solidFill>
              </a:rPr>
              <a:t>Sustainment - removes permitting roadblock in areas with borderline air quality</a:t>
            </a:r>
          </a:p>
          <a:p>
            <a:pPr marL="0" lvl="1" indent="-742950" algn="l">
              <a:lnSpc>
                <a:spcPct val="120000"/>
              </a:lnSpc>
              <a:spcBef>
                <a:spcPts val="0"/>
              </a:spcBef>
              <a:spcAft>
                <a:spcPts val="600"/>
              </a:spcAft>
              <a:buFont typeface="Arial" pitchFamily="34" charset="0"/>
              <a:buChar char="•"/>
            </a:pPr>
            <a:r>
              <a:rPr lang="en-US" dirty="0" smtClean="0">
                <a:solidFill>
                  <a:schemeClr val="tx1"/>
                </a:solidFill>
              </a:rPr>
              <a:t>Reattainment – provides permitting flexibility in areas with improving air quality</a:t>
            </a:r>
          </a:p>
          <a:p>
            <a:pPr indent="-514350" algn="l">
              <a:lnSpc>
                <a:spcPct val="120000"/>
              </a:lnSpc>
              <a:spcBef>
                <a:spcPts val="0"/>
              </a:spcBef>
              <a:spcAft>
                <a:spcPts val="600"/>
              </a:spcAft>
            </a:pPr>
            <a:endParaRPr lang="en-US" sz="2800" dirty="0" smtClean="0">
              <a:solidFill>
                <a:schemeClr val="tx1"/>
              </a:solidFill>
            </a:endParaRPr>
          </a:p>
        </p:txBody>
      </p:sp>
      <p:pic>
        <p:nvPicPr>
          <p:cNvPr id="7" name="Picture 6"/>
          <p:cNvPicPr/>
          <p:nvPr/>
        </p:nvPicPr>
        <p:blipFill>
          <a:blip r:embed="rId3" cstate="print"/>
          <a:srcRect t="4327" r="3996" b="6224"/>
          <a:stretch>
            <a:fillRect/>
          </a:stretch>
        </p:blipFill>
        <p:spPr bwMode="auto">
          <a:xfrm>
            <a:off x="5257800" y="2133600"/>
            <a:ext cx="3657600" cy="3810000"/>
          </a:xfrm>
          <a:prstGeom prst="rect">
            <a:avLst/>
          </a:prstGeom>
          <a:noFill/>
          <a:ln w="9525">
            <a:noFill/>
            <a:miter lim="800000"/>
            <a:headEnd/>
            <a:tailEnd/>
          </a:ln>
        </p:spPr>
      </p:pic>
      <p:sp>
        <p:nvSpPr>
          <p:cNvPr id="9"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 name="Slide Number Placeholder 9"/>
          <p:cNvSpPr>
            <a:spLocks noGrp="1"/>
          </p:cNvSpPr>
          <p:nvPr>
            <p:ph type="sldNum" sz="quarter" idx="12"/>
          </p:nvPr>
        </p:nvSpPr>
        <p:spPr/>
        <p:txBody>
          <a:bodyPr/>
          <a:lstStyle/>
          <a:p>
            <a:fld id="{B4F3AE50-1B84-4193-A18E-F29C95A836E2}"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81200"/>
            <a:ext cx="8305800" cy="41910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Area designations are based on air quality:</a:t>
            </a:r>
            <a:br>
              <a:rPr lang="en-US" dirty="0" smtClean="0">
                <a:solidFill>
                  <a:schemeClr val="tx1"/>
                </a:solidFill>
              </a:rPr>
            </a:br>
            <a:r>
              <a:rPr lang="en-US" dirty="0" smtClean="0">
                <a:solidFill>
                  <a:schemeClr val="tx1"/>
                </a:solidFill>
              </a:rPr>
              <a:t>  Attainment = air quality good, &lt; standard</a:t>
            </a:r>
            <a:br>
              <a:rPr lang="en-US" dirty="0" smtClean="0">
                <a:solidFill>
                  <a:schemeClr val="tx1"/>
                </a:solidFill>
              </a:rPr>
            </a:br>
            <a:r>
              <a:rPr lang="en-US" dirty="0" smtClean="0">
                <a:solidFill>
                  <a:schemeClr val="tx1"/>
                </a:solidFill>
              </a:rPr>
              <a:t>  Nonattainment = air quality poor, &gt; standard</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Rules area specific, matched to air quality</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Redesignation requires 3 years of data, working with community, rulemaking, EPA approval</a:t>
            </a:r>
          </a:p>
          <a:p>
            <a:pPr marL="514350" indent="-514350" algn="l">
              <a:lnSpc>
                <a:spcPct val="120000"/>
              </a:lnSpc>
              <a:spcBef>
                <a:spcPts val="0"/>
              </a:spcBef>
              <a:spcAft>
                <a:spcPts val="600"/>
              </a:spcAft>
            </a:pPr>
            <a:endParaRPr lang="en-US" sz="2800" dirty="0" smtClean="0">
              <a:solidFill>
                <a:schemeClr val="tx1"/>
              </a:solidFill>
            </a:endParaRP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Problem</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During multi-year process, permitting rules:</a:t>
            </a:r>
          </a:p>
          <a:p>
            <a:pPr marL="1657350" lvl="2" indent="-742950" algn="l">
              <a:lnSpc>
                <a:spcPct val="120000"/>
              </a:lnSpc>
              <a:spcBef>
                <a:spcPts val="0"/>
              </a:spcBef>
              <a:spcAft>
                <a:spcPts val="600"/>
              </a:spcAft>
              <a:buFont typeface="Arial" pitchFamily="34" charset="0"/>
              <a:buChar char="•"/>
            </a:pPr>
            <a:r>
              <a:rPr lang="en-US" sz="2800" dirty="0" smtClean="0">
                <a:solidFill>
                  <a:schemeClr val="tx1"/>
                </a:solidFill>
              </a:rPr>
              <a:t>Don’t match actual air quality needs</a:t>
            </a:r>
          </a:p>
          <a:p>
            <a:pPr marL="1657350" lvl="2" indent="-742950" algn="l">
              <a:lnSpc>
                <a:spcPct val="120000"/>
              </a:lnSpc>
              <a:spcBef>
                <a:spcPts val="0"/>
              </a:spcBef>
              <a:spcAft>
                <a:spcPts val="600"/>
              </a:spcAft>
              <a:buFont typeface="Arial" pitchFamily="34" charset="0"/>
              <a:buChar char="•"/>
            </a:pPr>
            <a:r>
              <a:rPr lang="en-US" sz="2800" dirty="0" smtClean="0">
                <a:solidFill>
                  <a:schemeClr val="tx1"/>
                </a:solidFill>
              </a:rPr>
              <a:t>Become a roadblock</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Obtaining a permit difficult/impossible for medium and large sources</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905000"/>
            <a:ext cx="8305800" cy="42672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Proposed solution</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Create 2 new areas with rules that (partially) solve the problem</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State designations, federal approval not needed</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Overlay federal area designations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Primarily affect medium-size sources</a:t>
            </a:r>
          </a:p>
          <a:p>
            <a:pPr marL="514350" indent="-514350" algn="l">
              <a:lnSpc>
                <a:spcPct val="120000"/>
              </a:lnSpc>
              <a:spcBef>
                <a:spcPts val="0"/>
              </a:spcBef>
              <a:spcAft>
                <a:spcPts val="600"/>
              </a:spcAft>
            </a:pPr>
            <a:endParaRPr lang="en-US" sz="2800" dirty="0" smtClean="0">
              <a:solidFill>
                <a:schemeClr val="tx1"/>
              </a:solidFill>
            </a:endParaRP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txBox="1">
            <a:spLocks/>
          </p:cNvSpPr>
          <p:nvPr/>
        </p:nvSpPr>
        <p:spPr>
          <a:xfrm>
            <a:off x="533400" y="5334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pSp>
        <p:nvGrpSpPr>
          <p:cNvPr id="12" name="Group 11"/>
          <p:cNvGrpSpPr/>
          <p:nvPr/>
        </p:nvGrpSpPr>
        <p:grpSpPr>
          <a:xfrm>
            <a:off x="457200" y="1828800"/>
            <a:ext cx="8153400" cy="2971800"/>
            <a:chOff x="457200" y="1828800"/>
            <a:chExt cx="8153400" cy="2971800"/>
          </a:xfrm>
        </p:grpSpPr>
        <p:sp>
          <p:nvSpPr>
            <p:cNvPr id="13" name="Rounded Rectangle 12"/>
            <p:cNvSpPr/>
            <p:nvPr/>
          </p:nvSpPr>
          <p:spPr>
            <a:xfrm>
              <a:off x="457200" y="1828800"/>
              <a:ext cx="2286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Attainment Area</a:t>
              </a:r>
            </a:p>
            <a:p>
              <a:pPr algn="ctr"/>
              <a:endParaRPr lang="en-US" sz="2400" dirty="0" smtClean="0">
                <a:solidFill>
                  <a:schemeClr val="tx1"/>
                </a:solidFill>
              </a:endParaRPr>
            </a:p>
            <a:p>
              <a:pPr algn="ctr"/>
              <a:r>
                <a:rPr lang="en-US" sz="2400" dirty="0" smtClean="0">
                  <a:solidFill>
                    <a:schemeClr val="tx1"/>
                  </a:solidFill>
                </a:rPr>
                <a:t>AQ good</a:t>
              </a:r>
            </a:p>
            <a:p>
              <a:pPr algn="ctr"/>
              <a:r>
                <a:rPr lang="en-US" sz="2400" dirty="0" smtClean="0">
                  <a:solidFill>
                    <a:schemeClr val="tx1"/>
                  </a:solidFill>
                </a:rPr>
                <a:t>(below ambient standard)</a:t>
              </a:r>
              <a:endParaRPr lang="en-US" sz="2400" dirty="0">
                <a:solidFill>
                  <a:schemeClr val="tx1"/>
                </a:solidFill>
              </a:endParaRPr>
            </a:p>
          </p:txBody>
        </p:sp>
        <p:sp>
          <p:nvSpPr>
            <p:cNvPr id="14" name="Rounded Rectangle 13"/>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r>
                <a:rPr lang="en-US" sz="2400" dirty="0" smtClean="0">
                  <a:solidFill>
                    <a:schemeClr val="tx1"/>
                  </a:solidFill>
                </a:rPr>
                <a:t>AQ poor</a:t>
              </a:r>
            </a:p>
            <a:p>
              <a:pPr algn="ctr"/>
              <a:r>
                <a:rPr lang="en-US" sz="2400" dirty="0" smtClean="0">
                  <a:solidFill>
                    <a:schemeClr val="tx1"/>
                  </a:solidFill>
                </a:rPr>
                <a:t>(over ambient standard)</a:t>
              </a:r>
            </a:p>
            <a:p>
              <a:pPr algn="ctr"/>
              <a:endParaRPr lang="en-US" dirty="0"/>
            </a:p>
          </p:txBody>
        </p:sp>
        <p:sp>
          <p:nvSpPr>
            <p:cNvPr id="15" name="Rounded Rectangle 14"/>
            <p:cNvSpPr/>
            <p:nvPr/>
          </p:nvSpPr>
          <p:spPr>
            <a:xfrm>
              <a:off x="6477000" y="1828800"/>
              <a:ext cx="2133600" cy="2971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Maintenance Area</a:t>
              </a:r>
            </a:p>
            <a:p>
              <a:pPr algn="ctr"/>
              <a:endParaRPr lang="en-US" sz="2400" dirty="0" smtClean="0">
                <a:solidFill>
                  <a:schemeClr val="tx1"/>
                </a:solidFill>
              </a:endParaRPr>
            </a:p>
            <a:p>
              <a:pPr algn="ctr"/>
              <a:r>
                <a:rPr lang="en-US" sz="2400" dirty="0" smtClean="0">
                  <a:solidFill>
                    <a:schemeClr val="tx1"/>
                  </a:solidFill>
                </a:rPr>
                <a:t>AQ was poor,</a:t>
              </a:r>
            </a:p>
            <a:p>
              <a:pPr algn="ctr"/>
              <a:r>
                <a:rPr lang="en-US" sz="2400" dirty="0" smtClean="0">
                  <a:solidFill>
                    <a:schemeClr val="tx1"/>
                  </a:solidFill>
                </a:rPr>
                <a:t>Now good,</a:t>
              </a:r>
            </a:p>
            <a:p>
              <a:pPr algn="ctr"/>
              <a:r>
                <a:rPr lang="en-US" sz="2400" dirty="0" smtClean="0">
                  <a:solidFill>
                    <a:schemeClr val="tx1"/>
                  </a:solidFill>
                </a:rPr>
                <a:t>Prevent slipping back</a:t>
              </a:r>
              <a:endParaRPr lang="en-US" sz="2400" dirty="0">
                <a:solidFill>
                  <a:schemeClr val="tx1"/>
                </a:solidFill>
              </a:endParaRPr>
            </a:p>
          </p:txBody>
        </p:sp>
        <p:sp>
          <p:nvSpPr>
            <p:cNvPr id="16" name="Right Arrow 15"/>
            <p:cNvSpPr/>
            <p:nvPr/>
          </p:nvSpPr>
          <p:spPr>
            <a:xfrm>
              <a:off x="2743200" y="3048000"/>
              <a:ext cx="685800"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791200" y="3124200"/>
              <a:ext cx="685800"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ubtitle 2"/>
          <p:cNvSpPr txBox="1">
            <a:spLocks/>
          </p:cNvSpPr>
          <p:nvPr/>
        </p:nvSpPr>
        <p:spPr>
          <a:xfrm>
            <a:off x="609600" y="4953000"/>
            <a:ext cx="8305800" cy="1752600"/>
          </a:xfrm>
          <a:prstGeom prst="rect">
            <a:avLst/>
          </a:prstGeom>
        </p:spPr>
        <p:txBody>
          <a:bodyPr>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Rules in each area based on air quality needs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When air quality changes, takes years to redesignate area</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Meanwhile rules don’t match air quality needs</a:t>
            </a:r>
          </a:p>
          <a:p>
            <a:pPr marL="1200150" marR="0" lvl="1" indent="-7429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Slide Number Placeholder 19"/>
          <p:cNvSpPr>
            <a:spLocks noGrp="1"/>
          </p:cNvSpPr>
          <p:nvPr>
            <p:ph type="sldNum" sz="quarter" idx="12"/>
          </p:nvPr>
        </p:nvSpPr>
        <p:spPr/>
        <p:txBody>
          <a:bodyPr/>
          <a:lstStyle/>
          <a:p>
            <a:fld id="{B4F3AE50-1B84-4193-A18E-F29C95A836E2}" type="slidenum">
              <a:rPr lang="en-US" smtClean="0"/>
              <a:pPr/>
              <a:t>24</a:t>
            </a:fld>
            <a:endParaRPr lang="en-US" dirty="0"/>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04800" y="4648200"/>
            <a:ext cx="8610600" cy="1905000"/>
          </a:xfrm>
          <a:prstGeom prst="rect">
            <a:avLst/>
          </a:prstGeom>
        </p:spPr>
        <p:txBody>
          <a:bodyPr>
            <a:noAutofit/>
          </a:bodyPr>
          <a:lstStyle/>
          <a:p>
            <a:pPr marL="1200150" marR="0" lvl="1" indent="-742950" algn="l" defTabSz="914400" rtl="0" eaLnBrk="1" fontAlgn="auto" latinLnBrk="0" hangingPunct="1">
              <a:lnSpc>
                <a:spcPct val="120000"/>
              </a:lnSpc>
              <a:spcBef>
                <a:spcPts val="0"/>
              </a:spcBef>
              <a:spcAft>
                <a:spcPts val="6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Sustainment area Minor NSR rules: </a:t>
            </a:r>
          </a:p>
          <a:p>
            <a:pPr marL="800100" marR="0" lvl="2"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Are similar to nonattainment area rules</a:t>
            </a:r>
          </a:p>
          <a:p>
            <a:pPr marL="800100" marR="0" lvl="2"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Remove permitting  roadblock for medium sized facilities</a:t>
            </a:r>
          </a:p>
          <a:p>
            <a:pPr marL="1200150" marR="0" lvl="1" indent="-7429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ounded Rectangle 6"/>
          <p:cNvSpPr/>
          <p:nvPr/>
        </p:nvSpPr>
        <p:spPr>
          <a:xfrm>
            <a:off x="457200" y="1828800"/>
            <a:ext cx="2286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8" name="Rounded Rectangle 7"/>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dirty="0"/>
          </a:p>
        </p:txBody>
      </p:sp>
      <p:sp>
        <p:nvSpPr>
          <p:cNvPr id="9" name="Rectangle 8"/>
          <p:cNvSpPr/>
          <p:nvPr/>
        </p:nvSpPr>
        <p:spPr>
          <a:xfrm>
            <a:off x="1219200" y="2743200"/>
            <a:ext cx="2209800" cy="1676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Sustainment Area</a:t>
            </a:r>
            <a:endParaRPr lang="en-US" sz="2400" dirty="0">
              <a:solidFill>
                <a:schemeClr val="tx1"/>
              </a:solidFill>
            </a:endParaRPr>
          </a:p>
        </p:txBody>
      </p:sp>
      <p:sp>
        <p:nvSpPr>
          <p:cNvPr id="10" name="TextBox 9"/>
          <p:cNvSpPr txBox="1"/>
          <p:nvPr/>
        </p:nvSpPr>
        <p:spPr>
          <a:xfrm>
            <a:off x="5867400" y="2057400"/>
            <a:ext cx="3276600" cy="2354491"/>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r>
              <a:rPr lang="en-US" sz="2800" dirty="0" smtClean="0"/>
              <a:t> </a:t>
            </a:r>
            <a:r>
              <a:rPr lang="en-US" sz="2700" dirty="0" smtClean="0"/>
              <a:t>Sustainment</a:t>
            </a:r>
            <a:br>
              <a:rPr lang="en-US" sz="2700" dirty="0" smtClean="0"/>
            </a:br>
            <a:r>
              <a:rPr lang="en-US" sz="2700" dirty="0" smtClean="0"/>
              <a:t>   overlays attainment</a:t>
            </a:r>
          </a:p>
          <a:p>
            <a:pPr>
              <a:buFont typeface="Arial" pitchFamily="34" charset="0"/>
              <a:buChar char="•"/>
            </a:pPr>
            <a:r>
              <a:rPr lang="en-US" sz="2700" dirty="0" smtClean="0"/>
              <a:t> Bridges the time</a:t>
            </a:r>
            <a:br>
              <a:rPr lang="en-US" sz="2700" dirty="0" smtClean="0"/>
            </a:br>
            <a:r>
              <a:rPr lang="en-US" sz="2700" dirty="0" smtClean="0"/>
              <a:t>   gap</a:t>
            </a:r>
          </a:p>
          <a:p>
            <a:endParaRPr lang="en-US" dirty="0"/>
          </a:p>
        </p:txBody>
      </p:sp>
      <p:sp>
        <p:nvSpPr>
          <p:cNvPr id="11" name="Title 5"/>
          <p:cNvSpPr txBox="1">
            <a:spLocks/>
          </p:cNvSpPr>
          <p:nvPr/>
        </p:nvSpPr>
        <p:spPr>
          <a:xfrm>
            <a:off x="533400" y="5334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3" name="Slide Number Placeholder 12"/>
          <p:cNvSpPr>
            <a:spLocks noGrp="1"/>
          </p:cNvSpPr>
          <p:nvPr>
            <p:ph type="sldNum" sz="quarter" idx="12"/>
          </p:nvPr>
        </p:nvSpPr>
        <p:spPr/>
        <p:txBody>
          <a:bodyPr/>
          <a:lstStyle/>
          <a:p>
            <a:fld id="{B4F3AE50-1B84-4193-A18E-F29C95A836E2}" type="slidenum">
              <a:rPr lang="en-US" smtClean="0"/>
              <a:pPr/>
              <a:t>25</a:t>
            </a:fld>
            <a:endParaRPr lang="en-US" dirty="0"/>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txBox="1">
            <a:spLocks/>
          </p:cNvSpPr>
          <p:nvPr/>
        </p:nvSpPr>
        <p:spPr>
          <a:xfrm>
            <a:off x="533400" y="5334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pSp>
        <p:nvGrpSpPr>
          <p:cNvPr id="12" name="Group 11"/>
          <p:cNvGrpSpPr/>
          <p:nvPr/>
        </p:nvGrpSpPr>
        <p:grpSpPr>
          <a:xfrm>
            <a:off x="228600" y="1828800"/>
            <a:ext cx="8382000" cy="2895600"/>
            <a:chOff x="228600" y="1828800"/>
            <a:chExt cx="8382000" cy="2895600"/>
          </a:xfrm>
        </p:grpSpPr>
        <p:sp>
          <p:nvSpPr>
            <p:cNvPr id="13" name="Rounded Rectangle 12"/>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Nonattainment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dirty="0"/>
            </a:p>
          </p:txBody>
        </p:sp>
        <p:sp>
          <p:nvSpPr>
            <p:cNvPr id="14" name="Rounded Rectangle 13"/>
            <p:cNvSpPr/>
            <p:nvPr/>
          </p:nvSpPr>
          <p:spPr>
            <a:xfrm>
              <a:off x="6477000" y="1828800"/>
              <a:ext cx="2133600" cy="2895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Maintenance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15" name="TextBox 14"/>
            <p:cNvSpPr txBox="1"/>
            <p:nvPr/>
          </p:nvSpPr>
          <p:spPr>
            <a:xfrm>
              <a:off x="228600" y="1828800"/>
              <a:ext cx="3048000" cy="2831544"/>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r>
                <a:rPr lang="en-US" sz="2700" dirty="0" smtClean="0">
                  <a:latin typeface="Times New Roman" pitchFamily="18" charset="0"/>
                  <a:cs typeface="Times New Roman" pitchFamily="18" charset="0"/>
                </a:rPr>
                <a:t>Reattainment</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overlays</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nonattainment</a:t>
              </a:r>
            </a:p>
            <a:p>
              <a:pPr>
                <a:buFont typeface="Arial" pitchFamily="34" charset="0"/>
                <a:buChar char="•"/>
              </a:pPr>
              <a:r>
                <a:rPr lang="en-US" sz="2700" dirty="0" smtClean="0">
                  <a:latin typeface="Times New Roman" pitchFamily="18" charset="0"/>
                  <a:cs typeface="Times New Roman" pitchFamily="18" charset="0"/>
                </a:rPr>
                <a:t> Bridges the time</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gap</a:t>
              </a:r>
            </a:p>
            <a:p>
              <a:endParaRPr lang="en-US" dirty="0"/>
            </a:p>
          </p:txBody>
        </p:sp>
        <p:sp>
          <p:nvSpPr>
            <p:cNvPr id="16" name="Rectangle 15"/>
            <p:cNvSpPr/>
            <p:nvPr/>
          </p:nvSpPr>
          <p:spPr>
            <a:xfrm>
              <a:off x="4038600" y="2895600"/>
              <a:ext cx="2438400" cy="1524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Reattainment Area</a:t>
              </a:r>
            </a:p>
          </p:txBody>
        </p:sp>
      </p:grpSp>
      <p:sp>
        <p:nvSpPr>
          <p:cNvPr id="17" name="Rectangle 16"/>
          <p:cNvSpPr/>
          <p:nvPr/>
        </p:nvSpPr>
        <p:spPr>
          <a:xfrm>
            <a:off x="304800" y="4724400"/>
            <a:ext cx="8534400" cy="2422202"/>
          </a:xfrm>
          <a:prstGeom prst="rect">
            <a:avLst/>
          </a:prstGeom>
        </p:spPr>
        <p:txBody>
          <a:bodyPr wrap="square">
            <a:spAutoFit/>
          </a:bodyPr>
          <a:lstStyle/>
          <a:p>
            <a:pPr marL="1200150" lvl="1" indent="-742950">
              <a:lnSpc>
                <a:spcPct val="120000"/>
              </a:lnSpc>
              <a:spcAft>
                <a:spcPts val="600"/>
              </a:spcAft>
            </a:pPr>
            <a:r>
              <a:rPr lang="en-US" sz="2800" dirty="0" smtClean="0">
                <a:latin typeface="Times New Roman" pitchFamily="18" charset="0"/>
                <a:cs typeface="Times New Roman" pitchFamily="18" charset="0"/>
              </a:rPr>
              <a:t>Reattainment area Minor NSR rules:</a:t>
            </a:r>
          </a:p>
          <a:p>
            <a:pPr marL="800100" lvl="2" indent="-342900">
              <a:buFont typeface="Arial" pitchFamily="34" charset="0"/>
              <a:buChar char="•"/>
            </a:pPr>
            <a:r>
              <a:rPr lang="en-US" sz="2800" dirty="0" smtClean="0">
                <a:latin typeface="Times New Roman" pitchFamily="18" charset="0"/>
                <a:cs typeface="Times New Roman" pitchFamily="18" charset="0"/>
              </a:rPr>
              <a:t>Are closer to maintenance area rules</a:t>
            </a:r>
          </a:p>
          <a:p>
            <a:pPr marL="800100" lvl="2" indent="-342900">
              <a:buFont typeface="Arial" pitchFamily="34" charset="0"/>
              <a:buChar char="•"/>
            </a:pPr>
            <a:r>
              <a:rPr lang="en-US" sz="2800" dirty="0" smtClean="0">
                <a:latin typeface="Times New Roman" pitchFamily="18" charset="0"/>
                <a:cs typeface="Times New Roman" pitchFamily="18" charset="0"/>
              </a:rPr>
              <a:t>Allow less stringent permitting for medium size facilities</a:t>
            </a:r>
          </a:p>
          <a:p>
            <a:pPr marL="1200150" lvl="1" indent="-742950">
              <a:lnSpc>
                <a:spcPct val="120000"/>
              </a:lnSpc>
              <a:spcAft>
                <a:spcPts val="600"/>
              </a:spcAft>
              <a:buFont typeface="Arial" pitchFamily="34" charset="0"/>
              <a:buChar char="•"/>
            </a:pPr>
            <a:endParaRPr lang="en-US" sz="2400" dirty="0" smtClean="0"/>
          </a:p>
        </p:txBody>
      </p:sp>
      <p:sp>
        <p:nvSpPr>
          <p:cNvPr id="19" name="Slide Number Placeholder 18"/>
          <p:cNvSpPr>
            <a:spLocks noGrp="1"/>
          </p:cNvSpPr>
          <p:nvPr>
            <p:ph type="sldNum" sz="quarter" idx="12"/>
          </p:nvPr>
        </p:nvSpPr>
        <p:spPr/>
        <p:txBody>
          <a:bodyPr/>
          <a:lstStyle/>
          <a:p>
            <a:fld id="{B4F3AE50-1B84-4193-A18E-F29C95A836E2}" type="slidenum">
              <a:rPr lang="en-US" smtClean="0"/>
              <a:pPr/>
              <a:t>26</a:t>
            </a:fld>
            <a:endParaRPr lang="en-US" dirty="0"/>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685800"/>
            <a:ext cx="8109912" cy="646331"/>
          </a:xfrm>
          <a:prstGeom prst="rect">
            <a:avLst/>
          </a:prstGeom>
        </p:spPr>
        <p:txBody>
          <a:bodyPr wrap="none">
            <a:spAutoFit/>
          </a:bodyPr>
          <a:lstStyle/>
          <a:p>
            <a:r>
              <a:rPr lang="en-US" sz="3600" dirty="0" smtClean="0">
                <a:latin typeface="Times New Roman" pitchFamily="18" charset="0"/>
                <a:cs typeface="Times New Roman" pitchFamily="18" charset="0"/>
              </a:rPr>
              <a:t>Designate Lakeview as a sustainment area </a:t>
            </a:r>
            <a:endParaRPr lang="en-US" sz="3600" dirty="0">
              <a:latin typeface="Times New Roman" pitchFamily="18" charset="0"/>
              <a:cs typeface="Times New Roman" pitchFamily="18" charset="0"/>
            </a:endParaRPr>
          </a:p>
        </p:txBody>
      </p:sp>
      <p:sp>
        <p:nvSpPr>
          <p:cNvPr id="7" name="Subtitle 2"/>
          <p:cNvSpPr txBox="1">
            <a:spLocks/>
          </p:cNvSpPr>
          <p:nvPr/>
        </p:nvSpPr>
        <p:spPr>
          <a:xfrm>
            <a:off x="228600" y="2667000"/>
            <a:ext cx="3886200" cy="2133600"/>
          </a:xfrm>
          <a:prstGeom prst="rect">
            <a:avLst/>
          </a:prstGeom>
        </p:spPr>
        <p:txBody>
          <a:bodyPr vert="horz" lIns="91440" tIns="45720" rIns="91440" bIns="45720" rtlCol="0">
            <a:noAutofit/>
          </a:bodyPr>
          <a:lstStyle/>
          <a:p>
            <a:pPr marL="0" lvl="1">
              <a:lnSpc>
                <a:spcPct val="120000"/>
              </a:lnSpc>
              <a:spcAft>
                <a:spcPts val="600"/>
              </a:spcAft>
            </a:pPr>
            <a:r>
              <a:rPr lang="en-US" sz="2800" dirty="0" smtClean="0">
                <a:latin typeface="Times New Roman" pitchFamily="18" charset="0"/>
                <a:cs typeface="Times New Roman" pitchFamily="18" charset="0"/>
              </a:rPr>
              <a:t>Town of Lakeview and Lake County Commissioners requested sustainment designation</a:t>
            </a:r>
          </a:p>
          <a:p>
            <a:pPr marL="548640" lvl="1" indent="-514350">
              <a:lnSpc>
                <a:spcPct val="120000"/>
              </a:lnSpc>
              <a:spcAft>
                <a:spcPts val="600"/>
              </a:spcAft>
              <a:buFont typeface="Arial" pitchFamily="34" charset="0"/>
              <a:buChar char="•"/>
            </a:pPr>
            <a:endParaRPr lang="en-US" sz="800" dirty="0" smtClean="0"/>
          </a:p>
          <a:p>
            <a:pPr marL="514350" marR="0" lvl="0"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p:cNvPicPr/>
          <p:nvPr/>
        </p:nvPicPr>
        <p:blipFill>
          <a:blip r:embed="rId3" cstate="print"/>
          <a:srcRect t="4327" r="3996" b="6224"/>
          <a:stretch>
            <a:fillRect/>
          </a:stretch>
        </p:blipFill>
        <p:spPr bwMode="auto">
          <a:xfrm>
            <a:off x="3886200" y="1676400"/>
            <a:ext cx="5181600" cy="47244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4F3AE50-1B84-4193-A18E-F29C95A836E2}" type="slidenum">
              <a:rPr lang="en-US" smtClean="0"/>
              <a:pPr/>
              <a:t>27</a:t>
            </a:fld>
            <a:endParaRPr lang="en-US" dirty="0"/>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UARG v EPA (GHG PSD)</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24400"/>
          </a:xfrm>
        </p:spPr>
        <p:txBody>
          <a:bodyPr/>
          <a:lstStyle/>
          <a:p>
            <a:r>
              <a:rPr lang="en-US" dirty="0" smtClean="0">
                <a:latin typeface="Times New Roman" pitchFamily="18" charset="0"/>
                <a:cs typeface="Times New Roman" pitchFamily="18" charset="0"/>
              </a:rPr>
              <a:t>In June, Supreme Court invalidated portions of EPA’s so-called Tailoring Rule.</a:t>
            </a:r>
          </a:p>
          <a:p>
            <a:r>
              <a:rPr lang="en-US" dirty="0" smtClean="0">
                <a:latin typeface="Times New Roman" pitchFamily="18" charset="0"/>
                <a:cs typeface="Times New Roman" pitchFamily="18" charset="0"/>
              </a:rPr>
              <a:t>Sources cannot trigger PSD for greenhouse gases alone, but</a:t>
            </a:r>
          </a:p>
          <a:p>
            <a:pPr lvl="1"/>
            <a:r>
              <a:rPr lang="en-US" dirty="0" smtClean="0">
                <a:latin typeface="Times New Roman" pitchFamily="18" charset="0"/>
                <a:cs typeface="Times New Roman" pitchFamily="18" charset="0"/>
              </a:rPr>
              <a:t>Sources subject to PSD for other pollutants could be required to perform a BACT analysis for greenhouse gases. </a:t>
            </a:r>
          </a:p>
          <a:p>
            <a:r>
              <a:rPr lang="en-US" dirty="0" smtClean="0">
                <a:latin typeface="Times New Roman" pitchFamily="18" charset="0"/>
                <a:cs typeface="Times New Roman" pitchFamily="18" charset="0"/>
              </a:rPr>
              <a:t>Sources could not be subject to Title V for greenhouse gases alone.</a:t>
            </a:r>
          </a:p>
          <a:p>
            <a:endParaRPr lang="en-US" dirty="0"/>
          </a:p>
        </p:txBody>
      </p:sp>
      <p:sp>
        <p:nvSpPr>
          <p:cNvPr id="8" name="Slide Number Placeholder 7"/>
          <p:cNvSpPr>
            <a:spLocks noGrp="1"/>
          </p:cNvSpPr>
          <p:nvPr>
            <p:ph type="sldNum" sz="quarter" idx="12"/>
          </p:nvPr>
        </p:nvSpPr>
        <p:spPr/>
        <p:txBody>
          <a:bodyPr/>
          <a:lstStyle/>
          <a:p>
            <a:fld id="{B4F3AE50-1B84-4193-A18E-F29C95A836E2}"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 xmlns:p14="http://schemas.microsoft.com/office/powerpoint/2010/main" val="2998625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200" dirty="0" smtClean="0">
                <a:latin typeface="Times New Roman" pitchFamily="18" charset="0"/>
                <a:cs typeface="Times New Roman" pitchFamily="18" charset="0"/>
              </a:rPr>
              <a:t>UARG v EPA (GHG PSD)</a:t>
            </a:r>
            <a:endParaRPr lang="en-US" sz="3200" dirty="0"/>
          </a:p>
        </p:txBody>
      </p:sp>
      <p:sp>
        <p:nvSpPr>
          <p:cNvPr id="3" name="Content Placeholder 2"/>
          <p:cNvSpPr>
            <a:spLocks noGrp="1"/>
          </p:cNvSpPr>
          <p:nvPr>
            <p:ph idx="1"/>
          </p:nvPr>
        </p:nvSpPr>
        <p:spPr/>
        <p:txBody>
          <a:bodyPr/>
          <a:lstStyle/>
          <a:p>
            <a:pPr>
              <a:spcBef>
                <a:spcPts val="0"/>
              </a:spcBef>
              <a:spcAft>
                <a:spcPts val="1200"/>
              </a:spcAft>
            </a:pPr>
            <a:r>
              <a:rPr lang="en-US" dirty="0" smtClean="0">
                <a:latin typeface="Times New Roman" pitchFamily="18" charset="0"/>
                <a:cs typeface="Times New Roman" pitchFamily="18" charset="0"/>
              </a:rPr>
              <a:t>EQC adopted rules in 2011 that implemented the Tailoring Rule in Oregon. </a:t>
            </a:r>
          </a:p>
          <a:p>
            <a:pPr>
              <a:spcBef>
                <a:spcPts val="0"/>
              </a:spcBef>
              <a:spcAft>
                <a:spcPts val="1200"/>
              </a:spcAft>
            </a:pPr>
            <a:r>
              <a:rPr lang="en-US" dirty="0" smtClean="0">
                <a:latin typeface="Times New Roman" pitchFamily="18" charset="0"/>
                <a:cs typeface="Times New Roman" pitchFamily="18" charset="0"/>
              </a:rPr>
              <a:t>The court’s action does not invalidate any part of Oregon’s rules; those rules remain in effect.</a:t>
            </a:r>
          </a:p>
          <a:p>
            <a:pPr>
              <a:spcBef>
                <a:spcPts val="0"/>
              </a:spcBef>
              <a:spcAft>
                <a:spcPts val="1200"/>
              </a:spcAft>
            </a:pPr>
            <a:r>
              <a:rPr lang="en-US" dirty="0" smtClean="0">
                <a:latin typeface="Times New Roman" pitchFamily="18" charset="0"/>
                <a:cs typeface="Times New Roman" pitchFamily="18" charset="0"/>
              </a:rPr>
              <a:t>DEQ is proposing revisions to air quality permitting rules at this time; the rules are on public notice until  August 14 .</a:t>
            </a:r>
          </a:p>
          <a:p>
            <a:endParaRPr lang="en-US" dirty="0"/>
          </a:p>
        </p:txBody>
      </p:sp>
      <p:sp>
        <p:nvSpPr>
          <p:cNvPr id="8" name="Slide Number Placeholder 7"/>
          <p:cNvSpPr>
            <a:spLocks noGrp="1"/>
          </p:cNvSpPr>
          <p:nvPr>
            <p:ph type="sldNum" sz="quarter" idx="12"/>
          </p:nvPr>
        </p:nvSpPr>
        <p:spPr/>
        <p:txBody>
          <a:bodyPr/>
          <a:lstStyle/>
          <a:p>
            <a:fld id="{B4F3AE50-1B84-4193-A18E-F29C95A836E2}"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 xmlns:p14="http://schemas.microsoft.com/office/powerpoint/2010/main" val="168263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4572000" cy="1371599"/>
          </a:xfrm>
        </p:spPr>
        <p:txBody>
          <a:bodyPr>
            <a:normAutofit fontScale="85000" lnSpcReduction="10000"/>
          </a:bodyPr>
          <a:lstStyle/>
          <a:p>
            <a:pPr marL="0" indent="0">
              <a:buNone/>
            </a:pPr>
            <a:r>
              <a:rPr lang="en-US" sz="3300" b="1" dirty="0" smtClean="0"/>
              <a:t>Major NSR</a:t>
            </a:r>
            <a:r>
              <a:rPr lang="en-US" sz="3300" dirty="0" smtClean="0"/>
              <a:t>: at least as stringent as the federal major NSR program = little flexibility</a:t>
            </a:r>
          </a:p>
          <a:p>
            <a:endParaRPr lang="en-US" sz="2800" dirty="0"/>
          </a:p>
        </p:txBody>
      </p:sp>
      <p:sp>
        <p:nvSpPr>
          <p:cNvPr id="6" name="Content Placeholder 2"/>
          <p:cNvSpPr txBox="1">
            <a:spLocks/>
          </p:cNvSpPr>
          <p:nvPr/>
        </p:nvSpPr>
        <p:spPr>
          <a:xfrm>
            <a:off x="381000" y="4191000"/>
            <a:ext cx="4419600" cy="1371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dirty="0" smtClean="0"/>
              <a:t>Minor NSR</a:t>
            </a:r>
            <a:r>
              <a:rPr lang="en-US" sz="3000" dirty="0" smtClean="0"/>
              <a:t>: no minimum requirements = more flexibility</a:t>
            </a:r>
          </a:p>
          <a:p>
            <a:pPr marL="342900" lvl="1" indent="-342900">
              <a:buFont typeface="Arial" pitchFamily="34" charset="0"/>
              <a:buChar char="•"/>
            </a:pPr>
            <a:endParaRPr lang="en-US" sz="3200" dirty="0" smtClean="0"/>
          </a:p>
          <a:p>
            <a:endParaRPr lang="en-US" sz="2800" dirty="0"/>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828800"/>
            <a:ext cx="3657600" cy="2123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746" name="Picture 2" descr="http://www.flytyingspecialties.com/shop/images/fbg_olive.jpg"/>
          <p:cNvPicPr>
            <a:picLocks noChangeAspect="1" noChangeArrowheads="1"/>
          </p:cNvPicPr>
          <p:nvPr/>
        </p:nvPicPr>
        <p:blipFill>
          <a:blip r:embed="rId4" cstate="print"/>
          <a:srcRect/>
          <a:stretch>
            <a:fillRect/>
          </a:stretch>
        </p:blipFill>
        <p:spPr bwMode="auto">
          <a:xfrm>
            <a:off x="5486400" y="4114800"/>
            <a:ext cx="3267075" cy="1612966"/>
          </a:xfrm>
          <a:prstGeom prst="rect">
            <a:avLst/>
          </a:prstGeom>
          <a:noFill/>
        </p:spPr>
      </p:pic>
      <p:sp>
        <p:nvSpPr>
          <p:cNvPr id="9" name="Title 5"/>
          <p:cNvSpPr>
            <a:spLocks noGrp="1"/>
          </p:cNvSpPr>
          <p:nvPr>
            <p:ph type="title"/>
          </p:nvPr>
        </p:nvSpPr>
        <p:spPr>
          <a:xfrm>
            <a:off x="457200" y="609600"/>
            <a:ext cx="8229600" cy="792162"/>
          </a:xfrm>
        </p:spPr>
        <p:txBody>
          <a:bodyPr/>
          <a:lstStyle/>
          <a:p>
            <a:r>
              <a:rPr lang="en-US" sz="3600" dirty="0" smtClean="0">
                <a:latin typeface="Times New Roman" pitchFamily="18" charset="0"/>
                <a:cs typeface="Times New Roman" pitchFamily="18" charset="0"/>
              </a:rPr>
              <a:t>New Source Review	</a:t>
            </a:r>
            <a:r>
              <a:rPr lang="en-US" sz="2000" i="1" dirty="0" smtClean="0">
                <a:latin typeface="Times New Roman" pitchFamily="18" charset="0"/>
                <a:cs typeface="Times New Roman" pitchFamily="18" charset="0"/>
              </a:rPr>
              <a:t>continued</a:t>
            </a:r>
            <a:endParaRPr lang="en-US" sz="3600"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600200"/>
            <a:ext cx="8534400" cy="1828800"/>
          </a:xfrm>
        </p:spPr>
        <p:txBody>
          <a:bodyPr>
            <a:noAutofit/>
          </a:bodyPr>
          <a:lstStyle/>
          <a:p>
            <a:pPr marL="0" lvl="1" indent="-514350" algn="l">
              <a:lnSpc>
                <a:spcPct val="120000"/>
              </a:lnSpc>
              <a:spcBef>
                <a:spcPts val="0"/>
              </a:spcBef>
              <a:spcAft>
                <a:spcPts val="600"/>
              </a:spcAft>
            </a:pPr>
            <a:r>
              <a:rPr lang="en-US" sz="3200" dirty="0" smtClean="0">
                <a:solidFill>
                  <a:schemeClr val="tx1"/>
                </a:solidFill>
                <a:latin typeface="Times New Roman" pitchFamily="18" charset="0"/>
                <a:cs typeface="Times New Roman" pitchFamily="18" charset="0"/>
              </a:rPr>
              <a:t>Background</a:t>
            </a:r>
          </a:p>
          <a:p>
            <a:pPr marL="0" lvl="1" algn="l">
              <a:lnSpc>
                <a:spcPct val="120000"/>
              </a:lnSpc>
              <a:spcBef>
                <a:spcPts val="0"/>
              </a:spcBef>
              <a:spcAft>
                <a:spcPts val="600"/>
              </a:spcAft>
            </a:pPr>
            <a:r>
              <a:rPr lang="en-US" dirty="0" smtClean="0">
                <a:solidFill>
                  <a:schemeClr val="tx1"/>
                </a:solidFill>
                <a:latin typeface="Times New Roman" pitchFamily="18" charset="0"/>
                <a:cs typeface="Times New Roman" pitchFamily="18" charset="0"/>
              </a:rPr>
              <a:t>U.S. Supreme Court struck down parts of federal rules pertaining to greenhouse gas permitting</a:t>
            </a:r>
          </a:p>
        </p:txBody>
      </p:sp>
      <p:grpSp>
        <p:nvGrpSpPr>
          <p:cNvPr id="2" name="Group 14"/>
          <p:cNvGrpSpPr/>
          <p:nvPr/>
        </p:nvGrpSpPr>
        <p:grpSpPr>
          <a:xfrm>
            <a:off x="457200" y="3429000"/>
            <a:ext cx="8458200" cy="685800"/>
            <a:chOff x="457200" y="3429000"/>
            <a:chExt cx="8458200" cy="685800"/>
          </a:xfrm>
        </p:grpSpPr>
        <p:sp>
          <p:nvSpPr>
            <p:cNvPr id="9" name="TextBox 8"/>
            <p:cNvSpPr txBox="1"/>
            <p:nvPr/>
          </p:nvSpPr>
          <p:spPr>
            <a:xfrm>
              <a:off x="2133600" y="3505200"/>
              <a:ext cx="6781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Sources subject to Title V permits for GHGs alone</a:t>
              </a:r>
            </a:p>
          </p:txBody>
        </p:sp>
        <p:sp>
          <p:nvSpPr>
            <p:cNvPr id="11" name="Right Arrow 10"/>
            <p:cNvSpPr/>
            <p:nvPr/>
          </p:nvSpPr>
          <p:spPr>
            <a:xfrm>
              <a:off x="457200" y="3429000"/>
              <a:ext cx="17526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grpSp>
      <p:grpSp>
        <p:nvGrpSpPr>
          <p:cNvPr id="4" name="Group 15"/>
          <p:cNvGrpSpPr/>
          <p:nvPr/>
        </p:nvGrpSpPr>
        <p:grpSpPr>
          <a:xfrm>
            <a:off x="381000" y="4267200"/>
            <a:ext cx="8534400" cy="830997"/>
            <a:chOff x="381000" y="4267200"/>
            <a:chExt cx="8534400" cy="830997"/>
          </a:xfrm>
        </p:grpSpPr>
        <p:sp>
          <p:nvSpPr>
            <p:cNvPr id="12" name="Right Arrow 11"/>
            <p:cNvSpPr/>
            <p:nvPr/>
          </p:nvSpPr>
          <p:spPr>
            <a:xfrm>
              <a:off x="381000" y="4267200"/>
              <a:ext cx="18288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sp>
          <p:nvSpPr>
            <p:cNvPr id="10" name="TextBox 9"/>
            <p:cNvSpPr txBox="1"/>
            <p:nvPr/>
          </p:nvSpPr>
          <p:spPr>
            <a:xfrm>
              <a:off x="2133600" y="4267200"/>
              <a:ext cx="67818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Sources subject to Prevention of Significant Deterioration program for GHGs alone</a:t>
              </a:r>
            </a:p>
          </p:txBody>
        </p:sp>
      </p:grpSp>
      <p:grpSp>
        <p:nvGrpSpPr>
          <p:cNvPr id="8" name="Group 16"/>
          <p:cNvGrpSpPr/>
          <p:nvPr/>
        </p:nvGrpSpPr>
        <p:grpSpPr>
          <a:xfrm>
            <a:off x="381000" y="5181600"/>
            <a:ext cx="8534400" cy="1200329"/>
            <a:chOff x="381000" y="5181600"/>
            <a:chExt cx="8534400" cy="1200329"/>
          </a:xfrm>
        </p:grpSpPr>
        <p:sp>
          <p:nvSpPr>
            <p:cNvPr id="13" name="Right Arrow 12"/>
            <p:cNvSpPr/>
            <p:nvPr/>
          </p:nvSpPr>
          <p:spPr>
            <a:xfrm>
              <a:off x="381000" y="5257800"/>
              <a:ext cx="1828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Affirmed</a:t>
              </a:r>
              <a:endParaRPr lang="en-US" dirty="0">
                <a:solidFill>
                  <a:schemeClr val="tx1"/>
                </a:solidFill>
              </a:endParaRPr>
            </a:p>
          </p:txBody>
        </p:sp>
        <p:sp>
          <p:nvSpPr>
            <p:cNvPr id="14" name="TextBox 13"/>
            <p:cNvSpPr txBox="1"/>
            <p:nvPr/>
          </p:nvSpPr>
          <p:spPr>
            <a:xfrm>
              <a:off x="2133600" y="5181600"/>
              <a:ext cx="67818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Sources subject to Prevention of Significant Deterioration  for GHGs if subject to PSD for another pollutant     (so-called “anyway sources”)</a:t>
              </a:r>
              <a:endParaRPr lang="en-US" sz="2400" dirty="0">
                <a:latin typeface="Times New Roman" pitchFamily="18" charset="0"/>
                <a:cs typeface="Times New Roman" pitchFamily="18" charset="0"/>
              </a:endParaRPr>
            </a:p>
          </p:txBody>
        </p:sp>
      </p:grpSp>
      <p:sp>
        <p:nvSpPr>
          <p:cNvPr id="15" name="Rectangle 14"/>
          <p:cNvSpPr/>
          <p:nvPr/>
        </p:nvSpPr>
        <p:spPr>
          <a:xfrm>
            <a:off x="1066800" y="914400"/>
            <a:ext cx="3724096" cy="699102"/>
          </a:xfrm>
          <a:prstGeom prst="rect">
            <a:avLst/>
          </a:prstGeom>
        </p:spPr>
        <p:txBody>
          <a:bodyPr wrap="none">
            <a:spAutoFit/>
          </a:bodyPr>
          <a:lstStyle/>
          <a:p>
            <a:pPr>
              <a:lnSpc>
                <a:spcPct val="120000"/>
              </a:lnSpc>
              <a:spcAft>
                <a:spcPts val="600"/>
              </a:spcAft>
            </a:pPr>
            <a:r>
              <a:rPr lang="en-US" sz="3600" dirty="0" smtClean="0">
                <a:latin typeface="Times New Roman" pitchFamily="18" charset="0"/>
                <a:cs typeface="Times New Roman" pitchFamily="18" charset="0"/>
              </a:rPr>
              <a:t>Greenhouse Gases </a:t>
            </a:r>
          </a:p>
        </p:txBody>
      </p:sp>
      <p:sp>
        <p:nvSpPr>
          <p:cNvPr id="16" name="Slide Number Placeholder 15"/>
          <p:cNvSpPr>
            <a:spLocks noGrp="1"/>
          </p:cNvSpPr>
          <p:nvPr>
            <p:ph type="sldNum" sz="quarter" idx="12"/>
          </p:nvPr>
        </p:nvSpPr>
        <p:spPr/>
        <p:txBody>
          <a:bodyPr/>
          <a:lstStyle/>
          <a:p>
            <a:fld id="{B4F3AE50-1B84-4193-A18E-F29C95A836E2}" type="slidenum">
              <a:rPr lang="en-US" smtClean="0">
                <a:solidFill>
                  <a:prstClr val="black">
                    <a:tint val="75000"/>
                  </a:prstClr>
                </a:solidFill>
              </a:rPr>
              <a:pPr/>
              <a:t>30</a:t>
            </a:fld>
            <a:endParaRPr lang="en-US"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001437541"/>
              </p:ext>
            </p:extLst>
          </p:nvPr>
        </p:nvGraphicFramePr>
        <p:xfrm>
          <a:off x="990600" y="1828800"/>
          <a:ext cx="685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8" descr="http://assets.inhabitat.com/wp-content/blogs.dir/1/files/2010/04/Epa-Logo.jpg"/>
          <p:cNvPicPr>
            <a:picLocks noChangeAspect="1" noChangeArrowheads="1"/>
          </p:cNvPicPr>
          <p:nvPr/>
        </p:nvPicPr>
        <p:blipFill>
          <a:blip r:embed="rId8" cstate="print"/>
          <a:srcRect l="10918" r="16377"/>
          <a:stretch>
            <a:fillRect/>
          </a:stretch>
        </p:blipFill>
        <p:spPr bwMode="auto">
          <a:xfrm>
            <a:off x="1600200" y="3810000"/>
            <a:ext cx="805832" cy="762000"/>
          </a:xfrm>
          <a:prstGeom prst="rect">
            <a:avLst/>
          </a:prstGeom>
          <a:noFill/>
        </p:spPr>
      </p:pic>
      <p:grpSp>
        <p:nvGrpSpPr>
          <p:cNvPr id="3" name="Group 11"/>
          <p:cNvGrpSpPr/>
          <p:nvPr/>
        </p:nvGrpSpPr>
        <p:grpSpPr>
          <a:xfrm>
            <a:off x="1066800" y="5181600"/>
            <a:ext cx="1128163" cy="723900"/>
            <a:chOff x="6232752" y="4267200"/>
            <a:chExt cx="2269019" cy="1809750"/>
          </a:xfrm>
        </p:grpSpPr>
        <p:pic>
          <p:nvPicPr>
            <p:cNvPr id="14" name="Picture 16" descr="http://www.taleem-e-pakistan.com/wp-content/uploads/2015/01/Past-Papers-Matric-AIOU-9.jpeg"/>
            <p:cNvPicPr>
              <a:picLocks noChangeAspect="1" noChangeArrowheads="1"/>
            </p:cNvPicPr>
            <p:nvPr/>
          </p:nvPicPr>
          <p:blipFill>
            <a:blip r:embed="rId9" cstate="print"/>
            <a:srcRect/>
            <a:stretch>
              <a:fillRect/>
            </a:stretch>
          </p:blipFill>
          <p:spPr bwMode="auto">
            <a:xfrm>
              <a:off x="6477000" y="4267200"/>
              <a:ext cx="1866900" cy="1809750"/>
            </a:xfrm>
            <a:prstGeom prst="rect">
              <a:avLst/>
            </a:prstGeom>
            <a:noFill/>
          </p:spPr>
        </p:pic>
        <p:sp>
          <p:nvSpPr>
            <p:cNvPr id="15" name="Rectangle 14"/>
            <p:cNvSpPr/>
            <p:nvPr/>
          </p:nvSpPr>
          <p:spPr>
            <a:xfrm rot="20896059">
              <a:off x="6232752" y="4733473"/>
              <a:ext cx="2269019" cy="10510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TEMPORARY</a:t>
              </a:r>
              <a:endParaRPr lang="en-US" sz="1400" b="1" dirty="0">
                <a:solidFill>
                  <a:srgbClr val="FF0000"/>
                </a:solidFill>
              </a:endParaRPr>
            </a:p>
          </p:txBody>
        </p:sp>
      </p:grpSp>
      <p:pic>
        <p:nvPicPr>
          <p:cNvPr id="16" name="Picture 1" descr="C:\Users\jinahar\AppData\Local\Microsoft\Windows\Temporary Internet Files\Content.IE5\FCME90A9\pansm.tiff"/>
          <p:cNvPicPr>
            <a:picLocks noChangeAspect="1" noChangeArrowheads="1"/>
          </p:cNvPicPr>
          <p:nvPr/>
        </p:nvPicPr>
        <p:blipFill>
          <a:blip r:embed="rId10" cstate="print"/>
          <a:srcRect b="36675"/>
          <a:stretch>
            <a:fillRect/>
          </a:stretch>
        </p:blipFill>
        <p:spPr bwMode="auto">
          <a:xfrm>
            <a:off x="1371600" y="2286000"/>
            <a:ext cx="621088" cy="903722"/>
          </a:xfrm>
          <a:prstGeom prst="rect">
            <a:avLst/>
          </a:prstGeom>
          <a:noFill/>
        </p:spPr>
      </p:pic>
      <p:sp>
        <p:nvSpPr>
          <p:cNvPr id="19" name="TextBox 18"/>
          <p:cNvSpPr txBox="1"/>
          <p:nvPr/>
        </p:nvSpPr>
        <p:spPr>
          <a:xfrm>
            <a:off x="1981200" y="990600"/>
            <a:ext cx="5763309"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DEQ’s Greenhouse Gas Rules</a:t>
            </a:r>
            <a:endParaRPr lang="en-US" sz="3600" dirty="0">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fld id="{B4F3AE50-1B84-4193-A18E-F29C95A836E2}"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 xmlns:p14="http://schemas.microsoft.com/office/powerpoint/2010/main" val="1674772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001437541"/>
              </p:ext>
            </p:extLst>
          </p:nvPr>
        </p:nvGraphicFramePr>
        <p:xfrm>
          <a:off x="990600" y="1828800"/>
          <a:ext cx="6858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8"/>
          <p:cNvGrpSpPr/>
          <p:nvPr/>
        </p:nvGrpSpPr>
        <p:grpSpPr>
          <a:xfrm>
            <a:off x="1219200" y="2362200"/>
            <a:ext cx="1155493" cy="3600681"/>
            <a:chOff x="1219200" y="2362200"/>
            <a:chExt cx="1155493" cy="3600681"/>
          </a:xfrm>
        </p:grpSpPr>
        <p:pic>
          <p:nvPicPr>
            <p:cNvPr id="1026"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219200" y="5105400"/>
              <a:ext cx="914400" cy="857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9" cstate="print">
              <a:extLst>
                <a:ext uri="{28A0092B-C50C-407E-A947-70E740481C1C}">
                  <a14:useLocalDpi xmlns="" xmlns:a14="http://schemas.microsoft.com/office/drawing/2010/main" val="0"/>
                </a:ext>
              </a:extLst>
            </a:blip>
            <a:srcRect l="4800" r="4800"/>
            <a:stretch>
              <a:fillRect/>
            </a:stretch>
          </p:blipFill>
          <p:spPr bwMode="auto">
            <a:xfrm>
              <a:off x="1600200" y="3810000"/>
              <a:ext cx="774493" cy="762000"/>
            </a:xfrm>
            <a:prstGeom prst="rect">
              <a:avLst/>
            </a:prstGeom>
            <a:noFill/>
            <a:ln>
              <a:noFill/>
            </a:ln>
          </p:spPr>
        </p:pic>
        <p:pic>
          <p:nvPicPr>
            <p:cNvPr id="80898" name="Picture 2" descr="https://mathonomicsstudent.files.wordpress.com/2012/01/equivalent-to.jpg"/>
            <p:cNvPicPr>
              <a:picLocks noChangeAspect="1" noChangeArrowheads="1"/>
            </p:cNvPicPr>
            <p:nvPr/>
          </p:nvPicPr>
          <p:blipFill>
            <a:blip r:embed="rId10" cstate="print"/>
            <a:srcRect l="22444" t="18462" r="26185" b="9231"/>
            <a:stretch>
              <a:fillRect/>
            </a:stretch>
          </p:blipFill>
          <p:spPr bwMode="auto">
            <a:xfrm>
              <a:off x="1295400" y="2362200"/>
              <a:ext cx="762000" cy="838200"/>
            </a:xfrm>
            <a:prstGeom prst="rect">
              <a:avLst/>
            </a:prstGeom>
            <a:noFill/>
          </p:spPr>
        </p:pic>
      </p:grpSp>
      <p:sp>
        <p:nvSpPr>
          <p:cNvPr id="10" name="Subtitle 2"/>
          <p:cNvSpPr txBox="1">
            <a:spLocks/>
          </p:cNvSpPr>
          <p:nvPr/>
        </p:nvSpPr>
        <p:spPr>
          <a:xfrm>
            <a:off x="381000" y="1066800"/>
            <a:ext cx="87630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600" dirty="0" smtClean="0">
                <a:solidFill>
                  <a:schemeClr val="tx1"/>
                </a:solidFill>
                <a:latin typeface="Times New Roman" pitchFamily="18" charset="0"/>
                <a:cs typeface="Times New Roman" pitchFamily="18" charset="0"/>
              </a:rPr>
              <a:t>Reasons to align with Supreme Court decision </a:t>
            </a:r>
          </a:p>
        </p:txBody>
      </p:sp>
      <p:sp>
        <p:nvSpPr>
          <p:cNvPr id="11" name="Slide Number Placeholder 10"/>
          <p:cNvSpPr>
            <a:spLocks noGrp="1"/>
          </p:cNvSpPr>
          <p:nvPr>
            <p:ph type="sldNum" sz="quarter" idx="12"/>
          </p:nvPr>
        </p:nvSpPr>
        <p:spPr/>
        <p:txBody>
          <a:bodyPr/>
          <a:lstStyle/>
          <a:p>
            <a:fld id="{B4F3AE50-1B84-4193-A18E-F29C95A836E2}"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 xmlns:p14="http://schemas.microsoft.com/office/powerpoint/2010/main" val="1674772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dirty="0" smtClean="0"/>
              <a:t>Greenhouse Gases</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8" name="Picture 4" descr="http://betanews.com/wp-content/uploads/2011/10/why-question-mark-600x600.jpg"/>
          <p:cNvPicPr>
            <a:picLocks noChangeAspect="1" noChangeArrowheads="1"/>
          </p:cNvPicPr>
          <p:nvPr/>
        </p:nvPicPr>
        <p:blipFill>
          <a:blip r:embed="rId3" cstate="print"/>
          <a:srcRect/>
          <a:stretch>
            <a:fillRect/>
          </a:stretch>
        </p:blipFill>
        <p:spPr bwMode="auto">
          <a:xfrm>
            <a:off x="2819400" y="1981200"/>
            <a:ext cx="4038600" cy="4038600"/>
          </a:xfrm>
          <a:prstGeom prst="rect">
            <a:avLst/>
          </a:prstGeom>
          <a:noFill/>
        </p:spPr>
      </p:pic>
      <p:sp>
        <p:nvSpPr>
          <p:cNvPr id="9" name="Slide Number Placeholder 8"/>
          <p:cNvSpPr>
            <a:spLocks noGrp="1"/>
          </p:cNvSpPr>
          <p:nvPr>
            <p:ph type="sldNum" sz="quarter" idx="12"/>
          </p:nvPr>
        </p:nvSpPr>
        <p:spPr/>
        <p:txBody>
          <a:bodyPr/>
          <a:lstStyle/>
          <a:p>
            <a:fld id="{B4F3AE50-1B84-4193-A18E-F29C95A836E2}"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 xmlns:p14="http://schemas.microsoft.com/office/powerpoint/2010/main" val="922639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sz="half" idx="1"/>
          </p:nvPr>
        </p:nvSpPr>
        <p:spPr>
          <a:xfrm>
            <a:off x="457200" y="1600200"/>
            <a:ext cx="7848600" cy="5257800"/>
          </a:xfrm>
        </p:spPr>
        <p:txBody>
          <a:bodyPr/>
          <a:lstStyle/>
          <a:p>
            <a:r>
              <a:rPr lang="en-US" dirty="0" smtClean="0">
                <a:latin typeface="Times New Roman" pitchFamily="18" charset="0"/>
                <a:cs typeface="Times New Roman" pitchFamily="18" charset="0"/>
              </a:rPr>
              <a:t>Pre-construction permitting program mandated by Clean Air Act</a:t>
            </a:r>
          </a:p>
          <a:p>
            <a:pPr lvl="1"/>
            <a:r>
              <a:rPr lang="en-US" dirty="0" smtClean="0">
                <a:latin typeface="Times New Roman" pitchFamily="18" charset="0"/>
                <a:cs typeface="Times New Roman" pitchFamily="18" charset="0"/>
              </a:rPr>
              <a:t>Maintain and protect air quality</a:t>
            </a:r>
          </a:p>
          <a:p>
            <a:pPr lvl="1"/>
            <a:r>
              <a:rPr lang="en-US" dirty="0" smtClean="0">
                <a:latin typeface="Times New Roman" pitchFamily="18" charset="0"/>
                <a:cs typeface="Times New Roman" pitchFamily="18" charset="0"/>
              </a:rPr>
              <a:t>Requires pollution control devices where appropriate</a:t>
            </a:r>
          </a:p>
          <a:p>
            <a:r>
              <a:rPr lang="en-US" dirty="0" smtClean="0">
                <a:latin typeface="Times New Roman" pitchFamily="18" charset="0"/>
                <a:cs typeface="Times New Roman" pitchFamily="18" charset="0"/>
              </a:rPr>
              <a:t>Three distinct programs</a:t>
            </a:r>
          </a:p>
          <a:p>
            <a:pPr lvl="1"/>
            <a:r>
              <a:rPr lang="en-US" dirty="0" smtClean="0">
                <a:latin typeface="Times New Roman" pitchFamily="18" charset="0"/>
                <a:cs typeface="Times New Roman" pitchFamily="18" charset="0"/>
              </a:rPr>
              <a:t>Prevention of Significant Deterioration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(PSD) in attainment areas</a:t>
            </a:r>
          </a:p>
          <a:p>
            <a:pPr lvl="1"/>
            <a:r>
              <a:rPr lang="en-US" dirty="0" smtClean="0">
                <a:latin typeface="Times New Roman" pitchFamily="18" charset="0"/>
                <a:cs typeface="Times New Roman" pitchFamily="18" charset="0"/>
              </a:rPr>
              <a:t>Nonattainment NSR </a:t>
            </a:r>
          </a:p>
          <a:p>
            <a:pPr lvl="1"/>
            <a:r>
              <a:rPr lang="en-US" dirty="0" smtClean="0">
                <a:latin typeface="Times New Roman" pitchFamily="18" charset="0"/>
                <a:cs typeface="Times New Roman" pitchFamily="18" charset="0"/>
              </a:rPr>
              <a:t>Minor NSR</a:t>
            </a:r>
          </a:p>
          <a:p>
            <a:endParaRPr lang="en-US" dirty="0"/>
          </a:p>
        </p:txBody>
      </p:sp>
      <p:sp>
        <p:nvSpPr>
          <p:cNvPr id="4" name="Content Placeholder 3"/>
          <p:cNvSpPr>
            <a:spLocks noGrp="1"/>
          </p:cNvSpPr>
          <p:nvPr>
            <p:ph sz="half" idx="2"/>
          </p:nvPr>
        </p:nvSpPr>
        <p:spPr>
          <a:xfrm>
            <a:off x="6400800" y="3810000"/>
            <a:ext cx="1981200" cy="1066800"/>
          </a:xfrm>
          <a:solidFill>
            <a:schemeClr val="bg1"/>
          </a:solidFill>
        </p:spPr>
        <p:txBody>
          <a:bodyPr anchor="ctr"/>
          <a:lstStyle/>
          <a:p>
            <a:pPr>
              <a:buNone/>
            </a:pPr>
            <a:r>
              <a:rPr lang="en-US" b="1" i="1" dirty="0" smtClean="0">
                <a:solidFill>
                  <a:srgbClr val="00B050"/>
                </a:solidFill>
              </a:rPr>
              <a:t>Major NSR</a:t>
            </a:r>
            <a:endParaRPr lang="en-US" b="1" i="1" dirty="0">
              <a:solidFill>
                <a:srgbClr val="00B050"/>
              </a:solidFill>
            </a:endParaRPr>
          </a:p>
        </p:txBody>
      </p:sp>
      <p:sp>
        <p:nvSpPr>
          <p:cNvPr id="7" name="TextBox 6"/>
          <p:cNvSpPr txBox="1"/>
          <p:nvPr/>
        </p:nvSpPr>
        <p:spPr>
          <a:xfrm>
            <a:off x="5943600" y="3535740"/>
            <a:ext cx="533400" cy="1569660"/>
          </a:xfrm>
          <a:prstGeom prst="rect">
            <a:avLst/>
          </a:prstGeom>
          <a:noFill/>
        </p:spPr>
        <p:txBody>
          <a:bodyPr wrap="square" rtlCol="0">
            <a:spAutoFit/>
          </a:bodyPr>
          <a:lstStyle/>
          <a:p>
            <a:r>
              <a:rPr lang="en-US" sz="9600" dirty="0" smtClean="0">
                <a:solidFill>
                  <a:srgbClr val="00B050"/>
                </a:solidFill>
              </a:rPr>
              <a:t>}</a:t>
            </a:r>
            <a:endParaRPr lang="en-US" sz="9600" dirty="0">
              <a:solidFill>
                <a:srgbClr val="00B050"/>
              </a:solidFill>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Things unique to DEQ’s program</a:t>
            </a: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Major source definition in nonattainment and maintenance areas</a:t>
            </a:r>
          </a:p>
          <a:p>
            <a:pPr lvl="1"/>
            <a:r>
              <a:rPr lang="en-US" dirty="0" smtClean="0">
                <a:latin typeface="Times New Roman" pitchFamily="18" charset="0"/>
                <a:cs typeface="Times New Roman" pitchFamily="18" charset="0"/>
              </a:rPr>
              <a:t>Lower threshold than EPA definition</a:t>
            </a:r>
          </a:p>
          <a:p>
            <a:pPr lvl="1"/>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Offsets and Net Air Quality Benefit</a:t>
            </a:r>
          </a:p>
          <a:p>
            <a:pPr lvl="1"/>
            <a:r>
              <a:rPr lang="en-US" dirty="0" smtClean="0">
                <a:latin typeface="Times New Roman" pitchFamily="18" charset="0"/>
                <a:cs typeface="Times New Roman" pitchFamily="18" charset="0"/>
              </a:rPr>
              <a:t>NAQB requires air dispersion modeling</a:t>
            </a:r>
          </a:p>
          <a:p>
            <a:pPr lvl="1"/>
            <a:r>
              <a:rPr lang="en-US" dirty="0" smtClean="0">
                <a:latin typeface="Times New Roman" pitchFamily="18" charset="0"/>
                <a:cs typeface="Times New Roman" pitchFamily="18" charset="0"/>
              </a:rPr>
              <a:t>EPA program only requires offsets</a:t>
            </a:r>
          </a:p>
          <a:p>
            <a:pPr lvl="1"/>
            <a:endParaRPr lang="en-US" dirty="0" smtClean="0"/>
          </a:p>
          <a:p>
            <a:pPr lvl="1">
              <a:buNone/>
            </a:pPr>
            <a:r>
              <a:rPr lang="en-US" dirty="0" smtClean="0"/>
              <a:t>…</a:t>
            </a:r>
          </a:p>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dirty="0" smtClean="0">
                <a:latin typeface="Times New Roman" pitchFamily="18" charset="0"/>
                <a:cs typeface="Times New Roman" pitchFamily="18" charset="0"/>
              </a:rPr>
              <a:t>Things unique to DEQ’s program </a:t>
            </a:r>
            <a:r>
              <a:rPr lang="en-US" sz="2000" i="1" dirty="0" smtClean="0">
                <a:latin typeface="Times New Roman" pitchFamily="18" charset="0"/>
                <a:cs typeface="Times New Roman" pitchFamily="18" charset="0"/>
              </a:rPr>
              <a:t>continued</a:t>
            </a:r>
            <a:endParaRPr lang="en-US" sz="2000" i="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DEQ program requires air quality impact analysis for minor sources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Maintenance areas</a:t>
            </a:r>
          </a:p>
          <a:p>
            <a:pPr lvl="1"/>
            <a:r>
              <a:rPr lang="en-US" dirty="0" smtClean="0">
                <a:latin typeface="Times New Roman" pitchFamily="18" charset="0"/>
                <a:cs typeface="Times New Roman" pitchFamily="18" charset="0"/>
              </a:rPr>
              <a:t>Former nonattainment areas</a:t>
            </a:r>
          </a:p>
          <a:p>
            <a:pPr lvl="1"/>
            <a:r>
              <a:rPr lang="en-US" dirty="0" smtClean="0">
                <a:latin typeface="Times New Roman" pitchFamily="18" charset="0"/>
                <a:cs typeface="Times New Roman" pitchFamily="18" charset="0"/>
              </a:rPr>
              <a:t>DEQ program has more stringent requirements than federal program</a:t>
            </a:r>
          </a:p>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600" dirty="0" smtClean="0">
                <a:latin typeface="Times New Roman" pitchFamily="18" charset="0"/>
                <a:cs typeface="Times New Roman" pitchFamily="18" charset="0"/>
              </a:rPr>
              <a:t>Why make changes?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029200"/>
          </a:xfrm>
        </p:spPr>
        <p:txBody>
          <a:bodyPr/>
          <a:lstStyle/>
          <a:p>
            <a:r>
              <a:rPr lang="en-US" sz="2800" dirty="0" smtClean="0">
                <a:latin typeface="Times New Roman" pitchFamily="18" charset="0"/>
                <a:cs typeface="Times New Roman" pitchFamily="18" charset="0"/>
              </a:rPr>
              <a:t>Areas of the state are close to or are exceeding the PM</a:t>
            </a:r>
            <a:r>
              <a:rPr lang="en-US" sz="2800" baseline="-25000" dirty="0" smtClean="0">
                <a:latin typeface="Times New Roman" pitchFamily="18" charset="0"/>
                <a:cs typeface="Times New Roman" pitchFamily="18" charset="0"/>
              </a:rPr>
              <a:t>2.5</a:t>
            </a:r>
            <a:r>
              <a:rPr lang="en-US" sz="2800" dirty="0" smtClean="0">
                <a:latin typeface="Times New Roman" pitchFamily="18" charset="0"/>
                <a:cs typeface="Times New Roman" pitchFamily="18" charset="0"/>
              </a:rPr>
              <a:t> National Ambient AQ Standards</a:t>
            </a:r>
          </a:p>
          <a:p>
            <a:pPr lvl="1"/>
            <a:r>
              <a:rPr lang="en-US" dirty="0" smtClean="0">
                <a:latin typeface="Times New Roman" pitchFamily="18" charset="0"/>
                <a:cs typeface="Times New Roman" pitchFamily="18" charset="0"/>
              </a:rPr>
              <a:t>New PM</a:t>
            </a:r>
            <a:r>
              <a:rPr lang="en-US" baseline="-25000" dirty="0" smtClean="0">
                <a:latin typeface="Times New Roman" pitchFamily="18" charset="0"/>
                <a:cs typeface="Times New Roman" pitchFamily="18" charset="0"/>
              </a:rPr>
              <a:t>2.5 </a:t>
            </a:r>
            <a:r>
              <a:rPr lang="en-US" dirty="0" smtClean="0">
                <a:latin typeface="Times New Roman" pitchFamily="18" charset="0"/>
                <a:cs typeface="Times New Roman" pitchFamily="18" charset="0"/>
              </a:rPr>
              <a:t>standards adopted in 2007 – much lower than PM</a:t>
            </a:r>
            <a:r>
              <a:rPr lang="en-US" baseline="-25000" dirty="0" smtClean="0">
                <a:latin typeface="Times New Roman" pitchFamily="18" charset="0"/>
                <a:cs typeface="Times New Roman" pitchFamily="18" charset="0"/>
              </a:rPr>
              <a:t>10</a:t>
            </a:r>
            <a:r>
              <a:rPr lang="en-US" dirty="0" smtClean="0">
                <a:latin typeface="Times New Roman" pitchFamily="18" charset="0"/>
                <a:cs typeface="Times New Roman" pitchFamily="18" charset="0"/>
              </a:rPr>
              <a:t> standards</a:t>
            </a:r>
          </a:p>
          <a:p>
            <a:r>
              <a:rPr lang="en-US" sz="2800" dirty="0" smtClean="0">
                <a:latin typeface="Times New Roman" pitchFamily="18" charset="0"/>
                <a:cs typeface="Times New Roman" pitchFamily="18" charset="0"/>
              </a:rPr>
              <a:t>AQ problems mainly due to area sources, not industrial sources</a:t>
            </a:r>
          </a:p>
          <a:p>
            <a:r>
              <a:rPr lang="en-US" sz="2800" dirty="0" smtClean="0">
                <a:latin typeface="Times New Roman" pitchFamily="18" charset="0"/>
                <a:cs typeface="Times New Roman" pitchFamily="18" charset="0"/>
              </a:rPr>
              <a:t>Current rule structure</a:t>
            </a:r>
          </a:p>
          <a:p>
            <a:pPr lvl="1"/>
            <a:r>
              <a:rPr lang="en-US" dirty="0" smtClean="0">
                <a:latin typeface="Times New Roman" pitchFamily="18" charset="0"/>
                <a:cs typeface="Times New Roman" pitchFamily="18" charset="0"/>
              </a:rPr>
              <a:t>does not adequately address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ambient air quality problems</a:t>
            </a:r>
          </a:p>
          <a:p>
            <a:pPr lvl="1"/>
            <a:r>
              <a:rPr lang="en-US" dirty="0" smtClean="0">
                <a:latin typeface="Times New Roman" pitchFamily="18" charset="0"/>
                <a:cs typeface="Times New Roman" pitchFamily="18" charset="0"/>
              </a:rPr>
              <a:t>prohibits development</a:t>
            </a:r>
          </a:p>
          <a:p>
            <a:pPr lvl="1"/>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lstStyle/>
          <a:p>
            <a:r>
              <a:rPr lang="en-US" sz="3600" dirty="0" smtClean="0">
                <a:latin typeface="Times New Roman" pitchFamily="18" charset="0"/>
                <a:cs typeface="Times New Roman" pitchFamily="18" charset="0"/>
              </a:rPr>
              <a:t>How will the changes improve the program?</a:t>
            </a:r>
            <a:endParaRPr lang="en-US" sz="3600" dirty="0"/>
          </a:p>
        </p:txBody>
      </p:sp>
      <p:sp>
        <p:nvSpPr>
          <p:cNvPr id="3" name="Content Placeholder 2"/>
          <p:cNvSpPr>
            <a:spLocks noGrp="1"/>
          </p:cNvSpPr>
          <p:nvPr>
            <p:ph idx="1"/>
          </p:nvPr>
        </p:nvSpPr>
        <p:spPr>
          <a:xfrm>
            <a:off x="457200" y="2103437"/>
            <a:ext cx="8229600" cy="4221163"/>
          </a:xfrm>
        </p:spPr>
        <p:txBody>
          <a:bodyPr/>
          <a:lstStyle/>
          <a:p>
            <a:r>
              <a:rPr lang="en-US" sz="2800" dirty="0" smtClean="0">
                <a:latin typeface="Times New Roman" pitchFamily="18" charset="0"/>
                <a:cs typeface="Times New Roman" pitchFamily="18" charset="0"/>
              </a:rPr>
              <a:t>New or modified sources can help address ambient air quality problems</a:t>
            </a:r>
          </a:p>
          <a:p>
            <a:endParaRPr lang="en-US" sz="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Allows for development while improving or maintaining air quality</a:t>
            </a:r>
          </a:p>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dirty="0" smtClean="0">
                <a:latin typeface="Times New Roman" pitchFamily="18" charset="0"/>
                <a:cs typeface="Times New Roman" pitchFamily="18" charset="0"/>
              </a:rPr>
              <a:t>What are the changes?</a:t>
            </a:r>
            <a:br>
              <a:rPr lang="en-US" sz="3600" dirty="0" smtClean="0">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p:txBody>
          <a:bodyPr/>
          <a:lstStyle/>
          <a:p>
            <a:r>
              <a:rPr lang="en-US" strike="sngStrike" dirty="0" smtClean="0">
                <a:latin typeface="Times New Roman" pitchFamily="18" charset="0"/>
                <a:cs typeface="Times New Roman" pitchFamily="18" charset="0"/>
              </a:rPr>
              <a:t>Align definition of major source with EPA’s definition</a:t>
            </a:r>
          </a:p>
          <a:p>
            <a:pPr lvl="1"/>
            <a:r>
              <a:rPr lang="en-US" dirty="0" smtClean="0">
                <a:latin typeface="Times New Roman" pitchFamily="18" charset="0"/>
                <a:cs typeface="Times New Roman" pitchFamily="18" charset="0"/>
              </a:rPr>
              <a:t>Different requirements for small and large sources</a:t>
            </a:r>
          </a:p>
          <a:p>
            <a:r>
              <a:rPr lang="en-US" dirty="0" smtClean="0">
                <a:latin typeface="Times New Roman" pitchFamily="18" charset="0"/>
                <a:cs typeface="Times New Roman" pitchFamily="18" charset="0"/>
              </a:rPr>
              <a:t>Create 2 new area designations</a:t>
            </a:r>
          </a:p>
          <a:p>
            <a:pPr lvl="1"/>
            <a:r>
              <a:rPr lang="en-US" dirty="0" smtClean="0">
                <a:latin typeface="Times New Roman" pitchFamily="18" charset="0"/>
                <a:cs typeface="Times New Roman" pitchFamily="18" charset="0"/>
              </a:rPr>
              <a:t>Help prevent nonattainment</a:t>
            </a:r>
          </a:p>
          <a:p>
            <a:pPr lvl="1"/>
            <a:r>
              <a:rPr lang="en-US" dirty="0" smtClean="0">
                <a:latin typeface="Times New Roman" pitchFamily="18" charset="0"/>
                <a:cs typeface="Times New Roman" pitchFamily="18" charset="0"/>
              </a:rPr>
              <a:t>Eliminate permitting roadblock</a:t>
            </a:r>
          </a:p>
          <a:p>
            <a:pPr lvl="1"/>
            <a:r>
              <a:rPr lang="en-US" dirty="0" smtClean="0">
                <a:latin typeface="Times New Roman" pitchFamily="18" charset="0"/>
                <a:cs typeface="Times New Roman" pitchFamily="18" charset="0"/>
              </a:rPr>
              <a:t>Get to maintenance faster</a:t>
            </a:r>
          </a:p>
          <a:p>
            <a:r>
              <a:rPr lang="en-US" i="1" dirty="0" smtClean="0">
                <a:latin typeface="Times New Roman" pitchFamily="18" charset="0"/>
                <a:cs typeface="Times New Roman" pitchFamily="18" charset="0"/>
              </a:rPr>
              <a:t>Primarily affect </a:t>
            </a:r>
            <a:r>
              <a:rPr lang="en-US" b="1" i="1" dirty="0" smtClean="0">
                <a:latin typeface="Times New Roman" pitchFamily="18" charset="0"/>
                <a:cs typeface="Times New Roman" pitchFamily="18" charset="0"/>
              </a:rPr>
              <a:t>Minor</a:t>
            </a:r>
            <a:r>
              <a:rPr lang="en-US" i="1" dirty="0" smtClean="0">
                <a:latin typeface="Times New Roman" pitchFamily="18" charset="0"/>
                <a:cs typeface="Times New Roman" pitchFamily="18" charset="0"/>
              </a:rPr>
              <a:t> New Source Review</a:t>
            </a:r>
          </a:p>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685800"/>
          </a:xfrm>
        </p:spPr>
        <p:txBody>
          <a:bodyPr>
            <a:normAutofit/>
          </a:bodyPr>
          <a:lstStyle/>
          <a:p>
            <a:pPr>
              <a:buNone/>
            </a:pPr>
            <a:r>
              <a:rPr lang="en-US" dirty="0" smtClean="0"/>
              <a:t>Purpose of changes to New Source Review</a:t>
            </a:r>
          </a:p>
          <a:p>
            <a:endParaRPr lang="en-US" dirty="0" smtClean="0"/>
          </a:p>
        </p:txBody>
      </p:sp>
      <p:grpSp>
        <p:nvGrpSpPr>
          <p:cNvPr id="2" name="Group 14"/>
          <p:cNvGrpSpPr/>
          <p:nvPr/>
        </p:nvGrpSpPr>
        <p:grpSpPr>
          <a:xfrm>
            <a:off x="914400" y="3721854"/>
            <a:ext cx="7767359" cy="1601435"/>
            <a:chOff x="914400" y="3721854"/>
            <a:chExt cx="7767359" cy="1601435"/>
          </a:xfrm>
        </p:grpSpPr>
        <p:pic>
          <p:nvPicPr>
            <p:cNvPr id="53250" name="Picture 2" descr="http://www.theartorder.com/images/blog/gallery/2013/10/Roadblock.jpg"/>
            <p:cNvPicPr>
              <a:picLocks noChangeAspect="1" noChangeArrowheads="1"/>
            </p:cNvPicPr>
            <p:nvPr/>
          </p:nvPicPr>
          <p:blipFill>
            <a:blip r:embed="rId3" cstate="print"/>
            <a:srcRect/>
            <a:stretch>
              <a:fillRect/>
            </a:stretch>
          </p:blipFill>
          <p:spPr bwMode="auto">
            <a:xfrm>
              <a:off x="914400" y="3721854"/>
              <a:ext cx="2314575" cy="1601435"/>
            </a:xfrm>
            <a:prstGeom prst="rect">
              <a:avLst/>
            </a:prstGeom>
            <a:noFill/>
          </p:spPr>
        </p:pic>
        <p:sp>
          <p:nvSpPr>
            <p:cNvPr id="8" name="Rectangle 7"/>
            <p:cNvSpPr/>
            <p:nvPr/>
          </p:nvSpPr>
          <p:spPr>
            <a:xfrm>
              <a:off x="3352800" y="4343400"/>
              <a:ext cx="5328959" cy="523220"/>
            </a:xfrm>
            <a:prstGeom prst="rect">
              <a:avLst/>
            </a:prstGeom>
          </p:spPr>
          <p:txBody>
            <a:bodyPr wrap="none">
              <a:spAutoFit/>
            </a:bodyPr>
            <a:lstStyle/>
            <a:p>
              <a:pPr marL="0" lvl="1"/>
              <a:r>
                <a:rPr lang="en-US" sz="2800" dirty="0" smtClean="0"/>
                <a:t>Remove roadblocks in current rules</a:t>
              </a:r>
            </a:p>
          </p:txBody>
        </p:sp>
      </p:grpSp>
      <p:grpSp>
        <p:nvGrpSpPr>
          <p:cNvPr id="6" name="Group 15"/>
          <p:cNvGrpSpPr/>
          <p:nvPr/>
        </p:nvGrpSpPr>
        <p:grpSpPr>
          <a:xfrm>
            <a:off x="1219200" y="5181600"/>
            <a:ext cx="6924675" cy="1514475"/>
            <a:chOff x="1219200" y="5181600"/>
            <a:chExt cx="6924675" cy="1514475"/>
          </a:xfrm>
        </p:grpSpPr>
        <p:pic>
          <p:nvPicPr>
            <p:cNvPr id="22530" name="Picture 2" descr="http://www.mothersandothersforcleanair.org/wp-content/uploads/2014/03/Clean-Air-in-hands-1.jpg"/>
            <p:cNvPicPr>
              <a:picLocks noChangeAspect="1" noChangeArrowheads="1"/>
            </p:cNvPicPr>
            <p:nvPr/>
          </p:nvPicPr>
          <p:blipFill>
            <a:blip r:embed="rId4" cstate="print"/>
            <a:srcRect/>
            <a:stretch>
              <a:fillRect/>
            </a:stretch>
          </p:blipFill>
          <p:spPr bwMode="auto">
            <a:xfrm>
              <a:off x="6629400" y="5181600"/>
              <a:ext cx="1514475" cy="1514475"/>
            </a:xfrm>
            <a:prstGeom prst="rect">
              <a:avLst/>
            </a:prstGeom>
            <a:noFill/>
          </p:spPr>
        </p:pic>
        <p:sp>
          <p:nvSpPr>
            <p:cNvPr id="9" name="Rectangle 8"/>
            <p:cNvSpPr/>
            <p:nvPr/>
          </p:nvSpPr>
          <p:spPr>
            <a:xfrm>
              <a:off x="1219200" y="5638800"/>
              <a:ext cx="5396285" cy="523220"/>
            </a:xfrm>
            <a:prstGeom prst="rect">
              <a:avLst/>
            </a:prstGeom>
          </p:spPr>
          <p:txBody>
            <a:bodyPr wrap="none">
              <a:spAutoFit/>
            </a:bodyPr>
            <a:lstStyle/>
            <a:p>
              <a:pPr marL="0" lvl="1"/>
              <a:r>
                <a:rPr lang="en-US" sz="2800" dirty="0" smtClean="0"/>
                <a:t>Address air quality problem sources</a:t>
              </a:r>
            </a:p>
          </p:txBody>
        </p:sp>
      </p:grpSp>
      <p:grpSp>
        <p:nvGrpSpPr>
          <p:cNvPr id="7" name="Group 16"/>
          <p:cNvGrpSpPr/>
          <p:nvPr/>
        </p:nvGrpSpPr>
        <p:grpSpPr>
          <a:xfrm>
            <a:off x="1066800" y="2209800"/>
            <a:ext cx="5683250" cy="1683702"/>
            <a:chOff x="1066800" y="2209800"/>
            <a:chExt cx="5683250" cy="1683702"/>
          </a:xfrm>
        </p:grpSpPr>
        <p:sp>
          <p:nvSpPr>
            <p:cNvPr id="12" name="TextBox 11"/>
            <p:cNvSpPr txBox="1"/>
            <p:nvPr/>
          </p:nvSpPr>
          <p:spPr>
            <a:xfrm>
              <a:off x="1066800" y="2514600"/>
              <a:ext cx="3141886" cy="523220"/>
            </a:xfrm>
            <a:prstGeom prst="rect">
              <a:avLst/>
            </a:prstGeom>
            <a:noFill/>
          </p:spPr>
          <p:txBody>
            <a:bodyPr wrap="none" rtlCol="0">
              <a:spAutoFit/>
            </a:bodyPr>
            <a:lstStyle/>
            <a:p>
              <a:r>
                <a:rPr lang="en-US" sz="2800" dirty="0" smtClean="0"/>
                <a:t>Reorganize the rules</a:t>
              </a:r>
              <a:endParaRPr lang="en-US" sz="2800" dirty="0"/>
            </a:p>
          </p:txBody>
        </p:sp>
        <p:pic>
          <p:nvPicPr>
            <p:cNvPr id="21506" name="Picture 2" descr="http://www.peoplefluent.com/sites/default/files/Building%20Pieces.jpg"/>
            <p:cNvPicPr>
              <a:picLocks noChangeAspect="1" noChangeArrowheads="1"/>
            </p:cNvPicPr>
            <p:nvPr/>
          </p:nvPicPr>
          <p:blipFill>
            <a:blip r:embed="rId5" cstate="print"/>
            <a:srcRect t="7200" b="12800"/>
            <a:stretch>
              <a:fillRect/>
            </a:stretch>
          </p:blipFill>
          <p:spPr bwMode="auto">
            <a:xfrm>
              <a:off x="4648200" y="2209800"/>
              <a:ext cx="2101850" cy="1683702"/>
            </a:xfrm>
            <a:prstGeom prst="rect">
              <a:avLst/>
            </a:prstGeom>
            <a:noFill/>
          </p:spPr>
        </p:pic>
      </p:grpSp>
      <p:sp>
        <p:nvSpPr>
          <p:cNvPr id="15" name="Title 5"/>
          <p:cNvSpPr>
            <a:spLocks noGrp="1"/>
          </p:cNvSpPr>
          <p:nvPr>
            <p:ph type="title"/>
          </p:nvPr>
        </p:nvSpPr>
        <p:spPr>
          <a:xfrm>
            <a:off x="457200" y="609600"/>
            <a:ext cx="8229600" cy="792162"/>
          </a:xfrm>
        </p:spPr>
        <p:txBody>
          <a:bodyPr/>
          <a:lstStyle/>
          <a:p>
            <a:r>
              <a:rPr lang="en-US" sz="3600" dirty="0" smtClean="0">
                <a:latin typeface="Times New Roman" pitchFamily="18" charset="0"/>
                <a:cs typeface="Times New Roman" pitchFamily="18" charset="0"/>
              </a:rPr>
              <a:t>New Source Review	</a:t>
            </a:r>
            <a:r>
              <a:rPr lang="en-US" sz="2000" i="1" dirty="0" smtClean="0">
                <a:latin typeface="Times New Roman" pitchFamily="18" charset="0"/>
                <a:cs typeface="Times New Roman" pitchFamily="18" charset="0"/>
              </a:rPr>
              <a:t>continued</a:t>
            </a:r>
            <a:endParaRPr lang="en-US" sz="3600" dirty="0">
              <a:latin typeface="Times New Roman" pitchFamily="18" charset="0"/>
              <a:cs typeface="Times New Roman" pitchFamily="18" charset="0"/>
            </a:endParaRPr>
          </a:p>
        </p:txBody>
      </p:sp>
      <p:sp>
        <p:nvSpPr>
          <p:cNvPr id="16" name="Slide Number Placeholder 15"/>
          <p:cNvSpPr>
            <a:spLocks noGrp="1"/>
          </p:cNvSpPr>
          <p:nvPr>
            <p:ph type="sldNum" sz="quarter" idx="12"/>
          </p:nvPr>
        </p:nvSpPr>
        <p:spPr/>
        <p:txBody>
          <a:bodyPr/>
          <a:lstStyle/>
          <a:p>
            <a:fld id="{B4F3AE50-1B84-4193-A18E-F29C95A836E2}"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1000"/>
                                        <p:tgtEl>
                                          <p:spTgt spid="7"/>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1000"/>
                                        <p:tgtEl>
                                          <p:spTgt spid="2"/>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dirty="0" smtClean="0">
                <a:latin typeface="Times New Roman" pitchFamily="18" charset="0"/>
                <a:cs typeface="Times New Roman" pitchFamily="18" charset="0"/>
              </a:rPr>
              <a:t>What are the changes?</a:t>
            </a:r>
            <a:br>
              <a:rPr lang="en-US" sz="3600" dirty="0" smtClean="0">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itchFamily="18" charset="0"/>
              </a:rPr>
              <a:t>Need to talk about Type A and B State NSR </a:t>
            </a:r>
            <a:endParaRPr lang="en-US" i="1" dirty="0" smtClean="0">
              <a:latin typeface="Times New Roman" pitchFamily="18" charset="0"/>
              <a:cs typeface="Times New Roman" pitchFamily="18" charset="0"/>
            </a:endParaRPr>
          </a:p>
          <a:p>
            <a:r>
              <a:rPr lang="en-US" dirty="0" smtClean="0">
                <a:latin typeface="Times New Roman" panose="02020603050405020304" pitchFamily="18" charset="0"/>
                <a:cs typeface="Times New Roman" panose="02020603050405020304" pitchFamily="18" charset="0"/>
              </a:rPr>
              <a:t>Move modeling from division 222 to 224</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4F3AE50-1B84-4193-A18E-F29C95A836E2}" type="slidenum">
              <a:rPr lang="en-US" smtClean="0"/>
              <a:pPr/>
              <a:t>40</a:t>
            </a:fld>
            <a:endParaRPr lang="en-US" dirty="0"/>
          </a:p>
        </p:txBody>
      </p:sp>
    </p:spTree>
    <p:extLst>
      <p:ext uri="{BB962C8B-B14F-4D97-AF65-F5344CB8AC3E}">
        <p14:creationId xmlns="" xmlns:p14="http://schemas.microsoft.com/office/powerpoint/2010/main" val="724035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dirty="0" smtClean="0">
                <a:latin typeface="Times New Roman" panose="02020603050405020304" pitchFamily="18" charset="0"/>
                <a:cs typeface="Times New Roman" panose="02020603050405020304" pitchFamily="18" charset="0"/>
              </a:rPr>
              <a:t>Major / Minor NSR – currently</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2589662863"/>
              </p:ext>
            </p:extLst>
          </p:nvPr>
        </p:nvGraphicFramePr>
        <p:xfrm>
          <a:off x="304800" y="4191000"/>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4001688762"/>
              </p:ext>
            </p:extLst>
          </p:nvPr>
        </p:nvGraphicFramePr>
        <p:xfrm>
          <a:off x="304800" y="2286000"/>
          <a:ext cx="8382000" cy="1600201"/>
        </p:xfrm>
        <a:graphic>
          <a:graphicData uri="http://schemas.openxmlformats.org/drawingml/2006/table">
            <a:tbl>
              <a:tblPr firstRow="1" bandRow="1">
                <a:tableStyleId>{5C22544A-7EE6-4342-B048-85BDC9FD1C3A}</a:tableStyleId>
              </a:tblPr>
              <a:tblGrid>
                <a:gridCol w="4648200"/>
                <a:gridCol w="2590800"/>
                <a:gridCol w="1143000"/>
              </a:tblGrid>
              <a:tr h="673185">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SER or</a:t>
                      </a:r>
                      <a:r>
                        <a:rPr lang="en-US" baseline="0" dirty="0" smtClean="0"/>
                        <a:t> more</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8" name="TextBox 7"/>
          <p:cNvSpPr txBox="1"/>
          <p:nvPr/>
        </p:nvSpPr>
        <p:spPr>
          <a:xfrm>
            <a:off x="685800" y="5486400"/>
            <a:ext cx="8001000" cy="830997"/>
          </a:xfrm>
          <a:prstGeom prst="rect">
            <a:avLst/>
          </a:prstGeom>
          <a:noFill/>
        </p:spPr>
        <p:txBody>
          <a:bodyPr wrap="square" rtlCol="0">
            <a:spAutoFit/>
          </a:bodyPr>
          <a:lstStyle/>
          <a:p>
            <a:pPr marL="0" lvl="1" indent="-914400">
              <a:spcBef>
                <a:spcPct val="20000"/>
              </a:spcBef>
              <a:defRPr/>
            </a:pP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Applies to 28 source categories listed in rule (e.g. pulp and paper mills, iron and steel mills, chemical process plants)</a:t>
            </a:r>
          </a:p>
        </p:txBody>
      </p:sp>
      <p:sp>
        <p:nvSpPr>
          <p:cNvPr id="11" name="Slide Number Placeholder 10"/>
          <p:cNvSpPr>
            <a:spLocks noGrp="1"/>
          </p:cNvSpPr>
          <p:nvPr>
            <p:ph type="sldNum" sz="quarter" idx="12"/>
          </p:nvPr>
        </p:nvSpPr>
        <p:spPr/>
        <p:txBody>
          <a:bodyPr/>
          <a:lstStyle/>
          <a:p>
            <a:fld id="{B4F3AE50-1B84-4193-A18E-F29C95A836E2}" type="slidenum">
              <a:rPr lang="en-US" smtClean="0"/>
              <a:pPr/>
              <a:t>41</a:t>
            </a:fld>
            <a:endParaRPr lang="en-US" dirty="0"/>
          </a:p>
        </p:txBody>
      </p:sp>
    </p:spTree>
    <p:extLst>
      <p:ext uri="{BB962C8B-B14F-4D97-AF65-F5344CB8AC3E}">
        <p14:creationId xmlns="" xmlns:p14="http://schemas.microsoft.com/office/powerpoint/2010/main" val="1334637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dirty="0" smtClean="0">
                <a:latin typeface="Times New Roman" panose="02020603050405020304" pitchFamily="18" charset="0"/>
                <a:cs typeface="Times New Roman" panose="02020603050405020304" pitchFamily="18" charset="0"/>
              </a:rPr>
              <a:t>Major / Minor NSR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2589662863"/>
              </p:ext>
            </p:extLst>
          </p:nvPr>
        </p:nvGraphicFramePr>
        <p:xfrm>
          <a:off x="304800" y="4191000"/>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4001688762"/>
              </p:ext>
            </p:extLst>
          </p:nvPr>
        </p:nvGraphicFramePr>
        <p:xfrm>
          <a:off x="304800" y="2286000"/>
          <a:ext cx="8382000" cy="1600201"/>
        </p:xfrm>
        <a:graphic>
          <a:graphicData uri="http://schemas.openxmlformats.org/drawingml/2006/table">
            <a:tbl>
              <a:tblPr firstRow="1" bandRow="1">
                <a:tableStyleId>{5C22544A-7EE6-4342-B048-85BDC9FD1C3A}</a:tableStyleId>
              </a:tblPr>
              <a:tblGrid>
                <a:gridCol w="4648200"/>
                <a:gridCol w="1447800"/>
                <a:gridCol w="1143000"/>
                <a:gridCol w="1143000"/>
              </a:tblGrid>
              <a:tr h="673185">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a:t>
                      </a:r>
                      <a:r>
                        <a:rPr lang="en-US" baseline="0" dirty="0" smtClean="0"/>
                        <a:t> </a:t>
                      </a:r>
                      <a:r>
                        <a:rPr lang="en-US" dirty="0" smtClean="0"/>
                        <a:t>tpy</a:t>
                      </a:r>
                      <a:r>
                        <a:rPr lang="en-US" baseline="0" dirty="0" smtClean="0"/>
                        <a:t> or more</a:t>
                      </a:r>
                      <a:endParaRPr lang="en-US" dirty="0"/>
                    </a:p>
                  </a:txBody>
                  <a:tcPr/>
                </a:tc>
                <a:tc>
                  <a:txBody>
                    <a:bodyPr/>
                    <a:lstStyle/>
                    <a:p>
                      <a:pPr algn="ctr"/>
                      <a:r>
                        <a:rPr lang="en-US" dirty="0" smtClean="0"/>
                        <a:t>SER to</a:t>
                      </a:r>
                      <a:r>
                        <a:rPr lang="en-US" baseline="0" dirty="0" smtClean="0"/>
                        <a:t> 99</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8" name="TextBox 7"/>
          <p:cNvSpPr txBox="1"/>
          <p:nvPr/>
        </p:nvSpPr>
        <p:spPr>
          <a:xfrm>
            <a:off x="990600" y="5486400"/>
            <a:ext cx="7315200" cy="584775"/>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Overall stringency remains the same</a:t>
            </a:r>
            <a:endParaRPr lang="en-US" sz="3200" b="1" i="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B4F3AE50-1B84-4193-A18E-F29C95A836E2}" type="slidenum">
              <a:rPr lang="en-US" smtClean="0"/>
              <a:pPr/>
              <a:t>42</a:t>
            </a:fld>
            <a:endParaRPr lang="en-US" dirty="0"/>
          </a:p>
        </p:txBody>
      </p:sp>
    </p:spTree>
    <p:extLst>
      <p:ext uri="{BB962C8B-B14F-4D97-AF65-F5344CB8AC3E}">
        <p14:creationId xmlns="" xmlns:p14="http://schemas.microsoft.com/office/powerpoint/2010/main" val="1334637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dirty="0" smtClean="0">
                <a:latin typeface="Times New Roman" panose="02020603050405020304" pitchFamily="18" charset="0"/>
                <a:cs typeface="Times New Roman" panose="02020603050405020304" pitchFamily="18" charset="0"/>
              </a:rPr>
              <a:t>Significant Emission Rate (SER)</a:t>
            </a:r>
            <a:endParaRPr lang="en-US" sz="3600"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036127604"/>
              </p:ext>
            </p:extLst>
          </p:nvPr>
        </p:nvGraphicFramePr>
        <p:xfrm>
          <a:off x="381000" y="1676400"/>
          <a:ext cx="8229600" cy="4114800"/>
        </p:xfrm>
        <a:graphic>
          <a:graphicData uri="http://schemas.openxmlformats.org/drawingml/2006/table">
            <a:tbl>
              <a:tblPr firstRow="1" bandRow="1">
                <a:tableStyleId>{5C22544A-7EE6-4342-B048-85BDC9FD1C3A}</a:tableStyleId>
              </a:tblPr>
              <a:tblGrid>
                <a:gridCol w="4114800"/>
                <a:gridCol w="4114800"/>
              </a:tblGrid>
              <a:tr h="685800">
                <a:tc>
                  <a:txBody>
                    <a:bodyPr/>
                    <a:lstStyle/>
                    <a:p>
                      <a:pPr algn="ctr"/>
                      <a:r>
                        <a:rPr lang="en-US" sz="2400" dirty="0" smtClean="0"/>
                        <a:t>Pollutant</a:t>
                      </a:r>
                      <a:endParaRPr lang="en-US" sz="2400" dirty="0"/>
                    </a:p>
                  </a:txBody>
                  <a:tcPr anchor="ctr"/>
                </a:tc>
                <a:tc>
                  <a:txBody>
                    <a:bodyPr/>
                    <a:lstStyle/>
                    <a:p>
                      <a:pPr algn="ctr"/>
                      <a:r>
                        <a:rPr lang="en-US" sz="2400" dirty="0" smtClean="0"/>
                        <a:t>SER, tons per year</a:t>
                      </a:r>
                      <a:endParaRPr lang="en-US" sz="2400" dirty="0"/>
                    </a:p>
                  </a:txBody>
                  <a:tcPr anchor="ctr"/>
                </a:tc>
              </a:tr>
              <a:tr h="685800">
                <a:tc>
                  <a:txBody>
                    <a:bodyPr/>
                    <a:lstStyle/>
                    <a:p>
                      <a:pPr algn="ctr"/>
                      <a:r>
                        <a:rPr lang="en-US" sz="2400" b="1" dirty="0" smtClean="0"/>
                        <a:t>PM2.5</a:t>
                      </a:r>
                      <a:endParaRPr lang="en-US" sz="2400" b="1" dirty="0"/>
                    </a:p>
                  </a:txBody>
                  <a:tcPr anchor="ctr"/>
                </a:tc>
                <a:tc>
                  <a:txBody>
                    <a:bodyPr/>
                    <a:lstStyle/>
                    <a:p>
                      <a:pPr algn="ctr"/>
                      <a:r>
                        <a:rPr lang="en-US" sz="2400" b="1" dirty="0" smtClean="0"/>
                        <a:t>10</a:t>
                      </a:r>
                      <a:endParaRPr lang="en-US" sz="2400" b="1" dirty="0"/>
                    </a:p>
                  </a:txBody>
                  <a:tcPr anchor="ctr"/>
                </a:tc>
              </a:tr>
              <a:tr h="685800">
                <a:tc>
                  <a:txBody>
                    <a:bodyPr/>
                    <a:lstStyle/>
                    <a:p>
                      <a:pPr algn="ctr"/>
                      <a:r>
                        <a:rPr lang="en-US" sz="2400" b="1" dirty="0" smtClean="0"/>
                        <a:t>PM10</a:t>
                      </a:r>
                      <a:endParaRPr lang="en-US" sz="2400" b="1" dirty="0"/>
                    </a:p>
                  </a:txBody>
                  <a:tcPr anchor="ctr"/>
                </a:tc>
                <a:tc>
                  <a:txBody>
                    <a:bodyPr/>
                    <a:lstStyle/>
                    <a:p>
                      <a:pPr algn="ctr"/>
                      <a:r>
                        <a:rPr lang="en-US" sz="2400" b="1" dirty="0" smtClean="0"/>
                        <a:t>15</a:t>
                      </a:r>
                    </a:p>
                  </a:txBody>
                  <a:tcPr anchor="ctr"/>
                </a:tc>
              </a:tr>
              <a:tr h="685800">
                <a:tc>
                  <a:txBody>
                    <a:bodyPr/>
                    <a:lstStyle/>
                    <a:p>
                      <a:pPr algn="ctr"/>
                      <a:r>
                        <a:rPr lang="en-US" sz="2400" b="1" dirty="0" smtClean="0"/>
                        <a:t>NOx,</a:t>
                      </a:r>
                      <a:r>
                        <a:rPr lang="en-US" sz="2400" b="1" baseline="0" dirty="0" smtClean="0"/>
                        <a:t> VOC, SO2</a:t>
                      </a:r>
                      <a:endParaRPr lang="en-US" sz="2400" b="1" dirty="0"/>
                    </a:p>
                  </a:txBody>
                  <a:tcPr anchor="ctr"/>
                </a:tc>
                <a:tc>
                  <a:txBody>
                    <a:bodyPr/>
                    <a:lstStyle/>
                    <a:p>
                      <a:pPr algn="ctr"/>
                      <a:r>
                        <a:rPr lang="en-US" sz="2400" b="1" dirty="0" smtClean="0"/>
                        <a:t>40</a:t>
                      </a:r>
                      <a:endParaRPr lang="en-US" sz="2400" b="1" dirty="0"/>
                    </a:p>
                  </a:txBody>
                  <a:tcPr anchor="ctr"/>
                </a:tc>
              </a:tr>
              <a:tr h="685800">
                <a:tc>
                  <a:txBody>
                    <a:bodyPr/>
                    <a:lstStyle/>
                    <a:p>
                      <a:pPr algn="ctr"/>
                      <a:r>
                        <a:rPr lang="en-US" sz="2400" b="1" dirty="0" smtClean="0"/>
                        <a:t>CO</a:t>
                      </a:r>
                      <a:endParaRPr lang="en-US" sz="2400" b="1" dirty="0"/>
                    </a:p>
                  </a:txBody>
                  <a:tcPr anchor="ctr"/>
                </a:tc>
                <a:tc>
                  <a:txBody>
                    <a:bodyPr/>
                    <a:lstStyle/>
                    <a:p>
                      <a:pPr algn="ctr"/>
                      <a:r>
                        <a:rPr lang="en-US" sz="2400" b="1" dirty="0" smtClean="0"/>
                        <a:t>100</a:t>
                      </a:r>
                      <a:endParaRPr lang="en-US" sz="2400" b="1" dirty="0"/>
                    </a:p>
                  </a:txBody>
                  <a:tcPr anchor="ctr"/>
                </a:tc>
              </a:tr>
              <a:tr h="685800">
                <a:tc>
                  <a:txBody>
                    <a:bodyPr/>
                    <a:lstStyle/>
                    <a:p>
                      <a:pPr algn="ctr"/>
                      <a:r>
                        <a:rPr lang="en-US" sz="2400" b="1" dirty="0" smtClean="0"/>
                        <a:t>GHG</a:t>
                      </a:r>
                      <a:endParaRPr lang="en-US" sz="2400" b="1" dirty="0"/>
                    </a:p>
                  </a:txBody>
                  <a:tcPr anchor="ctr"/>
                </a:tc>
                <a:tc>
                  <a:txBody>
                    <a:bodyPr/>
                    <a:lstStyle/>
                    <a:p>
                      <a:pPr algn="ctr"/>
                      <a:r>
                        <a:rPr lang="en-US" sz="2400" b="1" dirty="0" smtClean="0"/>
                        <a:t>75,000</a:t>
                      </a:r>
                      <a:endParaRPr lang="en-US" sz="2400" b="1" dirty="0"/>
                    </a:p>
                  </a:txBody>
                  <a:tcPr anchor="ctr"/>
                </a:tc>
              </a:tr>
            </a:tbl>
          </a:graphicData>
        </a:graphic>
      </p:graphicFrame>
      <p:sp>
        <p:nvSpPr>
          <p:cNvPr id="8" name="Slide Number Placeholder 7"/>
          <p:cNvSpPr>
            <a:spLocks noGrp="1"/>
          </p:cNvSpPr>
          <p:nvPr>
            <p:ph type="sldNum" sz="quarter" idx="12"/>
          </p:nvPr>
        </p:nvSpPr>
        <p:spPr/>
        <p:txBody>
          <a:bodyPr/>
          <a:lstStyle/>
          <a:p>
            <a:fld id="{B4F3AE50-1B84-4193-A18E-F29C95A836E2}" type="slidenum">
              <a:rPr lang="en-US" smtClean="0"/>
              <a:pPr/>
              <a:t>43</a:t>
            </a:fld>
            <a:endParaRPr lang="en-US" dirty="0"/>
          </a:p>
        </p:txBody>
      </p:sp>
    </p:spTree>
    <p:extLst>
      <p:ext uri="{BB962C8B-B14F-4D97-AF65-F5344CB8AC3E}">
        <p14:creationId xmlns="" xmlns:p14="http://schemas.microsoft.com/office/powerpoint/2010/main" val="34367080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dirty="0" smtClean="0">
                <a:latin typeface="Times New Roman" pitchFamily="18" charset="0"/>
                <a:cs typeface="Times New Roman" pitchFamily="18" charset="0"/>
              </a:rPr>
              <a:t>Two New Area Designations</a:t>
            </a:r>
            <a:endParaRPr lang="en-US" sz="3600"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Sustainment area</a:t>
            </a:r>
          </a:p>
          <a:p>
            <a:pPr lvl="1"/>
            <a:r>
              <a:rPr lang="en-US" dirty="0" smtClean="0">
                <a:latin typeface="Times New Roman" pitchFamily="18" charset="0"/>
                <a:cs typeface="Times New Roman" pitchFamily="18" charset="0"/>
              </a:rPr>
              <a:t>Rules designed to help keep area from becoming nonattainment</a:t>
            </a:r>
          </a:p>
          <a:p>
            <a:r>
              <a:rPr lang="en-US" dirty="0" smtClean="0">
                <a:latin typeface="Times New Roman" pitchFamily="18" charset="0"/>
                <a:cs typeface="Times New Roman" pitchFamily="18" charset="0"/>
              </a:rPr>
              <a:t>Reattainment area</a:t>
            </a:r>
          </a:p>
          <a:p>
            <a:pPr lvl="1"/>
            <a:r>
              <a:rPr lang="en-US" dirty="0" smtClean="0">
                <a:latin typeface="Times New Roman" pitchFamily="18" charset="0"/>
                <a:cs typeface="Times New Roman" pitchFamily="18" charset="0"/>
              </a:rPr>
              <a:t>Rules designed to be more flexible for smaller sources to allow development, but still protect air quality</a:t>
            </a:r>
          </a:p>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dirty="0" smtClean="0">
                <a:latin typeface="Times New Roman" pitchFamily="18" charset="0"/>
                <a:cs typeface="Times New Roman" pitchFamily="18" charset="0"/>
              </a:rPr>
              <a:t>Current Area Designations</a:t>
            </a:r>
            <a:endParaRPr lang="en-US" sz="3600" dirty="0">
              <a:latin typeface="Times New Roman" pitchFamily="18" charset="0"/>
              <a:cs typeface="Times New Roman" pitchFamily="18" charset="0"/>
            </a:endParaRPr>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8" name="Bent Arrow 17"/>
          <p:cNvSpPr/>
          <p:nvPr/>
        </p:nvSpPr>
        <p:spPr>
          <a:xfrm rot="5400000">
            <a:off x="4610102" y="-114297"/>
            <a:ext cx="990597" cy="5334002"/>
          </a:xfrm>
          <a:prstGeom prst="bentArrow">
            <a:avLst>
              <a:gd name="adj1" fmla="val 25000"/>
              <a:gd name="adj2" fmla="val 25000"/>
              <a:gd name="adj3" fmla="val 25000"/>
              <a:gd name="adj4" fmla="val 415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ent Arrow 23"/>
          <p:cNvSpPr/>
          <p:nvPr/>
        </p:nvSpPr>
        <p:spPr>
          <a:xfrm rot="10800000">
            <a:off x="2895600" y="4419600"/>
            <a:ext cx="48006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Up Arrow 25"/>
          <p:cNvSpPr/>
          <p:nvPr/>
        </p:nvSpPr>
        <p:spPr>
          <a:xfrm>
            <a:off x="1295400" y="2971800"/>
            <a:ext cx="4572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lstStyle/>
          <a:p>
            <a:fld id="{B4F3AE50-1B84-4193-A18E-F29C95A836E2}" type="slidenum">
              <a:rPr lang="en-US" smtClean="0"/>
              <a:pPr/>
              <a:t>45</a:t>
            </a:fld>
            <a:endParaRPr lang="en-US" dirty="0"/>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dirty="0" smtClean="0">
                <a:latin typeface="Times New Roman" pitchFamily="18" charset="0"/>
                <a:cs typeface="Times New Roman" pitchFamily="18" charset="0"/>
              </a:rPr>
              <a:t>Areas in transition</a:t>
            </a:r>
            <a:endParaRPr lang="en-US" sz="3600" dirty="0">
              <a:latin typeface="Times New Roman" pitchFamily="18" charset="0"/>
              <a:cs typeface="Times New Roman" pitchFamily="18" charset="0"/>
            </a:endParaRPr>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Slide Number Placeholder 15"/>
          <p:cNvSpPr>
            <a:spLocks noGrp="1"/>
          </p:cNvSpPr>
          <p:nvPr>
            <p:ph type="sldNum" sz="quarter" idx="12"/>
          </p:nvPr>
        </p:nvSpPr>
        <p:spPr/>
        <p:txBody>
          <a:bodyPr/>
          <a:lstStyle/>
          <a:p>
            <a:fld id="{B4F3AE50-1B84-4193-A18E-F29C95A836E2}" type="slidenum">
              <a:rPr lang="en-US" smtClean="0"/>
              <a:pPr/>
              <a:t>46</a:t>
            </a:fld>
            <a:endParaRPr lang="en-US" dirty="0"/>
          </a:p>
        </p:txBody>
      </p:sp>
    </p:spTree>
    <p:extLst>
      <p:ext uri="{BB962C8B-B14F-4D97-AF65-F5344CB8AC3E}">
        <p14:creationId xmlns="" xmlns:p14="http://schemas.microsoft.com/office/powerpoint/2010/main" val="2673630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dirty="0" smtClean="0">
                <a:latin typeface="Times New Roman" pitchFamily="18" charset="0"/>
                <a:cs typeface="Times New Roman" pitchFamily="18" charset="0"/>
              </a:rPr>
              <a:t>New Area Designations</a:t>
            </a:r>
            <a:endParaRPr lang="en-US" sz="3600" dirty="0">
              <a:latin typeface="Times New Roman" pitchFamily="18" charset="0"/>
              <a:cs typeface="Times New Roman" pitchFamily="18" charset="0"/>
            </a:endParaRPr>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6" name="Rounded Rectangle 15"/>
          <p:cNvSpPr/>
          <p:nvPr/>
        </p:nvSpPr>
        <p:spPr>
          <a:xfrm>
            <a:off x="3505200" y="2438400"/>
            <a:ext cx="22860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Sustainment</a:t>
            </a:r>
            <a:endParaRPr lang="en-US" sz="2800" u="sng" dirty="0"/>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rved Left Arrow 26"/>
          <p:cNvSpPr/>
          <p:nvPr/>
        </p:nvSpPr>
        <p:spPr>
          <a:xfrm rot="5400000">
            <a:off x="2476500" y="2476500"/>
            <a:ext cx="1066800" cy="2362200"/>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16"/>
          <p:cNvSpPr/>
          <p:nvPr/>
        </p:nvSpPr>
        <p:spPr>
          <a:xfrm>
            <a:off x="3810000" y="5562600"/>
            <a:ext cx="2362200" cy="762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Reattainment</a:t>
            </a:r>
            <a:endParaRPr lang="en-US" sz="2800" u="sng"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Slide Number Placeholder 22"/>
          <p:cNvSpPr>
            <a:spLocks noGrp="1"/>
          </p:cNvSpPr>
          <p:nvPr>
            <p:ph type="sldNum" sz="quarter" idx="12"/>
          </p:nvPr>
        </p:nvSpPr>
        <p:spPr/>
        <p:txBody>
          <a:bodyPr/>
          <a:lstStyle/>
          <a:p>
            <a:fld id="{B4F3AE50-1B84-4193-A18E-F29C95A836E2}" type="slidenum">
              <a:rPr lang="en-US" smtClean="0"/>
              <a:pPr/>
              <a:t>47</a:t>
            </a:fld>
            <a:endParaRPr lang="en-US" dirty="0"/>
          </a:p>
        </p:txBody>
      </p:sp>
    </p:spTree>
    <p:extLst>
      <p:ext uri="{BB962C8B-B14F-4D97-AF65-F5344CB8AC3E}">
        <p14:creationId xmlns="" xmlns:p14="http://schemas.microsoft.com/office/powerpoint/2010/main" val="267363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dirty="0" smtClean="0">
                <a:latin typeface="Times New Roman" pitchFamily="18" charset="0"/>
                <a:cs typeface="Times New Roman" pitchFamily="18" charset="0"/>
              </a:rPr>
              <a:t>Changes to Improve Air Quality</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“Priority sources” are primarily responsible for poor air quality (e.g. woodstoves in some communities)</a:t>
            </a:r>
          </a:p>
          <a:p>
            <a:r>
              <a:rPr lang="en-US" dirty="0" smtClean="0">
                <a:latin typeface="Times New Roman" pitchFamily="18" charset="0"/>
                <a:cs typeface="Times New Roman" pitchFamily="18" charset="0"/>
              </a:rPr>
              <a:t>Provide incentives for reducing priority source emissions</a:t>
            </a:r>
          </a:p>
          <a:p>
            <a:pPr lvl="1"/>
            <a:r>
              <a:rPr lang="en-US" dirty="0" smtClean="0">
                <a:latin typeface="Times New Roman" pitchFamily="18" charset="0"/>
                <a:cs typeface="Times New Roman" pitchFamily="18" charset="0"/>
              </a:rPr>
              <a:t>More credit for emission reductions from priority sources</a:t>
            </a:r>
          </a:p>
          <a:p>
            <a:r>
              <a:rPr lang="en-US" dirty="0" smtClean="0">
                <a:latin typeface="Times New Roman" pitchFamily="18" charset="0"/>
                <a:cs typeface="Times New Roman" pitchFamily="18" charset="0"/>
              </a:rPr>
              <a:t>EQC can specify Priority Sources</a:t>
            </a:r>
          </a:p>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a:bodyPr>
          <a:lstStyle/>
          <a:p>
            <a:pPr>
              <a:spcAft>
                <a:spcPts val="600"/>
              </a:spcAft>
            </a:pPr>
            <a:r>
              <a:rPr lang="en-US" dirty="0" smtClean="0">
                <a:latin typeface="Times New Roman" pitchFamily="18" charset="0"/>
                <a:cs typeface="Times New Roman" pitchFamily="18" charset="0"/>
              </a:rPr>
              <a:t>Major NSR, some ratios higher than current (</a:t>
            </a:r>
            <a:r>
              <a:rPr lang="en-US" b="1" dirty="0" smtClean="0">
                <a:latin typeface="Times New Roman" pitchFamily="18" charset="0"/>
                <a:cs typeface="Times New Roman" pitchFamily="18" charset="0"/>
              </a:rPr>
              <a:t>1.2:1</a:t>
            </a:r>
            <a:r>
              <a:rPr lang="en-US" dirty="0" smtClean="0">
                <a:latin typeface="Times New Roman" pitchFamily="18" charset="0"/>
                <a:cs typeface="Times New Roman" pitchFamily="18" charset="0"/>
              </a:rPr>
              <a:t>)</a:t>
            </a:r>
          </a:p>
          <a:p>
            <a:pPr>
              <a:spcAft>
                <a:spcPts val="600"/>
              </a:spcAft>
            </a:pPr>
            <a:r>
              <a:rPr lang="en-US" dirty="0" smtClean="0">
                <a:latin typeface="Times New Roman" pitchFamily="18" charset="0"/>
                <a:cs typeface="Times New Roman" pitchFamily="18" charset="0"/>
              </a:rPr>
              <a:t>Minor NSR, ratios lower than major NSR</a:t>
            </a:r>
          </a:p>
          <a:p>
            <a:pPr>
              <a:spcAft>
                <a:spcPts val="600"/>
              </a:spcAft>
            </a:pPr>
            <a:r>
              <a:rPr lang="en-US" dirty="0" smtClean="0">
                <a:latin typeface="Times New Roman" pitchFamily="18" charset="0"/>
                <a:cs typeface="Times New Roman" pitchFamily="18" charset="0"/>
              </a:rPr>
              <a:t>Ratios area-specific</a:t>
            </a:r>
          </a:p>
          <a:p>
            <a:pPr>
              <a:spcAft>
                <a:spcPts val="600"/>
              </a:spcAft>
            </a:pPr>
            <a:r>
              <a:rPr lang="en-US" dirty="0" smtClean="0">
                <a:latin typeface="Times New Roman" pitchFamily="18" charset="0"/>
                <a:cs typeface="Times New Roman" pitchFamily="18" charset="0"/>
              </a:rPr>
              <a:t>Ratios reducible for priority source offsets</a:t>
            </a:r>
          </a:p>
          <a:p>
            <a:pPr lvl="1">
              <a:spcAft>
                <a:spcPts val="600"/>
              </a:spcAft>
            </a:pPr>
            <a:r>
              <a:rPr lang="en-US" dirty="0" smtClean="0">
                <a:latin typeface="Times New Roman" pitchFamily="18" charset="0"/>
                <a:cs typeface="Times New Roman" pitchFamily="18" charset="0"/>
              </a:rPr>
              <a:t>e.g. </a:t>
            </a:r>
            <a:r>
              <a:rPr lang="en-US" b="1" dirty="0" smtClean="0">
                <a:latin typeface="Times New Roman" pitchFamily="18" charset="0"/>
                <a:cs typeface="Times New Roman" pitchFamily="18" charset="0"/>
              </a:rPr>
              <a:t>1.2:1  </a:t>
            </a:r>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1:1</a:t>
            </a:r>
            <a:endParaRPr lang="en-US" dirty="0" smtClean="0">
              <a:latin typeface="Times New Roman" pitchFamily="18" charset="0"/>
              <a:cs typeface="Times New Roman" pitchFamily="18" charset="0"/>
            </a:endParaRPr>
          </a:p>
          <a:p>
            <a:pPr>
              <a:spcAft>
                <a:spcPts val="600"/>
              </a:spcAft>
            </a:pPr>
            <a:r>
              <a:rPr lang="en-US" b="1" i="1" dirty="0" smtClean="0">
                <a:latin typeface="Times New Roman" pitchFamily="18" charset="0"/>
                <a:cs typeface="Times New Roman" pitchFamily="18" charset="0"/>
              </a:rPr>
              <a:t>No changes to ozone offset requirements</a:t>
            </a:r>
            <a:endParaRPr lang="en-US" b="1" i="1" dirty="0" smtClean="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kern="0" noProof="0" dirty="0" smtClean="0">
                <a:solidFill>
                  <a:srgbClr val="000000"/>
                </a:solidFill>
                <a:latin typeface="Times New Roman"/>
                <a:cs typeface="Times New Roman"/>
              </a:rPr>
              <a:t>Offset Change</a:t>
            </a:r>
            <a:r>
              <a:rPr lang="en-US" sz="3600" b="0" kern="0" dirty="0" smtClean="0">
                <a:solidFill>
                  <a:srgbClr val="000000"/>
                </a:solidFill>
                <a:latin typeface="Times New Roman"/>
                <a:cs typeface="Times New Roman"/>
              </a:rPr>
              <a:t>s</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8" name="Slide Number Placeholder 7"/>
          <p:cNvSpPr>
            <a:spLocks noGrp="1"/>
          </p:cNvSpPr>
          <p:nvPr>
            <p:ph type="sldNum" sz="quarter" idx="12"/>
          </p:nvPr>
        </p:nvSpPr>
        <p:spPr/>
        <p:txBody>
          <a:bodyPr/>
          <a:lstStyle/>
          <a:p>
            <a:fld id="{B4F3AE50-1B84-4193-A18E-F29C95A836E2}"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NSR requirements depend on emission rate, and how the area is designated</a:t>
            </a:r>
          </a:p>
          <a:p>
            <a:pPr lvl="1"/>
            <a:r>
              <a:rPr lang="en-US" sz="3200" dirty="0" smtClean="0"/>
              <a:t>Emission level (Major NSR, Minor NSR)</a:t>
            </a:r>
          </a:p>
          <a:p>
            <a:pPr lvl="1"/>
            <a:r>
              <a:rPr lang="en-US" sz="3200" dirty="0" smtClean="0"/>
              <a:t>Area designation </a:t>
            </a:r>
            <a:br>
              <a:rPr lang="en-US" sz="3200" dirty="0" smtClean="0"/>
            </a:br>
            <a:r>
              <a:rPr lang="en-US" sz="3200" dirty="0" smtClean="0"/>
              <a:t>(e.g. attainment, nonattainment)</a:t>
            </a:r>
          </a:p>
          <a:p>
            <a:pPr lvl="1"/>
            <a:r>
              <a:rPr lang="en-US" sz="3200" dirty="0" smtClean="0"/>
              <a:t>(usually) reflects air quality in a geographic area</a:t>
            </a:r>
          </a:p>
          <a:p>
            <a:pPr lvl="1"/>
            <a:endParaRPr lang="en-US" sz="3200" dirty="0" smtClean="0"/>
          </a:p>
          <a:p>
            <a:endParaRPr lang="en-US" dirty="0" smtClean="0"/>
          </a:p>
          <a:p>
            <a:endParaRPr lang="en-US" dirty="0" smtClean="0"/>
          </a:p>
        </p:txBody>
      </p:sp>
      <p:sp>
        <p:nvSpPr>
          <p:cNvPr id="7" name="Title 5"/>
          <p:cNvSpPr>
            <a:spLocks noGrp="1"/>
          </p:cNvSpPr>
          <p:nvPr>
            <p:ph type="title"/>
          </p:nvPr>
        </p:nvSpPr>
        <p:spPr>
          <a:xfrm>
            <a:off x="457200" y="609600"/>
            <a:ext cx="8229600" cy="792162"/>
          </a:xfrm>
        </p:spPr>
        <p:txBody>
          <a:bodyPr/>
          <a:lstStyle/>
          <a:p>
            <a:r>
              <a:rPr lang="en-US" sz="3600" dirty="0" smtClean="0">
                <a:latin typeface="Times New Roman" pitchFamily="18" charset="0"/>
                <a:cs typeface="Times New Roman" pitchFamily="18" charset="0"/>
              </a:rPr>
              <a:t>New Source Review	</a:t>
            </a:r>
            <a:r>
              <a:rPr lang="en-US" sz="2000" i="1" dirty="0" smtClean="0">
                <a:latin typeface="Times New Roman" pitchFamily="18" charset="0"/>
                <a:cs typeface="Times New Roman" pitchFamily="18" charset="0"/>
              </a:rPr>
              <a:t>continued</a:t>
            </a:r>
            <a:endParaRPr lang="en-US" sz="3600"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B4F3AE50-1B84-4193-A18E-F29C95A836E2}"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38200"/>
          </a:xfrm>
        </p:spPr>
        <p:txBody>
          <a:bodyPr/>
          <a:lstStyle/>
          <a:p>
            <a:r>
              <a:rPr lang="en-US" sz="3600" dirty="0" smtClean="0">
                <a:latin typeface="Times New Roman" pitchFamily="18" charset="0"/>
                <a:cs typeface="Times New Roman" pitchFamily="18" charset="0"/>
              </a:rPr>
              <a:t>Net Air Quality Benefit Changes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Current NAQB criteria nearly impossible</a:t>
            </a:r>
          </a:p>
          <a:p>
            <a:r>
              <a:rPr lang="en-US" dirty="0" smtClean="0">
                <a:latin typeface="Times New Roman" pitchFamily="18" charset="0"/>
                <a:cs typeface="Times New Roman" pitchFamily="18" charset="0"/>
              </a:rPr>
              <a:t>Revise NAQB criteria </a:t>
            </a:r>
          </a:p>
          <a:p>
            <a:pPr lvl="1"/>
            <a:r>
              <a:rPr lang="en-US" dirty="0" smtClean="0">
                <a:latin typeface="Times New Roman" pitchFamily="18" charset="0"/>
                <a:cs typeface="Times New Roman" pitchFamily="18" charset="0"/>
              </a:rPr>
              <a:t>Protect air quality:</a:t>
            </a:r>
          </a:p>
          <a:p>
            <a:pPr lvl="2"/>
            <a:r>
              <a:rPr lang="en-US" dirty="0" smtClean="0">
                <a:latin typeface="Times New Roman" pitchFamily="18" charset="0"/>
                <a:cs typeface="Times New Roman" pitchFamily="18" charset="0"/>
              </a:rPr>
              <a:t>Focus on areas with worst air quality, and</a:t>
            </a:r>
          </a:p>
          <a:p>
            <a:pPr lvl="2"/>
            <a:r>
              <a:rPr lang="en-US" dirty="0" smtClean="0">
                <a:latin typeface="Times New Roman" pitchFamily="18" charset="0"/>
                <a:cs typeface="Times New Roman" pitchFamily="18" charset="0"/>
              </a:rPr>
              <a:t>Prevent further degradation</a:t>
            </a:r>
          </a:p>
          <a:p>
            <a:pPr lvl="1"/>
            <a:r>
              <a:rPr lang="en-US" dirty="0" smtClean="0">
                <a:latin typeface="Times New Roman" pitchFamily="18" charset="0"/>
                <a:cs typeface="Times New Roman" pitchFamily="18" charset="0"/>
              </a:rPr>
              <a:t>Reduce emphasis on industrial emission offsets where area sources are the main contributors </a:t>
            </a:r>
          </a:p>
          <a:p>
            <a:pPr lvl="1"/>
            <a:r>
              <a:rPr lang="en-US" dirty="0" smtClean="0">
                <a:latin typeface="Times New Roman" pitchFamily="18" charset="0"/>
                <a:cs typeface="Times New Roman" pitchFamily="18" charset="0"/>
              </a:rPr>
              <a:t>Eliminate problem with current criteria</a:t>
            </a:r>
          </a:p>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dirty="0" smtClean="0">
                <a:latin typeface="Times New Roman" panose="02020603050405020304" pitchFamily="18" charset="0"/>
                <a:cs typeface="Times New Roman" panose="02020603050405020304" pitchFamily="18" charset="0"/>
              </a:rPr>
              <a:t>Last: Rule Organization</a:t>
            </a:r>
            <a:endParaRPr lang="en-US" sz="3600"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Minor New Source Review rules applicable to SER and over called </a:t>
            </a:r>
            <a:r>
              <a:rPr lang="en-US" b="1" i="1" u="sng" dirty="0" smtClean="0">
                <a:latin typeface="Times New Roman" pitchFamily="18" charset="0"/>
                <a:cs typeface="Times New Roman" pitchFamily="18" charset="0"/>
              </a:rPr>
              <a:t>State</a:t>
            </a:r>
            <a:r>
              <a:rPr lang="en-US" dirty="0" smtClean="0">
                <a:latin typeface="Times New Roman" pitchFamily="18" charset="0"/>
                <a:cs typeface="Times New Roman" pitchFamily="18" charset="0"/>
              </a:rPr>
              <a:t> NSR program</a:t>
            </a:r>
          </a:p>
          <a:p>
            <a:pPr lvl="1"/>
            <a:r>
              <a:rPr lang="en-US" b="1" dirty="0" smtClean="0">
                <a:solidFill>
                  <a:srgbClr val="FF0000"/>
                </a:solidFill>
                <a:latin typeface="Times New Roman" pitchFamily="18" charset="0"/>
                <a:cs typeface="Times New Roman" pitchFamily="18" charset="0"/>
              </a:rPr>
              <a:t>Move division 222 modeling to state NSR</a:t>
            </a:r>
          </a:p>
          <a:p>
            <a:pPr lvl="1"/>
            <a:r>
              <a:rPr lang="en-US" dirty="0" smtClean="0">
                <a:latin typeface="Times New Roman" pitchFamily="18" charset="0"/>
                <a:cs typeface="Times New Roman" pitchFamily="18" charset="0"/>
              </a:rPr>
              <a:t>No change to requirements applicable to minor sources less than SER</a:t>
            </a:r>
          </a:p>
          <a:p>
            <a:endParaRPr lang="en-US" dirty="0">
              <a:latin typeface="Times New Roman" pitchFamily="18" charset="0"/>
              <a:cs typeface="Times New Roman" pitchFamily="18" charset="0"/>
            </a:endParaRPr>
          </a:p>
        </p:txBody>
      </p:sp>
      <p:sp>
        <p:nvSpPr>
          <p:cNvPr id="6" name="TextBox 5"/>
          <p:cNvSpPr txBox="1"/>
          <p:nvPr/>
        </p:nvSpPr>
        <p:spPr>
          <a:xfrm>
            <a:off x="381000" y="4648200"/>
            <a:ext cx="2895600" cy="584775"/>
          </a:xfrm>
          <a:prstGeom prst="rect">
            <a:avLst/>
          </a:prstGeom>
          <a:noFill/>
        </p:spPr>
        <p:txBody>
          <a:bodyPr wrap="square" rtlCol="0">
            <a:spAutoFit/>
          </a:bodyPr>
          <a:lstStyle/>
          <a:p>
            <a:pPr>
              <a:buFont typeface="Arial" pitchFamily="34" charset="0"/>
              <a:buChar char="•"/>
            </a:pPr>
            <a:r>
              <a:rPr lang="en-US" sz="3200" dirty="0" smtClean="0">
                <a:latin typeface="Times New Roman" pitchFamily="18" charset="0"/>
                <a:cs typeface="Times New Roman" pitchFamily="18" charset="0"/>
              </a:rPr>
              <a:t>  Division 224</a:t>
            </a:r>
            <a:endParaRPr lang="en-US" sz="3200" dirty="0">
              <a:latin typeface="Times New Roman" pitchFamily="18" charset="0"/>
              <a:cs typeface="Times New Roman" pitchFamily="18" charset="0"/>
            </a:endParaRPr>
          </a:p>
        </p:txBody>
      </p:sp>
      <p:sp>
        <p:nvSpPr>
          <p:cNvPr id="7" name="TextBox 6"/>
          <p:cNvSpPr txBox="1"/>
          <p:nvPr/>
        </p:nvSpPr>
        <p:spPr>
          <a:xfrm>
            <a:off x="3276600" y="4114800"/>
            <a:ext cx="533400" cy="1569660"/>
          </a:xfrm>
          <a:prstGeom prst="rect">
            <a:avLst/>
          </a:prstGeom>
          <a:noFill/>
        </p:spPr>
        <p:txBody>
          <a:bodyPr wrap="square" rtlCol="0">
            <a:spAutoFit/>
          </a:bodyPr>
          <a:lstStyle/>
          <a:p>
            <a:r>
              <a:rPr lang="en-US" sz="9600" dirty="0" smtClean="0"/>
              <a:t>{</a:t>
            </a:r>
            <a:endParaRPr lang="en-US" sz="9600" dirty="0"/>
          </a:p>
        </p:txBody>
      </p:sp>
      <p:sp>
        <p:nvSpPr>
          <p:cNvPr id="8" name="TextBox 7"/>
          <p:cNvSpPr txBox="1"/>
          <p:nvPr/>
        </p:nvSpPr>
        <p:spPr>
          <a:xfrm>
            <a:off x="4038600" y="4038600"/>
            <a:ext cx="4419600" cy="1815882"/>
          </a:xfrm>
          <a:prstGeom prst="rect">
            <a:avLst/>
          </a:prstGeom>
          <a:noFill/>
        </p:spPr>
        <p:txBody>
          <a:bodyPr wrap="square" rtlCol="0">
            <a:spAutoFit/>
          </a:bodyPr>
          <a:lstStyle/>
          <a:p>
            <a:pPr indent="-457200"/>
            <a:r>
              <a:rPr lang="en-US" sz="2800" dirty="0" smtClean="0">
                <a:latin typeface="Times New Roman" pitchFamily="18" charset="0"/>
                <a:cs typeface="Times New Roman" pitchFamily="18" charset="0"/>
              </a:rPr>
              <a:t>Major NSR</a:t>
            </a:r>
          </a:p>
          <a:p>
            <a:pPr indent="-457200"/>
            <a:r>
              <a:rPr lang="en-US" sz="2800" dirty="0" smtClean="0">
                <a:latin typeface="Times New Roman" pitchFamily="18" charset="0"/>
                <a:cs typeface="Times New Roman" pitchFamily="18" charset="0"/>
              </a:rPr>
              <a:t>State NSR</a:t>
            </a:r>
          </a:p>
          <a:p>
            <a:pPr indent="-457200"/>
            <a:r>
              <a:rPr lang="en-US" sz="2800" dirty="0" smtClean="0">
                <a:latin typeface="Times New Roman" pitchFamily="18" charset="0"/>
                <a:cs typeface="Times New Roman" pitchFamily="18" charset="0"/>
              </a:rPr>
              <a:t>Offset requirements</a:t>
            </a:r>
          </a:p>
          <a:p>
            <a:pPr indent="-457200"/>
            <a:r>
              <a:rPr lang="en-US" sz="2800" dirty="0" smtClean="0">
                <a:latin typeface="Times New Roman" pitchFamily="18" charset="0"/>
                <a:cs typeface="Times New Roman" pitchFamily="18" charset="0"/>
              </a:rPr>
              <a:t>Net Air Quality Benefit</a:t>
            </a:r>
            <a:endParaRPr lang="en-US" sz="2800"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B4F3AE50-1B84-4193-A18E-F29C95A836E2}"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Summary of Changes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Raise Major source threshold to 100 tpy in nonattainment and maintenance areas</a:t>
            </a:r>
          </a:p>
          <a:p>
            <a:r>
              <a:rPr lang="en-US" dirty="0" smtClean="0">
                <a:latin typeface="Times New Roman" pitchFamily="18" charset="0"/>
                <a:cs typeface="Times New Roman" pitchFamily="18" charset="0"/>
              </a:rPr>
              <a:t>Create two new area designations: sustainment and reattainment</a:t>
            </a:r>
          </a:p>
          <a:p>
            <a:r>
              <a:rPr lang="en-US" dirty="0" smtClean="0">
                <a:latin typeface="Times New Roman" pitchFamily="18" charset="0"/>
                <a:cs typeface="Times New Roman" pitchFamily="18" charset="0"/>
              </a:rPr>
              <a:t>Indentify Priority Sources</a:t>
            </a:r>
          </a:p>
          <a:p>
            <a:r>
              <a:rPr lang="en-US" dirty="0" smtClean="0">
                <a:latin typeface="Times New Roman" pitchFamily="18" charset="0"/>
                <a:cs typeface="Times New Roman" pitchFamily="18" charset="0"/>
              </a:rPr>
              <a:t>Revise offset requirements</a:t>
            </a:r>
          </a:p>
          <a:p>
            <a:r>
              <a:rPr lang="en-US" dirty="0" smtClean="0">
                <a:latin typeface="Times New Roman" pitchFamily="18" charset="0"/>
                <a:cs typeface="Times New Roman" pitchFamily="18" charset="0"/>
              </a:rPr>
              <a:t>Revise Net Air Quality Benefit requirements</a:t>
            </a:r>
          </a:p>
          <a:p>
            <a:r>
              <a:rPr lang="en-US" dirty="0" smtClean="0">
                <a:latin typeface="Times New Roman" pitchFamily="18" charset="0"/>
                <a:cs typeface="Times New Roman" pitchFamily="18" charset="0"/>
              </a:rPr>
              <a:t>Major and State NSR in Division 224</a:t>
            </a:r>
          </a:p>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00200"/>
            <a:ext cx="8305800" cy="43434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Summary</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2 new areas: Sustainment and Reattainment</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State designations, not federal</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Overlay federal designations, bridge over time needed to redesignate</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For medium facilities: sustainment designation removes permitting roadblock</a:t>
            </a:r>
          </a:p>
          <a:p>
            <a:pPr marL="514350" indent="-514350" algn="l">
              <a:lnSpc>
                <a:spcPct val="120000"/>
              </a:lnSpc>
              <a:spcBef>
                <a:spcPts val="0"/>
              </a:spcBef>
              <a:spcAft>
                <a:spcPts val="600"/>
              </a:spcAft>
            </a:pPr>
            <a:endParaRPr lang="en-US" sz="2800" dirty="0" smtClean="0">
              <a:solidFill>
                <a:schemeClr val="tx1"/>
              </a:solidFill>
            </a:endParaRPr>
          </a:p>
        </p:txBody>
      </p:sp>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5.8  Establish two new state air quality area designations, “sustainment” and “reattainment”</a:t>
            </a:r>
          </a:p>
        </p:txBody>
      </p:sp>
      <p:sp>
        <p:nvSpPr>
          <p:cNvPr id="9" name="Slide Number Placeholder 8"/>
          <p:cNvSpPr>
            <a:spLocks noGrp="1"/>
          </p:cNvSpPr>
          <p:nvPr>
            <p:ph type="sldNum" sz="quarter" idx="12"/>
          </p:nvPr>
        </p:nvSpPr>
        <p:spPr/>
        <p:txBody>
          <a:bodyPr/>
          <a:lstStyle/>
          <a:p>
            <a:fld id="{B4F3AE50-1B84-4193-A18E-F29C95A836E2}"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kern="0" dirty="0">
                <a:solidFill>
                  <a:srgbClr val="000000"/>
                </a:solidFill>
                <a:latin typeface="Times New Roman"/>
                <a:ea typeface="Calibri"/>
                <a:cs typeface="Times New Roman"/>
              </a:rPr>
              <a:t>New Source Review (NSR)</a:t>
            </a:r>
            <a:endParaRPr lang="en-US" sz="3600"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9" y="1832766"/>
            <a:ext cx="6479151" cy="426323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4F3AE50-1B84-4193-A18E-F29C95A836E2}" type="slidenum">
              <a:rPr lang="en-US" smtClean="0"/>
              <a:pPr/>
              <a:t>54</a:t>
            </a:fld>
            <a:endParaRPr lang="en-US" dirty="0"/>
          </a:p>
        </p:txBody>
      </p:sp>
    </p:spTree>
    <p:extLst>
      <p:ext uri="{BB962C8B-B14F-4D97-AF65-F5344CB8AC3E}">
        <p14:creationId xmlns="" xmlns:p14="http://schemas.microsoft.com/office/powerpoint/2010/main" val="6964413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4400" y="1981200"/>
            <a:ext cx="7391400" cy="2246769"/>
          </a:xfrm>
          <a:prstGeom prst="rect">
            <a:avLst/>
          </a:prstGeom>
        </p:spPr>
        <p:txBody>
          <a:bodyPr wrap="square">
            <a:spAutoFit/>
          </a:bodyPr>
          <a:lstStyle/>
          <a:p>
            <a:pPr marL="225425" indent="-225425">
              <a:buFont typeface="Arial" pitchFamily="34" charset="0"/>
              <a:buChar char="•"/>
            </a:pPr>
            <a:r>
              <a:rPr lang="en-US" sz="2800" dirty="0" smtClean="0">
                <a:latin typeface="Times New Roman" pitchFamily="18" charset="0"/>
                <a:cs typeface="Times New Roman" pitchFamily="18" charset="0"/>
              </a:rPr>
              <a:t>Background</a:t>
            </a:r>
          </a:p>
          <a:p>
            <a:pPr marL="225425" indent="-225425">
              <a:buFont typeface="Arial" pitchFamily="34" charset="0"/>
              <a:buChar char="•"/>
            </a:pPr>
            <a:endParaRPr lang="en-US" sz="2800" dirty="0" smtClean="0">
              <a:latin typeface="Times New Roman" pitchFamily="18" charset="0"/>
              <a:cs typeface="Times New Roman" pitchFamily="18" charset="0"/>
            </a:endParaRPr>
          </a:p>
          <a:p>
            <a:pPr marL="225425" indent="-225425">
              <a:buFont typeface="Arial" pitchFamily="34" charset="0"/>
              <a:buChar char="•"/>
            </a:pPr>
            <a:r>
              <a:rPr lang="en-US" sz="2800" dirty="0" smtClean="0">
                <a:latin typeface="Times New Roman" pitchFamily="18" charset="0"/>
                <a:cs typeface="Times New Roman" pitchFamily="18" charset="0"/>
              </a:rPr>
              <a:t>Rule Changes</a:t>
            </a:r>
          </a:p>
          <a:p>
            <a:pPr marL="225425" indent="-225425">
              <a:buFont typeface="Arial" pitchFamily="34" charset="0"/>
              <a:buChar char="•"/>
            </a:pPr>
            <a:endParaRPr lang="en-US" sz="2800" dirty="0" smtClean="0">
              <a:latin typeface="Times New Roman" pitchFamily="18" charset="0"/>
              <a:cs typeface="Times New Roman" pitchFamily="18" charset="0"/>
            </a:endParaRPr>
          </a:p>
          <a:p>
            <a:pPr marL="225425" indent="-225425">
              <a:buFont typeface="Arial" pitchFamily="34" charset="0"/>
              <a:buChar char="•"/>
            </a:pPr>
            <a:r>
              <a:rPr lang="en-US" sz="2800" dirty="0" smtClean="0">
                <a:latin typeface="Times New Roman" pitchFamily="18" charset="0"/>
                <a:cs typeface="Times New Roman" pitchFamily="18" charset="0"/>
              </a:rPr>
              <a:t>Public Notice</a:t>
            </a:r>
          </a:p>
        </p:txBody>
      </p:sp>
      <p:sp>
        <p:nvSpPr>
          <p:cNvPr id="5" name="Title 1"/>
          <p:cNvSpPr txBox="1">
            <a:spLocks noGrp="1"/>
          </p:cNvSpPr>
          <p:nvPr>
            <p:ph type="title"/>
          </p:nvPr>
        </p:nvSpPr>
        <p:spPr bwMode="auto">
          <a:xfrm>
            <a:off x="6096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dirty="0" smtClean="0">
                <a:solidFill>
                  <a:sysClr val="windowText" lastClr="000000"/>
                </a:solidFill>
              </a:rPr>
              <a:t>Extensions for NSR/PSD permits</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55</a:t>
            </a:fld>
            <a:endParaRPr lang="en-US" dirty="0"/>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1828800"/>
            <a:ext cx="8229600" cy="4524315"/>
          </a:xfrm>
          <a:prstGeom prst="rect">
            <a:avLst/>
          </a:prstGeom>
        </p:spPr>
        <p:txBody>
          <a:bodyPr wrap="square">
            <a:spAutoFit/>
          </a:bodyPr>
          <a:lstStyle/>
          <a:p>
            <a:pPr marL="225425" indent="-225425">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682625" lvl="1" indent="-225425">
              <a:buFont typeface="Arial" pitchFamily="34" charset="0"/>
              <a:buChar char="•"/>
            </a:pPr>
            <a:r>
              <a:rPr lang="en-US" sz="3200" dirty="0" smtClean="0">
                <a:latin typeface="Times New Roman" pitchFamily="18" charset="0"/>
                <a:cs typeface="Times New Roman" pitchFamily="18" charset="0"/>
              </a:rPr>
              <a:t>No limit on the number of extensions </a:t>
            </a:r>
          </a:p>
          <a:p>
            <a:pPr marL="682625" lvl="1" indent="-225425">
              <a:buFont typeface="Arial" pitchFamily="34" charset="0"/>
              <a:buChar char="•"/>
            </a:pPr>
            <a:r>
              <a:rPr lang="en-US" sz="3200" dirty="0" smtClean="0">
                <a:latin typeface="Times New Roman" pitchFamily="18" charset="0"/>
                <a:cs typeface="Times New Roman" pitchFamily="18" charset="0"/>
              </a:rPr>
              <a:t>No criteria for approving extensions</a:t>
            </a:r>
          </a:p>
          <a:p>
            <a:pPr marL="225425" indent="-225425">
              <a:buFont typeface="Arial" pitchFamily="34" charset="0"/>
              <a:buChar char="•"/>
            </a:pPr>
            <a:r>
              <a:rPr lang="en-US" sz="3200" dirty="0" smtClean="0">
                <a:latin typeface="Times New Roman" pitchFamily="18" charset="0"/>
                <a:cs typeface="Times New Roman" pitchFamily="18" charset="0"/>
              </a:rPr>
              <a:t>If projects are delayed without further review, there is the potential for proposed projects to:</a:t>
            </a:r>
          </a:p>
          <a:p>
            <a:pPr marL="682625" lvl="1" indent="-225425">
              <a:buFont typeface="Arial" pitchFamily="34" charset="0"/>
              <a:buChar char="•"/>
            </a:pPr>
            <a:r>
              <a:rPr lang="en-US" sz="3200" dirty="0" smtClean="0">
                <a:latin typeface="Times New Roman" pitchFamily="18" charset="0"/>
                <a:cs typeface="Times New Roman" pitchFamily="18" charset="0"/>
              </a:rPr>
              <a:t>tie up increment indefinitely</a:t>
            </a:r>
          </a:p>
          <a:p>
            <a:pPr marL="682625" lvl="1" indent="-225425">
              <a:buFont typeface="Arial" pitchFamily="34" charset="0"/>
              <a:buChar char="•"/>
            </a:pPr>
            <a:r>
              <a:rPr lang="en-US" sz="3200" dirty="0" smtClean="0">
                <a:latin typeface="Times New Roman" pitchFamily="18" charset="0"/>
                <a:cs typeface="Times New Roman" pitchFamily="18" charset="0"/>
              </a:rPr>
              <a:t>cause significant impacts on air quality</a:t>
            </a:r>
          </a:p>
          <a:p>
            <a:pPr marL="682625" lvl="1" indent="-225425">
              <a:buFont typeface="Arial" pitchFamily="34" charset="0"/>
              <a:buChar char="•"/>
            </a:pPr>
            <a:r>
              <a:rPr lang="en-US" sz="3200" dirty="0" smtClean="0">
                <a:latin typeface="Times New Roman" pitchFamily="18" charset="0"/>
                <a:cs typeface="Times New Roman" pitchFamily="18" charset="0"/>
              </a:rPr>
              <a:t>not have current control technology</a:t>
            </a: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dirty="0" smtClean="0">
                <a:solidFill>
                  <a:sysClr val="windowText" lastClr="000000"/>
                </a:solidFill>
              </a:rPr>
              <a:t>Extensions for NSR/PSD permits - Background</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56</a:t>
            </a:fld>
            <a:endParaRPr lang="en-US" dirty="0"/>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2133600"/>
            <a:ext cx="8229600" cy="2554545"/>
          </a:xfrm>
          <a:prstGeom prst="rect">
            <a:avLst/>
          </a:prstGeom>
        </p:spPr>
        <p:txBody>
          <a:bodyPr wrap="square">
            <a:spAutoFit/>
          </a:bodyPr>
          <a:lstStyle/>
          <a:p>
            <a:pPr marL="225425" indent="-225425">
              <a:buFont typeface="Arial" pitchFamily="34" charset="0"/>
              <a:buChar char="•"/>
            </a:pPr>
            <a:r>
              <a:rPr lang="en-US" sz="3200" dirty="0" smtClean="0">
                <a:latin typeface="Times New Roman" pitchFamily="18" charset="0"/>
                <a:cs typeface="Times New Roman" pitchFamily="18" charset="0"/>
              </a:rPr>
              <a:t>Add provisions for two 18-month extensions – no additional extensions</a:t>
            </a:r>
          </a:p>
          <a:p>
            <a:pPr marL="225425" indent="-225425">
              <a:buFont typeface="Arial" pitchFamily="34" charset="0"/>
              <a:buChar char="•"/>
            </a:pPr>
            <a:r>
              <a:rPr lang="en-US" sz="3200" dirty="0" smtClean="0">
                <a:latin typeface="Times New Roman" pitchFamily="18" charset="0"/>
                <a:cs typeface="Times New Roman" pitchFamily="18" charset="0"/>
              </a:rPr>
              <a:t>Add criteria for approving extensions</a:t>
            </a:r>
          </a:p>
          <a:p>
            <a:pPr marL="225425" indent="-225425">
              <a:buFont typeface="Arial" pitchFamily="34" charset="0"/>
              <a:buChar char="•"/>
            </a:pPr>
            <a:r>
              <a:rPr lang="en-US" sz="3200" dirty="0" smtClean="0">
                <a:latin typeface="Times New Roman" pitchFamily="18" charset="0"/>
                <a:cs typeface="Times New Roman" pitchFamily="18" charset="0"/>
              </a:rPr>
              <a:t>Add procedures for requesting extensions</a:t>
            </a:r>
          </a:p>
          <a:p>
            <a:pPr marL="225425" indent="-225425">
              <a:buFont typeface="Arial" pitchFamily="34" charset="0"/>
              <a:buChar char="•"/>
            </a:pPr>
            <a:r>
              <a:rPr lang="en-US" sz="3200" dirty="0" smtClean="0">
                <a:latin typeface="Times New Roman" pitchFamily="18" charset="0"/>
                <a:cs typeface="Times New Roman" pitchFamily="18" charset="0"/>
              </a:rPr>
              <a:t>Add procedures for approving extensions</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dirty="0" smtClean="0">
                <a:solidFill>
                  <a:sysClr val="windowText" lastClr="000000"/>
                </a:solidFill>
              </a:rPr>
              <a:t>Extensions for NSR/PSD permits – </a:t>
            </a:r>
            <a:br>
              <a:rPr lang="en-US" sz="3600" b="0" dirty="0" smtClean="0">
                <a:solidFill>
                  <a:sysClr val="windowText" lastClr="000000"/>
                </a:solidFill>
              </a:rPr>
            </a:br>
            <a:r>
              <a:rPr lang="en-US" sz="3600" b="0" dirty="0" smtClean="0">
                <a:solidFill>
                  <a:sysClr val="windowText" lastClr="000000"/>
                </a:solidFill>
              </a:rPr>
              <a:t>Rule Changes</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57</a:t>
            </a:fld>
            <a:endParaRPr lang="en-US" dirty="0"/>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2133600"/>
            <a:ext cx="8229600" cy="3262432"/>
          </a:xfrm>
          <a:prstGeom prst="rect">
            <a:avLst/>
          </a:prstGeom>
        </p:spPr>
        <p:txBody>
          <a:bodyPr wrap="square">
            <a:spAutoFit/>
          </a:bodyPr>
          <a:lstStyle/>
          <a:p>
            <a:pPr marL="225425" indent="-225425">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18-month extension:</a:t>
            </a:r>
          </a:p>
          <a:p>
            <a:pPr marL="800100" lvl="1" indent="-342900">
              <a:lnSpc>
                <a:spcPct val="90000"/>
              </a:lnSpc>
              <a:spcBef>
                <a:spcPct val="20000"/>
              </a:spcBef>
              <a:buFont typeface="Arial" pitchFamily="34" charset="0"/>
              <a:buChar char="•"/>
            </a:pPr>
            <a:r>
              <a:rPr lang="en-US" sz="3000" dirty="0" smtClean="0">
                <a:latin typeface="Times New Roman" pitchFamily="18" charset="0"/>
                <a:cs typeface="Times New Roman" pitchFamily="18" charset="0"/>
              </a:rPr>
              <a:t>Review control technology analysis for the original pollutants subject to NSR/PSD</a:t>
            </a:r>
          </a:p>
          <a:p>
            <a:pPr marL="800100" lvl="1" indent="-342900">
              <a:lnSpc>
                <a:spcPct val="90000"/>
              </a:lnSpc>
              <a:spcBef>
                <a:spcPct val="20000"/>
              </a:spcBef>
              <a:buFont typeface="Arial" pitchFamily="34" charset="0"/>
              <a:buChar char="•"/>
            </a:pPr>
            <a:r>
              <a:rPr lang="en-US" sz="3000" dirty="0" smtClean="0">
                <a:latin typeface="Times New Roman" pitchFamily="18" charset="0"/>
                <a:cs typeface="Times New Roman" pitchFamily="18" charset="0"/>
              </a:rPr>
              <a:t>Review limited to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a:t>
            </a:r>
            <a:r>
              <a:rPr lang="en-US" sz="3000" dirty="0" smtClean="0">
                <a:latin typeface="Times New Roman" pitchFamily="18" charset="0"/>
                <a:cs typeface="Times New Roman" pitchFamily="18" charset="0"/>
              </a:rPr>
              <a:t>control technology analysis </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dirty="0" smtClean="0">
                <a:solidFill>
                  <a:sysClr val="windowText" lastClr="000000"/>
                </a:solidFill>
              </a:rPr>
              <a:t>Extensions for NSR/PSD permits – </a:t>
            </a:r>
            <a:br>
              <a:rPr lang="en-US" sz="3600" b="0" dirty="0" smtClean="0">
                <a:solidFill>
                  <a:sysClr val="windowText" lastClr="000000"/>
                </a:solidFill>
              </a:rPr>
            </a:br>
            <a:r>
              <a:rPr lang="en-US" sz="3600" b="0" dirty="0" smtClean="0">
                <a:solidFill>
                  <a:sysClr val="windowText" lastClr="000000"/>
                </a:solidFill>
              </a:rPr>
              <a:t>Rule Changes</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58</a:t>
            </a:fld>
            <a:endParaRPr lang="en-US" dirty="0"/>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2057400"/>
            <a:ext cx="8763000" cy="4585871"/>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Font typeface="Arial" pitchFamily="34" charset="0"/>
              <a:buChar char="•"/>
            </a:pPr>
            <a:r>
              <a:rPr lang="en-US" sz="2800" dirty="0" smtClean="0">
                <a:solidFill>
                  <a:prstClr val="black"/>
                </a:solidFill>
                <a:latin typeface="Times New Roman" pitchFamily="18" charset="0"/>
                <a:cs typeface="Times New Roman" pitchFamily="18" charset="0"/>
              </a:rPr>
              <a:t>Review whether any new control technologies have become commercially available</a:t>
            </a:r>
          </a:p>
          <a:p>
            <a:pPr marL="804672" lvl="1" indent="-347472">
              <a:buFont typeface="Arial" pitchFamily="34" charset="0"/>
              <a:buChar char="•"/>
            </a:pPr>
            <a:r>
              <a:rPr lang="en-US" sz="2800" dirty="0" smtClean="0">
                <a:solidFill>
                  <a:prstClr val="black"/>
                </a:solidFill>
                <a:latin typeface="Times New Roman" pitchFamily="18" charset="0"/>
                <a:cs typeface="Times New Roman" pitchFamily="18" charset="0"/>
              </a:rPr>
              <a:t>Review original control technology analysis for potentially lower limits</a:t>
            </a:r>
          </a:p>
          <a:p>
            <a:pPr marL="804672" lvl="1" indent="-347472">
              <a:buFont typeface="Arial" pitchFamily="34" charset="0"/>
              <a:buChar char="•"/>
            </a:pPr>
            <a:r>
              <a:rPr lang="en-US" sz="2800" dirty="0" smtClean="0">
                <a:solidFill>
                  <a:prstClr val="black"/>
                </a:solidFill>
                <a:latin typeface="Times New Roman" pitchFamily="18" charset="0"/>
                <a:cs typeface="Times New Roman" pitchFamily="18" charset="0"/>
              </a:rPr>
              <a:t>Review the </a:t>
            </a:r>
            <a:r>
              <a:rPr lang="en-US" sz="2800" dirty="0">
                <a:solidFill>
                  <a:prstClr val="black"/>
                </a:solidFill>
                <a:latin typeface="Times New Roman" pitchFamily="18" charset="0"/>
                <a:cs typeface="Times New Roman" pitchFamily="18" charset="0"/>
              </a:rPr>
              <a:t>air quality </a:t>
            </a:r>
            <a:r>
              <a:rPr lang="en-US" sz="2800" dirty="0" smtClean="0">
                <a:solidFill>
                  <a:prstClr val="black"/>
                </a:solidFill>
                <a:latin typeface="Times New Roman" pitchFamily="18" charset="0"/>
                <a:cs typeface="Times New Roman" pitchFamily="18" charset="0"/>
              </a:rPr>
              <a:t>analysis for:</a:t>
            </a:r>
          </a:p>
          <a:p>
            <a:pPr marL="1261872" lvl="2" indent="-347472">
              <a:buFont typeface="Arial" pitchFamily="34" charset="0"/>
              <a:buChar char="•"/>
            </a:pPr>
            <a:r>
              <a:rPr lang="en-US" sz="2400" dirty="0" smtClean="0">
                <a:solidFill>
                  <a:prstClr val="black"/>
                </a:solidFill>
                <a:latin typeface="Times New Roman" pitchFamily="18" charset="0"/>
                <a:cs typeface="Times New Roman" pitchFamily="18" charset="0"/>
              </a:rPr>
              <a:t>any new competing sources or changes in ambient air quality, including any redesignation of the area impacted</a:t>
            </a:r>
          </a:p>
          <a:p>
            <a:pPr marL="1261872" lvl="3" indent="-347472">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 that would affect results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dirty="0" smtClean="0">
                <a:solidFill>
                  <a:sysClr val="windowText" lastClr="000000"/>
                </a:solidFill>
              </a:rPr>
              <a:t>Extensions for NSR/PSD permits –</a:t>
            </a:r>
            <a:br>
              <a:rPr lang="en-US" sz="3600" b="0" dirty="0" smtClean="0">
                <a:solidFill>
                  <a:sysClr val="windowText" lastClr="000000"/>
                </a:solidFill>
              </a:rPr>
            </a:br>
            <a:r>
              <a:rPr lang="en-US" sz="3600" b="0" dirty="0" smtClean="0">
                <a:solidFill>
                  <a:sysClr val="windowText" lastClr="000000"/>
                </a:solidFill>
              </a:rPr>
              <a:t>Rule Changes</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59</a:t>
            </a:fld>
            <a:endParaRPr lang="en-US" dirty="0"/>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Major NSR, at least as stringent as the federal major NSR program = little flexibility</a:t>
            </a:r>
          </a:p>
          <a:p>
            <a:r>
              <a:rPr lang="en-US" dirty="0" smtClean="0"/>
              <a:t>Minor NSR, no minimum requirements = more flexibility</a:t>
            </a:r>
            <a:endParaRPr lang="en-US" sz="3200" dirty="0" smtClean="0"/>
          </a:p>
          <a:p>
            <a:pPr marL="742950" lvl="2" indent="-342900"/>
            <a:r>
              <a:rPr lang="en-US" sz="3200" dirty="0" smtClean="0"/>
              <a:t>Expand Minor NSR </a:t>
            </a:r>
            <a:r>
              <a:rPr lang="en-US" sz="3200" dirty="0" smtClean="0">
                <a:sym typeface="Wingdings" pitchFamily="2" charset="2"/>
              </a:rPr>
              <a:t> more flexibility</a:t>
            </a:r>
          </a:p>
          <a:p>
            <a:pPr marL="742950" lvl="2" indent="-342900"/>
            <a:r>
              <a:rPr lang="en-US" sz="3200" dirty="0" smtClean="0">
                <a:sym typeface="Wingdings" pitchFamily="2" charset="2"/>
              </a:rPr>
              <a:t>Use flexibility to address AQ problem sources</a:t>
            </a:r>
          </a:p>
          <a:p>
            <a:pPr marL="742950" lvl="2" indent="-342900"/>
            <a:r>
              <a:rPr lang="en-US" sz="3200" dirty="0" smtClean="0">
                <a:sym typeface="Wingdings" pitchFamily="2" charset="2"/>
              </a:rPr>
              <a:t>Other revisions remove roadblocks</a:t>
            </a:r>
          </a:p>
          <a:p>
            <a:pPr marL="742950" lvl="2" indent="-342900"/>
            <a:endParaRPr lang="en-US" sz="3200" dirty="0" smtClean="0"/>
          </a:p>
          <a:p>
            <a:pPr marL="342900" lvl="1" indent="-342900">
              <a:buFont typeface="Arial" pitchFamily="34" charset="0"/>
              <a:buChar char="•"/>
            </a:pPr>
            <a:endParaRPr lang="en-US" sz="3200" dirty="0" smtClean="0"/>
          </a:p>
          <a:p>
            <a:endParaRPr lang="en-US" sz="2800" dirty="0"/>
          </a:p>
        </p:txBody>
      </p:sp>
      <p:sp>
        <p:nvSpPr>
          <p:cNvPr id="7" name="Title 5"/>
          <p:cNvSpPr>
            <a:spLocks noGrp="1"/>
          </p:cNvSpPr>
          <p:nvPr>
            <p:ph type="title"/>
          </p:nvPr>
        </p:nvSpPr>
        <p:spPr>
          <a:xfrm>
            <a:off x="457200" y="609600"/>
            <a:ext cx="8229600" cy="792162"/>
          </a:xfrm>
        </p:spPr>
        <p:txBody>
          <a:bodyPr/>
          <a:lstStyle/>
          <a:p>
            <a:r>
              <a:rPr lang="en-US" sz="3600" dirty="0" smtClean="0">
                <a:latin typeface="Times New Roman" pitchFamily="18" charset="0"/>
                <a:cs typeface="Times New Roman" pitchFamily="18" charset="0"/>
              </a:rPr>
              <a:t>New Source Review	</a:t>
            </a:r>
            <a:r>
              <a:rPr lang="en-US" sz="2000" i="1" dirty="0" smtClean="0">
                <a:latin typeface="Times New Roman" pitchFamily="18" charset="0"/>
                <a:cs typeface="Times New Roman" pitchFamily="18" charset="0"/>
              </a:rPr>
              <a:t>continued</a:t>
            </a:r>
            <a:endParaRPr lang="en-US" sz="3600"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B4F3AE50-1B84-4193-A18E-F29C95A836E2}"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905000"/>
            <a:ext cx="8489576" cy="4462760"/>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endParaRPr lang="en-US" sz="2800" dirty="0" smtClean="0">
              <a:solidFill>
                <a:prstClr val="black"/>
              </a:solidFill>
              <a:latin typeface="Times New Roman" pitchFamily="18" charset="0"/>
              <a:cs typeface="Times New Roman" pitchFamily="18" charset="0"/>
            </a:endParaRPr>
          </a:p>
          <a:p>
            <a:pPr marL="1261872" lvl="3" indent="-347472">
              <a:buFont typeface="Arial" pitchFamily="34" charset="0"/>
              <a:buChar char="•"/>
            </a:pPr>
            <a:r>
              <a:rPr lang="en-US" sz="2800" dirty="0" smtClean="0">
                <a:solidFill>
                  <a:prstClr val="black"/>
                </a:solidFill>
                <a:latin typeface="Times New Roman" pitchFamily="18" charset="0"/>
                <a:cs typeface="Times New Roman" pitchFamily="18" charset="0"/>
              </a:rPr>
              <a:t>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a:t>
            </a:r>
          </a:p>
          <a:p>
            <a:pPr marL="1261872" lvl="3" indent="-347472">
              <a:buFont typeface="Arial" pitchFamily="34" charset="0"/>
              <a:buChar char="•"/>
            </a:pPr>
            <a:r>
              <a:rPr lang="en-US" sz="2800" dirty="0" smtClean="0">
                <a:solidFill>
                  <a:prstClr val="black"/>
                </a:solidFill>
                <a:latin typeface="Times New Roman" pitchFamily="18" charset="0"/>
                <a:cs typeface="Times New Roman" pitchFamily="18" charset="0"/>
              </a:rPr>
              <a:t>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contemporaneous and satisfy requirements</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dirty="0" smtClean="0">
                <a:solidFill>
                  <a:sysClr val="windowText" lastClr="000000"/>
                </a:solidFill>
              </a:rPr>
              <a:t>Extensions for NSR/PSD permits –</a:t>
            </a:r>
            <a:br>
              <a:rPr lang="en-US" sz="3600" b="0" dirty="0" smtClean="0">
                <a:solidFill>
                  <a:sysClr val="windowText" lastClr="000000"/>
                </a:solidFill>
              </a:rPr>
            </a:br>
            <a:r>
              <a:rPr lang="en-US" sz="3600" b="0" dirty="0" smtClean="0">
                <a:solidFill>
                  <a:sysClr val="windowText" lastClr="000000"/>
                </a:solidFill>
              </a:rPr>
              <a:t>Rule Changes</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60</a:t>
            </a:fld>
            <a:endParaRPr lang="en-US" dirty="0"/>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0" y="2057400"/>
            <a:ext cx="8229600" cy="3046988"/>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Business submits application for extension 30 days prior to end of current 18-month construction approval</a:t>
            </a:r>
          </a:p>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DEQ will review extension request</a:t>
            </a:r>
          </a:p>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DEQ will issue 18-month extension after public notice</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dirty="0" smtClean="0">
                <a:solidFill>
                  <a:sysClr val="windowText" lastClr="000000"/>
                </a:solidFill>
              </a:rPr>
              <a:t>Extensions for NSR/PSD permits – Process to request extension</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61</a:t>
            </a:fld>
            <a:endParaRPr lang="en-US" dirty="0"/>
          </a:p>
        </p:txBody>
      </p:sp>
    </p:spTree>
    <p:extLst>
      <p:ext uri="{BB962C8B-B14F-4D97-AF65-F5344CB8AC3E}">
        <p14:creationId xmlns="" xmlns:p14="http://schemas.microsoft.com/office/powerpoint/2010/main" val="36188574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2057400"/>
            <a:ext cx="8763000" cy="3046988"/>
          </a:xfrm>
          <a:prstGeom prst="rect">
            <a:avLst/>
          </a:prstGeom>
        </p:spPr>
        <p:txBody>
          <a:bodyPr wrap="square">
            <a:spAutoFit/>
          </a:bodyPr>
          <a:lstStyle/>
          <a:p>
            <a:pPr marL="225425" indent="-225425">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Font typeface="Arial" pitchFamily="34" charset="0"/>
              <a:buChar char="•"/>
            </a:pPr>
            <a:r>
              <a:rPr lang="en-US" sz="3200" dirty="0" smtClean="0">
                <a:solidFill>
                  <a:prstClr val="black"/>
                </a:solidFill>
                <a:latin typeface="Times New Roman" pitchFamily="18" charset="0"/>
                <a:cs typeface="Times New Roman" pitchFamily="18" charset="0"/>
              </a:rPr>
              <a:t>If no air quality analysis:</a:t>
            </a:r>
          </a:p>
          <a:p>
            <a:pPr marL="1139825" lvl="2" indent="-225425">
              <a:buFont typeface="Arial" pitchFamily="34" charset="0"/>
              <a:buChar char="•"/>
            </a:pPr>
            <a:r>
              <a:rPr lang="en-US" sz="3200" dirty="0" smtClean="0">
                <a:solidFill>
                  <a:prstClr val="black"/>
                </a:solidFill>
                <a:latin typeface="Times New Roman" pitchFamily="18" charset="0"/>
                <a:cs typeface="Times New Roman" pitchFamily="18" charset="0"/>
              </a:rPr>
              <a:t>30 days to submit written comments; or</a:t>
            </a:r>
          </a:p>
          <a:p>
            <a:pPr marL="579247" lvl="1" indent="-225425">
              <a:buFont typeface="Arial" pitchFamily="34" charset="0"/>
              <a:buChar char="•"/>
            </a:pPr>
            <a:r>
              <a:rPr lang="en-US" sz="3200" dirty="0">
                <a:solidFill>
                  <a:prstClr val="black"/>
                </a:solidFill>
                <a:latin typeface="Times New Roman" pitchFamily="18" charset="0"/>
                <a:cs typeface="Times New Roman" pitchFamily="18" charset="0"/>
              </a:rPr>
              <a:t>If air quality analysis:</a:t>
            </a:r>
          </a:p>
          <a:p>
            <a:pPr marL="1036447" lvl="2" indent="-225425">
              <a:buFont typeface="Arial" pitchFamily="34" charset="0"/>
              <a:buChar char="•"/>
            </a:pPr>
            <a:r>
              <a:rPr lang="en-US" sz="3200" dirty="0" smtClean="0">
                <a:solidFill>
                  <a:prstClr val="black"/>
                </a:solidFill>
                <a:latin typeface="Times New Roman" pitchFamily="18" charset="0"/>
                <a:cs typeface="Times New Roman" pitchFamily="18" charset="0"/>
              </a:rPr>
              <a:t>35 </a:t>
            </a:r>
            <a:r>
              <a:rPr lang="en-US" sz="3200" dirty="0">
                <a:solidFill>
                  <a:prstClr val="black"/>
                </a:solidFill>
                <a:latin typeface="Times New Roman" pitchFamily="18" charset="0"/>
                <a:cs typeface="Times New Roman" pitchFamily="18" charset="0"/>
              </a:rPr>
              <a:t>days to submit written comments; and</a:t>
            </a:r>
          </a:p>
          <a:p>
            <a:pPr marL="1036447" lvl="2" indent="-225425">
              <a:buFont typeface="Arial" pitchFamily="34" charset="0"/>
              <a:buChar char="•"/>
            </a:pPr>
            <a:r>
              <a:rPr lang="en-US" sz="3200" dirty="0">
                <a:solidFill>
                  <a:prstClr val="black"/>
                </a:solidFill>
                <a:latin typeface="Times New Roman" pitchFamily="18" charset="0"/>
                <a:cs typeface="Times New Roman" pitchFamily="18" charset="0"/>
              </a:rPr>
              <a:t>public hearing if requested.</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dirty="0" smtClean="0">
                <a:solidFill>
                  <a:sysClr val="windowText" lastClr="000000"/>
                </a:solidFill>
              </a:rPr>
              <a:t>Extensions for NSR/PSD permits – </a:t>
            </a:r>
            <a:br>
              <a:rPr lang="en-US" sz="3600" b="0" dirty="0" smtClean="0">
                <a:solidFill>
                  <a:sysClr val="windowText" lastClr="000000"/>
                </a:solidFill>
              </a:rPr>
            </a:br>
            <a:r>
              <a:rPr lang="en-US" sz="3600" b="0" dirty="0" smtClean="0">
                <a:solidFill>
                  <a:sysClr val="windowText" lastClr="000000"/>
                </a:solidFill>
              </a:rPr>
              <a:t>Public Notice</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62</a:t>
            </a:fld>
            <a:endParaRPr lang="en-US" dirty="0"/>
          </a:p>
        </p:txBody>
      </p:sp>
    </p:spTree>
    <p:extLst>
      <p:ext uri="{BB962C8B-B14F-4D97-AF65-F5344CB8AC3E}">
        <p14:creationId xmlns="" xmlns:p14="http://schemas.microsoft.com/office/powerpoint/2010/main" val="36188574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b="0" dirty="0" smtClean="0">
                <a:solidFill>
                  <a:sysClr val="windowText" lastClr="000000"/>
                </a:solidFill>
              </a:rPr>
              <a:t>Extensions for NSR/PSD permits</a:t>
            </a:r>
            <a:endParaRPr kumimoji="0" lang="en-US" sz="3600" b="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1600200"/>
            <a:ext cx="3505200" cy="460891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B4F3AE50-1B84-4193-A18E-F29C95A836E2}" type="slidenum">
              <a:rPr lang="en-US" smtClean="0"/>
              <a:pPr/>
              <a:t>63</a:t>
            </a:fld>
            <a:endParaRPr lang="en-US" dirty="0"/>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5181600" cy="944562"/>
          </a:xfrm>
        </p:spPr>
        <p:txBody>
          <a:bodyPr/>
          <a:lstStyle/>
          <a:p>
            <a:r>
              <a:rPr lang="en-US" sz="3600" dirty="0" smtClean="0">
                <a:latin typeface="Times New Roman" pitchFamily="18" charset="0"/>
                <a:cs typeface="Times New Roman" pitchFamily="18" charset="0"/>
              </a:rPr>
              <a:t>Rulemaking Team</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5334000" y="3581400"/>
            <a:ext cx="2133600" cy="380999"/>
          </a:xfrm>
        </p:spPr>
        <p:txBody>
          <a:bodyPr/>
          <a:lstStyle/>
          <a:p>
            <a:pPr>
              <a:buNone/>
            </a:pPr>
            <a:r>
              <a:rPr lang="en-US" sz="2400" dirty="0" smtClean="0">
                <a:latin typeface="Times New Roman" pitchFamily="18" charset="0"/>
                <a:cs typeface="Times New Roman" pitchFamily="18" charset="0"/>
              </a:rPr>
              <a:t>Mark Fisher</a:t>
            </a:r>
            <a:endParaRPr lang="en-US" sz="2400" dirty="0">
              <a:latin typeface="Times New Roman" pitchFamily="18" charset="0"/>
              <a:cs typeface="Times New Roman" pitchFamily="18" charset="0"/>
            </a:endParaRPr>
          </a:p>
        </p:txBody>
      </p:sp>
      <p:pic>
        <p:nvPicPr>
          <p:cNvPr id="1026" name="Picture 2" descr="image8F3FDC0F-18A1-4D0B-B09E-C85AB3BA59CA"/>
          <p:cNvPicPr>
            <a:picLocks noChangeAspect="1" noChangeArrowheads="1"/>
          </p:cNvPicPr>
          <p:nvPr/>
        </p:nvPicPr>
        <p:blipFill>
          <a:blip r:embed="rId2" cstate="print"/>
          <a:srcRect l="10294" t="3922" r="11765" b="11765"/>
          <a:stretch>
            <a:fillRect/>
          </a:stretch>
        </p:blipFill>
        <p:spPr bwMode="auto">
          <a:xfrm>
            <a:off x="1459312" y="1600200"/>
            <a:ext cx="2440352" cy="1981200"/>
          </a:xfrm>
          <a:prstGeom prst="rect">
            <a:avLst/>
          </a:prstGeom>
          <a:noFill/>
          <a:ln w="9525">
            <a:noFill/>
            <a:miter lim="800000"/>
            <a:headEnd/>
            <a:tailEnd/>
          </a:ln>
        </p:spPr>
      </p:pic>
      <p:pic>
        <p:nvPicPr>
          <p:cNvPr id="1027" name="Picture 3" descr="image3B8AA953-E621-4F9C-8E36-68D0405326E8"/>
          <p:cNvPicPr>
            <a:picLocks noChangeAspect="1" noChangeArrowheads="1"/>
          </p:cNvPicPr>
          <p:nvPr/>
        </p:nvPicPr>
        <p:blipFill>
          <a:blip r:embed="rId3" cstate="print"/>
          <a:srcRect l="19118" t="1961" r="25000" b="31373"/>
          <a:stretch>
            <a:fillRect/>
          </a:stretch>
        </p:blipFill>
        <p:spPr bwMode="auto">
          <a:xfrm>
            <a:off x="5029200" y="1600200"/>
            <a:ext cx="2286000" cy="2046728"/>
          </a:xfrm>
          <a:prstGeom prst="rect">
            <a:avLst/>
          </a:prstGeom>
          <a:noFill/>
          <a:ln w="9525">
            <a:noFill/>
            <a:miter lim="800000"/>
            <a:headEnd/>
            <a:tailEnd/>
          </a:ln>
        </p:spPr>
      </p:pic>
      <p:pic>
        <p:nvPicPr>
          <p:cNvPr id="1028" name="Picture 4" descr="imageB89B3EB2-D84D-4E07-8D80-CF1B2CD7B960"/>
          <p:cNvPicPr>
            <a:picLocks noChangeAspect="1" noChangeArrowheads="1"/>
          </p:cNvPicPr>
          <p:nvPr/>
        </p:nvPicPr>
        <p:blipFill>
          <a:blip r:embed="rId4" cstate="print"/>
          <a:srcRect l="11400" r="12600" b="5600"/>
          <a:stretch>
            <a:fillRect/>
          </a:stretch>
        </p:blipFill>
        <p:spPr bwMode="auto">
          <a:xfrm>
            <a:off x="1600200" y="4120014"/>
            <a:ext cx="2219933" cy="2068037"/>
          </a:xfrm>
          <a:prstGeom prst="rect">
            <a:avLst/>
          </a:prstGeom>
          <a:noFill/>
          <a:ln w="9525">
            <a:noFill/>
            <a:miter lim="800000"/>
            <a:headEnd/>
            <a:tailEnd/>
          </a:ln>
        </p:spPr>
      </p:pic>
      <p:pic>
        <p:nvPicPr>
          <p:cNvPr id="1029" name="Picture 5" descr="image897B0128-FEE8-4E4F-9448-8F84EAAB5294"/>
          <p:cNvPicPr>
            <a:picLocks noChangeAspect="1" noChangeArrowheads="1"/>
          </p:cNvPicPr>
          <p:nvPr/>
        </p:nvPicPr>
        <p:blipFill>
          <a:blip r:embed="rId5" cstate="print"/>
          <a:srcRect l="10200" t="16000" r="15600"/>
          <a:stretch>
            <a:fillRect/>
          </a:stretch>
        </p:blipFill>
        <p:spPr bwMode="auto">
          <a:xfrm>
            <a:off x="5105400" y="4114800"/>
            <a:ext cx="2357501" cy="2001651"/>
          </a:xfrm>
          <a:prstGeom prst="rect">
            <a:avLst/>
          </a:prstGeom>
          <a:noFill/>
          <a:ln w="9525">
            <a:noFill/>
            <a:miter lim="800000"/>
            <a:headEnd/>
            <a:tailEnd/>
          </a:ln>
        </p:spPr>
      </p:pic>
      <p:sp>
        <p:nvSpPr>
          <p:cNvPr id="10" name="Content Placeholder 2"/>
          <p:cNvSpPr txBox="1">
            <a:spLocks/>
          </p:cNvSpPr>
          <p:nvPr/>
        </p:nvSpPr>
        <p:spPr>
          <a:xfrm>
            <a:off x="4953000" y="6096000"/>
            <a:ext cx="3124200" cy="3809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Karen White-Fallon</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1" name="Content Placeholder 2"/>
          <p:cNvSpPr txBox="1">
            <a:spLocks/>
          </p:cNvSpPr>
          <p:nvPr/>
        </p:nvSpPr>
        <p:spPr>
          <a:xfrm>
            <a:off x="1828800" y="6096000"/>
            <a:ext cx="1828800" cy="3809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latin typeface="Times New Roman" pitchFamily="18" charset="0"/>
                <a:cs typeface="Times New Roman" pitchFamily="18" charset="0"/>
              </a:rPr>
              <a:t>Gary Andes</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2" name="Content Placeholder 2"/>
          <p:cNvSpPr txBox="1">
            <a:spLocks/>
          </p:cNvSpPr>
          <p:nvPr/>
        </p:nvSpPr>
        <p:spPr>
          <a:xfrm>
            <a:off x="1752600" y="3505200"/>
            <a:ext cx="1981200" cy="3809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George Davis</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4" name="Slide Number Placeholder 13"/>
          <p:cNvSpPr>
            <a:spLocks noGrp="1"/>
          </p:cNvSpPr>
          <p:nvPr>
            <p:ph type="sldNum" sz="quarter" idx="12"/>
          </p:nvPr>
        </p:nvSpPr>
        <p:spPr/>
        <p:txBody>
          <a:bodyPr/>
          <a:lstStyle/>
          <a:p>
            <a:fld id="{B4F3AE50-1B84-4193-A18E-F29C95A836E2}"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latin typeface="Times New Roman" pitchFamily="18" charset="0"/>
                <a:cs typeface="Times New Roman" pitchFamily="18" charset="0"/>
              </a:rPr>
              <a:t>SharePoint!</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4F3AE50-1B84-4193-A18E-F29C95A836E2}"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2037"/>
            <a:ext cx="8229600" cy="4068763"/>
          </a:xfrm>
        </p:spPr>
        <p:txBody>
          <a:bodyPr/>
          <a:lstStyle/>
          <a:p>
            <a:pPr>
              <a:buNone/>
            </a:pPr>
            <a:r>
              <a:rPr lang="en-US" sz="2800" dirty="0" smtClean="0">
                <a:latin typeface="Times New Roman" pitchFamily="18" charset="0"/>
                <a:cs typeface="Times New Roman" pitchFamily="18" charset="0"/>
              </a:rPr>
              <a:t>For further questions:</a:t>
            </a:r>
          </a:p>
          <a:p>
            <a:pPr lvl="1">
              <a:buNone/>
            </a:pPr>
            <a:r>
              <a:rPr lang="en-US" dirty="0" smtClean="0">
                <a:latin typeface="Times New Roman" pitchFamily="18" charset="0"/>
                <a:cs typeface="Times New Roman" pitchFamily="18" charset="0"/>
              </a:rPr>
              <a:t>Jill Inahara</a:t>
            </a:r>
          </a:p>
          <a:p>
            <a:pPr lvl="1">
              <a:buNone/>
            </a:pPr>
            <a:r>
              <a:rPr lang="en-US" dirty="0" smtClean="0">
                <a:latin typeface="Times New Roman" pitchFamily="18" charset="0"/>
                <a:cs typeface="Times New Roman" pitchFamily="18" charset="0"/>
                <a:hlinkClick r:id="rId2"/>
              </a:rPr>
              <a:t>inahara.jill@deq.state.or.us</a:t>
            </a:r>
            <a:endParaRPr lang="en-US" dirty="0" smtClean="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503-229-5001</a:t>
            </a:r>
          </a:p>
          <a:p>
            <a:pPr lvl="1">
              <a:buNone/>
            </a:pPr>
            <a:endParaRPr lang="en-US" dirty="0" smtClean="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George Davis</a:t>
            </a:r>
          </a:p>
          <a:p>
            <a:pPr lvl="1">
              <a:buNone/>
            </a:pPr>
            <a:r>
              <a:rPr lang="en-US" dirty="0" smtClean="0">
                <a:latin typeface="Times New Roman" pitchFamily="18" charset="0"/>
                <a:cs typeface="Times New Roman" pitchFamily="18" charset="0"/>
                <a:hlinkClick r:id="rId3"/>
              </a:rPr>
              <a:t>davis.george@deq.state.or.us</a:t>
            </a:r>
            <a:endParaRPr lang="en-US" dirty="0" smtClean="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503-229-5534</a:t>
            </a:r>
          </a:p>
          <a:p>
            <a:pPr lvl="1">
              <a:buNone/>
            </a:pPr>
            <a:endParaRPr lang="en-US" sz="3600" dirty="0">
              <a:latin typeface="Times New Roman" pitchFamily="18" charset="0"/>
              <a:cs typeface="Times New Roman" pitchFamily="18" charset="0"/>
            </a:endParaRPr>
          </a:p>
        </p:txBody>
      </p:sp>
      <p:sp>
        <p:nvSpPr>
          <p:cNvPr id="6" name="TextBox 5"/>
          <p:cNvSpPr txBox="1"/>
          <p:nvPr/>
        </p:nvSpPr>
        <p:spPr>
          <a:xfrm>
            <a:off x="609600" y="685800"/>
            <a:ext cx="7848600" cy="3857466"/>
          </a:xfrm>
          <a:prstGeom prst="rect">
            <a:avLst/>
          </a:prstGeom>
          <a:noFill/>
        </p:spPr>
        <p:txBody>
          <a:bodyPr wrap="square" rtlCol="0">
            <a:spAutoFit/>
          </a:bodyPr>
          <a:lstStyle/>
          <a:p>
            <a:pPr algn="ctr"/>
            <a:r>
              <a:rPr lang="en-US" sz="4400" dirty="0" smtClean="0">
                <a:latin typeface="Times New Roman" pitchFamily="18" charset="0"/>
                <a:cs typeface="Times New Roman" pitchFamily="18" charset="0"/>
              </a:rPr>
              <a:t>Air Quality </a:t>
            </a:r>
          </a:p>
          <a:p>
            <a:pPr algn="ctr"/>
            <a:r>
              <a:rPr lang="en-US" sz="4400"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B4F3AE50-1B84-4193-A18E-F29C95A836E2}" type="slidenum">
              <a:rPr lang="en-US" smtClean="0"/>
              <a:pPr/>
              <a:t>66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Proposed rule changes increase permitting flexibility, remove roadblocks</a:t>
            </a:r>
          </a:p>
          <a:p>
            <a:r>
              <a:rPr lang="en-US" dirty="0" smtClean="0"/>
              <a:t>Benefits communities with AQ problems</a:t>
            </a:r>
          </a:p>
          <a:p>
            <a:pPr lvl="1"/>
            <a:r>
              <a:rPr lang="en-US" sz="3200" dirty="0" smtClean="0"/>
              <a:t>Inability to obtain a permit prevents economic growth</a:t>
            </a:r>
          </a:p>
          <a:p>
            <a:pPr lvl="1"/>
            <a:r>
              <a:rPr lang="en-US" sz="3200" dirty="0" smtClean="0"/>
              <a:t>Lack of economic growth hampers citizens’ and communities’ ability to solve the AQ problem</a:t>
            </a:r>
          </a:p>
          <a:p>
            <a:endParaRPr lang="en-US" dirty="0" smtClean="0"/>
          </a:p>
          <a:p>
            <a:endParaRPr lang="en-US" dirty="0" smtClean="0"/>
          </a:p>
          <a:p>
            <a:endParaRPr lang="en-US" dirty="0"/>
          </a:p>
        </p:txBody>
      </p:sp>
      <p:sp>
        <p:nvSpPr>
          <p:cNvPr id="7" name="Title 5"/>
          <p:cNvSpPr>
            <a:spLocks noGrp="1"/>
          </p:cNvSpPr>
          <p:nvPr>
            <p:ph type="title"/>
          </p:nvPr>
        </p:nvSpPr>
        <p:spPr>
          <a:xfrm>
            <a:off x="457200" y="609600"/>
            <a:ext cx="8229600" cy="792162"/>
          </a:xfrm>
        </p:spPr>
        <p:txBody>
          <a:bodyPr/>
          <a:lstStyle/>
          <a:p>
            <a:r>
              <a:rPr lang="en-US" sz="3600" dirty="0" smtClean="0">
                <a:latin typeface="Times New Roman" pitchFamily="18" charset="0"/>
                <a:cs typeface="Times New Roman" pitchFamily="18" charset="0"/>
              </a:rPr>
              <a:t>New Source Review	</a:t>
            </a:r>
            <a:r>
              <a:rPr lang="en-US" sz="2000" i="1" dirty="0" smtClean="0">
                <a:latin typeface="Times New Roman" pitchFamily="18" charset="0"/>
                <a:cs typeface="Times New Roman" pitchFamily="18" charset="0"/>
              </a:rPr>
              <a:t>continued</a:t>
            </a:r>
            <a:endParaRPr lang="en-US" sz="3600"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B4F3AE50-1B84-4193-A18E-F29C95A836E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Overview of NSR revisions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Raise Major NSR threshold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offset requirements, specify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Net Air Quality Benefit demonstration</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Clarify what triggers NSR</a:t>
            </a: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Raise Major NSR threshold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Federal Major NSR threshold 100 tons per year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Oregon’s threshold is lower, pollutant-specific</a:t>
            </a:r>
            <a:br>
              <a:rPr lang="en-US" dirty="0" smtClean="0">
                <a:solidFill>
                  <a:schemeClr val="tx1"/>
                </a:solidFill>
              </a:rPr>
            </a:br>
            <a:r>
              <a:rPr lang="en-US" dirty="0" smtClean="0">
                <a:solidFill>
                  <a:schemeClr val="tx1"/>
                </a:solidFill>
              </a:rPr>
              <a:t>   </a:t>
            </a:r>
            <a:r>
              <a:rPr lang="en-US" i="1" dirty="0" smtClean="0">
                <a:solidFill>
                  <a:schemeClr val="tx1"/>
                </a:solidFill>
              </a:rPr>
              <a:t>PM2.5 = 10 tons/year; NOx = 40 tons/year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Raising threshold </a:t>
            </a:r>
            <a:r>
              <a:rPr lang="en-US" dirty="0" smtClean="0">
                <a:solidFill>
                  <a:schemeClr val="tx1"/>
                </a:solidFill>
                <a:sym typeface="Wingdings" pitchFamily="2" charset="2"/>
              </a:rPr>
              <a:t>means fewer sources subject to Major NSR, more sources Minor (State) NSR</a:t>
            </a:r>
          </a:p>
        </p:txBody>
      </p:sp>
      <p:sp>
        <p:nvSpPr>
          <p:cNvPr id="8" name="Title 5"/>
          <p:cNvSpPr txBox="1">
            <a:spLocks/>
          </p:cNvSpPr>
          <p:nvPr/>
        </p:nvSpPr>
        <p:spPr>
          <a:xfrm>
            <a:off x="457200" y="6096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New Source Review	</a:t>
            </a:r>
            <a:r>
              <a:rPr kumimoji="0" lang="en-US" sz="20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continued</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14248</TotalTime>
  <Words>3180</Words>
  <Application>Microsoft Office PowerPoint</Application>
  <PresentationFormat>On-screen Show (4:3)</PresentationFormat>
  <Paragraphs>603</Paragraphs>
  <Slides>66</Slides>
  <Notes>40</Notes>
  <HiddenSlides>1</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Office Theme</vt:lpstr>
      <vt:lpstr>1_Office Theme</vt:lpstr>
      <vt:lpstr>Slide 1</vt:lpstr>
      <vt:lpstr>New Source Review</vt:lpstr>
      <vt:lpstr>New Source Review continued</vt:lpstr>
      <vt:lpstr>New Source Review continued</vt:lpstr>
      <vt:lpstr>New Source Review continued</vt:lpstr>
      <vt:lpstr>New Source Review continued</vt:lpstr>
      <vt:lpstr>New Source Review continued</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UARG v EPA (GHG PSD)</vt:lpstr>
      <vt:lpstr>UARG v EPA (GHG PSD)</vt:lpstr>
      <vt:lpstr>Slide 30</vt:lpstr>
      <vt:lpstr>Slide 31</vt:lpstr>
      <vt:lpstr>Slide 32</vt:lpstr>
      <vt:lpstr>Greenhouse Gases</vt:lpstr>
      <vt:lpstr>New Source Review (NSR)</vt:lpstr>
      <vt:lpstr>Things unique to DEQ’s program</vt:lpstr>
      <vt:lpstr>Things unique to DEQ’s program continued</vt:lpstr>
      <vt:lpstr>Why make changes?</vt:lpstr>
      <vt:lpstr>How will the changes improve the program?</vt:lpstr>
      <vt:lpstr>What are the changes? </vt:lpstr>
      <vt:lpstr>What are the changes? </vt:lpstr>
      <vt:lpstr>Major / Minor NSR – currently  With construction or change in method of operation (Major Modification)</vt:lpstr>
      <vt:lpstr>Major / Minor NSR   With construction or change in method of operation (Major Modification)</vt:lpstr>
      <vt:lpstr>Significant Emission Rate (SER)</vt:lpstr>
      <vt:lpstr>Two New Area Designations</vt:lpstr>
      <vt:lpstr>Current Area Designations</vt:lpstr>
      <vt:lpstr>Areas in transition</vt:lpstr>
      <vt:lpstr>New Area Designations</vt:lpstr>
      <vt:lpstr>Changes to Improve Air Quality</vt:lpstr>
      <vt:lpstr>Offset Changes</vt:lpstr>
      <vt:lpstr>Net Air Quality Benefit Changes</vt:lpstr>
      <vt:lpstr>Last: Rule Organization</vt:lpstr>
      <vt:lpstr>Summary of Changes</vt:lpstr>
      <vt:lpstr>Slide 53</vt:lpstr>
      <vt:lpstr>New Source Review (NSR)</vt:lpstr>
      <vt:lpstr>Extensions for NSR/PSD permits</vt:lpstr>
      <vt:lpstr>Extensions for NSR/PSD permits - Background</vt:lpstr>
      <vt:lpstr>Extensions for NSR/PSD permits –  Rule Changes</vt:lpstr>
      <vt:lpstr>Extensions for NSR/PSD permits –  Rule Changes</vt:lpstr>
      <vt:lpstr>Extensions for NSR/PSD permits – Rule Changes</vt:lpstr>
      <vt:lpstr>Extensions for NSR/PSD permits – Rule Changes</vt:lpstr>
      <vt:lpstr>Extensions for NSR/PSD permits – Process to request extension</vt:lpstr>
      <vt:lpstr>Extensions for NSR/PSD permits –  Public Notice</vt:lpstr>
      <vt:lpstr>Extensions for NSR/PSD permits</vt:lpstr>
      <vt:lpstr>Rulemaking Team</vt:lpstr>
      <vt:lpstr>SharePoint!</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1320</cp:revision>
  <dcterms:created xsi:type="dcterms:W3CDTF">2013-06-02T20:44:18Z</dcterms:created>
  <dcterms:modified xsi:type="dcterms:W3CDTF">2015-04-08T23:00:08Z</dcterms:modified>
</cp:coreProperties>
</file>