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tiff" ContentType="image/tiff"/>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383" r:id="rId3"/>
    <p:sldId id="374" r:id="rId4"/>
    <p:sldId id="375" r:id="rId5"/>
    <p:sldId id="370" r:id="rId6"/>
    <p:sldId id="384" r:id="rId7"/>
    <p:sldId id="371" r:id="rId8"/>
    <p:sldId id="372" r:id="rId9"/>
    <p:sldId id="332" r:id="rId10"/>
    <p:sldId id="340" r:id="rId11"/>
    <p:sldId id="339" r:id="rId12"/>
    <p:sldId id="368" r:id="rId13"/>
    <p:sldId id="363" r:id="rId14"/>
    <p:sldId id="393" r:id="rId15"/>
    <p:sldId id="394" r:id="rId16"/>
    <p:sldId id="395" r:id="rId17"/>
    <p:sldId id="396" r:id="rId18"/>
    <p:sldId id="397" r:id="rId19"/>
    <p:sldId id="398" r:id="rId20"/>
    <p:sldId id="399" r:id="rId21"/>
    <p:sldId id="400" r:id="rId22"/>
    <p:sldId id="401" r:id="rId23"/>
    <p:sldId id="402" r:id="rId24"/>
    <p:sldId id="403" r:id="rId25"/>
    <p:sldId id="404" r:id="rId26"/>
    <p:sldId id="405" r:id="rId27"/>
    <p:sldId id="406" r:id="rId28"/>
    <p:sldId id="407" r:id="rId29"/>
    <p:sldId id="408" r:id="rId30"/>
    <p:sldId id="409" r:id="rId31"/>
    <p:sldId id="410" r:id="rId32"/>
    <p:sldId id="411" r:id="rId33"/>
    <p:sldId id="291" r:id="rId34"/>
    <p:sldId id="301" r:id="rId35"/>
    <p:sldId id="379" r:id="rId36"/>
    <p:sldId id="380"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39777"/>
    <a:srgbClr val="3F8D6F"/>
    <a:srgbClr val="191919"/>
    <a:srgbClr val="232323"/>
    <a:srgbClr val="192C0A"/>
    <a:srgbClr val="AA0BC5"/>
    <a:srgbClr val="60B896"/>
    <a:srgbClr val="B4DECE"/>
    <a:srgbClr val="57B59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88" autoAdjust="0"/>
    <p:restoredTop sz="94671" autoAdjust="0"/>
  </p:normalViewPr>
  <p:slideViewPr>
    <p:cSldViewPr>
      <p:cViewPr>
        <p:scale>
          <a:sx n="80" d="100"/>
          <a:sy n="80" d="100"/>
        </p:scale>
        <p:origin x="-226" y="-130"/>
      </p:cViewPr>
      <p:guideLst>
        <p:guide orient="horz" pos="2160"/>
        <p:guide pos="2880"/>
      </p:guideLst>
    </p:cSldViewPr>
  </p:slideViewPr>
  <p:outlineViewPr>
    <p:cViewPr>
      <p:scale>
        <a:sx n="33" d="100"/>
        <a:sy n="33" d="100"/>
      </p:scale>
      <p:origin x="42" y="984"/>
    </p:cViewPr>
  </p:outlineViewPr>
  <p:notesTextViewPr>
    <p:cViewPr>
      <p:scale>
        <a:sx n="100" d="100"/>
        <a:sy n="100" d="100"/>
      </p:scale>
      <p:origin x="0" y="0"/>
    </p:cViewPr>
  </p:notesTextViewPr>
  <p:sorterViewPr>
    <p:cViewPr>
      <p:scale>
        <a:sx n="80" d="100"/>
        <a:sy n="80" d="100"/>
      </p:scale>
      <p:origin x="0" y="2124"/>
    </p:cViewPr>
  </p:sorterViewPr>
  <p:notesViewPr>
    <p:cSldViewPr>
      <p:cViewPr>
        <p:scale>
          <a:sx n="100" d="100"/>
          <a:sy n="100" d="100"/>
        </p:scale>
        <p:origin x="-816" y="195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8A8D7A-2865-4FA9-99FA-0738D778018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D4AB625D-7ADE-4152-96B3-AAE958EDA643}">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Oregon rules not automatically struck down by Court’s decision</a:t>
          </a:r>
        </a:p>
      </dgm:t>
    </dgm:pt>
    <dgm:pt modelId="{2E8F5FAC-27C8-45EA-80B9-A5DE01A093C7}" type="parTrans" cxnId="{7185E344-A2B1-4051-A94A-76521B8FA016}">
      <dgm:prSet/>
      <dgm:spPr/>
      <dgm:t>
        <a:bodyPr/>
        <a:lstStyle/>
        <a:p>
          <a:endParaRPr lang="en-US"/>
        </a:p>
      </dgm:t>
    </dgm:pt>
    <dgm:pt modelId="{91BB9C16-991C-42D4-B879-BFC06331B4AB}" type="sibTrans" cxnId="{7185E344-A2B1-4051-A94A-76521B8FA016}">
      <dgm:prSet/>
      <dgm:spPr/>
      <dgm:t>
        <a:bodyPr/>
        <a:lstStyle/>
        <a:p>
          <a:endParaRPr lang="en-US" dirty="0"/>
        </a:p>
      </dgm:t>
    </dgm:pt>
    <dgm:pt modelId="{4CF91315-6D68-45C6-BE08-BAA09EA10274}">
      <dgm:prSet phldrT="[Text]"/>
      <dgm:spPr/>
      <dgm:t>
        <a:bodyPr/>
        <a:lstStyle/>
        <a:p>
          <a:r>
            <a:rPr lang="en-US" dirty="0" smtClean="0"/>
            <a:t>Oregon rules were similar to federal rules</a:t>
          </a:r>
          <a:endParaRPr lang="en-US" dirty="0"/>
        </a:p>
      </dgm:t>
    </dgm:pt>
    <dgm:pt modelId="{54498527-67DD-467B-8838-C375286F0273}" type="parTrans" cxnId="{30431C17-1A0E-49D8-A970-05D8DE4F55CF}">
      <dgm:prSet/>
      <dgm:spPr/>
      <dgm:t>
        <a:bodyPr/>
        <a:lstStyle/>
        <a:p>
          <a:endParaRPr lang="en-US"/>
        </a:p>
      </dgm:t>
    </dgm:pt>
    <dgm:pt modelId="{35B83140-83A3-4C9B-B1B9-F88B3797F0D4}" type="sibTrans" cxnId="{30431C17-1A0E-49D8-A970-05D8DE4F55CF}">
      <dgm:prSet/>
      <dgm:spPr/>
      <dgm:t>
        <a:bodyPr/>
        <a:lstStyle/>
        <a:p>
          <a:endParaRPr lang="en-US"/>
        </a:p>
      </dgm:t>
    </dgm:pt>
    <dgm:pt modelId="{BD9F2416-A2D5-4449-BE6E-3339B7699109}">
      <dgm:prSet phldrT="[Text]"/>
      <dgm:spPr/>
      <dgm:t>
        <a:bodyPr/>
        <a:lstStyle/>
        <a:p>
          <a:r>
            <a:rPr lang="en-US" dirty="0" smtClean="0"/>
            <a:t>EQC adopted temporary rule in November to align Oregon rules to Court’s decision</a:t>
          </a:r>
          <a:endParaRPr lang="en-US" dirty="0"/>
        </a:p>
      </dgm:t>
    </dgm:pt>
    <dgm:pt modelId="{566EF538-0AB6-4A73-AD7C-DAA42FECF651}" type="parTrans" cxnId="{E57E6CD3-FA84-468B-9D8D-194BF8E2280C}">
      <dgm:prSet/>
      <dgm:spPr/>
      <dgm:t>
        <a:bodyPr/>
        <a:lstStyle/>
        <a:p>
          <a:endParaRPr lang="en-US"/>
        </a:p>
      </dgm:t>
    </dgm:pt>
    <dgm:pt modelId="{479DCAEB-B225-49B5-83EB-AFB81C6D736B}" type="sibTrans" cxnId="{E57E6CD3-FA84-468B-9D8D-194BF8E2280C}">
      <dgm:prSet/>
      <dgm:spPr/>
      <dgm:t>
        <a:bodyPr/>
        <a:lstStyle/>
        <a:p>
          <a:endParaRPr lang="en-US"/>
        </a:p>
      </dgm:t>
    </dgm:pt>
    <dgm:pt modelId="{FB4C978F-BFAE-452E-B2F8-C946469ED3B5}" type="pres">
      <dgm:prSet presAssocID="{348A8D7A-2865-4FA9-99FA-0738D7780182}" presName="Name0" presStyleCnt="0">
        <dgm:presLayoutVars>
          <dgm:chMax val="7"/>
          <dgm:chPref val="7"/>
          <dgm:dir/>
        </dgm:presLayoutVars>
      </dgm:prSet>
      <dgm:spPr/>
      <dgm:t>
        <a:bodyPr/>
        <a:lstStyle/>
        <a:p>
          <a:endParaRPr lang="en-US"/>
        </a:p>
      </dgm:t>
    </dgm:pt>
    <dgm:pt modelId="{4D9BD2B6-0351-4918-99DE-B831796D1509}" type="pres">
      <dgm:prSet presAssocID="{348A8D7A-2865-4FA9-99FA-0738D7780182}" presName="Name1" presStyleCnt="0"/>
      <dgm:spPr/>
      <dgm:t>
        <a:bodyPr/>
        <a:lstStyle/>
        <a:p>
          <a:endParaRPr lang="en-US"/>
        </a:p>
      </dgm:t>
    </dgm:pt>
    <dgm:pt modelId="{A8567FA1-1605-401F-9BD7-5396945C83EA}" type="pres">
      <dgm:prSet presAssocID="{348A8D7A-2865-4FA9-99FA-0738D7780182}" presName="cycle" presStyleCnt="0"/>
      <dgm:spPr/>
      <dgm:t>
        <a:bodyPr/>
        <a:lstStyle/>
        <a:p>
          <a:endParaRPr lang="en-US"/>
        </a:p>
      </dgm:t>
    </dgm:pt>
    <dgm:pt modelId="{EA9271D2-6B95-48A6-9F07-3EEB710BD0E2}" type="pres">
      <dgm:prSet presAssocID="{348A8D7A-2865-4FA9-99FA-0738D7780182}" presName="srcNode" presStyleLbl="node1" presStyleIdx="0" presStyleCnt="3"/>
      <dgm:spPr/>
      <dgm:t>
        <a:bodyPr/>
        <a:lstStyle/>
        <a:p>
          <a:endParaRPr lang="en-US"/>
        </a:p>
      </dgm:t>
    </dgm:pt>
    <dgm:pt modelId="{C2857A6F-36EE-441B-B5CF-7943F5C11671}" type="pres">
      <dgm:prSet presAssocID="{348A8D7A-2865-4FA9-99FA-0738D7780182}" presName="conn" presStyleLbl="parChTrans1D2" presStyleIdx="0" presStyleCnt="1"/>
      <dgm:spPr/>
      <dgm:t>
        <a:bodyPr/>
        <a:lstStyle/>
        <a:p>
          <a:endParaRPr lang="en-US"/>
        </a:p>
      </dgm:t>
    </dgm:pt>
    <dgm:pt modelId="{5129D953-0AB5-4C5A-AD32-A54EF630F3E3}" type="pres">
      <dgm:prSet presAssocID="{348A8D7A-2865-4FA9-99FA-0738D7780182}" presName="extraNode" presStyleLbl="node1" presStyleIdx="0" presStyleCnt="3"/>
      <dgm:spPr/>
      <dgm:t>
        <a:bodyPr/>
        <a:lstStyle/>
        <a:p>
          <a:endParaRPr lang="en-US"/>
        </a:p>
      </dgm:t>
    </dgm:pt>
    <dgm:pt modelId="{865DE0A3-F960-418A-B826-79795C1F7419}" type="pres">
      <dgm:prSet presAssocID="{348A8D7A-2865-4FA9-99FA-0738D7780182}" presName="dstNode" presStyleLbl="node1" presStyleIdx="0" presStyleCnt="3"/>
      <dgm:spPr/>
      <dgm:t>
        <a:bodyPr/>
        <a:lstStyle/>
        <a:p>
          <a:endParaRPr lang="en-US"/>
        </a:p>
      </dgm:t>
    </dgm:pt>
    <dgm:pt modelId="{4E607D0A-E6D1-4303-A51A-9C909E9D3D47}" type="pres">
      <dgm:prSet presAssocID="{D4AB625D-7ADE-4152-96B3-AAE958EDA643}" presName="text_1" presStyleLbl="node1" presStyleIdx="0" presStyleCnt="3">
        <dgm:presLayoutVars>
          <dgm:bulletEnabled val="1"/>
        </dgm:presLayoutVars>
      </dgm:prSet>
      <dgm:spPr/>
      <dgm:t>
        <a:bodyPr/>
        <a:lstStyle/>
        <a:p>
          <a:endParaRPr lang="en-US"/>
        </a:p>
      </dgm:t>
    </dgm:pt>
    <dgm:pt modelId="{6B153ABC-4B42-42A0-9436-6E3DE2969E5C}" type="pres">
      <dgm:prSet presAssocID="{D4AB625D-7ADE-4152-96B3-AAE958EDA643}" presName="accent_1" presStyleCnt="0"/>
      <dgm:spPr/>
      <dgm:t>
        <a:bodyPr/>
        <a:lstStyle/>
        <a:p>
          <a:endParaRPr lang="en-US"/>
        </a:p>
      </dgm:t>
    </dgm:pt>
    <dgm:pt modelId="{FB6A1C06-DF92-47F6-914C-F87F9B7940C7}" type="pres">
      <dgm:prSet presAssocID="{D4AB625D-7ADE-4152-96B3-AAE958EDA643}" presName="accentRepeatNode" presStyleLbl="solidFgAcc1" presStyleIdx="0" presStyleCnt="3"/>
      <dgm:spPr/>
      <dgm:t>
        <a:bodyPr/>
        <a:lstStyle/>
        <a:p>
          <a:endParaRPr lang="en-US"/>
        </a:p>
      </dgm:t>
    </dgm:pt>
    <dgm:pt modelId="{89C1AF67-796A-4947-AC8D-C770F07E15FB}" type="pres">
      <dgm:prSet presAssocID="{4CF91315-6D68-45C6-BE08-BAA09EA10274}" presName="text_2" presStyleLbl="node1" presStyleIdx="1" presStyleCnt="3">
        <dgm:presLayoutVars>
          <dgm:bulletEnabled val="1"/>
        </dgm:presLayoutVars>
      </dgm:prSet>
      <dgm:spPr/>
      <dgm:t>
        <a:bodyPr/>
        <a:lstStyle/>
        <a:p>
          <a:endParaRPr lang="en-US"/>
        </a:p>
      </dgm:t>
    </dgm:pt>
    <dgm:pt modelId="{261B21AF-295A-483B-B270-4899AB505063}" type="pres">
      <dgm:prSet presAssocID="{4CF91315-6D68-45C6-BE08-BAA09EA10274}" presName="accent_2" presStyleCnt="0"/>
      <dgm:spPr/>
      <dgm:t>
        <a:bodyPr/>
        <a:lstStyle/>
        <a:p>
          <a:endParaRPr lang="en-US"/>
        </a:p>
      </dgm:t>
    </dgm:pt>
    <dgm:pt modelId="{0758ED51-0CA3-4A32-802B-D7EE8889DCF8}" type="pres">
      <dgm:prSet presAssocID="{4CF91315-6D68-45C6-BE08-BAA09EA10274}" presName="accentRepeatNode" presStyleLbl="solidFgAcc1" presStyleIdx="1" presStyleCnt="3"/>
      <dgm:spPr/>
      <dgm:t>
        <a:bodyPr/>
        <a:lstStyle/>
        <a:p>
          <a:endParaRPr lang="en-US"/>
        </a:p>
      </dgm:t>
    </dgm:pt>
    <dgm:pt modelId="{7931F6F3-03B4-4B70-BEA4-82C5AE6608F8}" type="pres">
      <dgm:prSet presAssocID="{BD9F2416-A2D5-4449-BE6E-3339B7699109}" presName="text_3" presStyleLbl="node1" presStyleIdx="2" presStyleCnt="3">
        <dgm:presLayoutVars>
          <dgm:bulletEnabled val="1"/>
        </dgm:presLayoutVars>
      </dgm:prSet>
      <dgm:spPr/>
      <dgm:t>
        <a:bodyPr/>
        <a:lstStyle/>
        <a:p>
          <a:endParaRPr lang="en-US"/>
        </a:p>
      </dgm:t>
    </dgm:pt>
    <dgm:pt modelId="{658D840B-A750-40F9-B0E6-AD7C3A533166}" type="pres">
      <dgm:prSet presAssocID="{BD9F2416-A2D5-4449-BE6E-3339B7699109}" presName="accent_3" presStyleCnt="0"/>
      <dgm:spPr/>
      <dgm:t>
        <a:bodyPr/>
        <a:lstStyle/>
        <a:p>
          <a:endParaRPr lang="en-US"/>
        </a:p>
      </dgm:t>
    </dgm:pt>
    <dgm:pt modelId="{B80639B9-A243-4761-85DA-5C1AA081E268}" type="pres">
      <dgm:prSet presAssocID="{BD9F2416-A2D5-4449-BE6E-3339B7699109}" presName="accentRepeatNode" presStyleLbl="solidFgAcc1" presStyleIdx="2" presStyleCnt="3"/>
      <dgm:spPr/>
      <dgm:t>
        <a:bodyPr/>
        <a:lstStyle/>
        <a:p>
          <a:endParaRPr lang="en-US"/>
        </a:p>
      </dgm:t>
    </dgm:pt>
  </dgm:ptLst>
  <dgm:cxnLst>
    <dgm:cxn modelId="{A7563E61-1DC8-4ED6-9E99-863F0D5FF38F}" type="presOf" srcId="{348A8D7A-2865-4FA9-99FA-0738D7780182}" destId="{FB4C978F-BFAE-452E-B2F8-C946469ED3B5}" srcOrd="0" destOrd="0" presId="urn:microsoft.com/office/officeart/2008/layout/VerticalCurvedList"/>
    <dgm:cxn modelId="{BC9790F2-E1E1-4BD5-B1CB-26004CFDD5F4}" type="presOf" srcId="{BD9F2416-A2D5-4449-BE6E-3339B7699109}" destId="{7931F6F3-03B4-4B70-BEA4-82C5AE6608F8}" srcOrd="0" destOrd="0" presId="urn:microsoft.com/office/officeart/2008/layout/VerticalCurvedList"/>
    <dgm:cxn modelId="{179F0870-36D7-4F97-A037-D7C5D1474B79}" type="presOf" srcId="{91BB9C16-991C-42D4-B879-BFC06331B4AB}" destId="{C2857A6F-36EE-441B-B5CF-7943F5C11671}" srcOrd="0" destOrd="0" presId="urn:microsoft.com/office/officeart/2008/layout/VerticalCurvedList"/>
    <dgm:cxn modelId="{30431C17-1A0E-49D8-A970-05D8DE4F55CF}" srcId="{348A8D7A-2865-4FA9-99FA-0738D7780182}" destId="{4CF91315-6D68-45C6-BE08-BAA09EA10274}" srcOrd="1" destOrd="0" parTransId="{54498527-67DD-467B-8838-C375286F0273}" sibTransId="{35B83140-83A3-4C9B-B1B9-F88B3797F0D4}"/>
    <dgm:cxn modelId="{7185E344-A2B1-4051-A94A-76521B8FA016}" srcId="{348A8D7A-2865-4FA9-99FA-0738D7780182}" destId="{D4AB625D-7ADE-4152-96B3-AAE958EDA643}" srcOrd="0" destOrd="0" parTransId="{2E8F5FAC-27C8-45EA-80B9-A5DE01A093C7}" sibTransId="{91BB9C16-991C-42D4-B879-BFC06331B4AB}"/>
    <dgm:cxn modelId="{E57E6CD3-FA84-468B-9D8D-194BF8E2280C}" srcId="{348A8D7A-2865-4FA9-99FA-0738D7780182}" destId="{BD9F2416-A2D5-4449-BE6E-3339B7699109}" srcOrd="2" destOrd="0" parTransId="{566EF538-0AB6-4A73-AD7C-DAA42FECF651}" sibTransId="{479DCAEB-B225-49B5-83EB-AFB81C6D736B}"/>
    <dgm:cxn modelId="{74439C86-48AC-42DE-A6D5-6847217FDA12}" type="presOf" srcId="{D4AB625D-7ADE-4152-96B3-AAE958EDA643}" destId="{4E607D0A-E6D1-4303-A51A-9C909E9D3D47}" srcOrd="0" destOrd="0" presId="urn:microsoft.com/office/officeart/2008/layout/VerticalCurvedList"/>
    <dgm:cxn modelId="{B47825CA-9275-4A5F-8084-AAEA66A66BA4}" type="presOf" srcId="{4CF91315-6D68-45C6-BE08-BAA09EA10274}" destId="{89C1AF67-796A-4947-AC8D-C770F07E15FB}" srcOrd="0" destOrd="0" presId="urn:microsoft.com/office/officeart/2008/layout/VerticalCurvedList"/>
    <dgm:cxn modelId="{749F7047-981B-4A9E-9F9F-D735E25ECCAA}" type="presParOf" srcId="{FB4C978F-BFAE-452E-B2F8-C946469ED3B5}" destId="{4D9BD2B6-0351-4918-99DE-B831796D1509}" srcOrd="0" destOrd="0" presId="urn:microsoft.com/office/officeart/2008/layout/VerticalCurvedList"/>
    <dgm:cxn modelId="{F0022F15-BE56-48E8-B74B-4EB82F04BEA9}" type="presParOf" srcId="{4D9BD2B6-0351-4918-99DE-B831796D1509}" destId="{A8567FA1-1605-401F-9BD7-5396945C83EA}" srcOrd="0" destOrd="0" presId="urn:microsoft.com/office/officeart/2008/layout/VerticalCurvedList"/>
    <dgm:cxn modelId="{FF9EF655-E070-4C6D-AE6D-6D444E66A85A}" type="presParOf" srcId="{A8567FA1-1605-401F-9BD7-5396945C83EA}" destId="{EA9271D2-6B95-48A6-9F07-3EEB710BD0E2}" srcOrd="0" destOrd="0" presId="urn:microsoft.com/office/officeart/2008/layout/VerticalCurvedList"/>
    <dgm:cxn modelId="{21388847-78DE-4C8C-A036-B7550D0453E1}" type="presParOf" srcId="{A8567FA1-1605-401F-9BD7-5396945C83EA}" destId="{C2857A6F-36EE-441B-B5CF-7943F5C11671}" srcOrd="1" destOrd="0" presId="urn:microsoft.com/office/officeart/2008/layout/VerticalCurvedList"/>
    <dgm:cxn modelId="{21628F06-271F-4A45-982A-B5873E321FCA}" type="presParOf" srcId="{A8567FA1-1605-401F-9BD7-5396945C83EA}" destId="{5129D953-0AB5-4C5A-AD32-A54EF630F3E3}" srcOrd="2" destOrd="0" presId="urn:microsoft.com/office/officeart/2008/layout/VerticalCurvedList"/>
    <dgm:cxn modelId="{325CAAC0-F7C3-4320-A13B-5C1B656CC272}" type="presParOf" srcId="{A8567FA1-1605-401F-9BD7-5396945C83EA}" destId="{865DE0A3-F960-418A-B826-79795C1F7419}" srcOrd="3" destOrd="0" presId="urn:microsoft.com/office/officeart/2008/layout/VerticalCurvedList"/>
    <dgm:cxn modelId="{ABE89A40-AD05-4078-8D78-F0611894B362}" type="presParOf" srcId="{4D9BD2B6-0351-4918-99DE-B831796D1509}" destId="{4E607D0A-E6D1-4303-A51A-9C909E9D3D47}" srcOrd="1" destOrd="0" presId="urn:microsoft.com/office/officeart/2008/layout/VerticalCurvedList"/>
    <dgm:cxn modelId="{BB4003A1-4F79-4BC1-93FF-B630370E64A7}" type="presParOf" srcId="{4D9BD2B6-0351-4918-99DE-B831796D1509}" destId="{6B153ABC-4B42-42A0-9436-6E3DE2969E5C}" srcOrd="2" destOrd="0" presId="urn:microsoft.com/office/officeart/2008/layout/VerticalCurvedList"/>
    <dgm:cxn modelId="{327EB61E-1E8F-4648-BACA-041BCCA7F880}" type="presParOf" srcId="{6B153ABC-4B42-42A0-9436-6E3DE2969E5C}" destId="{FB6A1C06-DF92-47F6-914C-F87F9B7940C7}" srcOrd="0" destOrd="0" presId="urn:microsoft.com/office/officeart/2008/layout/VerticalCurvedList"/>
    <dgm:cxn modelId="{6FFACE13-71C0-49A1-A9F6-C94C834F9144}" type="presParOf" srcId="{4D9BD2B6-0351-4918-99DE-B831796D1509}" destId="{89C1AF67-796A-4947-AC8D-C770F07E15FB}" srcOrd="3" destOrd="0" presId="urn:microsoft.com/office/officeart/2008/layout/VerticalCurvedList"/>
    <dgm:cxn modelId="{E65619C4-8A38-454B-8808-CE8C5453839A}" type="presParOf" srcId="{4D9BD2B6-0351-4918-99DE-B831796D1509}" destId="{261B21AF-295A-483B-B270-4899AB505063}" srcOrd="4" destOrd="0" presId="urn:microsoft.com/office/officeart/2008/layout/VerticalCurvedList"/>
    <dgm:cxn modelId="{BD7182A9-122A-423D-B840-25693358642B}" type="presParOf" srcId="{261B21AF-295A-483B-B270-4899AB505063}" destId="{0758ED51-0CA3-4A32-802B-D7EE8889DCF8}" srcOrd="0" destOrd="0" presId="urn:microsoft.com/office/officeart/2008/layout/VerticalCurvedList"/>
    <dgm:cxn modelId="{4FC9717E-2CE0-471A-AB41-53D5B894703E}" type="presParOf" srcId="{4D9BD2B6-0351-4918-99DE-B831796D1509}" destId="{7931F6F3-03B4-4B70-BEA4-82C5AE6608F8}" srcOrd="5" destOrd="0" presId="urn:microsoft.com/office/officeart/2008/layout/VerticalCurvedList"/>
    <dgm:cxn modelId="{BFC166EE-2A35-4A35-B8D2-EED10D002AB7}" type="presParOf" srcId="{4D9BD2B6-0351-4918-99DE-B831796D1509}" destId="{658D840B-A750-40F9-B0E6-AD7C3A533166}" srcOrd="6" destOrd="0" presId="urn:microsoft.com/office/officeart/2008/layout/VerticalCurvedList"/>
    <dgm:cxn modelId="{04CD5EB3-300F-4E8E-93C9-804D32062AD3}" type="presParOf" srcId="{658D840B-A750-40F9-B0E6-AD7C3A533166}" destId="{B80639B9-A243-4761-85DA-5C1AA081E268}"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8A8D7A-2865-4FA9-99FA-0738D778018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D4AB625D-7ADE-4152-96B3-AAE958EDA643}">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Title V and ACDP equally stringent</a:t>
          </a:r>
          <a:endParaRPr lang="en-US" dirty="0"/>
        </a:p>
      </dgm:t>
    </dgm:pt>
    <dgm:pt modelId="{2E8F5FAC-27C8-45EA-80B9-A5DE01A093C7}" type="parTrans" cxnId="{7185E344-A2B1-4051-A94A-76521B8FA016}">
      <dgm:prSet/>
      <dgm:spPr/>
      <dgm:t>
        <a:bodyPr/>
        <a:lstStyle/>
        <a:p>
          <a:endParaRPr lang="en-US"/>
        </a:p>
      </dgm:t>
    </dgm:pt>
    <dgm:pt modelId="{91BB9C16-991C-42D4-B879-BFC06331B4AB}" type="sibTrans" cxnId="{7185E344-A2B1-4051-A94A-76521B8FA016}">
      <dgm:prSet/>
      <dgm:spPr/>
      <dgm:t>
        <a:bodyPr/>
        <a:lstStyle/>
        <a:p>
          <a:endParaRPr lang="en-US" dirty="0"/>
        </a:p>
      </dgm:t>
    </dgm:pt>
    <dgm:pt modelId="{4CF91315-6D68-45C6-BE08-BAA09EA10274}">
      <dgm:prSet phldrT="[Text]"/>
      <dgm:spPr/>
      <dgm:t>
        <a:bodyPr/>
        <a:lstStyle/>
        <a:p>
          <a:r>
            <a:rPr lang="en-US" dirty="0" smtClean="0"/>
            <a:t>Most GHG emissions from “anyway” sources</a:t>
          </a:r>
          <a:endParaRPr lang="en-US" dirty="0"/>
        </a:p>
      </dgm:t>
    </dgm:pt>
    <dgm:pt modelId="{54498527-67DD-467B-8838-C375286F0273}" type="parTrans" cxnId="{30431C17-1A0E-49D8-A970-05D8DE4F55CF}">
      <dgm:prSet/>
      <dgm:spPr/>
      <dgm:t>
        <a:bodyPr/>
        <a:lstStyle/>
        <a:p>
          <a:endParaRPr lang="en-US"/>
        </a:p>
      </dgm:t>
    </dgm:pt>
    <dgm:pt modelId="{35B83140-83A3-4C9B-B1B9-F88B3797F0D4}" type="sibTrans" cxnId="{30431C17-1A0E-49D8-A970-05D8DE4F55CF}">
      <dgm:prSet/>
      <dgm:spPr/>
      <dgm:t>
        <a:bodyPr/>
        <a:lstStyle/>
        <a:p>
          <a:endParaRPr lang="en-US"/>
        </a:p>
      </dgm:t>
    </dgm:pt>
    <dgm:pt modelId="{BD9F2416-A2D5-4449-BE6E-3339B7699109}">
      <dgm:prSet phldrT="[Text]"/>
      <dgm:spPr/>
      <dgm:t>
        <a:bodyPr/>
        <a:lstStyle/>
        <a:p>
          <a:r>
            <a:rPr lang="en-US" dirty="0" smtClean="0"/>
            <a:t>National equity for Oregon businesses</a:t>
          </a:r>
          <a:endParaRPr lang="en-US" dirty="0"/>
        </a:p>
      </dgm:t>
    </dgm:pt>
    <dgm:pt modelId="{566EF538-0AB6-4A73-AD7C-DAA42FECF651}" type="parTrans" cxnId="{E57E6CD3-FA84-468B-9D8D-194BF8E2280C}">
      <dgm:prSet/>
      <dgm:spPr/>
      <dgm:t>
        <a:bodyPr/>
        <a:lstStyle/>
        <a:p>
          <a:endParaRPr lang="en-US"/>
        </a:p>
      </dgm:t>
    </dgm:pt>
    <dgm:pt modelId="{479DCAEB-B225-49B5-83EB-AFB81C6D736B}" type="sibTrans" cxnId="{E57E6CD3-FA84-468B-9D8D-194BF8E2280C}">
      <dgm:prSet/>
      <dgm:spPr/>
      <dgm:t>
        <a:bodyPr/>
        <a:lstStyle/>
        <a:p>
          <a:endParaRPr lang="en-US"/>
        </a:p>
      </dgm:t>
    </dgm:pt>
    <dgm:pt modelId="{FB4C978F-BFAE-452E-B2F8-C946469ED3B5}" type="pres">
      <dgm:prSet presAssocID="{348A8D7A-2865-4FA9-99FA-0738D7780182}" presName="Name0" presStyleCnt="0">
        <dgm:presLayoutVars>
          <dgm:chMax val="7"/>
          <dgm:chPref val="7"/>
          <dgm:dir/>
        </dgm:presLayoutVars>
      </dgm:prSet>
      <dgm:spPr/>
      <dgm:t>
        <a:bodyPr/>
        <a:lstStyle/>
        <a:p>
          <a:endParaRPr lang="en-US"/>
        </a:p>
      </dgm:t>
    </dgm:pt>
    <dgm:pt modelId="{4D9BD2B6-0351-4918-99DE-B831796D1509}" type="pres">
      <dgm:prSet presAssocID="{348A8D7A-2865-4FA9-99FA-0738D7780182}" presName="Name1" presStyleCnt="0"/>
      <dgm:spPr/>
      <dgm:t>
        <a:bodyPr/>
        <a:lstStyle/>
        <a:p>
          <a:endParaRPr lang="en-US"/>
        </a:p>
      </dgm:t>
    </dgm:pt>
    <dgm:pt modelId="{A8567FA1-1605-401F-9BD7-5396945C83EA}" type="pres">
      <dgm:prSet presAssocID="{348A8D7A-2865-4FA9-99FA-0738D7780182}" presName="cycle" presStyleCnt="0"/>
      <dgm:spPr/>
      <dgm:t>
        <a:bodyPr/>
        <a:lstStyle/>
        <a:p>
          <a:endParaRPr lang="en-US"/>
        </a:p>
      </dgm:t>
    </dgm:pt>
    <dgm:pt modelId="{EA9271D2-6B95-48A6-9F07-3EEB710BD0E2}" type="pres">
      <dgm:prSet presAssocID="{348A8D7A-2865-4FA9-99FA-0738D7780182}" presName="srcNode" presStyleLbl="node1" presStyleIdx="0" presStyleCnt="3"/>
      <dgm:spPr/>
      <dgm:t>
        <a:bodyPr/>
        <a:lstStyle/>
        <a:p>
          <a:endParaRPr lang="en-US"/>
        </a:p>
      </dgm:t>
    </dgm:pt>
    <dgm:pt modelId="{C2857A6F-36EE-441B-B5CF-7943F5C11671}" type="pres">
      <dgm:prSet presAssocID="{348A8D7A-2865-4FA9-99FA-0738D7780182}" presName="conn" presStyleLbl="parChTrans1D2" presStyleIdx="0" presStyleCnt="1"/>
      <dgm:spPr/>
      <dgm:t>
        <a:bodyPr/>
        <a:lstStyle/>
        <a:p>
          <a:endParaRPr lang="en-US"/>
        </a:p>
      </dgm:t>
    </dgm:pt>
    <dgm:pt modelId="{5129D953-0AB5-4C5A-AD32-A54EF630F3E3}" type="pres">
      <dgm:prSet presAssocID="{348A8D7A-2865-4FA9-99FA-0738D7780182}" presName="extraNode" presStyleLbl="node1" presStyleIdx="0" presStyleCnt="3"/>
      <dgm:spPr/>
      <dgm:t>
        <a:bodyPr/>
        <a:lstStyle/>
        <a:p>
          <a:endParaRPr lang="en-US"/>
        </a:p>
      </dgm:t>
    </dgm:pt>
    <dgm:pt modelId="{865DE0A3-F960-418A-B826-79795C1F7419}" type="pres">
      <dgm:prSet presAssocID="{348A8D7A-2865-4FA9-99FA-0738D7780182}" presName="dstNode" presStyleLbl="node1" presStyleIdx="0" presStyleCnt="3"/>
      <dgm:spPr/>
      <dgm:t>
        <a:bodyPr/>
        <a:lstStyle/>
        <a:p>
          <a:endParaRPr lang="en-US"/>
        </a:p>
      </dgm:t>
    </dgm:pt>
    <dgm:pt modelId="{4E607D0A-E6D1-4303-A51A-9C909E9D3D47}" type="pres">
      <dgm:prSet presAssocID="{D4AB625D-7ADE-4152-96B3-AAE958EDA643}" presName="text_1" presStyleLbl="node1" presStyleIdx="0" presStyleCnt="3">
        <dgm:presLayoutVars>
          <dgm:bulletEnabled val="1"/>
        </dgm:presLayoutVars>
      </dgm:prSet>
      <dgm:spPr/>
      <dgm:t>
        <a:bodyPr/>
        <a:lstStyle/>
        <a:p>
          <a:endParaRPr lang="en-US"/>
        </a:p>
      </dgm:t>
    </dgm:pt>
    <dgm:pt modelId="{6B153ABC-4B42-42A0-9436-6E3DE2969E5C}" type="pres">
      <dgm:prSet presAssocID="{D4AB625D-7ADE-4152-96B3-AAE958EDA643}" presName="accent_1" presStyleCnt="0"/>
      <dgm:spPr/>
      <dgm:t>
        <a:bodyPr/>
        <a:lstStyle/>
        <a:p>
          <a:endParaRPr lang="en-US"/>
        </a:p>
      </dgm:t>
    </dgm:pt>
    <dgm:pt modelId="{FB6A1C06-DF92-47F6-914C-F87F9B7940C7}" type="pres">
      <dgm:prSet presAssocID="{D4AB625D-7ADE-4152-96B3-AAE958EDA643}" presName="accentRepeatNode" presStyleLbl="solidFgAcc1" presStyleIdx="0" presStyleCnt="3"/>
      <dgm:spPr/>
      <dgm:t>
        <a:bodyPr/>
        <a:lstStyle/>
        <a:p>
          <a:endParaRPr lang="en-US"/>
        </a:p>
      </dgm:t>
    </dgm:pt>
    <dgm:pt modelId="{89C1AF67-796A-4947-AC8D-C770F07E15FB}" type="pres">
      <dgm:prSet presAssocID="{4CF91315-6D68-45C6-BE08-BAA09EA10274}" presName="text_2" presStyleLbl="node1" presStyleIdx="1" presStyleCnt="3">
        <dgm:presLayoutVars>
          <dgm:bulletEnabled val="1"/>
        </dgm:presLayoutVars>
      </dgm:prSet>
      <dgm:spPr/>
      <dgm:t>
        <a:bodyPr/>
        <a:lstStyle/>
        <a:p>
          <a:endParaRPr lang="en-US"/>
        </a:p>
      </dgm:t>
    </dgm:pt>
    <dgm:pt modelId="{261B21AF-295A-483B-B270-4899AB505063}" type="pres">
      <dgm:prSet presAssocID="{4CF91315-6D68-45C6-BE08-BAA09EA10274}" presName="accent_2" presStyleCnt="0"/>
      <dgm:spPr/>
      <dgm:t>
        <a:bodyPr/>
        <a:lstStyle/>
        <a:p>
          <a:endParaRPr lang="en-US"/>
        </a:p>
      </dgm:t>
    </dgm:pt>
    <dgm:pt modelId="{0758ED51-0CA3-4A32-802B-D7EE8889DCF8}" type="pres">
      <dgm:prSet presAssocID="{4CF91315-6D68-45C6-BE08-BAA09EA10274}" presName="accentRepeatNode" presStyleLbl="solidFgAcc1" presStyleIdx="1" presStyleCnt="3"/>
      <dgm:spPr/>
      <dgm:t>
        <a:bodyPr/>
        <a:lstStyle/>
        <a:p>
          <a:endParaRPr lang="en-US"/>
        </a:p>
      </dgm:t>
    </dgm:pt>
    <dgm:pt modelId="{7931F6F3-03B4-4B70-BEA4-82C5AE6608F8}" type="pres">
      <dgm:prSet presAssocID="{BD9F2416-A2D5-4449-BE6E-3339B7699109}" presName="text_3" presStyleLbl="node1" presStyleIdx="2" presStyleCnt="3">
        <dgm:presLayoutVars>
          <dgm:bulletEnabled val="1"/>
        </dgm:presLayoutVars>
      </dgm:prSet>
      <dgm:spPr/>
      <dgm:t>
        <a:bodyPr/>
        <a:lstStyle/>
        <a:p>
          <a:endParaRPr lang="en-US"/>
        </a:p>
      </dgm:t>
    </dgm:pt>
    <dgm:pt modelId="{658D840B-A750-40F9-B0E6-AD7C3A533166}" type="pres">
      <dgm:prSet presAssocID="{BD9F2416-A2D5-4449-BE6E-3339B7699109}" presName="accent_3" presStyleCnt="0"/>
      <dgm:spPr/>
      <dgm:t>
        <a:bodyPr/>
        <a:lstStyle/>
        <a:p>
          <a:endParaRPr lang="en-US"/>
        </a:p>
      </dgm:t>
    </dgm:pt>
    <dgm:pt modelId="{B80639B9-A243-4761-85DA-5C1AA081E268}" type="pres">
      <dgm:prSet presAssocID="{BD9F2416-A2D5-4449-BE6E-3339B7699109}" presName="accentRepeatNode" presStyleLbl="solidFgAcc1" presStyleIdx="2" presStyleCnt="3"/>
      <dgm:spPr/>
      <dgm:t>
        <a:bodyPr/>
        <a:lstStyle/>
        <a:p>
          <a:endParaRPr lang="en-US"/>
        </a:p>
      </dgm:t>
    </dgm:pt>
  </dgm:ptLst>
  <dgm:cxnLst>
    <dgm:cxn modelId="{6DF15C2A-610D-4D7B-B108-500497A9D04B}" type="presOf" srcId="{91BB9C16-991C-42D4-B879-BFC06331B4AB}" destId="{C2857A6F-36EE-441B-B5CF-7943F5C11671}" srcOrd="0" destOrd="0" presId="urn:microsoft.com/office/officeart/2008/layout/VerticalCurvedList"/>
    <dgm:cxn modelId="{0AFECC38-6CCE-44F7-BF77-97BC73B11186}" type="presOf" srcId="{4CF91315-6D68-45C6-BE08-BAA09EA10274}" destId="{89C1AF67-796A-4947-AC8D-C770F07E15FB}" srcOrd="0" destOrd="0" presId="urn:microsoft.com/office/officeart/2008/layout/VerticalCurvedList"/>
    <dgm:cxn modelId="{DD8D1C16-75C0-4B63-ACF1-C8410A60B3C1}" type="presOf" srcId="{BD9F2416-A2D5-4449-BE6E-3339B7699109}" destId="{7931F6F3-03B4-4B70-BEA4-82C5AE6608F8}" srcOrd="0" destOrd="0" presId="urn:microsoft.com/office/officeart/2008/layout/VerticalCurvedList"/>
    <dgm:cxn modelId="{30431C17-1A0E-49D8-A970-05D8DE4F55CF}" srcId="{348A8D7A-2865-4FA9-99FA-0738D7780182}" destId="{4CF91315-6D68-45C6-BE08-BAA09EA10274}" srcOrd="1" destOrd="0" parTransId="{54498527-67DD-467B-8838-C375286F0273}" sibTransId="{35B83140-83A3-4C9B-B1B9-F88B3797F0D4}"/>
    <dgm:cxn modelId="{7185E344-A2B1-4051-A94A-76521B8FA016}" srcId="{348A8D7A-2865-4FA9-99FA-0738D7780182}" destId="{D4AB625D-7ADE-4152-96B3-AAE958EDA643}" srcOrd="0" destOrd="0" parTransId="{2E8F5FAC-27C8-45EA-80B9-A5DE01A093C7}" sibTransId="{91BB9C16-991C-42D4-B879-BFC06331B4AB}"/>
    <dgm:cxn modelId="{69BA6CBC-99B7-459A-82A6-9D85422480E1}" type="presOf" srcId="{348A8D7A-2865-4FA9-99FA-0738D7780182}" destId="{FB4C978F-BFAE-452E-B2F8-C946469ED3B5}" srcOrd="0" destOrd="0" presId="urn:microsoft.com/office/officeart/2008/layout/VerticalCurvedList"/>
    <dgm:cxn modelId="{E57E6CD3-FA84-468B-9D8D-194BF8E2280C}" srcId="{348A8D7A-2865-4FA9-99FA-0738D7780182}" destId="{BD9F2416-A2D5-4449-BE6E-3339B7699109}" srcOrd="2" destOrd="0" parTransId="{566EF538-0AB6-4A73-AD7C-DAA42FECF651}" sibTransId="{479DCAEB-B225-49B5-83EB-AFB81C6D736B}"/>
    <dgm:cxn modelId="{673018E7-F4E8-41DA-AAE5-53E1C67A81E2}" type="presOf" srcId="{D4AB625D-7ADE-4152-96B3-AAE958EDA643}" destId="{4E607D0A-E6D1-4303-A51A-9C909E9D3D47}" srcOrd="0" destOrd="0" presId="urn:microsoft.com/office/officeart/2008/layout/VerticalCurvedList"/>
    <dgm:cxn modelId="{03657D12-977D-4F93-BEAF-C76866CB7F81}" type="presParOf" srcId="{FB4C978F-BFAE-452E-B2F8-C946469ED3B5}" destId="{4D9BD2B6-0351-4918-99DE-B831796D1509}" srcOrd="0" destOrd="0" presId="urn:microsoft.com/office/officeart/2008/layout/VerticalCurvedList"/>
    <dgm:cxn modelId="{128BA6CA-FE1E-447E-9402-101EEBFE3453}" type="presParOf" srcId="{4D9BD2B6-0351-4918-99DE-B831796D1509}" destId="{A8567FA1-1605-401F-9BD7-5396945C83EA}" srcOrd="0" destOrd="0" presId="urn:microsoft.com/office/officeart/2008/layout/VerticalCurvedList"/>
    <dgm:cxn modelId="{57DEAE14-1876-4A98-873C-ED8D438C9D8D}" type="presParOf" srcId="{A8567FA1-1605-401F-9BD7-5396945C83EA}" destId="{EA9271D2-6B95-48A6-9F07-3EEB710BD0E2}" srcOrd="0" destOrd="0" presId="urn:microsoft.com/office/officeart/2008/layout/VerticalCurvedList"/>
    <dgm:cxn modelId="{490EABE3-6874-4098-B981-E13559515FD8}" type="presParOf" srcId="{A8567FA1-1605-401F-9BD7-5396945C83EA}" destId="{C2857A6F-36EE-441B-B5CF-7943F5C11671}" srcOrd="1" destOrd="0" presId="urn:microsoft.com/office/officeart/2008/layout/VerticalCurvedList"/>
    <dgm:cxn modelId="{41E1E512-CD15-4EEE-ACA2-10BDC57B36E4}" type="presParOf" srcId="{A8567FA1-1605-401F-9BD7-5396945C83EA}" destId="{5129D953-0AB5-4C5A-AD32-A54EF630F3E3}" srcOrd="2" destOrd="0" presId="urn:microsoft.com/office/officeart/2008/layout/VerticalCurvedList"/>
    <dgm:cxn modelId="{ED376934-B395-49DE-AED6-7C6ECF40863F}" type="presParOf" srcId="{A8567FA1-1605-401F-9BD7-5396945C83EA}" destId="{865DE0A3-F960-418A-B826-79795C1F7419}" srcOrd="3" destOrd="0" presId="urn:microsoft.com/office/officeart/2008/layout/VerticalCurvedList"/>
    <dgm:cxn modelId="{311BA0F0-4FFD-418F-87F7-3E2D2F0054ED}" type="presParOf" srcId="{4D9BD2B6-0351-4918-99DE-B831796D1509}" destId="{4E607D0A-E6D1-4303-A51A-9C909E9D3D47}" srcOrd="1" destOrd="0" presId="urn:microsoft.com/office/officeart/2008/layout/VerticalCurvedList"/>
    <dgm:cxn modelId="{30A1884D-1EC2-436F-B6B4-1EE4C572391D}" type="presParOf" srcId="{4D9BD2B6-0351-4918-99DE-B831796D1509}" destId="{6B153ABC-4B42-42A0-9436-6E3DE2969E5C}" srcOrd="2" destOrd="0" presId="urn:microsoft.com/office/officeart/2008/layout/VerticalCurvedList"/>
    <dgm:cxn modelId="{8602A996-5CB7-4384-B375-18D839BB4E4B}" type="presParOf" srcId="{6B153ABC-4B42-42A0-9436-6E3DE2969E5C}" destId="{FB6A1C06-DF92-47F6-914C-F87F9B7940C7}" srcOrd="0" destOrd="0" presId="urn:microsoft.com/office/officeart/2008/layout/VerticalCurvedList"/>
    <dgm:cxn modelId="{83236AFA-F7E7-43B5-B655-BBC5403CC4F5}" type="presParOf" srcId="{4D9BD2B6-0351-4918-99DE-B831796D1509}" destId="{89C1AF67-796A-4947-AC8D-C770F07E15FB}" srcOrd="3" destOrd="0" presId="urn:microsoft.com/office/officeart/2008/layout/VerticalCurvedList"/>
    <dgm:cxn modelId="{8BEA8832-51A7-4F5C-898B-FF1195ED2F7A}" type="presParOf" srcId="{4D9BD2B6-0351-4918-99DE-B831796D1509}" destId="{261B21AF-295A-483B-B270-4899AB505063}" srcOrd="4" destOrd="0" presId="urn:microsoft.com/office/officeart/2008/layout/VerticalCurvedList"/>
    <dgm:cxn modelId="{57C3E3FE-EA5C-42F7-AE14-A6F3F71DF41B}" type="presParOf" srcId="{261B21AF-295A-483B-B270-4899AB505063}" destId="{0758ED51-0CA3-4A32-802B-D7EE8889DCF8}" srcOrd="0" destOrd="0" presId="urn:microsoft.com/office/officeart/2008/layout/VerticalCurvedList"/>
    <dgm:cxn modelId="{59C8EE95-D4F9-4C2E-9012-364C582120BA}" type="presParOf" srcId="{4D9BD2B6-0351-4918-99DE-B831796D1509}" destId="{7931F6F3-03B4-4B70-BEA4-82C5AE6608F8}" srcOrd="5" destOrd="0" presId="urn:microsoft.com/office/officeart/2008/layout/VerticalCurvedList"/>
    <dgm:cxn modelId="{EF52A8F1-390E-4110-94B1-84D1FB084FA0}" type="presParOf" srcId="{4D9BD2B6-0351-4918-99DE-B831796D1509}" destId="{658D840B-A750-40F9-B0E6-AD7C3A533166}" srcOrd="6" destOrd="0" presId="urn:microsoft.com/office/officeart/2008/layout/VerticalCurvedList"/>
    <dgm:cxn modelId="{CFA45617-50C9-4832-A597-C74DF969FB3C}" type="presParOf" srcId="{658D840B-A750-40F9-B0E6-AD7C3A533166}" destId="{B80639B9-A243-4761-85DA-5C1AA081E268}"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F25208B-E99E-43A7-9756-8BC86A7C2814}" type="datetimeFigureOut">
              <a:rPr lang="en-US" smtClean="0"/>
              <a:pPr/>
              <a:t>4/9/2015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E8F0A21-EA32-43A4-8290-2F9C21C7D8C2}" type="slidenum">
              <a:rPr lang="en-US" smtClean="0"/>
              <a:pPr/>
              <a:t>‹#›</a:t>
            </a:fld>
            <a:endParaRPr lang="en-US" dirty="0"/>
          </a:p>
        </p:txBody>
      </p:sp>
    </p:spTree>
    <p:extLst>
      <p:ext uri="{BB962C8B-B14F-4D97-AF65-F5344CB8AC3E}">
        <p14:creationId xmlns:p14="http://schemas.microsoft.com/office/powerpoint/2010/main" xmlns="" val="26063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02D8DF-BA0A-4A0C-8017-A2E5EEAA02EA}" type="datetimeFigureOut">
              <a:rPr lang="en-US" smtClean="0"/>
              <a:pPr/>
              <a:t>4/9/2015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2370381-2201-4B5E-AFD5-D162C8ADD346}" type="slidenum">
              <a:rPr lang="en-US" smtClean="0"/>
              <a:pPr/>
              <a:t>‹#›</a:t>
            </a:fld>
            <a:endParaRPr lang="en-US" dirty="0"/>
          </a:p>
        </p:txBody>
      </p:sp>
    </p:spTree>
    <p:extLst>
      <p:ext uri="{BB962C8B-B14F-4D97-AF65-F5344CB8AC3E}">
        <p14:creationId xmlns:p14="http://schemas.microsoft.com/office/powerpoint/2010/main" xmlns="" val="185476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We are here today to ask you to adopt the air quality permitting, Heat Smart and gasoline dispensing facility updates rulemaking.  </a:t>
            </a:r>
          </a:p>
          <a:p>
            <a:endParaRPr lang="en-US" sz="2000" dirty="0" smtClean="0"/>
          </a:p>
          <a:p>
            <a:pPr marL="285750" indent="-285750">
              <a:buFont typeface="Arial" pitchFamily="34" charset="0"/>
              <a:buChar char="•"/>
            </a:pPr>
            <a:r>
              <a:rPr lang="en-US" sz="2000" dirty="0" smtClean="0">
                <a:latin typeface="Times New Roman" pitchFamily="18" charset="0"/>
                <a:cs typeface="Times New Roman" pitchFamily="18" charset="0"/>
              </a:rPr>
              <a:t>The goals of this rulemaking are to make sure our rules are clear, up to date and that they address air quality problems.  </a:t>
            </a:r>
          </a:p>
          <a:p>
            <a:pPr marL="285750" indent="-285750">
              <a:buFont typeface="Arial" pitchFamily="34" charset="0"/>
              <a:buChar char="•"/>
            </a:pP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When addressing AQ problems, we want to make sure we are targeting our resources at the right place.  We want to provide incentives to reduce emissions where needed and provide companies flexibility as long as it will improve air quality.  </a:t>
            </a:r>
          </a:p>
          <a:p>
            <a:endParaRPr lang="en-US" sz="2000"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1</a:t>
            </a:fld>
            <a:endParaRPr lang="en-US" dirty="0"/>
          </a:p>
        </p:txBody>
      </p:sp>
    </p:spTree>
    <p:extLst>
      <p:ext uri="{BB962C8B-B14F-4D97-AF65-F5344CB8AC3E}">
        <p14:creationId xmlns:p14="http://schemas.microsoft.com/office/powerpoint/2010/main" xmlns="" val="15070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10</a:t>
            </a:fld>
            <a:endParaRPr lang="en-US" dirty="0"/>
          </a:p>
        </p:txBody>
      </p:sp>
      <p:sp>
        <p:nvSpPr>
          <p:cNvPr id="6" name="Notes Placeholder 2"/>
          <p:cNvSpPr txBox="1">
            <a:spLocks/>
          </p:cNvSpPr>
          <p:nvPr/>
        </p:nvSpPr>
        <p:spPr>
          <a:xfrm>
            <a:off x="1143000" y="4419601"/>
            <a:ext cx="5334000" cy="4724399"/>
          </a:xfrm>
          <a:prstGeom prst="rect">
            <a:avLst/>
          </a:prstGeom>
        </p:spPr>
        <p:txBody>
          <a:bodyPr vert="horz" lIns="91440" tIns="45720" rIns="91440" bIns="45720" rtlCol="0">
            <a:noAutofit/>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Due to </a:t>
            </a:r>
            <a:r>
              <a:rPr lang="en-US" sz="2800" dirty="0" smtClean="0">
                <a:latin typeface="Times New Roman" pitchFamily="18" charset="0"/>
                <a:cs typeface="Times New Roman" pitchFamily="18" charset="0"/>
              </a:rPr>
              <a:t>high public interest, we extended the public notice period 3</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times</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dirty="0" smtClean="0">
                <a:latin typeface="Times New Roman" pitchFamily="18" charset="0"/>
                <a:cs typeface="Times New Roman" pitchFamily="18" charset="0"/>
              </a:rPr>
              <a:t>3</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months</a:t>
            </a:r>
            <a:r>
              <a:rPr kumimoji="0" lang="en-US" sz="28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of public comment from June 16 – September 15</a:t>
            </a: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5 public hearings</a:t>
            </a:r>
            <a:r>
              <a:rPr kumimoji="0" lang="en-US" sz="28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on July 16, 2014 (Portland, Medford, Bend, Pendleton and Lane Regional Air Protection Agency in Springfield)</a:t>
            </a: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xmlns="" val="609719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419599"/>
          </a:xfrm>
        </p:spPr>
        <p:txBody>
          <a:bodyPr>
            <a:noAutofit/>
          </a:bodyPr>
          <a:lstStyle/>
          <a:p>
            <a:pPr marL="285750" indent="-285750"/>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2800" dirty="0" smtClean="0">
                <a:latin typeface="Times New Roman" pitchFamily="18" charset="0"/>
                <a:cs typeface="Times New Roman" pitchFamily="18" charset="0"/>
              </a:rPr>
              <a:t>Received comments from 59 organizations and/or individuals</a:t>
            </a:r>
            <a:endParaRPr lang="en-US" sz="2800" b="1" dirty="0" smtClean="0">
              <a:latin typeface="Times New Roman" pitchFamily="18" charset="0"/>
              <a:cs typeface="Times New Roman" pitchFamily="18" charset="0"/>
            </a:endParaRPr>
          </a:p>
          <a:p>
            <a:pPr marL="285750" indent="-285750"/>
            <a:endParaRPr lang="en-US" sz="2800" dirty="0" smtClean="0">
              <a:latin typeface="Times New Roman" pitchFamily="18" charset="0"/>
              <a:cs typeface="Times New Roman" pitchFamily="18" charset="0"/>
            </a:endParaRPr>
          </a:p>
          <a:p>
            <a:pPr marL="285750" indent="-285750">
              <a:buFont typeface="Arial" pitchFamily="34" charset="0"/>
              <a:buChar char="•"/>
            </a:pPr>
            <a:r>
              <a:rPr lang="en-US" sz="2800" dirty="0" smtClean="0">
                <a:latin typeface="Times New Roman" pitchFamily="18" charset="0"/>
                <a:cs typeface="Times New Roman" pitchFamily="18" charset="0"/>
              </a:rPr>
              <a:t>Received 85 distinct comments and 6 comments that were unrelated to this rulemaking</a:t>
            </a:r>
          </a:p>
          <a:p>
            <a:pPr marL="285750" indent="-285750"/>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11</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62000"/>
            <a:ext cx="4648200" cy="3486150"/>
          </a:xfrm>
        </p:spPr>
      </p:sp>
      <p:sp>
        <p:nvSpPr>
          <p:cNvPr id="4" name="Slide Number Placeholder 3"/>
          <p:cNvSpPr>
            <a:spLocks noGrp="1"/>
          </p:cNvSpPr>
          <p:nvPr>
            <p:ph type="sldNum" sz="quarter" idx="10"/>
          </p:nvPr>
        </p:nvSpPr>
        <p:spPr/>
        <p:txBody>
          <a:bodyPr/>
          <a:lstStyle/>
          <a:p>
            <a:fld id="{22370381-2201-4B5E-AFD5-D162C8ADD346}" type="slidenum">
              <a:rPr lang="en-US" smtClean="0"/>
              <a:pPr/>
              <a:t>12</a:t>
            </a:fld>
            <a:endParaRPr lang="en-US" dirty="0"/>
          </a:p>
        </p:txBody>
      </p:sp>
      <p:sp>
        <p:nvSpPr>
          <p:cNvPr id="5" name="Notes Placeholder 4"/>
          <p:cNvSpPr>
            <a:spLocks noGrp="1"/>
          </p:cNvSpPr>
          <p:nvPr>
            <p:ph type="body" sz="quarter" idx="11"/>
          </p:nvPr>
        </p:nvSpPr>
        <p:spPr/>
        <p:txBody>
          <a:bodyPr>
            <a:normAutofit lnSpcReduction="10000"/>
          </a:bodyPr>
          <a:lstStyle/>
          <a:p>
            <a:r>
              <a:rPr lang="en-US" sz="2800" dirty="0" smtClean="0"/>
              <a:t>The focus for today’s presentation is going to be on </a:t>
            </a:r>
            <a:r>
              <a:rPr lang="en-US" sz="2800" dirty="0" smtClean="0"/>
              <a:t>comments that were the most controversial and the highest in </a:t>
            </a:r>
            <a:r>
              <a:rPr lang="en-US" sz="2800" dirty="0" smtClean="0"/>
              <a:t>number. </a:t>
            </a:r>
            <a:r>
              <a:rPr lang="en-US" sz="2800" dirty="0" smtClean="0"/>
              <a:t>S</a:t>
            </a:r>
            <a:r>
              <a:rPr lang="en-US" sz="2800" dirty="0" smtClean="0"/>
              <a:t>ince </a:t>
            </a:r>
            <a:r>
              <a:rPr lang="en-US" sz="2800" dirty="0" smtClean="0"/>
              <a:t>we already presented an informational item in January, </a:t>
            </a:r>
            <a:r>
              <a:rPr lang="en-US" sz="2800" dirty="0" smtClean="0"/>
              <a:t>we didn’t want to repeat that information.</a:t>
            </a:r>
            <a:endParaRPr lang="en-US" sz="2800" dirty="0" smtClean="0"/>
          </a:p>
          <a:p>
            <a:endParaRPr lang="en-US" sz="2800" dirty="0" smtClean="0"/>
          </a:p>
          <a:p>
            <a:r>
              <a:rPr lang="en-US" sz="2800" dirty="0" smtClean="0"/>
              <a:t>George will take over here to discuss these comments and our responses.</a:t>
            </a:r>
            <a:endParaRPr lang="en-US" sz="2800" dirty="0"/>
          </a:p>
        </p:txBody>
      </p:sp>
    </p:spTree>
    <p:extLst>
      <p:ext uri="{BB962C8B-B14F-4D97-AF65-F5344CB8AC3E}">
        <p14:creationId xmlns:p14="http://schemas.microsoft.com/office/powerpoint/2010/main" xmlns="" val="609719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Broadly speaking, New Source Review consists of 2 programs, Major NSR and Minor NSR.</a:t>
            </a:r>
          </a:p>
          <a:p>
            <a:r>
              <a:rPr lang="en-US" dirty="0" smtClean="0"/>
              <a:t>Major NSR applies to the larger facilities</a:t>
            </a:r>
          </a:p>
          <a:p>
            <a:r>
              <a:rPr lang="en-US" dirty="0" smtClean="0"/>
              <a:t>May not be less stringent than the federal Major NSR program</a:t>
            </a:r>
          </a:p>
          <a:p>
            <a:endParaRPr lang="en-US" dirty="0" smtClean="0"/>
          </a:p>
          <a:p>
            <a:r>
              <a:rPr lang="en-US" dirty="0" smtClean="0"/>
              <a:t>Minor NSR applies to small and medium sized facilities.</a:t>
            </a:r>
          </a:p>
          <a:p>
            <a:r>
              <a:rPr lang="en-US" dirty="0" smtClean="0"/>
              <a:t>The federal requirement is that we have a minor NSR program, but otherwise there is a fair amount of flexibility.</a:t>
            </a:r>
          </a:p>
          <a:p>
            <a:r>
              <a:rPr lang="en-US" dirty="0" smtClean="0"/>
              <a:t>Many of the rule changes we’re proposing take advantage of that flexibility.</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700" dirty="0" smtClean="0"/>
              <a:t>GEORGE STARTS HERE</a:t>
            </a:r>
          </a:p>
          <a:p>
            <a:endParaRPr lang="en-US" sz="1500" dirty="0" smtClean="0">
              <a:latin typeface="Times New Roman" pitchFamily="18" charset="0"/>
              <a:cs typeface="Times New Roman" pitchFamily="18" charset="0"/>
            </a:endParaRPr>
          </a:p>
          <a:p>
            <a:r>
              <a:rPr lang="en-US" sz="1500" dirty="0" smtClean="0">
                <a:latin typeface="Times New Roman" pitchFamily="18" charset="0"/>
                <a:cs typeface="Times New Roman" pitchFamily="18" charset="0"/>
              </a:rPr>
              <a:t>When certain air quality problems arise, the current rules also make it nearly impossible to issue a permit to a new or expanding source.</a:t>
            </a:r>
          </a:p>
          <a:p>
            <a:endParaRPr lang="en-US" sz="1500" dirty="0" smtClean="0">
              <a:latin typeface="Times New Roman" pitchFamily="18" charset="0"/>
              <a:cs typeface="Times New Roman" pitchFamily="18" charset="0"/>
            </a:endParaRPr>
          </a:p>
          <a:p>
            <a:r>
              <a:rPr lang="en-US" sz="1500" dirty="0" smtClean="0">
                <a:latin typeface="Times New Roman" pitchFamily="18" charset="0"/>
                <a:cs typeface="Times New Roman" pitchFamily="18" charset="0"/>
              </a:rPr>
              <a:t>The main reason for revising the NSR rules was to address this permitting problem, but while we were at it we also proposed revisions that are intended help address the underlying air quality problem.</a:t>
            </a:r>
          </a:p>
          <a:p>
            <a:endParaRPr lang="en-US" sz="1500" dirty="0" smtClean="0">
              <a:latin typeface="Times New Roman" pitchFamily="18" charset="0"/>
              <a:cs typeface="Times New Roman" pitchFamily="18" charset="0"/>
            </a:endParaRPr>
          </a:p>
          <a:p>
            <a:r>
              <a:rPr lang="en-US" sz="1500" dirty="0" smtClean="0">
                <a:latin typeface="Times New Roman" pitchFamily="18" charset="0"/>
                <a:cs typeface="Times New Roman" pitchFamily="18" charset="0"/>
              </a:rPr>
              <a:t>These problems and the proposed solutions will be discussed in the next few slides. </a:t>
            </a:r>
          </a:p>
          <a:p>
            <a:r>
              <a:rPr lang="en-US" sz="1500" dirty="0" smtClean="0">
                <a:latin typeface="Times New Roman" pitchFamily="18" charset="0"/>
                <a:cs typeface="Times New Roman" pitchFamily="18" charset="0"/>
              </a:rPr>
              <a:t>However, this work did result in some new sections in the rules. </a:t>
            </a:r>
          </a:p>
          <a:p>
            <a:r>
              <a:rPr lang="en-US" sz="1500" dirty="0" smtClean="0">
                <a:latin typeface="Times New Roman" pitchFamily="18" charset="0"/>
                <a:cs typeface="Times New Roman" pitchFamily="18" charset="0"/>
              </a:rPr>
              <a:t>To make the rules easier to use we felt that all of the NSR rule sections should have the same structure, and this led to reorganizing the rules.</a:t>
            </a:r>
          </a:p>
          <a:p>
            <a:endParaRPr lang="en-US" sz="2800" dirty="0" smtClean="0"/>
          </a:p>
          <a:p>
            <a:endParaRPr lang="en-US" sz="2800" dirty="0" smtClean="0"/>
          </a:p>
          <a:p>
            <a:endParaRPr lang="en-US" sz="2800" dirty="0" smtClean="0"/>
          </a:p>
          <a:p>
            <a:pPr lvl="1"/>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r>
              <a:rPr lang="en-US" dirty="0" smtClean="0">
                <a:latin typeface="Times New Roman"/>
                <a:ea typeface="Times New Roman"/>
              </a:rPr>
              <a:t>Under the current rules, areas in the state are designated as attainment, nonattainment or maintenance.</a:t>
            </a:r>
          </a:p>
          <a:p>
            <a:r>
              <a:rPr lang="en-US" dirty="0" smtClean="0">
                <a:latin typeface="Times New Roman"/>
                <a:ea typeface="Times New Roman"/>
              </a:rPr>
              <a:t>Attainment means AQ in the area meets the ambient air quality standards.</a:t>
            </a:r>
          </a:p>
          <a:p>
            <a:r>
              <a:rPr lang="en-US" dirty="0" smtClean="0">
                <a:latin typeface="Times New Roman"/>
                <a:ea typeface="Times New Roman"/>
              </a:rPr>
              <a:t>Nonattainment means the ambient air quality standards are not met for one or more pollutants, and maintenance means the area was nonattainment but has come back into attainment.</a:t>
            </a:r>
          </a:p>
          <a:p>
            <a:endParaRPr lang="en-US" dirty="0" smtClean="0">
              <a:latin typeface="Times New Roman"/>
              <a:ea typeface="Times New Roman"/>
            </a:endParaRPr>
          </a:p>
          <a:p>
            <a:r>
              <a:rPr lang="en-US" dirty="0" smtClean="0">
                <a:latin typeface="Times New Roman"/>
                <a:ea typeface="Times New Roman"/>
              </a:rPr>
              <a:t>The NSR rules for each type of area are based upon the air quality in the area.</a:t>
            </a:r>
          </a:p>
          <a:p>
            <a:r>
              <a:rPr lang="en-US" dirty="0" smtClean="0">
                <a:latin typeface="Times New Roman"/>
                <a:ea typeface="Times New Roman"/>
              </a:rPr>
              <a:t>In attainment areas, the rules allow a small degradation in air quality but otherwise help keep the area in attainment.</a:t>
            </a:r>
          </a:p>
          <a:p>
            <a:r>
              <a:rPr lang="en-US" dirty="0" smtClean="0">
                <a:latin typeface="Times New Roman"/>
                <a:ea typeface="Times New Roman"/>
              </a:rPr>
              <a:t>In nonattainment areas the rules are more stringent and are intended to prevent degradation.</a:t>
            </a:r>
          </a:p>
          <a:p>
            <a:r>
              <a:rPr lang="en-US" dirty="0" smtClean="0">
                <a:latin typeface="Times New Roman"/>
                <a:ea typeface="Times New Roman"/>
              </a:rPr>
              <a:t>The maintenance area rules are similar to, but a bit less stringent than the nonattainment area rules and are intended to prevent the area from slipping back into nonattainment.</a:t>
            </a:r>
          </a:p>
          <a:p>
            <a:r>
              <a:rPr lang="en-US" dirty="0" smtClean="0">
                <a:latin typeface="Times New Roman"/>
                <a:ea typeface="Times New Roman"/>
              </a:rPr>
              <a:t> </a:t>
            </a:r>
          </a:p>
          <a:p>
            <a:r>
              <a:rPr lang="en-US" dirty="0" smtClean="0">
                <a:latin typeface="Times New Roman"/>
              </a:rPr>
              <a:t>If the way the area is designated doesn’t match up with the actual air quality, the rules make it difficult or impossible for a new facility to locate in the area. </a:t>
            </a:r>
          </a:p>
          <a:p>
            <a:r>
              <a:rPr lang="en-US" dirty="0" smtClean="0">
                <a:latin typeface="Times New Roman"/>
                <a:ea typeface="Times New Roman"/>
              </a:rPr>
              <a:t>The attainment and nonattainment designations are made by EPA, and it </a:t>
            </a:r>
            <a:r>
              <a:rPr lang="en-US" dirty="0" smtClean="0">
                <a:latin typeface="Times New Roman"/>
              </a:rPr>
              <a:t>takes years to redesignate an area, so there can be a period of several years during which we have this permitting problem.</a:t>
            </a:r>
            <a:endParaRPr lang="en-US"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16</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191000"/>
            <a:ext cx="6553200" cy="4876800"/>
          </a:xfrm>
        </p:spPr>
        <p:txBody>
          <a:bodyPr>
            <a:noAutofit/>
          </a:bodyPr>
          <a:lstStyle/>
          <a:p>
            <a:r>
              <a:rPr lang="en-US" sz="1050" dirty="0" smtClean="0">
                <a:latin typeface="Times New Roman" pitchFamily="18" charset="0"/>
                <a:ea typeface="Times New Roman"/>
                <a:cs typeface="Times New Roman" pitchFamily="18" charset="0"/>
              </a:rPr>
              <a:t>To address this permitting problem, </a:t>
            </a:r>
          </a:p>
          <a:p>
            <a:r>
              <a:rPr lang="en-US" sz="1050" dirty="0" smtClean="0">
                <a:latin typeface="Times New Roman" pitchFamily="18" charset="0"/>
                <a:ea typeface="Times New Roman"/>
                <a:cs typeface="Times New Roman" pitchFamily="18" charset="0"/>
              </a:rPr>
              <a:t>DEQ proposes to establish two new Oregon air quality area designations, “sustainment” and “reattainment,”.</a:t>
            </a:r>
          </a:p>
          <a:p>
            <a:endParaRPr lang="en-US" sz="1050" dirty="0" smtClean="0">
              <a:latin typeface="Times New Roman" pitchFamily="18" charset="0"/>
              <a:ea typeface="Times New Roman"/>
              <a:cs typeface="Times New Roman" pitchFamily="18" charset="0"/>
            </a:endParaRPr>
          </a:p>
          <a:p>
            <a:r>
              <a:rPr lang="en-US" sz="1050" dirty="0" smtClean="0">
                <a:latin typeface="Times New Roman" pitchFamily="18" charset="0"/>
                <a:ea typeface="Times New Roman"/>
                <a:cs typeface="Times New Roman" pitchFamily="18" charset="0"/>
              </a:rPr>
              <a:t>A sustainment area is an area that is designated as attainment, but where the AQ is found to be close to or exceeding an AAQS.</a:t>
            </a:r>
          </a:p>
          <a:p>
            <a:endParaRPr lang="en-US" sz="1050" dirty="0" smtClean="0">
              <a:latin typeface="Times New Roman" pitchFamily="18" charset="0"/>
              <a:ea typeface="Times New Roman"/>
              <a:cs typeface="Times New Roman" pitchFamily="18" charset="0"/>
            </a:endParaRPr>
          </a:p>
          <a:p>
            <a:r>
              <a:rPr lang="en-US" sz="1050" dirty="0" smtClean="0">
                <a:latin typeface="Times New Roman" pitchFamily="18" charset="0"/>
                <a:ea typeface="Times New Roman"/>
                <a:cs typeface="Times New Roman" pitchFamily="18" charset="0"/>
              </a:rPr>
              <a:t>Sustainment is a state designation and doesn’t require EPA approval.</a:t>
            </a:r>
          </a:p>
          <a:p>
            <a:r>
              <a:rPr lang="en-US" sz="1050" dirty="0" smtClean="0">
                <a:latin typeface="Times New Roman" pitchFamily="18" charset="0"/>
                <a:ea typeface="Times New Roman"/>
                <a:cs typeface="Times New Roman" pitchFamily="18" charset="0"/>
              </a:rPr>
              <a:t>	</a:t>
            </a:r>
          </a:p>
          <a:p>
            <a:r>
              <a:rPr lang="en-US" sz="1050" dirty="0" smtClean="0">
                <a:latin typeface="Times New Roman" pitchFamily="18" charset="0"/>
                <a:ea typeface="Times New Roman"/>
                <a:cs typeface="Times New Roman" pitchFamily="18" charset="0"/>
              </a:rPr>
              <a:t>The sustainment area designation overlays the attainment designation and covers the time gap before the area is officially designated as nonattainment.</a:t>
            </a:r>
          </a:p>
          <a:p>
            <a:endParaRPr lang="en-US" sz="1050" dirty="0" smtClean="0">
              <a:latin typeface="Times New Roman" pitchFamily="18" charset="0"/>
              <a:ea typeface="Times New Roman"/>
              <a:cs typeface="Times New Roman" pitchFamily="18" charset="0"/>
            </a:endParaRPr>
          </a:p>
          <a:p>
            <a:r>
              <a:rPr lang="en-US" sz="1050" dirty="0" smtClean="0">
                <a:latin typeface="Times New Roman" pitchFamily="18" charset="0"/>
                <a:ea typeface="Times New Roman"/>
                <a:cs typeface="Times New Roman" pitchFamily="18" charset="0"/>
              </a:rPr>
              <a:t>Recall that the major NSR program can’t be less stringent than the federal major NSR program. Since the sustainment designation doesn’t change the underlying federal attainment designation, sources subject to major NSR must still meet the attainment area requirements. As a result, the sustainment area designation really doesn’t benefit the largest sources.</a:t>
            </a:r>
          </a:p>
          <a:p>
            <a:endParaRPr lang="en-US" sz="1050" dirty="0" smtClean="0">
              <a:latin typeface="Times New Roman" pitchFamily="18" charset="0"/>
              <a:ea typeface="Times New Roman"/>
              <a:cs typeface="Times New Roman" pitchFamily="18" charset="0"/>
            </a:endParaRPr>
          </a:p>
          <a:p>
            <a:r>
              <a:rPr lang="en-US" sz="1050" dirty="0" smtClean="0">
                <a:latin typeface="Times New Roman" pitchFamily="18" charset="0"/>
                <a:ea typeface="Times New Roman"/>
                <a:cs typeface="Times New Roman" pitchFamily="18" charset="0"/>
              </a:rPr>
              <a:t>However, we have more flexibility under minor NSR, and the sustainment area designation mainly benefits medium sized sources that are subject to minor NSR.  For those sources, the sustainment area designation removes the roadblock that exists under the current rules.</a:t>
            </a:r>
          </a:p>
          <a:p>
            <a:endParaRPr lang="en-US" sz="1050" dirty="0" smtClean="0">
              <a:latin typeface="Times New Roman" pitchFamily="18" charset="0"/>
              <a:ea typeface="Times New Roman"/>
              <a:cs typeface="Times New Roman" pitchFamily="18" charset="0"/>
            </a:endParaRPr>
          </a:p>
          <a:p>
            <a:r>
              <a:rPr lang="en-US" sz="1050" dirty="0" smtClean="0">
                <a:latin typeface="Times New Roman" pitchFamily="18" charset="0"/>
                <a:ea typeface="Times New Roman"/>
                <a:cs typeface="Times New Roman" pitchFamily="18" charset="0"/>
              </a:rPr>
              <a:t>Another change DEQ is proposing is to be able to designate priority sources in any area. Priority sources are the sources that contribute the most to the air quality problem.</a:t>
            </a:r>
          </a:p>
          <a:p>
            <a:endParaRPr lang="en-US" sz="1050" dirty="0" smtClean="0">
              <a:latin typeface="Times New Roman" pitchFamily="18" charset="0"/>
              <a:ea typeface="Times New Roman"/>
              <a:cs typeface="Times New Roman" pitchFamily="18" charset="0"/>
            </a:endParaRPr>
          </a:p>
          <a:p>
            <a:r>
              <a:rPr lang="en-US" sz="1050" dirty="0" smtClean="0">
                <a:latin typeface="Times New Roman" pitchFamily="18" charset="0"/>
                <a:ea typeface="Times New Roman"/>
                <a:cs typeface="Times New Roman" pitchFamily="18" charset="0"/>
              </a:rPr>
              <a:t>One of the requirements in nonattainment and sustainment areas is that new or expanding source must obtain offsets for their emissions. Offsets refer to emission reductions from other sources to balance out the emissions increases from the new or expanding source. The goal in designating priority sources is to encourage sources to obtain part of their offsets from the priority sources. In this way, the new or expanding source would actually help address the problem.</a:t>
            </a:r>
          </a:p>
          <a:p>
            <a:endParaRPr lang="en-US" sz="1050" dirty="0" smtClean="0">
              <a:latin typeface="Times New Roman" pitchFamily="18" charset="0"/>
              <a:ea typeface="Times New Roman"/>
              <a:cs typeface="Times New Roman" pitchFamily="18" charset="0"/>
            </a:endParaRPr>
          </a:p>
          <a:p>
            <a:r>
              <a:rPr lang="en-US" sz="1050" dirty="0" smtClean="0">
                <a:latin typeface="Times New Roman" pitchFamily="18" charset="0"/>
                <a:ea typeface="Times New Roman"/>
                <a:cs typeface="Times New Roman" pitchFamily="18" charset="0"/>
              </a:rPr>
              <a:t>To create an incentive to get offsets from priority sources, DEQ is proposing to increase the minimum offset ratio, but at the same time to allow the offset ratio to be reduced if priority sources offsets are obtained.</a:t>
            </a:r>
          </a:p>
          <a:p>
            <a:endParaRPr lang="en-US" sz="1000" dirty="0" smtClean="0">
              <a:latin typeface="Times New Roman" pitchFamily="18" charset="0"/>
              <a:ea typeface="Times New Roman"/>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17</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18</a:t>
            </a:fld>
            <a:endParaRPr lang="en-US" dirty="0"/>
          </a:p>
        </p:txBody>
      </p:sp>
      <p:sp>
        <p:nvSpPr>
          <p:cNvPr id="5" name="Notes Placeholder 4"/>
          <p:cNvSpPr>
            <a:spLocks noGrp="1"/>
          </p:cNvSpPr>
          <p:nvPr>
            <p:ph type="body" sz="quarter" idx="11"/>
          </p:nvPr>
        </p:nvSpPr>
        <p:spPr/>
        <p:txBody>
          <a:bodyPr>
            <a:normAutofit/>
          </a:bodyPr>
          <a:lstStyle/>
          <a:p>
            <a:r>
              <a:rPr lang="en-US" dirty="0" smtClean="0"/>
              <a:t>Similar to sustainment, the reattainment area designation overlays a federal nonattainment designation.</a:t>
            </a:r>
          </a:p>
          <a:p>
            <a:r>
              <a:rPr lang="en-US" dirty="0" smtClean="0"/>
              <a:t>And again like sustainment, the reattainment </a:t>
            </a:r>
            <a:r>
              <a:rPr lang="en-US" dirty="0" smtClean="0">
                <a:latin typeface="Times New Roman" pitchFamily="18" charset="0"/>
                <a:ea typeface="Times New Roman"/>
                <a:cs typeface="Times New Roman" pitchFamily="18" charset="0"/>
              </a:rPr>
              <a:t>designation doesn’t change the underlying federal nonattainment designation, so sources subject to major NSR must still meet the nonattainment area requirements.</a:t>
            </a:r>
          </a:p>
          <a:p>
            <a:endParaRPr lang="en-US" dirty="0" smtClean="0">
              <a:latin typeface="Times New Roman" pitchFamily="18" charset="0"/>
              <a:ea typeface="Times New Roman"/>
              <a:cs typeface="Times New Roman" pitchFamily="18" charset="0"/>
            </a:endParaRPr>
          </a:p>
          <a:p>
            <a:r>
              <a:rPr lang="en-US" dirty="0" smtClean="0">
                <a:latin typeface="Times New Roman" pitchFamily="18" charset="0"/>
                <a:ea typeface="Times New Roman"/>
                <a:cs typeface="Times New Roman" pitchFamily="18" charset="0"/>
              </a:rPr>
              <a:t>However, we have more flexibility under minor NSR, and the reattainment area designation mainly benefits medium sized sources that are subject to minor NSR.  For those sources, the reattainment area designation makes permitting a little less </a:t>
            </a:r>
            <a:r>
              <a:rPr lang="en-US" dirty="0" err="1" smtClean="0">
                <a:latin typeface="Times New Roman" pitchFamily="18" charset="0"/>
                <a:ea typeface="Times New Roman"/>
                <a:cs typeface="Times New Roman" pitchFamily="18" charset="0"/>
              </a:rPr>
              <a:t>strigent</a:t>
            </a:r>
            <a:r>
              <a:rPr lang="en-US" dirty="0" smtClean="0">
                <a:latin typeface="Times New Roman" pitchFamily="18" charset="0"/>
                <a:ea typeface="Times New Roman"/>
                <a:cs typeface="Times New Roman" pitchFamily="18" charset="0"/>
              </a:rPr>
              <a:t> by  shifting the requirements to be closer to the maintenance area requirements.</a:t>
            </a:r>
          </a:p>
          <a:p>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19</a:t>
            </a:fld>
            <a:endParaRPr lang="en-US" dirty="0"/>
          </a:p>
        </p:txBody>
      </p:sp>
      <p:sp>
        <p:nvSpPr>
          <p:cNvPr id="5" name="Notes Placeholder 2"/>
          <p:cNvSpPr txBox="1">
            <a:spLocks/>
          </p:cNvSpPr>
          <p:nvPr/>
        </p:nvSpPr>
        <p:spPr>
          <a:xfrm>
            <a:off x="1143000" y="4419601"/>
            <a:ext cx="5334000" cy="4876800"/>
          </a:xfrm>
          <a:prstGeom prst="rect">
            <a:avLst/>
          </a:prstGeom>
        </p:spPr>
        <p:txBody>
          <a:bodyPr vert="horz" lIns="91440" tIns="45720" rIns="91440" bIns="45720" rtlCol="0">
            <a:noAutofit/>
          </a:bodyPr>
          <a:lstStyle/>
          <a:p>
            <a:pPr marL="11430" marR="354330">
              <a:spcBef>
                <a:spcPts val="0"/>
              </a:spcBef>
              <a:spcAft>
                <a:spcPts val="600"/>
              </a:spcAft>
            </a:pPr>
            <a:endParaRPr lang="en-US" sz="2000" dirty="0" smtClean="0">
              <a:latin typeface="Times New Roman"/>
              <a:ea typeface="Times New Roman"/>
            </a:endParaRPr>
          </a:p>
          <a:p>
            <a:pPr marL="11430" marR="354330">
              <a:spcBef>
                <a:spcPts val="0"/>
              </a:spcBef>
              <a:spcAft>
                <a:spcPts val="600"/>
              </a:spcAft>
            </a:pPr>
            <a:endParaRPr lang="en-US" sz="2000" dirty="0">
              <a:latin typeface="Arial"/>
              <a:ea typeface="Times New Roman"/>
            </a:endParaRPr>
          </a:p>
        </p:txBody>
      </p:sp>
      <p:sp>
        <p:nvSpPr>
          <p:cNvPr id="6" name="Notes Placeholder 5"/>
          <p:cNvSpPr>
            <a:spLocks noGrp="1"/>
          </p:cNvSpPr>
          <p:nvPr>
            <p:ph type="body" sz="quarter" idx="11"/>
          </p:nvPr>
        </p:nvSpPr>
        <p:spPr>
          <a:xfrm>
            <a:off x="914400" y="4495800"/>
            <a:ext cx="5607050" cy="4183063"/>
          </a:xfrm>
        </p:spPr>
        <p:txBody>
          <a:bodyPr>
            <a:normAutofit/>
          </a:bodyPr>
          <a:lstStyle/>
          <a:p>
            <a:pPr lvl="0"/>
            <a:r>
              <a:rPr lang="en-US" sz="1400" dirty="0" smtClean="0">
                <a:latin typeface="Times New Roman"/>
                <a:ea typeface="Times New Roman"/>
              </a:rPr>
              <a:t>The town of Lakeview is in exactly the situation that the sustainment  designation was intended to address. PM2.5 levels are close to or have exceeded the 24-hour ambient air quality standard, but the area is still designated as an attainment area. As a result, new medium-sized sources that emit PM2.5 are effectively prevented from getting a permit in Lakeview.</a:t>
            </a:r>
          </a:p>
          <a:p>
            <a:pPr lvl="0"/>
            <a:endParaRPr lang="en-US" sz="1400" dirty="0" smtClean="0">
              <a:latin typeface="Times New Roman"/>
              <a:ea typeface="Times New Roman"/>
            </a:endParaRPr>
          </a:p>
          <a:p>
            <a:pPr lvl="0"/>
            <a:r>
              <a:rPr lang="en-US" sz="1400" dirty="0" smtClean="0">
                <a:latin typeface="Times New Roman"/>
                <a:ea typeface="Times New Roman"/>
              </a:rPr>
              <a:t>The town and county are working to address the air quality problem and have requested that the area be designated a sustainment area. In addition to proposing to designate Lakeview as a sustainment area, we are proposing to designate uncertified wood-burning devices as the priority sources.</a:t>
            </a:r>
          </a:p>
          <a:p>
            <a:pPr lvl="0"/>
            <a:endParaRPr lang="en-US" sz="1400" dirty="0" smtClean="0">
              <a:latin typeface="Arial"/>
              <a:ea typeface="Times New Roman"/>
            </a:endParaRPr>
          </a:p>
          <a:p>
            <a:r>
              <a:rPr lang="en-US" sz="1400" dirty="0" smtClean="0">
                <a:latin typeface="Times New Roman"/>
                <a:ea typeface="Times New Roman"/>
              </a:rPr>
              <a:t>Designating the Town of Lakeview a sustainment area would: </a:t>
            </a:r>
          </a:p>
          <a:p>
            <a:pPr marL="342900" marR="8890" lvl="0" indent="-342900">
              <a:spcBef>
                <a:spcPts val="0"/>
              </a:spcBef>
              <a:spcAft>
                <a:spcPts val="600"/>
              </a:spcAft>
              <a:buFont typeface="Symbol"/>
              <a:buChar char=""/>
            </a:pPr>
            <a:r>
              <a:rPr lang="en-US" sz="1400" dirty="0" smtClean="0">
                <a:latin typeface="Times New Roman"/>
                <a:ea typeface="Times New Roman"/>
              </a:rPr>
              <a:t> Provide more flexible permitting requirements for medium sized sources; </a:t>
            </a:r>
            <a:endParaRPr lang="en-US" sz="1400" dirty="0" smtClean="0">
              <a:latin typeface="Arial"/>
              <a:ea typeface="Times New Roman"/>
            </a:endParaRPr>
          </a:p>
          <a:p>
            <a:pPr marL="342900" marR="8890" lvl="0" indent="-342900">
              <a:spcBef>
                <a:spcPts val="0"/>
              </a:spcBef>
              <a:spcAft>
                <a:spcPts val="0"/>
              </a:spcAft>
              <a:buFont typeface="Symbol"/>
              <a:buChar char=""/>
            </a:pPr>
            <a:r>
              <a:rPr lang="en-US" sz="1400" dirty="0" smtClean="0">
                <a:latin typeface="Times New Roman"/>
                <a:ea typeface="Times New Roman"/>
              </a:rPr>
              <a:t>Help avoid a federal nonattainment designation; and </a:t>
            </a:r>
          </a:p>
          <a:p>
            <a:pPr marL="342900" marR="8890" lvl="0" indent="-342900">
              <a:spcBef>
                <a:spcPts val="0"/>
              </a:spcBef>
              <a:spcAft>
                <a:spcPts val="0"/>
              </a:spcAft>
              <a:buFont typeface="Symbol"/>
              <a:buChar char=""/>
            </a:pPr>
            <a:r>
              <a:rPr lang="en-US" sz="1400" dirty="0" smtClean="0">
                <a:latin typeface="Times New Roman"/>
                <a:ea typeface="Times New Roman"/>
              </a:rPr>
              <a:t>Target the main problem causing poor air quality.</a:t>
            </a:r>
          </a:p>
          <a:p>
            <a:pPr marL="342900" marR="8890" lvl="0" indent="-342900">
              <a:spcBef>
                <a:spcPts val="0"/>
              </a:spcBef>
              <a:spcAft>
                <a:spcPts val="0"/>
              </a:spcAft>
              <a:buFont typeface="Symbol"/>
              <a:buChar char=""/>
            </a:pPr>
            <a:endParaRPr lang="en-US" sz="2000" dirty="0" smtClean="0">
              <a:latin typeface="Times New Roman"/>
              <a:ea typeface="Times New Roman"/>
            </a:endParaRPr>
          </a:p>
          <a:p>
            <a:pPr lvl="0"/>
            <a:endParaRPr lang="en-US" sz="2000" dirty="0" smtClean="0">
              <a:latin typeface="Times New Roman"/>
              <a:ea typeface="Times New Roman"/>
            </a:endParaRPr>
          </a:p>
          <a:p>
            <a:endParaRPr lang="en-US" dirty="0" smtClean="0"/>
          </a:p>
          <a:p>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a:t>
            </a:fld>
            <a:endParaRPr lang="en-US" dirty="0"/>
          </a:p>
        </p:txBody>
      </p:sp>
      <p:sp>
        <p:nvSpPr>
          <p:cNvPr id="5" name="Notes Placeholder 4"/>
          <p:cNvSpPr>
            <a:spLocks noGrp="1"/>
          </p:cNvSpPr>
          <p:nvPr>
            <p:ph type="body" sz="quarter" idx="11"/>
          </p:nvPr>
        </p:nvSpPr>
        <p:spPr/>
        <p:txBody>
          <a:bodyPr>
            <a:normAutofit/>
          </a:bodyPr>
          <a:lstStyle/>
          <a:p>
            <a:r>
              <a:rPr lang="en-US" sz="1800" dirty="0" smtClean="0"/>
              <a:t>I want to give you an outline of today’s presentation:</a:t>
            </a:r>
            <a:br>
              <a:rPr lang="en-US" sz="1800" dirty="0" smtClean="0"/>
            </a:br>
            <a:endParaRPr lang="en-US" sz="1800" dirty="0" smtClean="0"/>
          </a:p>
          <a:p>
            <a:pPr>
              <a:buFont typeface="Arial" pitchFamily="34" charset="0"/>
              <a:buChar char="•"/>
            </a:pPr>
            <a:r>
              <a:rPr lang="en-US" sz="1800" dirty="0" smtClean="0"/>
              <a:t>High level summary of rulemaking since we presented an informational item at the January EQC meeting</a:t>
            </a:r>
          </a:p>
          <a:p>
            <a:pPr>
              <a:buFont typeface="Arial" pitchFamily="34" charset="0"/>
              <a:buChar char="•"/>
            </a:pPr>
            <a:endParaRPr lang="en-US" sz="1800" dirty="0" smtClean="0"/>
          </a:p>
          <a:p>
            <a:pPr>
              <a:buFont typeface="Arial" pitchFamily="34" charset="0"/>
              <a:buChar char="•"/>
            </a:pPr>
            <a:r>
              <a:rPr lang="en-US" sz="1800" dirty="0" smtClean="0"/>
              <a:t>Explain public notice process</a:t>
            </a:r>
          </a:p>
          <a:p>
            <a:pPr>
              <a:buFont typeface="Arial" pitchFamily="34" charset="0"/>
              <a:buChar char="•"/>
            </a:pPr>
            <a:endParaRPr lang="en-US" sz="1800" dirty="0" smtClean="0"/>
          </a:p>
          <a:p>
            <a:pPr>
              <a:buFont typeface="Arial" pitchFamily="34" charset="0"/>
              <a:buChar char="•"/>
            </a:pPr>
            <a:r>
              <a:rPr lang="en-US" sz="1800" dirty="0" smtClean="0"/>
              <a:t>Talk in detail about the proposed rulemaking topics that were the most controversial and where we got the highest number of comments</a:t>
            </a:r>
          </a:p>
          <a:p>
            <a:pPr>
              <a:buFont typeface="Arial" pitchFamily="34" charset="0"/>
              <a:buChar char="•"/>
            </a:pPr>
            <a:endParaRPr lang="en-US" sz="1800" dirty="0" smtClean="0"/>
          </a:p>
          <a:p>
            <a:pPr>
              <a:buFont typeface="Arial" pitchFamily="34" charset="0"/>
              <a:buChar char="•"/>
            </a:pPr>
            <a:r>
              <a:rPr lang="en-US" sz="1800" dirty="0" smtClean="0"/>
              <a:t>Summarize the presentation</a:t>
            </a:r>
          </a:p>
          <a:p>
            <a:pPr>
              <a:buFont typeface="Arial" pitchFamily="34" charset="0"/>
              <a:buChar char="•"/>
            </a:pPr>
            <a:endParaRPr lang="en-US" sz="1800" dirty="0" smtClean="0"/>
          </a:p>
          <a:p>
            <a:pPr>
              <a:buFont typeface="Arial" pitchFamily="34" charset="0"/>
              <a:buChar char="•"/>
            </a:pPr>
            <a:r>
              <a:rPr lang="en-US" sz="1800" dirty="0" smtClean="0"/>
              <a:t>Time for questions</a:t>
            </a:r>
          </a:p>
          <a:p>
            <a:pPr>
              <a:buFont typeface="Arial" pitchFamily="34" charset="0"/>
              <a:buChar char="•"/>
            </a:pPr>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r>
              <a:rPr lang="en-US" sz="1400" dirty="0" smtClean="0">
                <a:latin typeface="Times New Roman" pitchFamily="18" charset="0"/>
                <a:cs typeface="Times New Roman" pitchFamily="18" charset="0"/>
              </a:rPr>
              <a:t>In 2014 the Supreme Court issued a ruling on EPA’s so-called Greenhouse Gas Tailoring Rule. The court struck down parts of the rule and affirmed other parts.</a:t>
            </a:r>
          </a:p>
          <a:p>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Click </a:t>
            </a:r>
          </a:p>
          <a:p>
            <a:r>
              <a:rPr lang="en-US" sz="1400" dirty="0" smtClean="0">
                <a:latin typeface="Times New Roman" pitchFamily="18" charset="0"/>
                <a:cs typeface="Times New Roman" pitchFamily="18" charset="0"/>
              </a:rPr>
              <a:t>Click</a:t>
            </a:r>
          </a:p>
          <a:p>
            <a:r>
              <a:rPr lang="en-US" sz="1400" dirty="0" smtClean="0">
                <a:latin typeface="Times New Roman" pitchFamily="18" charset="0"/>
                <a:cs typeface="Times New Roman" pitchFamily="18" charset="0"/>
              </a:rPr>
              <a:t>Click</a:t>
            </a:r>
          </a:p>
        </p:txBody>
      </p:sp>
      <p:sp>
        <p:nvSpPr>
          <p:cNvPr id="4" name="Slide Number Placeholder 3"/>
          <p:cNvSpPr>
            <a:spLocks noGrp="1"/>
          </p:cNvSpPr>
          <p:nvPr>
            <p:ph type="sldNum" sz="quarter" idx="10"/>
          </p:nvPr>
        </p:nvSpPr>
        <p:spPr/>
        <p:txBody>
          <a:bodyPr/>
          <a:lstStyle/>
          <a:p>
            <a:fld id="{22370381-2201-4B5E-AFD5-D162C8ADD346}" type="slidenum">
              <a:rPr lang="en-US" smtClean="0"/>
              <a:pPr/>
              <a:t>20</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21</a:t>
            </a:fld>
            <a:endParaRPr lang="en-US" dirty="0"/>
          </a:p>
        </p:txBody>
      </p:sp>
      <p:sp>
        <p:nvSpPr>
          <p:cNvPr id="5" name="Notes Placeholder 4"/>
          <p:cNvSpPr>
            <a:spLocks noGrp="1"/>
          </p:cNvSpPr>
          <p:nvPr>
            <p:ph type="body" sz="quarter" idx="11"/>
          </p:nvPr>
        </p:nvSpPr>
        <p:spPr>
          <a:xfrm>
            <a:off x="701675" y="4416425"/>
            <a:ext cx="5607050" cy="4879975"/>
          </a:xfrm>
        </p:spPr>
        <p:txBody>
          <a:bodyPr>
            <a:noAutofit/>
          </a:bodyPr>
          <a:lstStyle/>
          <a:p>
            <a:r>
              <a:rPr lang="en-US" sz="1400" dirty="0" smtClean="0">
                <a:solidFill>
                  <a:srgbClr val="000000"/>
                </a:solidFill>
                <a:latin typeface="Times New Roman"/>
              </a:rPr>
              <a:t>Even though the Supreme Court decision invalidated EPA’s authority to impose the federal greenhouse gas permitting requirements, it did not affect Oregon’s rules. </a:t>
            </a:r>
          </a:p>
          <a:p>
            <a:endParaRPr lang="en-US" sz="1400" dirty="0" smtClean="0">
              <a:solidFill>
                <a:srgbClr val="000000"/>
              </a:solidFill>
              <a:latin typeface="Times New Roman"/>
            </a:endParaRPr>
          </a:p>
          <a:p>
            <a:r>
              <a:rPr lang="en-US" sz="1400" dirty="0" smtClean="0">
                <a:solidFill>
                  <a:srgbClr val="000000"/>
                </a:solidFill>
                <a:latin typeface="Times New Roman"/>
              </a:rPr>
              <a:t>The discrepancy between federal and state requirements created uncertainty for DEQ, the regulated community and the public. </a:t>
            </a:r>
          </a:p>
          <a:p>
            <a:endParaRPr lang="en-US" sz="1400" i="1" dirty="0" smtClean="0">
              <a:solidFill>
                <a:srgbClr val="000000"/>
              </a:solidFill>
              <a:latin typeface="Times New Roman"/>
            </a:endParaRPr>
          </a:p>
          <a:p>
            <a:r>
              <a:rPr lang="en-US" sz="1400" dirty="0" smtClean="0">
                <a:latin typeface="Times New Roman" pitchFamily="18" charset="0"/>
                <a:cs typeface="Times New Roman" pitchFamily="18" charset="0"/>
              </a:rPr>
              <a:t>So in November of 2014, the EQC adopted temporary rules to align DEQ rules with the Supreme Court decision. </a:t>
            </a:r>
          </a:p>
        </p:txBody>
      </p:sp>
    </p:spTree>
    <p:extLst>
      <p:ext uri="{BB962C8B-B14F-4D97-AF65-F5344CB8AC3E}">
        <p14:creationId xmlns="" xmlns:p14="http://schemas.microsoft.com/office/powerpoint/2010/main" val="609719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22</a:t>
            </a:fld>
            <a:endParaRPr lang="en-US" dirty="0"/>
          </a:p>
        </p:txBody>
      </p:sp>
      <p:sp>
        <p:nvSpPr>
          <p:cNvPr id="5" name="Notes Placeholder 4"/>
          <p:cNvSpPr>
            <a:spLocks noGrp="1"/>
          </p:cNvSpPr>
          <p:nvPr>
            <p:ph type="body" sz="quarter" idx="11"/>
          </p:nvPr>
        </p:nvSpPr>
        <p:spPr/>
        <p:txBody>
          <a:bodyPr/>
          <a:lstStyle/>
          <a:p>
            <a:r>
              <a:rPr lang="en-US" sz="1400" dirty="0" smtClean="0">
                <a:latin typeface="Times New Roman" pitchFamily="18" charset="0"/>
                <a:cs typeface="Times New Roman" pitchFamily="18" charset="0"/>
              </a:rPr>
              <a:t>During the public comment period, DEQ asked for comments on whether  or not the state should follow the court’s ruling or retain the rules that were based on the original Tailoring Rule.</a:t>
            </a:r>
          </a:p>
          <a:p>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We got the most comments on  this part of the rulemaking, with  29 people/organizations were either supported or opposed aligning with the Supreme Court Decision. </a:t>
            </a:r>
          </a:p>
          <a:p>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23</a:t>
            </a:fld>
            <a:endParaRPr lang="en-US" dirty="0"/>
          </a:p>
        </p:txBody>
      </p:sp>
      <p:sp>
        <p:nvSpPr>
          <p:cNvPr id="5" name="Notes Placeholder 4"/>
          <p:cNvSpPr>
            <a:spLocks noGrp="1"/>
          </p:cNvSpPr>
          <p:nvPr>
            <p:ph type="body" sz="quarter" idx="11"/>
          </p:nvPr>
        </p:nvSpPr>
        <p:spPr/>
        <p:txBody>
          <a:bodyPr>
            <a:normAutofit/>
          </a:bodyPr>
          <a:lstStyle/>
          <a:p>
            <a:r>
              <a:rPr lang="en-US" sz="1400" dirty="0" smtClean="0">
                <a:latin typeface="Times New Roman" pitchFamily="18" charset="0"/>
                <a:cs typeface="Times New Roman" pitchFamily="18" charset="0"/>
              </a:rPr>
              <a:t>After analyzing the effects the Supreme Court decision would have on GHG permitting in Oregon, DEQ is recommending that EQC adopt rules that permanently align Oregon rules for permitting greenhouse gas emissions with the Supreme Court decision for the following reasons:</a:t>
            </a:r>
          </a:p>
          <a:p>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Title V does not impose more stringent requirements;</a:t>
            </a:r>
          </a:p>
          <a:p>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According to EPA estimates, the  majority of GHG emissions are from the so-called “anyway” sources, which will still be regulated ;</a:t>
            </a:r>
          </a:p>
          <a:p>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And</a:t>
            </a:r>
          </a:p>
          <a:p>
            <a:endParaRPr lang="en-US" sz="1400" dirty="0" smtClean="0">
              <a:latin typeface="Times New Roman" pitchFamily="18" charset="0"/>
              <a:cs typeface="Times New Roman" pitchFamily="18" charset="0"/>
            </a:endParaRPr>
          </a:p>
          <a:p>
            <a:r>
              <a:rPr lang="en-US" sz="1400" b="1" dirty="0" smtClean="0">
                <a:solidFill>
                  <a:srgbClr val="FF0000"/>
                </a:solidFill>
                <a:latin typeface="Times New Roman" pitchFamily="18" charset="0"/>
                <a:cs typeface="Times New Roman" pitchFamily="18" charset="0"/>
              </a:rPr>
              <a:t>We believe most states will follow the court’s ruling, so this will help keep the playing field level for Oregon sources.</a:t>
            </a:r>
          </a:p>
          <a:p>
            <a:endParaRPr lang="en-US" sz="1400" dirty="0" smtClean="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p:txBody>
      </p:sp>
    </p:spTree>
    <p:extLst>
      <p:ext uri="{BB962C8B-B14F-4D97-AF65-F5344CB8AC3E}">
        <p14:creationId xmlns="" xmlns:p14="http://schemas.microsoft.com/office/powerpoint/2010/main" val="609719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24</a:t>
            </a:fld>
            <a:endParaRPr lang="en-US" dirty="0"/>
          </a:p>
        </p:txBody>
      </p:sp>
      <p:sp>
        <p:nvSpPr>
          <p:cNvPr id="6" name="Notes Placeholder 5"/>
          <p:cNvSpPr>
            <a:spLocks noGrp="1"/>
          </p:cNvSpPr>
          <p:nvPr>
            <p:ph type="body" sz="quarter" idx="11"/>
          </p:nvPr>
        </p:nvSpPr>
        <p:spPr>
          <a:xfrm>
            <a:off x="228600" y="4416425"/>
            <a:ext cx="6629400" cy="4727575"/>
          </a:xfrm>
        </p:spPr>
        <p:txBody>
          <a:bodyPr>
            <a:normAutofit/>
          </a:bodyPr>
          <a:lstStyle/>
          <a:p>
            <a:r>
              <a:rPr lang="en-US" sz="1400" dirty="0" smtClean="0"/>
              <a:t>In a related area, we received comments on the biogenic CO2 deferral .</a:t>
            </a:r>
          </a:p>
          <a:p>
            <a:endParaRPr lang="en-US" sz="1400" dirty="0" smtClean="0"/>
          </a:p>
          <a:p>
            <a:r>
              <a:rPr lang="en-US" sz="1400" dirty="0" smtClean="0"/>
              <a:t>Biogenic CO</a:t>
            </a:r>
            <a:r>
              <a:rPr lang="en-US" sz="1400" baseline="-25000" dirty="0" smtClean="0"/>
              <a:t>2</a:t>
            </a:r>
            <a:r>
              <a:rPr lang="en-US" sz="1400" dirty="0" smtClean="0"/>
              <a:t> comes from the combustion of forest-derived and agriculture-derived fuels, and</a:t>
            </a:r>
          </a:p>
          <a:p>
            <a:r>
              <a:rPr lang="en-US" sz="1400" dirty="0" smtClean="0"/>
              <a:t>also from the combustion of biogas derived from the decomposition of biological waste in landfills, wastewater treatment systems, or manure management processes.</a:t>
            </a:r>
          </a:p>
          <a:p>
            <a:endParaRPr lang="en-US" sz="1400" dirty="0" smtClean="0"/>
          </a:p>
          <a:p>
            <a:r>
              <a:rPr lang="en-US" sz="1400" dirty="0" smtClean="0"/>
              <a:t>Since biogenic CO2 is derived from growing products that take CO2 out of the atmosphere, there  is a belief that the CO2 emitted from combusting these materials is balanced, at least to some extent, by the CO2 taken up by growing these materials. If emissions and uptake were exactly balanced, these materials have no net effect on the amount of CO2 in the atmosphere, and would be considered 100% carbon-neutral.</a:t>
            </a:r>
          </a:p>
          <a:p>
            <a:endParaRPr lang="en-US" sz="1400" dirty="0" smtClean="0"/>
          </a:p>
          <a:p>
            <a:endParaRPr lang="en-US" sz="1400" dirty="0" smtClean="0"/>
          </a:p>
          <a:p>
            <a:endParaRPr lang="en-US" sz="2000" dirty="0"/>
          </a:p>
        </p:txBody>
      </p:sp>
    </p:spTree>
    <p:extLst>
      <p:ext uri="{BB962C8B-B14F-4D97-AF65-F5344CB8AC3E}">
        <p14:creationId xmlns:p14="http://schemas.microsoft.com/office/powerpoint/2010/main" xmlns="" val="609719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25</a:t>
            </a:fld>
            <a:endParaRPr lang="en-US" dirty="0"/>
          </a:p>
        </p:txBody>
      </p:sp>
      <p:sp>
        <p:nvSpPr>
          <p:cNvPr id="6" name="Notes Placeholder 5"/>
          <p:cNvSpPr>
            <a:spLocks noGrp="1"/>
          </p:cNvSpPr>
          <p:nvPr>
            <p:ph type="body" sz="quarter" idx="11"/>
          </p:nvPr>
        </p:nvSpPr>
        <p:spPr>
          <a:xfrm>
            <a:off x="228600" y="4416425"/>
            <a:ext cx="6629400" cy="4727575"/>
          </a:xfrm>
        </p:spPr>
        <p:txBody>
          <a:bodyPr>
            <a:normAutofit/>
          </a:bodyPr>
          <a:lstStyle/>
          <a:p>
            <a:r>
              <a:rPr lang="en-US" sz="1400" dirty="0" smtClean="0"/>
              <a:t>In 2011, EPA exempted, or deferred, biogenic CO2 from permitting for three years, and DEQ and EQC followed suit.</a:t>
            </a:r>
          </a:p>
          <a:p>
            <a:r>
              <a:rPr lang="en-US" sz="1400" dirty="0" smtClean="0"/>
              <a:t> </a:t>
            </a:r>
          </a:p>
          <a:p>
            <a:r>
              <a:rPr lang="en-US" sz="1400" dirty="0" smtClean="0"/>
              <a:t>Our understanding is that EPA is continuing to study the question of carbon neutrality and there’s a chance that EPA will propose a revised rule some time in the future.</a:t>
            </a:r>
          </a:p>
          <a:p>
            <a:endParaRPr lang="en-US" sz="1400" dirty="0" smtClean="0"/>
          </a:p>
          <a:p>
            <a:r>
              <a:rPr lang="en-US" sz="1400" dirty="0" smtClean="0"/>
              <a:t>In the meantime, the deferral expired in 2014, and at about the same time the Supreme Court issued a ruling that the deferral must be vacated. However, the rule hasn’t actually been vacated yet, and both the Biogenic Deferral and the Tailoring Rule may not be fully resolved for several more years.</a:t>
            </a:r>
          </a:p>
          <a:p>
            <a:endParaRPr lang="en-US" sz="1400" dirty="0" smtClean="0"/>
          </a:p>
          <a:p>
            <a:endParaRPr lang="en-US" sz="1400" dirty="0" smtClean="0"/>
          </a:p>
          <a:p>
            <a:endParaRPr lang="en-US" sz="1400" dirty="0" smtClean="0"/>
          </a:p>
          <a:p>
            <a:endParaRPr lang="en-US" sz="1400" dirty="0" smtClean="0"/>
          </a:p>
          <a:p>
            <a:endParaRPr lang="en-US" sz="2000" dirty="0"/>
          </a:p>
        </p:txBody>
      </p:sp>
    </p:spTree>
    <p:extLst>
      <p:ext uri="{BB962C8B-B14F-4D97-AF65-F5344CB8AC3E}">
        <p14:creationId xmlns:p14="http://schemas.microsoft.com/office/powerpoint/2010/main" xmlns="" val="609719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26</a:t>
            </a:fld>
            <a:endParaRPr lang="en-US" dirty="0"/>
          </a:p>
        </p:txBody>
      </p:sp>
      <p:sp>
        <p:nvSpPr>
          <p:cNvPr id="6" name="Notes Placeholder 5"/>
          <p:cNvSpPr>
            <a:spLocks noGrp="1"/>
          </p:cNvSpPr>
          <p:nvPr>
            <p:ph type="body" sz="quarter" idx="11"/>
          </p:nvPr>
        </p:nvSpPr>
        <p:spPr>
          <a:xfrm>
            <a:off x="228600" y="4416425"/>
            <a:ext cx="6629400" cy="4727575"/>
          </a:xfrm>
        </p:spPr>
        <p:txBody>
          <a:bodyPr>
            <a:normAutofit/>
          </a:bodyPr>
          <a:lstStyle/>
          <a:p>
            <a:r>
              <a:rPr lang="en-US" sz="1400" dirty="0" smtClean="0"/>
              <a:t>Because of the unclear legal situation regarding EPA’s deferral rule, DEQ’s original propose in this rulemaking was to eliminate the deferral, but to acknowledge that was in effect for 3 years.</a:t>
            </a:r>
          </a:p>
          <a:p>
            <a:endParaRPr lang="en-US" sz="1400" dirty="0" smtClean="0"/>
          </a:p>
          <a:p>
            <a:r>
              <a:rPr lang="en-US" sz="1400" dirty="0" smtClean="0"/>
              <a:t>However, since that time we’ve learned that the situation probably won’t be resolved for some time and so we’ve proposed to revert to the rule language that was adopted in 2011. The rule language basically means that DEQ will automatically follow the final court actions and whatever final rules EPA may adopt.</a:t>
            </a:r>
          </a:p>
          <a:p>
            <a:endParaRPr lang="en-US" sz="2000" dirty="0"/>
          </a:p>
        </p:txBody>
      </p:sp>
    </p:spTree>
    <p:extLst>
      <p:ext uri="{BB962C8B-B14F-4D97-AF65-F5344CB8AC3E}">
        <p14:creationId xmlns:p14="http://schemas.microsoft.com/office/powerpoint/2010/main" xmlns="" val="609719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27</a:t>
            </a:fld>
            <a:endParaRPr lang="en-US" dirty="0"/>
          </a:p>
        </p:txBody>
      </p:sp>
      <p:sp>
        <p:nvSpPr>
          <p:cNvPr id="6" name="Notes Placeholder 5"/>
          <p:cNvSpPr>
            <a:spLocks noGrp="1"/>
          </p:cNvSpPr>
          <p:nvPr>
            <p:ph type="body" sz="quarter" idx="11"/>
          </p:nvPr>
        </p:nvSpPr>
        <p:spPr/>
        <p:txBody>
          <a:bodyPr>
            <a:normAutofit/>
          </a:bodyPr>
          <a:lstStyle/>
          <a:p>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solidFill>
                  <a:prstClr val="black"/>
                </a:solidFill>
              </a:rPr>
              <a:pPr/>
              <a:t>28</a:t>
            </a:fld>
            <a:endParaRPr lang="en-US" dirty="0">
              <a:solidFill>
                <a:prstClr val="black"/>
              </a:solidFill>
            </a:endParaRPr>
          </a:p>
        </p:txBody>
      </p:sp>
      <p:sp>
        <p:nvSpPr>
          <p:cNvPr id="6" name="Notes Placeholder 4"/>
          <p:cNvSpPr txBox="1">
            <a:spLocks/>
          </p:cNvSpPr>
          <p:nvPr/>
        </p:nvSpPr>
        <p:spPr>
          <a:xfrm>
            <a:off x="854075" y="4568825"/>
            <a:ext cx="5607050" cy="4183063"/>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Times New Roman"/>
                <a:cs typeface="Times New Roman" pitchFamily="18" charset="0"/>
              </a:rPr>
              <a:t>Background: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Times New Roman"/>
              <a:cs typeface="Times New Roman"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Times New Roman"/>
                <a:cs typeface="Times New Roman" pitchFamily="18" charset="0"/>
              </a:rPr>
              <a:t>Current rule requires control of gasoline vapor emissions</a:t>
            </a:r>
          </a:p>
          <a:p>
            <a:pPr marL="0" lvl="1"/>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Times New Roman"/>
                <a:cs typeface="Times New Roman" pitchFamily="18" charset="0"/>
              </a:rPr>
              <a:t>when gasoline is loaded onto marine vessels at large terminals</a:t>
            </a:r>
            <a:r>
              <a:rPr lang="en-US" sz="1400" noProof="0" dirty="0" smtClean="0">
                <a:latin typeface="Times New Roman" pitchFamily="18" charset="0"/>
                <a:ea typeface="Times New Roman"/>
                <a:cs typeface="Times New Roman" pitchFamily="18" charset="0"/>
              </a:rPr>
              <a:t>.</a:t>
            </a:r>
          </a:p>
          <a:p>
            <a:pPr marL="0" lvl="1"/>
            <a:endParaRPr lang="en-US" sz="1400" dirty="0" smtClean="0">
              <a:latin typeface="Times New Roman" pitchFamily="18" charset="0"/>
              <a:ea typeface="Times New Roman"/>
              <a:cs typeface="Times New Roman" pitchFamily="18" charset="0"/>
            </a:endParaRPr>
          </a:p>
          <a:p>
            <a:pPr marL="0" lvl="1"/>
            <a:r>
              <a:rPr lang="en-US" sz="1400" noProof="0" dirty="0" smtClean="0">
                <a:latin typeface="Times New Roman" pitchFamily="18" charset="0"/>
                <a:ea typeface="Times New Roman"/>
                <a:cs typeface="Times New Roman" pitchFamily="18" charset="0"/>
              </a:rPr>
              <a:t>This rule applies</a:t>
            </a:r>
            <a:r>
              <a:rPr lang="en-US" sz="1400" dirty="0" smtClean="0">
                <a:latin typeface="Times New Roman" pitchFamily="18" charset="0"/>
                <a:ea typeface="Times New Roman"/>
                <a:cs typeface="Times New Roman" pitchFamily="18" charset="0"/>
              </a:rPr>
              <a:t> only in Portland area  and was adopted several years ago to help keep Portland in attainment with the ambient ozone standards.</a:t>
            </a:r>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Times New Roman"/>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609719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solidFill>
                  <a:prstClr val="black"/>
                </a:solidFill>
              </a:rPr>
              <a:pPr/>
              <a:t>29</a:t>
            </a:fld>
            <a:endParaRPr lang="en-US" dirty="0">
              <a:solidFill>
                <a:prstClr val="black"/>
              </a:solidFill>
            </a:endParaRPr>
          </a:p>
        </p:txBody>
      </p:sp>
      <p:sp>
        <p:nvSpPr>
          <p:cNvPr id="7" name="Notes Placeholder 4"/>
          <p:cNvSpPr>
            <a:spLocks noGrp="1"/>
          </p:cNvSpPr>
          <p:nvPr>
            <p:ph type="body" sz="quarter" idx="11"/>
          </p:nvPr>
        </p:nvSpPr>
        <p:spPr>
          <a:xfrm>
            <a:off x="533400" y="4419600"/>
            <a:ext cx="6064250" cy="4572000"/>
          </a:xfrm>
        </p:spPr>
        <p:txBody>
          <a:bodyPr>
            <a:noAutofit/>
          </a:bodyPr>
          <a:lstStyle/>
          <a:p>
            <a:pPr lvl="0">
              <a:defRPr/>
            </a:pPr>
            <a:r>
              <a:rPr lang="en-US" sz="1400" dirty="0" smtClean="0">
                <a:latin typeface="Times New Roman" pitchFamily="18" charset="0"/>
                <a:ea typeface="Times New Roman"/>
                <a:cs typeface="Times New Roman" pitchFamily="18" charset="0"/>
              </a:rPr>
              <a:t>Crude oil is also stored and </a:t>
            </a:r>
            <a:r>
              <a:rPr lang="en-US" sz="1400" dirty="0" err="1" smtClean="0">
                <a:latin typeface="Times New Roman" pitchFamily="18" charset="0"/>
                <a:ea typeface="Times New Roman"/>
                <a:cs typeface="Times New Roman" pitchFamily="18" charset="0"/>
              </a:rPr>
              <a:t>transhipped</a:t>
            </a:r>
            <a:r>
              <a:rPr lang="en-US" sz="1400" dirty="0" smtClean="0">
                <a:latin typeface="Times New Roman" pitchFamily="18" charset="0"/>
                <a:ea typeface="Times New Roman"/>
                <a:cs typeface="Times New Roman" pitchFamily="18" charset="0"/>
              </a:rPr>
              <a:t> in the Portland area.</a:t>
            </a:r>
          </a:p>
          <a:p>
            <a:pPr lvl="0">
              <a:defRPr/>
            </a:pPr>
            <a:endParaRPr lang="en-US" sz="1400" dirty="0" smtClean="0">
              <a:latin typeface="Times New Roman" pitchFamily="18" charset="0"/>
              <a:ea typeface="Times New Roman"/>
              <a:cs typeface="Times New Roman" pitchFamily="18" charset="0"/>
            </a:endParaRPr>
          </a:p>
          <a:p>
            <a:pPr lvl="0">
              <a:defRPr/>
            </a:pPr>
            <a:r>
              <a:rPr lang="en-US" sz="1400" dirty="0" smtClean="0">
                <a:latin typeface="Times New Roman" pitchFamily="18" charset="0"/>
                <a:ea typeface="Times New Roman"/>
                <a:cs typeface="Times New Roman" pitchFamily="18" charset="0"/>
              </a:rPr>
              <a:t>Until recently crude oil has usually had low volatility, but now some of the crude oil being shipped has very high volatility, even higher than that of gasoline.</a:t>
            </a:r>
          </a:p>
          <a:p>
            <a:pPr lvl="0">
              <a:defRPr/>
            </a:pPr>
            <a:endParaRPr lang="en-US" sz="1400" dirty="0" smtClean="0">
              <a:latin typeface="Times New Roman" pitchFamily="18" charset="0"/>
              <a:ea typeface="Times New Roman"/>
              <a:cs typeface="Times New Roman" pitchFamily="18" charset="0"/>
            </a:endParaRPr>
          </a:p>
          <a:p>
            <a:pPr lvl="0">
              <a:defRPr/>
            </a:pPr>
            <a:r>
              <a:rPr lang="en-US" sz="1400" dirty="0" smtClean="0">
                <a:latin typeface="Times New Roman" pitchFamily="18" charset="0"/>
                <a:ea typeface="Times New Roman"/>
                <a:cs typeface="Times New Roman" pitchFamily="18" charset="0"/>
              </a:rPr>
              <a:t>DEQ expects that eventually some of these volatile crude oils will be stored and transloaded at Portland terminals .</a:t>
            </a:r>
          </a:p>
          <a:p>
            <a:pPr lvl="0">
              <a:defRPr/>
            </a:pPr>
            <a:r>
              <a:rPr lang="en-US" sz="1400" dirty="0" smtClean="0">
                <a:latin typeface="Times New Roman" pitchFamily="18" charset="0"/>
                <a:ea typeface="Times New Roman"/>
                <a:cs typeface="Times New Roman" pitchFamily="18" charset="0"/>
              </a:rPr>
              <a:t>In addition, EPA might reduce the ozone standard , which will reduce the headspace between the standard and the ozone levels in Portland.</a:t>
            </a:r>
          </a:p>
          <a:p>
            <a:pPr lvl="0">
              <a:defRPr/>
            </a:pPr>
            <a:r>
              <a:rPr lang="en-US" sz="1400" dirty="0" smtClean="0">
                <a:latin typeface="Times New Roman" pitchFamily="18" charset="0"/>
                <a:ea typeface="Times New Roman"/>
                <a:cs typeface="Times New Roman" pitchFamily="18" charset="0"/>
              </a:rPr>
              <a:t>With both of these things happening we felt that we should take a proactive step to minimize emissions from very volatile products.</a:t>
            </a:r>
          </a:p>
          <a:p>
            <a:pPr lvl="0">
              <a:defRPr/>
            </a:pPr>
            <a:endParaRPr lang="en-US" sz="1400" dirty="0" smtClean="0">
              <a:latin typeface="Times New Roman" pitchFamily="18" charset="0"/>
              <a:ea typeface="Times New Roman"/>
              <a:cs typeface="Times New Roman" pitchFamily="18" charset="0"/>
            </a:endParaRPr>
          </a:p>
          <a:p>
            <a:pPr lvl="0"/>
            <a:r>
              <a:rPr lang="en-US" sz="1400" dirty="0" smtClean="0">
                <a:latin typeface="Times New Roman" pitchFamily="18" charset="0"/>
                <a:ea typeface="Times New Roman"/>
                <a:cs typeface="Times New Roman" pitchFamily="18" charset="0"/>
              </a:rPr>
              <a:t>Based on comments we received, the original proposal was far too stringent. The affected terminals also indicated they would need time to upgrade their emission control systems.</a:t>
            </a:r>
          </a:p>
          <a:p>
            <a:pPr lvl="0"/>
            <a:endParaRPr lang="en-US" sz="1400" dirty="0" smtClean="0">
              <a:latin typeface="Times New Roman" pitchFamily="18" charset="0"/>
              <a:ea typeface="Times New Roman"/>
              <a:cs typeface="Times New Roman" pitchFamily="18" charset="0"/>
            </a:endParaRPr>
          </a:p>
          <a:p>
            <a:pPr lvl="0"/>
            <a:r>
              <a:rPr lang="en-US" sz="1400" dirty="0" smtClean="0">
                <a:latin typeface="Times New Roman" pitchFamily="18" charset="0"/>
                <a:ea typeface="Times New Roman"/>
                <a:cs typeface="Times New Roman" pitchFamily="18" charset="0"/>
              </a:rPr>
              <a:t>The final proposal is less stringent than the original proposal but will still require control of emissions from gasoline,  and  from other volatile products starting in 3 years. This allows time to design and construct the necessary emission control systems.</a:t>
            </a:r>
            <a:endParaRPr lang="en-US" sz="1400" dirty="0">
              <a:latin typeface="Times New Roman" pitchFamily="18" charset="0"/>
              <a:ea typeface="Times New Roman"/>
              <a:cs typeface="Times New Roman" pitchFamily="18" charset="0"/>
            </a:endParaRPr>
          </a:p>
        </p:txBody>
      </p:sp>
    </p:spTree>
    <p:extLst>
      <p:ext uri="{BB962C8B-B14F-4D97-AF65-F5344CB8AC3E}">
        <p14:creationId xmlns="" xmlns:p14="http://schemas.microsoft.com/office/powerpoint/2010/main" val="609719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2000" dirty="0" smtClean="0"/>
              <a:t>These next two slides explain the reasons for this rulemaking:</a:t>
            </a:r>
          </a:p>
          <a:p>
            <a:pPr lvl="1"/>
            <a:endParaRPr lang="en-US" sz="2000" dirty="0" smtClean="0"/>
          </a:p>
          <a:p>
            <a:pPr lvl="1">
              <a:buFont typeface="Arial" pitchFamily="34" charset="0"/>
              <a:buChar char="•"/>
            </a:pPr>
            <a:r>
              <a:rPr lang="en-US" sz="2000" dirty="0" smtClean="0"/>
              <a:t>Originally the rulemaking started out to reorganize our rules and make them easier for people to use.  We had procedures in definitions and tables that were difficult to find.  </a:t>
            </a:r>
          </a:p>
          <a:p>
            <a:pPr lvl="1">
              <a:buFont typeface="Arial" pitchFamily="34" charset="0"/>
              <a:buChar char="•"/>
            </a:pPr>
            <a:endParaRPr lang="en-US" sz="2000" dirty="0" smtClean="0"/>
          </a:p>
          <a:p>
            <a:pPr lvl="1">
              <a:buFont typeface="Arial" pitchFamily="34" charset="0"/>
              <a:buChar char="•"/>
            </a:pPr>
            <a:r>
              <a:rPr lang="en-US" sz="2000" dirty="0" smtClean="0"/>
              <a:t>After talking with people, we realized that there were many areas in our rules that could be improved so the project grew.  </a:t>
            </a:r>
          </a:p>
          <a:p>
            <a:pPr lvl="1">
              <a:buFont typeface="Arial" pitchFamily="34" charset="0"/>
              <a:buChar char="•"/>
            </a:pPr>
            <a:endParaRPr lang="en-US" sz="2000" dirty="0" smtClean="0"/>
          </a:p>
          <a:p>
            <a:pPr lvl="1">
              <a:buFont typeface="Arial" pitchFamily="34" charset="0"/>
              <a:buChar char="•"/>
            </a:pPr>
            <a:r>
              <a:rPr lang="en-US" sz="2000" dirty="0" smtClean="0"/>
              <a:t>READ SLIDE</a:t>
            </a:r>
          </a:p>
          <a:p>
            <a:pPr lvl="1">
              <a:buFont typeface="Arial" pitchFamily="34" charset="0"/>
              <a:buChar char="•"/>
            </a:pPr>
            <a:endParaRPr lang="en-US" sz="2000" dirty="0" smtClean="0"/>
          </a:p>
          <a:p>
            <a:pPr lvl="1">
              <a:buFont typeface="Arial" pitchFamily="34" charset="0"/>
              <a:buChar char="•"/>
            </a:pPr>
            <a:endParaRPr lang="en-US" sz="2000" dirty="0" smtClean="0"/>
          </a:p>
          <a:p>
            <a:pPr lvl="1">
              <a:buFont typeface="Arial" pitchFamily="34" charset="0"/>
              <a:buChar char="•"/>
            </a:pPr>
            <a:endParaRPr lang="en-US" sz="2000"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267201"/>
            <a:ext cx="6019800" cy="4876800"/>
          </a:xfrm>
        </p:spPr>
        <p:txBody>
          <a:bodyPr>
            <a:noAutofit/>
          </a:bodyPr>
          <a:lstStyle/>
          <a:p>
            <a:pPr marR="8890">
              <a:spcAft>
                <a:spcPts val="600"/>
              </a:spcAft>
            </a:pPr>
            <a:r>
              <a:rPr lang="en-US" dirty="0" smtClean="0">
                <a:latin typeface="Times New Roman"/>
                <a:ea typeface="Times New Roman"/>
              </a:rPr>
              <a:t>When the Title V permitting program was established in 1993, DEQ developed a list of “categorically insignificant activities” that may take place at a source but are not addressed individually in the permit. This list includes activities such as janitorial &amp; groundskeeping activities.  They also include emergency generators &amp; small fuel burning equipment (space heaters, water heaters).</a:t>
            </a:r>
          </a:p>
          <a:p>
            <a:r>
              <a:rPr lang="en-US" dirty="0" smtClean="0">
                <a:latin typeface="Times New Roman"/>
                <a:ea typeface="Times New Roman"/>
              </a:rPr>
              <a:t>While most Categorically Insignificant Activities  are still considered insignificant, DEQ has found some facilities that have many emergency generators or small heating devices, with emissions that are significant. In addition, EPA adopted requirements for Reciprocating Internal Combustion Engines (Emergency Generators) that Jerry Ebersole will be talking to you about next.  </a:t>
            </a:r>
          </a:p>
          <a:p>
            <a:endParaRPr lang="en-US" dirty="0" smtClean="0">
              <a:latin typeface="Times New Roman"/>
              <a:ea typeface="Times New Roman"/>
            </a:endParaRPr>
          </a:p>
          <a:p>
            <a:endParaRPr lang="en-US" dirty="0" smtClean="0">
              <a:latin typeface="Times New Roman"/>
              <a:ea typeface="Times New Roman"/>
            </a:endParaRPr>
          </a:p>
          <a:p>
            <a:endParaRPr lang="en-US" dirty="0" smtClean="0">
              <a:latin typeface="Times New Roman"/>
              <a:ea typeface="Times New Roman"/>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30</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81050"/>
            <a:ext cx="4648200" cy="3486150"/>
          </a:xfrm>
        </p:spPr>
      </p:sp>
      <p:sp>
        <p:nvSpPr>
          <p:cNvPr id="3" name="Notes Placeholder 2"/>
          <p:cNvSpPr>
            <a:spLocks noGrp="1"/>
          </p:cNvSpPr>
          <p:nvPr>
            <p:ph type="body" idx="1"/>
          </p:nvPr>
        </p:nvSpPr>
        <p:spPr>
          <a:xfrm>
            <a:off x="457200" y="4267201"/>
            <a:ext cx="6324600" cy="4419599"/>
          </a:xfrm>
        </p:spPr>
        <p:txBody>
          <a:bodyPr>
            <a:noAutofit/>
          </a:bodyPr>
          <a:lstStyle/>
          <a:p>
            <a:pPr>
              <a:lnSpc>
                <a:spcPct val="120000"/>
              </a:lnSpc>
              <a:spcAft>
                <a:spcPts val="600"/>
              </a:spcAft>
            </a:pPr>
            <a:r>
              <a:rPr lang="en-US" sz="1400" dirty="0">
                <a:solidFill>
                  <a:prstClr val="black"/>
                </a:solidFill>
                <a:latin typeface="Times New Roman" pitchFamily="18" charset="0"/>
                <a:cs typeface="Times New Roman" pitchFamily="18" charset="0"/>
              </a:rPr>
              <a:t>If emissions less than de minimis, still categorically </a:t>
            </a:r>
            <a:r>
              <a:rPr lang="en-US" sz="1400" dirty="0" smtClean="0">
                <a:solidFill>
                  <a:prstClr val="black"/>
                </a:solidFill>
                <a:latin typeface="Times New Roman" pitchFamily="18" charset="0"/>
                <a:cs typeface="Times New Roman" pitchFamily="18" charset="0"/>
              </a:rPr>
              <a:t>insignificant</a:t>
            </a:r>
          </a:p>
          <a:p>
            <a:pPr>
              <a:lnSpc>
                <a:spcPct val="120000"/>
              </a:lnSpc>
              <a:spcAft>
                <a:spcPts val="600"/>
              </a:spcAft>
            </a:pPr>
            <a:r>
              <a:rPr lang="en-US" sz="1400" dirty="0" smtClean="0">
                <a:solidFill>
                  <a:prstClr val="black"/>
                </a:solidFill>
                <a:latin typeface="Times New Roman" pitchFamily="18" charset="0"/>
                <a:cs typeface="Times New Roman" pitchFamily="18" charset="0"/>
              </a:rPr>
              <a:t>If </a:t>
            </a:r>
            <a:r>
              <a:rPr lang="en-US" sz="1400" dirty="0">
                <a:solidFill>
                  <a:prstClr val="black"/>
                </a:solidFill>
                <a:latin typeface="Times New Roman" pitchFamily="18" charset="0"/>
                <a:cs typeface="Times New Roman" pitchFamily="18" charset="0"/>
              </a:rPr>
              <a:t>emissions more than de minimis, must be in </a:t>
            </a:r>
            <a:r>
              <a:rPr lang="en-US" sz="1400" dirty="0" smtClean="0">
                <a:solidFill>
                  <a:prstClr val="black"/>
                </a:solidFill>
                <a:latin typeface="Times New Roman" pitchFamily="18" charset="0"/>
                <a:cs typeface="Times New Roman" pitchFamily="18" charset="0"/>
              </a:rPr>
              <a:t>permit</a:t>
            </a:r>
          </a:p>
          <a:p>
            <a:pPr>
              <a:lnSpc>
                <a:spcPct val="120000"/>
              </a:lnSpc>
              <a:spcAft>
                <a:spcPts val="600"/>
              </a:spcAft>
            </a:pPr>
            <a:r>
              <a:rPr lang="en-US" sz="1400" dirty="0" smtClean="0">
                <a:solidFill>
                  <a:prstClr val="black"/>
                </a:solidFill>
                <a:latin typeface="Times New Roman" pitchFamily="18" charset="0"/>
                <a:cs typeface="Times New Roman" pitchFamily="18" charset="0"/>
              </a:rPr>
              <a:t>Most </a:t>
            </a:r>
            <a:r>
              <a:rPr lang="en-US" sz="1400" dirty="0">
                <a:solidFill>
                  <a:prstClr val="black"/>
                </a:solidFill>
                <a:latin typeface="Times New Roman" pitchFamily="18" charset="0"/>
                <a:cs typeface="Times New Roman" pitchFamily="18" charset="0"/>
              </a:rPr>
              <a:t>facilities will be </a:t>
            </a:r>
            <a:r>
              <a:rPr lang="en-US" sz="1400" dirty="0" smtClean="0">
                <a:solidFill>
                  <a:prstClr val="black"/>
                </a:solidFill>
                <a:latin typeface="Times New Roman" pitchFamily="18" charset="0"/>
                <a:cs typeface="Times New Roman" pitchFamily="18" charset="0"/>
              </a:rPr>
              <a:t>unaffected</a:t>
            </a:r>
          </a:p>
          <a:p>
            <a:pPr>
              <a:lnSpc>
                <a:spcPct val="120000"/>
              </a:lnSpc>
              <a:spcAft>
                <a:spcPts val="600"/>
              </a:spcAft>
            </a:pPr>
            <a:r>
              <a:rPr lang="en-US" sz="1400" dirty="0" smtClean="0">
                <a:solidFill>
                  <a:prstClr val="black"/>
                </a:solidFill>
                <a:latin typeface="Times New Roman" pitchFamily="18" charset="0"/>
                <a:cs typeface="Times New Roman" pitchFamily="18" charset="0"/>
              </a:rPr>
              <a:t>One-time </a:t>
            </a:r>
            <a:r>
              <a:rPr lang="en-US" sz="1400" dirty="0">
                <a:solidFill>
                  <a:prstClr val="black"/>
                </a:solidFill>
                <a:latin typeface="Times New Roman" pitchFamily="18" charset="0"/>
                <a:cs typeface="Times New Roman" pitchFamily="18" charset="0"/>
              </a:rPr>
              <a:t>workload increase for a few </a:t>
            </a:r>
            <a:r>
              <a:rPr lang="en-US" sz="1400" dirty="0" smtClean="0">
                <a:solidFill>
                  <a:prstClr val="black"/>
                </a:solidFill>
                <a:latin typeface="Times New Roman" pitchFamily="18" charset="0"/>
                <a:cs typeface="Times New Roman" pitchFamily="18" charset="0"/>
              </a:rPr>
              <a:t>permits</a:t>
            </a:r>
            <a:endParaRPr lang="en-US" sz="1400" dirty="0">
              <a:solidFill>
                <a:prstClr val="black"/>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31</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32</a:t>
            </a:fld>
            <a:endParaRPr lang="en-US" dirty="0"/>
          </a:p>
        </p:txBody>
      </p:sp>
      <p:sp>
        <p:nvSpPr>
          <p:cNvPr id="5" name="Notes Placeholder 2"/>
          <p:cNvSpPr txBox="1">
            <a:spLocks/>
          </p:cNvSpPr>
          <p:nvPr/>
        </p:nvSpPr>
        <p:spPr>
          <a:xfrm>
            <a:off x="1143000" y="4419601"/>
            <a:ext cx="5334000" cy="4876800"/>
          </a:xfrm>
          <a:prstGeom prst="rect">
            <a:avLst/>
          </a:prstGeom>
        </p:spPr>
        <p:txBody>
          <a:bodyPr vert="horz" lIns="91440" tIns="45720" rIns="91440" bIns="45720" rtlCol="0">
            <a:noAutofit/>
          </a:bodyPr>
          <a:lstStyle/>
          <a:p>
            <a:pPr marL="11430" marR="354330">
              <a:spcBef>
                <a:spcPts val="0"/>
              </a:spcBef>
              <a:spcAft>
                <a:spcPts val="600"/>
              </a:spcAft>
            </a:pPr>
            <a:endParaRPr lang="en-US" sz="2000" dirty="0" smtClean="0">
              <a:latin typeface="Times New Roman"/>
              <a:ea typeface="Times New Roman"/>
            </a:endParaRPr>
          </a:p>
          <a:p>
            <a:pPr marL="11430" marR="354330">
              <a:spcBef>
                <a:spcPts val="0"/>
              </a:spcBef>
              <a:spcAft>
                <a:spcPts val="600"/>
              </a:spcAft>
            </a:pPr>
            <a:endParaRPr lang="en-US" sz="2000" dirty="0">
              <a:latin typeface="Arial"/>
              <a:ea typeface="Times New Roman"/>
            </a:endParaRPr>
          </a:p>
        </p:txBody>
      </p:sp>
      <p:sp>
        <p:nvSpPr>
          <p:cNvPr id="7" name="Notes Placeholder 6"/>
          <p:cNvSpPr>
            <a:spLocks noGrp="1"/>
          </p:cNvSpPr>
          <p:nvPr>
            <p:ph type="body" sz="quarter" idx="11"/>
          </p:nvPr>
        </p:nvSpPr>
        <p:spPr>
          <a:xfrm>
            <a:off x="701675" y="4416425"/>
            <a:ext cx="5607050" cy="4575175"/>
          </a:xfrm>
        </p:spPr>
        <p:txBody>
          <a:bodyPr>
            <a:noAutofit/>
          </a:bodyPr>
          <a:lstStyle/>
          <a:p>
            <a:r>
              <a:rPr lang="en-US" sz="1800" dirty="0" smtClean="0">
                <a:latin typeface="Times New Roman" pitchFamily="18" charset="0"/>
                <a:cs typeface="Times New Roman" pitchFamily="18" charset="0"/>
              </a:rPr>
              <a:t>The NWR office has been working on air permits for Intel since 2012, and the comments we received are related to those permitting actions.</a:t>
            </a:r>
          </a:p>
          <a:p>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We believe these issues are more appropriately dealt with in the permit process and did not propose any rule changes based on these comments.</a:t>
            </a: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a:p>
        </p:txBody>
      </p:sp>
    </p:spTree>
    <p:extLst>
      <p:ext uri="{BB962C8B-B14F-4D97-AF65-F5344CB8AC3E}">
        <p14:creationId xmlns="" xmlns:p14="http://schemas.microsoft.com/office/powerpoint/2010/main" val="6097197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33</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416425"/>
            <a:ext cx="6705599" cy="4727575"/>
          </a:xfrm>
        </p:spPr>
        <p:txBody>
          <a:bodyPr>
            <a:noAutofit/>
          </a:bodyPr>
          <a:lstStyle/>
          <a:p>
            <a:r>
              <a:rPr lang="en-US" sz="1500" dirty="0" smtClean="0"/>
              <a:t>I don’t mean for this to sound like the academy awards but George and I would like to thank the rest of our rulemaking team:</a:t>
            </a:r>
          </a:p>
          <a:p>
            <a:endParaRPr lang="en-US" sz="1500" dirty="0" smtClean="0"/>
          </a:p>
          <a:p>
            <a:r>
              <a:rPr lang="en-US" sz="1500" dirty="0" smtClean="0"/>
              <a:t>Mark Fisher has been retired for one year and 15 days. You probably know him because he was the permit writer for PGE Boardman.   We wanted to get this rulemaking to you before he retired but as you can see, we didn’t quite make it.</a:t>
            </a:r>
          </a:p>
          <a:p>
            <a:endParaRPr lang="en-US" sz="1500" dirty="0" smtClean="0"/>
          </a:p>
          <a:p>
            <a:r>
              <a:rPr lang="en-US" sz="1500" dirty="0" smtClean="0"/>
              <a:t>Gary Andes and Karen White-Fallon are senior permit writers out of our Salem office. We spent weeks at a time, holed up in a small windowless conference room working on these rules until our brains turned to mush.</a:t>
            </a:r>
          </a:p>
          <a:p>
            <a:endParaRPr lang="en-US" sz="1500" dirty="0" smtClean="0"/>
          </a:p>
          <a:p>
            <a:r>
              <a:rPr lang="en-US" sz="1500" dirty="0" smtClean="0"/>
              <a:t>Phil Allen, our modeler out of HQ spent days with us hammering on Net Air Quality Benefit.</a:t>
            </a:r>
          </a:p>
          <a:p>
            <a:endParaRPr lang="en-US" sz="1500" dirty="0" smtClean="0"/>
          </a:p>
          <a:p>
            <a:r>
              <a:rPr lang="en-US" sz="1500" dirty="0" smtClean="0"/>
              <a:t>And last but not last, Paul Garrahan, our DOJ attorney, turned around his review of all of these rules on embarrassingly short notice. We worked until the last minute on the rules for all of our internal and external deadlines and didn’t give Paul nearly enough time.  His review made our rules better.</a:t>
            </a:r>
          </a:p>
          <a:p>
            <a:endParaRPr lang="en-US" sz="1500" dirty="0" smtClean="0"/>
          </a:p>
          <a:p>
            <a:r>
              <a:rPr lang="en-US" sz="1500" dirty="0" smtClean="0"/>
              <a:t>Thank you.  </a:t>
            </a:r>
          </a:p>
          <a:p>
            <a:endParaRPr lang="en-US" sz="1500"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36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727575"/>
          </a:xfrm>
        </p:spPr>
        <p:txBody>
          <a:bodyPr>
            <a:normAutofit/>
          </a:bodyPr>
          <a:lstStyle/>
          <a:p>
            <a:pPr lvl="1"/>
            <a:r>
              <a:rPr lang="en-US" sz="2000" dirty="0" smtClean="0"/>
              <a:t>When we started to address the permitting problems in areas of marginal air quality, the reorganization of rules turned into a major overhaul of our New Source Review rules.</a:t>
            </a:r>
            <a:endParaRPr lang="en-US" sz="2000"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5</a:t>
            </a:fld>
            <a:endParaRPr lang="en-US" dirty="0"/>
          </a:p>
        </p:txBody>
      </p:sp>
      <p:sp>
        <p:nvSpPr>
          <p:cNvPr id="5" name="Notes Placeholder 4"/>
          <p:cNvSpPr>
            <a:spLocks noGrp="1"/>
          </p:cNvSpPr>
          <p:nvPr>
            <p:ph type="body" sz="quarter" idx="11"/>
          </p:nvPr>
        </p:nvSpPr>
        <p:spPr/>
        <p:txBody>
          <a:bodyPr>
            <a:normAutofit fontScale="92500" lnSpcReduction="10000"/>
          </a:bodyPr>
          <a:lstStyle/>
          <a:p>
            <a:r>
              <a:rPr lang="en-US" sz="2400" dirty="0" smtClean="0"/>
              <a:t>This slide shows the different times we have talked to you about  this rulemaking.  </a:t>
            </a:r>
          </a:p>
          <a:p>
            <a:endParaRPr lang="en-US" sz="2400" dirty="0" smtClean="0"/>
          </a:p>
          <a:p>
            <a:r>
              <a:rPr lang="en-US" sz="2400" dirty="0" smtClean="0"/>
              <a:t>The first time was in a directors report in June 2014.  </a:t>
            </a:r>
          </a:p>
          <a:p>
            <a:endParaRPr lang="en-US" sz="2400" dirty="0" smtClean="0"/>
          </a:p>
          <a:p>
            <a:r>
              <a:rPr lang="en-US" sz="2400" dirty="0" smtClean="0"/>
              <a:t>We brought a temporary rule to you in November of last year that covered the GHG portion of this rulemaking. </a:t>
            </a:r>
          </a:p>
          <a:p>
            <a:endParaRPr lang="en-US" sz="2400" dirty="0" smtClean="0"/>
          </a:p>
          <a:p>
            <a:r>
              <a:rPr lang="en-US" sz="2400" dirty="0" smtClean="0"/>
              <a:t>Info Item in January</a:t>
            </a:r>
          </a:p>
          <a:p>
            <a:endParaRPr lang="en-US" sz="2400" dirty="0" smtClean="0"/>
          </a:p>
          <a:p>
            <a:r>
              <a:rPr lang="en-US" sz="2400" dirty="0" smtClean="0"/>
              <a:t>Proposed rule adoption today</a:t>
            </a:r>
            <a:endParaRPr lang="en-US" sz="2400" dirty="0"/>
          </a:p>
        </p:txBody>
      </p:sp>
    </p:spTree>
    <p:extLst>
      <p:ext uri="{BB962C8B-B14F-4D97-AF65-F5344CB8AC3E}">
        <p14:creationId xmlns:p14="http://schemas.microsoft.com/office/powerpoint/2010/main" xmlns="" val="60971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419599"/>
          </a:xfrm>
        </p:spPr>
        <p:txBody>
          <a:bodyPr>
            <a:noAutofit/>
          </a:bodyPr>
          <a:lstStyle/>
          <a:p>
            <a:pPr marL="285750" indent="-285750"/>
            <a:r>
              <a:rPr lang="en-US" sz="1800" dirty="0" smtClean="0">
                <a:latin typeface="Times New Roman" pitchFamily="18" charset="0"/>
                <a:cs typeface="Times New Roman" pitchFamily="18" charset="0"/>
              </a:rPr>
              <a:t>Now I would like to present a high level overview of this rulemaking.</a:t>
            </a: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1800" dirty="0" smtClean="0">
                <a:latin typeface="Times New Roman" pitchFamily="18" charset="0"/>
                <a:cs typeface="Times New Roman" pitchFamily="18" charset="0"/>
              </a:rPr>
              <a:t>As you will recall from the informational item we presented at the January EQC meeting and from the staff report, we organized this rulemaking into nine categories. </a:t>
            </a: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3600" dirty="0" smtClean="0">
                <a:latin typeface="Times New Roman" pitchFamily="18" charset="0"/>
                <a:cs typeface="Times New Roman" pitchFamily="18" charset="0"/>
              </a:rPr>
              <a:t>We are PROPOSING the following</a:t>
            </a: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1800" dirty="0" smtClean="0">
                <a:latin typeface="Times New Roman" pitchFamily="18" charset="0"/>
                <a:cs typeface="Times New Roman" pitchFamily="18" charset="0"/>
              </a:rPr>
              <a:t>READ THROUGH 1 THROUGH 3</a:t>
            </a:r>
          </a:p>
          <a:p>
            <a:pPr marL="285750" indent="-285750"/>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6</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419599"/>
          </a:xfrm>
        </p:spPr>
        <p:txBody>
          <a:bodyPr>
            <a:noAutofit/>
          </a:bodyPr>
          <a:lstStyle/>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1800" dirty="0" smtClean="0">
                <a:latin typeface="Times New Roman" pitchFamily="18" charset="0"/>
                <a:cs typeface="Times New Roman" pitchFamily="18" charset="0"/>
              </a:rPr>
              <a:t>READ THROUGH 4 THROUGH 6</a:t>
            </a: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endParaRPr lang="en-US" sz="1800" b="1" dirty="0" smtClean="0">
              <a:latin typeface="Times New Roman" pitchFamily="18" charset="0"/>
              <a:cs typeface="Times New Roman" pitchFamily="18" charset="0"/>
            </a:endParaRPr>
          </a:p>
          <a:p>
            <a:pPr marL="285750" indent="-285750"/>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7</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62000"/>
            <a:ext cx="4648200" cy="3486150"/>
          </a:xfrm>
        </p:spPr>
      </p:sp>
      <p:sp>
        <p:nvSpPr>
          <p:cNvPr id="3" name="Notes Placeholder 2"/>
          <p:cNvSpPr>
            <a:spLocks noGrp="1"/>
          </p:cNvSpPr>
          <p:nvPr>
            <p:ph type="body" idx="1"/>
          </p:nvPr>
        </p:nvSpPr>
        <p:spPr>
          <a:xfrm>
            <a:off x="533400" y="4648200"/>
            <a:ext cx="6172200" cy="4495800"/>
          </a:xfrm>
        </p:spPr>
        <p:txBody>
          <a:bodyPr>
            <a:noAutofit/>
          </a:bodyPr>
          <a:lstStyle/>
          <a:p>
            <a:r>
              <a:rPr lang="en-US" sz="2400" dirty="0" smtClean="0">
                <a:latin typeface="Times New Roman" pitchFamily="18" charset="0"/>
                <a:cs typeface="Times New Roman" pitchFamily="18" charset="0"/>
              </a:rPr>
              <a:t>The comments we received on these last three categories did not result in major changes to the rules so the rest of this presentation will focus on areas where there are more substantive proposed rule changes. Categories 7-9 contain very minor changes but didn’t fit in with the other categories</a:t>
            </a:r>
            <a:r>
              <a:rPr lang="en-US" sz="2400" dirty="0" smtClean="0">
                <a:latin typeface="Times New Roman" pitchFamily="18" charset="0"/>
                <a:cs typeface="Times New Roman" pitchFamily="18" charset="0"/>
              </a:rPr>
              <a:t>.</a:t>
            </a:r>
          </a:p>
          <a:p>
            <a:endParaRPr lang="en-US" smtClean="0"/>
          </a:p>
          <a:p>
            <a:r>
              <a:rPr lang="en-US" dirty="0" smtClean="0"/>
              <a:t>DEQ </a:t>
            </a:r>
            <a:r>
              <a:rPr lang="en-US" dirty="0" smtClean="0"/>
              <a:t>proposes revisions to residential wood heating rules to remedy the inadvertent prohibition of selling small commercial biomass boilers in Oregon. DEQ’s Heat Smart program requires biomass and other solid fuel burning devices that have heat output of less than one million Btu per hour to meet certification requirements. The existing rules exempt small biomass boilers from certification requirements if they are subject to federal National Emission Standards for Hazardous Air Pollutants. However, EPA revised its rules in 2012 to exempt small biomass boilers from these standards. DEQ’s proposed rules reestablish the Heat Smart exemption for small commercial biomass boilers regulated through the construction approval or permit programs.</a:t>
            </a:r>
            <a:endParaRPr lang="en-US" dirty="0" smtClean="0">
              <a:latin typeface="Times New Roman"/>
              <a:ea typeface="Times New Roman"/>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8</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267200"/>
            <a:ext cx="6248400" cy="4800600"/>
          </a:xfrm>
        </p:spPr>
        <p:txBody>
          <a:bodyPr>
            <a:noAutofit/>
          </a:bodyPr>
          <a:lstStyle/>
          <a:p>
            <a:r>
              <a:rPr lang="en-US" sz="2100" dirty="0" smtClean="0">
                <a:latin typeface="Times New Roman" pitchFamily="18" charset="0"/>
                <a:cs typeface="Times New Roman" pitchFamily="18" charset="0"/>
              </a:rPr>
              <a:t>Now I would like to explain </a:t>
            </a:r>
            <a:r>
              <a:rPr lang="en-US" sz="2100" dirty="0" smtClean="0">
                <a:latin typeface="Times New Roman" pitchFamily="18" charset="0"/>
                <a:cs typeface="Times New Roman" pitchFamily="18" charset="0"/>
              </a:rPr>
              <a:t>our public involvement process for this rulemaking:</a:t>
            </a:r>
          </a:p>
          <a:p>
            <a:pPr marL="285750" indent="-285750">
              <a:buFont typeface="Arial" pitchFamily="34" charset="0"/>
              <a:buChar char="•"/>
            </a:pPr>
            <a:endParaRPr lang="en-US" sz="2100" dirty="0" smtClean="0">
              <a:latin typeface="Times New Roman" pitchFamily="18" charset="0"/>
              <a:cs typeface="Times New Roman" pitchFamily="18" charset="0"/>
            </a:endParaRPr>
          </a:p>
          <a:p>
            <a:pPr marL="285750" indent="-285750">
              <a:buFont typeface="Arial" pitchFamily="34" charset="0"/>
              <a:buChar char="•"/>
            </a:pPr>
            <a:r>
              <a:rPr lang="en-US" sz="2100" dirty="0" smtClean="0">
                <a:latin typeface="Times New Roman" pitchFamily="18" charset="0"/>
                <a:cs typeface="Times New Roman" pitchFamily="18" charset="0"/>
              </a:rPr>
              <a:t>Stakeholder meetings in August 2013 before rulemaking started to get input from the public  (Portland, Pendleton, Eugene and Medford)</a:t>
            </a:r>
          </a:p>
          <a:p>
            <a:pPr marL="285750" indent="-285750">
              <a:buFont typeface="Arial" pitchFamily="34" charset="0"/>
              <a:buChar char="•"/>
            </a:pPr>
            <a:endParaRPr lang="en-US" sz="2100" dirty="0" smtClean="0">
              <a:latin typeface="Times New Roman" pitchFamily="18" charset="0"/>
              <a:cs typeface="Times New Roman" pitchFamily="18" charset="0"/>
            </a:endParaRPr>
          </a:p>
          <a:p>
            <a:pPr marL="285750" indent="-285750">
              <a:buFont typeface="Arial" pitchFamily="34" charset="0"/>
              <a:buChar char="•"/>
            </a:pPr>
            <a:r>
              <a:rPr lang="en-US" sz="2100" dirty="0" smtClean="0">
                <a:latin typeface="Times New Roman" pitchFamily="18" charset="0"/>
                <a:cs typeface="Times New Roman" pitchFamily="18" charset="0"/>
              </a:rPr>
              <a:t>Fiscal and economic impact advisory committee meeting in January 2014 to ensure we identified the fiscal and economic impacts correctly</a:t>
            </a:r>
          </a:p>
          <a:p>
            <a:pPr marL="285750" indent="-285750">
              <a:buFont typeface="Arial" pitchFamily="34" charset="0"/>
              <a:buChar char="•"/>
            </a:pPr>
            <a:endParaRPr lang="en-US" sz="2100" dirty="0" smtClean="0">
              <a:latin typeface="Times New Roman" pitchFamily="18" charset="0"/>
              <a:cs typeface="Times New Roman" pitchFamily="18" charset="0"/>
            </a:endParaRPr>
          </a:p>
          <a:p>
            <a:pPr marL="285750" indent="-285750">
              <a:buFont typeface="Arial" pitchFamily="34" charset="0"/>
              <a:buChar char="•"/>
            </a:pPr>
            <a:r>
              <a:rPr lang="en-US" sz="2100" dirty="0" smtClean="0">
                <a:latin typeface="Times New Roman" pitchFamily="18" charset="0"/>
                <a:cs typeface="Times New Roman" pitchFamily="18" charset="0"/>
              </a:rPr>
              <a:t>When we placed the rules on public notice on June 16, 2014, we sent out 9,274 notices in addition to posting information on our website</a:t>
            </a:r>
          </a:p>
        </p:txBody>
      </p:sp>
      <p:sp>
        <p:nvSpPr>
          <p:cNvPr id="4" name="Slide Number Placeholder 3"/>
          <p:cNvSpPr>
            <a:spLocks noGrp="1"/>
          </p:cNvSpPr>
          <p:nvPr>
            <p:ph type="sldNum" sz="quarter" idx="10"/>
          </p:nvPr>
        </p:nvSpPr>
        <p:spPr/>
        <p:txBody>
          <a:bodyPr/>
          <a:lstStyle/>
          <a:p>
            <a:fld id="{22370381-2201-4B5E-AFD5-D162C8ADD346}" type="slidenum">
              <a:rPr lang="en-US" smtClean="0"/>
              <a:pPr/>
              <a:t>9</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a:solidFill>
            <a:schemeClr val="accent1"/>
          </a:solidFill>
        </p:spPr>
        <p:txBody>
          <a:bodyPr/>
          <a:lstStyle>
            <a:lvl1pPr>
              <a:defRPr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1905000"/>
            <a:ext cx="6400800" cy="3733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98B1E6C-1CBF-46AC-8C33-CC73A849FFC8}" type="datetime1">
              <a:rPr lang="en-US" smtClean="0"/>
              <a:pPr/>
              <a:t>4/9/2015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97F96-03BA-40A8-AD7F-EBB90BF9AEC3}" type="datetime1">
              <a:rPr lang="en-US" smtClean="0"/>
              <a:pPr/>
              <a:t>4/9/2015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24D47-5C99-424E-89A4-B06B29BDCD77}" type="datetime1">
              <a:rPr lang="en-US" smtClean="0"/>
              <a:pPr/>
              <a:t>4/9/2015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963FD-9FC5-445A-85C9-B7696199B01C}" type="datetime1">
              <a:rPr lang="en-US" smtClean="0"/>
              <a:pPr/>
              <a:t>4/9/2015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04518-A878-498C-8C75-03DD335D33AF}" type="datetime1">
              <a:rPr lang="en-US" smtClean="0"/>
              <a:pPr/>
              <a:t>4/9/2015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F48872-EC17-4020-B1FA-D19A3C0B7ED6}" type="datetime1">
              <a:rPr lang="en-US" smtClean="0"/>
              <a:pPr/>
              <a:t>4/9/2015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7D09C8-063C-4F90-9DFB-92B6DFC0220D}" type="datetime1">
              <a:rPr lang="en-US" smtClean="0"/>
              <a:pPr/>
              <a:t>4/9/2015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E49475-1F0C-470D-8496-814E1122A0A9}" type="datetime1">
              <a:rPr lang="en-US" smtClean="0"/>
              <a:pPr/>
              <a:t>4/9/2015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6788-D49C-40F1-9709-A7AD301B6549}" type="datetime1">
              <a:rPr lang="en-US" smtClean="0"/>
              <a:pPr/>
              <a:t>4/9/2015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232459-DF73-453A-ADC7-BAF1A362C836}" type="datetime1">
              <a:rPr lang="en-US" smtClean="0"/>
              <a:pPr/>
              <a:t>4/9/2015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4F42F-615E-4321-BFFD-684845F40FE0}" type="datetime1">
              <a:rPr lang="en-US" smtClean="0"/>
              <a:pPr/>
              <a:t>4/9/2015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3BD5E-C6E4-42CB-8315-6931C044D346}" type="datetime1">
              <a:rPr lang="en-US" smtClean="0"/>
              <a:pPr/>
              <a:t>4/9/2015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27.tiff"/><Relationship Id="rId5" Type="http://schemas.openxmlformats.org/officeDocument/2006/relationships/diagramLayout" Target="../diagrams/layout1.xml"/><Relationship Id="rId10" Type="http://schemas.openxmlformats.org/officeDocument/2006/relationships/image" Target="../media/image26.jpeg"/><Relationship Id="rId4" Type="http://schemas.openxmlformats.org/officeDocument/2006/relationships/diagramData" Target="../diagrams/data1.xml"/><Relationship Id="rId9"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image" Target="../media/image31.jpeg"/><Relationship Id="rId5" Type="http://schemas.openxmlformats.org/officeDocument/2006/relationships/diagramLayout" Target="../diagrams/layout2.xml"/><Relationship Id="rId10" Type="http://schemas.openxmlformats.org/officeDocument/2006/relationships/image" Target="../media/image30.jpeg"/><Relationship Id="rId4" Type="http://schemas.openxmlformats.org/officeDocument/2006/relationships/diagramData" Target="../diagrams/data2.xml"/><Relationship Id="rId9"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Operations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marR="11430" algn="r">
              <a:tabLst>
                <a:tab pos="3314700" algn="ctr"/>
              </a:tabLst>
            </a:pPr>
            <a:r>
              <a:rPr lang="en-US" sz="3600" b="1" dirty="0" smtClean="0">
                <a:latin typeface="Arial" pitchFamily="34" charset="0"/>
                <a:ea typeface="Times New Roman"/>
                <a:cs typeface="Arial" pitchFamily="34" charset="0"/>
              </a:rPr>
              <a:t>Air quality permitting, Heat Smart and gasoline dispensing facility updates</a:t>
            </a:r>
            <a:endParaRPr lang="en-US" sz="3600" dirty="0" smtClean="0">
              <a:latin typeface="Arial" pitchFamily="34" charset="0"/>
              <a:ea typeface="Times New Roman"/>
              <a:cs typeface="Arial" pitchFamily="34" charset="0"/>
            </a:endParaRPr>
          </a:p>
          <a:p>
            <a:pPr algn="r"/>
            <a:endParaRPr lang="en-US" sz="3600" b="1" dirty="0" smtClean="0">
              <a:latin typeface="Arial" pitchFamily="34" charset="0"/>
              <a:cs typeface="Arial" pitchFamily="34" charset="0"/>
            </a:endParaRPr>
          </a:p>
          <a:p>
            <a:pPr algn="r"/>
            <a:r>
              <a:rPr lang="en-US" sz="2800" b="1" dirty="0" smtClean="0">
                <a:latin typeface="Arial" pitchFamily="34" charset="0"/>
                <a:cs typeface="Arial" pitchFamily="34" charset="0"/>
              </a:rPr>
              <a:t>EQC Proposed Rule Adoption</a:t>
            </a:r>
          </a:p>
          <a:p>
            <a:pPr algn="r"/>
            <a:r>
              <a:rPr lang="en-US" sz="2800" b="1" dirty="0" smtClean="0">
                <a:latin typeface="Arial" pitchFamily="34" charset="0"/>
                <a:cs typeface="Arial" pitchFamily="34" charset="0"/>
              </a:rPr>
              <a:t>April 2015 </a:t>
            </a:r>
          </a:p>
        </p:txBody>
      </p:sp>
      <p:sp>
        <p:nvSpPr>
          <p:cNvPr id="7" name="Footer Placeholder 6"/>
          <p:cNvSpPr>
            <a:spLocks noGrp="1"/>
          </p:cNvSpPr>
          <p:nvPr>
            <p:ph type="ftr" sz="quarter" idx="11"/>
          </p:nvPr>
        </p:nvSpPr>
        <p:spPr/>
        <p:txBody>
          <a:bodyPr/>
          <a:lstStyle/>
          <a:p>
            <a:endParaRPr lang="en-US" dirty="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Jill Inahara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10</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91059" y="685800"/>
            <a:ext cx="8299586" cy="914400"/>
          </a:xfrm>
          <a:prstGeom prst="rect">
            <a:avLst/>
          </a:prstGeom>
          <a:solidFill>
            <a:srgbClr val="439777"/>
          </a:solidFill>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Notice </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(comment period)		</a:t>
            </a:r>
            <a:r>
              <a:rPr kumimoji="0" lang="en-US" sz="32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continued</a:t>
            </a:r>
            <a:endParaRPr kumimoji="0" lang="en-US" sz="3200" b="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3" name="TextBox 2"/>
          <p:cNvSpPr txBox="1"/>
          <p:nvPr/>
        </p:nvSpPr>
        <p:spPr>
          <a:xfrm>
            <a:off x="6096000" y="6096000"/>
            <a:ext cx="2133600" cy="461665"/>
          </a:xfrm>
          <a:prstGeom prst="rect">
            <a:avLst/>
          </a:prstGeom>
          <a:noFill/>
        </p:spPr>
        <p:txBody>
          <a:bodyPr wrap="square" rtlCol="0">
            <a:spAutoFit/>
          </a:bodyPr>
          <a:lstStyle/>
          <a:p>
            <a:r>
              <a:rPr lang="en-US" sz="2400" b="1" dirty="0" smtClean="0">
                <a:solidFill>
                  <a:schemeClr val="accent6">
                    <a:lumMod val="50000"/>
                  </a:schemeClr>
                </a:solidFill>
              </a:rPr>
              <a:t>5 </a:t>
            </a:r>
            <a:r>
              <a:rPr lang="en-US" sz="2000" dirty="0" smtClean="0"/>
              <a:t>Public Hearings</a:t>
            </a:r>
          </a:p>
        </p:txBody>
      </p:sp>
      <p:pic>
        <p:nvPicPr>
          <p:cNvPr id="97282" name="Picture 2" descr="https://protectingourwaters.files.wordpress.com/2012/09/marcellus-public-hearing-city-hall-philadelphia-marc-55.jpg"/>
          <p:cNvPicPr>
            <a:picLocks noChangeAspect="1" noChangeArrowheads="1"/>
          </p:cNvPicPr>
          <p:nvPr/>
        </p:nvPicPr>
        <p:blipFill>
          <a:blip r:embed="rId4" cstate="print"/>
          <a:srcRect/>
          <a:stretch>
            <a:fillRect/>
          </a:stretch>
        </p:blipFill>
        <p:spPr bwMode="auto">
          <a:xfrm>
            <a:off x="5867400" y="4495800"/>
            <a:ext cx="2361589" cy="1571591"/>
          </a:xfrm>
          <a:prstGeom prst="rect">
            <a:avLst/>
          </a:prstGeom>
          <a:noFill/>
        </p:spPr>
      </p:pic>
      <p:sp>
        <p:nvSpPr>
          <p:cNvPr id="8" name="TextBox 7"/>
          <p:cNvSpPr txBox="1"/>
          <p:nvPr/>
        </p:nvSpPr>
        <p:spPr>
          <a:xfrm>
            <a:off x="609600" y="3505200"/>
            <a:ext cx="2903872" cy="461665"/>
          </a:xfrm>
          <a:prstGeom prst="rect">
            <a:avLst/>
          </a:prstGeom>
          <a:noFill/>
        </p:spPr>
        <p:txBody>
          <a:bodyPr wrap="none" rtlCol="0">
            <a:spAutoFit/>
          </a:bodyPr>
          <a:lstStyle/>
          <a:p>
            <a:r>
              <a:rPr lang="en-US" sz="2400" b="1" dirty="0" smtClean="0">
                <a:solidFill>
                  <a:schemeClr val="accent6">
                    <a:lumMod val="50000"/>
                  </a:schemeClr>
                </a:solidFill>
              </a:rPr>
              <a:t>3</a:t>
            </a:r>
            <a:r>
              <a:rPr lang="en-US" b="1" dirty="0" smtClean="0">
                <a:solidFill>
                  <a:schemeClr val="accent6">
                    <a:lumMod val="50000"/>
                  </a:schemeClr>
                </a:solidFill>
              </a:rPr>
              <a:t> </a:t>
            </a:r>
            <a:r>
              <a:rPr lang="en-US" sz="2000" dirty="0" smtClean="0"/>
              <a:t>Public notice extensions</a:t>
            </a:r>
          </a:p>
        </p:txBody>
      </p:sp>
      <p:sp>
        <p:nvSpPr>
          <p:cNvPr id="9" name="TextBox 8"/>
          <p:cNvSpPr txBox="1"/>
          <p:nvPr/>
        </p:nvSpPr>
        <p:spPr>
          <a:xfrm>
            <a:off x="3429000" y="4495800"/>
            <a:ext cx="1872949" cy="769441"/>
          </a:xfrm>
          <a:prstGeom prst="rect">
            <a:avLst/>
          </a:prstGeom>
          <a:noFill/>
        </p:spPr>
        <p:txBody>
          <a:bodyPr wrap="none" rtlCol="0">
            <a:spAutoFit/>
          </a:bodyPr>
          <a:lstStyle/>
          <a:p>
            <a:pPr algn="ctr"/>
            <a:r>
              <a:rPr lang="en-US" sz="2400" b="1" dirty="0" smtClean="0">
                <a:solidFill>
                  <a:schemeClr val="accent6">
                    <a:lumMod val="50000"/>
                  </a:schemeClr>
                </a:solidFill>
              </a:rPr>
              <a:t>3</a:t>
            </a:r>
            <a:r>
              <a:rPr lang="en-US" sz="2400" dirty="0" smtClean="0"/>
              <a:t> </a:t>
            </a:r>
            <a:r>
              <a:rPr lang="en-US" sz="2000" dirty="0" smtClean="0"/>
              <a:t>Months for </a:t>
            </a:r>
          </a:p>
          <a:p>
            <a:pPr algn="ctr"/>
            <a:r>
              <a:rPr lang="en-US" sz="2000" dirty="0" smtClean="0"/>
              <a:t>public comment</a:t>
            </a:r>
          </a:p>
        </p:txBody>
      </p:sp>
      <p:pic>
        <p:nvPicPr>
          <p:cNvPr id="97284" name="Picture 4" descr="http://p2cdn4static.sharpschool.com/UserFiles/Servers/Server_1010998/Image/Other/Calendar2.jpg"/>
          <p:cNvPicPr>
            <a:picLocks noChangeAspect="1" noChangeArrowheads="1"/>
          </p:cNvPicPr>
          <p:nvPr/>
        </p:nvPicPr>
        <p:blipFill>
          <a:blip r:embed="rId5" cstate="print"/>
          <a:srcRect/>
          <a:stretch>
            <a:fillRect/>
          </a:stretch>
        </p:blipFill>
        <p:spPr bwMode="auto">
          <a:xfrm>
            <a:off x="3733800" y="2819400"/>
            <a:ext cx="1790700" cy="1790700"/>
          </a:xfrm>
          <a:prstGeom prst="rect">
            <a:avLst/>
          </a:prstGeom>
          <a:noFill/>
        </p:spPr>
      </p:pic>
      <p:pic>
        <p:nvPicPr>
          <p:cNvPr id="97288" name="Picture 8" descr="http://www.icag.org.uk/wp-content/uploads/2012/12/egg-timer.jpg"/>
          <p:cNvPicPr>
            <a:picLocks noChangeAspect="1" noChangeArrowheads="1"/>
          </p:cNvPicPr>
          <p:nvPr/>
        </p:nvPicPr>
        <p:blipFill>
          <a:blip r:embed="rId6" cstate="print"/>
          <a:srcRect/>
          <a:stretch>
            <a:fillRect/>
          </a:stretch>
        </p:blipFill>
        <p:spPr bwMode="auto">
          <a:xfrm>
            <a:off x="1143000" y="1752600"/>
            <a:ext cx="1485900" cy="1880119"/>
          </a:xfrm>
          <a:prstGeom prst="rect">
            <a:avLst/>
          </a:prstGeom>
          <a:noFill/>
        </p:spPr>
      </p:pic>
    </p:spTree>
    <p:extLst>
      <p:ext uri="{BB962C8B-B14F-4D97-AF65-F5344CB8AC3E}">
        <p14:creationId xmlns:p14="http://schemas.microsoft.com/office/powerpoint/2010/main" xmlns="" val="108170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11</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91059" y="685800"/>
            <a:ext cx="8299586" cy="914400"/>
          </a:xfrm>
          <a:prstGeom prst="rect">
            <a:avLst/>
          </a:prstGeom>
          <a:solidFill>
            <a:srgbClr val="439777"/>
          </a:solidFill>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en-US" sz="32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continued</a:t>
            </a:r>
            <a:endParaRPr kumimoji="0" lang="en-US" sz="3200" b="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3" name="TextBox 2"/>
          <p:cNvSpPr txBox="1"/>
          <p:nvPr/>
        </p:nvSpPr>
        <p:spPr>
          <a:xfrm>
            <a:off x="1676400" y="3886200"/>
            <a:ext cx="2667000" cy="461665"/>
          </a:xfrm>
          <a:prstGeom prst="rect">
            <a:avLst/>
          </a:prstGeom>
          <a:noFill/>
        </p:spPr>
        <p:txBody>
          <a:bodyPr wrap="square" rtlCol="0">
            <a:spAutoFit/>
          </a:bodyPr>
          <a:lstStyle/>
          <a:p>
            <a:r>
              <a:rPr lang="en-US" sz="2400" b="1" dirty="0" smtClean="0">
                <a:solidFill>
                  <a:schemeClr val="accent6">
                    <a:lumMod val="50000"/>
                  </a:schemeClr>
                </a:solidFill>
              </a:rPr>
              <a:t>59</a:t>
            </a:r>
            <a:r>
              <a:rPr lang="en-US" sz="2400" dirty="0" smtClean="0"/>
              <a:t> </a:t>
            </a:r>
            <a:r>
              <a:rPr lang="en-US" sz="2000" dirty="0" smtClean="0"/>
              <a:t>Commenters</a:t>
            </a:r>
          </a:p>
        </p:txBody>
      </p:sp>
      <p:pic>
        <p:nvPicPr>
          <p:cNvPr id="95236" name="Picture 4" descr="http://www.calcasa.org/wp-content/uploads/2014/05/stack-of-papers.jpg"/>
          <p:cNvPicPr>
            <a:picLocks noChangeAspect="1" noChangeArrowheads="1"/>
          </p:cNvPicPr>
          <p:nvPr/>
        </p:nvPicPr>
        <p:blipFill>
          <a:blip r:embed="rId4" cstate="print"/>
          <a:srcRect/>
          <a:stretch>
            <a:fillRect/>
          </a:stretch>
        </p:blipFill>
        <p:spPr bwMode="auto">
          <a:xfrm>
            <a:off x="5486400" y="3886200"/>
            <a:ext cx="2409010" cy="2095499"/>
          </a:xfrm>
          <a:prstGeom prst="rect">
            <a:avLst/>
          </a:prstGeom>
          <a:noFill/>
        </p:spPr>
      </p:pic>
      <p:sp>
        <p:nvSpPr>
          <p:cNvPr id="8" name="TextBox 7"/>
          <p:cNvSpPr txBox="1"/>
          <p:nvPr/>
        </p:nvSpPr>
        <p:spPr>
          <a:xfrm>
            <a:off x="5181600" y="5943600"/>
            <a:ext cx="3107261" cy="461665"/>
          </a:xfrm>
          <a:prstGeom prst="rect">
            <a:avLst/>
          </a:prstGeom>
          <a:noFill/>
        </p:spPr>
        <p:txBody>
          <a:bodyPr wrap="none" rtlCol="0">
            <a:spAutoFit/>
          </a:bodyPr>
          <a:lstStyle/>
          <a:p>
            <a:r>
              <a:rPr lang="en-US" sz="2400" b="1" dirty="0" smtClean="0">
                <a:solidFill>
                  <a:schemeClr val="accent6">
                    <a:lumMod val="50000"/>
                  </a:schemeClr>
                </a:solidFill>
              </a:rPr>
              <a:t>85</a:t>
            </a:r>
            <a:r>
              <a:rPr lang="en-US" sz="1400" dirty="0" smtClean="0"/>
              <a:t> </a:t>
            </a:r>
            <a:r>
              <a:rPr lang="en-US" sz="2000" dirty="0" smtClean="0"/>
              <a:t>Comments + </a:t>
            </a:r>
            <a:r>
              <a:rPr lang="en-US" sz="2400" b="1" dirty="0" smtClean="0">
                <a:solidFill>
                  <a:schemeClr val="accent6">
                    <a:lumMod val="50000"/>
                  </a:schemeClr>
                </a:solidFill>
              </a:rPr>
              <a:t>6</a:t>
            </a:r>
            <a:r>
              <a:rPr lang="en-US" sz="2000" dirty="0" smtClean="0"/>
              <a:t> unrelated</a:t>
            </a:r>
          </a:p>
        </p:txBody>
      </p:sp>
      <p:pic>
        <p:nvPicPr>
          <p:cNvPr id="95240" name="Picture 8" descr="http://www.inc.com/uploaded_files/image/people-pano2_31297.jpg"/>
          <p:cNvPicPr>
            <a:picLocks noChangeAspect="1" noChangeArrowheads="1"/>
          </p:cNvPicPr>
          <p:nvPr/>
        </p:nvPicPr>
        <p:blipFill>
          <a:blip r:embed="rId5" cstate="print"/>
          <a:srcRect r="11134"/>
          <a:stretch>
            <a:fillRect/>
          </a:stretch>
        </p:blipFill>
        <p:spPr bwMode="auto">
          <a:xfrm>
            <a:off x="685800" y="1905000"/>
            <a:ext cx="3792088" cy="1978742"/>
          </a:xfrm>
          <a:prstGeom prst="rect">
            <a:avLst/>
          </a:prstGeom>
          <a:noFill/>
        </p:spPr>
      </p:pic>
    </p:spTree>
    <p:extLst>
      <p:ext uri="{BB962C8B-B14F-4D97-AF65-F5344CB8AC3E}">
        <p14:creationId xmlns:p14="http://schemas.microsoft.com/office/powerpoint/2010/main" xmlns="" val="389513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12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Today’s FOCUS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 y="2657906"/>
            <a:ext cx="3627938" cy="27218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flipH="1">
            <a:off x="557151" y="5406918"/>
            <a:ext cx="3078481" cy="523220"/>
          </a:xfrm>
          <a:prstGeom prst="rect">
            <a:avLst/>
          </a:prstGeom>
          <a:noFill/>
        </p:spPr>
        <p:txBody>
          <a:bodyPr wrap="square" rtlCol="0">
            <a:spAutoFit/>
          </a:bodyPr>
          <a:lstStyle/>
          <a:p>
            <a:r>
              <a:rPr lang="en-US" sz="2800" dirty="0" smtClean="0"/>
              <a:t>Most controversial</a:t>
            </a:r>
            <a:endParaRPr lang="en-US" sz="2800" dirty="0"/>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55096" y="2573547"/>
            <a:ext cx="2875274" cy="28596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5155096" y="5406918"/>
            <a:ext cx="2875274" cy="523220"/>
          </a:xfrm>
          <a:prstGeom prst="rect">
            <a:avLst/>
          </a:prstGeom>
          <a:noFill/>
        </p:spPr>
        <p:txBody>
          <a:bodyPr wrap="none" rtlCol="0">
            <a:spAutoFit/>
          </a:bodyPr>
          <a:lstStyle/>
          <a:p>
            <a:r>
              <a:rPr lang="en-US" sz="2800" dirty="0" smtClean="0"/>
              <a:t>Highest in number</a:t>
            </a:r>
            <a:endParaRPr lang="en-US" sz="2800" dirty="0"/>
          </a:p>
        </p:txBody>
      </p:sp>
      <p:sp>
        <p:nvSpPr>
          <p:cNvPr id="9" name="TextBox 8"/>
          <p:cNvSpPr txBox="1"/>
          <p:nvPr/>
        </p:nvSpPr>
        <p:spPr>
          <a:xfrm>
            <a:off x="666996" y="1765012"/>
            <a:ext cx="3808543" cy="584775"/>
          </a:xfrm>
          <a:prstGeom prst="rect">
            <a:avLst/>
          </a:prstGeom>
          <a:noFill/>
        </p:spPr>
        <p:txBody>
          <a:bodyPr wrap="none" rtlCol="0">
            <a:spAutoFit/>
          </a:bodyPr>
          <a:lstStyle/>
          <a:p>
            <a:r>
              <a:rPr lang="en-US" sz="3200" dirty="0" smtClean="0"/>
              <a:t>Comments that were:</a:t>
            </a:r>
            <a:endParaRPr lang="en-US" sz="3200" dirty="0"/>
          </a:p>
        </p:txBody>
      </p:sp>
    </p:spTree>
    <p:extLst>
      <p:ext uri="{BB962C8B-B14F-4D97-AF65-F5344CB8AC3E}">
        <p14:creationId xmlns:p14="http://schemas.microsoft.com/office/powerpoint/2010/main" xmlns="" val="1169559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3810000"/>
          </a:xfrm>
        </p:spPr>
        <p:txBody>
          <a:bodyPr>
            <a:normAutofit/>
          </a:bodyPr>
          <a:lstStyle/>
          <a:p>
            <a:pPr>
              <a:buNone/>
            </a:pPr>
            <a:r>
              <a:rPr lang="en-US" dirty="0" smtClean="0"/>
              <a:t>What is NSR?</a:t>
            </a:r>
          </a:p>
          <a:p>
            <a:r>
              <a:rPr lang="en-US" dirty="0" smtClean="0"/>
              <a:t>NSR = Preconstruction permitting program</a:t>
            </a:r>
          </a:p>
          <a:p>
            <a:pPr lvl="1"/>
            <a:r>
              <a:rPr lang="en-US" sz="3200" dirty="0" smtClean="0"/>
              <a:t>Facility must get permit before building new or modifying</a:t>
            </a:r>
          </a:p>
          <a:p>
            <a:pPr lvl="1"/>
            <a:r>
              <a:rPr lang="en-US" sz="3200" dirty="0" smtClean="0"/>
              <a:t>Specifies requirements facility must meet</a:t>
            </a:r>
          </a:p>
          <a:p>
            <a:r>
              <a:rPr lang="en-US" dirty="0" smtClean="0"/>
              <a:t>Required by federal regulations</a:t>
            </a:r>
          </a:p>
          <a:p>
            <a:endParaRPr lang="en-US" dirty="0" smtClean="0"/>
          </a:p>
          <a:p>
            <a:pPr>
              <a:buNone/>
            </a:pPr>
            <a:endParaRPr lang="en-US" dirty="0" smtClean="0"/>
          </a:p>
          <a:p>
            <a:endParaRPr lang="en-US" dirty="0" smtClean="0"/>
          </a:p>
          <a:p>
            <a:endParaRPr lang="en-US" dirty="0" smtClean="0"/>
          </a:p>
        </p:txBody>
      </p:sp>
      <p:sp>
        <p:nvSpPr>
          <p:cNvPr id="4" name="Footer Placeholder 3"/>
          <p:cNvSpPr>
            <a:spLocks noGrp="1"/>
          </p:cNvSpPr>
          <p:nvPr>
            <p:ph type="ftr" sz="quarter" idx="11"/>
          </p:nvPr>
        </p:nvSpPr>
        <p:spPr/>
        <p:txBody>
          <a:bodyPr/>
          <a:lstStyle/>
          <a:p>
            <a:fld id="{E790EFF7-AF30-4A94-B76A-4FEBD6A16862}" type="slidenum">
              <a:rPr lang="en-US" smtClean="0"/>
              <a:pPr/>
              <a:t>13</a:t>
            </a:fld>
            <a:endParaRPr lang="en-US" dirty="0"/>
          </a:p>
        </p:txBody>
      </p:sp>
      <p:sp>
        <p:nvSpPr>
          <p:cNvPr id="5" name="Title 1"/>
          <p:cNvSpPr txBox="1">
            <a:spLocks noGrp="1"/>
          </p:cNvSpPr>
          <p:nvPr>
            <p:ph type="title"/>
          </p:nvPr>
        </p:nvSpPr>
        <p:spPr>
          <a:xfrm>
            <a:off x="457200" y="533400"/>
            <a:ext cx="8229600" cy="914400"/>
          </a:xfrm>
          <a:prstGeom prst="rect">
            <a:avLst/>
          </a:prstGeom>
          <a:solidFill>
            <a:srgbClr val="439777"/>
          </a:solidFill>
        </p:spPr>
        <p:txBody>
          <a:bodyPr vert="horz" lIns="91440" tIns="45720" rIns="91440" bIns="45720" rtlCol="0" anchor="ctr">
            <a:normAutofit/>
          </a:bodyPr>
          <a:lstStyle/>
          <a:p>
            <a:pPr marL="514350" indent="-514350" algn="l">
              <a:lnSpc>
                <a:spcPct val="120000"/>
              </a:lnSpc>
              <a:spcAft>
                <a:spcPts val="600"/>
              </a:spcAft>
            </a:pPr>
            <a:r>
              <a:rPr lang="en-US" sz="3200" dirty="0" smtClean="0">
                <a:solidFill>
                  <a:schemeClr val="bg1"/>
                </a:solidFill>
                <a:latin typeface="Arial" pitchFamily="34" charset="0"/>
                <a:cs typeface="Arial" pitchFamily="34" charset="0"/>
              </a:rPr>
              <a:t>6  New Source Review</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4572000" cy="1371599"/>
          </a:xfrm>
        </p:spPr>
        <p:txBody>
          <a:bodyPr>
            <a:normAutofit fontScale="85000" lnSpcReduction="10000"/>
          </a:bodyPr>
          <a:lstStyle/>
          <a:p>
            <a:pPr marL="0" indent="0">
              <a:buNone/>
            </a:pPr>
            <a:r>
              <a:rPr lang="en-US" sz="3300" b="1" dirty="0" smtClean="0"/>
              <a:t>Major NSR</a:t>
            </a:r>
            <a:r>
              <a:rPr lang="en-US" sz="3300" dirty="0" smtClean="0"/>
              <a:t>: at least as stringent as the federal major NSR program = little flexibility</a:t>
            </a:r>
          </a:p>
          <a:p>
            <a:endParaRPr lang="en-US" sz="2800" dirty="0"/>
          </a:p>
        </p:txBody>
      </p:sp>
      <p:sp>
        <p:nvSpPr>
          <p:cNvPr id="4" name="Footer Placeholder 3"/>
          <p:cNvSpPr>
            <a:spLocks noGrp="1"/>
          </p:cNvSpPr>
          <p:nvPr>
            <p:ph type="ftr" sz="quarter" idx="11"/>
          </p:nvPr>
        </p:nvSpPr>
        <p:spPr/>
        <p:txBody>
          <a:bodyPr/>
          <a:lstStyle/>
          <a:p>
            <a:endParaRPr lang="en-US" dirty="0"/>
          </a:p>
        </p:txBody>
      </p:sp>
      <p:sp>
        <p:nvSpPr>
          <p:cNvPr id="5" name="Title 1"/>
          <p:cNvSpPr txBox="1">
            <a:spLocks noGrp="1"/>
          </p:cNvSpPr>
          <p:nvPr>
            <p:ph type="title"/>
          </p:nvPr>
        </p:nvSpPr>
        <p:spPr>
          <a:xfrm>
            <a:off x="457200" y="533400"/>
            <a:ext cx="8229600" cy="914400"/>
          </a:xfrm>
          <a:prstGeom prst="rect">
            <a:avLst/>
          </a:prstGeom>
          <a:solidFill>
            <a:srgbClr val="439777"/>
          </a:solidFill>
        </p:spPr>
        <p:txBody>
          <a:bodyPr vert="horz" lIns="91440" tIns="45720" rIns="91440" bIns="45720" rtlCol="0" anchor="ctr">
            <a:normAutofit fontScale="90000"/>
          </a:bodyPr>
          <a:lstStyle/>
          <a:p>
            <a:pPr marL="514350" indent="-514350" algn="l">
              <a:lnSpc>
                <a:spcPct val="120000"/>
              </a:lnSpc>
              <a:spcAft>
                <a:spcPts val="600"/>
              </a:spcAft>
            </a:pPr>
            <a:r>
              <a:rPr lang="en-US" sz="3600" dirty="0" smtClean="0">
                <a:solidFill>
                  <a:schemeClr val="bg1"/>
                </a:solidFill>
                <a:latin typeface="Arial" pitchFamily="34" charset="0"/>
                <a:cs typeface="Arial" pitchFamily="34" charset="0"/>
              </a:rPr>
              <a:t>6  New Source Review </a:t>
            </a:r>
            <a:r>
              <a:rPr lang="en-US" sz="3000" dirty="0" smtClean="0">
                <a:solidFill>
                  <a:schemeClr val="bg1"/>
                </a:solidFill>
                <a:latin typeface="Arial" pitchFamily="34" charset="0"/>
                <a:cs typeface="Arial" pitchFamily="34" charset="0"/>
              </a:rPr>
              <a:t>		</a:t>
            </a:r>
            <a:r>
              <a:rPr lang="en-US" sz="3000" i="1" dirty="0" smtClean="0">
                <a:solidFill>
                  <a:schemeClr val="bg1"/>
                </a:solidFill>
                <a:latin typeface="Arial" pitchFamily="34" charset="0"/>
                <a:cs typeface="Arial" pitchFamily="34" charset="0"/>
              </a:rPr>
              <a:t>continued</a:t>
            </a:r>
            <a:endParaRPr lang="en-US" sz="3000" i="1" dirty="0" smtClean="0">
              <a:solidFill>
                <a:schemeClr val="bg1"/>
              </a:solidFill>
            </a:endParaRPr>
          </a:p>
        </p:txBody>
      </p:sp>
      <p:sp>
        <p:nvSpPr>
          <p:cNvPr id="6" name="Content Placeholder 2"/>
          <p:cNvSpPr txBox="1">
            <a:spLocks/>
          </p:cNvSpPr>
          <p:nvPr/>
        </p:nvSpPr>
        <p:spPr>
          <a:xfrm>
            <a:off x="381000" y="4191000"/>
            <a:ext cx="4419600" cy="1371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dirty="0" smtClean="0"/>
              <a:t>Minor NSR</a:t>
            </a:r>
            <a:r>
              <a:rPr lang="en-US" sz="3000" dirty="0" smtClean="0"/>
              <a:t>: no minimum requirements = more flexibility</a:t>
            </a:r>
          </a:p>
          <a:p>
            <a:pPr marL="342900" lvl="1" indent="-342900">
              <a:buFont typeface="Arial" pitchFamily="34" charset="0"/>
              <a:buChar char="•"/>
            </a:pPr>
            <a:endParaRPr lang="en-US" sz="3200" dirty="0" smtClean="0"/>
          </a:p>
          <a:p>
            <a:endParaRPr lang="en-US" sz="2800" dirty="0"/>
          </a:p>
        </p:txBody>
      </p:sp>
      <p:pic>
        <p:nvPicPr>
          <p:cNvPr id="4100"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29200" y="1828800"/>
            <a:ext cx="3657600" cy="21231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1746" name="Picture 2" descr="http://www.flytyingspecialties.com/shop/images/fbg_olive.jpg"/>
          <p:cNvPicPr>
            <a:picLocks noChangeAspect="1" noChangeArrowheads="1"/>
          </p:cNvPicPr>
          <p:nvPr/>
        </p:nvPicPr>
        <p:blipFill>
          <a:blip r:embed="rId4" cstate="print"/>
          <a:srcRect/>
          <a:stretch>
            <a:fillRect/>
          </a:stretch>
        </p:blipFill>
        <p:spPr bwMode="auto">
          <a:xfrm>
            <a:off x="5486400" y="4114800"/>
            <a:ext cx="3267075" cy="161296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685800"/>
          </a:xfrm>
        </p:spPr>
        <p:txBody>
          <a:bodyPr>
            <a:normAutofit/>
          </a:bodyPr>
          <a:lstStyle/>
          <a:p>
            <a:pPr>
              <a:buNone/>
            </a:pPr>
            <a:r>
              <a:rPr lang="en-US" dirty="0" smtClean="0"/>
              <a:t>Purpose of changes to New Source Review</a:t>
            </a:r>
          </a:p>
          <a:p>
            <a:endParaRPr lang="en-US" dirty="0" smtClean="0"/>
          </a:p>
        </p:txBody>
      </p:sp>
      <p:sp>
        <p:nvSpPr>
          <p:cNvPr id="4" name="Footer Placeholder 3"/>
          <p:cNvSpPr>
            <a:spLocks noGrp="1"/>
          </p:cNvSpPr>
          <p:nvPr>
            <p:ph type="ftr" sz="quarter" idx="11"/>
          </p:nvPr>
        </p:nvSpPr>
        <p:spPr/>
        <p:txBody>
          <a:bodyPr/>
          <a:lstStyle/>
          <a:p>
            <a:fld id="{E1A39DE1-C360-4391-A0AE-FD351B396D70}" type="slidenum">
              <a:rPr lang="en-US" smtClean="0"/>
              <a:pPr/>
              <a:t>15</a:t>
            </a:fld>
            <a:endParaRPr lang="en-US" dirty="0"/>
          </a:p>
        </p:txBody>
      </p:sp>
      <p:sp>
        <p:nvSpPr>
          <p:cNvPr id="5" name="Title 1"/>
          <p:cNvSpPr txBox="1">
            <a:spLocks noGrp="1"/>
          </p:cNvSpPr>
          <p:nvPr>
            <p:ph type="title"/>
          </p:nvPr>
        </p:nvSpPr>
        <p:spPr>
          <a:xfrm>
            <a:off x="457200" y="609600"/>
            <a:ext cx="8229600" cy="868362"/>
          </a:xfrm>
          <a:prstGeom prst="rect">
            <a:avLst/>
          </a:prstGeom>
          <a:solidFill>
            <a:srgbClr val="439777"/>
          </a:solidFill>
        </p:spPr>
        <p:txBody>
          <a:bodyPr vert="horz" lIns="91440" tIns="45720" rIns="91440" bIns="45720" rtlCol="0" anchor="ctr">
            <a:normAutofit fontScale="90000"/>
          </a:bodyPr>
          <a:lstStyle/>
          <a:p>
            <a:pPr marL="514350" indent="-514350" algn="l">
              <a:lnSpc>
                <a:spcPct val="120000"/>
              </a:lnSpc>
              <a:spcAft>
                <a:spcPts val="600"/>
              </a:spcAft>
            </a:pPr>
            <a:r>
              <a:rPr lang="en-US" sz="3600" dirty="0" smtClean="0">
                <a:solidFill>
                  <a:schemeClr val="bg1"/>
                </a:solidFill>
                <a:latin typeface="Arial" pitchFamily="34" charset="0"/>
                <a:cs typeface="Arial" pitchFamily="34" charset="0"/>
              </a:rPr>
              <a:t>6  New Source Review </a:t>
            </a:r>
            <a:r>
              <a:rPr lang="en-US" sz="3200" dirty="0" smtClean="0">
                <a:solidFill>
                  <a:schemeClr val="bg1"/>
                </a:solidFill>
                <a:latin typeface="Arial" pitchFamily="34" charset="0"/>
                <a:cs typeface="Arial" pitchFamily="34" charset="0"/>
              </a:rPr>
              <a:t>			</a:t>
            </a:r>
            <a:r>
              <a:rPr lang="en-US" sz="3100" i="1" dirty="0" smtClean="0">
                <a:solidFill>
                  <a:schemeClr val="bg1"/>
                </a:solidFill>
                <a:latin typeface="Arial" pitchFamily="34" charset="0"/>
                <a:cs typeface="Arial" pitchFamily="34" charset="0"/>
              </a:rPr>
              <a:t>continued</a:t>
            </a:r>
          </a:p>
        </p:txBody>
      </p:sp>
      <p:grpSp>
        <p:nvGrpSpPr>
          <p:cNvPr id="2" name="Group 14"/>
          <p:cNvGrpSpPr/>
          <p:nvPr/>
        </p:nvGrpSpPr>
        <p:grpSpPr>
          <a:xfrm>
            <a:off x="914400" y="3721854"/>
            <a:ext cx="7767359" cy="1601435"/>
            <a:chOff x="914400" y="3721854"/>
            <a:chExt cx="7767359" cy="1601435"/>
          </a:xfrm>
        </p:grpSpPr>
        <p:pic>
          <p:nvPicPr>
            <p:cNvPr id="53250" name="Picture 2" descr="http://www.theartorder.com/images/blog/gallery/2013/10/Roadblock.jpg"/>
            <p:cNvPicPr>
              <a:picLocks noChangeAspect="1" noChangeArrowheads="1"/>
            </p:cNvPicPr>
            <p:nvPr/>
          </p:nvPicPr>
          <p:blipFill>
            <a:blip r:embed="rId3" cstate="print"/>
            <a:srcRect/>
            <a:stretch>
              <a:fillRect/>
            </a:stretch>
          </p:blipFill>
          <p:spPr bwMode="auto">
            <a:xfrm>
              <a:off x="914400" y="3721854"/>
              <a:ext cx="2314575" cy="1601435"/>
            </a:xfrm>
            <a:prstGeom prst="rect">
              <a:avLst/>
            </a:prstGeom>
            <a:noFill/>
          </p:spPr>
        </p:pic>
        <p:sp>
          <p:nvSpPr>
            <p:cNvPr id="8" name="Rectangle 7"/>
            <p:cNvSpPr/>
            <p:nvPr/>
          </p:nvSpPr>
          <p:spPr>
            <a:xfrm>
              <a:off x="3352800" y="4343400"/>
              <a:ext cx="5328959" cy="523220"/>
            </a:xfrm>
            <a:prstGeom prst="rect">
              <a:avLst/>
            </a:prstGeom>
          </p:spPr>
          <p:txBody>
            <a:bodyPr wrap="none">
              <a:spAutoFit/>
            </a:bodyPr>
            <a:lstStyle/>
            <a:p>
              <a:pPr marL="0" lvl="1"/>
              <a:r>
                <a:rPr lang="en-US" sz="2800" dirty="0" smtClean="0"/>
                <a:t>Remove roadblocks in current rules</a:t>
              </a:r>
            </a:p>
          </p:txBody>
        </p:sp>
      </p:grpSp>
      <p:grpSp>
        <p:nvGrpSpPr>
          <p:cNvPr id="6" name="Group 15"/>
          <p:cNvGrpSpPr/>
          <p:nvPr/>
        </p:nvGrpSpPr>
        <p:grpSpPr>
          <a:xfrm>
            <a:off x="1219200" y="5181600"/>
            <a:ext cx="6924675" cy="1514475"/>
            <a:chOff x="1219200" y="5181600"/>
            <a:chExt cx="6924675" cy="1514475"/>
          </a:xfrm>
        </p:grpSpPr>
        <p:pic>
          <p:nvPicPr>
            <p:cNvPr id="22530" name="Picture 2" descr="http://www.mothersandothersforcleanair.org/wp-content/uploads/2014/03/Clean-Air-in-hands-1.jpg"/>
            <p:cNvPicPr>
              <a:picLocks noChangeAspect="1" noChangeArrowheads="1"/>
            </p:cNvPicPr>
            <p:nvPr/>
          </p:nvPicPr>
          <p:blipFill>
            <a:blip r:embed="rId4" cstate="print"/>
            <a:srcRect/>
            <a:stretch>
              <a:fillRect/>
            </a:stretch>
          </p:blipFill>
          <p:spPr bwMode="auto">
            <a:xfrm>
              <a:off x="6629400" y="5181600"/>
              <a:ext cx="1514475" cy="1514475"/>
            </a:xfrm>
            <a:prstGeom prst="rect">
              <a:avLst/>
            </a:prstGeom>
            <a:noFill/>
          </p:spPr>
        </p:pic>
        <p:sp>
          <p:nvSpPr>
            <p:cNvPr id="9" name="Rectangle 8"/>
            <p:cNvSpPr/>
            <p:nvPr/>
          </p:nvSpPr>
          <p:spPr>
            <a:xfrm>
              <a:off x="1219200" y="5638800"/>
              <a:ext cx="5396285" cy="523220"/>
            </a:xfrm>
            <a:prstGeom prst="rect">
              <a:avLst/>
            </a:prstGeom>
          </p:spPr>
          <p:txBody>
            <a:bodyPr wrap="none">
              <a:spAutoFit/>
            </a:bodyPr>
            <a:lstStyle/>
            <a:p>
              <a:pPr marL="0" lvl="1"/>
              <a:r>
                <a:rPr lang="en-US" sz="2800" dirty="0" smtClean="0"/>
                <a:t>Address air quality problem sources</a:t>
              </a:r>
            </a:p>
          </p:txBody>
        </p:sp>
      </p:grpSp>
      <p:grpSp>
        <p:nvGrpSpPr>
          <p:cNvPr id="7" name="Group 16"/>
          <p:cNvGrpSpPr/>
          <p:nvPr/>
        </p:nvGrpSpPr>
        <p:grpSpPr>
          <a:xfrm>
            <a:off x="1066800" y="2209800"/>
            <a:ext cx="5683250" cy="1683702"/>
            <a:chOff x="1066800" y="2209800"/>
            <a:chExt cx="5683250" cy="1683702"/>
          </a:xfrm>
        </p:grpSpPr>
        <p:sp>
          <p:nvSpPr>
            <p:cNvPr id="12" name="TextBox 11"/>
            <p:cNvSpPr txBox="1"/>
            <p:nvPr/>
          </p:nvSpPr>
          <p:spPr>
            <a:xfrm>
              <a:off x="1066800" y="2514600"/>
              <a:ext cx="3141886" cy="523220"/>
            </a:xfrm>
            <a:prstGeom prst="rect">
              <a:avLst/>
            </a:prstGeom>
            <a:noFill/>
          </p:spPr>
          <p:txBody>
            <a:bodyPr wrap="none" rtlCol="0">
              <a:spAutoFit/>
            </a:bodyPr>
            <a:lstStyle/>
            <a:p>
              <a:r>
                <a:rPr lang="en-US" sz="2800" dirty="0" smtClean="0"/>
                <a:t>Reorganize the rules</a:t>
              </a:r>
              <a:endParaRPr lang="en-US" sz="2800" dirty="0"/>
            </a:p>
          </p:txBody>
        </p:sp>
        <p:pic>
          <p:nvPicPr>
            <p:cNvPr id="21506" name="Picture 2" descr="http://www.peoplefluent.com/sites/default/files/Building%20Pieces.jpg"/>
            <p:cNvPicPr>
              <a:picLocks noChangeAspect="1" noChangeArrowheads="1"/>
            </p:cNvPicPr>
            <p:nvPr/>
          </p:nvPicPr>
          <p:blipFill>
            <a:blip r:embed="rId5" cstate="print"/>
            <a:srcRect t="7200" b="12800"/>
            <a:stretch>
              <a:fillRect/>
            </a:stretch>
          </p:blipFill>
          <p:spPr bwMode="auto">
            <a:xfrm>
              <a:off x="4648200" y="2209800"/>
              <a:ext cx="2101850" cy="1683702"/>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1000"/>
                                        <p:tgtEl>
                                          <p:spTgt spid="7"/>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1000"/>
                                        <p:tgtEl>
                                          <p:spTgt spid="2"/>
                                        </p:tgtEl>
                                      </p:cBhvr>
                                    </p:animEffect>
                                  </p:childTnLst>
                                </p:cTn>
                              </p:par>
                            </p:childTnLst>
                          </p:cTn>
                        </p:par>
                        <p:par>
                          <p:cTn id="12" fill="hold">
                            <p:stCondLst>
                              <p:cond delay="2000"/>
                            </p:stCondLst>
                            <p:childTnLst>
                              <p:par>
                                <p:cTn id="13" presetID="1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4953000"/>
            <a:ext cx="8305800" cy="1752600"/>
          </a:xfrm>
        </p:spPr>
        <p:txBody>
          <a:bodyPr>
            <a:noAutofit/>
          </a:bodyPr>
          <a:lstStyle/>
          <a:p>
            <a:pPr marL="342900" indent="-342900" algn="l">
              <a:spcBef>
                <a:spcPts val="0"/>
              </a:spcBef>
              <a:buFont typeface="Arial" pitchFamily="34" charset="0"/>
              <a:buChar char="•"/>
            </a:pPr>
            <a:r>
              <a:rPr lang="en-US" sz="2800" dirty="0" smtClean="0">
                <a:solidFill>
                  <a:schemeClr val="tx1"/>
                </a:solidFill>
              </a:rPr>
              <a:t>Rules in each area based on air quality needs</a:t>
            </a:r>
          </a:p>
          <a:p>
            <a:pPr marL="342900" indent="-342900" algn="l">
              <a:spcBef>
                <a:spcPts val="0"/>
              </a:spcBef>
              <a:buFont typeface="Arial" pitchFamily="34" charset="0"/>
              <a:buChar char="•"/>
            </a:pPr>
            <a:r>
              <a:rPr lang="en-US" sz="2800" dirty="0" smtClean="0">
                <a:solidFill>
                  <a:schemeClr val="tx1"/>
                </a:solidFill>
              </a:rPr>
              <a:t>When air quality changes, takes years to redesignate area</a:t>
            </a:r>
          </a:p>
          <a:p>
            <a:pPr marL="342900" indent="-342900" algn="l">
              <a:spcBef>
                <a:spcPts val="0"/>
              </a:spcBef>
              <a:buFont typeface="Arial" pitchFamily="34" charset="0"/>
              <a:buChar char="•"/>
            </a:pPr>
            <a:r>
              <a:rPr lang="en-US" sz="2800" dirty="0" smtClean="0">
                <a:solidFill>
                  <a:schemeClr val="tx1"/>
                </a:solidFill>
              </a:rPr>
              <a:t>Meanwhile rules don’t match air quality needs</a:t>
            </a:r>
          </a:p>
          <a:p>
            <a:pPr marL="1200150" lvl="1" indent="-742950" algn="l">
              <a:lnSpc>
                <a:spcPct val="120000"/>
              </a:lnSpc>
              <a:spcBef>
                <a:spcPts val="0"/>
              </a:spcBef>
              <a:spcAft>
                <a:spcPts val="600"/>
              </a:spcAft>
              <a:buFont typeface="Arial" pitchFamily="34" charset="0"/>
              <a:buChar char="•"/>
            </a:pPr>
            <a:endParaRPr lang="en-US" dirty="0" smtClean="0">
              <a:solidFill>
                <a:schemeClr val="tx1"/>
              </a:solidFill>
            </a:endParaRPr>
          </a:p>
          <a:p>
            <a:pPr marL="514350" indent="-514350" algn="l">
              <a:lnSpc>
                <a:spcPct val="120000"/>
              </a:lnSpc>
              <a:spcBef>
                <a:spcPts val="0"/>
              </a:spcBef>
              <a:spcAft>
                <a:spcPts val="600"/>
              </a:spcAft>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16</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pPr>
            <a:r>
              <a:rPr lang="en-US" sz="3200" dirty="0" smtClean="0">
                <a:solidFill>
                  <a:schemeClr val="bg1"/>
                </a:solidFill>
                <a:latin typeface="Arial" pitchFamily="34" charset="0"/>
                <a:cs typeface="Arial" pitchFamily="34" charset="0"/>
              </a:rPr>
              <a:t>5  New Source Review - current</a:t>
            </a:r>
          </a:p>
        </p:txBody>
      </p:sp>
      <p:sp>
        <p:nvSpPr>
          <p:cNvPr id="8" name="Rounded Rectangle 7"/>
          <p:cNvSpPr/>
          <p:nvPr/>
        </p:nvSpPr>
        <p:spPr>
          <a:xfrm>
            <a:off x="457200" y="1828800"/>
            <a:ext cx="2286000" cy="2819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Attainment Area</a:t>
            </a:r>
          </a:p>
          <a:p>
            <a:pPr algn="ctr"/>
            <a:endParaRPr lang="en-US" sz="2400" dirty="0" smtClean="0">
              <a:solidFill>
                <a:schemeClr val="tx1"/>
              </a:solidFill>
            </a:endParaRPr>
          </a:p>
          <a:p>
            <a:pPr algn="ctr"/>
            <a:r>
              <a:rPr lang="en-US" sz="2400" dirty="0" smtClean="0">
                <a:solidFill>
                  <a:schemeClr val="tx1"/>
                </a:solidFill>
              </a:rPr>
              <a:t>AQ good</a:t>
            </a:r>
          </a:p>
          <a:p>
            <a:pPr algn="ctr"/>
            <a:r>
              <a:rPr lang="en-US" sz="2400" dirty="0" smtClean="0">
                <a:solidFill>
                  <a:schemeClr val="tx1"/>
                </a:solidFill>
              </a:rPr>
              <a:t>(below ambient standard)</a:t>
            </a:r>
            <a:endParaRPr lang="en-US" sz="2400" dirty="0">
              <a:solidFill>
                <a:schemeClr val="tx1"/>
              </a:solidFill>
            </a:endParaRPr>
          </a:p>
        </p:txBody>
      </p:sp>
      <p:sp>
        <p:nvSpPr>
          <p:cNvPr id="9" name="Rounded Rectangle 8"/>
          <p:cNvSpPr/>
          <p:nvPr/>
        </p:nvSpPr>
        <p:spPr>
          <a:xfrm>
            <a:off x="3429000" y="1828800"/>
            <a:ext cx="2362200" cy="2895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Nonattainment Area</a:t>
            </a:r>
          </a:p>
          <a:p>
            <a:pPr algn="ctr"/>
            <a:endParaRPr lang="en-US" sz="2400" dirty="0" smtClean="0">
              <a:solidFill>
                <a:schemeClr val="tx1"/>
              </a:solidFill>
            </a:endParaRPr>
          </a:p>
          <a:p>
            <a:pPr algn="ctr"/>
            <a:r>
              <a:rPr lang="en-US" sz="2400" dirty="0" smtClean="0">
                <a:solidFill>
                  <a:schemeClr val="tx1"/>
                </a:solidFill>
              </a:rPr>
              <a:t>AQ poor</a:t>
            </a:r>
          </a:p>
          <a:p>
            <a:pPr algn="ctr"/>
            <a:r>
              <a:rPr lang="en-US" sz="2400" dirty="0" smtClean="0">
                <a:solidFill>
                  <a:schemeClr val="tx1"/>
                </a:solidFill>
              </a:rPr>
              <a:t>(over ambient standard)</a:t>
            </a:r>
          </a:p>
          <a:p>
            <a:pPr algn="ctr"/>
            <a:endParaRPr lang="en-US" dirty="0"/>
          </a:p>
        </p:txBody>
      </p:sp>
      <p:sp>
        <p:nvSpPr>
          <p:cNvPr id="10" name="Rounded Rectangle 9"/>
          <p:cNvSpPr/>
          <p:nvPr/>
        </p:nvSpPr>
        <p:spPr>
          <a:xfrm>
            <a:off x="6477000" y="1828800"/>
            <a:ext cx="2133600" cy="2971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Maintenance Area</a:t>
            </a:r>
          </a:p>
          <a:p>
            <a:pPr algn="ctr"/>
            <a:endParaRPr lang="en-US" sz="2400" dirty="0" smtClean="0">
              <a:solidFill>
                <a:schemeClr val="tx1"/>
              </a:solidFill>
            </a:endParaRPr>
          </a:p>
          <a:p>
            <a:pPr algn="ctr"/>
            <a:r>
              <a:rPr lang="en-US" sz="2400" dirty="0" smtClean="0">
                <a:solidFill>
                  <a:schemeClr val="tx1"/>
                </a:solidFill>
              </a:rPr>
              <a:t>AQ was poor,</a:t>
            </a:r>
          </a:p>
          <a:p>
            <a:pPr algn="ctr"/>
            <a:r>
              <a:rPr lang="en-US" sz="2400" dirty="0" smtClean="0">
                <a:solidFill>
                  <a:schemeClr val="tx1"/>
                </a:solidFill>
              </a:rPr>
              <a:t>Now good,</a:t>
            </a:r>
          </a:p>
          <a:p>
            <a:pPr algn="ctr"/>
            <a:r>
              <a:rPr lang="en-US" sz="2400" dirty="0" smtClean="0">
                <a:solidFill>
                  <a:schemeClr val="tx1"/>
                </a:solidFill>
              </a:rPr>
              <a:t>Prevent slipping back</a:t>
            </a:r>
            <a:endParaRPr lang="en-US" sz="2400" dirty="0">
              <a:solidFill>
                <a:schemeClr val="tx1"/>
              </a:solidFill>
            </a:endParaRPr>
          </a:p>
        </p:txBody>
      </p:sp>
      <p:sp>
        <p:nvSpPr>
          <p:cNvPr id="11" name="Right Arrow 10"/>
          <p:cNvSpPr/>
          <p:nvPr/>
        </p:nvSpPr>
        <p:spPr>
          <a:xfrm>
            <a:off x="2743200" y="3048000"/>
            <a:ext cx="685800" cy="4572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a:off x="5791200" y="3124200"/>
            <a:ext cx="685800" cy="4572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648200"/>
            <a:ext cx="8915400" cy="1752600"/>
          </a:xfrm>
        </p:spPr>
        <p:txBody>
          <a:bodyPr>
            <a:noAutofit/>
          </a:bodyPr>
          <a:lstStyle/>
          <a:p>
            <a:pPr marL="1200150" lvl="1" indent="-742950" algn="l">
              <a:lnSpc>
                <a:spcPct val="120000"/>
              </a:lnSpc>
              <a:spcBef>
                <a:spcPts val="0"/>
              </a:spcBef>
              <a:spcAft>
                <a:spcPts val="600"/>
              </a:spcAft>
            </a:pPr>
            <a:r>
              <a:rPr lang="en-US" dirty="0" smtClean="0">
                <a:solidFill>
                  <a:schemeClr val="tx1"/>
                </a:solidFill>
              </a:rPr>
              <a:t>Sustainment area Minor NSR rules: </a:t>
            </a:r>
          </a:p>
          <a:p>
            <a:pPr marL="800100" lvl="2" indent="-342900" algn="l">
              <a:spcBef>
                <a:spcPts val="0"/>
              </a:spcBef>
              <a:buFont typeface="Arial" pitchFamily="34" charset="0"/>
              <a:buChar char="•"/>
            </a:pPr>
            <a:r>
              <a:rPr lang="en-US" sz="2800" dirty="0" smtClean="0">
                <a:solidFill>
                  <a:schemeClr val="tx1"/>
                </a:solidFill>
              </a:rPr>
              <a:t>Are similar to nonattainment area rules</a:t>
            </a:r>
          </a:p>
          <a:p>
            <a:pPr marL="800100" lvl="2" indent="-342900" algn="l">
              <a:spcBef>
                <a:spcPts val="0"/>
              </a:spcBef>
              <a:buFont typeface="Arial" pitchFamily="34" charset="0"/>
              <a:buChar char="•"/>
            </a:pPr>
            <a:r>
              <a:rPr lang="en-US" sz="2800" dirty="0" smtClean="0">
                <a:solidFill>
                  <a:schemeClr val="tx1"/>
                </a:solidFill>
              </a:rPr>
              <a:t>Remove permitting  roadblock for medium sized facilities</a:t>
            </a:r>
          </a:p>
          <a:p>
            <a:pPr marL="1200150" lvl="1" indent="-742950" algn="l">
              <a:lnSpc>
                <a:spcPct val="120000"/>
              </a:lnSpc>
              <a:spcBef>
                <a:spcPts val="0"/>
              </a:spcBef>
              <a:spcAft>
                <a:spcPts val="600"/>
              </a:spcAft>
              <a:buFont typeface="Arial" pitchFamily="34" charset="0"/>
              <a:buChar char="•"/>
            </a:pPr>
            <a:endParaRPr lang="en-US" dirty="0" smtClean="0">
              <a:solidFill>
                <a:schemeClr val="tx1"/>
              </a:solidFill>
            </a:endParaRPr>
          </a:p>
          <a:p>
            <a:pPr marL="514350" indent="-514350" algn="l">
              <a:lnSpc>
                <a:spcPct val="120000"/>
              </a:lnSpc>
              <a:spcBef>
                <a:spcPts val="0"/>
              </a:spcBef>
              <a:spcAft>
                <a:spcPts val="600"/>
              </a:spcAft>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17</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514350" indent="-514350">
              <a:lnSpc>
                <a:spcPct val="120000"/>
              </a:lnSpc>
              <a:spcAft>
                <a:spcPts val="600"/>
              </a:spcAft>
            </a:pPr>
            <a:r>
              <a:rPr lang="en-US" sz="3200" dirty="0" smtClean="0">
                <a:solidFill>
                  <a:schemeClr val="bg1"/>
                </a:solidFill>
                <a:latin typeface="Arial" pitchFamily="34" charset="0"/>
                <a:cs typeface="Arial" pitchFamily="34" charset="0"/>
              </a:rPr>
              <a:t>5  Establish two new state air quality area designations, “sustainment” and “reattainment”</a:t>
            </a:r>
          </a:p>
        </p:txBody>
      </p:sp>
      <p:sp>
        <p:nvSpPr>
          <p:cNvPr id="8" name="Rounded Rectangle 7"/>
          <p:cNvSpPr/>
          <p:nvPr/>
        </p:nvSpPr>
        <p:spPr>
          <a:xfrm>
            <a:off x="457200" y="1828800"/>
            <a:ext cx="2286000" cy="2819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Attainment Area</a:t>
            </a: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p:txBody>
      </p:sp>
      <p:sp>
        <p:nvSpPr>
          <p:cNvPr id="9" name="Rounded Rectangle 8"/>
          <p:cNvSpPr/>
          <p:nvPr/>
        </p:nvSpPr>
        <p:spPr>
          <a:xfrm>
            <a:off x="3429000" y="1828800"/>
            <a:ext cx="2362200" cy="2895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Nonattainment Area</a:t>
            </a: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dirty="0"/>
          </a:p>
        </p:txBody>
      </p:sp>
      <p:sp>
        <p:nvSpPr>
          <p:cNvPr id="11" name="Rectangle 10"/>
          <p:cNvSpPr/>
          <p:nvPr/>
        </p:nvSpPr>
        <p:spPr>
          <a:xfrm>
            <a:off x="1219200" y="2743200"/>
            <a:ext cx="2209800" cy="1676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Sustainment Area</a:t>
            </a:r>
            <a:endParaRPr lang="en-US" sz="2400" dirty="0">
              <a:solidFill>
                <a:schemeClr val="tx1"/>
              </a:solidFill>
            </a:endParaRPr>
          </a:p>
        </p:txBody>
      </p:sp>
      <p:sp>
        <p:nvSpPr>
          <p:cNvPr id="12" name="TextBox 11"/>
          <p:cNvSpPr txBox="1"/>
          <p:nvPr/>
        </p:nvSpPr>
        <p:spPr>
          <a:xfrm>
            <a:off x="5867400" y="2057400"/>
            <a:ext cx="3276600" cy="2354491"/>
          </a:xfrm>
          <a:prstGeom prst="rect">
            <a:avLst/>
          </a:prstGeom>
          <a:noFill/>
        </p:spPr>
        <p:txBody>
          <a:bodyPr wrap="square" rtlCol="0">
            <a:spAutoFit/>
          </a:bodyPr>
          <a:lstStyle/>
          <a:p>
            <a:pPr>
              <a:buFont typeface="Arial" pitchFamily="34" charset="0"/>
              <a:buChar char="•"/>
            </a:pPr>
            <a:endParaRPr lang="en-US" sz="2000" dirty="0" smtClean="0"/>
          </a:p>
          <a:p>
            <a:pPr>
              <a:buFont typeface="Arial" pitchFamily="34" charset="0"/>
              <a:buChar char="•"/>
            </a:pPr>
            <a:r>
              <a:rPr lang="en-US" sz="2800" dirty="0" smtClean="0"/>
              <a:t> </a:t>
            </a:r>
            <a:r>
              <a:rPr lang="en-US" sz="2700" dirty="0" smtClean="0"/>
              <a:t>Sustainment</a:t>
            </a:r>
            <a:br>
              <a:rPr lang="en-US" sz="2700" dirty="0" smtClean="0"/>
            </a:br>
            <a:r>
              <a:rPr lang="en-US" sz="2700" dirty="0" smtClean="0"/>
              <a:t>   overlays attainment</a:t>
            </a:r>
          </a:p>
          <a:p>
            <a:pPr>
              <a:buFont typeface="Arial" pitchFamily="34" charset="0"/>
              <a:buChar char="•"/>
            </a:pPr>
            <a:r>
              <a:rPr lang="en-US" sz="2700" dirty="0" smtClean="0"/>
              <a:t> Bridges the time</a:t>
            </a:r>
            <a:br>
              <a:rPr lang="en-US" sz="2700" dirty="0" smtClean="0"/>
            </a:br>
            <a:r>
              <a:rPr lang="en-US" sz="2700" dirty="0" smtClean="0"/>
              <a:t>   gap</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4953000"/>
            <a:ext cx="8305800" cy="1752600"/>
          </a:xfrm>
        </p:spPr>
        <p:txBody>
          <a:bodyPr>
            <a:noAutofit/>
          </a:bodyPr>
          <a:lstStyle/>
          <a:p>
            <a:pPr marL="1200150" lvl="1" indent="-742950" algn="l">
              <a:lnSpc>
                <a:spcPct val="120000"/>
              </a:lnSpc>
              <a:spcBef>
                <a:spcPts val="0"/>
              </a:spcBef>
              <a:spcAft>
                <a:spcPts val="600"/>
              </a:spcAft>
              <a:buFont typeface="Arial" pitchFamily="34" charset="0"/>
              <a:buChar char="•"/>
            </a:pPr>
            <a:endParaRPr lang="en-US" dirty="0" smtClean="0">
              <a:solidFill>
                <a:schemeClr val="tx1"/>
              </a:solidFill>
            </a:endParaRPr>
          </a:p>
          <a:p>
            <a:pPr marL="514350" indent="-514350" algn="l">
              <a:lnSpc>
                <a:spcPct val="120000"/>
              </a:lnSpc>
              <a:spcBef>
                <a:spcPts val="0"/>
              </a:spcBef>
              <a:spcAft>
                <a:spcPts val="600"/>
              </a:spcAft>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18</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514350" indent="-514350">
              <a:lnSpc>
                <a:spcPct val="120000"/>
              </a:lnSpc>
              <a:spcAft>
                <a:spcPts val="600"/>
              </a:spcAft>
            </a:pPr>
            <a:r>
              <a:rPr lang="en-US" sz="3200" dirty="0" smtClean="0">
                <a:solidFill>
                  <a:schemeClr val="bg1"/>
                </a:solidFill>
                <a:latin typeface="Arial" pitchFamily="34" charset="0"/>
                <a:cs typeface="Arial" pitchFamily="34" charset="0"/>
              </a:rPr>
              <a:t>5  Establish two new state air quality area designations, “sustainment” and “reattainment”</a:t>
            </a:r>
          </a:p>
        </p:txBody>
      </p:sp>
      <p:sp>
        <p:nvSpPr>
          <p:cNvPr id="9" name="Rounded Rectangle 8"/>
          <p:cNvSpPr/>
          <p:nvPr/>
        </p:nvSpPr>
        <p:spPr>
          <a:xfrm>
            <a:off x="3429000" y="1828800"/>
            <a:ext cx="2362200" cy="2895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Nonattainment Area</a:t>
            </a: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dirty="0"/>
          </a:p>
        </p:txBody>
      </p:sp>
      <p:sp>
        <p:nvSpPr>
          <p:cNvPr id="10" name="Rounded Rectangle 9"/>
          <p:cNvSpPr/>
          <p:nvPr/>
        </p:nvSpPr>
        <p:spPr>
          <a:xfrm>
            <a:off x="6477000" y="1828800"/>
            <a:ext cx="2133600" cy="2895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Maintenance Area</a:t>
            </a: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p:txBody>
      </p:sp>
      <p:sp>
        <p:nvSpPr>
          <p:cNvPr id="13" name="TextBox 12"/>
          <p:cNvSpPr txBox="1"/>
          <p:nvPr/>
        </p:nvSpPr>
        <p:spPr>
          <a:xfrm>
            <a:off x="228600" y="1828800"/>
            <a:ext cx="3048000" cy="2831544"/>
          </a:xfrm>
          <a:prstGeom prst="rect">
            <a:avLst/>
          </a:prstGeom>
          <a:noFill/>
        </p:spPr>
        <p:txBody>
          <a:bodyPr wrap="square" rtlCol="0">
            <a:spAutoFit/>
          </a:bodyPr>
          <a:lstStyle/>
          <a:p>
            <a:pPr>
              <a:buFont typeface="Arial" pitchFamily="34" charset="0"/>
              <a:buChar char="•"/>
            </a:pPr>
            <a:endParaRPr lang="en-US" sz="2000" dirty="0" smtClean="0"/>
          </a:p>
          <a:p>
            <a:pPr>
              <a:buFont typeface="Arial" pitchFamily="34" charset="0"/>
              <a:buChar char="•"/>
            </a:pPr>
            <a:r>
              <a:rPr lang="en-US" sz="2700" dirty="0" smtClean="0"/>
              <a:t>Reattainment</a:t>
            </a:r>
            <a:br>
              <a:rPr lang="en-US" sz="2700" dirty="0" smtClean="0"/>
            </a:br>
            <a:r>
              <a:rPr lang="en-US" sz="2700" dirty="0" smtClean="0"/>
              <a:t>   overlays</a:t>
            </a:r>
            <a:br>
              <a:rPr lang="en-US" sz="2700" dirty="0" smtClean="0"/>
            </a:br>
            <a:r>
              <a:rPr lang="en-US" sz="2700" dirty="0" smtClean="0"/>
              <a:t>   nonattainment</a:t>
            </a:r>
          </a:p>
          <a:p>
            <a:pPr>
              <a:buFont typeface="Arial" pitchFamily="34" charset="0"/>
              <a:buChar char="•"/>
            </a:pPr>
            <a:r>
              <a:rPr lang="en-US" sz="2700" dirty="0" smtClean="0"/>
              <a:t> Bridges the time</a:t>
            </a:r>
            <a:br>
              <a:rPr lang="en-US" sz="2700" dirty="0" smtClean="0"/>
            </a:br>
            <a:r>
              <a:rPr lang="en-US" sz="2700" dirty="0" smtClean="0"/>
              <a:t>   gap</a:t>
            </a:r>
          </a:p>
          <a:p>
            <a:endParaRPr lang="en-US" dirty="0"/>
          </a:p>
        </p:txBody>
      </p:sp>
      <p:sp>
        <p:nvSpPr>
          <p:cNvPr id="14" name="Rectangle 13"/>
          <p:cNvSpPr/>
          <p:nvPr/>
        </p:nvSpPr>
        <p:spPr>
          <a:xfrm>
            <a:off x="4038600" y="2895600"/>
            <a:ext cx="2438400" cy="1524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Reattainment Area</a:t>
            </a:r>
          </a:p>
        </p:txBody>
      </p:sp>
      <p:sp>
        <p:nvSpPr>
          <p:cNvPr id="15" name="Rectangle 14"/>
          <p:cNvSpPr/>
          <p:nvPr/>
        </p:nvSpPr>
        <p:spPr>
          <a:xfrm>
            <a:off x="304800" y="4724400"/>
            <a:ext cx="8534400" cy="2422202"/>
          </a:xfrm>
          <a:prstGeom prst="rect">
            <a:avLst/>
          </a:prstGeom>
        </p:spPr>
        <p:txBody>
          <a:bodyPr wrap="square">
            <a:spAutoFit/>
          </a:bodyPr>
          <a:lstStyle/>
          <a:p>
            <a:pPr marL="1200150" lvl="1" indent="-742950">
              <a:lnSpc>
                <a:spcPct val="120000"/>
              </a:lnSpc>
              <a:spcAft>
                <a:spcPts val="600"/>
              </a:spcAft>
            </a:pPr>
            <a:r>
              <a:rPr lang="en-US" sz="2800" dirty="0" smtClean="0"/>
              <a:t>Reattainment area Minor NSR rules:</a:t>
            </a:r>
          </a:p>
          <a:p>
            <a:pPr marL="800100" lvl="2" indent="-342900">
              <a:buFont typeface="Arial" pitchFamily="34" charset="0"/>
              <a:buChar char="•"/>
            </a:pPr>
            <a:r>
              <a:rPr lang="en-US" sz="2800" dirty="0" smtClean="0"/>
              <a:t>Are closer to maintenance area rules</a:t>
            </a:r>
          </a:p>
          <a:p>
            <a:pPr marL="800100" lvl="2" indent="-342900">
              <a:buFont typeface="Arial" pitchFamily="34" charset="0"/>
              <a:buChar char="•"/>
            </a:pPr>
            <a:r>
              <a:rPr lang="en-US" sz="2800" dirty="0" smtClean="0"/>
              <a:t>Allow less stringent permitting for medium size facilities</a:t>
            </a:r>
          </a:p>
          <a:p>
            <a:pPr marL="1200150" lvl="1" indent="-742950">
              <a:lnSpc>
                <a:spcPct val="120000"/>
              </a:lnSpc>
              <a:spcAft>
                <a:spcPts val="600"/>
              </a:spcAft>
              <a:buFont typeface="Arial" pitchFamily="34" charset="0"/>
              <a:buChar char="•"/>
            </a:pPr>
            <a:endParaRPr lang="en-US" sz="2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cstate="print"/>
          <a:srcRect t="4327" r="3996" b="6224"/>
          <a:stretch>
            <a:fillRect/>
          </a:stretch>
        </p:blipFill>
        <p:spPr bwMode="auto">
          <a:xfrm>
            <a:off x="3886200" y="1676400"/>
            <a:ext cx="5181600" cy="47244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fld id="{F0D78E94-73A4-484D-8D4C-ABC2E7101558}" type="slidenum">
              <a:rPr lang="en-US" smtClean="0"/>
              <a:pPr/>
              <a:t>19</a:t>
            </a:fld>
            <a:endParaRPr lang="en-US" dirty="0"/>
          </a:p>
        </p:txBody>
      </p:sp>
      <p:pic>
        <p:nvPicPr>
          <p:cNvPr id="5" name="Picture 4"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92500"/>
          </a:bodyPr>
          <a:lstStyle/>
          <a:p>
            <a:pPr marL="514350" indent="-514350">
              <a:lnSpc>
                <a:spcPct val="120000"/>
              </a:lnSpc>
              <a:spcAft>
                <a:spcPts val="600"/>
              </a:spcAft>
            </a:pPr>
            <a:r>
              <a:rPr lang="en-US" sz="3200" dirty="0" smtClean="0">
                <a:solidFill>
                  <a:schemeClr val="bg1"/>
                </a:solidFill>
                <a:latin typeface="Arial" pitchFamily="34" charset="0"/>
                <a:cs typeface="Arial" pitchFamily="34" charset="0"/>
              </a:rPr>
              <a:t>4  Designate Lakeview as a sustainment area </a:t>
            </a:r>
          </a:p>
        </p:txBody>
      </p:sp>
      <p:sp>
        <p:nvSpPr>
          <p:cNvPr id="10" name="Subtitle 2"/>
          <p:cNvSpPr txBox="1">
            <a:spLocks/>
          </p:cNvSpPr>
          <p:nvPr/>
        </p:nvSpPr>
        <p:spPr>
          <a:xfrm>
            <a:off x="152400" y="2895600"/>
            <a:ext cx="4800600" cy="2133600"/>
          </a:xfrm>
          <a:prstGeom prst="rect">
            <a:avLst/>
          </a:prstGeom>
        </p:spPr>
        <p:txBody>
          <a:bodyPr vert="horz" lIns="91440" tIns="45720" rIns="91440" bIns="45720" rtlCol="0">
            <a:noAutofit/>
          </a:bodyPr>
          <a:lstStyle/>
          <a:p>
            <a:pPr marL="0" lvl="1">
              <a:lnSpc>
                <a:spcPct val="120000"/>
              </a:lnSpc>
              <a:spcAft>
                <a:spcPts val="600"/>
              </a:spcAft>
            </a:pPr>
            <a:r>
              <a:rPr lang="en-US" sz="2800" dirty="0" smtClean="0"/>
              <a:t>Town of Lakeview and Lake County Commissioners requested sustainment designation</a:t>
            </a:r>
          </a:p>
          <a:p>
            <a:pPr marL="548640" lvl="1" indent="-514350">
              <a:lnSpc>
                <a:spcPct val="120000"/>
              </a:lnSpc>
              <a:spcAft>
                <a:spcPts val="600"/>
              </a:spcAft>
              <a:buFont typeface="Arial" pitchFamily="34" charset="0"/>
              <a:buChar char="•"/>
            </a:pPr>
            <a:endParaRPr lang="en-US" sz="800" dirty="0" smtClean="0"/>
          </a:p>
          <a:p>
            <a:pPr marL="514350" marR="0" lvl="0" indent="-514350" algn="l" defTabSz="914400" rtl="0" eaLnBrk="1" fontAlgn="auto" latinLnBrk="0" hangingPunct="1">
              <a:lnSpc>
                <a:spcPct val="120000"/>
              </a:lnSpc>
              <a:spcBef>
                <a:spcPts val="0"/>
              </a:spcBef>
              <a:spcAft>
                <a:spcPts val="60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057400"/>
            <a:ext cx="8305800" cy="3886200"/>
          </a:xfrm>
        </p:spPr>
        <p:txBody>
          <a:bodyPr>
            <a:noAutofit/>
          </a:bodyPr>
          <a:lstStyle/>
          <a:p>
            <a:pPr marL="514350" indent="-514350" algn="l">
              <a:lnSpc>
                <a:spcPct val="120000"/>
              </a:lnSpc>
              <a:spcBef>
                <a:spcPts val="0"/>
              </a:spcBef>
              <a:spcAft>
                <a:spcPts val="600"/>
              </a:spcAft>
              <a:buFont typeface="Wingdings" pitchFamily="2" charset="2"/>
              <a:buChar char="Ø"/>
            </a:pPr>
            <a:r>
              <a:rPr lang="en-US" sz="2800" dirty="0" smtClean="0">
                <a:solidFill>
                  <a:schemeClr val="tx1"/>
                </a:solidFill>
              </a:rPr>
              <a:t>Summary of Rulemaking</a:t>
            </a:r>
          </a:p>
          <a:p>
            <a:pPr marL="514350" indent="-514350" algn="l">
              <a:lnSpc>
                <a:spcPct val="120000"/>
              </a:lnSpc>
              <a:spcBef>
                <a:spcPts val="0"/>
              </a:spcBef>
              <a:spcAft>
                <a:spcPts val="600"/>
              </a:spcAft>
              <a:buFont typeface="Wingdings" pitchFamily="2" charset="2"/>
              <a:buChar char="Ø"/>
            </a:pPr>
            <a:r>
              <a:rPr lang="en-US" sz="2800" dirty="0" smtClean="0">
                <a:solidFill>
                  <a:schemeClr val="tx1"/>
                </a:solidFill>
              </a:rPr>
              <a:t>Public Notice Process</a:t>
            </a:r>
          </a:p>
          <a:p>
            <a:pPr marL="514350" indent="-514350" algn="l">
              <a:lnSpc>
                <a:spcPct val="120000"/>
              </a:lnSpc>
              <a:spcBef>
                <a:spcPts val="0"/>
              </a:spcBef>
              <a:spcAft>
                <a:spcPts val="600"/>
              </a:spcAft>
              <a:buFont typeface="Wingdings" pitchFamily="2" charset="2"/>
              <a:buChar char="Ø"/>
            </a:pPr>
            <a:r>
              <a:rPr lang="en-US" sz="2800" dirty="0" smtClean="0">
                <a:solidFill>
                  <a:schemeClr val="tx1"/>
                </a:solidFill>
              </a:rPr>
              <a:t>Controversial/Numerous Comments</a:t>
            </a:r>
          </a:p>
          <a:p>
            <a:pPr marL="514350" indent="-514350" algn="l">
              <a:lnSpc>
                <a:spcPct val="120000"/>
              </a:lnSpc>
              <a:spcBef>
                <a:spcPts val="0"/>
              </a:spcBef>
              <a:spcAft>
                <a:spcPts val="600"/>
              </a:spcAft>
              <a:buFont typeface="Wingdings" pitchFamily="2" charset="2"/>
              <a:buChar char="Ø"/>
            </a:pPr>
            <a:r>
              <a:rPr lang="en-US" sz="2800" dirty="0" smtClean="0">
                <a:solidFill>
                  <a:schemeClr val="tx1"/>
                </a:solidFill>
              </a:rPr>
              <a:t>Summary</a:t>
            </a:r>
          </a:p>
          <a:p>
            <a:pPr marL="514350" indent="-514350" algn="l">
              <a:lnSpc>
                <a:spcPct val="120000"/>
              </a:lnSpc>
              <a:spcBef>
                <a:spcPts val="0"/>
              </a:spcBef>
              <a:spcAft>
                <a:spcPts val="600"/>
              </a:spcAft>
              <a:buFont typeface="Wingdings" pitchFamily="2" charset="2"/>
              <a:buChar char="Ø"/>
            </a:pPr>
            <a:r>
              <a:rPr lang="en-US" sz="2800" dirty="0" smtClean="0">
                <a:solidFill>
                  <a:schemeClr val="tx1"/>
                </a:solidFill>
              </a:rPr>
              <a:t>Questions</a:t>
            </a:r>
          </a:p>
        </p:txBody>
      </p:sp>
      <p:sp>
        <p:nvSpPr>
          <p:cNvPr id="6" name="Footer Placeholder 5"/>
          <p:cNvSpPr>
            <a:spLocks noGrp="1"/>
          </p:cNvSpPr>
          <p:nvPr>
            <p:ph type="ftr" sz="quarter" idx="11"/>
          </p:nvPr>
        </p:nvSpPr>
        <p:spPr/>
        <p:txBody>
          <a:bodyPr/>
          <a:lstStyle/>
          <a:p>
            <a:fld id="{F0D78E94-73A4-484D-8D4C-ABC2E7101558}" type="slidenum">
              <a:rPr lang="en-US" smtClean="0"/>
              <a:pPr/>
              <a:t>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Outline of Today’s Presentation</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600200"/>
            <a:ext cx="8534400" cy="1828800"/>
          </a:xfrm>
        </p:spPr>
        <p:txBody>
          <a:bodyPr>
            <a:noAutofit/>
          </a:bodyPr>
          <a:lstStyle/>
          <a:p>
            <a:pPr marL="0" lvl="1" indent="-514350" algn="l">
              <a:lnSpc>
                <a:spcPct val="120000"/>
              </a:lnSpc>
              <a:spcBef>
                <a:spcPts val="0"/>
              </a:spcBef>
              <a:spcAft>
                <a:spcPts val="600"/>
              </a:spcAft>
            </a:pPr>
            <a:r>
              <a:rPr lang="en-US" sz="3200" dirty="0" smtClean="0">
                <a:solidFill>
                  <a:schemeClr val="tx1"/>
                </a:solidFill>
              </a:rPr>
              <a:t>Background</a:t>
            </a:r>
          </a:p>
          <a:p>
            <a:pPr marL="0" lvl="1" algn="l">
              <a:lnSpc>
                <a:spcPct val="120000"/>
              </a:lnSpc>
              <a:spcBef>
                <a:spcPts val="0"/>
              </a:spcBef>
              <a:spcAft>
                <a:spcPts val="600"/>
              </a:spcAft>
            </a:pPr>
            <a:r>
              <a:rPr lang="en-US" dirty="0" smtClean="0">
                <a:solidFill>
                  <a:schemeClr val="tx1"/>
                </a:solidFill>
              </a:rPr>
              <a:t>U.S. Supreme Court struck down parts of federal rules pertaining to greenhouse gas permitting</a:t>
            </a:r>
          </a:p>
        </p:txBody>
      </p:sp>
      <p:sp>
        <p:nvSpPr>
          <p:cNvPr id="6" name="Footer Placeholder 5"/>
          <p:cNvSpPr>
            <a:spLocks noGrp="1"/>
          </p:cNvSpPr>
          <p:nvPr>
            <p:ph type="ftr" sz="quarter" idx="11"/>
          </p:nvPr>
        </p:nvSpPr>
        <p:spPr/>
        <p:txBody>
          <a:bodyPr/>
          <a:lstStyle/>
          <a:p>
            <a:fld id="{F0D78E94-73A4-484D-8D4C-ABC2E7101558}" type="slidenum">
              <a:rPr lang="en-US" smtClean="0"/>
              <a:pPr/>
              <a:t>20</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a:lnSpc>
                <a:spcPct val="120000"/>
              </a:lnSpc>
              <a:spcAft>
                <a:spcPts val="600"/>
              </a:spcAft>
            </a:pPr>
            <a:r>
              <a:rPr lang="en-US" sz="3200" dirty="0" smtClean="0">
                <a:solidFill>
                  <a:schemeClr val="bg1"/>
                </a:solidFill>
                <a:latin typeface="Arial" pitchFamily="34" charset="0"/>
                <a:cs typeface="Arial" pitchFamily="34" charset="0"/>
              </a:rPr>
              <a:t>Greenhouse Gases </a:t>
            </a:r>
          </a:p>
        </p:txBody>
      </p:sp>
      <p:grpSp>
        <p:nvGrpSpPr>
          <p:cNvPr id="2" name="Group 14"/>
          <p:cNvGrpSpPr/>
          <p:nvPr/>
        </p:nvGrpSpPr>
        <p:grpSpPr>
          <a:xfrm>
            <a:off x="457200" y="3429000"/>
            <a:ext cx="8458200" cy="685800"/>
            <a:chOff x="457200" y="3429000"/>
            <a:chExt cx="8458200" cy="685800"/>
          </a:xfrm>
        </p:grpSpPr>
        <p:sp>
          <p:nvSpPr>
            <p:cNvPr id="9" name="TextBox 8"/>
            <p:cNvSpPr txBox="1"/>
            <p:nvPr/>
          </p:nvSpPr>
          <p:spPr>
            <a:xfrm>
              <a:off x="2133600" y="3505200"/>
              <a:ext cx="6781800" cy="461665"/>
            </a:xfrm>
            <a:prstGeom prst="rect">
              <a:avLst/>
            </a:prstGeom>
            <a:noFill/>
          </p:spPr>
          <p:txBody>
            <a:bodyPr wrap="square" rtlCol="0">
              <a:spAutoFit/>
            </a:bodyPr>
            <a:lstStyle/>
            <a:p>
              <a:r>
                <a:rPr lang="en-US" sz="2400" dirty="0" smtClean="0"/>
                <a:t>Sources subject to Title V permits for GHGs alone</a:t>
              </a:r>
            </a:p>
          </p:txBody>
        </p:sp>
        <p:sp>
          <p:nvSpPr>
            <p:cNvPr id="11" name="Right Arrow 10"/>
            <p:cNvSpPr/>
            <p:nvPr/>
          </p:nvSpPr>
          <p:spPr>
            <a:xfrm>
              <a:off x="457200" y="3429000"/>
              <a:ext cx="1752600" cy="6858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Struck down</a:t>
              </a:r>
              <a:endParaRPr lang="en-US" dirty="0">
                <a:solidFill>
                  <a:schemeClr val="tx1"/>
                </a:solidFill>
              </a:endParaRPr>
            </a:p>
          </p:txBody>
        </p:sp>
      </p:grpSp>
      <p:grpSp>
        <p:nvGrpSpPr>
          <p:cNvPr id="4" name="Group 15"/>
          <p:cNvGrpSpPr/>
          <p:nvPr/>
        </p:nvGrpSpPr>
        <p:grpSpPr>
          <a:xfrm>
            <a:off x="381000" y="4267200"/>
            <a:ext cx="8534400" cy="830997"/>
            <a:chOff x="381000" y="4267200"/>
            <a:chExt cx="8534400" cy="830997"/>
          </a:xfrm>
        </p:grpSpPr>
        <p:sp>
          <p:nvSpPr>
            <p:cNvPr id="12" name="Right Arrow 11"/>
            <p:cNvSpPr/>
            <p:nvPr/>
          </p:nvSpPr>
          <p:spPr>
            <a:xfrm>
              <a:off x="381000" y="4267200"/>
              <a:ext cx="1828800" cy="6858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Struck down</a:t>
              </a:r>
              <a:endParaRPr lang="en-US" dirty="0">
                <a:solidFill>
                  <a:schemeClr val="tx1"/>
                </a:solidFill>
              </a:endParaRPr>
            </a:p>
          </p:txBody>
        </p:sp>
        <p:sp>
          <p:nvSpPr>
            <p:cNvPr id="10" name="TextBox 9"/>
            <p:cNvSpPr txBox="1"/>
            <p:nvPr/>
          </p:nvSpPr>
          <p:spPr>
            <a:xfrm>
              <a:off x="2133600" y="4267200"/>
              <a:ext cx="6781800" cy="830997"/>
            </a:xfrm>
            <a:prstGeom prst="rect">
              <a:avLst/>
            </a:prstGeom>
            <a:noFill/>
          </p:spPr>
          <p:txBody>
            <a:bodyPr wrap="square" rtlCol="0">
              <a:spAutoFit/>
            </a:bodyPr>
            <a:lstStyle/>
            <a:p>
              <a:r>
                <a:rPr lang="en-US" sz="2400" dirty="0" smtClean="0"/>
                <a:t>Sources subject to Prevention of Significant Deterioration program for GHGs alone</a:t>
              </a:r>
            </a:p>
          </p:txBody>
        </p:sp>
      </p:grpSp>
      <p:grpSp>
        <p:nvGrpSpPr>
          <p:cNvPr id="8" name="Group 16"/>
          <p:cNvGrpSpPr/>
          <p:nvPr/>
        </p:nvGrpSpPr>
        <p:grpSpPr>
          <a:xfrm>
            <a:off x="381000" y="5181600"/>
            <a:ext cx="8534400" cy="1200329"/>
            <a:chOff x="381000" y="5181600"/>
            <a:chExt cx="8534400" cy="1200329"/>
          </a:xfrm>
        </p:grpSpPr>
        <p:sp>
          <p:nvSpPr>
            <p:cNvPr id="13" name="Right Arrow 12"/>
            <p:cNvSpPr/>
            <p:nvPr/>
          </p:nvSpPr>
          <p:spPr>
            <a:xfrm>
              <a:off x="381000" y="5257800"/>
              <a:ext cx="18288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Affirmed</a:t>
              </a:r>
              <a:endParaRPr lang="en-US" dirty="0">
                <a:solidFill>
                  <a:schemeClr val="tx1"/>
                </a:solidFill>
              </a:endParaRPr>
            </a:p>
          </p:txBody>
        </p:sp>
        <p:sp>
          <p:nvSpPr>
            <p:cNvPr id="14" name="TextBox 13"/>
            <p:cNvSpPr txBox="1"/>
            <p:nvPr/>
          </p:nvSpPr>
          <p:spPr>
            <a:xfrm>
              <a:off x="2133600" y="5181600"/>
              <a:ext cx="6781800" cy="1200329"/>
            </a:xfrm>
            <a:prstGeom prst="rect">
              <a:avLst/>
            </a:prstGeom>
            <a:noFill/>
          </p:spPr>
          <p:txBody>
            <a:bodyPr wrap="square" rtlCol="0">
              <a:spAutoFit/>
            </a:bodyPr>
            <a:lstStyle/>
            <a:p>
              <a:r>
                <a:rPr lang="en-US" sz="2400" dirty="0" smtClean="0"/>
                <a:t>Sources subject to Prevention of Significant Deterioration  for GHGs if subject to PSD for another pollutant     (so-called “anyway sources”)</a:t>
              </a:r>
              <a:endParaRPr lang="en-US"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21</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10000"/>
          </a:bodyPr>
          <a:lstStyle/>
          <a:p>
            <a:pPr>
              <a:lnSpc>
                <a:spcPct val="120000"/>
              </a:lnSpc>
              <a:spcAft>
                <a:spcPts val="600"/>
              </a:spcAft>
            </a:pPr>
            <a:r>
              <a:rPr lang="en-US" sz="3800" dirty="0" smtClean="0">
                <a:solidFill>
                  <a:schemeClr val="bg1"/>
                </a:solidFill>
                <a:latin typeface="Arial" pitchFamily="34" charset="0"/>
                <a:cs typeface="Arial" pitchFamily="34" charset="0"/>
              </a:rPr>
              <a:t>Greenhouse Gases</a:t>
            </a:r>
            <a:r>
              <a:rPr lang="en-US" sz="3500" dirty="0" smtClean="0">
                <a:solidFill>
                  <a:schemeClr val="bg1"/>
                </a:solidFill>
                <a:latin typeface="Arial" pitchFamily="34" charset="0"/>
                <a:cs typeface="Arial" pitchFamily="34" charset="0"/>
              </a:rPr>
              <a:t>                        	</a:t>
            </a:r>
            <a:r>
              <a:rPr lang="en-US" sz="3500" i="1" dirty="0" smtClean="0">
                <a:solidFill>
                  <a:schemeClr val="bg1"/>
                </a:solidFill>
                <a:latin typeface="Arial" pitchFamily="34" charset="0"/>
                <a:cs typeface="Arial" pitchFamily="34" charset="0"/>
              </a:rPr>
              <a:t>continued</a:t>
            </a:r>
            <a:r>
              <a:rPr lang="en-US" sz="3200" dirty="0" smtClean="0">
                <a:solidFill>
                  <a:schemeClr val="bg1"/>
                </a:solidFill>
                <a:latin typeface="Arial" pitchFamily="34" charset="0"/>
                <a:cs typeface="Arial" pitchFamily="34" charset="0"/>
              </a:rPr>
              <a:t> </a:t>
            </a:r>
          </a:p>
        </p:txBody>
      </p:sp>
      <p:graphicFrame>
        <p:nvGraphicFramePr>
          <p:cNvPr id="2" name="Diagram 1"/>
          <p:cNvGraphicFramePr/>
          <p:nvPr>
            <p:extLst>
              <p:ext uri="{D42A27DB-BD31-4B8C-83A1-F6EECF244321}">
                <p14:modId xmlns="" xmlns:p14="http://schemas.microsoft.com/office/powerpoint/2010/main" val="2001437541"/>
              </p:ext>
            </p:extLst>
          </p:nvPr>
        </p:nvGraphicFramePr>
        <p:xfrm>
          <a:off x="990600" y="1828800"/>
          <a:ext cx="68580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8" descr="http://assets.inhabitat.com/wp-content/blogs.dir/1/files/2010/04/Epa-Logo.jpg"/>
          <p:cNvPicPr>
            <a:picLocks noChangeAspect="1" noChangeArrowheads="1"/>
          </p:cNvPicPr>
          <p:nvPr/>
        </p:nvPicPr>
        <p:blipFill>
          <a:blip r:embed="rId9" cstate="print"/>
          <a:srcRect l="10918" r="16377"/>
          <a:stretch>
            <a:fillRect/>
          </a:stretch>
        </p:blipFill>
        <p:spPr bwMode="auto">
          <a:xfrm>
            <a:off x="1600200" y="3810000"/>
            <a:ext cx="805832" cy="762000"/>
          </a:xfrm>
          <a:prstGeom prst="rect">
            <a:avLst/>
          </a:prstGeom>
          <a:noFill/>
        </p:spPr>
      </p:pic>
      <p:grpSp>
        <p:nvGrpSpPr>
          <p:cNvPr id="3" name="Group 11"/>
          <p:cNvGrpSpPr/>
          <p:nvPr/>
        </p:nvGrpSpPr>
        <p:grpSpPr>
          <a:xfrm>
            <a:off x="1066800" y="5181600"/>
            <a:ext cx="1128163" cy="723900"/>
            <a:chOff x="6232752" y="4267200"/>
            <a:chExt cx="2269019" cy="1809750"/>
          </a:xfrm>
        </p:grpSpPr>
        <p:pic>
          <p:nvPicPr>
            <p:cNvPr id="14" name="Picture 16" descr="http://www.taleem-e-pakistan.com/wp-content/uploads/2015/01/Past-Papers-Matric-AIOU-9.jpeg"/>
            <p:cNvPicPr>
              <a:picLocks noChangeAspect="1" noChangeArrowheads="1"/>
            </p:cNvPicPr>
            <p:nvPr/>
          </p:nvPicPr>
          <p:blipFill>
            <a:blip r:embed="rId10" cstate="print"/>
            <a:srcRect/>
            <a:stretch>
              <a:fillRect/>
            </a:stretch>
          </p:blipFill>
          <p:spPr bwMode="auto">
            <a:xfrm>
              <a:off x="6477000" y="4267200"/>
              <a:ext cx="1866900" cy="1809750"/>
            </a:xfrm>
            <a:prstGeom prst="rect">
              <a:avLst/>
            </a:prstGeom>
            <a:noFill/>
          </p:spPr>
        </p:pic>
        <p:sp>
          <p:nvSpPr>
            <p:cNvPr id="15" name="Rectangle 14"/>
            <p:cNvSpPr/>
            <p:nvPr/>
          </p:nvSpPr>
          <p:spPr>
            <a:xfrm rot="20896059">
              <a:off x="6232752" y="4733473"/>
              <a:ext cx="2269019" cy="105105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0000"/>
                  </a:solidFill>
                </a:rPr>
                <a:t>TEMPORARY</a:t>
              </a:r>
              <a:endParaRPr lang="en-US" sz="1400" b="1" dirty="0">
                <a:solidFill>
                  <a:srgbClr val="FF0000"/>
                </a:solidFill>
              </a:endParaRPr>
            </a:p>
          </p:txBody>
        </p:sp>
      </p:grpSp>
      <p:pic>
        <p:nvPicPr>
          <p:cNvPr id="16" name="Picture 1" descr="C:\Users\jinahar\AppData\Local\Microsoft\Windows\Temporary Internet Files\Content.IE5\FCME90A9\pansm.tiff"/>
          <p:cNvPicPr>
            <a:picLocks noChangeAspect="1" noChangeArrowheads="1"/>
          </p:cNvPicPr>
          <p:nvPr/>
        </p:nvPicPr>
        <p:blipFill>
          <a:blip r:embed="rId11" cstate="print"/>
          <a:srcRect b="36675"/>
          <a:stretch>
            <a:fillRect/>
          </a:stretch>
        </p:blipFill>
        <p:spPr bwMode="auto">
          <a:xfrm>
            <a:off x="1371600" y="2286000"/>
            <a:ext cx="621088" cy="903722"/>
          </a:xfrm>
          <a:prstGeom prst="rect">
            <a:avLst/>
          </a:prstGeom>
          <a:noFill/>
        </p:spPr>
      </p:pic>
      <p:sp>
        <p:nvSpPr>
          <p:cNvPr id="19" name="TextBox 18"/>
          <p:cNvSpPr txBox="1"/>
          <p:nvPr/>
        </p:nvSpPr>
        <p:spPr>
          <a:xfrm>
            <a:off x="1981200" y="1600200"/>
            <a:ext cx="4974439" cy="584775"/>
          </a:xfrm>
          <a:prstGeom prst="rect">
            <a:avLst/>
          </a:prstGeom>
          <a:noFill/>
        </p:spPr>
        <p:txBody>
          <a:bodyPr wrap="none" rtlCol="0">
            <a:spAutoFit/>
          </a:bodyPr>
          <a:lstStyle/>
          <a:p>
            <a:r>
              <a:rPr lang="en-US" sz="3200" dirty="0" smtClean="0"/>
              <a:t>DEQ’s Greenhouse Gas Rules</a:t>
            </a:r>
            <a:endParaRPr lang="en-US" sz="3200" dirty="0"/>
          </a:p>
        </p:txBody>
      </p:sp>
    </p:spTree>
    <p:extLst>
      <p:ext uri="{BB962C8B-B14F-4D97-AF65-F5344CB8AC3E}">
        <p14:creationId xmlns="" xmlns:p14="http://schemas.microsoft.com/office/powerpoint/2010/main" val="1674772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22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a:lnSpc>
                <a:spcPct val="120000"/>
              </a:lnSpc>
              <a:spcAft>
                <a:spcPts val="600"/>
              </a:spcAft>
            </a:pPr>
            <a:r>
              <a:rPr lang="en-US" sz="3200" dirty="0" smtClean="0">
                <a:solidFill>
                  <a:schemeClr val="bg1"/>
                </a:solidFill>
                <a:latin typeface="Arial" pitchFamily="34" charset="0"/>
                <a:cs typeface="Arial" pitchFamily="34" charset="0"/>
              </a:rPr>
              <a:t>Greenhouse Gases                 		</a:t>
            </a:r>
            <a:r>
              <a:rPr lang="en-US" sz="3000" i="1" dirty="0" smtClean="0">
                <a:solidFill>
                  <a:schemeClr val="bg1"/>
                </a:solidFill>
                <a:latin typeface="Arial" pitchFamily="34" charset="0"/>
                <a:cs typeface="Arial" pitchFamily="34" charset="0"/>
              </a:rPr>
              <a:t>continued</a:t>
            </a:r>
            <a:r>
              <a:rPr lang="en-US" sz="3000" dirty="0" smtClean="0">
                <a:solidFill>
                  <a:schemeClr val="bg1"/>
                </a:solidFill>
                <a:latin typeface="Arial" pitchFamily="34" charset="0"/>
                <a:cs typeface="Arial" pitchFamily="34" charset="0"/>
              </a:rPr>
              <a:t> </a:t>
            </a:r>
          </a:p>
        </p:txBody>
      </p:sp>
      <p:sp>
        <p:nvSpPr>
          <p:cNvPr id="8" name="Subtitle 2"/>
          <p:cNvSpPr txBox="1">
            <a:spLocks/>
          </p:cNvSpPr>
          <p:nvPr/>
        </p:nvSpPr>
        <p:spPr>
          <a:xfrm>
            <a:off x="609600" y="1600200"/>
            <a:ext cx="8305800" cy="1219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l">
              <a:lnSpc>
                <a:spcPct val="120000"/>
              </a:lnSpc>
              <a:spcBef>
                <a:spcPts val="0"/>
              </a:spcBef>
              <a:spcAft>
                <a:spcPts val="600"/>
              </a:spcAft>
            </a:pPr>
            <a:r>
              <a:rPr lang="en-US" sz="3200" dirty="0" smtClean="0">
                <a:solidFill>
                  <a:schemeClr val="tx1"/>
                </a:solidFill>
              </a:rPr>
              <a:t>Comments on both sides of the issue</a:t>
            </a:r>
          </a:p>
        </p:txBody>
      </p:sp>
      <p:pic>
        <p:nvPicPr>
          <p:cNvPr id="2050" name="Picture 2" descr="http://robinsfox.com/wp-content/uploads/2011/07/tug_of_war.jpg"/>
          <p:cNvPicPr>
            <a:picLocks noChangeAspect="1" noChangeArrowheads="1"/>
          </p:cNvPicPr>
          <p:nvPr/>
        </p:nvPicPr>
        <p:blipFill>
          <a:blip r:embed="rId4" cstate="print"/>
          <a:srcRect/>
          <a:stretch>
            <a:fillRect/>
          </a:stretch>
        </p:blipFill>
        <p:spPr bwMode="auto">
          <a:xfrm>
            <a:off x="1524000" y="2868549"/>
            <a:ext cx="5410200" cy="3219069"/>
          </a:xfrm>
          <a:prstGeom prst="rect">
            <a:avLst/>
          </a:prstGeom>
          <a:noFill/>
        </p:spPr>
      </p:pic>
      <p:sp>
        <p:nvSpPr>
          <p:cNvPr id="10" name="Rounded Rectangular Callout 9"/>
          <p:cNvSpPr/>
          <p:nvPr/>
        </p:nvSpPr>
        <p:spPr>
          <a:xfrm>
            <a:off x="5943600" y="2438400"/>
            <a:ext cx="1752600" cy="917448"/>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Don’t follow Supreme Court decision</a:t>
            </a:r>
            <a:endParaRPr lang="en-US" dirty="0">
              <a:solidFill>
                <a:schemeClr val="tx1"/>
              </a:solidFill>
            </a:endParaRPr>
          </a:p>
        </p:txBody>
      </p:sp>
      <p:sp>
        <p:nvSpPr>
          <p:cNvPr id="11" name="Rounded Rectangular Callout 10"/>
          <p:cNvSpPr/>
          <p:nvPr/>
        </p:nvSpPr>
        <p:spPr>
          <a:xfrm>
            <a:off x="1905000" y="2438400"/>
            <a:ext cx="1752600" cy="917448"/>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Do follow Supreme Court decision</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23</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10000"/>
          </a:bodyPr>
          <a:lstStyle/>
          <a:p>
            <a:pPr>
              <a:lnSpc>
                <a:spcPct val="120000"/>
              </a:lnSpc>
              <a:spcAft>
                <a:spcPts val="600"/>
              </a:spcAft>
            </a:pPr>
            <a:r>
              <a:rPr lang="en-US" sz="3800" dirty="0" smtClean="0">
                <a:solidFill>
                  <a:schemeClr val="bg1"/>
                </a:solidFill>
                <a:latin typeface="Arial" pitchFamily="34" charset="0"/>
                <a:cs typeface="Arial" pitchFamily="34" charset="0"/>
              </a:rPr>
              <a:t>Greenhouse Gases</a:t>
            </a:r>
            <a:r>
              <a:rPr lang="en-US" sz="3200" dirty="0" smtClean="0">
                <a:solidFill>
                  <a:schemeClr val="bg1"/>
                </a:solidFill>
                <a:latin typeface="Arial" pitchFamily="34" charset="0"/>
                <a:cs typeface="Arial" pitchFamily="34" charset="0"/>
              </a:rPr>
              <a:t>                        	 </a:t>
            </a:r>
            <a:r>
              <a:rPr lang="en-US" sz="3200" i="1" dirty="0" smtClean="0">
                <a:solidFill>
                  <a:schemeClr val="bg1"/>
                </a:solidFill>
                <a:latin typeface="Arial" pitchFamily="34" charset="0"/>
                <a:cs typeface="Arial" pitchFamily="34" charset="0"/>
              </a:rPr>
              <a:t>continued</a:t>
            </a:r>
            <a:r>
              <a:rPr lang="en-US" sz="3200" dirty="0" smtClean="0">
                <a:solidFill>
                  <a:schemeClr val="bg1"/>
                </a:solidFill>
                <a:latin typeface="Arial" pitchFamily="34" charset="0"/>
                <a:cs typeface="Arial" pitchFamily="34" charset="0"/>
              </a:rPr>
              <a:t> </a:t>
            </a:r>
          </a:p>
        </p:txBody>
      </p:sp>
      <p:graphicFrame>
        <p:nvGraphicFramePr>
          <p:cNvPr id="2" name="Diagram 1"/>
          <p:cNvGraphicFramePr/>
          <p:nvPr>
            <p:extLst>
              <p:ext uri="{D42A27DB-BD31-4B8C-83A1-F6EECF244321}">
                <p14:modId xmlns="" xmlns:p14="http://schemas.microsoft.com/office/powerpoint/2010/main" val="2001437541"/>
              </p:ext>
            </p:extLst>
          </p:nvPr>
        </p:nvGraphicFramePr>
        <p:xfrm>
          <a:off x="990600" y="1828800"/>
          <a:ext cx="68580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oup 8"/>
          <p:cNvGrpSpPr/>
          <p:nvPr/>
        </p:nvGrpSpPr>
        <p:grpSpPr>
          <a:xfrm>
            <a:off x="1219200" y="2362200"/>
            <a:ext cx="1155493" cy="3600681"/>
            <a:chOff x="1219200" y="2362200"/>
            <a:chExt cx="1155493" cy="3600681"/>
          </a:xfrm>
        </p:grpSpPr>
        <p:pic>
          <p:nvPicPr>
            <p:cNvPr id="1026" name="Picture 2"/>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219200" y="5105400"/>
              <a:ext cx="914400" cy="8574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Picture 16"/>
            <p:cNvPicPr/>
            <p:nvPr/>
          </p:nvPicPr>
          <p:blipFill>
            <a:blip r:embed="rId10" cstate="print">
              <a:extLst>
                <a:ext uri="{28A0092B-C50C-407E-A947-70E740481C1C}">
                  <a14:useLocalDpi xmlns="" xmlns:a14="http://schemas.microsoft.com/office/drawing/2010/main" val="0"/>
                </a:ext>
              </a:extLst>
            </a:blip>
            <a:srcRect l="4800" r="4800"/>
            <a:stretch>
              <a:fillRect/>
            </a:stretch>
          </p:blipFill>
          <p:spPr bwMode="auto">
            <a:xfrm>
              <a:off x="1600200" y="3810000"/>
              <a:ext cx="774493" cy="762000"/>
            </a:xfrm>
            <a:prstGeom prst="rect">
              <a:avLst/>
            </a:prstGeom>
            <a:noFill/>
            <a:ln>
              <a:noFill/>
            </a:ln>
          </p:spPr>
        </p:pic>
        <p:pic>
          <p:nvPicPr>
            <p:cNvPr id="80898" name="Picture 2" descr="https://mathonomicsstudent.files.wordpress.com/2012/01/equivalent-to.jpg"/>
            <p:cNvPicPr>
              <a:picLocks noChangeAspect="1" noChangeArrowheads="1"/>
            </p:cNvPicPr>
            <p:nvPr/>
          </p:nvPicPr>
          <p:blipFill>
            <a:blip r:embed="rId11" cstate="print"/>
            <a:srcRect l="22444" t="18462" r="26185" b="9231"/>
            <a:stretch>
              <a:fillRect/>
            </a:stretch>
          </p:blipFill>
          <p:spPr bwMode="auto">
            <a:xfrm>
              <a:off x="1295400" y="2362200"/>
              <a:ext cx="762000" cy="838200"/>
            </a:xfrm>
            <a:prstGeom prst="rect">
              <a:avLst/>
            </a:prstGeom>
            <a:noFill/>
          </p:spPr>
        </p:pic>
      </p:grpSp>
      <p:sp>
        <p:nvSpPr>
          <p:cNvPr id="10" name="Subtitle 2"/>
          <p:cNvSpPr txBox="1">
            <a:spLocks/>
          </p:cNvSpPr>
          <p:nvPr/>
        </p:nvSpPr>
        <p:spPr>
          <a:xfrm>
            <a:off x="1295400" y="1600200"/>
            <a:ext cx="6934200" cy="762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l">
              <a:lnSpc>
                <a:spcPct val="120000"/>
              </a:lnSpc>
              <a:spcBef>
                <a:spcPts val="0"/>
              </a:spcBef>
              <a:spcAft>
                <a:spcPts val="600"/>
              </a:spcAft>
            </a:pPr>
            <a:r>
              <a:rPr lang="en-US" sz="3000" dirty="0" smtClean="0">
                <a:solidFill>
                  <a:schemeClr val="tx1"/>
                </a:solidFill>
              </a:rPr>
              <a:t>Reasons</a:t>
            </a:r>
            <a:r>
              <a:rPr lang="en-US" dirty="0" smtClean="0">
                <a:solidFill>
                  <a:schemeClr val="tx1"/>
                </a:solidFill>
              </a:rPr>
              <a:t> to align with Supreme Court decision </a:t>
            </a:r>
          </a:p>
        </p:txBody>
      </p:sp>
    </p:spTree>
    <p:extLst>
      <p:ext uri="{BB962C8B-B14F-4D97-AF65-F5344CB8AC3E}">
        <p14:creationId xmlns="" xmlns:p14="http://schemas.microsoft.com/office/powerpoint/2010/main" val="1674772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lor RegularSM.jpg"/>
          <p:cNvPicPr>
            <a:picLocks noChangeAspect="1"/>
          </p:cNvPicPr>
          <p:nvPr/>
        </p:nvPicPr>
        <p:blipFill>
          <a:blip r:embed="rId3" cstate="print"/>
          <a:stretch>
            <a:fillRect/>
          </a:stretch>
        </p:blipFill>
        <p:spPr>
          <a:xfrm>
            <a:off x="8610600" y="1524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a:lnSpc>
                <a:spcPct val="120000"/>
              </a:lnSpc>
              <a:spcAft>
                <a:spcPts val="600"/>
              </a:spcAft>
            </a:pPr>
            <a:r>
              <a:rPr lang="en-US" sz="3200" dirty="0" smtClean="0">
                <a:solidFill>
                  <a:schemeClr val="bg1"/>
                </a:solidFill>
                <a:latin typeface="Arial" pitchFamily="34" charset="0"/>
                <a:cs typeface="Arial" pitchFamily="34" charset="0"/>
              </a:rPr>
              <a:t>Biogenic CO</a:t>
            </a:r>
            <a:r>
              <a:rPr lang="en-US" sz="3200" baseline="-25000" dirty="0" smtClean="0">
                <a:solidFill>
                  <a:schemeClr val="bg1"/>
                </a:solidFill>
                <a:latin typeface="Arial" pitchFamily="34" charset="0"/>
                <a:cs typeface="Arial" pitchFamily="34" charset="0"/>
              </a:rPr>
              <a:t>2</a:t>
            </a:r>
            <a:r>
              <a:rPr lang="en-US" sz="3200" dirty="0" smtClean="0">
                <a:solidFill>
                  <a:schemeClr val="bg1"/>
                </a:solidFill>
                <a:latin typeface="Arial" pitchFamily="34" charset="0"/>
                <a:cs typeface="Arial" pitchFamily="34" charset="0"/>
              </a:rPr>
              <a:t> Deferral</a:t>
            </a:r>
          </a:p>
        </p:txBody>
      </p:sp>
      <p:pic>
        <p:nvPicPr>
          <p:cNvPr id="54274" name="Picture 2" descr="http://www.wfpa.org/workspace/resource/image/biomassthinnings.jpg"/>
          <p:cNvPicPr>
            <a:picLocks noChangeAspect="1" noChangeArrowheads="1"/>
          </p:cNvPicPr>
          <p:nvPr/>
        </p:nvPicPr>
        <p:blipFill>
          <a:blip r:embed="rId4" cstate="print"/>
          <a:srcRect/>
          <a:stretch>
            <a:fillRect/>
          </a:stretch>
        </p:blipFill>
        <p:spPr bwMode="auto">
          <a:xfrm>
            <a:off x="990600" y="2590800"/>
            <a:ext cx="3324225" cy="2232688"/>
          </a:xfrm>
          <a:prstGeom prst="rect">
            <a:avLst/>
          </a:prstGeom>
          <a:noFill/>
        </p:spPr>
      </p:pic>
      <p:sp>
        <p:nvSpPr>
          <p:cNvPr id="49" name="TextBox 48"/>
          <p:cNvSpPr txBox="1"/>
          <p:nvPr/>
        </p:nvSpPr>
        <p:spPr>
          <a:xfrm>
            <a:off x="990600" y="5105400"/>
            <a:ext cx="3505200" cy="646331"/>
          </a:xfrm>
          <a:prstGeom prst="rect">
            <a:avLst/>
          </a:prstGeom>
          <a:noFill/>
        </p:spPr>
        <p:txBody>
          <a:bodyPr wrap="square" rtlCol="0">
            <a:spAutoFit/>
          </a:bodyPr>
          <a:lstStyle/>
          <a:p>
            <a:r>
              <a:rPr lang="en-US" dirty="0" smtClean="0"/>
              <a:t>Combustion of forest-derived and agriculture-derived feedstocks</a:t>
            </a:r>
            <a:endParaRPr lang="en-US" dirty="0"/>
          </a:p>
        </p:txBody>
      </p:sp>
      <p:sp>
        <p:nvSpPr>
          <p:cNvPr id="50" name="TextBox 49"/>
          <p:cNvSpPr txBox="1"/>
          <p:nvPr/>
        </p:nvSpPr>
        <p:spPr>
          <a:xfrm>
            <a:off x="762000" y="1828800"/>
            <a:ext cx="4015458" cy="523220"/>
          </a:xfrm>
          <a:prstGeom prst="rect">
            <a:avLst/>
          </a:prstGeom>
          <a:noFill/>
        </p:spPr>
        <p:txBody>
          <a:bodyPr wrap="none" rtlCol="0">
            <a:spAutoFit/>
          </a:bodyPr>
          <a:lstStyle/>
          <a:p>
            <a:r>
              <a:rPr lang="en-US" sz="2800" dirty="0" smtClean="0"/>
              <a:t>Biogenic CO2 comes from:</a:t>
            </a:r>
          </a:p>
        </p:txBody>
      </p:sp>
      <p:pic>
        <p:nvPicPr>
          <p:cNvPr id="54276" name="Picture 4" descr="http://www.ncgreenpower.org/images/Newsletter/Landfill-Methane--diagram.jpg"/>
          <p:cNvPicPr>
            <a:picLocks noChangeAspect="1" noChangeArrowheads="1"/>
          </p:cNvPicPr>
          <p:nvPr/>
        </p:nvPicPr>
        <p:blipFill>
          <a:blip r:embed="rId5" cstate="print"/>
          <a:srcRect/>
          <a:stretch>
            <a:fillRect/>
          </a:stretch>
        </p:blipFill>
        <p:spPr bwMode="auto">
          <a:xfrm>
            <a:off x="5181600" y="2590800"/>
            <a:ext cx="3097850" cy="2209800"/>
          </a:xfrm>
          <a:prstGeom prst="rect">
            <a:avLst/>
          </a:prstGeom>
          <a:noFill/>
        </p:spPr>
      </p:pic>
      <p:sp>
        <p:nvSpPr>
          <p:cNvPr id="51" name="TextBox 50"/>
          <p:cNvSpPr txBox="1"/>
          <p:nvPr/>
        </p:nvSpPr>
        <p:spPr>
          <a:xfrm>
            <a:off x="5029200" y="5029200"/>
            <a:ext cx="3657600" cy="923330"/>
          </a:xfrm>
          <a:prstGeom prst="rect">
            <a:avLst/>
          </a:prstGeom>
          <a:noFill/>
        </p:spPr>
        <p:txBody>
          <a:bodyPr wrap="square" rtlCol="0">
            <a:spAutoFit/>
          </a:bodyPr>
          <a:lstStyle/>
          <a:p>
            <a:r>
              <a:rPr lang="en-US" dirty="0" smtClean="0"/>
              <a:t>Combustion of biogas collected from landfills, wastewater treatment or manure management processes</a:t>
            </a:r>
            <a:endParaRPr lang="en-US" dirty="0"/>
          </a:p>
        </p:txBody>
      </p:sp>
    </p:spTree>
    <p:extLst>
      <p:ext uri="{BB962C8B-B14F-4D97-AF65-F5344CB8AC3E}">
        <p14:creationId xmlns:p14="http://schemas.microsoft.com/office/powerpoint/2010/main" xmlns="" val="1975517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lor RegularSM.jpg"/>
          <p:cNvPicPr>
            <a:picLocks noChangeAspect="1"/>
          </p:cNvPicPr>
          <p:nvPr/>
        </p:nvPicPr>
        <p:blipFill>
          <a:blip r:embed="rId3" cstate="print"/>
          <a:stretch>
            <a:fillRect/>
          </a:stretch>
        </p:blipFill>
        <p:spPr>
          <a:xfrm>
            <a:off x="8610600" y="1524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a:lnSpc>
                <a:spcPct val="120000"/>
              </a:lnSpc>
              <a:spcAft>
                <a:spcPts val="600"/>
              </a:spcAft>
            </a:pPr>
            <a:r>
              <a:rPr lang="en-US" sz="3200" dirty="0" smtClean="0">
                <a:solidFill>
                  <a:schemeClr val="bg1"/>
                </a:solidFill>
                <a:latin typeface="Arial" pitchFamily="34" charset="0"/>
                <a:cs typeface="Arial" pitchFamily="34" charset="0"/>
              </a:rPr>
              <a:t>Biogenic CO</a:t>
            </a:r>
            <a:r>
              <a:rPr lang="en-US" sz="3200" baseline="-25000" dirty="0" smtClean="0">
                <a:solidFill>
                  <a:schemeClr val="bg1"/>
                </a:solidFill>
                <a:latin typeface="Arial" pitchFamily="34" charset="0"/>
                <a:cs typeface="Arial" pitchFamily="34" charset="0"/>
              </a:rPr>
              <a:t>2</a:t>
            </a:r>
            <a:r>
              <a:rPr lang="en-US" sz="3200" dirty="0" smtClean="0">
                <a:solidFill>
                  <a:schemeClr val="bg1"/>
                </a:solidFill>
                <a:latin typeface="Arial" pitchFamily="34" charset="0"/>
                <a:cs typeface="Arial" pitchFamily="34" charset="0"/>
              </a:rPr>
              <a:t> Deferral</a:t>
            </a:r>
          </a:p>
        </p:txBody>
      </p:sp>
      <p:sp>
        <p:nvSpPr>
          <p:cNvPr id="50" name="TextBox 49"/>
          <p:cNvSpPr txBox="1"/>
          <p:nvPr/>
        </p:nvSpPr>
        <p:spPr>
          <a:xfrm>
            <a:off x="838200" y="1752600"/>
            <a:ext cx="7924800" cy="4684359"/>
          </a:xfrm>
          <a:prstGeom prst="rect">
            <a:avLst/>
          </a:prstGeom>
          <a:noFill/>
        </p:spPr>
        <p:txBody>
          <a:bodyPr wrap="square" rtlCol="0">
            <a:spAutoFit/>
          </a:bodyPr>
          <a:lstStyle/>
          <a:p>
            <a:pPr marL="342900" indent="-342900">
              <a:spcBef>
                <a:spcPct val="20000"/>
              </a:spcBef>
              <a:buFont typeface="Arial" pitchFamily="34" charset="0"/>
              <a:buChar char="•"/>
            </a:pPr>
            <a:r>
              <a:rPr lang="en-US" sz="3200" dirty="0" smtClean="0"/>
              <a:t>2011 EPA exempted biogenic CO2 from permitting for 3 years</a:t>
            </a:r>
          </a:p>
          <a:p>
            <a:pPr marL="800100" lvl="2" indent="-342900">
              <a:spcBef>
                <a:spcPct val="20000"/>
              </a:spcBef>
              <a:buFont typeface="Arial" pitchFamily="34" charset="0"/>
              <a:buChar char="•"/>
            </a:pPr>
            <a:r>
              <a:rPr lang="en-US" sz="2800" dirty="0" smtClean="0"/>
              <a:t>Assumes 100% carbon neutrality</a:t>
            </a:r>
          </a:p>
          <a:p>
            <a:pPr marL="800100" lvl="2" indent="-342900">
              <a:spcBef>
                <a:spcPct val="20000"/>
              </a:spcBef>
              <a:buFont typeface="Arial" pitchFamily="34" charset="0"/>
              <a:buChar char="•"/>
            </a:pPr>
            <a:r>
              <a:rPr lang="en-US" sz="2800" dirty="0" smtClean="0"/>
              <a:t>Stopgap measure while EPA continues study</a:t>
            </a:r>
          </a:p>
          <a:p>
            <a:pPr marL="800100" lvl="2" indent="-342900">
              <a:spcBef>
                <a:spcPct val="20000"/>
              </a:spcBef>
              <a:buFont typeface="Arial" pitchFamily="34" charset="0"/>
              <a:buChar char="•"/>
            </a:pPr>
            <a:r>
              <a:rPr lang="en-US" sz="2800" dirty="0" smtClean="0"/>
              <a:t>EQC adopted rule to follow EPA rule – automatically exempts if EPA exempts</a:t>
            </a:r>
          </a:p>
          <a:p>
            <a:pPr marL="342900" indent="-342900">
              <a:spcBef>
                <a:spcPct val="20000"/>
              </a:spcBef>
              <a:buFont typeface="Arial" pitchFamily="34" charset="0"/>
              <a:buChar char="•"/>
            </a:pPr>
            <a:r>
              <a:rPr lang="en-US" sz="3200" dirty="0" smtClean="0"/>
              <a:t>2014 Supreme Court issued ruling</a:t>
            </a:r>
          </a:p>
          <a:p>
            <a:pPr marL="800100" lvl="2" indent="-342900">
              <a:spcBef>
                <a:spcPct val="20000"/>
              </a:spcBef>
              <a:buFont typeface="Arial" pitchFamily="34" charset="0"/>
              <a:buChar char="•"/>
            </a:pPr>
            <a:r>
              <a:rPr lang="en-US" sz="2800" dirty="0" smtClean="0"/>
              <a:t>Deferral must be vacated, but…</a:t>
            </a:r>
          </a:p>
          <a:p>
            <a:pPr marL="800100" lvl="2" indent="-342900">
              <a:spcBef>
                <a:spcPct val="20000"/>
              </a:spcBef>
              <a:buFont typeface="Arial" pitchFamily="34" charset="0"/>
              <a:buChar char="•"/>
            </a:pPr>
            <a:r>
              <a:rPr lang="en-US" sz="2800" dirty="0" smtClean="0"/>
              <a:t>Not officially vacated yet, may take years</a:t>
            </a:r>
          </a:p>
        </p:txBody>
      </p:sp>
    </p:spTree>
    <p:extLst>
      <p:ext uri="{BB962C8B-B14F-4D97-AF65-F5344CB8AC3E}">
        <p14:creationId xmlns:p14="http://schemas.microsoft.com/office/powerpoint/2010/main" xmlns="" val="19755178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lor RegularSM.jpg"/>
          <p:cNvPicPr>
            <a:picLocks noChangeAspect="1"/>
          </p:cNvPicPr>
          <p:nvPr/>
        </p:nvPicPr>
        <p:blipFill>
          <a:blip r:embed="rId3" cstate="print"/>
          <a:stretch>
            <a:fillRect/>
          </a:stretch>
        </p:blipFill>
        <p:spPr>
          <a:xfrm>
            <a:off x="8610600" y="1524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a:lnSpc>
                <a:spcPct val="120000"/>
              </a:lnSpc>
              <a:spcAft>
                <a:spcPts val="600"/>
              </a:spcAft>
            </a:pPr>
            <a:r>
              <a:rPr lang="en-US" sz="3200" dirty="0" smtClean="0">
                <a:solidFill>
                  <a:schemeClr val="bg1"/>
                </a:solidFill>
                <a:latin typeface="Arial" pitchFamily="34" charset="0"/>
                <a:cs typeface="Arial" pitchFamily="34" charset="0"/>
              </a:rPr>
              <a:t>Biogenic CO</a:t>
            </a:r>
            <a:r>
              <a:rPr lang="en-US" sz="3200" baseline="-25000" dirty="0" smtClean="0">
                <a:solidFill>
                  <a:schemeClr val="bg1"/>
                </a:solidFill>
                <a:latin typeface="Arial" pitchFamily="34" charset="0"/>
                <a:cs typeface="Arial" pitchFamily="34" charset="0"/>
              </a:rPr>
              <a:t>2</a:t>
            </a:r>
            <a:r>
              <a:rPr lang="en-US" sz="3200" dirty="0" smtClean="0">
                <a:solidFill>
                  <a:schemeClr val="bg1"/>
                </a:solidFill>
                <a:latin typeface="Arial" pitchFamily="34" charset="0"/>
                <a:cs typeface="Arial" pitchFamily="34" charset="0"/>
              </a:rPr>
              <a:t> Deferral</a:t>
            </a:r>
          </a:p>
        </p:txBody>
      </p:sp>
      <p:sp>
        <p:nvSpPr>
          <p:cNvPr id="50" name="TextBox 49"/>
          <p:cNvSpPr txBox="1"/>
          <p:nvPr/>
        </p:nvSpPr>
        <p:spPr>
          <a:xfrm>
            <a:off x="838200" y="1828800"/>
            <a:ext cx="7924800" cy="4647426"/>
          </a:xfrm>
          <a:prstGeom prst="rect">
            <a:avLst/>
          </a:prstGeom>
          <a:noFill/>
        </p:spPr>
        <p:txBody>
          <a:bodyPr wrap="square" rtlCol="0">
            <a:spAutoFit/>
          </a:bodyPr>
          <a:lstStyle/>
          <a:p>
            <a:pPr marL="342900" lvl="1" indent="-342900">
              <a:buFont typeface="Arial" pitchFamily="34" charset="0"/>
              <a:buChar char="•"/>
            </a:pPr>
            <a:r>
              <a:rPr lang="en-US" sz="3200" dirty="0" smtClean="0"/>
              <a:t>DEQ’s initial proposal was to: </a:t>
            </a:r>
          </a:p>
          <a:p>
            <a:pPr marL="800100" lvl="2" indent="-342900">
              <a:buFont typeface="Arial" pitchFamily="34" charset="0"/>
              <a:buChar char="•"/>
            </a:pPr>
            <a:r>
              <a:rPr lang="en-US" sz="2800" dirty="0" smtClean="0"/>
              <a:t>Eliminate deferral</a:t>
            </a:r>
          </a:p>
          <a:p>
            <a:pPr marL="800100" lvl="2" indent="-342900">
              <a:buFont typeface="Arial" pitchFamily="34" charset="0"/>
              <a:buChar char="•"/>
            </a:pPr>
            <a:r>
              <a:rPr lang="en-US" sz="2800" dirty="0" smtClean="0"/>
              <a:t>Acknowledge existence from 2011-2014</a:t>
            </a:r>
          </a:p>
          <a:p>
            <a:pPr marL="800100" lvl="2" indent="-342900">
              <a:buFont typeface="Arial" pitchFamily="34" charset="0"/>
              <a:buChar char="•"/>
            </a:pPr>
            <a:endParaRPr lang="en-US" sz="2800" dirty="0" smtClean="0"/>
          </a:p>
          <a:p>
            <a:pPr marL="342900" lvl="1" indent="-342900">
              <a:buFont typeface="Arial" pitchFamily="34" charset="0"/>
              <a:buChar char="•"/>
            </a:pPr>
            <a:r>
              <a:rPr lang="en-US" sz="3200" dirty="0" smtClean="0"/>
              <a:t>Final proposal is to:</a:t>
            </a:r>
          </a:p>
          <a:p>
            <a:pPr marL="800100" lvl="2" indent="-342900">
              <a:buFont typeface="Arial" pitchFamily="34" charset="0"/>
              <a:buChar char="•"/>
            </a:pPr>
            <a:r>
              <a:rPr lang="en-US" sz="2800" dirty="0" smtClean="0"/>
              <a:t> Revert to 2011 rule</a:t>
            </a:r>
          </a:p>
          <a:p>
            <a:pPr marL="800100" lvl="2" indent="-342900">
              <a:buFont typeface="Arial" pitchFamily="34" charset="0"/>
              <a:buChar char="•"/>
            </a:pPr>
            <a:r>
              <a:rPr lang="en-US" sz="2800" dirty="0" smtClean="0"/>
              <a:t>Automatically align with court ruling</a:t>
            </a:r>
          </a:p>
          <a:p>
            <a:pPr marL="800100" lvl="2" indent="-342900">
              <a:buFont typeface="Arial" pitchFamily="34" charset="0"/>
              <a:buChar char="•"/>
            </a:pPr>
            <a:endParaRPr lang="en-US" sz="2800" dirty="0" smtClean="0"/>
          </a:p>
          <a:p>
            <a:pPr marL="342900" lvl="1" indent="-342900">
              <a:buFont typeface="Arial" pitchFamily="34" charset="0"/>
              <a:buChar char="•"/>
            </a:pPr>
            <a:r>
              <a:rPr lang="en-US" sz="3200" dirty="0" smtClean="0"/>
              <a:t>Future Oregon rules won’t be more stringent than EPA’s rules</a:t>
            </a:r>
          </a:p>
        </p:txBody>
      </p:sp>
    </p:spTree>
    <p:extLst>
      <p:ext uri="{BB962C8B-B14F-4D97-AF65-F5344CB8AC3E}">
        <p14:creationId xmlns:p14="http://schemas.microsoft.com/office/powerpoint/2010/main" xmlns="" val="1975517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27</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10000"/>
          </a:bodyPr>
          <a:lstStyle/>
          <a:p>
            <a:pPr>
              <a:lnSpc>
                <a:spcPct val="120000"/>
              </a:lnSpc>
              <a:spcAft>
                <a:spcPts val="600"/>
              </a:spcAft>
            </a:pPr>
            <a:r>
              <a:rPr lang="en-US" sz="3800" dirty="0" smtClean="0">
                <a:solidFill>
                  <a:schemeClr val="bg1"/>
                </a:solidFill>
                <a:latin typeface="Arial" pitchFamily="34" charset="0"/>
                <a:cs typeface="Arial" pitchFamily="34" charset="0"/>
              </a:rPr>
              <a:t>Greenhouse Gases</a:t>
            </a:r>
            <a:r>
              <a:rPr lang="en-US" sz="3500" dirty="0" smtClean="0">
                <a:solidFill>
                  <a:schemeClr val="bg1"/>
                </a:solidFill>
                <a:latin typeface="Arial" pitchFamily="34" charset="0"/>
                <a:cs typeface="Arial" pitchFamily="34" charset="0"/>
              </a:rPr>
              <a:t>                        	</a:t>
            </a:r>
            <a:r>
              <a:rPr lang="en-US" sz="3500" i="1" dirty="0" smtClean="0">
                <a:solidFill>
                  <a:schemeClr val="bg1"/>
                </a:solidFill>
                <a:latin typeface="Arial" pitchFamily="34" charset="0"/>
                <a:cs typeface="Arial" pitchFamily="34" charset="0"/>
              </a:rPr>
              <a:t>continued</a:t>
            </a:r>
            <a:r>
              <a:rPr lang="en-US" sz="3200" dirty="0" smtClean="0">
                <a:solidFill>
                  <a:schemeClr val="bg1"/>
                </a:solidFill>
                <a:latin typeface="Arial" pitchFamily="34" charset="0"/>
                <a:cs typeface="Arial" pitchFamily="34" charset="0"/>
              </a:rPr>
              <a:t> </a:t>
            </a:r>
          </a:p>
        </p:txBody>
      </p:sp>
      <p:grpSp>
        <p:nvGrpSpPr>
          <p:cNvPr id="2" name="Group 11"/>
          <p:cNvGrpSpPr/>
          <p:nvPr/>
        </p:nvGrpSpPr>
        <p:grpSpPr>
          <a:xfrm>
            <a:off x="685800" y="2895600"/>
            <a:ext cx="2133600" cy="1752600"/>
            <a:chOff x="6232752" y="4267200"/>
            <a:chExt cx="2269019" cy="1809750"/>
          </a:xfrm>
        </p:grpSpPr>
        <p:pic>
          <p:nvPicPr>
            <p:cNvPr id="14" name="Picture 16" descr="http://www.taleem-e-pakistan.com/wp-content/uploads/2015/01/Past-Papers-Matric-AIOU-9.jpeg"/>
            <p:cNvPicPr>
              <a:picLocks noChangeAspect="1" noChangeArrowheads="1"/>
            </p:cNvPicPr>
            <p:nvPr/>
          </p:nvPicPr>
          <p:blipFill>
            <a:blip r:embed="rId4" cstate="print"/>
            <a:srcRect/>
            <a:stretch>
              <a:fillRect/>
            </a:stretch>
          </p:blipFill>
          <p:spPr bwMode="auto">
            <a:xfrm>
              <a:off x="6477000" y="4267200"/>
              <a:ext cx="1866900" cy="1809750"/>
            </a:xfrm>
            <a:prstGeom prst="rect">
              <a:avLst/>
            </a:prstGeom>
            <a:noFill/>
          </p:spPr>
        </p:pic>
        <p:sp>
          <p:nvSpPr>
            <p:cNvPr id="15" name="Rectangle 14"/>
            <p:cNvSpPr/>
            <p:nvPr/>
          </p:nvSpPr>
          <p:spPr>
            <a:xfrm rot="20896059">
              <a:off x="6232752" y="4733473"/>
              <a:ext cx="2269019" cy="105105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0000"/>
                  </a:solidFill>
                </a:rPr>
                <a:t>TEMPORARY</a:t>
              </a:r>
              <a:endParaRPr lang="en-US" sz="1400" b="1" dirty="0">
                <a:solidFill>
                  <a:srgbClr val="FF0000"/>
                </a:solidFill>
              </a:endParaRPr>
            </a:p>
          </p:txBody>
        </p:sp>
      </p:grpSp>
      <p:sp>
        <p:nvSpPr>
          <p:cNvPr id="19" name="TextBox 18"/>
          <p:cNvSpPr txBox="1"/>
          <p:nvPr/>
        </p:nvSpPr>
        <p:spPr>
          <a:xfrm>
            <a:off x="1981200" y="1905000"/>
            <a:ext cx="4974439" cy="584775"/>
          </a:xfrm>
          <a:prstGeom prst="rect">
            <a:avLst/>
          </a:prstGeom>
          <a:noFill/>
        </p:spPr>
        <p:txBody>
          <a:bodyPr wrap="none" rtlCol="0">
            <a:spAutoFit/>
          </a:bodyPr>
          <a:lstStyle/>
          <a:p>
            <a:r>
              <a:rPr lang="en-US" sz="3200" dirty="0" smtClean="0"/>
              <a:t>DEQ’s Greenhouse Gas Rules</a:t>
            </a:r>
            <a:endParaRPr lang="en-US" sz="3200" dirty="0"/>
          </a:p>
        </p:txBody>
      </p:sp>
      <p:sp>
        <p:nvSpPr>
          <p:cNvPr id="24" name="Rectangle 23"/>
          <p:cNvSpPr/>
          <p:nvPr/>
        </p:nvSpPr>
        <p:spPr>
          <a:xfrm>
            <a:off x="3352800" y="2895600"/>
            <a:ext cx="4572000" cy="1815882"/>
          </a:xfrm>
          <a:prstGeom prst="rect">
            <a:avLst/>
          </a:prstGeom>
        </p:spPr>
        <p:txBody>
          <a:bodyPr>
            <a:spAutoFit/>
          </a:bodyPr>
          <a:lstStyle/>
          <a:p>
            <a:pPr lvl="0"/>
            <a:r>
              <a:rPr lang="en-US" sz="2800" dirty="0" smtClean="0"/>
              <a:t>The temporary rule adopted in November will be replaced with the proposed rules if adopted today.</a:t>
            </a:r>
            <a:endParaRPr lang="en-US" sz="2800" dirty="0"/>
          </a:p>
        </p:txBody>
      </p:sp>
    </p:spTree>
    <p:extLst>
      <p:ext uri="{BB962C8B-B14F-4D97-AF65-F5344CB8AC3E}">
        <p14:creationId xmlns="" xmlns:p14="http://schemas.microsoft.com/office/powerpoint/2010/main" val="16747721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286000"/>
            <a:ext cx="8686800" cy="1752600"/>
          </a:xfrm>
        </p:spPr>
        <p:txBody>
          <a:bodyPr>
            <a:noAutofit/>
          </a:bodyPr>
          <a:lstStyle/>
          <a:p>
            <a:pPr marL="571500" algn="l">
              <a:lnSpc>
                <a:spcPct val="115000"/>
              </a:lnSpc>
              <a:spcBef>
                <a:spcPts val="0"/>
              </a:spcBef>
            </a:pPr>
            <a:r>
              <a:rPr lang="en-US" sz="2800" dirty="0">
                <a:solidFill>
                  <a:schemeClr val="tx1"/>
                </a:solidFill>
              </a:rPr>
              <a:t>E</a:t>
            </a:r>
            <a:r>
              <a:rPr lang="en-US" sz="2800" dirty="0" smtClean="0">
                <a:solidFill>
                  <a:schemeClr val="tx1"/>
                </a:solidFill>
              </a:rPr>
              <a:t>xpand marine </a:t>
            </a:r>
            <a:r>
              <a:rPr lang="en-US" sz="2800" dirty="0">
                <a:solidFill>
                  <a:schemeClr val="tx1"/>
                </a:solidFill>
              </a:rPr>
              <a:t>loading </a:t>
            </a:r>
            <a:r>
              <a:rPr lang="en-US" sz="2800" dirty="0" smtClean="0">
                <a:solidFill>
                  <a:schemeClr val="tx1"/>
                </a:solidFill>
              </a:rPr>
              <a:t>rule to </a:t>
            </a:r>
            <a:r>
              <a:rPr lang="en-US" sz="2800" dirty="0">
                <a:solidFill>
                  <a:schemeClr val="tx1"/>
                </a:solidFill>
              </a:rPr>
              <a:t>include </a:t>
            </a:r>
            <a:r>
              <a:rPr lang="en-US" sz="2800" dirty="0" smtClean="0">
                <a:solidFill>
                  <a:schemeClr val="tx1"/>
                </a:solidFill>
              </a:rPr>
              <a:t>other volatile liquids in </a:t>
            </a:r>
            <a:r>
              <a:rPr lang="en-US" sz="2800" dirty="0">
                <a:solidFill>
                  <a:schemeClr val="tx1"/>
                </a:solidFill>
              </a:rPr>
              <a:t>the Portland Air Quality Maintenance Area</a:t>
            </a:r>
            <a:endParaRPr lang="en-US" sz="2800" dirty="0" smtClean="0">
              <a:solidFill>
                <a:schemeClr val="tx1"/>
              </a:solidFill>
              <a:latin typeface="Times New Roman" pitchFamily="18" charset="0"/>
              <a:ea typeface="Calibri"/>
              <a:cs typeface="Times New Roman" pitchFamily="18" charset="0"/>
            </a:endParaRPr>
          </a:p>
        </p:txBody>
      </p:sp>
      <p:sp>
        <p:nvSpPr>
          <p:cNvPr id="6" name="Footer Placeholder 5"/>
          <p:cNvSpPr>
            <a:spLocks noGrp="1"/>
          </p:cNvSpPr>
          <p:nvPr>
            <p:ph type="ftr" sz="quarter" idx="11"/>
          </p:nvPr>
        </p:nvSpPr>
        <p:spPr/>
        <p:txBody>
          <a:bodyPr/>
          <a:lstStyle/>
          <a:p>
            <a:fld id="{F0D78E94-73A4-484D-8D4C-ABC2E7101558}" type="slidenum">
              <a:rPr lang="en-US" smtClean="0">
                <a:solidFill>
                  <a:prstClr val="black">
                    <a:tint val="75000"/>
                  </a:prstClr>
                </a:solidFill>
              </a:rPr>
              <a:pPr/>
              <a:t>28</a:t>
            </a:fld>
            <a:endParaRPr lang="en-US" dirty="0">
              <a:solidFill>
                <a:prstClr val="black">
                  <a:tint val="75000"/>
                </a:prstClr>
              </a:solidFill>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buFont typeface="+mj-lt"/>
              <a:buAutoNum type="arabicPeriod"/>
            </a:pPr>
            <a:r>
              <a:rPr lang="en-US" sz="3200" dirty="0" smtClean="0">
                <a:solidFill>
                  <a:schemeClr val="bg1"/>
                </a:solidFill>
                <a:latin typeface="Arial" pitchFamily="34" charset="0"/>
                <a:cs typeface="Arial" pitchFamily="34" charset="0"/>
              </a:rPr>
              <a:t>Clarify and update air quality rules </a:t>
            </a:r>
          </a:p>
        </p:txBody>
      </p:sp>
      <p:pic>
        <p:nvPicPr>
          <p:cNvPr id="61444" name="Picture 4" descr="http://www.spragueenergy.com/images/default-source/terminal-images/avery-lane-terminal-newington-nh-sprague-aerial-photo.jpg?sfvrsn=0"/>
          <p:cNvPicPr>
            <a:picLocks noChangeAspect="1" noChangeArrowheads="1"/>
          </p:cNvPicPr>
          <p:nvPr/>
        </p:nvPicPr>
        <p:blipFill>
          <a:blip r:embed="rId4" cstate="print"/>
          <a:srcRect/>
          <a:stretch>
            <a:fillRect/>
          </a:stretch>
        </p:blipFill>
        <p:spPr bwMode="auto">
          <a:xfrm>
            <a:off x="1828800" y="3657600"/>
            <a:ext cx="5442700" cy="2462425"/>
          </a:xfrm>
          <a:prstGeom prst="rect">
            <a:avLst/>
          </a:prstGeom>
          <a:noFill/>
        </p:spPr>
      </p:pic>
      <p:sp>
        <p:nvSpPr>
          <p:cNvPr id="8" name="Rectangle 7"/>
          <p:cNvSpPr/>
          <p:nvPr/>
        </p:nvSpPr>
        <p:spPr>
          <a:xfrm>
            <a:off x="685800" y="1676400"/>
            <a:ext cx="4738798" cy="628955"/>
          </a:xfrm>
          <a:prstGeom prst="rect">
            <a:avLst/>
          </a:prstGeom>
        </p:spPr>
        <p:txBody>
          <a:bodyPr wrap="none">
            <a:spAutoFit/>
          </a:bodyPr>
          <a:lstStyle/>
          <a:p>
            <a:pPr marL="742950" indent="-742950">
              <a:lnSpc>
                <a:spcPct val="120000"/>
              </a:lnSpc>
              <a:spcAft>
                <a:spcPts val="600"/>
              </a:spcAft>
            </a:pPr>
            <a:r>
              <a:rPr lang="en-US" sz="3200" dirty="0" smtClean="0">
                <a:latin typeface="Arial" pitchFamily="34" charset="0"/>
                <a:cs typeface="Arial" pitchFamily="34" charset="0"/>
              </a:rPr>
              <a:t>Gasoline Marine Loading</a:t>
            </a:r>
          </a:p>
        </p:txBody>
      </p:sp>
    </p:spTree>
    <p:extLst>
      <p:ext uri="{BB962C8B-B14F-4D97-AF65-F5344CB8AC3E}">
        <p14:creationId xmlns="" xmlns:p14="http://schemas.microsoft.com/office/powerpoint/2010/main" val="5124677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solidFill>
                  <a:prstClr val="black">
                    <a:tint val="75000"/>
                  </a:prstClr>
                </a:solidFill>
              </a:rPr>
              <a:pPr/>
              <a:t>29</a:t>
            </a:fld>
            <a:endParaRPr lang="en-US" dirty="0">
              <a:solidFill>
                <a:prstClr val="black">
                  <a:tint val="75000"/>
                </a:prstClr>
              </a:solidFill>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buFont typeface="+mj-lt"/>
              <a:buAutoNum type="arabicPeriod"/>
            </a:pPr>
            <a:r>
              <a:rPr lang="en-US" sz="3200" dirty="0" smtClean="0">
                <a:solidFill>
                  <a:schemeClr val="bg1"/>
                </a:solidFill>
                <a:latin typeface="Arial" pitchFamily="34" charset="0"/>
                <a:cs typeface="Arial" pitchFamily="34" charset="0"/>
              </a:rPr>
              <a:t>Clarify and update air quality rules </a:t>
            </a:r>
          </a:p>
        </p:txBody>
      </p:sp>
      <p:pic>
        <p:nvPicPr>
          <p:cNvPr id="205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8200" y="2438400"/>
            <a:ext cx="3124200" cy="2343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62400" y="3124200"/>
            <a:ext cx="4218527" cy="523220"/>
          </a:xfrm>
          <a:prstGeom prst="rect">
            <a:avLst/>
          </a:prstGeom>
          <a:noFill/>
        </p:spPr>
        <p:txBody>
          <a:bodyPr wrap="none" rtlCol="0">
            <a:spAutoFit/>
          </a:bodyPr>
          <a:lstStyle/>
          <a:p>
            <a:r>
              <a:rPr lang="en-US" sz="2800" dirty="0" smtClean="0"/>
              <a:t>Volatile crude oil shipments</a:t>
            </a:r>
            <a:endParaRPr lang="en-US" sz="2800" dirty="0"/>
          </a:p>
        </p:txBody>
      </p:sp>
      <p:sp>
        <p:nvSpPr>
          <p:cNvPr id="4" name="TextBox 3"/>
          <p:cNvSpPr txBox="1"/>
          <p:nvPr/>
        </p:nvSpPr>
        <p:spPr>
          <a:xfrm>
            <a:off x="1295400" y="5181600"/>
            <a:ext cx="3845602" cy="954107"/>
          </a:xfrm>
          <a:prstGeom prst="rect">
            <a:avLst/>
          </a:prstGeom>
          <a:noFill/>
        </p:spPr>
        <p:txBody>
          <a:bodyPr wrap="square" rtlCol="0">
            <a:spAutoFit/>
          </a:bodyPr>
          <a:lstStyle/>
          <a:p>
            <a:r>
              <a:rPr lang="en-US" sz="2800" dirty="0" smtClean="0"/>
              <a:t>EPA proposing stricter ozone standard</a:t>
            </a:r>
            <a:endParaRPr lang="en-US" sz="2800" dirty="0"/>
          </a:p>
        </p:txBody>
      </p:sp>
      <p:sp>
        <p:nvSpPr>
          <p:cNvPr id="10" name="Rectangle 9"/>
          <p:cNvSpPr/>
          <p:nvPr/>
        </p:nvSpPr>
        <p:spPr>
          <a:xfrm>
            <a:off x="671402" y="1676400"/>
            <a:ext cx="6287299" cy="683264"/>
          </a:xfrm>
          <a:prstGeom prst="rect">
            <a:avLst/>
          </a:prstGeom>
        </p:spPr>
        <p:txBody>
          <a:bodyPr wrap="none">
            <a:spAutoFit/>
          </a:bodyPr>
          <a:lstStyle/>
          <a:p>
            <a:pPr marL="742950" indent="-742950">
              <a:lnSpc>
                <a:spcPct val="120000"/>
              </a:lnSpc>
              <a:spcAft>
                <a:spcPts val="600"/>
              </a:spcAft>
            </a:pPr>
            <a:r>
              <a:rPr lang="en-US" sz="3200" dirty="0" smtClean="0">
                <a:latin typeface="Arial" pitchFamily="34" charset="0"/>
                <a:cs typeface="Arial" pitchFamily="34" charset="0"/>
              </a:rPr>
              <a:t>Why change marine loading rule?</a:t>
            </a:r>
          </a:p>
        </p:txBody>
      </p:sp>
      <p:pic>
        <p:nvPicPr>
          <p:cNvPr id="35842" name="Picture 2" descr="http://www.globeimages.net/data/media/5/portland_downtown.jpg"/>
          <p:cNvPicPr>
            <a:picLocks noChangeAspect="1" noChangeArrowheads="1"/>
          </p:cNvPicPr>
          <p:nvPr/>
        </p:nvPicPr>
        <p:blipFill>
          <a:blip r:embed="rId5" cstate="print"/>
          <a:srcRect r="11673"/>
          <a:stretch>
            <a:fillRect/>
          </a:stretch>
        </p:blipFill>
        <p:spPr bwMode="auto">
          <a:xfrm>
            <a:off x="4876800" y="4267200"/>
            <a:ext cx="3421344" cy="2248014"/>
          </a:xfrm>
          <a:prstGeom prst="rect">
            <a:avLst/>
          </a:prstGeom>
          <a:noFill/>
        </p:spPr>
      </p:pic>
    </p:spTree>
    <p:extLst>
      <p:ext uri="{BB962C8B-B14F-4D97-AF65-F5344CB8AC3E}">
        <p14:creationId xmlns="" xmlns:p14="http://schemas.microsoft.com/office/powerpoint/2010/main" val="4203650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Title 1"/>
          <p:cNvSpPr>
            <a:spLocks noGrp="1"/>
          </p:cNvSpPr>
          <p:nvPr>
            <p:ph type="title"/>
          </p:nvPr>
        </p:nvSpPr>
        <p:spPr>
          <a:xfrm>
            <a:off x="457200" y="685800"/>
            <a:ext cx="8299586" cy="914400"/>
          </a:xfrm>
          <a:solidFill>
            <a:srgbClr val="439777"/>
          </a:solidFill>
        </p:spPr>
        <p:txBody>
          <a:bodyPr>
            <a:normAutofit/>
          </a:bodyPr>
          <a:lstStyle/>
          <a:p>
            <a:pPr algn="l"/>
            <a:r>
              <a:rPr lang="en-US" sz="3200" dirty="0" smtClean="0">
                <a:solidFill>
                  <a:schemeClr val="bg1"/>
                </a:solidFill>
                <a:latin typeface="Arial" pitchFamily="34" charset="0"/>
                <a:cs typeface="Arial" pitchFamily="34" charset="0"/>
              </a:rPr>
              <a:t>Reasons for Rulemaking</a:t>
            </a:r>
            <a:endParaRPr lang="en-US" sz="3200" dirty="0">
              <a:solidFill>
                <a:schemeClr val="bg1"/>
              </a:solidFill>
              <a:latin typeface="Arial" pitchFamily="34" charset="0"/>
              <a:cs typeface="Arial" pitchFamily="34" charset="0"/>
            </a:endParaRPr>
          </a:p>
        </p:txBody>
      </p:sp>
      <p:sp>
        <p:nvSpPr>
          <p:cNvPr id="7" name="Content Placeholder 6"/>
          <p:cNvSpPr>
            <a:spLocks noGrp="1"/>
          </p:cNvSpPr>
          <p:nvPr>
            <p:ph idx="1"/>
          </p:nvPr>
        </p:nvSpPr>
        <p:spPr>
          <a:xfrm>
            <a:off x="457200" y="1752600"/>
            <a:ext cx="8229600" cy="4525963"/>
          </a:xfrm>
        </p:spPr>
        <p:txBody>
          <a:bodyPr/>
          <a:lstStyle/>
          <a:p>
            <a:r>
              <a:rPr lang="en-US" dirty="0" smtClean="0"/>
              <a:t>Started out as rule reorganization</a:t>
            </a:r>
          </a:p>
          <a:p>
            <a:r>
              <a:rPr lang="en-US" dirty="0" smtClean="0"/>
              <a:t>Received input about: </a:t>
            </a:r>
          </a:p>
          <a:p>
            <a:pPr lvl="1"/>
            <a:r>
              <a:rPr lang="en-US" dirty="0" smtClean="0"/>
              <a:t>Unclear rules from permit writers/inspectors</a:t>
            </a:r>
          </a:p>
          <a:p>
            <a:pPr lvl="1"/>
            <a:r>
              <a:rPr lang="en-US" dirty="0" smtClean="0"/>
              <a:t>Permitting problems in areas of marginal air quality</a:t>
            </a:r>
          </a:p>
          <a:p>
            <a:pPr lvl="1">
              <a:buNone/>
            </a:pPr>
            <a:endParaRPr lang="en-US" dirty="0" smtClean="0"/>
          </a:p>
          <a:p>
            <a:endParaRPr lang="en-US" dirty="0"/>
          </a:p>
        </p:txBody>
      </p:sp>
      <p:pic>
        <p:nvPicPr>
          <p:cNvPr id="2052" name="Picture 4" descr="http://bis.ricoh-usa.com/img/graphics/stack_papers.png"/>
          <p:cNvPicPr>
            <a:picLocks noChangeAspect="1" noChangeArrowheads="1"/>
          </p:cNvPicPr>
          <p:nvPr/>
        </p:nvPicPr>
        <p:blipFill>
          <a:blip r:embed="rId4" cstate="print"/>
          <a:srcRect b="12270"/>
          <a:stretch>
            <a:fillRect/>
          </a:stretch>
        </p:blipFill>
        <p:spPr bwMode="auto">
          <a:xfrm>
            <a:off x="1600200" y="4419600"/>
            <a:ext cx="6200775" cy="2211253"/>
          </a:xfrm>
          <a:prstGeom prst="rect">
            <a:avLst/>
          </a:prstGeom>
          <a:noFill/>
        </p:spPr>
      </p:pic>
    </p:spTree>
    <p:extLst>
      <p:ext uri="{BB962C8B-B14F-4D97-AF65-F5344CB8AC3E}">
        <p14:creationId xmlns:p14="http://schemas.microsoft.com/office/powerpoint/2010/main" xmlns="" val="14292107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133600"/>
            <a:ext cx="8305800" cy="3505200"/>
          </a:xfrm>
        </p:spPr>
        <p:txBody>
          <a:bodyPr>
            <a:noAutofit/>
          </a:bodyPr>
          <a:lstStyle/>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Emergency generators and small fuel burning equipment classified as </a:t>
            </a:r>
            <a:br>
              <a:rPr lang="en-US" dirty="0" smtClean="0">
                <a:solidFill>
                  <a:schemeClr val="tx1"/>
                </a:solidFill>
              </a:rPr>
            </a:br>
            <a:r>
              <a:rPr lang="en-US" dirty="0" smtClean="0">
                <a:solidFill>
                  <a:schemeClr val="tx1"/>
                </a:solidFill>
              </a:rPr>
              <a:t>“categorically insignificant activities”</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Categorically insignificant activities = a list of activities with insignificant emissions</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Not included in permits</a:t>
            </a:r>
          </a:p>
        </p:txBody>
      </p:sp>
      <p:sp>
        <p:nvSpPr>
          <p:cNvPr id="6" name="Footer Placeholder 5"/>
          <p:cNvSpPr>
            <a:spLocks noGrp="1"/>
          </p:cNvSpPr>
          <p:nvPr>
            <p:ph type="ftr" sz="quarter" idx="11"/>
          </p:nvPr>
        </p:nvSpPr>
        <p:spPr/>
        <p:txBody>
          <a:bodyPr/>
          <a:lstStyle/>
          <a:p>
            <a:fld id="{F0D78E94-73A4-484D-8D4C-ABC2E7101558}" type="slidenum">
              <a:rPr lang="en-US" smtClean="0"/>
              <a:pPr/>
              <a:t>30</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8"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Autofit/>
          </a:bodyPr>
          <a:lstStyle/>
          <a:p>
            <a:pPr marL="514350" indent="-514350">
              <a:lnSpc>
                <a:spcPct val="120000"/>
              </a:lnSpc>
              <a:spcAft>
                <a:spcPts val="600"/>
              </a:spcAft>
            </a:pPr>
            <a:r>
              <a:rPr lang="en-US" sz="2400" dirty="0" smtClean="0">
                <a:solidFill>
                  <a:schemeClr val="bg1"/>
                </a:solidFill>
                <a:latin typeface="Arial" pitchFamily="34" charset="0"/>
                <a:cs typeface="Arial" pitchFamily="34" charset="0"/>
              </a:rPr>
              <a:t>3  Change permitting requirements for emergency generators and small natural gas or oil-fired equipment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133600"/>
            <a:ext cx="3657600" cy="533400"/>
          </a:xfrm>
        </p:spPr>
        <p:txBody>
          <a:bodyPr>
            <a:noAutofit/>
          </a:bodyPr>
          <a:lstStyle/>
          <a:p>
            <a:pPr marL="0" lvl="1" algn="l">
              <a:lnSpc>
                <a:spcPct val="120000"/>
              </a:lnSpc>
              <a:spcBef>
                <a:spcPts val="0"/>
              </a:spcBef>
              <a:spcAft>
                <a:spcPts val="600"/>
              </a:spcAft>
            </a:pPr>
            <a:r>
              <a:rPr lang="en-US" dirty="0" smtClean="0">
                <a:solidFill>
                  <a:schemeClr val="tx1"/>
                </a:solidFill>
              </a:rPr>
              <a:t>Individual - insignificant</a:t>
            </a:r>
          </a:p>
        </p:txBody>
      </p:sp>
      <p:sp>
        <p:nvSpPr>
          <p:cNvPr id="6" name="Footer Placeholder 5"/>
          <p:cNvSpPr>
            <a:spLocks noGrp="1"/>
          </p:cNvSpPr>
          <p:nvPr>
            <p:ph type="ftr" sz="quarter" idx="11"/>
          </p:nvPr>
        </p:nvSpPr>
        <p:spPr/>
        <p:txBody>
          <a:bodyPr/>
          <a:lstStyle/>
          <a:p>
            <a:fld id="{F0D78E94-73A4-484D-8D4C-ABC2E7101558}" type="slidenum">
              <a:rPr lang="en-US" smtClean="0"/>
              <a:pPr/>
              <a:t>31</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Autofit/>
          </a:bodyPr>
          <a:lstStyle/>
          <a:p>
            <a:pPr marL="514350" indent="-514350">
              <a:lnSpc>
                <a:spcPct val="120000"/>
              </a:lnSpc>
              <a:spcAft>
                <a:spcPts val="600"/>
              </a:spcAft>
            </a:pPr>
            <a:r>
              <a:rPr lang="en-US" sz="2400" dirty="0" smtClean="0">
                <a:solidFill>
                  <a:schemeClr val="bg1"/>
                </a:solidFill>
                <a:latin typeface="Arial" pitchFamily="34" charset="0"/>
                <a:cs typeface="Arial" pitchFamily="34" charset="0"/>
              </a:rPr>
              <a:t>3  Change permitting requirements for emergency generators and small natural gas or oil-fired equipment</a:t>
            </a:r>
          </a:p>
        </p:txBody>
      </p:sp>
      <p:pic>
        <p:nvPicPr>
          <p:cNvPr id="8"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l="8999" r="11999"/>
          <a:stretch>
            <a:fillRect/>
          </a:stretch>
        </p:blipFill>
        <p:spPr bwMode="auto">
          <a:xfrm>
            <a:off x="685800" y="3928578"/>
            <a:ext cx="3014072" cy="17864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2" name="Group 16"/>
          <p:cNvGrpSpPr/>
          <p:nvPr/>
        </p:nvGrpSpPr>
        <p:grpSpPr>
          <a:xfrm>
            <a:off x="5396023" y="3126761"/>
            <a:ext cx="3344992" cy="3119077"/>
            <a:chOff x="5396023" y="2787502"/>
            <a:chExt cx="3344992" cy="3119077"/>
          </a:xfrm>
        </p:grpSpPr>
        <p:pic>
          <p:nvPicPr>
            <p:cNvPr id="86018" name="Picture 2" descr="http://www.riteboiler.com/images/products_hpsatmos.jpg"/>
            <p:cNvPicPr>
              <a:picLocks noChangeAspect="1" noChangeArrowheads="1"/>
            </p:cNvPicPr>
            <p:nvPr/>
          </p:nvPicPr>
          <p:blipFill>
            <a:blip r:embed="rId5" cstate="print"/>
            <a:srcRect/>
            <a:stretch>
              <a:fillRect/>
            </a:stretch>
          </p:blipFill>
          <p:spPr bwMode="auto">
            <a:xfrm>
              <a:off x="7750415" y="3931250"/>
              <a:ext cx="990600" cy="977918"/>
            </a:xfrm>
            <a:prstGeom prst="rect">
              <a:avLst/>
            </a:prstGeom>
            <a:noFill/>
          </p:spPr>
        </p:pic>
        <p:pic>
          <p:nvPicPr>
            <p:cNvPr id="12" name="Picture 2" descr="http://www.riteboiler.com/images/products_hpsatmos.jpg"/>
            <p:cNvPicPr>
              <a:picLocks noChangeAspect="1" noChangeArrowheads="1"/>
            </p:cNvPicPr>
            <p:nvPr/>
          </p:nvPicPr>
          <p:blipFill>
            <a:blip r:embed="rId5" cstate="print"/>
            <a:srcRect/>
            <a:stretch>
              <a:fillRect/>
            </a:stretch>
          </p:blipFill>
          <p:spPr bwMode="auto">
            <a:xfrm>
              <a:off x="6618324" y="3904807"/>
              <a:ext cx="990600" cy="977918"/>
            </a:xfrm>
            <a:prstGeom prst="rect">
              <a:avLst/>
            </a:prstGeom>
            <a:noFill/>
          </p:spPr>
        </p:pic>
        <p:pic>
          <p:nvPicPr>
            <p:cNvPr id="13" name="Picture 2" descr="http://www.riteboiler.com/images/products_hpsatmos.jpg"/>
            <p:cNvPicPr>
              <a:picLocks noChangeAspect="1" noChangeArrowheads="1"/>
            </p:cNvPicPr>
            <p:nvPr/>
          </p:nvPicPr>
          <p:blipFill>
            <a:blip r:embed="rId5" cstate="print"/>
            <a:srcRect/>
            <a:stretch>
              <a:fillRect/>
            </a:stretch>
          </p:blipFill>
          <p:spPr bwMode="auto">
            <a:xfrm>
              <a:off x="6618324" y="4901609"/>
              <a:ext cx="990600" cy="977918"/>
            </a:xfrm>
            <a:prstGeom prst="rect">
              <a:avLst/>
            </a:prstGeom>
            <a:noFill/>
          </p:spPr>
        </p:pic>
        <p:pic>
          <p:nvPicPr>
            <p:cNvPr id="14" name="Picture 2" descr="http://www.riteboiler.com/images/products_hpsatmos.jpg"/>
            <p:cNvPicPr>
              <a:picLocks noChangeAspect="1" noChangeArrowheads="1"/>
            </p:cNvPicPr>
            <p:nvPr/>
          </p:nvPicPr>
          <p:blipFill>
            <a:blip r:embed="rId5" cstate="print"/>
            <a:srcRect/>
            <a:stretch>
              <a:fillRect/>
            </a:stretch>
          </p:blipFill>
          <p:spPr bwMode="auto">
            <a:xfrm>
              <a:off x="7686631" y="4880814"/>
              <a:ext cx="990600" cy="977918"/>
            </a:xfrm>
            <a:prstGeom prst="rect">
              <a:avLst/>
            </a:prstGeom>
            <a:noFill/>
          </p:spPr>
        </p:pic>
        <p:pic>
          <p:nvPicPr>
            <p:cNvPr id="15" name="Picture 2" descr="http://www.riteboiler.com/images/products_hpsatmos.jpg"/>
            <p:cNvPicPr>
              <a:picLocks noChangeAspect="1" noChangeArrowheads="1"/>
            </p:cNvPicPr>
            <p:nvPr/>
          </p:nvPicPr>
          <p:blipFill>
            <a:blip r:embed="rId5" cstate="print"/>
            <a:srcRect/>
            <a:stretch>
              <a:fillRect/>
            </a:stretch>
          </p:blipFill>
          <p:spPr bwMode="auto">
            <a:xfrm>
              <a:off x="5562600" y="4928661"/>
              <a:ext cx="990600" cy="977918"/>
            </a:xfrm>
            <a:prstGeom prst="rect">
              <a:avLst/>
            </a:prstGeom>
            <a:noFill/>
          </p:spPr>
        </p:pic>
        <p:pic>
          <p:nvPicPr>
            <p:cNvPr id="16" name="Picture 2" descr="http://www.riteboiler.com/images/products_hpsatmos.jpg"/>
            <p:cNvPicPr>
              <a:picLocks noChangeAspect="1" noChangeArrowheads="1"/>
            </p:cNvPicPr>
            <p:nvPr/>
          </p:nvPicPr>
          <p:blipFill>
            <a:blip r:embed="rId5" cstate="print"/>
            <a:srcRect/>
            <a:stretch>
              <a:fillRect/>
            </a:stretch>
          </p:blipFill>
          <p:spPr bwMode="auto">
            <a:xfrm>
              <a:off x="5410200" y="3886200"/>
              <a:ext cx="990600" cy="1066800"/>
            </a:xfrm>
            <a:prstGeom prst="rect">
              <a:avLst/>
            </a:prstGeom>
            <a:noFill/>
          </p:spPr>
        </p:pic>
        <p:pic>
          <p:nvPicPr>
            <p:cNvPr id="2050"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396023" y="2787502"/>
              <a:ext cx="993775"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618324" y="2787502"/>
              <a:ext cx="993775"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673178" y="2838007"/>
              <a:ext cx="993775"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2053" name="Picture 5" descr="C:\Users\Mark\AppData\Local\Microsoft\Windows\Temporary Internet Files\Content.IE5\3YCRFPT8\airpollution1-earthhabitat[1].jpg"/>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l="19567" t="13910" r="-539" b="19925"/>
          <a:stretch/>
        </p:blipFill>
        <p:spPr bwMode="auto">
          <a:xfrm>
            <a:off x="5396023" y="2133600"/>
            <a:ext cx="3222197" cy="1043666"/>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Subtitle 2"/>
          <p:cNvSpPr txBox="1">
            <a:spLocks/>
          </p:cNvSpPr>
          <p:nvPr/>
        </p:nvSpPr>
        <p:spPr>
          <a:xfrm>
            <a:off x="5410200" y="1676400"/>
            <a:ext cx="3429000" cy="609600"/>
          </a:xfrm>
          <a:prstGeom prst="rect">
            <a:avLst/>
          </a:prstGeom>
        </p:spPr>
        <p:txBody>
          <a:bodyPr vert="horz" lIns="91440" tIns="45720" rIns="91440" bIns="45720" rtlCol="0">
            <a:noAutofit/>
          </a:bodyPr>
          <a:lstStyle/>
          <a:p>
            <a:pPr marL="0" marR="0" lvl="1" indent="0" algn="l" defTabSz="914400" rtl="0" eaLnBrk="1" fontAlgn="auto" latinLnBrk="0" hangingPunct="1">
              <a:lnSpc>
                <a:spcPct val="120000"/>
              </a:lnSpc>
              <a:spcBef>
                <a:spcPts val="0"/>
              </a:spcBef>
              <a:spcAft>
                <a:spcPts val="60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Multiple -  significant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905000"/>
            <a:ext cx="8153400" cy="4038600"/>
          </a:xfrm>
        </p:spPr>
        <p:txBody>
          <a:bodyPr>
            <a:noAutofit/>
          </a:bodyPr>
          <a:lstStyle/>
          <a:p>
            <a:pPr marL="514350" indent="-514350" algn="l">
              <a:lnSpc>
                <a:spcPct val="120000"/>
              </a:lnSpc>
              <a:spcBef>
                <a:spcPts val="0"/>
              </a:spcBef>
              <a:spcAft>
                <a:spcPts val="600"/>
              </a:spcAft>
            </a:pPr>
            <a:r>
              <a:rPr lang="en-US" dirty="0" smtClean="0">
                <a:solidFill>
                  <a:schemeClr val="tx1"/>
                </a:solidFill>
              </a:rPr>
              <a:t>Intel</a:t>
            </a:r>
          </a:p>
          <a:p>
            <a:pPr marL="514350" indent="-514350" algn="l">
              <a:lnSpc>
                <a:spcPct val="120000"/>
              </a:lnSpc>
              <a:spcBef>
                <a:spcPts val="0"/>
              </a:spcBef>
              <a:spcAft>
                <a:spcPts val="600"/>
              </a:spcAft>
              <a:buFont typeface="Arial" panose="020B0604020202020204" pitchFamily="34" charset="0"/>
              <a:buChar char="•"/>
            </a:pPr>
            <a:r>
              <a:rPr lang="en-US" sz="2800" dirty="0" smtClean="0">
                <a:solidFill>
                  <a:schemeClr val="tx1"/>
                </a:solidFill>
              </a:rPr>
              <a:t>Comments:</a:t>
            </a:r>
          </a:p>
          <a:p>
            <a:pPr marL="971550" lvl="1" indent="-514350" algn="l">
              <a:lnSpc>
                <a:spcPct val="120000"/>
              </a:lnSpc>
              <a:spcBef>
                <a:spcPts val="0"/>
              </a:spcBef>
              <a:spcAft>
                <a:spcPts val="600"/>
              </a:spcAft>
              <a:buFont typeface="Arial" panose="020B0604020202020204" pitchFamily="34" charset="0"/>
              <a:buChar char="•"/>
            </a:pPr>
            <a:r>
              <a:rPr lang="en-US" sz="2400" dirty="0" smtClean="0">
                <a:solidFill>
                  <a:schemeClr val="tx1"/>
                </a:solidFill>
              </a:rPr>
              <a:t>Make federal major source</a:t>
            </a:r>
          </a:p>
          <a:p>
            <a:pPr marL="971550" lvl="1" indent="-514350" algn="l">
              <a:lnSpc>
                <a:spcPct val="120000"/>
              </a:lnSpc>
              <a:spcBef>
                <a:spcPts val="0"/>
              </a:spcBef>
              <a:spcAft>
                <a:spcPts val="600"/>
              </a:spcAft>
              <a:buFont typeface="Arial" panose="020B0604020202020204" pitchFamily="34" charset="0"/>
              <a:buChar char="•"/>
            </a:pPr>
            <a:r>
              <a:rPr lang="en-US" sz="2400" dirty="0" smtClean="0">
                <a:solidFill>
                  <a:schemeClr val="tx1"/>
                </a:solidFill>
              </a:rPr>
              <a:t>Require Best Available Control Technology</a:t>
            </a:r>
          </a:p>
          <a:p>
            <a:pPr marL="514350" indent="-514350" algn="l">
              <a:lnSpc>
                <a:spcPct val="120000"/>
              </a:lnSpc>
              <a:spcBef>
                <a:spcPts val="0"/>
              </a:spcBef>
              <a:spcAft>
                <a:spcPts val="600"/>
              </a:spcAft>
              <a:buFont typeface="Arial" panose="020B0604020202020204" pitchFamily="34" charset="0"/>
              <a:buChar char="•"/>
            </a:pPr>
            <a:r>
              <a:rPr lang="en-US" sz="2800" dirty="0" smtClean="0">
                <a:solidFill>
                  <a:schemeClr val="tx1"/>
                </a:solidFill>
              </a:rPr>
              <a:t>Response:</a:t>
            </a:r>
          </a:p>
          <a:p>
            <a:pPr marL="971550" lvl="1" indent="-514350" algn="l">
              <a:lnSpc>
                <a:spcPct val="120000"/>
              </a:lnSpc>
              <a:spcBef>
                <a:spcPts val="0"/>
              </a:spcBef>
              <a:spcAft>
                <a:spcPts val="600"/>
              </a:spcAft>
              <a:buFont typeface="Arial" panose="020B0604020202020204" pitchFamily="34" charset="0"/>
              <a:buChar char="•"/>
            </a:pPr>
            <a:r>
              <a:rPr lang="en-US" sz="2400" dirty="0" smtClean="0">
                <a:solidFill>
                  <a:schemeClr val="tx1"/>
                </a:solidFill>
              </a:rPr>
              <a:t>Comments are permit issues, not rulemaking issues</a:t>
            </a:r>
          </a:p>
          <a:p>
            <a:pPr marL="971550" lvl="1" indent="-514350" algn="l">
              <a:lnSpc>
                <a:spcPct val="120000"/>
              </a:lnSpc>
              <a:spcBef>
                <a:spcPts val="0"/>
              </a:spcBef>
              <a:spcAft>
                <a:spcPts val="600"/>
              </a:spcAft>
              <a:buFont typeface="Arial" panose="020B0604020202020204" pitchFamily="34" charset="0"/>
              <a:buChar char="•"/>
            </a:pPr>
            <a:r>
              <a:rPr lang="en-US" sz="2400" dirty="0" smtClean="0">
                <a:solidFill>
                  <a:schemeClr val="tx1"/>
                </a:solidFill>
              </a:rPr>
              <a:t>Permit is in process at this time</a:t>
            </a:r>
          </a:p>
          <a:p>
            <a:pPr marL="514350" indent="-514350" algn="l">
              <a:lnSpc>
                <a:spcPct val="120000"/>
              </a:lnSpc>
              <a:spcBef>
                <a:spcPts val="0"/>
              </a:spcBef>
              <a:spcAft>
                <a:spcPts val="600"/>
              </a:spcAft>
              <a:buFont typeface="Arial" panose="020B0604020202020204" pitchFamily="34" charset="0"/>
              <a:buChar char="•"/>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32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10000"/>
          </a:bodyPr>
          <a:lstStyle/>
          <a:p>
            <a:pPr marL="514350" indent="-514350">
              <a:lnSpc>
                <a:spcPct val="120000"/>
              </a:lnSpc>
              <a:spcAft>
                <a:spcPts val="600"/>
              </a:spcAft>
            </a:pPr>
            <a:r>
              <a:rPr lang="en-US" sz="3200" dirty="0" smtClean="0">
                <a:solidFill>
                  <a:schemeClr val="bg1"/>
                </a:solidFill>
                <a:latin typeface="Arial" pitchFamily="34" charset="0"/>
                <a:cs typeface="Arial" pitchFamily="34" charset="0"/>
              </a:rPr>
              <a:t>11   Other Comments unrelated to proposed rules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676400"/>
            <a:ext cx="3200400" cy="838200"/>
          </a:xfrm>
        </p:spPr>
        <p:txBody>
          <a:bodyPr>
            <a:noAutofit/>
          </a:bodyPr>
          <a:lstStyle/>
          <a:p>
            <a:pPr marL="1200150" lvl="1" indent="-742950" algn="l">
              <a:lnSpc>
                <a:spcPct val="120000"/>
              </a:lnSpc>
              <a:spcBef>
                <a:spcPts val="0"/>
              </a:spcBef>
              <a:spcAft>
                <a:spcPts val="600"/>
              </a:spcAft>
            </a:pPr>
            <a:r>
              <a:rPr lang="en-US" sz="3200" dirty="0" smtClean="0">
                <a:solidFill>
                  <a:schemeClr val="tx1"/>
                </a:solidFill>
              </a:rPr>
              <a:t>Summary</a:t>
            </a:r>
          </a:p>
          <a:p>
            <a:pPr marL="514350" indent="-514350" algn="l">
              <a:lnSpc>
                <a:spcPct val="120000"/>
              </a:lnSpc>
              <a:spcBef>
                <a:spcPts val="0"/>
              </a:spcBef>
              <a:spcAft>
                <a:spcPts val="600"/>
              </a:spcAft>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33</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lvl="0">
              <a:spcBef>
                <a:spcPct val="0"/>
              </a:spcBef>
              <a:defRPr/>
            </a:pPr>
            <a:r>
              <a:rPr lang="en-US" sz="3200" dirty="0">
                <a:solidFill>
                  <a:schemeClr val="bg1"/>
                </a:solidFill>
                <a:latin typeface="Arial" pitchFamily="34" charset="0"/>
                <a:cs typeface="Arial" pitchFamily="34" charset="0"/>
              </a:rPr>
              <a:t>Public Comment</a:t>
            </a:r>
          </a:p>
        </p:txBody>
      </p:sp>
      <p:sp>
        <p:nvSpPr>
          <p:cNvPr id="2" name="TextBox 1"/>
          <p:cNvSpPr txBox="1"/>
          <p:nvPr/>
        </p:nvSpPr>
        <p:spPr>
          <a:xfrm>
            <a:off x="3581400" y="2743200"/>
            <a:ext cx="5113020" cy="2677656"/>
          </a:xfrm>
          <a:prstGeom prst="rect">
            <a:avLst/>
          </a:prstGeom>
          <a:noFill/>
        </p:spPr>
        <p:txBody>
          <a:bodyPr wrap="square" rtlCol="0">
            <a:spAutoFit/>
          </a:bodyPr>
          <a:lstStyle/>
          <a:p>
            <a:r>
              <a:rPr lang="en-US" sz="2800" dirty="0" smtClean="0"/>
              <a:t>Agreed in whole or in part with 45 comments and made changes</a:t>
            </a:r>
          </a:p>
          <a:p>
            <a:endParaRPr lang="en-US" sz="2800" dirty="0"/>
          </a:p>
          <a:p>
            <a:r>
              <a:rPr lang="en-US" sz="2800" dirty="0" smtClean="0"/>
              <a:t>Disagreed with 40 comments, responded to comments but made no changes</a:t>
            </a:r>
          </a:p>
        </p:txBody>
      </p:sp>
      <p:grpSp>
        <p:nvGrpSpPr>
          <p:cNvPr id="8" name="Group 7"/>
          <p:cNvGrpSpPr/>
          <p:nvPr/>
        </p:nvGrpSpPr>
        <p:grpSpPr>
          <a:xfrm>
            <a:off x="228600" y="2667000"/>
            <a:ext cx="3107261" cy="2519065"/>
            <a:chOff x="5181600" y="3886200"/>
            <a:chExt cx="3107261" cy="2519065"/>
          </a:xfrm>
        </p:grpSpPr>
        <p:pic>
          <p:nvPicPr>
            <p:cNvPr id="9" name="Picture 4" descr="http://www.calcasa.org/wp-content/uploads/2014/05/stack-of-papers.jpg"/>
            <p:cNvPicPr>
              <a:picLocks noChangeAspect="1" noChangeArrowheads="1"/>
            </p:cNvPicPr>
            <p:nvPr/>
          </p:nvPicPr>
          <p:blipFill>
            <a:blip r:embed="rId4" cstate="print"/>
            <a:srcRect/>
            <a:stretch>
              <a:fillRect/>
            </a:stretch>
          </p:blipFill>
          <p:spPr bwMode="auto">
            <a:xfrm>
              <a:off x="5486400" y="3886200"/>
              <a:ext cx="2409010" cy="2095499"/>
            </a:xfrm>
            <a:prstGeom prst="rect">
              <a:avLst/>
            </a:prstGeom>
            <a:noFill/>
          </p:spPr>
        </p:pic>
        <p:sp>
          <p:nvSpPr>
            <p:cNvPr id="10" name="TextBox 9"/>
            <p:cNvSpPr txBox="1"/>
            <p:nvPr/>
          </p:nvSpPr>
          <p:spPr>
            <a:xfrm>
              <a:off x="5181600" y="5943600"/>
              <a:ext cx="3107261" cy="461665"/>
            </a:xfrm>
            <a:prstGeom prst="rect">
              <a:avLst/>
            </a:prstGeom>
            <a:noFill/>
          </p:spPr>
          <p:txBody>
            <a:bodyPr wrap="none" rtlCol="0">
              <a:spAutoFit/>
            </a:bodyPr>
            <a:lstStyle/>
            <a:p>
              <a:r>
                <a:rPr lang="en-US" sz="2400" b="1" dirty="0" smtClean="0">
                  <a:solidFill>
                    <a:schemeClr val="accent6">
                      <a:lumMod val="50000"/>
                    </a:schemeClr>
                  </a:solidFill>
                </a:rPr>
                <a:t>85</a:t>
              </a:r>
              <a:r>
                <a:rPr lang="en-US" sz="1400" dirty="0" smtClean="0"/>
                <a:t> </a:t>
              </a:r>
              <a:r>
                <a:rPr lang="en-US" sz="2000" dirty="0" smtClean="0"/>
                <a:t>Comments + </a:t>
              </a:r>
              <a:r>
                <a:rPr lang="en-US" sz="2000" b="1" dirty="0" smtClean="0">
                  <a:solidFill>
                    <a:schemeClr val="accent6">
                      <a:lumMod val="50000"/>
                    </a:schemeClr>
                  </a:solidFill>
                </a:rPr>
                <a:t>6</a:t>
              </a:r>
              <a:r>
                <a:rPr lang="en-US" sz="2000" dirty="0" smtClean="0"/>
                <a:t> unrelated</a:t>
              </a: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914400"/>
          </a:xfrm>
          <a:solidFill>
            <a:srgbClr val="439777"/>
          </a:solidFill>
        </p:spPr>
        <p:txBody>
          <a:bodyPr>
            <a:normAutofit/>
          </a:bodyPr>
          <a:lstStyle/>
          <a:p>
            <a:pPr algn="l"/>
            <a:r>
              <a:rPr lang="en-US" sz="3200" dirty="0" smtClean="0">
                <a:solidFill>
                  <a:schemeClr val="bg1"/>
                </a:solidFill>
                <a:latin typeface="Arial" pitchFamily="34" charset="0"/>
                <a:cs typeface="Arial" pitchFamily="34" charset="0"/>
              </a:rPr>
              <a:t>Questions for us?</a:t>
            </a:r>
            <a:endParaRPr lang="en-US" sz="3200" dirty="0">
              <a:solidFill>
                <a:schemeClr val="bg1"/>
              </a:solidFill>
              <a:latin typeface="Arial" pitchFamily="34" charset="0"/>
              <a:cs typeface="Arial" pitchFamily="34" charset="0"/>
            </a:endParaRPr>
          </a:p>
        </p:txBody>
      </p:sp>
      <p:pic>
        <p:nvPicPr>
          <p:cNvPr id="1026" name="Picture 2" descr="C:\Users\Lemer\AppData\Local\Microsoft\Windows\Temporary Internet Files\Content.IE5\PSL70KBN\MP900390083[1].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67456" y="2034381"/>
            <a:ext cx="2609088" cy="3657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591969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914400"/>
          </a:xfrm>
          <a:solidFill>
            <a:srgbClr val="439777"/>
          </a:solidFill>
        </p:spPr>
        <p:txBody>
          <a:bodyPr>
            <a:normAutofit/>
          </a:bodyPr>
          <a:lstStyle/>
          <a:p>
            <a:pPr algn="l"/>
            <a:r>
              <a:rPr lang="en-US" sz="3200" dirty="0" smtClean="0">
                <a:solidFill>
                  <a:schemeClr val="bg1"/>
                </a:solidFill>
                <a:latin typeface="Arial" pitchFamily="34" charset="0"/>
                <a:cs typeface="Arial" pitchFamily="34" charset="0"/>
              </a:rPr>
              <a:t>Recommendation</a:t>
            </a:r>
            <a:endParaRPr lang="en-US" sz="3200" dirty="0">
              <a:solidFill>
                <a:schemeClr val="bg1"/>
              </a:solidFill>
              <a:latin typeface="Arial" pitchFamily="34" charset="0"/>
              <a:cs typeface="Arial" pitchFamily="34" charset="0"/>
            </a:endParaRPr>
          </a:p>
        </p:txBody>
      </p:sp>
      <p:sp>
        <p:nvSpPr>
          <p:cNvPr id="5" name="Content Placeholder 4"/>
          <p:cNvSpPr>
            <a:spLocks noGrp="1"/>
          </p:cNvSpPr>
          <p:nvPr>
            <p:ph idx="1"/>
          </p:nvPr>
        </p:nvSpPr>
        <p:spPr>
          <a:xfrm>
            <a:off x="457200" y="1828800"/>
            <a:ext cx="8229600" cy="5029200"/>
          </a:xfrm>
        </p:spPr>
        <p:txBody>
          <a:bodyPr>
            <a:normAutofit fontScale="70000" lnSpcReduction="20000"/>
          </a:bodyPr>
          <a:lstStyle/>
          <a:p>
            <a:pPr>
              <a:buNone/>
            </a:pPr>
            <a:r>
              <a:rPr lang="en-US" b="1" dirty="0" smtClean="0"/>
              <a:t> </a:t>
            </a:r>
            <a:r>
              <a:rPr lang="en-US" sz="4600" b="1" dirty="0" smtClean="0"/>
              <a:t>DEQ recommends that the Environmental Quality Commission: </a:t>
            </a:r>
          </a:p>
          <a:p>
            <a:pPr>
              <a:buNone/>
            </a:pPr>
            <a:endParaRPr lang="en-US" sz="1000" dirty="0" smtClean="0"/>
          </a:p>
          <a:p>
            <a:pPr marL="514350" indent="-514350">
              <a:buAutoNum type="arabicPeriod"/>
            </a:pPr>
            <a:r>
              <a:rPr lang="en-US" sz="3700" dirty="0" smtClean="0"/>
              <a:t>Adopt the proposed rules in attachments A1 through A4 as part of chapter 340 of the Oregon Administrative Rules. </a:t>
            </a:r>
          </a:p>
          <a:p>
            <a:pPr marL="514350" indent="-514350">
              <a:buAutoNum type="arabicPeriod"/>
            </a:pPr>
            <a:endParaRPr lang="en-US" sz="1100" dirty="0" smtClean="0"/>
          </a:p>
          <a:p>
            <a:pPr marL="514350" indent="-514350">
              <a:buAutoNum type="arabicPeriod"/>
            </a:pPr>
            <a:r>
              <a:rPr lang="en-US" sz="3700" dirty="0" smtClean="0"/>
              <a:t>Find that certain rules adopted as attachments A1 through A4 are more strict than existing Lane Regional Air Protection Agency rules, as described in attachment B, and direct Lane Regional Air Protection Agency to implement such state rules until it adopts its own rules that are equivalent or more strict and submits them to the Environmental Quality Commission under ORS 468A.135. </a:t>
            </a:r>
          </a:p>
        </p:txBody>
      </p:sp>
    </p:spTree>
    <p:extLst>
      <p:ext uri="{BB962C8B-B14F-4D97-AF65-F5344CB8AC3E}">
        <p14:creationId xmlns:p14="http://schemas.microsoft.com/office/powerpoint/2010/main" xmlns="" val="12591969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914400"/>
          </a:xfrm>
          <a:solidFill>
            <a:srgbClr val="439777"/>
          </a:solidFill>
        </p:spPr>
        <p:txBody>
          <a:bodyPr>
            <a:normAutofit fontScale="90000"/>
          </a:bodyPr>
          <a:lstStyle/>
          <a:p>
            <a:pPr algn="l"/>
            <a:r>
              <a:rPr lang="en-US" sz="3600" dirty="0" smtClean="0">
                <a:solidFill>
                  <a:schemeClr val="bg1"/>
                </a:solidFill>
                <a:latin typeface="Arial" pitchFamily="34" charset="0"/>
                <a:cs typeface="Arial" pitchFamily="34" charset="0"/>
              </a:rPr>
              <a:t>Recommendation</a:t>
            </a:r>
            <a:r>
              <a:rPr lang="en-US" sz="3000" dirty="0" smtClean="0">
                <a:solidFill>
                  <a:schemeClr val="bg1"/>
                </a:solidFill>
                <a:latin typeface="Arial" pitchFamily="34" charset="0"/>
                <a:cs typeface="Arial" pitchFamily="34" charset="0"/>
              </a:rPr>
              <a:t>				</a:t>
            </a:r>
            <a:r>
              <a:rPr lang="en-US" sz="3000" i="1" dirty="0" smtClean="0">
                <a:solidFill>
                  <a:schemeClr val="bg1"/>
                </a:solidFill>
                <a:latin typeface="Arial" pitchFamily="34" charset="0"/>
                <a:cs typeface="Arial" pitchFamily="34" charset="0"/>
              </a:rPr>
              <a:t>continued</a:t>
            </a:r>
            <a:endParaRPr lang="en-US" sz="3200" dirty="0">
              <a:solidFill>
                <a:schemeClr val="bg1"/>
              </a:solidFill>
              <a:latin typeface="Arial" pitchFamily="34" charset="0"/>
              <a:cs typeface="Arial" pitchFamily="34" charset="0"/>
            </a:endParaRPr>
          </a:p>
        </p:txBody>
      </p:sp>
      <p:sp>
        <p:nvSpPr>
          <p:cNvPr id="5" name="Content Placeholder 4"/>
          <p:cNvSpPr>
            <a:spLocks noGrp="1"/>
          </p:cNvSpPr>
          <p:nvPr>
            <p:ph idx="1"/>
          </p:nvPr>
        </p:nvSpPr>
        <p:spPr/>
        <p:txBody>
          <a:bodyPr>
            <a:normAutofit fontScale="92500"/>
          </a:bodyPr>
          <a:lstStyle/>
          <a:p>
            <a:pPr>
              <a:buNone/>
            </a:pPr>
            <a:r>
              <a:rPr lang="en-US" sz="3500" b="1" dirty="0" smtClean="0"/>
              <a:t> DEQ recommends that the Environmental Quality Commission: </a:t>
            </a:r>
          </a:p>
          <a:p>
            <a:pPr>
              <a:buNone/>
            </a:pPr>
            <a:endParaRPr lang="en-US" sz="1000" dirty="0" smtClean="0"/>
          </a:p>
          <a:p>
            <a:pPr>
              <a:buNone/>
            </a:pPr>
            <a:r>
              <a:rPr lang="en-US" dirty="0" smtClean="0"/>
              <a:t>3. </a:t>
            </a:r>
            <a:r>
              <a:rPr lang="en-US" sz="2800" dirty="0" smtClean="0"/>
              <a:t>Approve incorporating the rule amendments adopted as attachments A1 through A4 and the rule implementation directive to LRAPA described in attachment B into the Oregon Clean Air Act State Implementation Plan under OAR 340-200-0040 (the “SIP revision”). </a:t>
            </a:r>
          </a:p>
          <a:p>
            <a:pPr>
              <a:buNone/>
            </a:pPr>
            <a:endParaRPr lang="en-US" sz="900" dirty="0" smtClean="0"/>
          </a:p>
          <a:p>
            <a:pPr>
              <a:buNone/>
            </a:pPr>
            <a:r>
              <a:rPr lang="en-US" sz="2800" dirty="0" smtClean="0"/>
              <a:t>4. Direct DEQ to submit the SIP revision to the U.S. Environmental Protection Agency for approval. </a:t>
            </a:r>
            <a:endParaRPr lang="en-US" sz="2800" dirty="0"/>
          </a:p>
        </p:txBody>
      </p:sp>
    </p:spTree>
    <p:extLst>
      <p:ext uri="{BB962C8B-B14F-4D97-AF65-F5344CB8AC3E}">
        <p14:creationId xmlns:p14="http://schemas.microsoft.com/office/powerpoint/2010/main" xmlns="" val="1259196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Title 1"/>
          <p:cNvSpPr>
            <a:spLocks noGrp="1"/>
          </p:cNvSpPr>
          <p:nvPr>
            <p:ph type="title"/>
          </p:nvPr>
        </p:nvSpPr>
        <p:spPr>
          <a:xfrm>
            <a:off x="457200" y="685800"/>
            <a:ext cx="8299586" cy="914400"/>
          </a:xfrm>
          <a:solidFill>
            <a:srgbClr val="439777"/>
          </a:solidFill>
        </p:spPr>
        <p:txBody>
          <a:bodyPr>
            <a:normAutofit/>
          </a:bodyPr>
          <a:lstStyle/>
          <a:p>
            <a:pPr algn="l"/>
            <a:r>
              <a:rPr lang="en-US" sz="3200" dirty="0" smtClean="0">
                <a:solidFill>
                  <a:schemeClr val="bg1"/>
                </a:solidFill>
                <a:latin typeface="Arial" pitchFamily="34" charset="0"/>
                <a:cs typeface="Arial" pitchFamily="34" charset="0"/>
              </a:rPr>
              <a:t>Reasons for Rulemaking			</a:t>
            </a:r>
            <a:r>
              <a:rPr lang="en-US" sz="3000" i="1" dirty="0" smtClean="0">
                <a:solidFill>
                  <a:schemeClr val="bg1"/>
                </a:solidFill>
                <a:latin typeface="Arial" pitchFamily="34" charset="0"/>
                <a:cs typeface="Arial" pitchFamily="34" charset="0"/>
              </a:rPr>
              <a:t>continued</a:t>
            </a:r>
            <a:endParaRPr lang="en-US" sz="3200" dirty="0">
              <a:solidFill>
                <a:schemeClr val="bg1"/>
              </a:solidFill>
              <a:latin typeface="Arial" pitchFamily="34" charset="0"/>
              <a:cs typeface="Arial" pitchFamily="34" charset="0"/>
            </a:endParaRPr>
          </a:p>
        </p:txBody>
      </p:sp>
      <p:sp>
        <p:nvSpPr>
          <p:cNvPr id="7" name="Content Placeholder 6"/>
          <p:cNvSpPr>
            <a:spLocks noGrp="1"/>
          </p:cNvSpPr>
          <p:nvPr>
            <p:ph idx="1"/>
          </p:nvPr>
        </p:nvSpPr>
        <p:spPr>
          <a:xfrm>
            <a:off x="304800" y="1981200"/>
            <a:ext cx="8686800" cy="1676400"/>
          </a:xfrm>
        </p:spPr>
        <p:txBody>
          <a:bodyPr>
            <a:normAutofit/>
          </a:bodyPr>
          <a:lstStyle/>
          <a:p>
            <a:pPr marL="0" indent="0">
              <a:buNone/>
            </a:pPr>
            <a:r>
              <a:rPr lang="en-US" dirty="0" smtClean="0"/>
              <a:t>Addressing air quality problems changed reorganization to major overhaul of New Source Review rules</a:t>
            </a:r>
          </a:p>
          <a:p>
            <a:pPr lvl="1">
              <a:buNone/>
            </a:pPr>
            <a:endParaRPr lang="en-US" dirty="0" smtClean="0"/>
          </a:p>
          <a:p>
            <a:endParaRPr lang="en-US" dirty="0"/>
          </a:p>
        </p:txBody>
      </p:sp>
      <p:grpSp>
        <p:nvGrpSpPr>
          <p:cNvPr id="12" name="Group 11"/>
          <p:cNvGrpSpPr/>
          <p:nvPr/>
        </p:nvGrpSpPr>
        <p:grpSpPr>
          <a:xfrm>
            <a:off x="1143000" y="3962400"/>
            <a:ext cx="6793167" cy="2198132"/>
            <a:chOff x="1131632" y="3505200"/>
            <a:chExt cx="6793167" cy="2198132"/>
          </a:xfrm>
        </p:grpSpPr>
        <p:pic>
          <p:nvPicPr>
            <p:cNvPr id="2052" name="Picture 4" descr="http://ecopolitology.org/files/2010/07/Priestmangoode-Mercury-Bullet-Train.jpg"/>
            <p:cNvPicPr>
              <a:picLocks noChangeAspect="1" noChangeArrowheads="1"/>
            </p:cNvPicPr>
            <p:nvPr/>
          </p:nvPicPr>
          <p:blipFill>
            <a:blip r:embed="rId4" cstate="print"/>
            <a:srcRect l="9677" b="8264"/>
            <a:stretch>
              <a:fillRect/>
            </a:stretch>
          </p:blipFill>
          <p:spPr bwMode="auto">
            <a:xfrm>
              <a:off x="5017832" y="3505200"/>
              <a:ext cx="2906967" cy="1728603"/>
            </a:xfrm>
            <a:prstGeom prst="rect">
              <a:avLst/>
            </a:prstGeom>
            <a:noFill/>
          </p:spPr>
        </p:pic>
        <p:sp>
          <p:nvSpPr>
            <p:cNvPr id="10" name="TextBox 9"/>
            <p:cNvSpPr txBox="1"/>
            <p:nvPr/>
          </p:nvSpPr>
          <p:spPr>
            <a:xfrm>
              <a:off x="1752600" y="5257800"/>
              <a:ext cx="803105" cy="369332"/>
            </a:xfrm>
            <a:prstGeom prst="rect">
              <a:avLst/>
            </a:prstGeom>
            <a:noFill/>
          </p:spPr>
          <p:txBody>
            <a:bodyPr wrap="none" rtlCol="0">
              <a:spAutoFit/>
            </a:bodyPr>
            <a:lstStyle/>
            <a:p>
              <a:r>
                <a:rPr lang="en-US" dirty="0" smtClean="0"/>
                <a:t>Before</a:t>
              </a:r>
              <a:endParaRPr lang="en-US" dirty="0"/>
            </a:p>
          </p:txBody>
        </p:sp>
        <p:sp>
          <p:nvSpPr>
            <p:cNvPr id="11" name="TextBox 10"/>
            <p:cNvSpPr txBox="1"/>
            <p:nvPr/>
          </p:nvSpPr>
          <p:spPr>
            <a:xfrm>
              <a:off x="6096000" y="5334000"/>
              <a:ext cx="658257" cy="369332"/>
            </a:xfrm>
            <a:prstGeom prst="rect">
              <a:avLst/>
            </a:prstGeom>
            <a:noFill/>
          </p:spPr>
          <p:txBody>
            <a:bodyPr wrap="none" rtlCol="0">
              <a:spAutoFit/>
            </a:bodyPr>
            <a:lstStyle/>
            <a:p>
              <a:r>
                <a:rPr lang="en-US" dirty="0" smtClean="0"/>
                <a:t>After</a:t>
              </a:r>
              <a:endParaRPr lang="en-US" dirty="0"/>
            </a:p>
          </p:txBody>
        </p:sp>
        <p:pic>
          <p:nvPicPr>
            <p:cNvPr id="2054" name="Picture 6" descr="http://www.friscoheritage.org/wp-content/uploads/2010/09/Restored-Steam-Engine.jpg"/>
            <p:cNvPicPr>
              <a:picLocks noChangeAspect="1" noChangeArrowheads="1"/>
            </p:cNvPicPr>
            <p:nvPr/>
          </p:nvPicPr>
          <p:blipFill>
            <a:blip r:embed="rId5" cstate="print"/>
            <a:srcRect l="5282" t="10563" r="6602" b="7042"/>
            <a:stretch>
              <a:fillRect/>
            </a:stretch>
          </p:blipFill>
          <p:spPr bwMode="auto">
            <a:xfrm>
              <a:off x="1131632" y="3505200"/>
              <a:ext cx="2507844" cy="1759391"/>
            </a:xfrm>
            <a:prstGeom prst="rect">
              <a:avLst/>
            </a:prstGeom>
            <a:noFill/>
          </p:spPr>
        </p:pic>
      </p:grpSp>
    </p:spTree>
    <p:extLst>
      <p:ext uri="{BB962C8B-B14F-4D97-AF65-F5344CB8AC3E}">
        <p14:creationId xmlns:p14="http://schemas.microsoft.com/office/powerpoint/2010/main" xmlns="" val="1429210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00600" y="5715000"/>
            <a:ext cx="3886200" cy="609600"/>
          </a:xfrm>
        </p:spPr>
        <p:txBody>
          <a:bodyPr>
            <a:noAutofit/>
          </a:bodyPr>
          <a:lstStyle/>
          <a:p>
            <a:pPr marL="514350" indent="-514350">
              <a:lnSpc>
                <a:spcPct val="120000"/>
              </a:lnSpc>
              <a:spcBef>
                <a:spcPts val="0"/>
              </a:spcBef>
              <a:spcAft>
                <a:spcPts val="600"/>
              </a:spcAft>
            </a:pPr>
            <a:r>
              <a:rPr lang="en-US" sz="2800" dirty="0" smtClean="0">
                <a:solidFill>
                  <a:schemeClr val="tx1"/>
                </a:solidFill>
              </a:rPr>
              <a:t>Proposed Rule Adoption</a:t>
            </a:r>
          </a:p>
        </p:txBody>
      </p:sp>
      <p:sp>
        <p:nvSpPr>
          <p:cNvPr id="6" name="Footer Placeholder 5"/>
          <p:cNvSpPr>
            <a:spLocks noGrp="1"/>
          </p:cNvSpPr>
          <p:nvPr>
            <p:ph type="ftr" sz="quarter" idx="11"/>
          </p:nvPr>
        </p:nvSpPr>
        <p:spPr/>
        <p:txBody>
          <a:bodyPr/>
          <a:lstStyle/>
          <a:p>
            <a:fld id="{F0D78E94-73A4-484D-8D4C-ABC2E7101558}" type="slidenum">
              <a:rPr lang="en-US" smtClean="0"/>
              <a:pPr/>
              <a:t>5</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Presentations to EQC</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89090" name="Picture 2" descr="http://2calendar.com/wp-content/uploads/2014/01/June-2014-Calendar-1.png"/>
          <p:cNvPicPr>
            <a:picLocks noChangeAspect="1" noChangeArrowheads="1"/>
          </p:cNvPicPr>
          <p:nvPr/>
        </p:nvPicPr>
        <p:blipFill>
          <a:blip r:embed="rId4" cstate="print"/>
          <a:srcRect/>
          <a:stretch>
            <a:fillRect/>
          </a:stretch>
        </p:blipFill>
        <p:spPr bwMode="auto">
          <a:xfrm>
            <a:off x="1066800" y="1752600"/>
            <a:ext cx="1816100" cy="1410721"/>
          </a:xfrm>
          <a:prstGeom prst="rect">
            <a:avLst/>
          </a:prstGeom>
          <a:noFill/>
        </p:spPr>
      </p:pic>
      <p:sp>
        <p:nvSpPr>
          <p:cNvPr id="8" name="Rectangle 7"/>
          <p:cNvSpPr/>
          <p:nvPr/>
        </p:nvSpPr>
        <p:spPr>
          <a:xfrm>
            <a:off x="609600" y="3048000"/>
            <a:ext cx="2743200" cy="523220"/>
          </a:xfrm>
          <a:prstGeom prst="rect">
            <a:avLst/>
          </a:prstGeom>
        </p:spPr>
        <p:txBody>
          <a:bodyPr wrap="square">
            <a:spAutoFit/>
          </a:bodyPr>
          <a:lstStyle/>
          <a:p>
            <a:pPr algn="ctr"/>
            <a:r>
              <a:rPr lang="en-US" sz="2800" dirty="0" smtClean="0">
                <a:solidFill>
                  <a:prstClr val="black"/>
                </a:solidFill>
              </a:rPr>
              <a:t>Director’s Report</a:t>
            </a:r>
            <a:endParaRPr lang="en-US" dirty="0"/>
          </a:p>
        </p:txBody>
      </p:sp>
      <p:pic>
        <p:nvPicPr>
          <p:cNvPr id="89096" name="Picture 8" descr="http://www.101printablecalendars.com/wp-content/uploads/2014/10/download/january-2015-calendar-45.jpg"/>
          <p:cNvPicPr>
            <a:picLocks noChangeAspect="1" noChangeArrowheads="1"/>
          </p:cNvPicPr>
          <p:nvPr/>
        </p:nvPicPr>
        <p:blipFill>
          <a:blip r:embed="rId5" cstate="print"/>
          <a:srcRect l="5976" t="13855" r="5976" b="4618"/>
          <a:stretch>
            <a:fillRect/>
          </a:stretch>
        </p:blipFill>
        <p:spPr bwMode="auto">
          <a:xfrm>
            <a:off x="1180824" y="3886200"/>
            <a:ext cx="1653392" cy="1981200"/>
          </a:xfrm>
          <a:prstGeom prst="rect">
            <a:avLst/>
          </a:prstGeom>
          <a:noFill/>
        </p:spPr>
      </p:pic>
      <p:pic>
        <p:nvPicPr>
          <p:cNvPr id="89102" name="Picture 14" descr="http://calenworld.com/wp-content/uploads/2014/06/November-2014-printable-calendar.png"/>
          <p:cNvPicPr>
            <a:picLocks noChangeAspect="1" noChangeArrowheads="1"/>
          </p:cNvPicPr>
          <p:nvPr/>
        </p:nvPicPr>
        <p:blipFill>
          <a:blip r:embed="rId6" cstate="print"/>
          <a:srcRect/>
          <a:stretch>
            <a:fillRect/>
          </a:stretch>
        </p:blipFill>
        <p:spPr bwMode="auto">
          <a:xfrm>
            <a:off x="5562600" y="1752600"/>
            <a:ext cx="2046890" cy="1447800"/>
          </a:xfrm>
          <a:prstGeom prst="rect">
            <a:avLst/>
          </a:prstGeom>
          <a:noFill/>
        </p:spPr>
      </p:pic>
      <p:sp>
        <p:nvSpPr>
          <p:cNvPr id="14" name="Rectangle 13"/>
          <p:cNvSpPr/>
          <p:nvPr/>
        </p:nvSpPr>
        <p:spPr>
          <a:xfrm>
            <a:off x="4648200" y="3048000"/>
            <a:ext cx="3886200" cy="523220"/>
          </a:xfrm>
          <a:prstGeom prst="rect">
            <a:avLst/>
          </a:prstGeom>
        </p:spPr>
        <p:txBody>
          <a:bodyPr wrap="square">
            <a:spAutoFit/>
          </a:bodyPr>
          <a:lstStyle/>
          <a:p>
            <a:pPr algn="ctr"/>
            <a:r>
              <a:rPr lang="en-US" sz="2800" dirty="0" smtClean="0"/>
              <a:t>Temporary Rule Adoption</a:t>
            </a:r>
            <a:endParaRPr lang="en-US" sz="2800" dirty="0"/>
          </a:p>
        </p:txBody>
      </p:sp>
      <p:sp>
        <p:nvSpPr>
          <p:cNvPr id="15" name="Rectangle 14"/>
          <p:cNvSpPr/>
          <p:nvPr/>
        </p:nvSpPr>
        <p:spPr>
          <a:xfrm>
            <a:off x="685800" y="5791200"/>
            <a:ext cx="2918556" cy="523220"/>
          </a:xfrm>
          <a:prstGeom prst="rect">
            <a:avLst/>
          </a:prstGeom>
        </p:spPr>
        <p:txBody>
          <a:bodyPr wrap="none">
            <a:spAutoFit/>
          </a:bodyPr>
          <a:lstStyle/>
          <a:p>
            <a:pPr algn="ctr"/>
            <a:r>
              <a:rPr lang="en-US" sz="2800" dirty="0" smtClean="0"/>
              <a:t>Informational Item</a:t>
            </a:r>
            <a:endParaRPr lang="en-US" sz="2800" dirty="0"/>
          </a:p>
        </p:txBody>
      </p:sp>
      <p:pic>
        <p:nvPicPr>
          <p:cNvPr id="89104" name="Picture 16" descr="http://www.hdworldwidepics.com/wp-content/uploads/2015/03/April-2015-Calendar-Malayalam-1-400x300.png"/>
          <p:cNvPicPr>
            <a:picLocks noChangeAspect="1" noChangeArrowheads="1"/>
          </p:cNvPicPr>
          <p:nvPr/>
        </p:nvPicPr>
        <p:blipFill>
          <a:blip r:embed="rId7" cstate="print"/>
          <a:srcRect/>
          <a:stretch>
            <a:fillRect/>
          </a:stretch>
        </p:blipFill>
        <p:spPr bwMode="auto">
          <a:xfrm>
            <a:off x="5410200" y="4000500"/>
            <a:ext cx="2387600" cy="17907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981200"/>
            <a:ext cx="8305800" cy="2819400"/>
          </a:xfrm>
        </p:spPr>
        <p:txBody>
          <a:bodyPr>
            <a:noAutofit/>
          </a:bodyPr>
          <a:lstStyle/>
          <a:p>
            <a:pPr marL="514350" indent="-514350" algn="l">
              <a:lnSpc>
                <a:spcPct val="120000"/>
              </a:lnSpc>
              <a:spcBef>
                <a:spcPts val="0"/>
              </a:spcBef>
              <a:spcAft>
                <a:spcPts val="600"/>
              </a:spcAft>
              <a:buFont typeface="+mj-lt"/>
              <a:buAutoNum type="arabicPeriod"/>
            </a:pPr>
            <a:r>
              <a:rPr lang="en-US" sz="2800" dirty="0" smtClean="0">
                <a:solidFill>
                  <a:schemeClr val="tx1"/>
                </a:solidFill>
              </a:rPr>
              <a:t>Clarify and update air quality rules </a:t>
            </a:r>
          </a:p>
          <a:p>
            <a:pPr marL="514350" indent="-514350" algn="l">
              <a:lnSpc>
                <a:spcPct val="120000"/>
              </a:lnSpc>
              <a:spcBef>
                <a:spcPts val="0"/>
              </a:spcBef>
              <a:spcAft>
                <a:spcPts val="600"/>
              </a:spcAft>
              <a:buFont typeface="+mj-lt"/>
              <a:buAutoNum type="arabicPeriod"/>
            </a:pPr>
            <a:r>
              <a:rPr lang="en-US" sz="2800" dirty="0" smtClean="0">
                <a:solidFill>
                  <a:schemeClr val="tx1"/>
                </a:solidFill>
              </a:rPr>
              <a:t>Update particulate matter emission standards</a:t>
            </a:r>
          </a:p>
          <a:p>
            <a:pPr marL="514350" indent="-514350" algn="l">
              <a:lnSpc>
                <a:spcPct val="120000"/>
              </a:lnSpc>
              <a:spcBef>
                <a:spcPts val="0"/>
              </a:spcBef>
              <a:spcAft>
                <a:spcPts val="600"/>
              </a:spcAft>
              <a:buFont typeface="+mj-lt"/>
              <a:buAutoNum type="arabicPeriod"/>
            </a:pPr>
            <a:r>
              <a:rPr lang="en-US" sz="2800" dirty="0" smtClean="0">
                <a:solidFill>
                  <a:schemeClr val="tx1"/>
                </a:solidFill>
              </a:rPr>
              <a:t>Change permitting requirements for emergency generators and small natural gas or oil-fired equipment</a:t>
            </a:r>
          </a:p>
        </p:txBody>
      </p:sp>
      <p:sp>
        <p:nvSpPr>
          <p:cNvPr id="6" name="Footer Placeholder 5"/>
          <p:cNvSpPr>
            <a:spLocks noGrp="1"/>
          </p:cNvSpPr>
          <p:nvPr>
            <p:ph type="ftr" sz="quarter" idx="11"/>
          </p:nvPr>
        </p:nvSpPr>
        <p:spPr/>
        <p:txBody>
          <a:bodyPr/>
          <a:lstStyle/>
          <a:p>
            <a:fld id="{F0D78E94-73A4-484D-8D4C-ABC2E7101558}" type="slidenum">
              <a:rPr lang="en-US" smtClean="0"/>
              <a:pPr/>
              <a:t>6</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9 Categories of Rulemaking</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057400"/>
            <a:ext cx="8305800" cy="4343400"/>
          </a:xfrm>
        </p:spPr>
        <p:txBody>
          <a:bodyPr>
            <a:noAutofit/>
          </a:bodyPr>
          <a:lstStyle/>
          <a:p>
            <a:pPr marL="514350" indent="-514350" algn="l">
              <a:lnSpc>
                <a:spcPct val="120000"/>
              </a:lnSpc>
              <a:spcBef>
                <a:spcPts val="0"/>
              </a:spcBef>
              <a:spcAft>
                <a:spcPts val="600"/>
              </a:spcAft>
              <a:buFont typeface="+mj-lt"/>
              <a:buAutoNum type="arabicPeriod" startAt="4"/>
            </a:pPr>
            <a:r>
              <a:rPr lang="en-US" sz="2800" dirty="0" smtClean="0">
                <a:solidFill>
                  <a:schemeClr val="tx1"/>
                </a:solidFill>
              </a:rPr>
              <a:t>Revise parts of the New Source Review preconstruction permitting program</a:t>
            </a:r>
          </a:p>
          <a:p>
            <a:pPr marL="514350" indent="-514350" algn="l">
              <a:lnSpc>
                <a:spcPct val="120000"/>
              </a:lnSpc>
              <a:spcBef>
                <a:spcPts val="0"/>
              </a:spcBef>
              <a:spcAft>
                <a:spcPts val="600"/>
              </a:spcAft>
              <a:buFont typeface="+mj-lt"/>
              <a:buAutoNum type="arabicPeriod" startAt="4"/>
            </a:pPr>
            <a:r>
              <a:rPr lang="en-US" sz="2800" dirty="0" smtClean="0">
                <a:solidFill>
                  <a:schemeClr val="tx1"/>
                </a:solidFill>
              </a:rPr>
              <a:t>Establish two new state air quality area designations, “sustainment” and “reattainment”</a:t>
            </a:r>
          </a:p>
          <a:p>
            <a:pPr marL="514350" indent="-514350" algn="l">
              <a:lnSpc>
                <a:spcPct val="120000"/>
              </a:lnSpc>
              <a:spcBef>
                <a:spcPts val="0"/>
              </a:spcBef>
              <a:spcAft>
                <a:spcPts val="600"/>
              </a:spcAft>
              <a:buFont typeface="+mj-lt"/>
              <a:buAutoNum type="arabicPeriod" startAt="6"/>
            </a:pPr>
            <a:r>
              <a:rPr lang="en-US" sz="2800" dirty="0" smtClean="0">
                <a:solidFill>
                  <a:schemeClr val="tx1"/>
                </a:solidFill>
              </a:rPr>
              <a:t>Designate Lakeview as a state sustainment area</a:t>
            </a:r>
          </a:p>
          <a:p>
            <a:pPr marL="514350" indent="-514350" algn="l">
              <a:lnSpc>
                <a:spcPct val="120000"/>
              </a:lnSpc>
              <a:spcBef>
                <a:spcPts val="0"/>
              </a:spcBef>
              <a:spcAft>
                <a:spcPts val="600"/>
              </a:spcAft>
              <a:buAutoNum type="arabicPeriod" startAt="5"/>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7</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9 Categories of Rulemaking		</a:t>
            </a:r>
            <a:r>
              <a:rPr kumimoji="0" lang="en-US" sz="30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continued</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057400"/>
            <a:ext cx="8305800" cy="4038600"/>
          </a:xfrm>
        </p:spPr>
        <p:txBody>
          <a:bodyPr>
            <a:noAutofit/>
          </a:bodyPr>
          <a:lstStyle/>
          <a:p>
            <a:pPr marL="514350" indent="-514350" algn="l">
              <a:lnSpc>
                <a:spcPct val="120000"/>
              </a:lnSpc>
              <a:spcBef>
                <a:spcPts val="0"/>
              </a:spcBef>
              <a:spcAft>
                <a:spcPts val="600"/>
              </a:spcAft>
            </a:pPr>
            <a:r>
              <a:rPr lang="en-US" sz="2800" dirty="0" smtClean="0">
                <a:solidFill>
                  <a:schemeClr val="tx1"/>
                </a:solidFill>
              </a:rPr>
              <a:t>7.   Modernize methods allowed for holding public hearings and meetings </a:t>
            </a:r>
          </a:p>
          <a:p>
            <a:pPr marL="514350" indent="-514350" algn="l">
              <a:lnSpc>
                <a:spcPct val="120000"/>
              </a:lnSpc>
              <a:spcBef>
                <a:spcPts val="0"/>
              </a:spcBef>
              <a:spcAft>
                <a:spcPts val="600"/>
              </a:spcAft>
            </a:pPr>
            <a:r>
              <a:rPr lang="en-US" sz="2800" dirty="0" smtClean="0">
                <a:solidFill>
                  <a:schemeClr val="tx1"/>
                </a:solidFill>
              </a:rPr>
              <a:t>8.   Re-establish the Heat Smart woodstove replacement program exemption for small commercial solid fuel boilers regulated under the permitting program</a:t>
            </a:r>
          </a:p>
          <a:p>
            <a:pPr marL="514350" indent="-514350" algn="l">
              <a:lnSpc>
                <a:spcPct val="120000"/>
              </a:lnSpc>
              <a:spcBef>
                <a:spcPts val="0"/>
              </a:spcBef>
              <a:spcAft>
                <a:spcPts val="600"/>
              </a:spcAft>
            </a:pPr>
            <a:r>
              <a:rPr lang="en-US" sz="2800" dirty="0" smtClean="0">
                <a:solidFill>
                  <a:schemeClr val="tx1"/>
                </a:solidFill>
              </a:rPr>
              <a:t>9.   Remove annual reporting requirements for small gasoline dispensing facilities</a:t>
            </a:r>
          </a:p>
        </p:txBody>
      </p:sp>
      <p:sp>
        <p:nvSpPr>
          <p:cNvPr id="6" name="Footer Placeholder 5"/>
          <p:cNvSpPr>
            <a:spLocks noGrp="1"/>
          </p:cNvSpPr>
          <p:nvPr>
            <p:ph type="ftr" sz="quarter" idx="11"/>
          </p:nvPr>
        </p:nvSpPr>
        <p:spPr/>
        <p:txBody>
          <a:bodyPr/>
          <a:lstStyle/>
          <a:p>
            <a:fld id="{F0D78E94-73A4-484D-8D4C-ABC2E7101558}" type="slidenum">
              <a:rPr lang="en-US" smtClean="0"/>
              <a:pPr/>
              <a:t>8</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9 Categories of Rulemaking</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en-US" sz="32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continued</a:t>
            </a:r>
            <a:endParaRPr kumimoji="0" lang="en-US" sz="3200" b="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9</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78654" y="6858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Involvement</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3" name="TextBox 2"/>
          <p:cNvSpPr txBox="1"/>
          <p:nvPr/>
        </p:nvSpPr>
        <p:spPr>
          <a:xfrm>
            <a:off x="2590800" y="5867400"/>
            <a:ext cx="4401253" cy="461665"/>
          </a:xfrm>
          <a:prstGeom prst="rect">
            <a:avLst/>
          </a:prstGeom>
          <a:noFill/>
        </p:spPr>
        <p:txBody>
          <a:bodyPr wrap="square" rtlCol="0">
            <a:spAutoFit/>
          </a:bodyPr>
          <a:lstStyle/>
          <a:p>
            <a:r>
              <a:rPr lang="en-US" sz="2400" b="1" dirty="0" smtClean="0">
                <a:solidFill>
                  <a:schemeClr val="accent6">
                    <a:lumMod val="50000"/>
                  </a:schemeClr>
                </a:solidFill>
              </a:rPr>
              <a:t>9,274</a:t>
            </a:r>
            <a:r>
              <a:rPr lang="en-US" sz="2400" dirty="0" smtClean="0"/>
              <a:t> 	</a:t>
            </a:r>
            <a:r>
              <a:rPr lang="en-US" sz="2000" dirty="0" smtClean="0"/>
              <a:t>Notifications – email/postcard</a:t>
            </a:r>
          </a:p>
        </p:txBody>
      </p:sp>
      <p:pic>
        <p:nvPicPr>
          <p:cNvPr id="99330" name="Picture 2" descr="https://www.tcp-international.de/typo3temp/pics/29782b384d.jpg"/>
          <p:cNvPicPr>
            <a:picLocks noChangeAspect="1" noChangeArrowheads="1"/>
          </p:cNvPicPr>
          <p:nvPr/>
        </p:nvPicPr>
        <p:blipFill>
          <a:blip r:embed="rId4" cstate="print"/>
          <a:srcRect t="10552"/>
          <a:stretch>
            <a:fillRect/>
          </a:stretch>
        </p:blipFill>
        <p:spPr bwMode="auto">
          <a:xfrm>
            <a:off x="838200" y="1828800"/>
            <a:ext cx="2597079" cy="1550638"/>
          </a:xfrm>
          <a:prstGeom prst="rect">
            <a:avLst/>
          </a:prstGeom>
          <a:noFill/>
        </p:spPr>
      </p:pic>
      <p:sp>
        <p:nvSpPr>
          <p:cNvPr id="8" name="TextBox 7"/>
          <p:cNvSpPr txBox="1"/>
          <p:nvPr/>
        </p:nvSpPr>
        <p:spPr>
          <a:xfrm>
            <a:off x="838200" y="3505200"/>
            <a:ext cx="2661370" cy="461665"/>
          </a:xfrm>
          <a:prstGeom prst="rect">
            <a:avLst/>
          </a:prstGeom>
          <a:noFill/>
        </p:spPr>
        <p:txBody>
          <a:bodyPr wrap="none" rtlCol="0">
            <a:spAutoFit/>
          </a:bodyPr>
          <a:lstStyle/>
          <a:p>
            <a:r>
              <a:rPr lang="en-US" sz="2400" b="1" dirty="0" smtClean="0">
                <a:solidFill>
                  <a:schemeClr val="accent6">
                    <a:lumMod val="50000"/>
                  </a:schemeClr>
                </a:solidFill>
              </a:rPr>
              <a:t>4</a:t>
            </a:r>
            <a:r>
              <a:rPr lang="en-US" sz="2000" dirty="0" smtClean="0"/>
              <a:t> Stakeholder meetings</a:t>
            </a:r>
          </a:p>
        </p:txBody>
      </p:sp>
      <p:sp>
        <p:nvSpPr>
          <p:cNvPr id="9" name="TextBox 8"/>
          <p:cNvSpPr txBox="1"/>
          <p:nvPr/>
        </p:nvSpPr>
        <p:spPr>
          <a:xfrm>
            <a:off x="4114800" y="3505200"/>
            <a:ext cx="5029200" cy="461665"/>
          </a:xfrm>
          <a:prstGeom prst="rect">
            <a:avLst/>
          </a:prstGeom>
          <a:noFill/>
        </p:spPr>
        <p:txBody>
          <a:bodyPr wrap="square" rtlCol="0">
            <a:spAutoFit/>
          </a:bodyPr>
          <a:lstStyle/>
          <a:p>
            <a:r>
              <a:rPr lang="en-US" sz="2400" b="1" dirty="0" smtClean="0">
                <a:solidFill>
                  <a:schemeClr val="accent6">
                    <a:lumMod val="50000"/>
                  </a:schemeClr>
                </a:solidFill>
              </a:rPr>
              <a:t>1</a:t>
            </a:r>
            <a:r>
              <a:rPr lang="en-US" sz="2400" dirty="0" smtClean="0"/>
              <a:t> </a:t>
            </a:r>
            <a:r>
              <a:rPr lang="en-US" sz="2000" dirty="0" smtClean="0"/>
              <a:t>fiscal/economic impact advisory committee </a:t>
            </a:r>
          </a:p>
        </p:txBody>
      </p:sp>
      <p:pic>
        <p:nvPicPr>
          <p:cNvPr id="99332" name="Picture 4" descr="http://www.sirius-migrationeducation.org/wp-content/uploads/2013/10/photo.jpg"/>
          <p:cNvPicPr>
            <a:picLocks noChangeAspect="1" noChangeArrowheads="1"/>
          </p:cNvPicPr>
          <p:nvPr/>
        </p:nvPicPr>
        <p:blipFill>
          <a:blip r:embed="rId5" cstate="print"/>
          <a:srcRect t="10312"/>
          <a:stretch>
            <a:fillRect/>
          </a:stretch>
        </p:blipFill>
        <p:spPr bwMode="auto">
          <a:xfrm>
            <a:off x="5334000" y="1752600"/>
            <a:ext cx="2514600" cy="1684059"/>
          </a:xfrm>
          <a:prstGeom prst="rect">
            <a:avLst/>
          </a:prstGeom>
          <a:noFill/>
        </p:spPr>
      </p:pic>
      <p:pic>
        <p:nvPicPr>
          <p:cNvPr id="99334" name="Picture 6" descr="http://themediaagency.com/wp-content/uploads/2012/09/email-facts-f2fc3a421a84.jpg"/>
          <p:cNvPicPr>
            <a:picLocks noChangeAspect="1" noChangeArrowheads="1"/>
          </p:cNvPicPr>
          <p:nvPr/>
        </p:nvPicPr>
        <p:blipFill>
          <a:blip r:embed="rId6" cstate="print"/>
          <a:srcRect l="12600" r="18000"/>
          <a:stretch>
            <a:fillRect/>
          </a:stretch>
        </p:blipFill>
        <p:spPr bwMode="auto">
          <a:xfrm>
            <a:off x="3886200" y="4495800"/>
            <a:ext cx="1410216" cy="152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10254</TotalTime>
  <Words>3842</Words>
  <Application>Microsoft Office PowerPoint</Application>
  <PresentationFormat>On-screen Show (4:3)</PresentationFormat>
  <Paragraphs>480</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Operations</vt:lpstr>
      <vt:lpstr>Slide 2</vt:lpstr>
      <vt:lpstr>Reasons for Rulemaking</vt:lpstr>
      <vt:lpstr>Reasons for Rulemaking   continued</vt:lpstr>
      <vt:lpstr>Slide 5</vt:lpstr>
      <vt:lpstr>Slide 6</vt:lpstr>
      <vt:lpstr>Slide 7</vt:lpstr>
      <vt:lpstr>Slide 8</vt:lpstr>
      <vt:lpstr>Slide 9</vt:lpstr>
      <vt:lpstr>Slide 10</vt:lpstr>
      <vt:lpstr>Slide 11</vt:lpstr>
      <vt:lpstr>Slide 12</vt:lpstr>
      <vt:lpstr>6  New Source Review</vt:lpstr>
      <vt:lpstr>6  New Source Review   continued</vt:lpstr>
      <vt:lpstr>6  New Source Review    continued</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Questions for us?</vt:lpstr>
      <vt:lpstr>Recommendation</vt:lpstr>
      <vt:lpstr>Recommendation    continued</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Name</dc:title>
  <dc:creator>State of Oregon</dc:creator>
  <cp:lastModifiedBy>jinahar</cp:lastModifiedBy>
  <cp:revision>1054</cp:revision>
  <dcterms:created xsi:type="dcterms:W3CDTF">2012-12-04T19:19:06Z</dcterms:created>
  <dcterms:modified xsi:type="dcterms:W3CDTF">2015-04-09T16:35:17Z</dcterms:modified>
</cp:coreProperties>
</file>