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95"/>
  </p:notesMasterIdLst>
  <p:handoutMasterIdLst>
    <p:handoutMasterId r:id="rId96"/>
  </p:handoutMasterIdLst>
  <p:sldIdLst>
    <p:sldId id="753" r:id="rId2"/>
    <p:sldId id="533" r:id="rId3"/>
    <p:sldId id="531" r:id="rId4"/>
    <p:sldId id="745" r:id="rId5"/>
    <p:sldId id="744" r:id="rId6"/>
    <p:sldId id="754" r:id="rId7"/>
    <p:sldId id="755" r:id="rId8"/>
    <p:sldId id="756" r:id="rId9"/>
    <p:sldId id="534" r:id="rId10"/>
    <p:sldId id="704" r:id="rId11"/>
    <p:sldId id="716" r:id="rId12"/>
    <p:sldId id="718" r:id="rId13"/>
    <p:sldId id="535" r:id="rId14"/>
    <p:sldId id="536" r:id="rId15"/>
    <p:sldId id="717" r:id="rId16"/>
    <p:sldId id="734" r:id="rId17"/>
    <p:sldId id="733" r:id="rId18"/>
    <p:sldId id="731" r:id="rId19"/>
    <p:sldId id="714" r:id="rId20"/>
    <p:sldId id="751" r:id="rId21"/>
    <p:sldId id="723" r:id="rId22"/>
    <p:sldId id="752" r:id="rId23"/>
    <p:sldId id="772" r:id="rId24"/>
    <p:sldId id="773" r:id="rId25"/>
    <p:sldId id="774" r:id="rId26"/>
    <p:sldId id="775" r:id="rId27"/>
    <p:sldId id="776" r:id="rId28"/>
    <p:sldId id="777" r:id="rId29"/>
    <p:sldId id="778" r:id="rId30"/>
    <p:sldId id="779" r:id="rId31"/>
    <p:sldId id="780" r:id="rId32"/>
    <p:sldId id="781" r:id="rId33"/>
    <p:sldId id="816" r:id="rId34"/>
    <p:sldId id="782" r:id="rId35"/>
    <p:sldId id="783" r:id="rId36"/>
    <p:sldId id="784" r:id="rId37"/>
    <p:sldId id="785" r:id="rId38"/>
    <p:sldId id="786" r:id="rId39"/>
    <p:sldId id="787" r:id="rId40"/>
    <p:sldId id="788" r:id="rId41"/>
    <p:sldId id="789" r:id="rId42"/>
    <p:sldId id="790" r:id="rId43"/>
    <p:sldId id="791" r:id="rId44"/>
    <p:sldId id="792" r:id="rId45"/>
    <p:sldId id="794" r:id="rId46"/>
    <p:sldId id="803" r:id="rId47"/>
    <p:sldId id="802" r:id="rId48"/>
    <p:sldId id="804" r:id="rId49"/>
    <p:sldId id="795" r:id="rId50"/>
    <p:sldId id="796" r:id="rId51"/>
    <p:sldId id="793" r:id="rId52"/>
    <p:sldId id="770" r:id="rId53"/>
    <p:sldId id="737" r:id="rId54"/>
    <p:sldId id="715" r:id="rId55"/>
    <p:sldId id="708" r:id="rId56"/>
    <p:sldId id="706" r:id="rId57"/>
    <p:sldId id="738" r:id="rId58"/>
    <p:sldId id="736" r:id="rId59"/>
    <p:sldId id="743" r:id="rId60"/>
    <p:sldId id="720" r:id="rId61"/>
    <p:sldId id="710" r:id="rId62"/>
    <p:sldId id="712" r:id="rId63"/>
    <p:sldId id="721" r:id="rId64"/>
    <p:sldId id="711" r:id="rId65"/>
    <p:sldId id="709" r:id="rId66"/>
    <p:sldId id="771" r:id="rId67"/>
    <p:sldId id="590" r:id="rId68"/>
    <p:sldId id="657" r:id="rId69"/>
    <p:sldId id="800" r:id="rId70"/>
    <p:sldId id="801" r:id="rId71"/>
    <p:sldId id="812" r:id="rId72"/>
    <p:sldId id="813" r:id="rId73"/>
    <p:sldId id="814" r:id="rId74"/>
    <p:sldId id="815" r:id="rId75"/>
    <p:sldId id="797" r:id="rId76"/>
    <p:sldId id="769" r:id="rId77"/>
    <p:sldId id="659" r:id="rId78"/>
    <p:sldId id="660" r:id="rId79"/>
    <p:sldId id="661" r:id="rId80"/>
    <p:sldId id="757" r:id="rId81"/>
    <p:sldId id="758" r:id="rId82"/>
    <p:sldId id="729" r:id="rId83"/>
    <p:sldId id="662" r:id="rId84"/>
    <p:sldId id="663" r:id="rId85"/>
    <p:sldId id="722" r:id="rId86"/>
    <p:sldId id="664" r:id="rId87"/>
    <p:sldId id="559" r:id="rId88"/>
    <p:sldId id="674" r:id="rId89"/>
    <p:sldId id="675" r:id="rId90"/>
    <p:sldId id="676" r:id="rId91"/>
    <p:sldId id="677" r:id="rId92"/>
    <p:sldId id="817" r:id="rId93"/>
    <p:sldId id="623" r:id="rId9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fisher" initials="mf" lastIdx="32" clrIdx="0"/>
  <p:cmAuthor id="1" name="jinahar" initials="j"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4EA2A2"/>
    <a:srgbClr val="3BB58F"/>
    <a:srgbClr val="499CA5"/>
    <a:srgbClr val="3898B2"/>
    <a:srgbClr val="745A94"/>
    <a:srgbClr val="9D6EFC"/>
    <a:srgbClr val="3BA0BB"/>
    <a:srgbClr val="6E558D"/>
    <a:srgbClr val="AD7DE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79731" autoAdjust="0"/>
  </p:normalViewPr>
  <p:slideViewPr>
    <p:cSldViewPr>
      <p:cViewPr>
        <p:scale>
          <a:sx n="80" d="100"/>
          <a:sy n="80" d="100"/>
        </p:scale>
        <p:origin x="-226" y="-235"/>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864"/>
    </p:cViewPr>
  </p:sorterViewPr>
  <p:notesViewPr>
    <p:cSldViewPr>
      <p:cViewPr>
        <p:scale>
          <a:sx n="100" d="100"/>
          <a:sy n="100" d="100"/>
        </p:scale>
        <p:origin x="-816" y="8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BF09B513-8112-4CC7-93ED-6B963E7CEDF9}" type="datetimeFigureOut">
              <a:rPr lang="en-US" smtClean="0"/>
              <a:pPr/>
              <a:t>4/9/2015</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DF6092B2-A2B6-4C61-9007-1A14EA7A7639}" type="slidenum">
              <a:rPr lang="en-US" smtClean="0"/>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D3319AF-AD5F-415B-8121-FC7285CC284F}" type="datetimeFigureOut">
              <a:rPr lang="en-US" smtClean="0"/>
              <a:pPr/>
              <a:t>4/9/2015</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922073-0507-4909-86FD-51FAF8B9186E}" type="slidenum">
              <a:rPr lang="en-US" smtClean="0"/>
              <a:pPr/>
              <a:t>‹#›</a:t>
            </a:fld>
            <a:endParaRPr lang="en-US" dirty="0"/>
          </a:p>
        </p:txBody>
      </p:sp>
    </p:spTree>
    <p:extLst>
      <p:ext uri="{BB962C8B-B14F-4D97-AF65-F5344CB8AC3E}">
        <p14:creationId xmlns:p14="http://schemas.microsoft.com/office/powerpoint/2010/main" xmlns="" val="4012585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11</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12</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13</a:t>
            </a:fld>
            <a:endParaRPr lang="en-US" dirty="0"/>
          </a:p>
        </p:txBody>
      </p:sp>
      <p:sp>
        <p:nvSpPr>
          <p:cNvPr id="5" name="Notes Placeholder 2"/>
          <p:cNvSpPr>
            <a:spLocks noGrp="1"/>
          </p:cNvSpPr>
          <p:nvPr>
            <p:ph type="body" idx="1"/>
          </p:nvPr>
        </p:nvSpPr>
        <p:spPr/>
        <p:txBody>
          <a:bodyPr>
            <a:normAutofit/>
          </a:bodyPr>
          <a:lstStyle/>
          <a:p>
            <a:pPr lvl="0">
              <a:lnSpc>
                <a:spcPct val="115000"/>
              </a:lnSpc>
              <a:buSzPct val="80000"/>
              <a:buFont typeface="Arial" pitchFamily="34" charset="0"/>
              <a:buChar char="•"/>
              <a:defRPr/>
            </a:pPr>
            <a:r>
              <a:rPr lang="en-US" sz="1600" dirty="0" smtClean="0">
                <a:solidFill>
                  <a:sysClr val="windowText" lastClr="000000"/>
                </a:solidFill>
                <a:latin typeface="Times New Roman"/>
                <a:ea typeface="Calibri"/>
                <a:cs typeface="Times New Roman"/>
              </a:rPr>
              <a:t>As part of the clean up, we want to repeal some rules</a:t>
            </a:r>
          </a:p>
          <a:p>
            <a:pPr lvl="0">
              <a:lnSpc>
                <a:spcPct val="115000"/>
              </a:lnSpc>
              <a:buSzPct val="80000"/>
              <a:defRPr/>
            </a:pPr>
            <a:r>
              <a:rPr lang="en-US" sz="1600" dirty="0" smtClean="0">
                <a:solidFill>
                  <a:sysClr val="windowText" lastClr="000000"/>
                </a:solidFill>
                <a:latin typeface="Times New Roman"/>
                <a:ea typeface="Calibri"/>
                <a:cs typeface="Times New Roman"/>
              </a:rPr>
              <a:t>  </a:t>
            </a:r>
          </a:p>
          <a:p>
            <a:pPr lvl="0">
              <a:lnSpc>
                <a:spcPct val="115000"/>
              </a:lnSpc>
              <a:buSzPct val="80000"/>
              <a:buFont typeface="Arial" pitchFamily="34" charset="0"/>
              <a:buChar char="•"/>
              <a:defRPr/>
            </a:pPr>
            <a:r>
              <a:rPr lang="en-US" sz="1600" dirty="0" smtClean="0">
                <a:solidFill>
                  <a:sysClr val="windowText" lastClr="000000"/>
                </a:solidFill>
                <a:latin typeface="Times New Roman"/>
                <a:ea typeface="Calibri"/>
                <a:cs typeface="Times New Roman"/>
              </a:rPr>
              <a:t>Spray paint rules were part of plan to reduce ozone from consumer products.  EPA adopted national rules that apply to manufacturers and so we don’t state rules any more.</a:t>
            </a:r>
          </a:p>
          <a:p>
            <a:pPr lvl="0">
              <a:lnSpc>
                <a:spcPct val="115000"/>
              </a:lnSpc>
              <a:buSzPct val="80000"/>
              <a:buFont typeface="Arial" pitchFamily="34" charset="0"/>
              <a:buChar char="•"/>
              <a:defRPr/>
            </a:pPr>
            <a:endParaRPr lang="en-US" sz="1600" dirty="0" smtClean="0">
              <a:solidFill>
                <a:sysClr val="windowText" lastClr="000000"/>
              </a:solidFill>
              <a:latin typeface="Times New Roman"/>
              <a:cs typeface="Times New Roman"/>
            </a:endParaRPr>
          </a:p>
          <a:p>
            <a:pPr lvl="0">
              <a:lnSpc>
                <a:spcPct val="115000"/>
              </a:lnSpc>
              <a:buSzPct val="80000"/>
              <a:buFont typeface="Arial" pitchFamily="34" charset="0"/>
              <a:buChar char="•"/>
              <a:defRPr/>
            </a:pPr>
            <a:r>
              <a:rPr lang="en-US" sz="1600" dirty="0" smtClean="0">
                <a:solidFill>
                  <a:sysClr val="windowText" lastClr="000000"/>
                </a:solidFill>
                <a:latin typeface="Times New Roman"/>
                <a:cs typeface="Times New Roman"/>
              </a:rPr>
              <a:t>  DEQ worked with the western states on a SO</a:t>
            </a:r>
            <a:r>
              <a:rPr lang="en-US" sz="1600" baseline="-25000" dirty="0" smtClean="0">
                <a:solidFill>
                  <a:sysClr val="windowText" lastClr="000000"/>
                </a:solidFill>
                <a:latin typeface="Times New Roman"/>
                <a:cs typeface="Times New Roman"/>
              </a:rPr>
              <a:t>2</a:t>
            </a:r>
            <a:r>
              <a:rPr lang="en-US" sz="1600" dirty="0" smtClean="0">
                <a:solidFill>
                  <a:sysClr val="windowText" lastClr="000000"/>
                </a:solidFill>
                <a:latin typeface="Times New Roman"/>
                <a:cs typeface="Times New Roman"/>
              </a:rPr>
              <a:t> trading program but dropped out because it wasn’t cost effective. There are now specific rules but PGE is not involved in trading so we don’t need the state rules. </a:t>
            </a:r>
            <a:endParaRPr lang="en-US" sz="1600" dirty="0" smtClean="0">
              <a:solidFill>
                <a:sysClr val="windowText" lastClr="000000"/>
              </a:solidFill>
              <a:latin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15</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16</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17</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18</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19</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20</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Here is an overview of the topics we are going to cover today:  </a:t>
            </a:r>
          </a:p>
          <a:p>
            <a:pPr marL="1033272" lvl="0" indent="-576072" fontAlgn="base">
              <a:lnSpc>
                <a:spcPct val="95000"/>
              </a:lnSpc>
              <a:spcAft>
                <a:spcPct val="0"/>
              </a:spcAft>
              <a:buClr>
                <a:srgbClr val="00B0F0"/>
              </a:buClr>
              <a:buFontTx/>
              <a:buChar char="•"/>
              <a:defRPr/>
            </a:pPr>
            <a:r>
              <a:rPr lang="en-US" sz="1600" kern="0" dirty="0" smtClean="0">
                <a:solidFill>
                  <a:srgbClr val="000000"/>
                </a:solidFill>
                <a:latin typeface="Times New Roman"/>
                <a:ea typeface="Calibri"/>
                <a:cs typeface="Times New Roman"/>
              </a:rPr>
              <a:t>Rule </a:t>
            </a:r>
            <a:r>
              <a:rPr lang="en-US" sz="1600" kern="0" dirty="0" smtClean="0">
                <a:latin typeface="Times New Roman"/>
                <a:ea typeface="Calibri"/>
                <a:cs typeface="Times New Roman"/>
              </a:rPr>
              <a:t>clean-up </a:t>
            </a:r>
            <a:endParaRPr lang="en-US" sz="1600" kern="0" dirty="0" smtClean="0">
              <a:ea typeface="Calibri"/>
              <a:cs typeface="Times New Roman"/>
            </a:endParaRP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Update statewide grain loading and opacity standards</a:t>
            </a:r>
            <a:endParaRPr lang="en-US" sz="1600" kern="0" dirty="0" smtClean="0">
              <a:ea typeface="Calibri"/>
              <a:cs typeface="Times New Roman"/>
            </a:endParaRP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We have a defined term:  Categorically Insignificant Activities</a:t>
            </a:r>
          </a:p>
          <a:p>
            <a:pPr marL="1033272" lvl="0"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How emissions are divided when a business splits into two or more businesses </a:t>
            </a:r>
          </a:p>
          <a:p>
            <a:pPr marL="1033272" lvl="0" indent="-576072" fontAlgn="base">
              <a:lnSpc>
                <a:spcPct val="95000"/>
              </a:lnSpc>
              <a:spcAft>
                <a:spcPct val="0"/>
              </a:spcAft>
              <a:buClr>
                <a:srgbClr val="00B0F0"/>
              </a:buClr>
              <a:buFontTx/>
              <a:buChar char="•"/>
              <a:defRPr/>
            </a:pPr>
            <a:r>
              <a:rPr lang="en-US" sz="1600" kern="0" dirty="0" smtClean="0">
                <a:latin typeface="Times New Roman"/>
                <a:ea typeface="Calibri"/>
                <a:cs typeface="Times New Roman"/>
              </a:rPr>
              <a:t>Our pre-construction program called New Source Review (NSR) </a:t>
            </a:r>
          </a:p>
          <a:p>
            <a:pPr marL="1033272"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If construction is delayed, how a business an get an extensions for their NSR permit</a:t>
            </a:r>
          </a:p>
          <a:p>
            <a:pPr marL="1033272" indent="-576072">
              <a:lnSpc>
                <a:spcPct val="95000"/>
              </a:lnSpc>
              <a:spcBef>
                <a:spcPts val="0"/>
              </a:spcBef>
              <a:buClr>
                <a:srgbClr val="00B0F0"/>
              </a:buClr>
              <a:buFont typeface="Arial" pitchFamily="34" charset="0"/>
              <a:buChar char="•"/>
              <a:defRPr/>
            </a:pPr>
            <a:r>
              <a:rPr lang="en-US" sz="1600" kern="0" dirty="0" smtClean="0">
                <a:latin typeface="Times New Roman"/>
                <a:ea typeface="Calibri"/>
                <a:cs typeface="Times New Roman"/>
              </a:rPr>
              <a:t>Another defined term:  Net air quality benefit</a:t>
            </a:r>
          </a:p>
          <a:p>
            <a:pPr>
              <a:lnSpc>
                <a:spcPct val="115000"/>
              </a:lnSpc>
              <a:spcBef>
                <a:spcPts val="0"/>
              </a:spcBef>
              <a:buClr>
                <a:srgbClr val="00B0F0"/>
              </a:buClr>
              <a:defRPr/>
            </a:pPr>
            <a:endParaRPr lang="en-US" sz="1600" kern="0" dirty="0" smtClean="0">
              <a:latin typeface="Times New Roman"/>
              <a:ea typeface="Calibri"/>
              <a:cs typeface="Times New Roman"/>
            </a:endParaRPr>
          </a:p>
          <a:p>
            <a:r>
              <a:rPr lang="en-US" sz="1600" dirty="0" smtClean="0">
                <a:latin typeface="Times New Roman" pitchFamily="18" charset="0"/>
                <a:cs typeface="Times New Roman" pitchFamily="18" charset="0"/>
              </a:rPr>
              <a:t>All of these topics will be explained in more detail later in this presentation. </a:t>
            </a:r>
          </a:p>
        </p:txBody>
      </p:sp>
      <p:sp>
        <p:nvSpPr>
          <p:cNvPr id="4" name="Slide Number Placeholder 3"/>
          <p:cNvSpPr>
            <a:spLocks noGrp="1"/>
          </p:cNvSpPr>
          <p:nvPr>
            <p:ph type="sldNum" sz="quarter" idx="10"/>
          </p:nvPr>
        </p:nvSpPr>
        <p:spPr/>
        <p:txBody>
          <a:bodyPr/>
          <a:lstStyle/>
          <a:p>
            <a:fld id="{F6922073-0507-4909-86FD-51FAF8B9186E}"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21</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22</a:t>
            </a:fld>
            <a:endParaRPr lang="en-US" dirty="0"/>
          </a:p>
        </p:txBody>
      </p:sp>
      <p:sp>
        <p:nvSpPr>
          <p:cNvPr id="6" name="Notes Placeholder 5"/>
          <p:cNvSpPr>
            <a:spLocks noGrp="1"/>
          </p:cNvSpPr>
          <p:nvPr>
            <p:ph type="body" sz="quarter" idx="11"/>
          </p:nvPr>
        </p:nvSpPr>
        <p:spPr/>
        <p:txBody>
          <a:bodyPr>
            <a:normAutofit/>
          </a:bodyPr>
          <a:lstStyle/>
          <a:p>
            <a:r>
              <a:rPr lang="en-US" sz="1600" dirty="0" smtClean="0">
                <a:latin typeface="Times New Roman" pitchFamily="18" charset="0"/>
                <a:cs typeface="Times New Roman" pitchFamily="18" charset="0"/>
              </a:rPr>
              <a:t>Defined portable but didn’t put a time limit on it</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23</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48200" cy="3486150"/>
          </a:xfrm>
        </p:spPr>
      </p:sp>
      <p:sp>
        <p:nvSpPr>
          <p:cNvPr id="4" name="Slide Number Placeholder 3"/>
          <p:cNvSpPr>
            <a:spLocks noGrp="1"/>
          </p:cNvSpPr>
          <p:nvPr>
            <p:ph type="sldNum" sz="quarter" idx="10"/>
          </p:nvPr>
        </p:nvSpPr>
        <p:spPr/>
        <p:txBody>
          <a:bodyPr/>
          <a:lstStyle/>
          <a:p>
            <a:fld id="{F6922073-0507-4909-86FD-51FAF8B9186E}" type="slidenum">
              <a:rPr lang="en-US" smtClean="0"/>
              <a:pPr/>
              <a:t>24</a:t>
            </a:fld>
            <a:endParaRPr lang="en-US" dirty="0"/>
          </a:p>
        </p:txBody>
      </p:sp>
      <p:sp>
        <p:nvSpPr>
          <p:cNvPr id="5" name="Rectangle 4"/>
          <p:cNvSpPr/>
          <p:nvPr/>
        </p:nvSpPr>
        <p:spPr>
          <a:xfrm>
            <a:off x="1143000" y="4267200"/>
            <a:ext cx="4648200" cy="830997"/>
          </a:xfrm>
          <a:prstGeom prst="rect">
            <a:avLst/>
          </a:prstGeom>
        </p:spPr>
        <p:txBody>
          <a:bodyPr wrap="square">
            <a:spAutoFit/>
          </a:bodyPr>
          <a:lstStyle/>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SIP required  by Clean Air Act to maintain or attain compliance with National Ambient Air Quality Standards (NAAQS)</a:t>
            </a:r>
          </a:p>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NAAQS for particulate matter was based on total particulate matter and was much less stringent than today’s standards.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25</a:t>
            </a:fld>
            <a:endParaRPr lang="en-US" dirty="0"/>
          </a:p>
        </p:txBody>
      </p:sp>
      <p:pic>
        <p:nvPicPr>
          <p:cNvPr id="4097" name="Picture 1"/>
          <p:cNvPicPr>
            <a:picLocks noChangeAspect="1" noChangeArrowheads="1"/>
          </p:cNvPicPr>
          <p:nvPr/>
        </p:nvPicPr>
        <p:blipFill>
          <a:blip r:embed="rId3"/>
          <a:srcRect t="18750" r="66562" b="7031"/>
          <a:stretch>
            <a:fillRect/>
          </a:stretch>
        </p:blipFill>
        <p:spPr bwMode="auto">
          <a:xfrm>
            <a:off x="1295400" y="4495800"/>
            <a:ext cx="4977393" cy="4419600"/>
          </a:xfrm>
          <a:prstGeom prst="rect">
            <a:avLst/>
          </a:prstGeom>
          <a:noFill/>
          <a:ln w="9525">
            <a:noFill/>
            <a:miter lim="800000"/>
            <a:headEnd/>
            <a:tailEnd/>
          </a:ln>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26</a:t>
            </a:fld>
            <a:endParaRPr lang="en-US" dirty="0"/>
          </a:p>
        </p:txBody>
      </p:sp>
      <p:pic>
        <p:nvPicPr>
          <p:cNvPr id="4097" name="Picture 1"/>
          <p:cNvPicPr>
            <a:picLocks noChangeAspect="1" noChangeArrowheads="1"/>
          </p:cNvPicPr>
          <p:nvPr/>
        </p:nvPicPr>
        <p:blipFill>
          <a:blip r:embed="rId3"/>
          <a:srcRect t="18750" r="66562" b="7031"/>
          <a:stretch>
            <a:fillRect/>
          </a:stretch>
        </p:blipFill>
        <p:spPr bwMode="auto">
          <a:xfrm>
            <a:off x="1295400" y="4495800"/>
            <a:ext cx="4977393" cy="4419600"/>
          </a:xfrm>
          <a:prstGeom prst="rect">
            <a:avLst/>
          </a:prstGeom>
          <a:noFill/>
          <a:ln w="9525">
            <a:noFill/>
            <a:miter lim="800000"/>
            <a:headEnd/>
            <a:tailEnd/>
          </a:ln>
        </p:spPr>
      </p:pic>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29</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35</a:t>
            </a:fld>
            <a:endParaRPr lang="en-US" dirty="0"/>
          </a:p>
        </p:txBody>
      </p:sp>
      <p:sp>
        <p:nvSpPr>
          <p:cNvPr id="5" name="Notes Placeholder 4"/>
          <p:cNvSpPr>
            <a:spLocks noGrp="1"/>
          </p:cNvSpPr>
          <p:nvPr>
            <p:ph type="body" sz="quarter" idx="11"/>
          </p:nvPr>
        </p:nvSpPr>
        <p:spPr/>
        <p:txBody>
          <a:bodyPr/>
          <a:lstStyle/>
          <a:p>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36</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37</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itchFamily="34" charset="0"/>
              <a:buChar char="•"/>
            </a:pPr>
            <a:r>
              <a:rPr lang="en-US" sz="1600" dirty="0" smtClean="0">
                <a:latin typeface="Times New Roman" pitchFamily="18" charset="0"/>
                <a:cs typeface="Times New Roman" pitchFamily="18" charset="0"/>
              </a:rPr>
              <a:t>The goals of this rulemaking are to make sure our rules are clear, up to date and that they address air quality problems.  </a:t>
            </a:r>
          </a:p>
          <a:p>
            <a:pPr marL="285750" indent="-285750">
              <a:buFont typeface="Arial" pitchFamily="34" charset="0"/>
              <a:buChar char="•"/>
            </a:pPr>
            <a:endParaRPr lang="en-US" sz="1600" dirty="0" smtClean="0">
              <a:latin typeface="Times New Roman" pitchFamily="18" charset="0"/>
              <a:cs typeface="Times New Roman" pitchFamily="18" charset="0"/>
            </a:endParaRPr>
          </a:p>
          <a:p>
            <a:pPr marL="285750" indent="-285750">
              <a:buFont typeface="Arial" pitchFamily="34" charset="0"/>
              <a:buChar char="•"/>
            </a:pPr>
            <a:r>
              <a:rPr lang="en-US" sz="1600" dirty="0" smtClean="0">
                <a:latin typeface="Times New Roman" pitchFamily="18" charset="0"/>
                <a:cs typeface="Times New Roman" pitchFamily="18" charset="0"/>
              </a:rPr>
              <a:t>When addressing AQ problems, we want to make sure we are targeting our resources at the right place.  We want to provide incentives to reduce emissions where needed and provide companies flexibility as long as it will improve air quality.  </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a:t>
            </a:fld>
            <a:endParaRPr lang="en-US" dirty="0"/>
          </a:p>
        </p:txBody>
      </p:sp>
    </p:spTree>
    <p:extLst>
      <p:ext uri="{BB962C8B-B14F-4D97-AF65-F5344CB8AC3E}">
        <p14:creationId xmlns:p14="http://schemas.microsoft.com/office/powerpoint/2010/main" xmlns="" val="2203217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39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This is an overview of the proposed changes to the  grain loading standards.</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“Sensitive  areas” are designated because of air quality problems</a:t>
            </a:r>
          </a:p>
          <a:p>
            <a:pPr>
              <a:buFont typeface="Arial" pitchFamily="34" charset="0"/>
              <a:buChar char="•"/>
            </a:pPr>
            <a:endParaRPr lang="en-US" sz="1600" dirty="0" smtClean="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40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648200" cy="3486150"/>
          </a:xfrm>
        </p:spPr>
      </p:sp>
      <p:sp>
        <p:nvSpPr>
          <p:cNvPr id="4" name="Slide Number Placeholder 3"/>
          <p:cNvSpPr>
            <a:spLocks noGrp="1"/>
          </p:cNvSpPr>
          <p:nvPr>
            <p:ph type="sldNum" sz="quarter" idx="10"/>
          </p:nvPr>
        </p:nvSpPr>
        <p:spPr/>
        <p:txBody>
          <a:bodyPr/>
          <a:lstStyle/>
          <a:p>
            <a:fld id="{F6922073-0507-4909-86FD-51FAF8B9186E}" type="slidenum">
              <a:rPr lang="en-US" smtClean="0"/>
              <a:pPr/>
              <a:t>41</a:t>
            </a:fld>
            <a:endParaRPr lang="en-US" dirty="0"/>
          </a:p>
        </p:txBody>
      </p:sp>
      <p:sp>
        <p:nvSpPr>
          <p:cNvPr id="5" name="Rectangle 4"/>
          <p:cNvSpPr/>
          <p:nvPr/>
        </p:nvSpPr>
        <p:spPr>
          <a:xfrm>
            <a:off x="1143000" y="4267200"/>
            <a:ext cx="4648200" cy="830997"/>
          </a:xfrm>
          <a:prstGeom prst="rect">
            <a:avLst/>
          </a:prstGeom>
        </p:spPr>
        <p:txBody>
          <a:bodyPr wrap="square">
            <a:spAutoFit/>
          </a:bodyPr>
          <a:lstStyle/>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SIP required  by Clean Air Act to maintain or attain compliance with National Ambient Air Quality Standards (NAAQS)</a:t>
            </a:r>
          </a:p>
          <a:p>
            <a:pPr marL="114300" lvl="1" indent="-114300">
              <a:buClr>
                <a:srgbClr val="00B0F0"/>
              </a:buClr>
              <a:buFont typeface="Arial" pitchFamily="34" charset="0"/>
              <a:buChar char="•"/>
            </a:pPr>
            <a:r>
              <a:rPr lang="en-US" sz="1200" dirty="0" smtClean="0">
                <a:latin typeface="Times New Roman" pitchFamily="18" charset="0"/>
                <a:cs typeface="Times New Roman" pitchFamily="18" charset="0"/>
              </a:rPr>
              <a:t>NAAQS for particulate matter was based on total particulate matter and was much less stringent than today’s standards.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42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In going from 40% down to 20%, we are making standard the same as for post-1970 units.  </a:t>
            </a:r>
          </a:p>
          <a:p>
            <a:pPr>
              <a:buFont typeface="Arial" pitchFamily="34" charset="0"/>
              <a:buChar char="•"/>
            </a:pPr>
            <a:endParaRPr lang="en-US" sz="1600" dirty="0" smtClean="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  Required operation and maintenance plans will ensure emissions are minimized and limit the amount of time for grate cleaning or soot blowing</a:t>
            </a: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43</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52</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53</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55</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buFont typeface="Arial" pitchFamily="34" charset="0"/>
              <a:buChar char="•"/>
            </a:pPr>
            <a:endParaRPr lang="en-US" sz="2000" dirty="0" smtClean="0"/>
          </a:p>
          <a:p>
            <a:pPr lvl="1">
              <a:buFont typeface="Arial" pitchFamily="34" charset="0"/>
              <a:buChar char="•"/>
            </a:pPr>
            <a:r>
              <a:rPr lang="en-US" sz="2000" dirty="0" smtClean="0"/>
              <a:t>Originally the rulemaking started out to reorganize our rules and make them easier for people to use.  We had procedures in definitions and tables that were impossible to find.  </a:t>
            </a:r>
          </a:p>
          <a:p>
            <a:pPr lvl="1">
              <a:buFont typeface="Arial" pitchFamily="34" charset="0"/>
              <a:buChar char="•"/>
            </a:pPr>
            <a:endParaRPr lang="en-US" sz="2000" dirty="0" smtClean="0"/>
          </a:p>
          <a:p>
            <a:pPr lvl="1">
              <a:buFont typeface="Arial" pitchFamily="34" charset="0"/>
              <a:buChar char="•"/>
            </a:pPr>
            <a:r>
              <a:rPr lang="en-US" sz="2000" dirty="0" smtClean="0"/>
              <a:t>After talking with people, we realized that there were many areas in our rules that could be improved so the project grew.  </a:t>
            </a:r>
          </a:p>
          <a:p>
            <a:pPr lvl="1">
              <a:buFont typeface="Arial" pitchFamily="34" charset="0"/>
              <a:buChar char="•"/>
            </a:pPr>
            <a:endParaRPr lang="en-US" sz="2000" dirty="0" smtClean="0"/>
          </a:p>
          <a:p>
            <a:pPr lvl="1">
              <a:buFont typeface="Arial" pitchFamily="34" charset="0"/>
              <a:buChar char="•"/>
            </a:pPr>
            <a:endParaRPr lang="en-US" sz="2000" dirty="0" smtClean="0"/>
          </a:p>
          <a:p>
            <a:pPr lvl="1">
              <a:buFont typeface="Arial" pitchFamily="34" charset="0"/>
              <a:buChar char="•"/>
            </a:pPr>
            <a:endParaRPr lang="en-US" sz="2000" dirty="0" smtClean="0"/>
          </a:p>
        </p:txBody>
      </p:sp>
      <p:sp>
        <p:nvSpPr>
          <p:cNvPr id="4" name="Slide Number Placeholder 3"/>
          <p:cNvSpPr>
            <a:spLocks noGrp="1"/>
          </p:cNvSpPr>
          <p:nvPr>
            <p:ph type="sldNum" sz="quarter" idx="10"/>
          </p:nvPr>
        </p:nvSpPr>
        <p:spPr/>
        <p:txBody>
          <a:bodyPr/>
          <a:lstStyle/>
          <a:p>
            <a:fld id="{22370381-2201-4B5E-AFD5-D162C8ADD346}"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56</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57</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58</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59</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60</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61</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62</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63</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64</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65</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675" y="4416425"/>
            <a:ext cx="5607050" cy="4727575"/>
          </a:xfrm>
        </p:spPr>
        <p:txBody>
          <a:bodyPr>
            <a:normAutofit/>
          </a:bodyPr>
          <a:lstStyle/>
          <a:p>
            <a:pPr lvl="1"/>
            <a:endParaRPr lang="en-US" sz="2000" dirty="0"/>
          </a:p>
        </p:txBody>
      </p:sp>
      <p:sp>
        <p:nvSpPr>
          <p:cNvPr id="4" name="Slide Number Placeholder 3"/>
          <p:cNvSpPr>
            <a:spLocks noGrp="1"/>
          </p:cNvSpPr>
          <p:nvPr>
            <p:ph type="sldNum" sz="quarter" idx="10"/>
          </p:nvPr>
        </p:nvSpPr>
        <p:spPr/>
        <p:txBody>
          <a:bodyPr/>
          <a:lstStyle/>
          <a:p>
            <a:fld id="{22370381-2201-4B5E-AFD5-D162C8ADD346}"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66</a:t>
            </a:fld>
            <a:endParaRPr lang="en-US" dirty="0"/>
          </a:p>
        </p:txBody>
      </p:sp>
      <p:sp>
        <p:nvSpPr>
          <p:cNvPr id="5" name="Notes Placeholder 2"/>
          <p:cNvSpPr>
            <a:spLocks noGrp="1"/>
          </p:cNvSpPr>
          <p:nvPr>
            <p:ph type="body" idx="1"/>
          </p:nvPr>
        </p:nvSpPr>
        <p:spPr/>
        <p:txBody>
          <a:bodyPr>
            <a:normAutofit/>
          </a:bodyPr>
          <a:lstStyle/>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Unfortunately many businesses have shut down in Oregon so we plan to repeal those industry specific rules.  </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All other industry rules are staying the same, including Kraft Pulp Mills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lnSpc>
                <a:spcPct val="115000"/>
              </a:lnSpc>
              <a:buClr>
                <a:srgbClr val="F07F09"/>
              </a:buClr>
              <a:buSzPct val="80000"/>
              <a:defRPr/>
            </a:pPr>
            <a:r>
              <a:rPr lang="en-US" sz="1600" dirty="0" smtClean="0">
                <a:solidFill>
                  <a:sysClr val="windowText" lastClr="000000"/>
                </a:solidFill>
                <a:latin typeface="Times New Roman"/>
                <a:ea typeface="Calibri"/>
                <a:cs typeface="Times New Roman"/>
              </a:rPr>
              <a:t>If one of those sources wants to locate in Oregon, they would have to comply with current federal rules which are more stringent than our existing state rules.  (New Source Review, New Source Performance Standards, National Emission Standards for HAPs)</a:t>
            </a:r>
          </a:p>
          <a:p>
            <a:pPr lvl="0">
              <a:lnSpc>
                <a:spcPct val="115000"/>
              </a:lnSpc>
              <a:buClr>
                <a:srgbClr val="F07F09"/>
              </a:buClr>
              <a:buSzPct val="80000"/>
              <a:defRPr/>
            </a:pPr>
            <a:endParaRPr lang="en-US" sz="1600" dirty="0" smtClean="0">
              <a:solidFill>
                <a:sysClr val="windowText" lastClr="000000"/>
              </a:solidFill>
              <a:latin typeface="Times New Roman"/>
              <a:ea typeface="Calibri"/>
              <a:cs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buFont typeface="Arial" pitchFamily="34" charset="0"/>
              <a:buChar char="•"/>
              <a:defRPr/>
            </a:pPr>
            <a:endParaRPr lang="en-US" sz="2900" dirty="0" smtClean="0">
              <a:solidFill>
                <a:sysClr val="windowText" lastClr="000000"/>
              </a:solidFill>
              <a:latin typeface="Times New Roman"/>
            </a:endParaRPr>
          </a:p>
          <a:p>
            <a:pPr lvl="0">
              <a:buClr>
                <a:srgbClr val="00B0F0"/>
              </a:buClr>
              <a:buSzPct val="100000"/>
              <a:defRPr/>
            </a:pPr>
            <a:endParaRPr lang="en-US" sz="2900" dirty="0" smtClean="0">
              <a:solidFill>
                <a:sysClr val="windowText" lastClr="000000"/>
              </a:solidFill>
              <a:ea typeface="Calibri"/>
              <a:cs typeface="Times New Roman"/>
            </a:endParaRPr>
          </a:p>
          <a:p>
            <a:pPr lvl="0">
              <a:lnSpc>
                <a:spcPct val="115000"/>
              </a:lnSpc>
              <a:buClr>
                <a:srgbClr val="F07F09"/>
              </a:buClr>
              <a:buSzPct val="80000"/>
              <a:defRPr/>
            </a:pPr>
            <a:endParaRPr lang="en-US" sz="2900" dirty="0" smtClean="0">
              <a:solidFill>
                <a:sysClr val="windowText" lastClr="000000"/>
              </a:solidFill>
              <a:ea typeface="Calibri"/>
              <a:cs typeface="Times New Roman"/>
            </a:endParaRPr>
          </a:p>
          <a:p>
            <a:pPr lvl="1">
              <a:spcBef>
                <a:spcPts val="0"/>
              </a:spcBef>
              <a:buClr>
                <a:srgbClr val="00B0F0"/>
              </a:buClr>
              <a:buFont typeface="Arial" pitchFamily="34" charset="0"/>
              <a:buChar char="•"/>
              <a:defRPr/>
            </a:pPr>
            <a:endParaRPr lang="en-US" sz="2900" dirty="0" smtClean="0">
              <a:latin typeface="Times New Roman" pitchFamily="18" charset="0"/>
              <a:cs typeface="Times New Roman" pitchFamily="18" charset="0"/>
            </a:endParaRPr>
          </a:p>
          <a:p>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67</a:t>
            </a:fld>
            <a:endParaRPr lang="en-US" dirty="0">
              <a:solidFill>
                <a:prstClr val="black"/>
              </a:solidFill>
            </a:endParaRPr>
          </a:p>
        </p:txBody>
      </p:sp>
      <p:sp>
        <p:nvSpPr>
          <p:cNvPr id="3" name="Notes Placeholder 2"/>
          <p:cNvSpPr>
            <a:spLocks noGrp="1"/>
          </p:cNvSpPr>
          <p:nvPr>
            <p:ph type="body" sz="quarter" idx="11"/>
          </p:nvPr>
        </p:nvSpPr>
        <p:spPr/>
        <p:txBody>
          <a:bodyPr/>
          <a:lstStyle/>
          <a:p>
            <a:r>
              <a:rPr lang="en-US" sz="1600" dirty="0" smtClean="0">
                <a:latin typeface="Times New Roman" pitchFamily="18" charset="0"/>
                <a:cs typeface="Times New Roman" pitchFamily="18" charset="0"/>
              </a:rPr>
              <a:t>Do you have any questions before we move on to the next topic?</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Our next presenter is Mark Fisher.</a:t>
            </a:r>
            <a:endParaRPr lang="en-US" sz="1600" dirty="0">
              <a:latin typeface="Times New Roman" pitchFamily="18" charset="0"/>
              <a:cs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68</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69</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70</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71</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72</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73</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74</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75</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6</a:t>
            </a:fld>
            <a:endParaRPr lang="en-US" dirty="0"/>
          </a:p>
        </p:txBody>
      </p:sp>
      <p:sp>
        <p:nvSpPr>
          <p:cNvPr id="5" name="Notes Placeholder 2"/>
          <p:cNvSpPr>
            <a:spLocks noGrp="1"/>
          </p:cNvSpPr>
          <p:nvPr>
            <p:ph type="body" idx="1"/>
          </p:nvPr>
        </p:nvSpPr>
        <p:spPr/>
        <p:txBody>
          <a:bodyPr>
            <a:noAutofit/>
          </a:bodyPr>
          <a:lstStyle/>
          <a:p>
            <a:pPr marL="285750" indent="-285750">
              <a:buFont typeface="Arial" pitchFamily="34" charset="0"/>
              <a:buChar char="•"/>
            </a:pPr>
            <a:r>
              <a:rPr lang="en-US" sz="1800" dirty="0" smtClean="0">
                <a:latin typeface="Times New Roman" pitchFamily="18" charset="0"/>
                <a:cs typeface="Times New Roman" pitchFamily="18" charset="0"/>
              </a:rPr>
              <a:t>Here is a high level overview of this rulemaking.</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As you will recall from the informational item we presented at the January EQC meeting and from the staff report, we organized this rulemaking into nine categories. </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3600" dirty="0" smtClean="0">
                <a:latin typeface="Times New Roman" pitchFamily="18" charset="0"/>
                <a:cs typeface="Times New Roman" pitchFamily="18" charset="0"/>
              </a:rPr>
              <a:t>We are PROPOSING the following</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READ THROUGH 1 THROUGH 3</a:t>
            </a:r>
          </a:p>
          <a:p>
            <a:pPr marL="285750" indent="-285750"/>
            <a:endParaRPr lang="en-US" sz="1600" dirty="0" smtClean="0">
              <a:latin typeface="Times New Roman" pitchFamily="18" charset="0"/>
              <a:cs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77</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6922073-0507-4909-86FD-51FAF8B9186E}" type="slidenum">
              <a:rPr lang="en-US" smtClean="0"/>
              <a:pPr/>
              <a:t>78</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79</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80</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81</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600" dirty="0" smtClean="0">
                <a:latin typeface="Times New Roman" pitchFamily="18" charset="0"/>
                <a:cs typeface="Times New Roman" pitchFamily="18" charset="0"/>
              </a:rPr>
              <a:t>  Units no longer considered insignificant.  More stringent or have to get a permit?  Not more stringent.</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82</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83</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84</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a:buClr>
                <a:srgbClr val="0CA4C2"/>
              </a:buClr>
            </a:pPr>
            <a:r>
              <a:rPr lang="en-US" sz="3800" dirty="0" smtClean="0">
                <a:latin typeface="Times New Roman" pitchFamily="18" charset="0"/>
                <a:cs typeface="Times New Roman" pitchFamily="18" charset="0"/>
              </a:rPr>
              <a:t>Impacts on Business</a:t>
            </a:r>
          </a:p>
          <a:p>
            <a:pPr marL="1314450" lvl="2" indent="-514350">
              <a:buClr>
                <a:srgbClr val="0CA4C2"/>
              </a:buClr>
            </a:pPr>
            <a:r>
              <a:rPr lang="en-US" sz="3800" dirty="0" smtClean="0">
                <a:latin typeface="Times New Roman" pitchFamily="18" charset="0"/>
                <a:cs typeface="Times New Roman" pitchFamily="18" charset="0"/>
              </a:rPr>
              <a:t>Will need to provide emissions information for these small sources</a:t>
            </a:r>
          </a:p>
          <a:p>
            <a:pPr marL="1314450" lvl="2" indent="-514350">
              <a:buClr>
                <a:srgbClr val="0CA4C2"/>
              </a:buClr>
            </a:pPr>
            <a:r>
              <a:rPr lang="en-US" sz="3800" dirty="0" smtClean="0">
                <a:latin typeface="Times New Roman" pitchFamily="18" charset="0"/>
                <a:cs typeface="Times New Roman" pitchFamily="18" charset="0"/>
              </a:rPr>
              <a:t>A few businesses will need to get permits (data centers) and construction approval required for all</a:t>
            </a:r>
          </a:p>
          <a:p>
            <a:pPr marL="1314450" lvl="2" indent="-514350">
              <a:buClr>
                <a:srgbClr val="0CA4C2"/>
              </a:buClr>
            </a:pPr>
            <a:r>
              <a:rPr lang="en-US" sz="3800" dirty="0" smtClean="0">
                <a:latin typeface="Times New Roman" pitchFamily="18" charset="0"/>
                <a:cs typeface="Times New Roman" pitchFamily="18" charset="0"/>
              </a:rPr>
              <a:t>Small future emission increases may trigger other regulatory requirements for larger businesses</a:t>
            </a:r>
          </a:p>
          <a:p>
            <a:pPr>
              <a:buClr>
                <a:srgbClr val="0CA4C2"/>
              </a:buClr>
            </a:pPr>
            <a:r>
              <a:rPr lang="en-US" sz="3800" dirty="0" smtClean="0">
                <a:latin typeface="Times New Roman" pitchFamily="18" charset="0"/>
                <a:cs typeface="Times New Roman" pitchFamily="18" charset="0"/>
              </a:rPr>
              <a:t>Impacts on Environment</a:t>
            </a:r>
          </a:p>
          <a:p>
            <a:pPr marL="1314450" lvl="2" indent="-514350">
              <a:buClr>
                <a:srgbClr val="0CA4C2"/>
              </a:buClr>
            </a:pPr>
            <a:r>
              <a:rPr lang="en-US" sz="3800" dirty="0" smtClean="0">
                <a:latin typeface="Times New Roman" pitchFamily="18" charset="0"/>
                <a:cs typeface="Times New Roman" pitchFamily="18" charset="0"/>
              </a:rPr>
              <a:t>Better accounting of emissions</a:t>
            </a:r>
          </a:p>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85</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86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7</a:t>
            </a:fld>
            <a:endParaRPr lang="en-US" dirty="0"/>
          </a:p>
        </p:txBody>
      </p:sp>
      <p:sp>
        <p:nvSpPr>
          <p:cNvPr id="5" name="Notes Placeholder 2"/>
          <p:cNvSpPr>
            <a:spLocks noGrp="1"/>
          </p:cNvSpPr>
          <p:nvPr>
            <p:ph type="body" idx="1"/>
          </p:nvPr>
        </p:nvSpPr>
        <p:spPr/>
        <p:txBody>
          <a:bodyPr>
            <a:noAutofit/>
          </a:bodyPr>
          <a:lstStyle/>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r>
              <a:rPr lang="en-US" sz="1800" dirty="0" smtClean="0">
                <a:latin typeface="Times New Roman" pitchFamily="18" charset="0"/>
                <a:cs typeface="Times New Roman" pitchFamily="18" charset="0"/>
              </a:rPr>
              <a:t>READ THROUGH 4 THROUGH 6</a:t>
            </a:r>
          </a:p>
          <a:p>
            <a:pPr marL="285750" indent="-285750">
              <a:buFont typeface="Arial" pitchFamily="34" charset="0"/>
              <a:buChar char="•"/>
            </a:pPr>
            <a:endParaRPr lang="en-US" sz="1800" dirty="0" smtClean="0">
              <a:latin typeface="Times New Roman" pitchFamily="18" charset="0"/>
              <a:cs typeface="Times New Roman" pitchFamily="18" charset="0"/>
            </a:endParaRPr>
          </a:p>
          <a:p>
            <a:pPr marL="285750" indent="-285750">
              <a:buFont typeface="Arial" pitchFamily="34" charset="0"/>
              <a:buChar char="•"/>
            </a:pPr>
            <a:endParaRPr lang="en-US" sz="1800" b="1" dirty="0" smtClean="0">
              <a:latin typeface="Times New Roman" pitchFamily="18" charset="0"/>
              <a:cs typeface="Times New Roman" pitchFamily="18" charset="0"/>
            </a:endParaRPr>
          </a:p>
          <a:p>
            <a:pPr marL="285750" indent="-285750"/>
            <a:endParaRPr lang="en-US" sz="1600" dirty="0" smtClean="0">
              <a:latin typeface="Times New Roman" pitchFamily="18" charset="0"/>
              <a:cs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88</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89</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90</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91</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pPr/>
              <a:t>92</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endParaRPr lang="en-US" sz="1600" dirty="0">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F6922073-0507-4909-86FD-51FAF8B9186E}" type="slidenum">
              <a:rPr lang="en-US" smtClean="0">
                <a:solidFill>
                  <a:prstClr val="black"/>
                </a:solidFill>
              </a:rPr>
              <a:pPr/>
              <a:t>93</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9</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F6922073-0507-4909-86FD-51FAF8B9186E}" type="slidenum">
              <a:rPr lang="en-US" smtClean="0"/>
              <a:pPr/>
              <a:t>10</a:t>
            </a:fld>
            <a:endParaRPr lang="en-US" dirty="0"/>
          </a:p>
        </p:txBody>
      </p:sp>
      <p:sp>
        <p:nvSpPr>
          <p:cNvPr id="6" name="Notes Placeholder 5"/>
          <p:cNvSpPr>
            <a:spLocks noGrp="1"/>
          </p:cNvSpPr>
          <p:nvPr>
            <p:ph type="body" sz="quarter" idx="11"/>
          </p:nvPr>
        </p:nvSpPr>
        <p:spPr/>
        <p:txBody>
          <a:bodyPr>
            <a:normAutofit fontScale="92500" lnSpcReduction="10000"/>
          </a:bodyPr>
          <a:lstStyle/>
          <a:p>
            <a:r>
              <a:rPr lang="en-US" sz="1600" dirty="0" smtClean="0">
                <a:latin typeface="Times New Roman" pitchFamily="18" charset="0"/>
                <a:cs typeface="Times New Roman" pitchFamily="18" charset="0"/>
              </a:rPr>
              <a:t>The first part of this presentation covers rule clean-up.  </a:t>
            </a:r>
          </a:p>
          <a:p>
            <a:endParaRPr lang="en-US" sz="1600" dirty="0" smtClean="0">
              <a:latin typeface="Times New Roman" pitchFamily="18" charset="0"/>
              <a:cs typeface="Times New Roman" pitchFamily="18" charset="0"/>
            </a:endParaRPr>
          </a:p>
          <a:p>
            <a:r>
              <a:rPr lang="en-US" sz="1600" dirty="0" smtClean="0">
                <a:latin typeface="Times New Roman" pitchFamily="18" charset="0"/>
                <a:cs typeface="Times New Roman" pitchFamily="18" charset="0"/>
              </a:rPr>
              <a:t>Some of our rules are out of order so we want to move them to the right place.  There are procedures in definitions like major modification, actual emissions and netting basis that need to be moved.</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Some of our rules are missing important details so we worked on clarifying them.  (compliance methods)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want a clean set of definitions. Throughout all of our divisions there are multiple definitions of the same term – 5 definitions of the word person! Make sure the definitions agree and get rid of the redundant ones</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We found cross-referencing errors and typos that need to be fixed.  </a:t>
            </a:r>
          </a:p>
          <a:p>
            <a:pPr>
              <a:buFont typeface="Arial" pitchFamily="34" charset="0"/>
              <a:buChar char="•"/>
            </a:pPr>
            <a:endParaRPr lang="en-US" sz="1600" dirty="0">
              <a:latin typeface="Times New Roman" pitchFamily="18" charset="0"/>
              <a:cs typeface="Times New Roman" pitchFamily="18" charset="0"/>
            </a:endParaRPr>
          </a:p>
          <a:p>
            <a:pPr>
              <a:buFont typeface="Arial" pitchFamily="34" charset="0"/>
              <a:buChar char="•"/>
            </a:pPr>
            <a:r>
              <a:rPr lang="en-US" sz="1600" dirty="0" smtClean="0">
                <a:latin typeface="Times New Roman" pitchFamily="18" charset="0"/>
                <a:cs typeface="Times New Roman" pitchFamily="18" charset="0"/>
              </a:rPr>
              <a:t>None of these clean-up changes  will affect stringency.  We are just clarifying things. </a:t>
            </a:r>
          </a:p>
          <a:p>
            <a:endParaRPr lang="en-US" sz="1600" dirty="0" smtClean="0">
              <a:latin typeface="Times New Roman" pitchFamily="18" charset="0"/>
              <a:cs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4B8814-D5A7-4C23-8152-667A060E6B75}" type="datetime1">
              <a:rPr lang="en-US" smtClean="0"/>
              <a:pPr/>
              <a:t>4/9/2015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
        <p:nvSpPr>
          <p:cNvPr id="8" name="Text Box 24"/>
          <p:cNvSpPr txBox="1">
            <a:spLocks noChangeArrowheads="1"/>
          </p:cNvSpPr>
          <p:nvPr userDrawn="1"/>
        </p:nvSpPr>
        <p:spPr bwMode="auto">
          <a:xfrm>
            <a:off x="1600200" y="1447800"/>
            <a:ext cx="7391400" cy="523220"/>
          </a:xfrm>
          <a:prstGeom prst="rect">
            <a:avLst/>
          </a:prstGeom>
          <a:noFill/>
          <a:ln w="9525">
            <a:noFill/>
            <a:miter lim="800000"/>
            <a:headEnd/>
            <a:tailEnd/>
          </a:ln>
          <a:effectLst/>
        </p:spPr>
        <p:txBody>
          <a:bodyPr wrap="square">
            <a:spAutoFit/>
          </a:bodyPr>
          <a:lstStyle/>
          <a:p>
            <a:pPr eaLnBrk="0" fontAlgn="base" hangingPunct="0">
              <a:spcBef>
                <a:spcPct val="50000"/>
              </a:spcBef>
              <a:spcAft>
                <a:spcPct val="0"/>
              </a:spcAft>
            </a:pPr>
            <a:r>
              <a:rPr lang="en-US" sz="2400" dirty="0">
                <a:solidFill>
                  <a:srgbClr val="FFFFFF"/>
                </a:solidFill>
                <a:latin typeface="Times New Roman" pitchFamily="18" charset="0"/>
              </a:rPr>
              <a:t>Air Quality </a:t>
            </a:r>
            <a:r>
              <a:rPr lang="en-US" sz="2800" dirty="0">
                <a:solidFill>
                  <a:srgbClr val="FFFFFF"/>
                </a:solidFill>
                <a:latin typeface="Times New Roman" pitchFamily="18" charset="0"/>
              </a:rPr>
              <a:t>PERMITTING PROGRAM UPDATES</a:t>
            </a:r>
          </a:p>
        </p:txBody>
      </p:sp>
    </p:spTree>
    <p:extLst>
      <p:ext uri="{BB962C8B-B14F-4D97-AF65-F5344CB8AC3E}">
        <p14:creationId xmlns:p14="http://schemas.microsoft.com/office/powerpoint/2010/main" xmlns="" val="2875772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40574CA-9725-4E4A-9BA5-C00BD5FEF0F9}" type="datetime1">
              <a:rPr lang="en-US" smtClean="0"/>
              <a:pPr/>
              <a:t>4/9/2015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715719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7DE8FD-DD8E-4E60-BEBC-178CBBA1A8C1}" type="datetime1">
              <a:rPr lang="en-US" smtClean="0"/>
              <a:pPr/>
              <a:t>4/9/2015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8515441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E4BBE0-2DC3-46BE-BB1F-84D5E2B2C7C9}" type="datetime1">
              <a:rPr lang="en-US" smtClean="0"/>
              <a:pPr/>
              <a:t>4/9/2015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3138821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F3C31A-6A98-4660-94D4-F186CCEAE827}" type="datetime1">
              <a:rPr lang="en-US" smtClean="0"/>
              <a:pPr/>
              <a:t>4/9/2015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021549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312B895-62E3-42E4-9CE8-07EB5B506800}" type="datetime1">
              <a:rPr lang="en-US" smtClean="0"/>
              <a:pPr/>
              <a:t>4/9/2015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42364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8F6DC7-EDDF-41B7-A83E-CC10C6EA982B}" type="datetime1">
              <a:rPr lang="en-US" smtClean="0"/>
              <a:pPr/>
              <a:t>4/9/2015</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9866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59BBC9-5039-417E-A465-26FEF1E1BA41}" type="datetime1">
              <a:rPr lang="en-US" smtClean="0"/>
              <a:pPr/>
              <a:t>4/9/2015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3287477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2703F1-89AD-44B0-90B2-31275C027C0A}" type="datetime1">
              <a:rPr lang="en-US" smtClean="0"/>
              <a:pPr/>
              <a:t>4/9/2015</a:t>
            </a:fld>
            <a:endParaRPr lang="en-US"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4103927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805034-301E-493B-B3BC-95039EA82E29}" type="datetime1">
              <a:rPr lang="en-US" smtClean="0"/>
              <a:pPr/>
              <a:t>4/9/2015</a:t>
            </a:fld>
            <a:endParaRPr lang="en-US"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206051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864C54-ACBF-453C-B169-7268F110BFD9}" type="datetime1">
              <a:rPr lang="en-US" smtClean="0"/>
              <a:pPr/>
              <a:t>4/9/2015</a:t>
            </a:fld>
            <a:endParaRPr lang="en-US"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26531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8AFD0A-706D-47E6-ABD0-7AE313802D7A}" type="datetime1">
              <a:rPr lang="en-US" smtClean="0"/>
              <a:pPr/>
              <a:t>4/9/2015</a:t>
            </a:fld>
            <a:endParaRPr lang="en-US"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B4F3AE50-1B84-4193-A18E-F29C95A836E2}" type="slidenum">
              <a:rPr lang="en-US" smtClean="0"/>
              <a:pPr/>
              <a:t>‹#›</a:t>
            </a:fld>
            <a:endParaRPr lang="en-US" dirty="0"/>
          </a:p>
        </p:txBody>
      </p:sp>
    </p:spTree>
    <p:extLst>
      <p:ext uri="{BB962C8B-B14F-4D97-AF65-F5344CB8AC3E}">
        <p14:creationId xmlns:p14="http://schemas.microsoft.com/office/powerpoint/2010/main" xmlns="" val="1740855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1AF10E-4066-45CF-9CCF-21DF42408D27}" type="datetime1">
              <a:rPr lang="en-US" smtClean="0"/>
              <a:pPr/>
              <a:t>4/9/2015</a:t>
            </a:fld>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F3AE50-1B84-4193-A18E-F29C95A836E2}" type="slidenum">
              <a:rPr lang="en-US" smtClean="0"/>
              <a:pPr/>
              <a:t>‹#›</a:t>
            </a:fld>
            <a:endParaRPr lang="en-US" dirty="0"/>
          </a:p>
        </p:txBody>
      </p:sp>
      <p:sp>
        <p:nvSpPr>
          <p:cNvPr id="9" name="Rectangle 8"/>
          <p:cNvSpPr/>
          <p:nvPr/>
        </p:nvSpPr>
        <p:spPr>
          <a:xfrm>
            <a:off x="838201" y="0"/>
            <a:ext cx="8305799" cy="507831"/>
          </a:xfrm>
          <a:prstGeom prst="rect">
            <a:avLst/>
          </a:prstGeom>
          <a:solidFill>
            <a:srgbClr val="4EA2A2"/>
          </a:solidFill>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700" b="0" i="0" u="none" strike="noStrike" kern="1200" cap="none" spc="0" normalizeH="0" baseline="0" noProof="0" dirty="0" smtClean="0">
                <a:ln>
                  <a:noFill/>
                </a:ln>
                <a:solidFill>
                  <a:srgbClr val="FFFFFF"/>
                </a:solidFill>
                <a:effectLst/>
                <a:uLnTx/>
                <a:uFillTx/>
                <a:latin typeface="Times New Roman" pitchFamily="18" charset="0"/>
                <a:ea typeface="+mn-ea"/>
                <a:cs typeface="+mn-cs"/>
              </a:rPr>
              <a:t>PERMITTING PROGRAM UPDATES RULEMAKING</a:t>
            </a:r>
            <a:endParaRPr kumimoji="0" lang="en-US" sz="27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pic>
        <p:nvPicPr>
          <p:cNvPr id="1028" name="Picture 4"/>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152400" y="0"/>
            <a:ext cx="560387" cy="1292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1387985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www.google.com/url?sa=i&amp;rct=j&amp;q=&amp;esrc=s&amp;frm=1&amp;source=images&amp;cd=&amp;cad=rja&amp;uact=8&amp;docid=O04hcRxe0gPVYM&amp;tbnid=XvKpAGjn8SdvMM:&amp;ved=0CAUQjRw&amp;url=http://en.wikipedia.org/wiki/Furnace&amp;ei=a2N-U_eGDcyTyASCtYLwBw&amp;bvm=bv.67720277,d.aWw&amp;psig=AFQjCNEWS-Tiq9nE0pp7HShNoQzyV7NmXQ&amp;ust=140087830603046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gif"/></Relationships>
</file>

<file path=ppt/slides/_rels/slide3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uact=8&amp;docid=Rs-XmwhsXdCF6M&amp;tbnid=M-HmER0vX_iWJM:&amp;ved=0CAUQjRw&amp;url=http://www.lawson-taylor.ca/aircleaning.htm&amp;ei=YdnbU4qtDqLIiwKOi4CYDg&amp;bvm=bv.72197243,d.cGE&amp;psig=AFQjCNGjaC4W1K62AVc1CEwzg-wL2j1OXg&amp;ust=1407003346719729"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33.jpeg"/></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48.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7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5.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64.gif"/><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66.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1524000"/>
            <a:ext cx="7848600" cy="4216539"/>
          </a:xfrm>
          <a:prstGeom prst="rect">
            <a:avLst/>
          </a:prstGeom>
          <a:noFill/>
        </p:spPr>
        <p:txBody>
          <a:bodyPr wrap="square" rtlCol="0">
            <a:spAutoFit/>
          </a:bodyPr>
          <a:lstStyle/>
          <a:p>
            <a:pPr algn="ctr"/>
            <a:r>
              <a:rPr lang="en-US" sz="4400" b="1" dirty="0" smtClean="0">
                <a:latin typeface="Times New Roman" pitchFamily="18" charset="0"/>
                <a:ea typeface="Times New Roman"/>
                <a:cs typeface="Times New Roman" pitchFamily="18" charset="0"/>
              </a:rPr>
              <a:t>Air quality permitting, Heat Smart and gasoline dispensing facility updates</a:t>
            </a:r>
          </a:p>
          <a:p>
            <a:pPr algn="ctr"/>
            <a:r>
              <a:rPr lang="en-US" sz="2800" b="1" dirty="0" smtClean="0">
                <a:latin typeface="Times New Roman" pitchFamily="18" charset="0"/>
                <a:ea typeface="Times New Roman"/>
                <a:cs typeface="Times New Roman" pitchFamily="18" charset="0"/>
              </a:rPr>
              <a:t>(aka the Kitchen Sink)</a:t>
            </a:r>
          </a:p>
          <a:p>
            <a:pPr algn="ctr"/>
            <a:endParaRPr lang="en-US" sz="2000" b="1" dirty="0">
              <a:latin typeface="Times New Roman" pitchFamily="18" charset="0"/>
              <a:cs typeface="Times New Roman" pitchFamily="18" charset="0"/>
            </a:endParaRPr>
          </a:p>
          <a:p>
            <a:pPr algn="ctr"/>
            <a:r>
              <a:rPr lang="en-US" sz="4400" b="1" dirty="0" smtClean="0">
                <a:latin typeface="Times New Roman" pitchFamily="18" charset="0"/>
                <a:cs typeface="Times New Roman" pitchFamily="18" charset="0"/>
              </a:rPr>
              <a:t>Inspectors’ Forum</a:t>
            </a:r>
          </a:p>
          <a:p>
            <a:pPr algn="ctr"/>
            <a:r>
              <a:rPr lang="en-US" sz="4400" b="1" dirty="0" smtClean="0">
                <a:latin typeface="Times New Roman" pitchFamily="18" charset="0"/>
                <a:cs typeface="Times New Roman" pitchFamily="18" charset="0"/>
              </a:rPr>
              <a:t>May 2015 </a:t>
            </a:r>
            <a:endParaRPr lang="en-US" sz="4400" b="1" baseline="30000" dirty="0" smtClean="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3434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Reorganize by moving procedures out of definitions:</a:t>
            </a:r>
          </a:p>
          <a:p>
            <a:pPr marL="457200" lvl="1" indent="0">
              <a:lnSpc>
                <a:spcPct val="115000"/>
              </a:lnSpc>
              <a:spcBef>
                <a:spcPts val="0"/>
              </a:spcBef>
              <a:buClr>
                <a:srgbClr val="00B0F0"/>
              </a:buClr>
              <a:buNone/>
            </a:pPr>
            <a:endParaRPr lang="en-US" sz="800" dirty="0" smtClean="0">
              <a:latin typeface="Times New Roman" pitchFamily="18" charset="0"/>
              <a:ea typeface="Calibri"/>
              <a:cs typeface="Times New Roman" pitchFamily="18" charset="0"/>
            </a:endParaRPr>
          </a:p>
          <a:p>
            <a:pPr marL="1266444" lvl="2" indent="-571500">
              <a:lnSpc>
                <a:spcPct val="115000"/>
              </a:lnSpc>
              <a:spcBef>
                <a:spcPts val="0"/>
              </a:spcBef>
              <a:buClr>
                <a:schemeClr val="tx1"/>
              </a:buClr>
              <a:buFont typeface="Arial" pitchFamily="34" charset="0"/>
              <a:buChar char="•"/>
            </a:pPr>
            <a:r>
              <a:rPr lang="en-US" sz="2800" dirty="0">
                <a:latin typeface="Times New Roman" pitchFamily="18" charset="0"/>
                <a:ea typeface="Calibri"/>
                <a:cs typeface="Times New Roman" pitchFamily="18" charset="0"/>
              </a:rPr>
              <a:t>Actual </a:t>
            </a:r>
            <a:r>
              <a:rPr lang="en-US" sz="2800" dirty="0" smtClean="0">
                <a:latin typeface="Times New Roman" pitchFamily="18" charset="0"/>
                <a:ea typeface="Calibri"/>
                <a:cs typeface="Times New Roman" pitchFamily="18" charset="0"/>
              </a:rPr>
              <a:t>emissions</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Baseline year</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Baseline emission rate</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Netting basis </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Major modification </a:t>
            </a:r>
          </a:p>
          <a:p>
            <a:pPr marL="1266444" lvl="2" indent="-571500">
              <a:lnSpc>
                <a:spcPct val="115000"/>
              </a:lnSpc>
              <a:spcBef>
                <a:spcPts val="0"/>
              </a:spcBef>
              <a:buClr>
                <a:schemeClr val="tx1"/>
              </a:buClr>
              <a:buFont typeface="Arial" pitchFamily="34" charset="0"/>
              <a:buChar char="•"/>
            </a:pPr>
            <a:r>
              <a:rPr lang="en-US" sz="2800" dirty="0" smtClean="0">
                <a:latin typeface="Times New Roman" pitchFamily="18" charset="0"/>
                <a:ea typeface="Calibri"/>
                <a:cs typeface="Times New Roman" pitchFamily="18" charset="0"/>
              </a:rPr>
              <a:t>Net Air Quality Benefit </a:t>
            </a: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sp>
        <p:nvSpPr>
          <p:cNvPr id="7" name="Title 1"/>
          <p:cNvSpPr txBox="1">
            <a:spLocks noGrp="1"/>
          </p:cNvSpPr>
          <p:nvPr>
            <p:ph type="title"/>
          </p:nvPr>
        </p:nvSpPr>
        <p:spPr bwMode="auto">
          <a:xfrm>
            <a:off x="533400" y="609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2" name="Right Brace 1"/>
          <p:cNvSpPr/>
          <p:nvPr/>
        </p:nvSpPr>
        <p:spPr>
          <a:xfrm>
            <a:off x="4953000" y="2743200"/>
            <a:ext cx="688848" cy="1752600"/>
          </a:xfrm>
          <a:prstGeom prst="rightBrace">
            <a:avLst>
              <a:gd name="adj1" fmla="val 90489"/>
              <a:gd name="adj2" fmla="val 49577"/>
            </a:avLst>
          </a:prstGeom>
          <a:ln w="66675" cmpd="sng">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TextBox 2"/>
          <p:cNvSpPr txBox="1"/>
          <p:nvPr/>
        </p:nvSpPr>
        <p:spPr>
          <a:xfrm>
            <a:off x="5715000" y="3352800"/>
            <a:ext cx="2031197" cy="461665"/>
          </a:xfrm>
          <a:prstGeom prst="rect">
            <a:avLst/>
          </a:prstGeom>
          <a:noFill/>
        </p:spPr>
        <p:txBody>
          <a:bodyPr wrap="none" rtlCol="0">
            <a:spAutoFit/>
          </a:bodyPr>
          <a:lstStyle/>
          <a:p>
            <a:r>
              <a:rPr lang="en-US" sz="2400" dirty="0" smtClean="0"/>
              <a:t>To division 222</a:t>
            </a:r>
            <a:endParaRPr lang="en-US" sz="2400" dirty="0"/>
          </a:p>
        </p:txBody>
      </p:sp>
      <p:sp>
        <p:nvSpPr>
          <p:cNvPr id="8" name="Right Arrow 7"/>
          <p:cNvSpPr/>
          <p:nvPr/>
        </p:nvSpPr>
        <p:spPr>
          <a:xfrm>
            <a:off x="4876800" y="4876800"/>
            <a:ext cx="978408" cy="10389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943600" y="4648200"/>
            <a:ext cx="2031197" cy="461665"/>
          </a:xfrm>
          <a:prstGeom prst="rect">
            <a:avLst/>
          </a:prstGeom>
          <a:noFill/>
        </p:spPr>
        <p:txBody>
          <a:bodyPr wrap="none" rtlCol="0">
            <a:spAutoFit/>
          </a:bodyPr>
          <a:lstStyle/>
          <a:p>
            <a:r>
              <a:rPr lang="en-US" sz="2400" dirty="0" smtClean="0"/>
              <a:t>To division 224</a:t>
            </a:r>
            <a:endParaRPr lang="en-US" sz="2400" dirty="0"/>
          </a:p>
        </p:txBody>
      </p:sp>
      <p:sp>
        <p:nvSpPr>
          <p:cNvPr id="10" name="Right Arrow 9"/>
          <p:cNvSpPr/>
          <p:nvPr/>
        </p:nvSpPr>
        <p:spPr>
          <a:xfrm>
            <a:off x="5181600" y="5334000"/>
            <a:ext cx="978408" cy="10389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6248400" y="5105400"/>
            <a:ext cx="2031197" cy="461665"/>
          </a:xfrm>
          <a:prstGeom prst="rect">
            <a:avLst/>
          </a:prstGeom>
          <a:noFill/>
        </p:spPr>
        <p:txBody>
          <a:bodyPr wrap="none" rtlCol="0">
            <a:spAutoFit/>
          </a:bodyPr>
          <a:lstStyle/>
          <a:p>
            <a:r>
              <a:rPr lang="en-US" sz="2400" dirty="0" smtClean="0"/>
              <a:t>To division 224</a:t>
            </a:r>
            <a:endParaRPr lang="en-US" sz="2400" dirty="0"/>
          </a:p>
        </p:txBody>
      </p:sp>
      <p:sp>
        <p:nvSpPr>
          <p:cNvPr id="13" name="Slide Number Placeholder 12"/>
          <p:cNvSpPr>
            <a:spLocks noGrp="1"/>
          </p:cNvSpPr>
          <p:nvPr>
            <p:ph type="sldNum" sz="quarter" idx="12"/>
          </p:nvPr>
        </p:nvSpPr>
        <p:spPr/>
        <p:txBody>
          <a:bodyPr/>
          <a:lstStyle/>
          <a:p>
            <a:fld id="{B4F3AE50-1B84-4193-A18E-F29C95A836E2}" type="slidenum">
              <a:rPr lang="en-US" smtClean="0"/>
              <a:pPr/>
              <a:t>10</a:t>
            </a:fld>
            <a:endParaRPr lang="en-US" dirty="0"/>
          </a:p>
        </p:txBody>
      </p:sp>
    </p:spTree>
    <p:extLst>
      <p:ext uri="{BB962C8B-B14F-4D97-AF65-F5344CB8AC3E}">
        <p14:creationId xmlns:p14="http://schemas.microsoft.com/office/powerpoint/2010/main" xmlns="" val="17529409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601972"/>
            <a:ext cx="8183880" cy="27414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Move Division 200 tables into text:</a:t>
            </a:r>
          </a:p>
          <a:p>
            <a:pPr marL="457200" lvl="1" indent="0">
              <a:lnSpc>
                <a:spcPct val="115000"/>
              </a:lnSpc>
              <a:spcBef>
                <a:spcPts val="0"/>
              </a:spcBef>
              <a:buClr>
                <a:srgbClr val="00B0F0"/>
              </a:buClr>
              <a:buNone/>
            </a:pPr>
            <a:endParaRPr lang="en-US" sz="800" dirty="0" smtClean="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De Minimis Emission Levels</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Generic PSEL</a:t>
            </a: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Significant Emission Rate</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dirty="0" smtClean="0">
                <a:latin typeface="Times New Roman" pitchFamily="18" charset="0"/>
                <a:ea typeface="Calibri"/>
                <a:cs typeface="Times New Roman" pitchFamily="18" charset="0"/>
              </a:rPr>
              <a:t>Significant Impact Level</a:t>
            </a:r>
          </a:p>
          <a:p>
            <a:pPr marL="457200" marR="0" lvl="1" indent="0" algn="l" defTabSz="914400" rtl="0" eaLnBrk="1" fontAlgn="auto" latinLnBrk="0" hangingPunct="1">
              <a:lnSpc>
                <a:spcPct val="115000"/>
              </a:lnSpc>
              <a:spcBef>
                <a:spcPts val="0"/>
              </a:spcBef>
              <a:spcAft>
                <a:spcPts val="0"/>
              </a:spcAft>
              <a:buClrTx/>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grpSp>
        <p:nvGrpSpPr>
          <p:cNvPr id="8" name="Group 7"/>
          <p:cNvGrpSpPr/>
          <p:nvPr/>
        </p:nvGrpSpPr>
        <p:grpSpPr>
          <a:xfrm>
            <a:off x="5715000" y="3352800"/>
            <a:ext cx="3283338" cy="3101124"/>
            <a:chOff x="6019800" y="3581400"/>
            <a:chExt cx="2978538" cy="2872524"/>
          </a:xfrm>
        </p:grpSpPr>
        <p:pic>
          <p:nvPicPr>
            <p:cNvPr id="126978" name="Picture 2" descr="http://i.dailymail.co.uk/i/pix/2010/10/06/article-1318150-0B7B4876000005DC-688_634x390.jpg"/>
            <p:cNvPicPr>
              <a:picLocks noChangeAspect="1" noChangeArrowheads="1"/>
            </p:cNvPicPr>
            <p:nvPr/>
          </p:nvPicPr>
          <p:blipFill>
            <a:blip r:embed="rId3" cstate="print"/>
            <a:srcRect l="15899" t="7538" r="6625"/>
            <a:stretch>
              <a:fillRect/>
            </a:stretch>
          </p:blipFill>
          <p:spPr bwMode="auto">
            <a:xfrm>
              <a:off x="6019800" y="4267200"/>
              <a:ext cx="2978538" cy="2186724"/>
            </a:xfrm>
            <a:prstGeom prst="rect">
              <a:avLst/>
            </a:prstGeom>
            <a:noFill/>
          </p:spPr>
        </p:pic>
        <p:sp>
          <p:nvSpPr>
            <p:cNvPr id="9" name="Cloud Callout 8"/>
            <p:cNvSpPr/>
            <p:nvPr/>
          </p:nvSpPr>
          <p:spPr>
            <a:xfrm>
              <a:off x="6858000" y="3581400"/>
              <a:ext cx="1600200" cy="1295400"/>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Where is that table??</a:t>
              </a:r>
              <a:endParaRPr lang="en-US" dirty="0">
                <a:solidFill>
                  <a:schemeClr val="tx1"/>
                </a:solidFill>
              </a:endParaRPr>
            </a:p>
          </p:txBody>
        </p:sp>
      </p:grpSp>
      <p:sp>
        <p:nvSpPr>
          <p:cNvPr id="11"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11</a:t>
            </a:fld>
            <a:endParaRPr lang="en-US" dirty="0"/>
          </a:p>
        </p:txBody>
      </p:sp>
    </p:spTree>
    <p:extLst>
      <p:ext uri="{BB962C8B-B14F-4D97-AF65-F5344CB8AC3E}">
        <p14:creationId xmlns:p14="http://schemas.microsoft.com/office/powerpoint/2010/main" xmlns="" val="42798241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04800" y="1828800"/>
            <a:ext cx="7086600" cy="34290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28700" lvl="1" indent="-571500">
              <a:lnSpc>
                <a:spcPct val="115000"/>
              </a:lnSpc>
              <a:spcBef>
                <a:spcPts val="0"/>
              </a:spcBef>
              <a:buClrTx/>
              <a:buFont typeface="Arial" panose="020B0604020202020204" pitchFamily="34" charset="0"/>
              <a:buChar char="•"/>
            </a:pPr>
            <a:r>
              <a:rPr lang="en-US" sz="2800" dirty="0" smtClean="0">
                <a:latin typeface="Times New Roman" pitchFamily="18" charset="0"/>
                <a:ea typeface="Calibri"/>
                <a:cs typeface="Times New Roman" pitchFamily="18" charset="0"/>
              </a:rPr>
              <a:t>Move </a:t>
            </a:r>
            <a:r>
              <a:rPr kumimoji="0" lang="en-US" sz="28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PSD</a:t>
            </a:r>
            <a:r>
              <a:rPr kumimoji="0" lang="en-US" sz="28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rPr>
              <a:t> increment table moved to Division 202</a:t>
            </a:r>
          </a:p>
          <a:p>
            <a:pPr marL="1028700" lvl="1" indent="-571500">
              <a:lnSpc>
                <a:spcPct val="115000"/>
              </a:lnSpc>
              <a:spcBef>
                <a:spcPts val="0"/>
              </a:spcBef>
              <a:buClrTx/>
              <a:buFont typeface="Arial" panose="020B0604020202020204" pitchFamily="34" charset="0"/>
              <a:buChar char="•"/>
            </a:pPr>
            <a:endParaRPr kumimoji="0" lang="en-US" sz="800" b="0" i="0" u="none" strike="noStrike" kern="1200" cap="none" spc="0" normalizeH="0" noProof="0" dirty="0" smtClean="0">
              <a:ln>
                <a:noFill/>
              </a:ln>
              <a:solidFill>
                <a:sysClr val="windowText" lastClr="000000"/>
              </a:solidFill>
              <a:effectLst/>
              <a:uLnTx/>
              <a:uFillTx/>
              <a:latin typeface="Times New Roman" pitchFamily="18" charset="0"/>
              <a:cs typeface="Times New Roman" pitchFamily="18" charset="0"/>
            </a:endParaRPr>
          </a:p>
          <a:p>
            <a:pPr marL="1028700" lvl="1" indent="-571500">
              <a:lnSpc>
                <a:spcPct val="115000"/>
              </a:lnSpc>
              <a:spcBef>
                <a:spcPts val="0"/>
              </a:spcBef>
              <a:buClrTx/>
              <a:buFont typeface="Arial" panose="020B0604020202020204" pitchFamily="34" charset="0"/>
              <a:buChar char="•"/>
            </a:pPr>
            <a:r>
              <a:rPr lang="en-US" sz="2800" baseline="0" dirty="0" smtClean="0">
                <a:solidFill>
                  <a:sysClr val="windowText" lastClr="000000"/>
                </a:solidFill>
                <a:latin typeface="Times New Roman" pitchFamily="18" charset="0"/>
                <a:cs typeface="Times New Roman" pitchFamily="18" charset="0"/>
              </a:rPr>
              <a:t>Move </a:t>
            </a:r>
            <a:r>
              <a:rPr lang="en-US" sz="2800" dirty="0">
                <a:latin typeface="Times New Roman"/>
                <a:ea typeface="Calibri"/>
              </a:rPr>
              <a:t>Ambient Air Quality </a:t>
            </a:r>
            <a:r>
              <a:rPr lang="en-US" sz="2800" dirty="0" smtClean="0">
                <a:latin typeface="Times New Roman"/>
                <a:ea typeface="Calibri"/>
              </a:rPr>
              <a:t>Levels Impact </a:t>
            </a:r>
            <a:r>
              <a:rPr lang="en-US" sz="2800" dirty="0">
                <a:latin typeface="Times New Roman"/>
                <a:ea typeface="Calibri"/>
              </a:rPr>
              <a:t>for Maintenance </a:t>
            </a:r>
            <a:r>
              <a:rPr lang="en-US" sz="2800" dirty="0" smtClean="0">
                <a:latin typeface="Times New Roman"/>
                <a:ea typeface="Calibri"/>
              </a:rPr>
              <a:t>Areas to Division 202</a:t>
            </a:r>
            <a:endParaRPr kumimoji="0" lang="en-US" sz="280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Tx/>
              <a:buSzPct val="100000"/>
              <a:buFont typeface="Verdana"/>
              <a:buNone/>
              <a:tabLst/>
              <a:defRPr/>
            </a:pPr>
            <a:endParaRPr kumimoji="0" lang="en-US" sz="360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391275" y="4724400"/>
            <a:ext cx="2000250" cy="2000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12</a:t>
            </a:fld>
            <a:endParaRPr lang="en-US" dirty="0"/>
          </a:p>
        </p:txBody>
      </p:sp>
    </p:spTree>
    <p:extLst>
      <p:ext uri="{BB962C8B-B14F-4D97-AF65-F5344CB8AC3E}">
        <p14:creationId xmlns:p14="http://schemas.microsoft.com/office/powerpoint/2010/main" xmlns="" val="4082779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0476699">
            <a:off x="7022975" y="1169950"/>
            <a:ext cx="1896181" cy="1843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2"/>
          <p:cNvSpPr txBox="1">
            <a:spLocks/>
          </p:cNvSpPr>
          <p:nvPr/>
        </p:nvSpPr>
        <p:spPr>
          <a:xfrm>
            <a:off x="533400" y="1981200"/>
            <a:ext cx="8183880" cy="345967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1033272" indent="-850392">
              <a:lnSpc>
                <a:spcPct val="95000"/>
              </a:lnSpc>
              <a:spcBef>
                <a:spcPts val="0"/>
              </a:spcBef>
              <a:buClr>
                <a:srgbClr val="00B0F0"/>
              </a:buClr>
              <a:buNone/>
              <a:defRPr/>
            </a:pPr>
            <a:r>
              <a:rPr lang="en-US" dirty="0" smtClean="0">
                <a:latin typeface="Times New Roman" pitchFamily="18" charset="0"/>
                <a:cs typeface="Times New Roman" pitchFamily="18" charset="0"/>
              </a:rPr>
              <a:t>Outdated rules repealed:</a:t>
            </a:r>
          </a:p>
          <a:p>
            <a:pPr marL="1033272" indent="-850392">
              <a:lnSpc>
                <a:spcPct val="95000"/>
              </a:lnSpc>
              <a:spcBef>
                <a:spcPts val="0"/>
              </a:spcBef>
              <a:buClr>
                <a:srgbClr val="00B0F0"/>
              </a:buClr>
              <a:buNone/>
              <a:defRPr/>
            </a:pPr>
            <a:endParaRPr lang="en-US" dirty="0" smtClean="0">
              <a:latin typeface="Times New Roman" pitchFamily="18" charset="0"/>
              <a:cs typeface="Times New Roman" pitchFamily="18" charset="0"/>
            </a:endParaRPr>
          </a:p>
          <a:p>
            <a:pPr marL="1033272" lvl="2" indent="-576072">
              <a:lnSpc>
                <a:spcPct val="95000"/>
              </a:lnSpc>
              <a:spcBef>
                <a:spcPts val="0"/>
              </a:spcBef>
              <a:buClrTx/>
              <a:buFont typeface="Arial" pitchFamily="34" charset="0"/>
              <a:buChar char="•"/>
              <a:defRPr/>
            </a:pPr>
            <a:r>
              <a:rPr lang="en-US" sz="2800" dirty="0" smtClean="0">
                <a:latin typeface="Times New Roman" pitchFamily="18" charset="0"/>
                <a:cs typeface="Times New Roman" pitchFamily="18" charset="0"/>
              </a:rPr>
              <a:t>Consumer Spray Paint VOC limits replaced by EPA rules (19% vs. 15%)</a:t>
            </a:r>
          </a:p>
          <a:p>
            <a:pPr marL="1033272" lvl="2" indent="-576072">
              <a:lnSpc>
                <a:spcPct val="95000"/>
              </a:lnSpc>
              <a:spcBef>
                <a:spcPts val="0"/>
              </a:spcBef>
              <a:buClrTx/>
              <a:buFont typeface="Arial" pitchFamily="34" charset="0"/>
              <a:buChar char="•"/>
              <a:defRPr/>
            </a:pPr>
            <a:endParaRPr lang="en-US" sz="800" dirty="0" smtClean="0">
              <a:latin typeface="Times New Roman" pitchFamily="18" charset="0"/>
              <a:cs typeface="Times New Roman" pitchFamily="18" charset="0"/>
            </a:endParaRPr>
          </a:p>
          <a:p>
            <a:pPr marL="1033272" lvl="2" indent="-576072">
              <a:lnSpc>
                <a:spcPct val="95000"/>
              </a:lnSpc>
              <a:spcBef>
                <a:spcPts val="0"/>
              </a:spcBef>
              <a:buClrTx/>
              <a:buFont typeface="Arial" pitchFamily="34" charset="0"/>
              <a:buChar char="•"/>
              <a:defRPr/>
            </a:pPr>
            <a:r>
              <a:rPr lang="en-US" sz="2800" dirty="0" smtClean="0">
                <a:latin typeface="Times New Roman" pitchFamily="18" charset="0"/>
                <a:cs typeface="Times New Roman" pitchFamily="18" charset="0"/>
              </a:rPr>
              <a:t>Western Backstop SO2 Federal Trading Program – replaced by direct control of PGE Boardman</a:t>
            </a:r>
          </a:p>
          <a:p>
            <a:pPr>
              <a:buClr>
                <a:srgbClr val="00B0F0"/>
              </a:buClr>
              <a:buNone/>
              <a:defRPr/>
            </a:pPr>
            <a:endParaRPr kumimoji="0" lang="en-US" sz="3200" b="0" i="0" u="none" strike="noStrike" kern="1200" cap="none" spc="0" normalizeH="0" baseline="0" noProof="0" dirty="0" smtClean="0">
              <a:ln>
                <a:noFill/>
              </a:ln>
              <a:solidFill>
                <a:sysClr val="windowText" lastClr="000000"/>
              </a:solidFill>
              <a:effectLst/>
              <a:uLnTx/>
              <a:uFillTx/>
              <a:latin typeface="Verdana"/>
              <a:ea typeface="+mn-ea"/>
              <a:cs typeface="+mn-cs"/>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13</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Repeal rules for sources that no longer exist in Oregon:</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800"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Neutral Sulfite Semi-Chemical Pulp Mills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Sulfite Pulp Mills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Primary Aluminum Standards</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Laterite Ore Production of Ferronickel</a:t>
            </a:r>
            <a:endParaRPr lang="en-US" sz="2800" dirty="0" smtClean="0">
              <a:solidFill>
                <a:sysClr val="windowText" lastClr="000000"/>
              </a:solidFill>
              <a:latin typeface="Verdana"/>
            </a:endParaRPr>
          </a:p>
          <a:p>
            <a:pPr marL="1033272" lvl="1" indent="-576072">
              <a:lnSpc>
                <a:spcPct val="95000"/>
              </a:lnSpc>
              <a:spcBef>
                <a:spcPts val="0"/>
              </a:spcBef>
              <a:buClrTx/>
              <a:buFont typeface="Arial" pitchFamily="34" charset="0"/>
              <a:buChar char="•"/>
              <a:defRPr/>
            </a:pPr>
            <a:r>
              <a:rPr lang="en-US" sz="2800" dirty="0" smtClean="0">
                <a:solidFill>
                  <a:sysClr val="windowText" lastClr="000000"/>
                </a:solidFill>
                <a:latin typeface="Times New Roman"/>
              </a:rPr>
              <a:t>Charcoal Producing Plants</a:t>
            </a:r>
          </a:p>
          <a:p>
            <a:pPr marL="1033272" lvl="1" indent="-576072">
              <a:lnSpc>
                <a:spcPct val="95000"/>
              </a:lnSpc>
              <a:spcBef>
                <a:spcPts val="0"/>
              </a:spcBef>
              <a:buClr>
                <a:srgbClr val="00B0F0"/>
              </a:buClr>
              <a:buFont typeface="Arial" pitchFamily="34" charset="0"/>
              <a:buChar char="•"/>
              <a:defRPr/>
            </a:pPr>
            <a:endParaRPr lang="en-US" sz="2800" dirty="0" smtClean="0">
              <a:solidFill>
                <a:sysClr val="windowText" lastClr="000000"/>
              </a:solidFill>
              <a:latin typeface="Times New Roman"/>
            </a:endParaRPr>
          </a:p>
          <a:p>
            <a:pPr marL="0" indent="0">
              <a:lnSpc>
                <a:spcPct val="115000"/>
              </a:lnSpc>
              <a:spcBef>
                <a:spcPts val="0"/>
              </a:spcBef>
              <a:buClr>
                <a:srgbClr val="F07F09"/>
              </a:buClr>
              <a:buNone/>
              <a:defRPr/>
            </a:pPr>
            <a:r>
              <a:rPr lang="en-US" dirty="0" smtClean="0">
                <a:solidFill>
                  <a:sysClr val="windowText" lastClr="000000"/>
                </a:solidFill>
                <a:latin typeface="Times New Roman"/>
                <a:ea typeface="Calibri"/>
                <a:cs typeface="Times New Roman"/>
              </a:rPr>
              <a:t>New sources must comply with more stringent federal requirements for new sources</a:t>
            </a:r>
            <a:endParaRPr lang="en-US" dirty="0" smtClean="0">
              <a:solidFill>
                <a:sysClr val="windowText" lastClr="000000"/>
              </a:solidFill>
              <a:ea typeface="Calibri"/>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3200"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1033272" lvl="1" indent="-576072">
              <a:lnSpc>
                <a:spcPct val="95000"/>
              </a:lnSpc>
              <a:spcBef>
                <a:spcPts val="0"/>
              </a:spcBef>
              <a:buClr>
                <a:srgbClr val="00B0F0"/>
              </a:buClr>
              <a:buNone/>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14</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143000"/>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indent="0">
              <a:lnSpc>
                <a:spcPct val="115000"/>
              </a:lnSpc>
              <a:spcBef>
                <a:spcPts val="0"/>
              </a:spcBef>
              <a:spcAft>
                <a:spcPts val="1000"/>
              </a:spcAft>
              <a:buNone/>
            </a:pPr>
            <a:r>
              <a:rPr lang="en-US" dirty="0">
                <a:latin typeface="Times New Roman"/>
                <a:ea typeface="Calibri"/>
              </a:rPr>
              <a:t>Emergency as an Affirmative Defense for Title V Permitted </a:t>
            </a:r>
            <a:r>
              <a:rPr lang="en-US" dirty="0" smtClean="0">
                <a:latin typeface="Times New Roman"/>
                <a:ea typeface="Calibri"/>
              </a:rPr>
              <a:t>Sources ONLY</a:t>
            </a:r>
          </a:p>
          <a:p>
            <a:pPr marL="283464" lvl="1" indent="0">
              <a:lnSpc>
                <a:spcPct val="115000"/>
              </a:lnSpc>
              <a:spcBef>
                <a:spcPts val="0"/>
              </a:spcBef>
              <a:spcAft>
                <a:spcPts val="1000"/>
              </a:spcAft>
              <a:buNone/>
            </a:pPr>
            <a:r>
              <a:rPr lang="en-US" dirty="0" smtClean="0">
                <a:latin typeface="Times New Roman"/>
                <a:ea typeface="Times New Roman"/>
              </a:rPr>
              <a:t>Affirmative </a:t>
            </a:r>
            <a:r>
              <a:rPr lang="en-US" dirty="0">
                <a:latin typeface="Times New Roman"/>
                <a:ea typeface="Times New Roman"/>
              </a:rPr>
              <a:t>defense is the ability to avoid civil penalties for violations. </a:t>
            </a:r>
            <a:r>
              <a:rPr lang="en-US" dirty="0" smtClean="0">
                <a:latin typeface="Times New Roman"/>
                <a:ea typeface="Times New Roman"/>
              </a:rPr>
              <a:t>Under </a:t>
            </a:r>
            <a:r>
              <a:rPr lang="en-US" dirty="0">
                <a:latin typeface="Times New Roman"/>
                <a:ea typeface="Times New Roman"/>
              </a:rPr>
              <a:t>EPA’s interpretation, DEQ’s excess emissions rules incorrectly allow all permitted sources to assert an affirmative </a:t>
            </a:r>
            <a:r>
              <a:rPr lang="en-US" dirty="0" smtClean="0">
                <a:latin typeface="Times New Roman"/>
                <a:ea typeface="Times New Roman"/>
              </a:rPr>
              <a:t>defense for emergencies, </a:t>
            </a:r>
            <a:r>
              <a:rPr lang="en-US" dirty="0">
                <a:latin typeface="Times New Roman"/>
                <a:ea typeface="Times New Roman"/>
              </a:rPr>
              <a:t>rather than just Title V sources.</a:t>
            </a:r>
            <a:endParaRPr lang="en-US" dirty="0">
              <a:latin typeface="Times New Roman"/>
              <a:ea typeface="Calibri"/>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117762" name="Picture 2" descr="http://www.mnn.com/sites/default/files/user/130154/lightning8.jpg"/>
          <p:cNvPicPr>
            <a:picLocks noChangeAspect="1" noChangeArrowheads="1"/>
          </p:cNvPicPr>
          <p:nvPr/>
        </p:nvPicPr>
        <p:blipFill>
          <a:blip r:embed="rId3" cstate="print"/>
          <a:srcRect t="40678"/>
          <a:stretch>
            <a:fillRect/>
          </a:stretch>
        </p:blipFill>
        <p:spPr bwMode="auto">
          <a:xfrm>
            <a:off x="1981200" y="4419600"/>
            <a:ext cx="5577295" cy="2209800"/>
          </a:xfrm>
          <a:prstGeom prst="rect">
            <a:avLst/>
          </a:prstGeom>
          <a:noFill/>
        </p:spPr>
      </p:pic>
      <p:sp>
        <p:nvSpPr>
          <p:cNvPr id="9" name="Title 1"/>
          <p:cNvSpPr txBox="1">
            <a:spLocks noGrp="1"/>
          </p:cNvSpPr>
          <p:nvPr>
            <p:ph type="title"/>
          </p:nvPr>
        </p:nvSpPr>
        <p:spPr bwMode="auto">
          <a:xfrm>
            <a:off x="533400" y="5334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15</a:t>
            </a:fld>
            <a:endParaRPr lang="en-US" dirty="0"/>
          </a:p>
        </p:txBody>
      </p:sp>
    </p:spTree>
    <p:extLst>
      <p:ext uri="{BB962C8B-B14F-4D97-AF65-F5344CB8AC3E}">
        <p14:creationId xmlns:p14="http://schemas.microsoft.com/office/powerpoint/2010/main" xmlns="" val="41815426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Enforcement Action Criteria for ACDP sources:</a:t>
            </a:r>
          </a:p>
          <a:p>
            <a:pPr marL="283464" lvl="1">
              <a:lnSpc>
                <a:spcPct val="115000"/>
              </a:lnSpc>
              <a:spcBef>
                <a:spcPts val="0"/>
              </a:spcBef>
              <a:spcAft>
                <a:spcPts val="1000"/>
              </a:spcAft>
              <a:buClrTx/>
              <a:buNone/>
            </a:pPr>
            <a:r>
              <a:rPr lang="en-US" dirty="0" smtClean="0">
                <a:latin typeface="Times New Roman"/>
                <a:ea typeface="Calibri"/>
              </a:rPr>
              <a:t>Added “whether the excess emissions event was due to an emergency” to OAR 340-214-0350 Enforcement Action Criteria</a:t>
            </a:r>
          </a:p>
          <a:p>
            <a:pPr marL="0" marR="0">
              <a:lnSpc>
                <a:spcPct val="115000"/>
              </a:lnSpc>
              <a:spcBef>
                <a:spcPts val="0"/>
              </a:spcBef>
              <a:spcAft>
                <a:spcPts val="1000"/>
              </a:spcAft>
            </a:pPr>
            <a:endParaRPr lang="en-US" sz="3600" dirty="0" smtClean="0">
              <a:latin typeface="Times New Roman"/>
              <a:ea typeface="Calibri"/>
            </a:endParaRPr>
          </a:p>
          <a:p>
            <a:pPr marL="0" marR="0">
              <a:lnSpc>
                <a:spcPct val="115000"/>
              </a:lnSpc>
              <a:spcBef>
                <a:spcPts val="0"/>
              </a:spcBef>
              <a:spcAft>
                <a:spcPts val="1000"/>
              </a:spcAft>
            </a:pPr>
            <a:endParaRPr lang="en-US" sz="3600" dirty="0" smtClean="0">
              <a:latin typeface="Times New Roman"/>
              <a:ea typeface="Calibri"/>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193541" name="Picture 5" descr="http://extras.mnginteractive.com/live/media/site568/2014/0311/20140311_072805_Screen%20Shot%202014-03-11%20at%205.44.21%20PM.jpg"/>
          <p:cNvPicPr>
            <a:picLocks noChangeAspect="1" noChangeArrowheads="1"/>
          </p:cNvPicPr>
          <p:nvPr/>
        </p:nvPicPr>
        <p:blipFill>
          <a:blip r:embed="rId3" cstate="print"/>
          <a:srcRect/>
          <a:stretch>
            <a:fillRect/>
          </a:stretch>
        </p:blipFill>
        <p:spPr bwMode="auto">
          <a:xfrm>
            <a:off x="2209800" y="3733800"/>
            <a:ext cx="5264096" cy="2938230"/>
          </a:xfrm>
          <a:prstGeom prst="rect">
            <a:avLst/>
          </a:prstGeom>
          <a:noFill/>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16</a:t>
            </a:fld>
            <a:endParaRPr lang="en-US" dirty="0"/>
          </a:p>
        </p:txBody>
      </p:sp>
    </p:spTree>
    <p:extLst>
      <p:ext uri="{BB962C8B-B14F-4D97-AF65-F5344CB8AC3E}">
        <p14:creationId xmlns:p14="http://schemas.microsoft.com/office/powerpoint/2010/main" xmlns="" val="41815426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61060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3200" b="1" dirty="0" smtClean="0">
                <a:latin typeface="Times New Roman" pitchFamily="18" charset="0"/>
                <a:ea typeface="Calibri"/>
                <a:cs typeface="Times New Roman" pitchFamily="18" charset="0"/>
              </a:rPr>
              <a:t>Updates to:</a:t>
            </a:r>
          </a:p>
          <a:p>
            <a:pPr marL="1266444" lvl="2" indent="-571500">
              <a:lnSpc>
                <a:spcPct val="115000"/>
              </a:lnSpc>
              <a:spcBef>
                <a:spcPts val="0"/>
              </a:spcBef>
              <a:spcAft>
                <a:spcPts val="1200"/>
              </a:spcAft>
              <a:buClrTx/>
              <a:buFont typeface="Arial" pitchFamily="34" charset="0"/>
              <a:buChar char="•"/>
            </a:pPr>
            <a:r>
              <a:rPr lang="en-US" sz="2800" dirty="0" smtClean="0">
                <a:latin typeface="Times New Roman" pitchFamily="18" charset="0"/>
                <a:ea typeface="Calibri"/>
                <a:cs typeface="Times New Roman" pitchFamily="18" charset="0"/>
              </a:rPr>
              <a:t>Source Sampling Manual – Volume I</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spcAft>
                <a:spcPts val="1200"/>
              </a:spcAft>
              <a:buClrTx/>
              <a:buFont typeface="Arial" pitchFamily="34" charset="0"/>
              <a:buChar char="•"/>
            </a:pPr>
            <a:r>
              <a:rPr lang="en-US" sz="2800" dirty="0">
                <a:latin typeface="Times New Roman" pitchFamily="18" charset="0"/>
                <a:ea typeface="Calibri"/>
                <a:cs typeface="Times New Roman" pitchFamily="18" charset="0"/>
              </a:rPr>
              <a:t>Source Sampling Manual – Volume </a:t>
            </a:r>
            <a:r>
              <a:rPr lang="en-US" sz="2800" dirty="0" smtClean="0">
                <a:latin typeface="Times New Roman" pitchFamily="18" charset="0"/>
                <a:ea typeface="Calibri"/>
                <a:cs typeface="Times New Roman" pitchFamily="18" charset="0"/>
              </a:rPr>
              <a:t>II</a:t>
            </a:r>
            <a:endParaRPr lang="en-US" sz="2800" dirty="0">
              <a:latin typeface="Times New Roman" pitchFamily="18" charset="0"/>
              <a:ea typeface="Calibri"/>
              <a:cs typeface="Times New Roman" pitchFamily="18" charset="0"/>
            </a:endParaRPr>
          </a:p>
          <a:p>
            <a:pPr marL="1266444" lvl="2" indent="-571500">
              <a:lnSpc>
                <a:spcPct val="115000"/>
              </a:lnSpc>
              <a:spcBef>
                <a:spcPts val="0"/>
              </a:spcBef>
              <a:spcAft>
                <a:spcPts val="1200"/>
              </a:spcAft>
              <a:buClrTx/>
              <a:buFont typeface="Arial" pitchFamily="34" charset="0"/>
              <a:buChar char="•"/>
            </a:pPr>
            <a:r>
              <a:rPr lang="en-US" sz="2800" dirty="0" smtClean="0">
                <a:latin typeface="Times New Roman" pitchFamily="18" charset="0"/>
                <a:ea typeface="Calibri"/>
                <a:cs typeface="Times New Roman" pitchFamily="18" charset="0"/>
              </a:rPr>
              <a:t>Continuous Monitoring Manual</a:t>
            </a:r>
            <a:endParaRPr lang="en-US" sz="2800" dirty="0">
              <a:latin typeface="Times New Roman" pitchFamily="18" charset="0"/>
              <a:ea typeface="Calibri"/>
              <a:cs typeface="Times New Roman" pitchFamily="18" charset="0"/>
            </a:endParaRPr>
          </a:p>
          <a:p>
            <a:pPr>
              <a:spcBef>
                <a:spcPts val="0"/>
              </a:spcBef>
              <a:spcAft>
                <a:spcPts val="1200"/>
              </a:spcAft>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pic>
        <p:nvPicPr>
          <p:cNvPr id="3074" name="Picture 2"/>
          <p:cNvPicPr>
            <a:picLocks noChangeAspect="1" noChangeArrowheads="1"/>
          </p:cNvPicPr>
          <p:nvPr/>
        </p:nvPicPr>
        <p:blipFill>
          <a:blip r:embed="rId3" cstate="print"/>
          <a:srcRect l="11719" t="21094" r="60937" b="8203"/>
          <a:stretch>
            <a:fillRect/>
          </a:stretch>
        </p:blipFill>
        <p:spPr bwMode="auto">
          <a:xfrm>
            <a:off x="6172200" y="4114800"/>
            <a:ext cx="2210287" cy="2286000"/>
          </a:xfrm>
          <a:prstGeom prst="rect">
            <a:avLst/>
          </a:prstGeom>
          <a:noFill/>
          <a:ln w="9525">
            <a:noFill/>
            <a:miter lim="800000"/>
            <a:headEnd/>
            <a:tailEnd/>
          </a:ln>
        </p:spPr>
      </p:pic>
      <p:pic>
        <p:nvPicPr>
          <p:cNvPr id="3075" name="Picture 3"/>
          <p:cNvPicPr>
            <a:picLocks noChangeAspect="1" noChangeArrowheads="1"/>
          </p:cNvPicPr>
          <p:nvPr/>
        </p:nvPicPr>
        <p:blipFill>
          <a:blip r:embed="rId4" cstate="print"/>
          <a:srcRect l="11719" t="21094" r="61406" b="8203"/>
          <a:stretch>
            <a:fillRect/>
          </a:stretch>
        </p:blipFill>
        <p:spPr bwMode="auto">
          <a:xfrm>
            <a:off x="1447800" y="4191000"/>
            <a:ext cx="2162734" cy="2276007"/>
          </a:xfrm>
          <a:prstGeom prst="rect">
            <a:avLst/>
          </a:prstGeom>
          <a:noFill/>
          <a:ln w="9525">
            <a:noFill/>
            <a:miter lim="800000"/>
            <a:headEnd/>
            <a:tailEnd/>
          </a:ln>
        </p:spPr>
      </p:pic>
      <p:pic>
        <p:nvPicPr>
          <p:cNvPr id="1026" name="Picture 2"/>
          <p:cNvPicPr>
            <a:picLocks noChangeAspect="1" noChangeArrowheads="1"/>
          </p:cNvPicPr>
          <p:nvPr/>
        </p:nvPicPr>
        <p:blipFill>
          <a:blip r:embed="rId5" cstate="print"/>
          <a:srcRect l="5156" t="21094" r="75000" b="15234"/>
          <a:stretch>
            <a:fillRect/>
          </a:stretch>
        </p:blipFill>
        <p:spPr bwMode="auto">
          <a:xfrm>
            <a:off x="3657600" y="4191000"/>
            <a:ext cx="2133600" cy="2362200"/>
          </a:xfrm>
          <a:prstGeom prst="rect">
            <a:avLst/>
          </a:prstGeom>
          <a:noFill/>
          <a:ln w="9525">
            <a:noFill/>
            <a:miter lim="800000"/>
            <a:headEnd/>
            <a:tailEnd/>
          </a:ln>
        </p:spPr>
      </p:pic>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17</a:t>
            </a:fld>
            <a:endParaRPr lang="en-US" dirty="0"/>
          </a:p>
        </p:txBody>
      </p:sp>
    </p:spTree>
    <p:extLst>
      <p:ext uri="{BB962C8B-B14F-4D97-AF65-F5344CB8AC3E}">
        <p14:creationId xmlns:p14="http://schemas.microsoft.com/office/powerpoint/2010/main" xmlns="" val="16151948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6035" b="7768"/>
          <a:stretch/>
        </p:blipFill>
        <p:spPr bwMode="auto">
          <a:xfrm>
            <a:off x="5410200" y="4724399"/>
            <a:ext cx="3505200" cy="187325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Content Placeholder 2"/>
          <p:cNvSpPr txBox="1">
            <a:spLocks/>
          </p:cNvSpPr>
          <p:nvPr/>
        </p:nvSpPr>
        <p:spPr>
          <a:xfrm>
            <a:off x="381000" y="1295400"/>
            <a:ext cx="8610600" cy="29718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itchFamily="18" charset="0"/>
                <a:ea typeface="Calibri"/>
                <a:cs typeface="Times New Roman" pitchFamily="18" charset="0"/>
              </a:rPr>
              <a:t>Hearing and Meeting Procedures:</a:t>
            </a:r>
          </a:p>
          <a:p>
            <a:pPr marL="745236" indent="-571500">
              <a:lnSpc>
                <a:spcPct val="115000"/>
              </a:lnSpc>
              <a:spcBef>
                <a:spcPts val="0"/>
              </a:spcBef>
              <a:spcAft>
                <a:spcPts val="1200"/>
              </a:spcAft>
              <a:buClrTx/>
              <a:buFont typeface="Arial" pitchFamily="34" charset="0"/>
              <a:buChar char="•"/>
            </a:pPr>
            <a:r>
              <a:rPr lang="en-US" dirty="0" smtClean="0">
                <a:latin typeface="Times New Roman" pitchFamily="18" charset="0"/>
                <a:ea typeface="Calibri"/>
                <a:cs typeface="Times New Roman" pitchFamily="18" charset="0"/>
              </a:rPr>
              <a:t>Repeal </a:t>
            </a:r>
            <a:r>
              <a:rPr lang="en-US" dirty="0">
                <a:latin typeface="Times New Roman" pitchFamily="18" charset="0"/>
                <a:ea typeface="Calibri"/>
                <a:cs typeface="Times New Roman" pitchFamily="18" charset="0"/>
              </a:rPr>
              <a:t>prescriptive language </a:t>
            </a:r>
            <a:r>
              <a:rPr lang="en-US" dirty="0" smtClean="0">
                <a:latin typeface="Times New Roman" pitchFamily="18" charset="0"/>
                <a:ea typeface="Calibri"/>
                <a:cs typeface="Times New Roman" pitchFamily="18" charset="0"/>
              </a:rPr>
              <a:t>OAR 340-209-0070 to allow more flexibility in holding hearings/meetings </a:t>
            </a:r>
          </a:p>
          <a:p>
            <a:pPr marL="745236" indent="-571500">
              <a:lnSpc>
                <a:spcPct val="115000"/>
              </a:lnSpc>
              <a:spcBef>
                <a:spcPts val="0"/>
              </a:spcBef>
              <a:spcAft>
                <a:spcPts val="1200"/>
              </a:spcAft>
              <a:buClrTx/>
              <a:buFont typeface="Arial" pitchFamily="34" charset="0"/>
              <a:buChar char="•"/>
            </a:pPr>
            <a:r>
              <a:rPr lang="en-US" dirty="0" smtClean="0">
                <a:latin typeface="Times New Roman"/>
                <a:ea typeface="Times New Roman"/>
              </a:rPr>
              <a:t>With Internet-based </a:t>
            </a:r>
            <a:r>
              <a:rPr lang="en-US" dirty="0">
                <a:latin typeface="Times New Roman"/>
                <a:ea typeface="Times New Roman"/>
              </a:rPr>
              <a:t>virtual meetings, </a:t>
            </a:r>
            <a:r>
              <a:rPr lang="en-US" dirty="0" smtClean="0">
                <a:latin typeface="Times New Roman"/>
                <a:ea typeface="Times New Roman"/>
              </a:rPr>
              <a:t>more </a:t>
            </a:r>
            <a:r>
              <a:rPr lang="en-US" dirty="0">
                <a:latin typeface="Times New Roman"/>
                <a:ea typeface="Times New Roman"/>
              </a:rPr>
              <a:t>meetings across the state </a:t>
            </a:r>
            <a:r>
              <a:rPr lang="en-US" dirty="0" smtClean="0">
                <a:latin typeface="Times New Roman"/>
                <a:ea typeface="Times New Roman"/>
              </a:rPr>
              <a:t>with </a:t>
            </a:r>
            <a:r>
              <a:rPr lang="en-US" dirty="0">
                <a:latin typeface="Times New Roman"/>
                <a:ea typeface="Times New Roman"/>
              </a:rPr>
              <a:t>fewer resources. </a:t>
            </a:r>
            <a:endParaRPr lang="en-US" dirty="0" smtClean="0">
              <a:latin typeface="Times New Roman"/>
              <a:ea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Rectangle 6"/>
          <p:cNvSpPr/>
          <p:nvPr/>
        </p:nvSpPr>
        <p:spPr>
          <a:xfrm>
            <a:off x="457200" y="3962400"/>
            <a:ext cx="5105400" cy="2569934"/>
          </a:xfrm>
          <a:prstGeom prst="rect">
            <a:avLst/>
          </a:prstGeom>
        </p:spPr>
        <p:txBody>
          <a:bodyPr wrap="square">
            <a:spAutoFit/>
          </a:bodyPr>
          <a:lstStyle/>
          <a:p>
            <a:pPr marL="745236" indent="-571500">
              <a:lnSpc>
                <a:spcPct val="115000"/>
              </a:lnSpc>
              <a:spcBef>
                <a:spcPts val="0"/>
              </a:spcBef>
              <a:spcAft>
                <a:spcPts val="1200"/>
              </a:spcAft>
              <a:buClrTx/>
              <a:buFont typeface="Arial" pitchFamily="34" charset="0"/>
              <a:buChar char="•"/>
            </a:pPr>
            <a:r>
              <a:rPr lang="en-US" sz="2800" dirty="0" smtClean="0">
                <a:latin typeface="Times New Roman"/>
                <a:ea typeface="Times New Roman"/>
              </a:rPr>
              <a:t>After establishing necessary technology, allow people to call in to hearings/meetings from any location instead of traveling.  </a:t>
            </a:r>
            <a:endParaRPr lang="en-US" sz="2800" dirty="0">
              <a:solidFill>
                <a:sysClr val="windowText" lastClr="000000"/>
              </a:solidFill>
              <a:ea typeface="Calibri"/>
              <a:cs typeface="Times New Roman"/>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18</a:t>
            </a:fld>
            <a:endParaRPr lang="en-US" dirty="0"/>
          </a:p>
        </p:txBody>
      </p:sp>
    </p:spTree>
    <p:extLst>
      <p:ext uri="{BB962C8B-B14F-4D97-AF65-F5344CB8AC3E}">
        <p14:creationId xmlns:p14="http://schemas.microsoft.com/office/powerpoint/2010/main" xmlns="" val="13539793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2286000"/>
            <a:ext cx="8183880" cy="4036828"/>
          </a:xfrm>
          <a:prstGeom prst="rect">
            <a:avLst/>
          </a:prstGeom>
        </p:spPr>
        <p:txBody>
          <a:bodyPr vert="horz" lIns="182880" tIns="91440" numCol="2">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lvl="0">
              <a:buClrTx/>
            </a:pPr>
            <a:r>
              <a:rPr lang="en-US" dirty="0" smtClean="0">
                <a:latin typeface="Times New Roman" pitchFamily="18" charset="0"/>
                <a:cs typeface="Times New Roman" pitchFamily="18" charset="0"/>
              </a:rPr>
              <a:t>Attainment area</a:t>
            </a:r>
          </a:p>
          <a:p>
            <a:pPr lvl="0">
              <a:buClrTx/>
            </a:pPr>
            <a:r>
              <a:rPr lang="en-US" dirty="0" smtClean="0">
                <a:latin typeface="Times New Roman" pitchFamily="18" charset="0"/>
                <a:cs typeface="Times New Roman" pitchFamily="18" charset="0"/>
              </a:rPr>
              <a:t>Attainment pollutant</a:t>
            </a:r>
          </a:p>
          <a:p>
            <a:pPr lvl="0">
              <a:buClrTx/>
            </a:pPr>
            <a:r>
              <a:rPr lang="en-US" dirty="0" smtClean="0">
                <a:latin typeface="Times New Roman" pitchFamily="18" charset="0"/>
                <a:cs typeface="Times New Roman" pitchFamily="18" charset="0"/>
              </a:rPr>
              <a:t>Capture efficiency</a:t>
            </a:r>
          </a:p>
          <a:p>
            <a:pPr lvl="0">
              <a:buClrTx/>
            </a:pPr>
            <a:r>
              <a:rPr lang="en-US" dirty="0" smtClean="0">
                <a:latin typeface="Times New Roman" pitchFamily="18" charset="0"/>
                <a:cs typeface="Times New Roman" pitchFamily="18" charset="0"/>
              </a:rPr>
              <a:t>Class II area</a:t>
            </a:r>
          </a:p>
          <a:p>
            <a:pPr lvl="0">
              <a:buClrTx/>
            </a:pPr>
            <a:r>
              <a:rPr lang="en-US" dirty="0" smtClean="0">
                <a:latin typeface="Times New Roman" pitchFamily="18" charset="0"/>
                <a:cs typeface="Times New Roman" pitchFamily="18" charset="0"/>
              </a:rPr>
              <a:t>Class III area</a:t>
            </a:r>
          </a:p>
          <a:p>
            <a:pPr lvl="0">
              <a:buClrTx/>
            </a:pPr>
            <a:r>
              <a:rPr lang="en-US" dirty="0" smtClean="0">
                <a:latin typeface="Times New Roman" pitchFamily="18" charset="0"/>
                <a:cs typeface="Times New Roman" pitchFamily="18" charset="0"/>
              </a:rPr>
              <a:t>Control efficiency</a:t>
            </a:r>
          </a:p>
          <a:p>
            <a:pPr lvl="0">
              <a:buClrTx/>
            </a:pPr>
            <a:r>
              <a:rPr lang="en-US" dirty="0" smtClean="0">
                <a:latin typeface="Times New Roman" pitchFamily="18" charset="0"/>
                <a:cs typeface="Times New Roman" pitchFamily="18" charset="0"/>
              </a:rPr>
              <a:t>Day</a:t>
            </a:r>
          </a:p>
          <a:p>
            <a:pPr lvl="0">
              <a:buClrTx/>
            </a:pPr>
            <a:r>
              <a:rPr lang="en-US" dirty="0" smtClean="0">
                <a:latin typeface="Times New Roman" pitchFamily="18" charset="0"/>
                <a:cs typeface="Times New Roman" pitchFamily="18" charset="0"/>
              </a:rPr>
              <a:t>DEQ method [#]</a:t>
            </a:r>
          </a:p>
          <a:p>
            <a:pPr lvl="0">
              <a:buClrTx/>
            </a:pPr>
            <a:r>
              <a:rPr lang="en-US" dirty="0" smtClean="0">
                <a:latin typeface="Times New Roman" pitchFamily="18" charset="0"/>
                <a:cs typeface="Times New Roman" pitchFamily="18" charset="0"/>
              </a:rPr>
              <a:t>Designated area</a:t>
            </a:r>
          </a:p>
          <a:p>
            <a:pPr lvl="0">
              <a:buClrTx/>
            </a:pPr>
            <a:r>
              <a:rPr lang="en-US" dirty="0" smtClean="0">
                <a:latin typeface="Times New Roman" pitchFamily="18" charset="0"/>
                <a:cs typeface="Times New Roman" pitchFamily="18" charset="0"/>
              </a:rPr>
              <a:t>Destruction efficiency</a:t>
            </a:r>
          </a:p>
          <a:p>
            <a:pPr lvl="0">
              <a:buClrTx/>
            </a:pPr>
            <a:r>
              <a:rPr lang="en-US" dirty="0" smtClean="0">
                <a:latin typeface="Times New Roman" pitchFamily="18" charset="0"/>
                <a:cs typeface="Times New Roman" pitchFamily="18" charset="0"/>
              </a:rPr>
              <a:t>Fuel burning equipment</a:t>
            </a:r>
          </a:p>
          <a:p>
            <a:pPr lvl="0">
              <a:buClrTx/>
            </a:pPr>
            <a:r>
              <a:rPr lang="en-US" dirty="0" smtClean="0">
                <a:latin typeface="Times New Roman" pitchFamily="18" charset="0"/>
                <a:cs typeface="Times New Roman" pitchFamily="18" charset="0"/>
              </a:rPr>
              <a:t>Hazardous air pollutant</a:t>
            </a:r>
          </a:p>
          <a:p>
            <a:pPr lvl="0">
              <a:buClrTx/>
            </a:pPr>
            <a:r>
              <a:rPr lang="en-US" dirty="0" smtClean="0">
                <a:latin typeface="Times New Roman" pitchFamily="18" charset="0"/>
                <a:cs typeface="Times New Roman" pitchFamily="18" charset="0"/>
              </a:rPr>
              <a:t>Internal combustion engine</a:t>
            </a:r>
          </a:p>
          <a:p>
            <a:pPr lvl="0">
              <a:buClrTx/>
            </a:pPr>
            <a:r>
              <a:rPr lang="en-US" dirty="0" smtClean="0">
                <a:latin typeface="Times New Roman" pitchFamily="18" charset="0"/>
                <a:cs typeface="Times New Roman" pitchFamily="18" charset="0"/>
              </a:rPr>
              <a:t>Liquefied petroleum gas</a:t>
            </a: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0" name="Rectangle 9"/>
          <p:cNvSpPr/>
          <p:nvPr/>
        </p:nvSpPr>
        <p:spPr>
          <a:xfrm>
            <a:off x="533400" y="1524000"/>
            <a:ext cx="7848600" cy="548099"/>
          </a:xfrm>
          <a:prstGeom prst="rect">
            <a:avLst/>
          </a:prstGeom>
        </p:spPr>
        <p:txBody>
          <a:bodyPr wrap="square">
            <a:spAutoFit/>
          </a:bodyPr>
          <a:lstStyle/>
          <a:p>
            <a:pPr lvl="1" algn="ctr">
              <a:lnSpc>
                <a:spcPct val="115000"/>
              </a:lnSpc>
              <a:buClr>
                <a:srgbClr val="00B0F0"/>
              </a:buClr>
            </a:pPr>
            <a:r>
              <a:rPr lang="en-US" sz="2800" dirty="0" smtClean="0">
                <a:latin typeface="Times New Roman" pitchFamily="18" charset="0"/>
                <a:ea typeface="Calibri"/>
                <a:cs typeface="Times New Roman" pitchFamily="18" charset="0"/>
              </a:rPr>
              <a:t>New Definitions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19</a:t>
            </a:fld>
            <a:endParaRPr lang="en-US" dirty="0"/>
          </a:p>
        </p:txBody>
      </p:sp>
    </p:spTree>
    <p:extLst>
      <p:ext uri="{BB962C8B-B14F-4D97-AF65-F5344CB8AC3E}">
        <p14:creationId xmlns:p14="http://schemas.microsoft.com/office/powerpoint/2010/main" xmlns="" val="32122388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txBox="1">
            <a:spLocks/>
          </p:cNvSpPr>
          <p:nvPr/>
        </p:nvSpPr>
        <p:spPr bwMode="auto">
          <a:xfrm>
            <a:off x="685800" y="1600200"/>
            <a:ext cx="8305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eaLnBrk="1" fontAlgn="base" hangingPunct="1">
              <a:spcBef>
                <a:spcPct val="20000"/>
              </a:spcBef>
              <a:spcAft>
                <a:spcPct val="0"/>
              </a:spcAft>
              <a:buChar char="•"/>
              <a:defRPr sz="2800">
                <a:solidFill>
                  <a:schemeClr val="tx1"/>
                </a:solidFill>
                <a:latin typeface="Times New Roman" pitchFamily="18" charset="0"/>
                <a:ea typeface="+mn-ea"/>
                <a:cs typeface="Times New Roman" pitchFamily="18" charset="0"/>
              </a:defRPr>
            </a:lvl1pPr>
            <a:lvl2pPr marL="742950" indent="-285750" algn="l" rtl="0" eaLnBrk="1" fontAlgn="base" hangingPunct="1">
              <a:spcBef>
                <a:spcPct val="20000"/>
              </a:spcBef>
              <a:spcAft>
                <a:spcPct val="0"/>
              </a:spcAft>
              <a:buChar char="–"/>
              <a:defRPr sz="2200">
                <a:solidFill>
                  <a:schemeClr val="tx1"/>
                </a:solidFill>
                <a:latin typeface="Times New Roman" pitchFamily="18" charset="0"/>
                <a:cs typeface="Times New Roman" pitchFamily="18" charset="0"/>
              </a:defRPr>
            </a:lvl2pPr>
            <a:lvl3pPr marL="1143000" indent="-228600" algn="l" rtl="0" eaLnBrk="1" fontAlgn="base" hangingPunct="1">
              <a:spcBef>
                <a:spcPct val="20000"/>
              </a:spcBef>
              <a:spcAft>
                <a:spcPct val="0"/>
              </a:spcAft>
              <a:buChar char="•"/>
              <a:defRPr sz="2000">
                <a:solidFill>
                  <a:schemeClr val="tx1"/>
                </a:solidFill>
                <a:latin typeface="Times New Roman" pitchFamily="18" charset="0"/>
                <a:cs typeface="Times New Roman" pitchFamily="18" charset="0"/>
              </a:defRPr>
            </a:lvl3pPr>
            <a:lvl4pPr marL="1600200" indent="-228600" algn="l" rtl="0" eaLnBrk="1" fontAlgn="base" hangingPunct="1">
              <a:spcBef>
                <a:spcPct val="20000"/>
              </a:spcBef>
              <a:spcAft>
                <a:spcPct val="0"/>
              </a:spcAft>
              <a:buChar char="–"/>
              <a:defRPr>
                <a:solidFill>
                  <a:schemeClr val="tx1"/>
                </a:solidFill>
                <a:latin typeface="Times New Roman" pitchFamily="18" charset="0"/>
                <a:cs typeface="Times New Roman" pitchFamily="18" charset="0"/>
              </a:defRPr>
            </a:lvl4pPr>
            <a:lvl5pPr marL="2057400" indent="-228600" algn="l" rtl="0" eaLnBrk="1" fontAlgn="base" hangingPunct="1">
              <a:spcBef>
                <a:spcPct val="20000"/>
              </a:spcBef>
              <a:spcAft>
                <a:spcPct val="0"/>
              </a:spcAft>
              <a:buChar char="»"/>
              <a:defRPr sz="1600">
                <a:solidFill>
                  <a:schemeClr val="tx1"/>
                </a:solidFill>
                <a:latin typeface="+mn-lt"/>
              </a:defRPr>
            </a:lvl5pPr>
            <a:lvl6pPr marL="2514600" indent="-228600" algn="l" rtl="0" eaLnBrk="1" fontAlgn="base" hangingPunct="1">
              <a:spcBef>
                <a:spcPct val="20000"/>
              </a:spcBef>
              <a:spcAft>
                <a:spcPct val="0"/>
              </a:spcAft>
              <a:buChar char="»"/>
              <a:defRPr sz="1600">
                <a:solidFill>
                  <a:schemeClr val="tx1"/>
                </a:solidFill>
                <a:latin typeface="+mn-lt"/>
              </a:defRPr>
            </a:lvl6pPr>
            <a:lvl7pPr marL="2971800" indent="-228600" algn="l" rtl="0" eaLnBrk="1" fontAlgn="base" hangingPunct="1">
              <a:spcBef>
                <a:spcPct val="20000"/>
              </a:spcBef>
              <a:spcAft>
                <a:spcPct val="0"/>
              </a:spcAft>
              <a:buChar char="»"/>
              <a:defRPr sz="1600">
                <a:solidFill>
                  <a:schemeClr val="tx1"/>
                </a:solidFill>
                <a:latin typeface="+mn-lt"/>
              </a:defRPr>
            </a:lvl7pPr>
            <a:lvl8pPr marL="3429000" indent="-228600" algn="l" rtl="0" eaLnBrk="1" fontAlgn="base" hangingPunct="1">
              <a:spcBef>
                <a:spcPct val="20000"/>
              </a:spcBef>
              <a:spcAft>
                <a:spcPct val="0"/>
              </a:spcAft>
              <a:buChar char="»"/>
              <a:defRPr sz="1600">
                <a:solidFill>
                  <a:schemeClr val="tx1"/>
                </a:solidFill>
                <a:latin typeface="+mn-lt"/>
              </a:defRPr>
            </a:lvl8pPr>
            <a:lvl9pPr marL="3886200" indent="-228600" algn="l" rtl="0" eaLnBrk="1" fontAlgn="base" hangingPunct="1">
              <a:spcBef>
                <a:spcPct val="20000"/>
              </a:spcBef>
              <a:spcAft>
                <a:spcPct val="0"/>
              </a:spcAft>
              <a:buChar char="»"/>
              <a:defRPr sz="1600">
                <a:solidFill>
                  <a:schemeClr val="tx1"/>
                </a:solidFill>
                <a:latin typeface="+mn-lt"/>
              </a:defRPr>
            </a:lvl9pPr>
          </a:lstStyle>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solidFill>
                  <a:srgbClr val="000000"/>
                </a:solidFill>
                <a:latin typeface="Times New Roman"/>
                <a:ea typeface="Calibri"/>
                <a:cs typeface="Times New Roman"/>
              </a:rPr>
              <a:t>Goals/Reasons for Rulemaking</a:t>
            </a: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solidFill>
                  <a:srgbClr val="000000"/>
                </a:solidFill>
                <a:effectLst/>
                <a:uLnTx/>
                <a:uFillTx/>
                <a:latin typeface="Times New Roman"/>
                <a:ea typeface="Calibri"/>
                <a:cs typeface="Times New Roman"/>
              </a:rPr>
              <a:t>Overview of Rulemaking</a:t>
            </a: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solidFill>
                  <a:srgbClr val="000000"/>
                </a:solidFill>
                <a:effectLst/>
                <a:uLnTx/>
                <a:uFillTx/>
                <a:latin typeface="Times New Roman"/>
                <a:ea typeface="Calibri"/>
                <a:cs typeface="Times New Roman"/>
              </a:rPr>
              <a:t>Rule </a:t>
            </a:r>
            <a:r>
              <a:rPr kumimoji="0" lang="en-US" b="0" i="0" u="none" strike="noStrike" kern="0" cap="none" spc="0" normalizeH="0" baseline="0" noProof="0" dirty="0" smtClean="0">
                <a:ln>
                  <a:noFill/>
                </a:ln>
                <a:effectLst/>
                <a:uLnTx/>
                <a:uFillTx/>
                <a:latin typeface="Times New Roman"/>
                <a:ea typeface="Calibri"/>
                <a:cs typeface="Times New Roman"/>
              </a:rPr>
              <a:t>clean-up </a:t>
            </a:r>
            <a:endParaRPr kumimoji="0" lang="en-US" b="0" i="0" u="none" strike="noStrike" kern="0" cap="none" spc="0" normalizeH="0" baseline="0" noProof="0" dirty="0" smtClean="0">
              <a:ln>
                <a:noFill/>
              </a:ln>
              <a:effectLst/>
              <a:uLnTx/>
              <a:uFillTx/>
              <a:latin typeface="Calibri"/>
              <a:ea typeface="Calibri"/>
              <a:cs typeface="Times New Roman"/>
            </a:endParaRPr>
          </a:p>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latin typeface="Times New Roman"/>
                <a:ea typeface="Calibri"/>
                <a:cs typeface="Times New Roman"/>
              </a:rPr>
              <a:t>Division 216 Table 1 changes</a:t>
            </a:r>
            <a:r>
              <a:rPr kumimoji="0" lang="en-US" b="0" i="0" u="none" strike="noStrike" kern="0" cap="none" spc="0" normalizeH="0" baseline="0" noProof="0" dirty="0" smtClean="0">
                <a:ln>
                  <a:noFill/>
                </a:ln>
                <a:effectLst/>
                <a:uLnTx/>
                <a:uFillTx/>
                <a:latin typeface="Times New Roman"/>
                <a:ea typeface="Calibri"/>
                <a:cs typeface="Times New Roman"/>
              </a:rPr>
              <a:t> </a:t>
            </a:r>
            <a:endParaRPr kumimoji="0" lang="en-US" b="0" i="0" u="none" strike="noStrike" kern="0" cap="none" spc="0" normalizeH="0" baseline="0" noProof="0" dirty="0" smtClean="0">
              <a:ln>
                <a:noFill/>
              </a:ln>
              <a:effectLst/>
              <a:uLnTx/>
              <a:uFillTx/>
              <a:latin typeface="Calibri"/>
              <a:ea typeface="Calibri"/>
              <a:cs typeface="Times New Roman"/>
            </a:endParaRPr>
          </a:p>
          <a:p>
            <a:pPr marL="1033272" marR="0" lvl="0" indent="-576072" algn="l" defTabSz="914400" rtl="0" eaLnBrk="1" fontAlgn="base" latinLnBrk="0" hangingPunct="1">
              <a:lnSpc>
                <a:spcPct val="95000"/>
              </a:lnSpc>
              <a:spcBef>
                <a:spcPts val="1200"/>
              </a:spcBef>
              <a:spcAft>
                <a:spcPct val="0"/>
              </a:spcAft>
              <a:buSzTx/>
              <a:buFontTx/>
              <a:buChar char="•"/>
              <a:tabLst/>
              <a:defRPr/>
            </a:pPr>
            <a:r>
              <a:rPr kumimoji="0" lang="en-US" b="0" i="0" u="none" strike="noStrike" kern="0" cap="none" spc="0" normalizeH="0" baseline="0" noProof="0" dirty="0" smtClean="0">
                <a:ln>
                  <a:noFill/>
                </a:ln>
                <a:effectLst/>
                <a:uLnTx/>
                <a:uFillTx/>
                <a:latin typeface="Times New Roman"/>
                <a:ea typeface="Calibri"/>
                <a:cs typeface="Times New Roman"/>
              </a:rPr>
              <a:t>Categorically Insignificant Activities</a:t>
            </a:r>
            <a:endParaRPr kumimoji="0" lang="en-US" b="0" i="0" u="none" strike="noStrike" kern="0" cap="none" spc="0" normalizeH="0" noProof="0" dirty="0" smtClean="0">
              <a:ln>
                <a:noFill/>
              </a:ln>
              <a:effectLst/>
              <a:uLnTx/>
              <a:uFillTx/>
              <a:latin typeface="Times New Roman"/>
              <a:ea typeface="Calibri"/>
              <a:cs typeface="Times New Roman"/>
            </a:endParaRPr>
          </a:p>
          <a:p>
            <a:pPr marL="1033272" indent="-576072">
              <a:lnSpc>
                <a:spcPct val="95000"/>
              </a:lnSpc>
              <a:spcBef>
                <a:spcPts val="1200"/>
              </a:spcBef>
              <a:defRPr/>
            </a:pPr>
            <a:r>
              <a:rPr lang="en-US" kern="0" dirty="0" smtClean="0">
                <a:latin typeface="Times New Roman"/>
                <a:ea typeface="Calibri"/>
                <a:cs typeface="Times New Roman"/>
              </a:rPr>
              <a:t>Update particulate matter (PM) standards</a:t>
            </a:r>
          </a:p>
          <a:p>
            <a:pPr marL="1033272" lvl="0" indent="-576072">
              <a:lnSpc>
                <a:spcPct val="95000"/>
              </a:lnSpc>
              <a:spcBef>
                <a:spcPts val="1200"/>
              </a:spcBef>
              <a:defRPr/>
            </a:pPr>
            <a:r>
              <a:rPr lang="en-US" kern="0" dirty="0" smtClean="0">
                <a:latin typeface="Times New Roman"/>
                <a:ea typeface="Calibri"/>
                <a:cs typeface="Times New Roman"/>
              </a:rPr>
              <a:t>Splitting businesses </a:t>
            </a:r>
          </a:p>
          <a:p>
            <a:pPr marL="1033272" marR="0" lvl="0" indent="-576072" algn="l" defTabSz="914400" rtl="0" eaLnBrk="1" fontAlgn="base" latinLnBrk="0" hangingPunct="1">
              <a:lnSpc>
                <a:spcPct val="95000"/>
              </a:lnSpc>
              <a:spcBef>
                <a:spcPts val="1200"/>
              </a:spcBef>
              <a:spcAft>
                <a:spcPct val="0"/>
              </a:spcAft>
              <a:buSzTx/>
              <a:buFontTx/>
              <a:buChar char="•"/>
              <a:tabLst/>
              <a:defRPr/>
            </a:pPr>
            <a:r>
              <a:rPr lang="en-US" kern="0" dirty="0" smtClean="0">
                <a:latin typeface="Times New Roman"/>
                <a:ea typeface="Calibri"/>
                <a:cs typeface="Times New Roman"/>
              </a:rPr>
              <a:t>New Source Review (NSR) </a:t>
            </a:r>
          </a:p>
          <a:p>
            <a:pPr marL="1033272" indent="-576072">
              <a:lnSpc>
                <a:spcPct val="95000"/>
              </a:lnSpc>
              <a:spcBef>
                <a:spcPts val="1200"/>
              </a:spcBef>
              <a:defRPr/>
            </a:pPr>
            <a:r>
              <a:rPr lang="en-US" kern="0" dirty="0" smtClean="0">
                <a:latin typeface="Times New Roman"/>
                <a:ea typeface="Calibri"/>
                <a:cs typeface="Times New Roman"/>
              </a:rPr>
              <a:t>Extensions for NSR permits </a:t>
            </a:r>
            <a:endParaRPr kumimoji="0" lang="en-US" b="0" i="0" u="none" strike="noStrike" kern="0" cap="none" spc="0" normalizeH="0" baseline="0" noProof="0" dirty="0" smtClean="0">
              <a:ln>
                <a:noFill/>
              </a:ln>
              <a:effectLst/>
              <a:uLnTx/>
              <a:uFillTx/>
              <a:latin typeface="Times New Roman"/>
              <a:ea typeface="Calibri"/>
              <a:cs typeface="Times New Roman"/>
            </a:endParaRPr>
          </a:p>
          <a:p>
            <a:pPr marL="1033272" indent="-576072">
              <a:lnSpc>
                <a:spcPct val="95000"/>
              </a:lnSpc>
              <a:spcBef>
                <a:spcPts val="1200"/>
              </a:spcBef>
              <a:defRPr/>
            </a:pPr>
            <a:r>
              <a:rPr lang="en-US" kern="0" dirty="0" smtClean="0">
                <a:latin typeface="Times New Roman"/>
                <a:ea typeface="Calibri"/>
                <a:cs typeface="Times New Roman"/>
              </a:rPr>
              <a:t>Net air quality benefit for sensitive areas</a:t>
            </a:r>
          </a:p>
          <a:p>
            <a:pPr>
              <a:lnSpc>
                <a:spcPct val="115000"/>
              </a:lnSpc>
              <a:spcBef>
                <a:spcPts val="0"/>
              </a:spcBef>
              <a:buClr>
                <a:srgbClr val="00B0F0"/>
              </a:buClr>
              <a:defRPr/>
            </a:pPr>
            <a:endParaRPr lang="en-US" sz="3200" kern="0" dirty="0" smtClean="0">
              <a:latin typeface="Times New Roman"/>
              <a:ea typeface="Calibri"/>
              <a:cs typeface="Times New Roman"/>
            </a:endParaRPr>
          </a:p>
          <a:p>
            <a:pPr>
              <a:lnSpc>
                <a:spcPct val="115000"/>
              </a:lnSpc>
              <a:spcBef>
                <a:spcPts val="0"/>
              </a:spcBef>
              <a:buClr>
                <a:srgbClr val="00B0F0"/>
              </a:buClr>
              <a:defRPr/>
            </a:pPr>
            <a:endParaRPr lang="en-US" sz="3200" kern="0" dirty="0" smtClean="0">
              <a:latin typeface="Times New Roman"/>
              <a:ea typeface="Calibri"/>
              <a:cs typeface="Times New Roman"/>
            </a:endParaRPr>
          </a:p>
          <a:p>
            <a:pPr marL="342900" marR="0" lvl="0" indent="-342900" algn="l" defTabSz="914400" rtl="0" eaLnBrk="1" fontAlgn="base" latinLnBrk="0" hangingPunct="1">
              <a:lnSpc>
                <a:spcPct val="115000"/>
              </a:lnSpc>
              <a:spcBef>
                <a:spcPts val="0"/>
              </a:spcBef>
              <a:spcAft>
                <a:spcPct val="0"/>
              </a:spcAft>
              <a:buClr>
                <a:srgbClr val="00B0F0"/>
              </a:buClr>
              <a:buSzTx/>
              <a:buNone/>
              <a:tabLst/>
              <a:defRPr/>
            </a:pPr>
            <a:endParaRPr kumimoji="0" lang="en-US" sz="3000" b="0" i="0" u="none" strike="noStrike" kern="0" cap="none" spc="0" normalizeH="0" baseline="0" noProof="0" dirty="0" smtClean="0">
              <a:ln>
                <a:noFill/>
              </a:ln>
              <a:solidFill>
                <a:srgbClr val="000000"/>
              </a:solidFill>
              <a:effectLst/>
              <a:uLnTx/>
              <a:uFillTx/>
              <a:latin typeface="Calibri"/>
              <a:ea typeface="Calibri"/>
              <a:cs typeface="Times New Roman"/>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US" sz="2800" b="0" i="0" u="none" strike="noStrike" kern="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
        <p:nvSpPr>
          <p:cNvPr id="8" name="Rectangle 7"/>
          <p:cNvSpPr/>
          <p:nvPr/>
        </p:nvSpPr>
        <p:spPr>
          <a:xfrm>
            <a:off x="1752600" y="914400"/>
            <a:ext cx="6030497" cy="646331"/>
          </a:xfrm>
          <a:prstGeom prst="rect">
            <a:avLst/>
          </a:prstGeom>
        </p:spPr>
        <p:txBody>
          <a:bodyPr wrap="none">
            <a:spAutoFit/>
          </a:bodyPr>
          <a:lstStyle/>
          <a:p>
            <a:pPr lvl="0" algn="ctr">
              <a:spcBef>
                <a:spcPct val="0"/>
              </a:spcBef>
              <a:defRPr/>
            </a:pPr>
            <a:r>
              <a:rPr lang="en-US" sz="3600" dirty="0" smtClean="0">
                <a:latin typeface="Times New Roman" pitchFamily="18" charset="0"/>
                <a:cs typeface="Times New Roman" pitchFamily="18" charset="0"/>
              </a:rPr>
              <a:t>Outline of Today’s Presentation</a:t>
            </a:r>
            <a:endParaRPr lang="en-US" sz="36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2</a:t>
            </a:fld>
            <a:endParaRPr lang="en-US" dirty="0"/>
          </a:p>
        </p:txBody>
      </p:sp>
    </p:spTree>
    <p:extLst>
      <p:ext uri="{BB962C8B-B14F-4D97-AF65-F5344CB8AC3E}">
        <p14:creationId xmlns:p14="http://schemas.microsoft.com/office/powerpoint/2010/main" xmlns="" val="1426467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2286000"/>
            <a:ext cx="8183880" cy="3960628"/>
          </a:xfrm>
          <a:prstGeom prst="rect">
            <a:avLst/>
          </a:prstGeom>
        </p:spPr>
        <p:txBody>
          <a:bodyPr vert="horz" lIns="182880" tIns="91440" numCol="2">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lvl="0">
              <a:buClrTx/>
            </a:pPr>
            <a:r>
              <a:rPr lang="en-US" dirty="0" smtClean="0">
                <a:latin typeface="Times New Roman" pitchFamily="18" charset="0"/>
                <a:cs typeface="Times New Roman" pitchFamily="18" charset="0"/>
              </a:rPr>
              <a:t>Natural gas</a:t>
            </a:r>
          </a:p>
          <a:p>
            <a:pPr lvl="0">
              <a:buClrTx/>
            </a:pPr>
            <a:r>
              <a:rPr lang="en-US" dirty="0" smtClean="0">
                <a:latin typeface="Times New Roman" pitchFamily="18" charset="0"/>
                <a:cs typeface="Times New Roman" pitchFamily="18" charset="0"/>
              </a:rPr>
              <a:t>Odor</a:t>
            </a:r>
          </a:p>
          <a:p>
            <a:pPr lvl="0">
              <a:buClrTx/>
            </a:pPr>
            <a:r>
              <a:rPr lang="en-US" dirty="0" smtClean="0">
                <a:latin typeface="Times New Roman" pitchFamily="18" charset="0"/>
                <a:cs typeface="Times New Roman" pitchFamily="18" charset="0"/>
              </a:rPr>
              <a:t>Portable</a:t>
            </a:r>
          </a:p>
          <a:p>
            <a:pPr lvl="0">
              <a:buClrTx/>
            </a:pPr>
            <a:r>
              <a:rPr lang="en-US" dirty="0" smtClean="0">
                <a:latin typeface="Times New Roman" pitchFamily="18" charset="0"/>
                <a:cs typeface="Times New Roman" pitchFamily="18" charset="0"/>
              </a:rPr>
              <a:t>Reattainment area</a:t>
            </a:r>
          </a:p>
          <a:p>
            <a:pPr lvl="0">
              <a:buClrTx/>
            </a:pPr>
            <a:r>
              <a:rPr lang="en-US" dirty="0" smtClean="0">
                <a:latin typeface="Times New Roman" pitchFamily="18" charset="0"/>
                <a:cs typeface="Times New Roman" pitchFamily="18" charset="0"/>
              </a:rPr>
              <a:t>Reattainment pollutant</a:t>
            </a:r>
          </a:p>
          <a:p>
            <a:pPr lvl="0">
              <a:buClrTx/>
            </a:pPr>
            <a:r>
              <a:rPr lang="en-US" dirty="0" smtClean="0">
                <a:latin typeface="Times New Roman" pitchFamily="18" charset="0"/>
                <a:cs typeface="Times New Roman" pitchFamily="18" charset="0"/>
              </a:rPr>
              <a:t>Removal efficiency</a:t>
            </a:r>
          </a:p>
          <a:p>
            <a:pPr lvl="0">
              <a:buClrTx/>
            </a:pPr>
            <a:r>
              <a:rPr lang="en-US" dirty="0" smtClean="0">
                <a:latin typeface="Times New Roman" pitchFamily="18" charset="0"/>
                <a:cs typeface="Times New Roman" pitchFamily="18" charset="0"/>
              </a:rPr>
              <a:t>State New Source Review</a:t>
            </a:r>
          </a:p>
          <a:p>
            <a:pPr lvl="0">
              <a:buClrTx/>
            </a:pPr>
            <a:r>
              <a:rPr lang="en-US" dirty="0" smtClean="0">
                <a:latin typeface="Times New Roman" pitchFamily="18" charset="0"/>
                <a:cs typeface="Times New Roman" pitchFamily="18" charset="0"/>
              </a:rPr>
              <a:t>Sustainment area</a:t>
            </a:r>
          </a:p>
          <a:p>
            <a:pPr lvl="0">
              <a:buClrTx/>
            </a:pPr>
            <a:r>
              <a:rPr lang="en-US" dirty="0" smtClean="0">
                <a:latin typeface="Times New Roman" pitchFamily="18" charset="0"/>
                <a:cs typeface="Times New Roman" pitchFamily="18" charset="0"/>
              </a:rPr>
              <a:t>Sustainment pollutant</a:t>
            </a:r>
          </a:p>
          <a:p>
            <a:pPr lvl="0">
              <a:buClrTx/>
            </a:pPr>
            <a:r>
              <a:rPr lang="en-US" dirty="0" smtClean="0">
                <a:latin typeface="Times New Roman" pitchFamily="18" charset="0"/>
                <a:cs typeface="Times New Roman" pitchFamily="18" charset="0"/>
              </a:rPr>
              <a:t>Type A State NSR action</a:t>
            </a:r>
          </a:p>
          <a:p>
            <a:pPr lvl="0">
              <a:buClrTx/>
            </a:pPr>
            <a:r>
              <a:rPr lang="en-US" dirty="0" smtClean="0">
                <a:latin typeface="Times New Roman" pitchFamily="18" charset="0"/>
                <a:cs typeface="Times New Roman" pitchFamily="18" charset="0"/>
              </a:rPr>
              <a:t>Type B State NSR action</a:t>
            </a:r>
          </a:p>
          <a:p>
            <a:pPr lvl="0">
              <a:buClrTx/>
            </a:pPr>
            <a:r>
              <a:rPr lang="en-US" dirty="0" smtClean="0">
                <a:latin typeface="Times New Roman" pitchFamily="18" charset="0"/>
                <a:cs typeface="Times New Roman" pitchFamily="18" charset="0"/>
              </a:rPr>
              <a:t>Unclassified area or attainment area</a:t>
            </a:r>
          </a:p>
          <a:p>
            <a:pPr>
              <a:buClrTx/>
            </a:pPr>
            <a:r>
              <a:rPr lang="en-US" dirty="0" smtClean="0">
                <a:latin typeface="Times New Roman" pitchFamily="18" charset="0"/>
                <a:cs typeface="Times New Roman" pitchFamily="18" charset="0"/>
              </a:rPr>
              <a:t>Wood fuel-fired device</a:t>
            </a:r>
            <a:endParaRPr kumimoji="0" lang="en-US"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0" name="Rectangle 9"/>
          <p:cNvSpPr/>
          <p:nvPr/>
        </p:nvSpPr>
        <p:spPr>
          <a:xfrm>
            <a:off x="533400" y="1524000"/>
            <a:ext cx="7848600" cy="548099"/>
          </a:xfrm>
          <a:prstGeom prst="rect">
            <a:avLst/>
          </a:prstGeom>
        </p:spPr>
        <p:txBody>
          <a:bodyPr wrap="square">
            <a:spAutoFit/>
          </a:bodyPr>
          <a:lstStyle/>
          <a:p>
            <a:pPr lvl="1" algn="ctr">
              <a:lnSpc>
                <a:spcPct val="115000"/>
              </a:lnSpc>
              <a:buClr>
                <a:srgbClr val="00B0F0"/>
              </a:buClr>
            </a:pPr>
            <a:r>
              <a:rPr lang="en-US" sz="2800" dirty="0" smtClean="0">
                <a:latin typeface="Times New Roman" pitchFamily="18" charset="0"/>
                <a:ea typeface="Calibri"/>
                <a:cs typeface="Times New Roman" pitchFamily="18" charset="0"/>
              </a:rPr>
              <a:t>New Definitions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20</a:t>
            </a:fld>
            <a:endParaRPr lang="en-US" dirty="0"/>
          </a:p>
        </p:txBody>
      </p:sp>
    </p:spTree>
    <p:extLst>
      <p:ext uri="{BB962C8B-B14F-4D97-AF65-F5344CB8AC3E}">
        <p14:creationId xmlns:p14="http://schemas.microsoft.com/office/powerpoint/2010/main" xmlns="" val="3212238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anose="02020603050405020304" pitchFamily="18" charset="0"/>
                <a:ea typeface="Calibri"/>
                <a:cs typeface="Times New Roman" pitchFamily="18" charset="0"/>
              </a:rPr>
              <a:t>New Definitions:</a:t>
            </a:r>
          </a:p>
          <a:p>
            <a:pPr marL="457200" lvl="1" indent="0">
              <a:lnSpc>
                <a:spcPct val="115000"/>
              </a:lnSpc>
              <a:spcBef>
                <a:spcPts val="0"/>
              </a:spcBef>
              <a:buClr>
                <a:srgbClr val="00B0F0"/>
              </a:buClr>
              <a:buNone/>
            </a:pPr>
            <a:endParaRPr lang="en-US" sz="800" b="1" dirty="0" smtClean="0">
              <a:latin typeface="Times New Roman" panose="02020603050405020304"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u="sng" dirty="0" smtClean="0">
                <a:latin typeface="Times New Roman" pitchFamily="18" charset="0"/>
                <a:ea typeface="Calibri"/>
                <a:cs typeface="Times New Roman" pitchFamily="18" charset="0"/>
              </a:rPr>
              <a:t>Fuel burning equipment</a:t>
            </a:r>
            <a:r>
              <a:rPr lang="en-US" sz="2800" dirty="0" smtClean="0">
                <a:latin typeface="Times New Roman" pitchFamily="18" charset="0"/>
                <a:ea typeface="Calibri"/>
                <a:cs typeface="Times New Roman" pitchFamily="18" charset="0"/>
              </a:rPr>
              <a:t>: </a:t>
            </a:r>
            <a:r>
              <a:rPr lang="en-US" sz="2800" dirty="0" smtClean="0">
                <a:latin typeface="Times New Roman"/>
                <a:ea typeface="Calibri"/>
              </a:rPr>
              <a:t>equipment, other than internal combustion engines, the principal purpose of which is to produce heat or power by indirect heat transfer</a:t>
            </a:r>
            <a:r>
              <a:rPr lang="en-US" sz="2800" dirty="0" smtClean="0">
                <a:latin typeface="Times New Roman" pitchFamily="18" charset="0"/>
                <a:ea typeface="Calibri"/>
                <a:cs typeface="Times New Roman" pitchFamily="18" charset="0"/>
              </a:rPr>
              <a:t>. </a:t>
            </a:r>
          </a:p>
          <a:p>
            <a:pPr marL="1266444" lvl="2" indent="-571500">
              <a:lnSpc>
                <a:spcPct val="115000"/>
              </a:lnSpc>
              <a:spcBef>
                <a:spcPts val="0"/>
              </a:spcBef>
              <a:buClrTx/>
              <a:buFont typeface="Arial" pitchFamily="34" charset="0"/>
              <a:buChar char="•"/>
            </a:pPr>
            <a:r>
              <a:rPr lang="en-US" sz="2800" u="sng" dirty="0" smtClean="0">
                <a:latin typeface="Times New Roman" pitchFamily="18" charset="0"/>
                <a:ea typeface="Calibri"/>
                <a:cs typeface="Times New Roman" pitchFamily="18" charset="0"/>
              </a:rPr>
              <a:t>Internal combustion engine</a:t>
            </a:r>
            <a:r>
              <a:rPr lang="en-US" sz="2800" dirty="0" smtClean="0">
                <a:latin typeface="Times New Roman" pitchFamily="18" charset="0"/>
                <a:ea typeface="Calibri"/>
                <a:cs typeface="Times New Roman" pitchFamily="18" charset="0"/>
              </a:rPr>
              <a:t>: </a:t>
            </a:r>
            <a:r>
              <a:rPr lang="en-US" sz="2800" dirty="0">
                <a:latin typeface="Times New Roman" panose="02020603050405020304" pitchFamily="18" charset="0"/>
                <a:cs typeface="Times New Roman" panose="02020603050405020304" pitchFamily="18" charset="0"/>
              </a:rPr>
              <a:t>means stationary gas turbines and reciprocating internal combustion engines.</a:t>
            </a:r>
          </a:p>
          <a:p>
            <a:pPr marL="1266444" lvl="2" indent="-571500">
              <a:lnSpc>
                <a:spcPct val="115000"/>
              </a:lnSpc>
              <a:spcBef>
                <a:spcPts val="0"/>
              </a:spcBef>
              <a:buClr>
                <a:srgbClr val="00B0F0"/>
              </a:buClr>
              <a:buFont typeface="Arial" pitchFamily="34" charset="0"/>
              <a:buChar char="•"/>
            </a:pPr>
            <a:endParaRPr lang="en-US" sz="3600" dirty="0" smtClean="0">
              <a:latin typeface="Times New Roman" pitchFamily="18" charset="0"/>
              <a:ea typeface="Calibri"/>
              <a:cs typeface="Times New Roman" pitchFamily="18" charset="0"/>
            </a:endParaRP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a:cs typeface="Times New Roman" panose="02020603050405020304"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21</a:t>
            </a:fld>
            <a:endParaRPr lang="en-US" dirty="0"/>
          </a:p>
        </p:txBody>
      </p:sp>
    </p:spTree>
    <p:extLst>
      <p:ext uri="{BB962C8B-B14F-4D97-AF65-F5344CB8AC3E}">
        <p14:creationId xmlns:p14="http://schemas.microsoft.com/office/powerpoint/2010/main" xmlns="" val="19968382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381000" y="1449572"/>
            <a:ext cx="8183880" cy="4570228"/>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457200" lvl="1" indent="0">
              <a:lnSpc>
                <a:spcPct val="115000"/>
              </a:lnSpc>
              <a:spcBef>
                <a:spcPts val="0"/>
              </a:spcBef>
              <a:buClr>
                <a:srgbClr val="00B0F0"/>
              </a:buClr>
              <a:buNone/>
            </a:pPr>
            <a:r>
              <a:rPr lang="en-US" sz="2800" dirty="0" smtClean="0">
                <a:latin typeface="Times New Roman" panose="02020603050405020304" pitchFamily="18" charset="0"/>
                <a:ea typeface="Calibri"/>
                <a:cs typeface="Times New Roman" pitchFamily="18" charset="0"/>
              </a:rPr>
              <a:t>New Definitions:</a:t>
            </a:r>
          </a:p>
          <a:p>
            <a:pPr marL="457200" lvl="1" indent="0">
              <a:lnSpc>
                <a:spcPct val="115000"/>
              </a:lnSpc>
              <a:spcBef>
                <a:spcPts val="0"/>
              </a:spcBef>
              <a:buClr>
                <a:srgbClr val="00B0F0"/>
              </a:buClr>
              <a:buNone/>
            </a:pPr>
            <a:endParaRPr lang="en-US" sz="800" b="1" dirty="0" smtClean="0">
              <a:latin typeface="Times New Roman" panose="02020603050405020304" pitchFamily="18" charset="0"/>
              <a:ea typeface="Calibri"/>
              <a:cs typeface="Times New Roman" pitchFamily="18" charset="0"/>
            </a:endParaRPr>
          </a:p>
          <a:p>
            <a:pPr marL="1266444" lvl="2" indent="-571500">
              <a:lnSpc>
                <a:spcPct val="115000"/>
              </a:lnSpc>
              <a:spcBef>
                <a:spcPts val="0"/>
              </a:spcBef>
              <a:buClrTx/>
              <a:buFont typeface="Arial" pitchFamily="34" charset="0"/>
              <a:buChar char="•"/>
            </a:pPr>
            <a:r>
              <a:rPr lang="en-US" sz="2800" u="sng" dirty="0" smtClean="0">
                <a:latin typeface="Times New Roman"/>
                <a:ea typeface="Calibri"/>
              </a:rPr>
              <a:t>Portable:</a:t>
            </a:r>
            <a:r>
              <a:rPr lang="en-US" sz="2800" dirty="0" smtClean="0">
                <a:latin typeface="Times New Roman"/>
                <a:ea typeface="Calibri"/>
              </a:rPr>
              <a:t> designed and capable of being carried or moved from one location to another. Indicia of portability include, but are not limited to, wheels, skids, carrying handles, dolly, trailer, or platform.</a:t>
            </a:r>
            <a:endParaRPr lang="en-US" sz="3600" dirty="0" smtClean="0">
              <a:latin typeface="Times New Roman" pitchFamily="18" charset="0"/>
              <a:ea typeface="Calibri"/>
              <a:cs typeface="Times New Roman" pitchFamily="18" charset="0"/>
            </a:endParaRP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Times New Roman" panose="02020603050405020304" pitchFamily="18" charset="0"/>
              <a:ea typeface="Calibri"/>
              <a:cs typeface="Times New Roman" panose="02020603050405020304" pitchFamily="18" charset="0"/>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3074" name="Picture 2" descr="http://vistaproblems.com/wp-content/uploads/2013/01/fix-Microsoft-problems1.jpg"/>
          <p:cNvPicPr>
            <a:picLocks noChangeAspect="1" noChangeArrowheads="1"/>
          </p:cNvPicPr>
          <p:nvPr/>
        </p:nvPicPr>
        <p:blipFill>
          <a:blip r:embed="rId3" cstate="print"/>
          <a:srcRect l="15000" t="18809" r="10000"/>
          <a:stretch>
            <a:fillRect/>
          </a:stretch>
        </p:blipFill>
        <p:spPr bwMode="auto">
          <a:xfrm>
            <a:off x="1676400" y="4800600"/>
            <a:ext cx="2390780" cy="1720036"/>
          </a:xfrm>
          <a:prstGeom prst="rect">
            <a:avLst/>
          </a:prstGeom>
          <a:noFill/>
        </p:spPr>
      </p:pic>
      <p:pic>
        <p:nvPicPr>
          <p:cNvPr id="3076" name="Picture 4" descr="http://gazette.unc.edu/wp-content/uploads/2015/02/Calendar.jpg"/>
          <p:cNvPicPr>
            <a:picLocks noChangeAspect="1" noChangeArrowheads="1"/>
          </p:cNvPicPr>
          <p:nvPr/>
        </p:nvPicPr>
        <p:blipFill>
          <a:blip r:embed="rId4" cstate="print"/>
          <a:srcRect/>
          <a:stretch>
            <a:fillRect/>
          </a:stretch>
        </p:blipFill>
        <p:spPr bwMode="auto">
          <a:xfrm>
            <a:off x="5334000" y="4876800"/>
            <a:ext cx="2705100" cy="1695450"/>
          </a:xfrm>
          <a:prstGeom prst="rect">
            <a:avLst/>
          </a:prstGeom>
          <a:noFill/>
        </p:spPr>
      </p:pic>
      <p:sp>
        <p:nvSpPr>
          <p:cNvPr id="10" name="&quot;No&quot; Symbol 9"/>
          <p:cNvSpPr/>
          <p:nvPr/>
        </p:nvSpPr>
        <p:spPr>
          <a:xfrm>
            <a:off x="5943600" y="4800600"/>
            <a:ext cx="1600200" cy="1524000"/>
          </a:xfrm>
          <a:prstGeom prst="noSmoking">
            <a:avLst>
              <a:gd name="adj" fmla="val 7546"/>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22</a:t>
            </a:fld>
            <a:endParaRPr lang="en-US" dirty="0"/>
          </a:p>
        </p:txBody>
      </p:sp>
    </p:spTree>
    <p:extLst>
      <p:ext uri="{BB962C8B-B14F-4D97-AF65-F5344CB8AC3E}">
        <p14:creationId xmlns:p14="http://schemas.microsoft.com/office/powerpoint/2010/main" xmlns="" val="19968382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838200"/>
            <a:ext cx="6705600" cy="762000"/>
          </a:xfrm>
        </p:spPr>
        <p:txBody>
          <a:bodyPr/>
          <a:lstStyle/>
          <a:p>
            <a:r>
              <a:rPr lang="en-US" sz="3600" dirty="0" smtClean="0">
                <a:latin typeface="Times New Roman" pitchFamily="18" charset="0"/>
                <a:cs typeface="Times New Roman" pitchFamily="18" charset="0"/>
              </a:rPr>
              <a:t>PM and Opacity Standards  Topics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905000"/>
            <a:ext cx="4648200" cy="3352800"/>
          </a:xfrm>
        </p:spPr>
        <p:txBody>
          <a:bodyPr>
            <a:normAutofit/>
          </a:bodyPr>
          <a:lstStyle/>
          <a:p>
            <a:pPr lvl="0"/>
            <a:r>
              <a:rPr lang="en-US" sz="2800" dirty="0" smtClean="0">
                <a:latin typeface="Times New Roman" pitchFamily="18" charset="0"/>
                <a:cs typeface="Times New Roman" pitchFamily="18" charset="0"/>
              </a:rPr>
              <a:t>Background</a:t>
            </a:r>
          </a:p>
          <a:p>
            <a:pPr lvl="0"/>
            <a:r>
              <a:rPr lang="en-US" sz="2800" dirty="0" smtClean="0">
                <a:latin typeface="Times New Roman" pitchFamily="18" charset="0"/>
                <a:cs typeface="Times New Roman" pitchFamily="18" charset="0"/>
              </a:rPr>
              <a:t>Changes</a:t>
            </a:r>
          </a:p>
          <a:p>
            <a:pPr lvl="0"/>
            <a:r>
              <a:rPr lang="en-US" sz="2800" dirty="0" smtClean="0">
                <a:latin typeface="Times New Roman" pitchFamily="18" charset="0"/>
                <a:cs typeface="Times New Roman" pitchFamily="18" charset="0"/>
              </a:rPr>
              <a:t>Implementation schedule</a:t>
            </a:r>
          </a:p>
          <a:p>
            <a:pPr lvl="0"/>
            <a:r>
              <a:rPr lang="en-US" sz="2800" dirty="0" smtClean="0">
                <a:latin typeface="Times New Roman" pitchFamily="18" charset="0"/>
                <a:cs typeface="Times New Roman" pitchFamily="18" charset="0"/>
              </a:rPr>
              <a:t>Affected sources</a:t>
            </a:r>
          </a:p>
          <a:p>
            <a:pPr lvl="0"/>
            <a:r>
              <a:rPr lang="en-US" sz="2800" dirty="0" smtClean="0">
                <a:latin typeface="Times New Roman" pitchFamily="18" charset="0"/>
                <a:cs typeface="Times New Roman" pitchFamily="18" charset="0"/>
              </a:rPr>
              <a:t>Compliance issues</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2133600"/>
            <a:ext cx="3810000" cy="42635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848600" cy="1143000"/>
          </a:xfrm>
        </p:spPr>
        <p:txBody>
          <a:bodyPr/>
          <a:lstStyle/>
          <a:p>
            <a:r>
              <a:rPr lang="en-US" sz="3600" dirty="0" smtClean="0">
                <a:latin typeface="Times New Roman" pitchFamily="18" charset="0"/>
                <a:cs typeface="Times New Roman" pitchFamily="18" charset="0"/>
              </a:rPr>
              <a:t>PM and Opacity Standards  - Background</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905000"/>
            <a:ext cx="7315200" cy="4191000"/>
          </a:xfrm>
        </p:spPr>
        <p:txBody>
          <a:bodyPr>
            <a:normAutofit/>
          </a:bodyPr>
          <a:lstStyle/>
          <a:p>
            <a:pPr lvl="0"/>
            <a:r>
              <a:rPr lang="en-US" sz="2800" dirty="0" smtClean="0">
                <a:latin typeface="Times New Roman" pitchFamily="18" charset="0"/>
                <a:cs typeface="Times New Roman" pitchFamily="18" charset="0"/>
              </a:rPr>
              <a:t>Standards adopted in early 1970’s as part of initial State Implementation Plan (SIP)</a:t>
            </a:r>
          </a:p>
          <a:p>
            <a:pPr lvl="0"/>
            <a:endParaRPr lang="en-US" sz="800" dirty="0" smtClean="0">
              <a:latin typeface="Times New Roman" pitchFamily="18" charset="0"/>
              <a:cs typeface="Times New Roman" pitchFamily="18" charset="0"/>
            </a:endParaRPr>
          </a:p>
          <a:p>
            <a:pPr lvl="0"/>
            <a:r>
              <a:rPr lang="en-US" sz="2800" dirty="0" smtClean="0">
                <a:latin typeface="Times New Roman" pitchFamily="18" charset="0"/>
                <a:cs typeface="Times New Roman" pitchFamily="18" charset="0"/>
              </a:rPr>
              <a:t>Rules include different standards for pre and post 1970 sources - grandfathering provision</a:t>
            </a:r>
          </a:p>
          <a:p>
            <a:pPr lvl="1"/>
            <a:r>
              <a:rPr lang="en-US" dirty="0" smtClean="0">
                <a:latin typeface="Times New Roman" pitchFamily="18" charset="0"/>
                <a:cs typeface="Times New Roman" pitchFamily="18" charset="0"/>
              </a:rPr>
              <a:t>Pre-1970: 40% opacity and 0.2 gr/dscf</a:t>
            </a:r>
          </a:p>
          <a:p>
            <a:pPr lvl="1"/>
            <a:r>
              <a:rPr lang="en-US" dirty="0" smtClean="0">
                <a:latin typeface="Times New Roman" pitchFamily="18" charset="0"/>
                <a:cs typeface="Times New Roman" pitchFamily="18" charset="0"/>
              </a:rPr>
              <a:t>Post 1970: 20% opacity and 0.1 gr/dscf</a:t>
            </a:r>
          </a:p>
          <a:p>
            <a:pPr lvl="1"/>
            <a:endParaRPr lang="en-US" sz="800" dirty="0" smtClean="0">
              <a:latin typeface="Times New Roman" pitchFamily="18" charset="0"/>
              <a:cs typeface="Times New Roman" pitchFamily="18" charset="0"/>
            </a:endParaRPr>
          </a:p>
          <a:p>
            <a:r>
              <a:rPr lang="en-US" sz="2800" dirty="0" smtClean="0">
                <a:latin typeface="Times New Roman" pitchFamily="18" charset="0"/>
                <a:cs typeface="Times New Roman" pitchFamily="18" charset="0"/>
              </a:rPr>
              <a:t>PM standard inconsistent with current EPA policy for significant figures/compliance</a:t>
            </a:r>
          </a:p>
        </p:txBody>
      </p:sp>
      <p:sp>
        <p:nvSpPr>
          <p:cNvPr id="7" name="Slide Number Placeholder 6"/>
          <p:cNvSpPr>
            <a:spLocks noGrp="1"/>
          </p:cNvSpPr>
          <p:nvPr>
            <p:ph type="sldNum" sz="quarter" idx="12"/>
          </p:nvPr>
        </p:nvSpPr>
        <p:spPr/>
        <p:txBody>
          <a:bodyPr/>
          <a:lstStyle/>
          <a:p>
            <a:fld id="{B4F3AE50-1B84-4193-A18E-F29C95A836E2}" type="slidenum">
              <a:rPr lang="en-US" smtClean="0"/>
              <a:pPr/>
              <a:t>24</a:t>
            </a:fld>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1828800"/>
            <a:ext cx="7315200" cy="3429000"/>
          </a:xfrm>
        </p:spPr>
        <p:txBody>
          <a:bodyPr>
            <a:normAutofit/>
          </a:bodyPr>
          <a:lstStyle/>
          <a:p>
            <a:pPr lvl="0"/>
            <a:r>
              <a:rPr lang="en-US" sz="2800" dirty="0" smtClean="0">
                <a:latin typeface="Times New Roman" pitchFamily="18" charset="0"/>
                <a:cs typeface="Times New Roman" pitchFamily="18" charset="0"/>
              </a:rPr>
              <a:t>Change all opacity standards </a:t>
            </a:r>
            <a:r>
              <a:rPr lang="en-US" sz="2800" dirty="0">
                <a:solidFill>
                  <a:prstClr val="black"/>
                </a:solidFill>
                <a:latin typeface="Times New Roman" pitchFamily="18" charset="0"/>
                <a:cs typeface="Times New Roman" pitchFamily="18" charset="0"/>
              </a:rPr>
              <a:t>(except recovery furnaces) </a:t>
            </a:r>
            <a:r>
              <a:rPr lang="en-US" sz="2800" dirty="0" smtClean="0">
                <a:latin typeface="Times New Roman" pitchFamily="18" charset="0"/>
                <a:cs typeface="Times New Roman" pitchFamily="18" charset="0"/>
              </a:rPr>
              <a:t>to 6-minute block average</a:t>
            </a:r>
          </a:p>
          <a:p>
            <a:pPr lvl="0"/>
            <a:endParaRPr lang="en-US" sz="800" dirty="0" smtClean="0">
              <a:latin typeface="Times New Roman" pitchFamily="18" charset="0"/>
              <a:cs typeface="Times New Roman" pitchFamily="18" charset="0"/>
            </a:endParaRPr>
          </a:p>
          <a:p>
            <a:pPr lvl="1"/>
            <a:r>
              <a:rPr lang="en-US" dirty="0" smtClean="0">
                <a:latin typeface="Times New Roman" pitchFamily="18" charset="0"/>
                <a:cs typeface="Times New Roman" pitchFamily="18" charset="0"/>
              </a:rPr>
              <a:t>Replaces 3-minute aggregate in 60 minutes</a:t>
            </a:r>
          </a:p>
          <a:p>
            <a:pPr lvl="1"/>
            <a:r>
              <a:rPr lang="en-US" dirty="0" smtClean="0">
                <a:latin typeface="Times New Roman" pitchFamily="18" charset="0"/>
                <a:cs typeface="Times New Roman" pitchFamily="18" charset="0"/>
              </a:rPr>
              <a:t>Compliance </a:t>
            </a:r>
            <a:r>
              <a:rPr lang="en-US" dirty="0" smtClean="0">
                <a:latin typeface="Times New Roman" pitchFamily="18" charset="0"/>
                <a:cs typeface="Times New Roman" pitchFamily="18" charset="0"/>
              </a:rPr>
              <a:t>based </a:t>
            </a:r>
            <a:r>
              <a:rPr lang="en-US" dirty="0" smtClean="0">
                <a:latin typeface="Times New Roman" pitchFamily="18" charset="0"/>
                <a:cs typeface="Times New Roman" pitchFamily="18" charset="0"/>
              </a:rPr>
              <a:t>on EPA Method 9</a:t>
            </a:r>
          </a:p>
          <a:p>
            <a:pPr lvl="1"/>
            <a:r>
              <a:rPr lang="en-US" dirty="0" smtClean="0">
                <a:latin typeface="Times New Roman" pitchFamily="18" charset="0"/>
                <a:cs typeface="Times New Roman" pitchFamily="18" charset="0"/>
              </a:rPr>
              <a:t>Change is consistent with other states</a:t>
            </a:r>
          </a:p>
          <a:p>
            <a:pPr lvl="1"/>
            <a:r>
              <a:rPr lang="en-US" dirty="0" smtClean="0">
                <a:latin typeface="Times New Roman" pitchFamily="18" charset="0"/>
                <a:cs typeface="Times New Roman" pitchFamily="18" charset="0"/>
              </a:rPr>
              <a:t>No change in stringency</a:t>
            </a:r>
            <a:endParaRPr lang="en-US" strike="sngStrike" dirty="0" smtClean="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942214"/>
            <a:ext cx="7315200" cy="4229986"/>
          </a:xfrm>
        </p:spPr>
        <p:txBody>
          <a:bodyPr>
            <a:normAutofit/>
          </a:bodyPr>
          <a:lstStyle/>
          <a:p>
            <a:pPr lvl="0"/>
            <a:r>
              <a:rPr lang="en-US" dirty="0" smtClean="0">
                <a:latin typeface="Times New Roman" pitchFamily="18" charset="0"/>
                <a:cs typeface="Times New Roman" pitchFamily="18" charset="0"/>
              </a:rPr>
              <a:t>Repeal Portland 4-county standard</a:t>
            </a:r>
          </a:p>
          <a:p>
            <a:pPr lvl="1"/>
            <a:r>
              <a:rPr lang="en-US" sz="3000" dirty="0" smtClean="0">
                <a:latin typeface="Times New Roman" pitchFamily="18" charset="0"/>
                <a:cs typeface="Times New Roman" pitchFamily="18" charset="0"/>
              </a:rPr>
              <a:t>20% opacity for 30 seconds for non-fuel burning equipment</a:t>
            </a:r>
          </a:p>
          <a:p>
            <a:pPr lvl="1"/>
            <a:r>
              <a:rPr lang="en-US" sz="3000" dirty="0" smtClean="0">
                <a:latin typeface="Times New Roman" pitchFamily="18" charset="0"/>
                <a:cs typeface="Times New Roman" pitchFamily="18" charset="0"/>
              </a:rPr>
              <a:t>No uniform procedures for determining compliance</a:t>
            </a:r>
          </a:p>
          <a:p>
            <a:pPr lvl="1"/>
            <a:r>
              <a:rPr lang="en-US" sz="3000" dirty="0" smtClean="0">
                <a:latin typeface="Times New Roman" pitchFamily="18" charset="0"/>
                <a:cs typeface="Times New Roman" pitchFamily="18" charset="0"/>
              </a:rPr>
              <a:t>Not a SIP provision</a:t>
            </a:r>
          </a:p>
          <a:p>
            <a:pPr lvl="1"/>
            <a:r>
              <a:rPr lang="en-US" sz="3000" dirty="0" smtClean="0">
                <a:latin typeface="Times New Roman" pitchFamily="18" charset="0"/>
                <a:cs typeface="Times New Roman" pitchFamily="18" charset="0"/>
              </a:rPr>
              <a:t>Still covered by statewide standards</a:t>
            </a:r>
            <a:endParaRPr lang="en-US" sz="3000" dirty="0">
              <a:latin typeface="Times New Roman" pitchFamily="18" charset="0"/>
              <a:cs typeface="Times New Roman" pitchFamily="18" charset="0"/>
            </a:endParaRPr>
          </a:p>
        </p:txBody>
      </p:sp>
      <p:sp>
        <p:nvSpPr>
          <p:cNvPr id="7"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26</a:t>
            </a:fld>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geology.com/county-map/oregon-county-map.gif"/>
          <p:cNvPicPr>
            <a:picLocks noChangeAspect="1" noChangeArrowheads="1"/>
          </p:cNvPicPr>
          <p:nvPr/>
        </p:nvPicPr>
        <p:blipFill>
          <a:blip r:embed="rId2" cstate="print"/>
          <a:srcRect/>
          <a:stretch>
            <a:fillRect/>
          </a:stretch>
        </p:blipFill>
        <p:spPr bwMode="auto">
          <a:xfrm>
            <a:off x="1524000" y="1066800"/>
            <a:ext cx="5848350" cy="3727348"/>
          </a:xfrm>
          <a:prstGeom prst="rect">
            <a:avLst/>
          </a:prstGeom>
          <a:noFill/>
        </p:spPr>
      </p:pic>
      <p:sp>
        <p:nvSpPr>
          <p:cNvPr id="10" name="TextBox 9"/>
          <p:cNvSpPr txBox="1"/>
          <p:nvPr/>
        </p:nvSpPr>
        <p:spPr>
          <a:xfrm>
            <a:off x="685800" y="4953000"/>
            <a:ext cx="8305800" cy="1643527"/>
          </a:xfrm>
          <a:prstGeom prst="rect">
            <a:avLst/>
          </a:prstGeom>
          <a:noFill/>
        </p:spPr>
        <p:txBody>
          <a:bodyPr wrap="square" rtlCol="0">
            <a:spAutoFit/>
          </a:bodyPr>
          <a:lstStyle/>
          <a:p>
            <a:pPr marL="342900" indent="-342900">
              <a:spcBef>
                <a:spcPct val="20000"/>
              </a:spcBef>
              <a:buFont typeface="Arial" pitchFamily="34" charset="0"/>
              <a:buChar char="•"/>
            </a:pPr>
            <a:r>
              <a:rPr lang="en-US" dirty="0" smtClean="0">
                <a:latin typeface="Times New Roman" pitchFamily="18" charset="0"/>
                <a:cs typeface="Times New Roman" pitchFamily="18" charset="0"/>
              </a:rPr>
              <a:t>Willamette Valley, including Benton, Clackamas, Columbia, Lane, Linn, Marion, Multnomah, Polk, Washington and Yamhill Counties;</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Umpqua Basin;</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Rogue Basin;</a:t>
            </a:r>
          </a:p>
          <a:p>
            <a:pPr marL="342900" indent="-342900">
              <a:spcBef>
                <a:spcPct val="20000"/>
              </a:spcBef>
              <a:buFont typeface="Arial" pitchFamily="34" charset="0"/>
              <a:buChar char="•"/>
            </a:pPr>
            <a:r>
              <a:rPr lang="en-US" dirty="0" smtClean="0">
                <a:latin typeface="Times New Roman" pitchFamily="18" charset="0"/>
                <a:cs typeface="Times New Roman" pitchFamily="18" charset="0"/>
              </a:rPr>
              <a:t>In incorporated cities w/population of </a:t>
            </a:r>
            <a:r>
              <a:rPr lang="en-US" u="sng" dirty="0" smtClean="0">
                <a:latin typeface="Times New Roman" pitchFamily="18" charset="0"/>
                <a:cs typeface="Times New Roman" pitchFamily="18" charset="0"/>
              </a:rPr>
              <a:t>&gt;</a:t>
            </a:r>
            <a:r>
              <a:rPr lang="en-US" dirty="0" smtClean="0">
                <a:latin typeface="Times New Roman" pitchFamily="18" charset="0"/>
                <a:cs typeface="Times New Roman" pitchFamily="18" charset="0"/>
              </a:rPr>
              <a:t>4,000, and within three miles.</a:t>
            </a:r>
          </a:p>
        </p:txBody>
      </p:sp>
      <p:sp>
        <p:nvSpPr>
          <p:cNvPr id="15" name="Title 1"/>
          <p:cNvSpPr>
            <a:spLocks noGrp="1"/>
          </p:cNvSpPr>
          <p:nvPr>
            <p:ph type="title"/>
          </p:nvPr>
        </p:nvSpPr>
        <p:spPr>
          <a:xfrm>
            <a:off x="914400" y="685800"/>
            <a:ext cx="8001000" cy="838200"/>
          </a:xfrm>
        </p:spPr>
        <p:txBody>
          <a:bodyPr/>
          <a:lstStyle/>
          <a:p>
            <a:pPr>
              <a:spcBef>
                <a:spcPts val="0"/>
              </a:spcBef>
            </a:pPr>
            <a:r>
              <a:rPr lang="en-US" sz="3600" dirty="0" smtClean="0">
                <a:latin typeface="Times New Roman" pitchFamily="18" charset="0"/>
                <a:cs typeface="Times New Roman" pitchFamily="18" charset="0"/>
              </a:rPr>
              <a:t>Special Control Areas</a:t>
            </a:r>
            <a:endParaRPr lang="en-US" sz="20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27</a:t>
            </a:fld>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395295" y="1472625"/>
            <a:ext cx="6385082"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Sources other than wood-fired boilers</a:t>
            </a:r>
            <a:endParaRPr lang="en-US" sz="3200" dirty="0">
              <a:solidFill>
                <a:srgbClr val="FF0000"/>
              </a:solidFill>
              <a:latin typeface="Times New Roman" pitchFamily="18" charset="0"/>
              <a:cs typeface="Times New Roman" pitchFamily="18" charset="0"/>
            </a:endParaRPr>
          </a:p>
        </p:txBody>
      </p:sp>
      <p:sp>
        <p:nvSpPr>
          <p:cNvPr id="15" name="TextBox 14"/>
          <p:cNvSpPr txBox="1"/>
          <p:nvPr/>
        </p:nvSpPr>
        <p:spPr>
          <a:xfrm>
            <a:off x="762000" y="6169223"/>
            <a:ext cx="3905250" cy="307777"/>
          </a:xfrm>
          <a:prstGeom prst="rect">
            <a:avLst/>
          </a:prstGeom>
          <a:noFill/>
        </p:spPr>
        <p:txBody>
          <a:bodyPr wrap="square" rtlCol="0">
            <a:spAutoFit/>
          </a:bodyPr>
          <a:lstStyle/>
          <a:p>
            <a:r>
              <a:rPr lang="en-US" sz="1400" baseline="30000" dirty="0" smtClean="0"/>
              <a:t>*</a:t>
            </a:r>
            <a:r>
              <a:rPr lang="en-US" sz="1400" dirty="0" smtClean="0"/>
              <a:t>55% = 3 minutes at 100% and 9 minutes at 40% </a:t>
            </a:r>
            <a:endParaRPr lang="en-US" sz="1400" dirty="0"/>
          </a:p>
        </p:txBody>
      </p:sp>
      <p:sp>
        <p:nvSpPr>
          <p:cNvPr id="16" name="TextBox 15"/>
          <p:cNvSpPr txBox="1"/>
          <p:nvPr/>
        </p:nvSpPr>
        <p:spPr>
          <a:xfrm>
            <a:off x="4844902" y="6128386"/>
            <a:ext cx="3918098" cy="307777"/>
          </a:xfrm>
          <a:prstGeom prst="rect">
            <a:avLst/>
          </a:prstGeom>
          <a:noFill/>
        </p:spPr>
        <p:txBody>
          <a:bodyPr wrap="square" rtlCol="0">
            <a:spAutoFit/>
          </a:bodyPr>
          <a:lstStyle/>
          <a:p>
            <a:r>
              <a:rPr lang="en-US" sz="1400" baseline="30000" dirty="0" smtClean="0"/>
              <a:t>**</a:t>
            </a:r>
            <a:r>
              <a:rPr lang="en-US" sz="1400" dirty="0" smtClean="0"/>
              <a:t>40% = 3 minutes at 100% and 9 minutes at 20%</a:t>
            </a:r>
            <a:endParaRPr lang="en-US" sz="1400" dirty="0"/>
          </a:p>
        </p:txBody>
      </p:sp>
      <p:graphicFrame>
        <p:nvGraphicFramePr>
          <p:cNvPr id="14" name="Table 13"/>
          <p:cNvGraphicFramePr>
            <a:graphicFrameLocks noGrp="1"/>
          </p:cNvGraphicFramePr>
          <p:nvPr/>
        </p:nvGraphicFramePr>
        <p:xfrm>
          <a:off x="609600" y="2133600"/>
          <a:ext cx="8077201" cy="3749040"/>
        </p:xfrm>
        <a:graphic>
          <a:graphicData uri="http://schemas.openxmlformats.org/drawingml/2006/table">
            <a:tbl>
              <a:tblPr firstRow="1" bandRow="1">
                <a:tableStyleId>{7DF18680-E054-41AD-8BC1-D1AEF772440D}</a:tableStyleId>
              </a:tblPr>
              <a:tblGrid>
                <a:gridCol w="2530207"/>
                <a:gridCol w="2530207"/>
                <a:gridCol w="2043630"/>
                <a:gridCol w="973157"/>
              </a:tblGrid>
              <a:tr h="142240">
                <a:tc>
                  <a:txBody>
                    <a:bodyPr/>
                    <a:lstStyle/>
                    <a:p>
                      <a:pPr algn="ctr"/>
                      <a:r>
                        <a:rPr lang="en-US" sz="2400" dirty="0" smtClean="0"/>
                        <a:t>Source</a:t>
                      </a:r>
                      <a:endParaRPr lang="en-US" sz="2400" dirty="0"/>
                    </a:p>
                  </a:txBody>
                  <a:tcPr/>
                </a:tc>
                <a:tc>
                  <a:txBody>
                    <a:bodyPr/>
                    <a:lstStyle/>
                    <a:p>
                      <a:pPr algn="ctr"/>
                      <a:r>
                        <a:rPr lang="en-US" sz="2400" dirty="0" smtClean="0"/>
                        <a:t>Location</a:t>
                      </a:r>
                      <a:endParaRPr lang="en-US" sz="2400" dirty="0"/>
                    </a:p>
                  </a:txBody>
                  <a:tcPr/>
                </a:tc>
                <a:tc>
                  <a:txBody>
                    <a:bodyPr/>
                    <a:lstStyle/>
                    <a:p>
                      <a:pPr algn="ctr"/>
                      <a:r>
                        <a:rPr lang="en-US" sz="2400" dirty="0" smtClean="0"/>
                        <a:t>Date</a:t>
                      </a:r>
                      <a:endParaRPr lang="en-US" sz="2400" dirty="0"/>
                    </a:p>
                  </a:txBody>
                  <a:tcPr/>
                </a:tc>
                <a:tc>
                  <a:txBody>
                    <a:bodyPr/>
                    <a:lstStyle/>
                    <a:p>
                      <a:pPr algn="ctr"/>
                      <a:r>
                        <a:rPr lang="en-US" sz="2400" dirty="0" smtClean="0"/>
                        <a:t>Limit</a:t>
                      </a:r>
                      <a:endParaRPr lang="en-US" sz="2400" dirty="0"/>
                    </a:p>
                  </a:txBody>
                  <a:tcPr/>
                </a:tc>
              </a:tr>
              <a:tr h="370840">
                <a:tc>
                  <a:txBody>
                    <a:bodyPr/>
                    <a:lstStyle/>
                    <a:p>
                      <a:r>
                        <a:rPr lang="en-US" sz="2400" dirty="0" smtClean="0"/>
                        <a:t>Pre</a:t>
                      </a:r>
                      <a:r>
                        <a:rPr lang="en-US" sz="2400" baseline="0" dirty="0" smtClean="0"/>
                        <a:t> 1970</a:t>
                      </a:r>
                      <a:endParaRPr lang="en-US" sz="2400" dirty="0"/>
                    </a:p>
                  </a:txBody>
                  <a:tcPr/>
                </a:tc>
                <a:tc>
                  <a:txBody>
                    <a:bodyPr/>
                    <a:lstStyle/>
                    <a:p>
                      <a:r>
                        <a:rPr lang="en-US" sz="2400" dirty="0" smtClean="0"/>
                        <a:t>Outside</a:t>
                      </a:r>
                      <a:r>
                        <a:rPr lang="en-US" sz="2400" baseline="0" dirty="0" smtClean="0"/>
                        <a:t> special control area</a:t>
                      </a:r>
                      <a:endParaRPr lang="en-US" sz="2400" dirty="0"/>
                    </a:p>
                  </a:txBody>
                  <a:tcPr/>
                </a:tc>
                <a:tc>
                  <a:txBody>
                    <a:bodyPr/>
                    <a:lstStyle/>
                    <a:p>
                      <a:r>
                        <a:rPr lang="en-US" sz="2400" dirty="0" smtClean="0"/>
                        <a:t>Through 12/31/19</a:t>
                      </a:r>
                      <a:endParaRPr lang="en-US" sz="2400" dirty="0"/>
                    </a:p>
                  </a:txBody>
                  <a:tcPr/>
                </a:tc>
                <a:tc>
                  <a:txBody>
                    <a:bodyPr/>
                    <a:lstStyle/>
                    <a:p>
                      <a:r>
                        <a:rPr lang="en-US" sz="2400" dirty="0" smtClean="0"/>
                        <a:t>40%</a:t>
                      </a:r>
                      <a:endParaRPr lang="en-US" sz="2400" dirty="0"/>
                    </a:p>
                  </a:txBody>
                  <a:tcPr/>
                </a:tc>
              </a:tr>
              <a:tr h="370840">
                <a:tc>
                  <a:txBody>
                    <a:bodyPr/>
                    <a:lstStyle/>
                    <a:p>
                      <a:r>
                        <a:rPr lang="en-US" sz="2400" dirty="0" smtClean="0"/>
                        <a:t>Pre 19</a:t>
                      </a:r>
                      <a:r>
                        <a:rPr lang="en-US" sz="2400" baseline="0" dirty="0" smtClean="0"/>
                        <a:t>70</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Outside</a:t>
                      </a:r>
                      <a:r>
                        <a:rPr lang="en-US" sz="2400" baseline="0" dirty="0" smtClean="0"/>
                        <a:t> special control area</a:t>
                      </a:r>
                      <a:endParaRPr lang="en-US" sz="2400" dirty="0" smtClean="0"/>
                    </a:p>
                  </a:txBody>
                  <a:tcPr/>
                </a:tc>
                <a:tc>
                  <a:txBody>
                    <a:bodyPr/>
                    <a:lstStyle/>
                    <a:p>
                      <a:r>
                        <a:rPr lang="en-US" sz="2400" dirty="0" smtClean="0"/>
                        <a:t>After 01/01/20</a:t>
                      </a:r>
                      <a:endParaRPr lang="en-US" sz="2400" dirty="0"/>
                    </a:p>
                  </a:txBody>
                  <a:tcPr/>
                </a:tc>
                <a:tc>
                  <a:txBody>
                    <a:bodyPr/>
                    <a:lstStyle/>
                    <a:p>
                      <a:r>
                        <a:rPr lang="en-US" sz="2400" dirty="0" smtClean="0"/>
                        <a:t>20%</a:t>
                      </a:r>
                      <a:endParaRPr lang="en-US" sz="2400" dirty="0"/>
                    </a:p>
                  </a:txBody>
                  <a:tcPr/>
                </a:tc>
              </a:tr>
              <a:tr h="370840">
                <a:tc>
                  <a:txBody>
                    <a:bodyPr/>
                    <a:lstStyle/>
                    <a:p>
                      <a:r>
                        <a:rPr lang="en-US" sz="2400" dirty="0" smtClean="0"/>
                        <a:t>Pre</a:t>
                      </a:r>
                      <a:r>
                        <a:rPr lang="en-US" sz="2400" baseline="0" dirty="0" smtClean="0"/>
                        <a:t> 1970</a:t>
                      </a:r>
                      <a:endParaRPr lang="en-US" sz="2400" dirty="0"/>
                    </a:p>
                  </a:txBody>
                  <a:tcPr/>
                </a:tc>
                <a:tc>
                  <a:txBody>
                    <a:bodyPr/>
                    <a:lstStyle/>
                    <a:p>
                      <a:r>
                        <a:rPr lang="en-US" sz="2400" dirty="0" smtClean="0"/>
                        <a:t>Inside special control area</a:t>
                      </a:r>
                      <a:endParaRPr lang="en-US" sz="2400" dirty="0"/>
                    </a:p>
                  </a:txBody>
                  <a:tcPr/>
                </a:tc>
                <a:tc>
                  <a:txBody>
                    <a:bodyPr/>
                    <a:lstStyle/>
                    <a:p>
                      <a:r>
                        <a:rPr lang="en-US" sz="2400" dirty="0" smtClean="0"/>
                        <a:t>Upon rule adoption</a:t>
                      </a:r>
                      <a:endParaRPr lang="en-US" sz="2400" dirty="0"/>
                    </a:p>
                  </a:txBody>
                  <a:tcPr/>
                </a:tc>
                <a:tc>
                  <a:txBody>
                    <a:bodyPr/>
                    <a:lstStyle/>
                    <a:p>
                      <a:r>
                        <a:rPr lang="en-US" sz="2400" dirty="0" smtClean="0"/>
                        <a:t>20%</a:t>
                      </a:r>
                      <a:endParaRPr lang="en-US" sz="2400" dirty="0"/>
                    </a:p>
                  </a:txBody>
                  <a:tcPr/>
                </a:tc>
              </a:tr>
              <a:tr h="370840">
                <a:tc>
                  <a:txBody>
                    <a:bodyPr/>
                    <a:lstStyle/>
                    <a:p>
                      <a:r>
                        <a:rPr lang="en-US" sz="2400" dirty="0" smtClean="0"/>
                        <a:t>Post 1970</a:t>
                      </a:r>
                      <a:endParaRPr lang="en-US" sz="2400" dirty="0"/>
                    </a:p>
                  </a:txBody>
                  <a:tcPr/>
                </a:tc>
                <a:tc>
                  <a:txBody>
                    <a:bodyPr/>
                    <a:lstStyle/>
                    <a:p>
                      <a:r>
                        <a:rPr lang="en-US" sz="2400" dirty="0" smtClean="0"/>
                        <a:t>Statewide</a:t>
                      </a:r>
                      <a:endParaRPr lang="en-US"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t>Upon rule adoption</a:t>
                      </a:r>
                    </a:p>
                  </a:txBody>
                  <a:tcPr/>
                </a:tc>
                <a:tc>
                  <a:txBody>
                    <a:bodyPr/>
                    <a:lstStyle/>
                    <a:p>
                      <a:r>
                        <a:rPr lang="en-US" sz="2400" dirty="0" smtClean="0"/>
                        <a:t>20%</a:t>
                      </a:r>
                      <a:endParaRPr lang="en-US" sz="2400" dirty="0"/>
                    </a:p>
                  </a:txBody>
                  <a:tcPr/>
                </a:tc>
              </a:tr>
            </a:tbl>
          </a:graphicData>
        </a:graphic>
      </p:graphicFrame>
      <p:sp>
        <p:nvSpPr>
          <p:cNvPr id="10"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96425"/>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graphicFrame>
        <p:nvGraphicFramePr>
          <p:cNvPr id="14" name="Table 13"/>
          <p:cNvGraphicFramePr>
            <a:graphicFrameLocks noGrp="1"/>
          </p:cNvGraphicFramePr>
          <p:nvPr/>
        </p:nvGraphicFramePr>
        <p:xfrm>
          <a:off x="457200" y="1965960"/>
          <a:ext cx="8458200" cy="128016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marL="0" lvl="0" indent="-342900" algn="ctr" defTabSz="914400" rtl="0" eaLnBrk="1" latinLnBrk="0" hangingPunct="1">
                        <a:spcBef>
                          <a:spcPct val="20000"/>
                        </a:spcBef>
                        <a:buFont typeface="Arial" pitchFamily="34" charset="0"/>
                        <a:buNone/>
                      </a:pPr>
                      <a:r>
                        <a:rPr lang="en-US" sz="2400" b="1" kern="1200" dirty="0" smtClean="0">
                          <a:solidFill>
                            <a:schemeClr val="lt1"/>
                          </a:solidFill>
                          <a:latin typeface="Times New Roman" pitchFamily="18" charset="0"/>
                          <a:ea typeface="+mn-ea"/>
                          <a:cs typeface="Times New Roman" pitchFamily="18" charset="0"/>
                        </a:rPr>
                        <a:t>Date</a:t>
                      </a:r>
                      <a:endParaRPr lang="en-US" sz="2400" b="1" kern="1200" dirty="0">
                        <a:solidFill>
                          <a:schemeClr val="lt1"/>
                        </a:solidFill>
                        <a:latin typeface="Times New Roman" pitchFamily="18" charset="0"/>
                        <a:ea typeface="+mn-ea"/>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pPr marL="342900" lvl="0" indent="-342900" algn="l" defTabSz="914400" rtl="0" eaLnBrk="1" latinLnBrk="0" hangingPunct="1">
                        <a:spcBef>
                          <a:spcPct val="20000"/>
                        </a:spcBef>
                        <a:buFont typeface="Arial" pitchFamily="34" charset="0"/>
                        <a:buNone/>
                      </a:pPr>
                      <a:r>
                        <a:rPr lang="en-US" sz="2400" kern="1200" dirty="0" smtClean="0">
                          <a:solidFill>
                            <a:schemeClr val="tx1"/>
                          </a:solidFill>
                          <a:latin typeface="Times New Roman" pitchFamily="18" charset="0"/>
                          <a:ea typeface="+mn-ea"/>
                          <a:cs typeface="Times New Roman" pitchFamily="18" charset="0"/>
                        </a:rPr>
                        <a:t>Through 12/31/19</a:t>
                      </a:r>
                      <a:endParaRPr lang="en-US" sz="2400" kern="1200" dirty="0">
                        <a:solidFill>
                          <a:schemeClr val="tx1"/>
                        </a:solidFill>
                        <a:latin typeface="Times New Roman" pitchFamily="18" charset="0"/>
                        <a:ea typeface="+mn-ea"/>
                        <a:cs typeface="Times New Roman" pitchFamily="18" charset="0"/>
                      </a:endParaRPr>
                    </a:p>
                  </a:txBody>
                  <a:tcPr/>
                </a:tc>
                <a:tc>
                  <a:txBody>
                    <a:bodyPr/>
                    <a:lstStyle/>
                    <a:p>
                      <a:r>
                        <a:rPr lang="en-US" sz="2400" dirty="0" smtClean="0">
                          <a:latin typeface="Times New Roman" pitchFamily="18" charset="0"/>
                          <a:cs typeface="Times New Roman" pitchFamily="18" charset="0"/>
                        </a:rPr>
                        <a:t>40%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55% for 2 6-minute blocks*</a:t>
                      </a:r>
                      <a:endParaRPr lang="en-US" sz="2400" dirty="0">
                        <a:latin typeface="Times New Roman" pitchFamily="18" charset="0"/>
                        <a:cs typeface="Times New Roman" pitchFamily="18" charset="0"/>
                      </a:endParaRPr>
                    </a:p>
                  </a:txBody>
                  <a:tcPr/>
                </a:tc>
              </a:tr>
            </a:tbl>
          </a:graphicData>
        </a:graphic>
      </p:graphicFrame>
      <p:sp>
        <p:nvSpPr>
          <p:cNvPr id="12" name="TextBox 11"/>
          <p:cNvSpPr txBox="1"/>
          <p:nvPr/>
        </p:nvSpPr>
        <p:spPr>
          <a:xfrm>
            <a:off x="609600" y="5867400"/>
            <a:ext cx="6705600" cy="369332"/>
          </a:xfrm>
          <a:prstGeom prst="rect">
            <a:avLst/>
          </a:prstGeom>
          <a:noFill/>
        </p:spPr>
        <p:txBody>
          <a:bodyPr wrap="square" rtlCol="0">
            <a:spAutoFit/>
          </a:bodyPr>
          <a:lstStyle/>
          <a:p>
            <a:r>
              <a:rPr lang="en-US" baseline="30000" dirty="0" smtClean="0"/>
              <a:t>*</a:t>
            </a:r>
            <a:r>
              <a:rPr lang="en-US" dirty="0" smtClean="0"/>
              <a:t>55% = 3 minutes at 100% and 9 minutes at 40%, currently allowed </a:t>
            </a:r>
            <a:endParaRPr lang="en-US" dirty="0"/>
          </a:p>
        </p:txBody>
      </p:sp>
      <p:grpSp>
        <p:nvGrpSpPr>
          <p:cNvPr id="2" name="Group 16"/>
          <p:cNvGrpSpPr/>
          <p:nvPr/>
        </p:nvGrpSpPr>
        <p:grpSpPr>
          <a:xfrm>
            <a:off x="570088" y="3505200"/>
            <a:ext cx="8127404" cy="2209800"/>
            <a:chOff x="570088" y="3276600"/>
            <a:chExt cx="8127404" cy="2209800"/>
          </a:xfrm>
        </p:grpSpPr>
        <p:pic>
          <p:nvPicPr>
            <p:cNvPr id="9" name="Picture 4" descr="https://img1.etsystatic.com/000/1/5745500/il_340x270.288941407.jpg"/>
            <p:cNvPicPr>
              <a:picLocks noChangeAspect="1" noChangeArrowheads="1"/>
            </p:cNvPicPr>
            <p:nvPr/>
          </p:nvPicPr>
          <p:blipFill>
            <a:blip r:embed="rId3" cstate="print"/>
            <a:srcRect/>
            <a:stretch>
              <a:fillRect/>
            </a:stretch>
          </p:blipFill>
          <p:spPr bwMode="auto">
            <a:xfrm>
              <a:off x="570088" y="3276600"/>
              <a:ext cx="2782711" cy="2209800"/>
            </a:xfrm>
            <a:prstGeom prst="rect">
              <a:avLst/>
            </a:prstGeom>
            <a:noFill/>
          </p:spPr>
        </p:pic>
        <p:pic>
          <p:nvPicPr>
            <p:cNvPr id="10" name="Picture 2" descr="http://upload.wikimedia.org/wikipedia/commons/f/f3/Piec_krepa.JPG">
              <a:hlinkClick r:id="rId4"/>
            </p:cNvPr>
            <p:cNvPicPr>
              <a:picLocks noChangeAspect="1" noChangeArrowheads="1"/>
            </p:cNvPicPr>
            <p:nvPr/>
          </p:nvPicPr>
          <p:blipFill>
            <a:blip r:embed="rId5" cstate="print"/>
            <a:srcRect t="6727" b="11532"/>
            <a:stretch>
              <a:fillRect/>
            </a:stretch>
          </p:blipFill>
          <p:spPr bwMode="auto">
            <a:xfrm>
              <a:off x="6477000" y="3276600"/>
              <a:ext cx="2220492" cy="2209800"/>
            </a:xfrm>
            <a:prstGeom prst="rect">
              <a:avLst/>
            </a:prstGeom>
            <a:noFill/>
          </p:spPr>
        </p:pic>
        <p:pic>
          <p:nvPicPr>
            <p:cNvPr id="83970" name="Picture 2" descr="https://s-media-cache-ak0.pinimg.com/236x/17/c6/57/17c6572dc3f7dd5a9ab183ec08f68141.jpg"/>
            <p:cNvPicPr>
              <a:picLocks noChangeAspect="1" noChangeArrowheads="1"/>
            </p:cNvPicPr>
            <p:nvPr/>
          </p:nvPicPr>
          <p:blipFill>
            <a:blip r:embed="rId6" cstate="print"/>
            <a:srcRect/>
            <a:stretch>
              <a:fillRect/>
            </a:stretch>
          </p:blipFill>
          <p:spPr bwMode="auto">
            <a:xfrm>
              <a:off x="3657600" y="3276600"/>
              <a:ext cx="2471625" cy="2209800"/>
            </a:xfrm>
            <a:prstGeom prst="rect">
              <a:avLst/>
            </a:prstGeom>
            <a:noFill/>
          </p:spPr>
        </p:pic>
      </p:grpSp>
      <p:sp>
        <p:nvSpPr>
          <p:cNvPr id="16"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5" name="Slide Number Placeholder 14"/>
          <p:cNvSpPr>
            <a:spLocks noGrp="1"/>
          </p:cNvSpPr>
          <p:nvPr>
            <p:ph type="sldNum" sz="quarter" idx="12"/>
          </p:nvPr>
        </p:nvSpPr>
        <p:spPr/>
        <p:txBody>
          <a:bodyPr/>
          <a:lstStyle/>
          <a:p>
            <a:fld id="{B4F3AE50-1B84-4193-A18E-F29C95A836E2}" type="slidenum">
              <a:rPr lang="en-US" smtClean="0"/>
              <a:pPr/>
              <a:t>29</a:t>
            </a:fld>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14400"/>
            <a:ext cx="8229600" cy="792162"/>
          </a:xfrm>
        </p:spPr>
        <p:txBody>
          <a:bodyPr/>
          <a:lstStyle/>
          <a:p>
            <a:r>
              <a:rPr lang="en-US" sz="3600" dirty="0" smtClean="0">
                <a:latin typeface="Times New Roman" pitchFamily="18" charset="0"/>
                <a:cs typeface="Times New Roman" pitchFamily="18" charset="0"/>
              </a:rPr>
              <a:t>Rulemaking Goals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457200" y="1828800"/>
            <a:ext cx="8229600" cy="4525963"/>
          </a:xfrm>
        </p:spPr>
        <p:txBody>
          <a:bodyPr/>
          <a:lstStyle/>
          <a:p>
            <a:pPr marL="1033272" indent="-576072">
              <a:lnSpc>
                <a:spcPct val="95000"/>
              </a:lnSpc>
              <a:spcBef>
                <a:spcPts val="0"/>
              </a:spcBef>
              <a:buClr>
                <a:schemeClr val="tx1"/>
              </a:buClr>
            </a:pPr>
            <a:r>
              <a:rPr lang="en-US" dirty="0" smtClean="0">
                <a:latin typeface="Times New Roman" pitchFamily="18" charset="0"/>
                <a:cs typeface="Times New Roman" pitchFamily="18" charset="0"/>
              </a:rPr>
              <a:t>Make rules clearer</a:t>
            </a:r>
          </a:p>
          <a:p>
            <a:pPr marL="103327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1033272" indent="-576072">
              <a:lnSpc>
                <a:spcPct val="95000"/>
              </a:lnSpc>
              <a:spcBef>
                <a:spcPts val="0"/>
              </a:spcBef>
              <a:buClr>
                <a:schemeClr val="tx1"/>
              </a:buClr>
            </a:pPr>
            <a:r>
              <a:rPr lang="en-US" dirty="0" smtClean="0">
                <a:latin typeface="Times New Roman" pitchFamily="18" charset="0"/>
                <a:cs typeface="Times New Roman" pitchFamily="18" charset="0"/>
              </a:rPr>
              <a:t>Update rules</a:t>
            </a:r>
          </a:p>
          <a:p>
            <a:pPr marL="103327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1033272" indent="-576072">
              <a:lnSpc>
                <a:spcPct val="95000"/>
              </a:lnSpc>
              <a:spcBef>
                <a:spcPts val="0"/>
              </a:spcBef>
              <a:buClr>
                <a:schemeClr val="tx1"/>
              </a:buClr>
            </a:pPr>
            <a:r>
              <a:rPr lang="en-US" dirty="0" smtClean="0">
                <a:latin typeface="Times New Roman" pitchFamily="18" charset="0"/>
                <a:cs typeface="Times New Roman" pitchFamily="18" charset="0"/>
              </a:rPr>
              <a:t>Address air quality problems </a:t>
            </a:r>
          </a:p>
          <a:p>
            <a:endParaRPr lang="en-US" dirty="0" smtClean="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B4F3AE50-1B84-4193-A18E-F29C95A836E2}" type="slidenum">
              <a:rPr lang="en-US" smtClean="0"/>
              <a:pPr/>
              <a:t>3</a:t>
            </a:fld>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71600"/>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sp>
        <p:nvSpPr>
          <p:cNvPr id="15" name="TextBox 14"/>
          <p:cNvSpPr txBox="1"/>
          <p:nvPr/>
        </p:nvSpPr>
        <p:spPr>
          <a:xfrm>
            <a:off x="152400" y="5715000"/>
            <a:ext cx="8839200" cy="523220"/>
          </a:xfrm>
          <a:prstGeom prst="rect">
            <a:avLst/>
          </a:prstGeom>
          <a:noFill/>
        </p:spPr>
        <p:txBody>
          <a:bodyPr wrap="square" rtlCol="0">
            <a:spAutoFit/>
          </a:bodyPr>
          <a:lstStyle/>
          <a:p>
            <a:r>
              <a:rPr lang="en-US" sz="1400" dirty="0" smtClean="0"/>
              <a:t>*as long as grate cleaning is performed in accordance with DEQ approved grate cleaning plan</a:t>
            </a:r>
            <a:br>
              <a:rPr lang="en-US" sz="1400" dirty="0" smtClean="0"/>
            </a:br>
            <a:r>
              <a:rPr lang="en-US" sz="1400" dirty="0" smtClean="0"/>
              <a:t>**Source can request boiler specific opacity between 20-40% measured during boiler specific grain loading source test</a:t>
            </a:r>
            <a:endParaRPr lang="en-US" sz="1400" dirty="0"/>
          </a:p>
        </p:txBody>
      </p:sp>
      <p:graphicFrame>
        <p:nvGraphicFramePr>
          <p:cNvPr id="14" name="Table 13"/>
          <p:cNvGraphicFramePr>
            <a:graphicFrameLocks noGrp="1"/>
          </p:cNvGraphicFramePr>
          <p:nvPr/>
        </p:nvGraphicFramePr>
        <p:xfrm>
          <a:off x="457200" y="2026920"/>
          <a:ext cx="8458200" cy="292608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Date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 19</a:t>
                      </a:r>
                      <a:r>
                        <a:rPr lang="en-US" sz="2400" baseline="0" dirty="0" smtClean="0">
                          <a:latin typeface="Times New Roman" pitchFamily="18" charset="0"/>
                          <a:cs typeface="Times New Roman" pitchFamily="18" charset="0"/>
                        </a:rPr>
                        <a:t>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40% for 2 6-minute blocks</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40%</a:t>
                      </a:r>
                      <a:r>
                        <a:rPr lang="en-US" sz="2400" baseline="0" dirty="0" smtClean="0">
                          <a:latin typeface="Times New Roman" pitchFamily="18" charset="0"/>
                          <a:cs typeface="Times New Roman" pitchFamily="18" charset="0"/>
                        </a:rPr>
                        <a:t> during grate cleaning*</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Pre</a:t>
                      </a:r>
                      <a:r>
                        <a:rPr lang="en-US" sz="2400" baseline="0" dirty="0" smtClean="0">
                          <a:latin typeface="Times New Roman" pitchFamily="18" charset="0"/>
                          <a:cs typeface="Times New Roman" pitchFamily="18" charset="0"/>
                        </a:rPr>
                        <a:t> 1970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After 01/01/20</a:t>
                      </a:r>
                      <a:endParaRPr lang="en-US" sz="2400" dirty="0">
                        <a:latin typeface="Times New Roman" pitchFamily="18" charset="0"/>
                        <a:cs typeface="Times New Roman" pitchFamily="18" charset="0"/>
                      </a:endParaRP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Boiler</a:t>
                      </a:r>
                      <a:r>
                        <a:rPr lang="en-US" sz="2400" baseline="0" dirty="0" smtClean="0">
                          <a:latin typeface="Times New Roman" pitchFamily="18" charset="0"/>
                          <a:cs typeface="Times New Roman" pitchFamily="18" charset="0"/>
                        </a:rPr>
                        <a:t> specific u</a:t>
                      </a:r>
                      <a:r>
                        <a:rPr lang="en-US" sz="2400" dirty="0" smtClean="0">
                          <a:latin typeface="Times New Roman" pitchFamily="18" charset="0"/>
                          <a:cs typeface="Times New Roman" pitchFamily="18" charset="0"/>
                        </a:rPr>
                        <a:t>p to 40%** </a:t>
                      </a:r>
                    </a:p>
                  </a:txBody>
                  <a:tcPr/>
                </a:tc>
              </a:tr>
            </a:tbl>
          </a:graphicData>
        </a:graphic>
      </p:graphicFrame>
      <p:sp>
        <p:nvSpPr>
          <p:cNvPr id="11"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30</a:t>
            </a:fld>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988382" y="1396425"/>
            <a:ext cx="3285643" cy="584775"/>
          </a:xfrm>
          <a:prstGeom prst="rect">
            <a:avLst/>
          </a:prstGeom>
          <a:noFill/>
        </p:spPr>
        <p:txBody>
          <a:bodyPr wrap="none" rtlCol="0">
            <a:spAutoFit/>
          </a:bodyPr>
          <a:lstStyle/>
          <a:p>
            <a:pPr algn="ctr"/>
            <a:r>
              <a:rPr lang="en-US" sz="3200" dirty="0" smtClean="0">
                <a:solidFill>
                  <a:srgbClr val="FF0000"/>
                </a:solidFill>
                <a:latin typeface="Times New Roman" pitchFamily="18" charset="0"/>
                <a:cs typeface="Times New Roman" pitchFamily="18" charset="0"/>
              </a:rPr>
              <a:t>Wood-fired boilers</a:t>
            </a:r>
            <a:endParaRPr lang="en-US" sz="3200" dirty="0">
              <a:solidFill>
                <a:srgbClr val="FF0000"/>
              </a:solidFill>
              <a:latin typeface="Times New Roman" pitchFamily="18" charset="0"/>
              <a:cs typeface="Times New Roman" pitchFamily="18" charset="0"/>
            </a:endParaRPr>
          </a:p>
        </p:txBody>
      </p:sp>
      <p:graphicFrame>
        <p:nvGraphicFramePr>
          <p:cNvPr id="14" name="Table 13"/>
          <p:cNvGraphicFramePr>
            <a:graphicFrameLocks noGrp="1"/>
          </p:cNvGraphicFramePr>
          <p:nvPr/>
        </p:nvGraphicFramePr>
        <p:xfrm>
          <a:off x="457200" y="1981200"/>
          <a:ext cx="8458200" cy="1737360"/>
        </p:xfrm>
        <a:graphic>
          <a:graphicData uri="http://schemas.openxmlformats.org/drawingml/2006/table">
            <a:tbl>
              <a:tblPr firstRow="1" bandRow="1">
                <a:tableStyleId>{7DF18680-E054-41AD-8BC1-D1AEF772440D}</a:tableStyleId>
              </a:tblPr>
              <a:tblGrid>
                <a:gridCol w="2057400"/>
                <a:gridCol w="2563283"/>
                <a:gridCol w="1018117"/>
                <a:gridCol w="2819400"/>
              </a:tblGrid>
              <a:tr h="142240">
                <a:tc>
                  <a:txBody>
                    <a:bodyPr/>
                    <a:lstStyle/>
                    <a:p>
                      <a:pPr algn="ctr"/>
                      <a:r>
                        <a:rPr lang="en-US" sz="2400" dirty="0" smtClean="0">
                          <a:latin typeface="Times New Roman" pitchFamily="18" charset="0"/>
                          <a:cs typeface="Times New Roman" pitchFamily="18" charset="0"/>
                        </a:rPr>
                        <a:t>Source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Date</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Limit</a:t>
                      </a:r>
                      <a:endParaRPr lang="en-US" sz="2400" dirty="0">
                        <a:latin typeface="Times New Roman" pitchFamily="18" charset="0"/>
                        <a:cs typeface="Times New Roman" pitchFamily="18" charset="0"/>
                      </a:endParaRPr>
                    </a:p>
                  </a:txBody>
                  <a:tcPr/>
                </a:tc>
                <a:tc>
                  <a:txBody>
                    <a:bodyPr/>
                    <a:lstStyle/>
                    <a:p>
                      <a:pPr algn="ctr"/>
                      <a:r>
                        <a:rPr lang="en-US" sz="2400" dirty="0" smtClean="0">
                          <a:latin typeface="Times New Roman" pitchFamily="18" charset="0"/>
                          <a:cs typeface="Times New Roman" pitchFamily="18" charset="0"/>
                        </a:rPr>
                        <a:t>Exception</a:t>
                      </a:r>
                      <a:endParaRPr lang="en-US" sz="2400" dirty="0">
                        <a:latin typeface="Times New Roman" pitchFamily="18" charset="0"/>
                        <a:cs typeface="Times New Roman" pitchFamily="18" charset="0"/>
                      </a:endParaRPr>
                    </a:p>
                  </a:txBody>
                  <a:tcPr/>
                </a:tc>
              </a:tr>
              <a:tr h="370840">
                <a:tc>
                  <a:txBody>
                    <a:bodyPr/>
                    <a:lstStyle/>
                    <a:p>
                      <a:r>
                        <a:rPr lang="en-US" sz="2400" dirty="0" smtClean="0">
                          <a:latin typeface="Times New Roman" pitchFamily="18" charset="0"/>
                          <a:cs typeface="Times New Roman" pitchFamily="18" charset="0"/>
                        </a:rPr>
                        <a:t>Post 1970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Upon rule adoption</a:t>
                      </a: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40% for 2 6-minute blocks</a:t>
                      </a:r>
                    </a:p>
                  </a:txBody>
                  <a:tcPr/>
                </a:tc>
              </a:tr>
              <a:tr h="370840">
                <a:tc>
                  <a:txBody>
                    <a:bodyPr/>
                    <a:lstStyle/>
                    <a:p>
                      <a:r>
                        <a:rPr lang="en-US" sz="2400" dirty="0" smtClean="0">
                          <a:latin typeface="Times New Roman" pitchFamily="18" charset="0"/>
                          <a:cs typeface="Times New Roman" pitchFamily="18" charset="0"/>
                        </a:rPr>
                        <a:t>Post- 04/15/15</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Upon rule adoption</a:t>
                      </a:r>
                    </a:p>
                  </a:txBody>
                  <a:tcPr/>
                </a:tc>
                <a:tc>
                  <a:txBody>
                    <a:bodyPr/>
                    <a:lstStyle/>
                    <a:p>
                      <a:r>
                        <a:rPr lang="en-US" sz="2400" dirty="0" smtClean="0">
                          <a:latin typeface="Times New Roman" pitchFamily="18" charset="0"/>
                          <a:cs typeface="Times New Roman" pitchFamily="18" charset="0"/>
                        </a:rPr>
                        <a:t>20%</a:t>
                      </a:r>
                      <a:endParaRPr lang="en-US" sz="2400"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itchFamily="18" charset="0"/>
                          <a:cs typeface="Times New Roman" pitchFamily="18" charset="0"/>
                        </a:rPr>
                        <a:t>None</a:t>
                      </a:r>
                    </a:p>
                  </a:txBody>
                  <a:tcPr/>
                </a:tc>
              </a:tr>
            </a:tbl>
          </a:graphicData>
        </a:graphic>
      </p:graphicFrame>
      <p:sp>
        <p:nvSpPr>
          <p:cNvPr id="7" name="TextBox 6"/>
          <p:cNvSpPr txBox="1"/>
          <p:nvPr/>
        </p:nvSpPr>
        <p:spPr>
          <a:xfrm>
            <a:off x="609600" y="6019800"/>
            <a:ext cx="6705600" cy="369332"/>
          </a:xfrm>
          <a:prstGeom prst="rect">
            <a:avLst/>
          </a:prstGeom>
          <a:noFill/>
        </p:spPr>
        <p:txBody>
          <a:bodyPr wrap="square" rtlCol="0">
            <a:spAutoFit/>
          </a:bodyPr>
          <a:lstStyle/>
          <a:p>
            <a:r>
              <a:rPr lang="en-US" baseline="30000" dirty="0" smtClean="0"/>
              <a:t>*</a:t>
            </a:r>
            <a:r>
              <a:rPr lang="en-US" dirty="0" smtClean="0"/>
              <a:t>40% = 3 minutes at 100% and 9 minutes at 20%, currently allowed </a:t>
            </a:r>
            <a:endParaRPr lang="en-US" dirty="0"/>
          </a:p>
        </p:txBody>
      </p:sp>
      <p:pic>
        <p:nvPicPr>
          <p:cNvPr id="9" name="Picture 2" descr="Wood Fired Boiler"/>
          <p:cNvPicPr>
            <a:picLocks noChangeAspect="1" noChangeArrowheads="1"/>
          </p:cNvPicPr>
          <p:nvPr/>
        </p:nvPicPr>
        <p:blipFill>
          <a:blip r:embed="rId2" cstate="print"/>
          <a:srcRect/>
          <a:stretch>
            <a:fillRect/>
          </a:stretch>
        </p:blipFill>
        <p:spPr bwMode="auto">
          <a:xfrm>
            <a:off x="6400800" y="4114800"/>
            <a:ext cx="2565400" cy="1924051"/>
          </a:xfrm>
          <a:prstGeom prst="rect">
            <a:avLst/>
          </a:prstGeom>
          <a:noFill/>
        </p:spPr>
      </p:pic>
      <p:sp>
        <p:nvSpPr>
          <p:cNvPr id="11" name="Title 1"/>
          <p:cNvSpPr>
            <a:spLocks noGrp="1"/>
          </p:cNvSpPr>
          <p:nvPr>
            <p:ph type="title"/>
          </p:nvPr>
        </p:nvSpPr>
        <p:spPr>
          <a:xfrm>
            <a:off x="914400" y="838200"/>
            <a:ext cx="8001000" cy="838200"/>
          </a:xfrm>
        </p:spPr>
        <p:txBody>
          <a:bodyPr/>
          <a:lstStyle/>
          <a:p>
            <a:pPr>
              <a:spcBef>
                <a:spcPts val="0"/>
              </a:spcBef>
            </a:pPr>
            <a:r>
              <a:rPr lang="en-US" sz="3600" dirty="0" smtClean="0">
                <a:latin typeface="Times New Roman" pitchFamily="18" charset="0"/>
                <a:cs typeface="Times New Roman" pitchFamily="18" charset="0"/>
              </a:rPr>
              <a:t>Opacity standard changes	</a:t>
            </a:r>
            <a:r>
              <a:rPr lang="en-US" sz="2000" i="1" dirty="0" smtClean="0">
                <a:latin typeface="Times New Roman" pitchFamily="18" charset="0"/>
                <a:cs typeface="Times New Roman" pitchFamily="18" charset="0"/>
              </a:rPr>
              <a:t>continued</a:t>
            </a:r>
            <a:endParaRPr lang="en-US" sz="20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609600"/>
            <a:ext cx="8686800" cy="792162"/>
          </a:xfrm>
        </p:spPr>
        <p:txBody>
          <a:bodyPr/>
          <a:lstStyle/>
          <a:p>
            <a:r>
              <a:rPr lang="en-US" sz="3600" dirty="0" smtClean="0">
                <a:latin typeface="Times New Roman" pitchFamily="18" charset="0"/>
                <a:cs typeface="Times New Roman" pitchFamily="18" charset="0"/>
              </a:rPr>
              <a:t>Opacity standard changes - Fugitive Emissions</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13" name="TextBox 12"/>
          <p:cNvSpPr txBox="1"/>
          <p:nvPr/>
        </p:nvSpPr>
        <p:spPr>
          <a:xfrm>
            <a:off x="375684" y="1752600"/>
            <a:ext cx="8539716" cy="153888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Opacity limits no longer apply to fugitive emissions</a:t>
            </a:r>
          </a:p>
          <a:p>
            <a:pPr marL="285750" indent="-285750">
              <a:spcAft>
                <a:spcPts val="600"/>
              </a:spcAft>
              <a:buFont typeface="Arial" panose="020B0604020202020204" pitchFamily="34" charset="0"/>
              <a:buChar char="•"/>
            </a:pPr>
            <a:endParaRPr lang="en-US" sz="2800" dirty="0" smtClean="0">
              <a:latin typeface="Times New Roman" panose="02020603050405020304" pitchFamily="18" charset="0"/>
              <a:cs typeface="Times New Roman" panose="02020603050405020304" pitchFamily="18" charset="0"/>
            </a:endParaRPr>
          </a:p>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Fugitive emission requirements apply statewide</a:t>
            </a:r>
            <a:endParaRPr lang="en-US" sz="2800" dirty="0">
              <a:latin typeface="Times New Roman" panose="02020603050405020304" pitchFamily="18" charset="0"/>
              <a:cs typeface="Times New Roman" panose="02020603050405020304" pitchFamily="18" charset="0"/>
            </a:endParaRPr>
          </a:p>
        </p:txBody>
      </p:sp>
      <p:sp>
        <p:nvSpPr>
          <p:cNvPr id="129026" name="AutoShape 2"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9028" name="AutoShape 4"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 name="Slide Number Placeholder 9"/>
          <p:cNvSpPr>
            <a:spLocks noGrp="1"/>
          </p:cNvSpPr>
          <p:nvPr>
            <p:ph type="sldNum" sz="quarter" idx="12"/>
          </p:nvPr>
        </p:nvSpPr>
        <p:spPr/>
        <p:txBody>
          <a:bodyPr/>
          <a:lstStyle/>
          <a:p>
            <a:fld id="{B4F3AE50-1B84-4193-A18E-F29C95A836E2}" type="slidenum">
              <a:rPr lang="en-US" smtClean="0"/>
              <a:pPr/>
              <a:t>32</a:t>
            </a:fld>
            <a:endParaRPr lang="en-US" dirty="0"/>
          </a:p>
        </p:txBody>
      </p:sp>
      <p:pic>
        <p:nvPicPr>
          <p:cNvPr id="8" name="Picture 4" descr="http://www.mediacitygroove.com/wp-content/uploads/2010/10/free-cloud-blowing-wind-clip-art-300x260.png"/>
          <p:cNvPicPr>
            <a:picLocks noChangeAspect="1" noChangeArrowheads="1"/>
          </p:cNvPicPr>
          <p:nvPr/>
        </p:nvPicPr>
        <p:blipFill>
          <a:blip r:embed="rId2" cstate="print"/>
          <a:srcRect/>
          <a:stretch>
            <a:fillRect/>
          </a:stretch>
        </p:blipFill>
        <p:spPr bwMode="auto">
          <a:xfrm>
            <a:off x="152400" y="4114800"/>
            <a:ext cx="2857500" cy="2476500"/>
          </a:xfrm>
          <a:prstGeom prst="rect">
            <a:avLst/>
          </a:prstGeom>
          <a:noFill/>
        </p:spPr>
      </p:pic>
      <p:pic>
        <p:nvPicPr>
          <p:cNvPr id="9" name="Picture 2" descr="http://paisleyannedotcom.files.wordpress.com/2013/04/dust-storm-in-india.jpg"/>
          <p:cNvPicPr>
            <a:picLocks noChangeAspect="1" noChangeArrowheads="1"/>
          </p:cNvPicPr>
          <p:nvPr/>
        </p:nvPicPr>
        <p:blipFill>
          <a:blip r:embed="rId3" cstate="print"/>
          <a:srcRect/>
          <a:stretch>
            <a:fillRect/>
          </a:stretch>
        </p:blipFill>
        <p:spPr bwMode="auto">
          <a:xfrm>
            <a:off x="2895600" y="4267200"/>
            <a:ext cx="2701925" cy="2027318"/>
          </a:xfrm>
          <a:prstGeom prst="rect">
            <a:avLst/>
          </a:prstGeom>
          <a:noFill/>
        </p:spPr>
      </p:pic>
      <p:pic>
        <p:nvPicPr>
          <p:cNvPr id="11" name="Picture 6" descr="http://geology.com/state-map/maps/oregon-physical-map.gif"/>
          <p:cNvPicPr>
            <a:picLocks noChangeAspect="1" noChangeArrowheads="1"/>
          </p:cNvPicPr>
          <p:nvPr/>
        </p:nvPicPr>
        <p:blipFill>
          <a:blip r:embed="rId4" cstate="print"/>
          <a:srcRect/>
          <a:stretch>
            <a:fillRect/>
          </a:stretch>
        </p:blipFill>
        <p:spPr bwMode="auto">
          <a:xfrm>
            <a:off x="5638800" y="4114800"/>
            <a:ext cx="3410596" cy="22828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304800" y="609600"/>
            <a:ext cx="8686800" cy="792162"/>
          </a:xfrm>
        </p:spPr>
        <p:txBody>
          <a:bodyPr/>
          <a:lstStyle/>
          <a:p>
            <a:r>
              <a:rPr lang="en-US" sz="3600" dirty="0" smtClean="0">
                <a:latin typeface="Times New Roman" pitchFamily="18" charset="0"/>
                <a:cs typeface="Times New Roman" pitchFamily="18" charset="0"/>
              </a:rPr>
              <a:t>Opacity standard changes - Fugitive Emissions</a:t>
            </a:r>
            <a:br>
              <a:rPr lang="en-US" sz="3600" dirty="0" smtClean="0">
                <a:latin typeface="Times New Roman" pitchFamily="18" charset="0"/>
                <a:cs typeface="Times New Roman" pitchFamily="18" charset="0"/>
              </a:rPr>
            </a:br>
            <a:endParaRPr lang="en-US" sz="3600" dirty="0">
              <a:latin typeface="Times New Roman" pitchFamily="18" charset="0"/>
              <a:cs typeface="Times New Roman" pitchFamily="18" charset="0"/>
            </a:endParaRPr>
          </a:p>
        </p:txBody>
      </p:sp>
      <p:sp>
        <p:nvSpPr>
          <p:cNvPr id="13" name="TextBox 12"/>
          <p:cNvSpPr txBox="1"/>
          <p:nvPr/>
        </p:nvSpPr>
        <p:spPr>
          <a:xfrm>
            <a:off x="375684" y="1752600"/>
            <a:ext cx="8539716" cy="1969770"/>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Fugitive emissions that leave property for more than 18 seconds in a 6-minute period must be abated</a:t>
            </a:r>
          </a:p>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DEQ may request fugitive emission control plan</a:t>
            </a:r>
          </a:p>
          <a:p>
            <a:pPr marL="285750" indent="-285750">
              <a:spcAft>
                <a:spcPts val="600"/>
              </a:spcAft>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Use EPA Method 22 to read fugitive emissions</a:t>
            </a:r>
            <a:endParaRPr lang="en-US" sz="2800" dirty="0">
              <a:latin typeface="Times New Roman" panose="02020603050405020304" pitchFamily="18" charset="0"/>
              <a:cs typeface="Times New Roman" panose="02020603050405020304" pitchFamily="18" charset="0"/>
            </a:endParaRPr>
          </a:p>
        </p:txBody>
      </p:sp>
      <p:sp>
        <p:nvSpPr>
          <p:cNvPr id="129026" name="AutoShape 2"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9028" name="AutoShape 4"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0" name="Slide Number Placeholder 9"/>
          <p:cNvSpPr>
            <a:spLocks noGrp="1"/>
          </p:cNvSpPr>
          <p:nvPr>
            <p:ph type="sldNum" sz="quarter" idx="12"/>
          </p:nvPr>
        </p:nvSpPr>
        <p:spPr/>
        <p:txBody>
          <a:bodyPr/>
          <a:lstStyle/>
          <a:p>
            <a:fld id="{B4F3AE50-1B84-4193-A18E-F29C95A836E2}" type="slidenum">
              <a:rPr lang="en-US" smtClean="0"/>
              <a:pPr/>
              <a:t>33</a:t>
            </a:fld>
            <a:endParaRPr lang="en-US" dirty="0"/>
          </a:p>
        </p:txBody>
      </p:sp>
      <p:pic>
        <p:nvPicPr>
          <p:cNvPr id="11" name="Picture 6" descr="http://www.jdultrasonics.co.uk/images/dust-cloud.JPG"/>
          <p:cNvPicPr>
            <a:picLocks noChangeAspect="1" noChangeArrowheads="1"/>
          </p:cNvPicPr>
          <p:nvPr/>
        </p:nvPicPr>
        <p:blipFill>
          <a:blip r:embed="rId2" cstate="print"/>
          <a:srcRect/>
          <a:stretch>
            <a:fillRect/>
          </a:stretch>
        </p:blipFill>
        <p:spPr bwMode="auto">
          <a:xfrm>
            <a:off x="3048000" y="3886200"/>
            <a:ext cx="3552357" cy="2667000"/>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24200" y="762000"/>
            <a:ext cx="3018775" cy="646331"/>
          </a:xfrm>
          <a:prstGeom prst="rect">
            <a:avLst/>
          </a:prstGeom>
          <a:noFill/>
        </p:spPr>
        <p:txBody>
          <a:bodyPr wrap="none" rtlCol="0">
            <a:spAutoFit/>
          </a:bodyPr>
          <a:lstStyle/>
          <a:p>
            <a:r>
              <a:rPr lang="en-US" sz="3600" dirty="0">
                <a:latin typeface="Times New Roman"/>
                <a:ea typeface="Calibri"/>
              </a:rPr>
              <a:t>Particle </a:t>
            </a:r>
            <a:r>
              <a:rPr lang="en-US" sz="3600" dirty="0" smtClean="0">
                <a:latin typeface="Times New Roman"/>
                <a:ea typeface="Calibri"/>
              </a:rPr>
              <a:t>Fallout</a:t>
            </a:r>
            <a:endParaRPr lang="en-US" sz="3600" dirty="0">
              <a:latin typeface="Times New Roman" pitchFamily="18" charset="0"/>
              <a:cs typeface="Times New Roman" pitchFamily="18" charset="0"/>
            </a:endParaRPr>
          </a:p>
        </p:txBody>
      </p:sp>
      <p:sp>
        <p:nvSpPr>
          <p:cNvPr id="13" name="TextBox 12"/>
          <p:cNvSpPr txBox="1"/>
          <p:nvPr/>
        </p:nvSpPr>
        <p:spPr>
          <a:xfrm>
            <a:off x="756684" y="1524000"/>
            <a:ext cx="7777716" cy="4808496"/>
          </a:xfrm>
          <a:prstGeom prst="rect">
            <a:avLst/>
          </a:prstGeom>
          <a:noFill/>
        </p:spPr>
        <p:txBody>
          <a:bodyPr wrap="square" rtlCol="0">
            <a:spAutoFit/>
          </a:bodyPr>
          <a:lstStyle/>
          <a:p>
            <a:pPr>
              <a:lnSpc>
                <a:spcPct val="115000"/>
              </a:lnSpc>
              <a:spcAft>
                <a:spcPts val="1000"/>
              </a:spcAft>
            </a:pPr>
            <a:r>
              <a:rPr lang="en-US" sz="2800" dirty="0" smtClean="0">
                <a:latin typeface="Times New Roman"/>
                <a:ea typeface="Calibri"/>
              </a:rPr>
              <a:t>No </a:t>
            </a:r>
            <a:r>
              <a:rPr lang="en-US" sz="2800" dirty="0">
                <a:latin typeface="Times New Roman"/>
                <a:ea typeface="Calibri"/>
              </a:rPr>
              <a:t>person may </a:t>
            </a:r>
            <a:r>
              <a:rPr lang="en-US" sz="2800" dirty="0" smtClean="0">
                <a:latin typeface="Times New Roman"/>
                <a:ea typeface="Calibri"/>
              </a:rPr>
              <a:t>cause or permit the deposition of particulate </a:t>
            </a:r>
            <a:r>
              <a:rPr lang="en-US" sz="2800" dirty="0">
                <a:latin typeface="Times New Roman"/>
                <a:ea typeface="Calibri"/>
              </a:rPr>
              <a:t>matter larger than 250 microns in size that creates an observable deposition upon the real property of another </a:t>
            </a:r>
            <a:r>
              <a:rPr lang="en-US" sz="2800" dirty="0" smtClean="0">
                <a:latin typeface="Times New Roman"/>
                <a:ea typeface="Calibri"/>
              </a:rPr>
              <a:t>person </a:t>
            </a:r>
            <a:r>
              <a:rPr lang="en-US" sz="2800" b="1" strike="sngStrike" dirty="0" smtClean="0">
                <a:solidFill>
                  <a:srgbClr val="FF0000"/>
                </a:solidFill>
                <a:latin typeface="Times New Roman"/>
                <a:ea typeface="Calibri"/>
              </a:rPr>
              <a:t>when notified by the department that the deposition exists and must be controlled</a:t>
            </a:r>
            <a:r>
              <a:rPr lang="en-US" sz="2800" dirty="0" smtClean="0">
                <a:latin typeface="Times New Roman"/>
                <a:ea typeface="Calibri"/>
              </a:rPr>
              <a:t>.</a:t>
            </a:r>
            <a:endParaRPr lang="en-US" sz="2800" dirty="0">
              <a:latin typeface="Times New Roman"/>
              <a:ea typeface="Calibri"/>
            </a:endParaRPr>
          </a:p>
          <a:p>
            <a:pPr marL="342900" indent="-342900">
              <a:lnSpc>
                <a:spcPct val="115000"/>
              </a:lnSpc>
              <a:spcAft>
                <a:spcPts val="1000"/>
              </a:spcAft>
              <a:buFont typeface="Arial" panose="020B0604020202020204" pitchFamily="34" charset="0"/>
              <a:buChar char="•"/>
            </a:pPr>
            <a:r>
              <a:rPr lang="en-US" sz="2800" dirty="0" smtClean="0">
                <a:latin typeface="Times New Roman"/>
                <a:ea typeface="Times New Roman"/>
              </a:rPr>
              <a:t>Permit serves as first “warning”</a:t>
            </a:r>
          </a:p>
          <a:p>
            <a:pPr marL="342900" indent="-342900">
              <a:lnSpc>
                <a:spcPct val="115000"/>
              </a:lnSpc>
              <a:spcAft>
                <a:spcPts val="1000"/>
              </a:spcAft>
              <a:buFont typeface="Arial" panose="020B0604020202020204" pitchFamily="34" charset="0"/>
              <a:buChar char="•"/>
            </a:pPr>
            <a:r>
              <a:rPr lang="en-US" sz="2800" dirty="0" smtClean="0">
                <a:latin typeface="Times New Roman"/>
                <a:ea typeface="Times New Roman"/>
              </a:rPr>
              <a:t>Resolve </a:t>
            </a:r>
            <a:r>
              <a:rPr lang="en-US" sz="2800" dirty="0">
                <a:latin typeface="Times New Roman"/>
                <a:ea typeface="Times New Roman"/>
              </a:rPr>
              <a:t>observed deposition </a:t>
            </a:r>
            <a:r>
              <a:rPr lang="en-US" sz="2800" dirty="0" smtClean="0">
                <a:latin typeface="Times New Roman"/>
                <a:ea typeface="Times New Roman"/>
              </a:rPr>
              <a:t>with enforcement </a:t>
            </a:r>
            <a:r>
              <a:rPr lang="en-US" sz="2800" dirty="0">
                <a:latin typeface="Times New Roman"/>
                <a:ea typeface="Times New Roman"/>
              </a:rPr>
              <a:t>policy </a:t>
            </a:r>
            <a:endParaRPr lang="en-US" sz="2800" dirty="0" smtClean="0">
              <a:latin typeface="Times New Roman"/>
              <a:ea typeface="Times New Roman"/>
            </a:endParaRPr>
          </a:p>
        </p:txBody>
      </p:sp>
      <p:sp>
        <p:nvSpPr>
          <p:cNvPr id="129026" name="AutoShape 2"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129028" name="AutoShape 4" descr="data:image/jpeg;base64,/9j/4AAQSkZJRgABAQAAAQABAAD/2wCEAAkGBhQSERQUExQWFRQUFxQVGBUUGBUWFRUUFhUVFBUUFRQYGyYfFxkjGhQVHy8gJCcpLCwsFR8xNTAqNSYrLCkBCQoKDgwOGg8PGiwcHBwsLCkpKSksLCwpLCwpKSwsKSwsKSwpKSkpLCwsKSwsLCksLCwsKSwsLCwsLCwsLCwsLP/AABEIAMIBAwMBIgACEQEDEQH/xAAbAAABBQEBAAAAAAAAAAAAAAADAAECBAUGB//EAD4QAAEDAgMFBgUDAgUDBQAAAAEAAhEDIQQxQQUSUWFxBiKBkaGxEzLB0fAUQlJi4QcVcsLxFiOSM0NTorL/xAAZAQEBAQEBAQAAAAAAAAAAAAABAAIDBAX/xAAjEQEBAQACAgICAgMAAAAAAAAAARECEgMhMVETQQRhgbHR/9oADAMBAAIRAxEAPwD3FJJJSJJJJSJRKeVElMZqLmoD2oznIL3LpxcarvCA8KxUKA5d+LKu8ILwrD0F4W0ruQXhWHBCcFqBWeEJwVlwQXNXSAByE4Kw4IbgtpXcEJzVYcEMhaQDmqBCM5QcFIEhR+CSrFKjvGFqUsJujJc+fknEzjrn304Q3NW/isCCJhY1alCuHOcmrMVSFAhGcEOF0Aai4IhahvWSgQowpKCzUeEk0pKyn09tbiUSnWBWJRxSi+vBXym5yv7dCmKxaO2SLG/utHDY1rxY34aqb7DkpiUiokpc7UXILkUlCeunFgFyC9Fe5VK+PptMOewEaFwH1XaI7kJym2u1wlrgRxBB9lFwW9QDghOCsFhQnMSMV3BBcFZc1Cc1dJWVdwQ3NVksUHUytypVc1Qc1aH6B0ShuwaPycfs5We4IuG2eX3yCd1O8LYwYhgWfL5Lxnprjx0GhgWt5lWnsspBNXfZeDlyvK+3aTGZWdErExdyVr4gys+vTXr8Xpz5M5wQyFZc1DLV6tc1ctQnNVv4ag+kjSqEJkc01A00FDeSU/hpK2J3FHEoz68hYdLEq0MSvjtz2suxCiMWWmQVTrVkA10p0FLtE9vBw/qzHiPqqeI7QVST3yBwFo6LKGI00QKlZWnF2pj3/wA3eZQH7Rf/ADd/5H7qmayFUqJ2tSDVcSXZknqZ90IMJTYe5WphTkCFm8mpEG4IEfL4obcXiKRs4lvAw6BnaZW/haW/bIBXHbI3rxpZYnksOajsraxc0F7R7LQqVmFt7TyWQ6kQ3K4VUYndMknor8vIdY0q4aMiFA0FnO2eK7m78xMjRdLhNitDRPuV3n8rJ7Y/GpDDIooBPjKJp5SQq/8AmJ4BY/PrXTFsNELNxNRoNyApVcS52sIDdng3PVH5sPUOmGkzMq/ICVKk0aKNfOFnl5+XJThIZ1cRYhAJnVS/S3RmYeNFTynqy6oE3hVKlKclp4/ZoeIWNX2S6nG64gcJXXj/ACcF4aBVp3QixZO09uVKLoIDhzsfMfZWtl7bp1rfK7+J16HVe7h5+PKfLjy8di2GJzTR/h8Lpgt3lrOKT6aEWK88IJaickrhnJJWfhJ094MOKkIzMQs9uKkXvB8fNO197FfJld7Gi6sgOqoO+gPenRItOrKDqshV2EnJM+m4HJOtYRqKBrJ3YdxEwtnsv2XOKLi4lrWkCc5OcQjcaZuEJc4BuZXYbO2G4bpdw8inr9jCxzDTAhpGWZ4yuto4UNAELlbb8FnUNnwLDxWmynAhEASWM+0o1tmBxmyrYns8wj1WvKRKfUTHo7H3S3ktZoS3lJZmUquNpyFz7cIQ49V1D1n1MNcwjcTMNEC6Iyh3ZRn8IS0AVpAGEJuiUsPxVxuSRNkdjisWqFQqwYVOs66tRi1VMSwKxvqriKTjknQ5ntLsptRtswuZwux4MFd9icNIuqdLZgGi1ORYVHCubkSFWxGKqtce8fzquorbN4KhiNj8RPumeSz9jJ+2CzEvd+8+aLhcBVLp3nQeZRX7LAcN2V0+BwvdCr5L9iyMUbNd/J3mUl03wOSSu9+2XAYepmE7KybAwrFTA2kLpvtCUcQjth2iznt3TmtHZVLfMRdFSzgaEHJbbMHvNyRNm9n3kiPP6rdr4A028eaxeScri8OWN+U9V1XZKj8OhewcQ4E2zCNs+nviHCfomrYyjQbDqlNg+I4d8gxcmCCbWGfRWlqMxbCYDmki8AgmOgRt5eQYp9TDmrWw9aiXFz5dScHPDC42g2vINmmzZkRfQ7Fdt6vxWUq9QvY8boc+5Dv2y/Mg3F5OV1bkOPTi5M18oFS6rh7guXerGhvJioUnyiK3UAHQVPfTVW2Vam4nRY1LT32VR70So6BdUa1S6YksQ5QJS+JKFUcQkrlN4ASLpWYK5lJ2KKCt1nqhVrJYjEgC6BgatN7y0uaXATukid06xwVpXKNKVabRsp7OohtNrc90BsmCTu92SdTZFczgnUzq9EKsMOtOpRlDFBOhnvoKjiMOc4W78JJzQhObp7OkzdamDw8BWgwBTEKZqG6kpSknQ8yaAER2LueECPK6puq2UDUtPP6LsBn1JNgur7PYdpg5Oi65LDvLyA0SeC7Xsxs5zN59TUAtHD5gR7ItLuMA4boA0CJXp71lV2bWLhlZX3LBNSogTAzWN2i7MUsU0yA2rB3agmQTBvBG8LDPnC1zWhAr4kQrvkyLHimO2BXoy59J7QDG+Wv3c4jejI+qq4zDxD273w3EwSN2Hi5YDN4lpn+rIL1TbYFRm44AhxAIPWfovOKuFayq6lUhoJLd75tzvQHwDNovx52WOzb0fsN2hOJoAO/9Sl3HXkkCN19+N/Ec4XTggrw7YO1zhMS18y27XbsEOYbGDys4dB0XsWA2i17WuaZa4AgjIg5FZvpmtFtIBSKgK4Q3YoJ2AqlSBlKjSrILsSofFWQPinCFRCm+pIuqtWomEc1ABZVqrpQ/jKFfGNaCXEADMkwAq0oPaeKHVrNYCXGI1OnXgsLHdqmhzmsEkAnecSG5xYZu9BbVZFChXxb4qb1u8HHeDQCZAayIbk25v3RJustY2do7XmN0TImSYaOlpPosPBHEVcRLS5rt2JpM/YO8A6CJbbUnJdbgtgiAHu3iLE8TpB5DPy6b+Gw7abQ1ogDoJ4kwqNaBsepUDIqTYC5aGmSXE2B/08M1f/UhVqr1UfUVoXn4kIZqqi16K1OgZ1VCfWUCUN5VoOaiQeoBqRKNAvxEkGUk6seSnEToo/qBumeI9lQq4mTlHIffVM2pZekNbBbafSMstMTIBmOq67ZvbZhc34zoENmGmARMwB1XnO+oPfpxWeqe7N7Y4am+m1rmhr94ue525ukRHdcJdPp4q7X7YYSJGIpmBPzLx7FVoDZP8vcILcWOKxhx7b+v3mNd/JrTEzmAc9c80J1aQucwe2RuMHBrR5NAVmpj7TNvy6zSs4ms3eZfX6KjtDYLa7KjDZwe4sdwLwHweIl5HgFGntzCbzO/LxIJEkTHr4LVbhA4lwMhwB7rnASLHI8APJXVa8nrUXhxY+Q5hIvciCSRzuSur7H7cNP/ALDzcXZPCLt6RfpKtbf7Oid9vz3J13r53zK504UzIMObdpHLRX9B6VT2mN2SQOqDU26zifAFcPhcZJBcTzHBbFJgJsZCsZrUq9om8D+eKEO0ZMww+aVPZTSE1PZgaSfTRTK5S2sSLthKrjREqpiGGLZoLdnuIEnqstQDG7YP7PM/bVUqWAq12y473AmLCRk0WGQV2lsQueeHFdDhcKGCAFnGtcthuz7WGSN6dCAYv0z5rRZXIsLfQLafhwZVSrgwNEXWoNs1wj2HALRBWfhacK7vJhDxDlnVKiu1XKrVhFMRpXVhVqRhFdVRKqlKiVD4ii6orQJvIbnIL8QBckAc8kI41pyc09CE6yPvp1XNVJaTxRzk9KronsM0/wAUT8vsvWEW1eSLQjXjbyn7IXxvyyb9R4qS4/aTjMmzZzB1zHsgM2u/l6oRrch5D3Sz0VkTs9mbbHw++YhZO2O0zqncaYZw49fssb4x8EzieMLM4yXUvbPxME2voeC7/s3tn4TQHPBkyWyPuvMy7y90f9SR8tvdHL2se2V8e17QRouU2uWAy1zb5AEZ8hwXAis7UnK3rlOSZ9U/nP2ss9VjpMTibyInUWVzZG2A1wDiI5wuLOIdofops3nWHCegTjOPW/8AqPDtF6zAconVKl2lw9QwysxxtrGsawvJMVhjTcQSCbfK6RBuPSEJjrrPVY9vL2gSSAAJJJAAHMnJKtj6QaD8RkO+U7zYd/pMwfBeIOqnifNIHKZjj+Zo6HHttLaLIBD23iCHAzOUcZ5KFTtRh2GDVbvWsJJvrlEa9LryOg5wkMdMd4gAkGDYHiOnFWcG8OqPfG6ZMNOYv8otaBIsFiytR6YO2uGlzS8hzXPaWkGQWEjTjFuoWfi/8RMK3L4jraMjjHzEcPVeb4ihvOJYI1gQBwgD7qqWXkwJmxPeMax5K6tSPUX/AOImGZECo60mA0Ry7zh6cOiFW/xPoWinVN4uGDQ3HeM6efgvNNzWIH59fop3Igc4+uqusLvW/wCI4eSBRNpN3gWBzs08/us7F9ua0SAwZizTnnm4mLA+YPTlsJifmAjedEOJyADpbzzHkpuwT3AFxM/1OJM8hnpl0R1jTRb21xbS4F872Utb3f8ATA+6v0u2OIewMAbvme+IFvvbguabhd0wc+N48Dqp03hrjblkOV+qbxgadTFPaS57iXTG80xp3g0ggoOExbhUBaT3bNaw7vhoQDN1XxT7hokyM7eEWtmiUq7Wi+ZNuJ6nUqk9Kre0Novfck8NfdZP6h0y2fVWn12m5IA4eHJU3vBB3TAy+61xZrQp9oq4ECpYcyksEk8Ul06T6WGyufJNvHW39kN9UE8ff+ydvVbYTLJ/unmLQChuddPKUnkLpNreXFCDuJ/Pspb/ADUht6P+U7RNySB7oFCkXFWwwDnbp+ZoqOTrFhlAg8kRtORe0ceii4CYHkDHXikKp1sBa3RBEc0Z65a+yg+nxv4/VM3EZGwHDObjP848UA1bk6lUQtR0gfYWVp9eGgQYjh5nnkfWFUpm99OnH/lWK2J7u63KZMT3jpI5XUAdw3IFvz7qAP4OMK4GgtO7lYE8ctOuqrubeBz/ACygGB+cOqI2oTDecC2UnPoovYJgQMtb+PFFa+xBHCTfQ2d0zWSdlT4bjukOyG9exOonXSVtGuGMc6TmQHNaDA/kJFgTEXCxKDBvz+3M3zytfRbOFZvFm9MRZoBndHeJzz+mq582oq1hud2CZuS5oE2kFt7wR5+tFlK+8Z8c5EeWeeS0sfUeWtl4E33S7dEiZJbNjc5jUjSBkNed/hnfWNIOuY43VGlipU4gROeec6+B4oVaqG65zkALHTl+eMKtQAGMxAExaw+yrB5cQMza30ViFw1SDIGXHgBGn5ZblGoSwWz9LQJn+/2zTh4ZIIy84GnlrxRf1bg3dY03i9omNXTbVFm/Bhq73MdzkG8H8t42yQsezcqRJ7osXZ53I9Y/IWMrtmQM+cngev5zT4h2biLm5mSSSdMoEW+6ok6mTbZAcchfM85U96c5HrbkNc0FjhlrA1FzxHAZ+SdpuBoDd0C2vmmRlCrRysTYZ/dBqC1xrxv/AHV97bDXXuiwtnJ9uSquoAm3HIRf8hMAFv6fNJTNM8Pb6tTLp7WKe6Bl5qEJmvTE8FsCtf8A8qJqfgT4eg5+mWZ/NUQtAi3te3FQCjz9k7ac5ItCgXTBsIm1lqHCtpkNNiIn5SMpkxN+I6c1biUWU91s/UacFJlEnLr3vO3NGNam2e7vGbHeiBYAQLEa+GaBUxjnSBYaxrrfyCCk/DEXkccxl1KrmNcvIlNuga9Zt4eidzQDGXXNSKpWnpP5ok1tuEjj6RockwYJzHIcdOuibeE2MRkpDb2mZjw/M1fof9uxi8Sc90HiNdFl0zfTxy8Vq7NYS0ndl0hrIEw8mSQOQE+ARUukTf8AcDAEOAaAd2Y/aeuSqsw1yCIiTd0gkATMDnPgrjsO6mBLt7MBrr3zmxg9eXipUdmuIlxDWQSS7K3CcpyWNTKfQkbwggGO6byZ3T3unSI6oXxXMJvmIgTlOXDqL3W1hdmQQ5zHQGjvgtduuF4jUzbPOLWKWzez7i8y14aLwdTbM5HWQIR2hxjYSmd5pPH3uT0XS4amc+NptxsJRRsPdAhpJBktFMAu5B2TfrrbIj8C/cyIImGtlp/072lrTK5c+WmMytiWlwABIA3spyIDRJsMpP3Kxsce8SYuBYWBgXtOczPValWlUhxNGQYEd5xGptEiwNuBCbBbGqP3XPYd3MBwgDdN94mIFzqmZPbTIbhXvFvlGZsA0czpmPJWcJgA0b0tJORm0WkxE5+fmugdsYaOpic/lcGz/GBmONsvIdTYDf3VC7iS0iRGkxnzR3gxlPg3zzs2DPO2aqVabSSSPCDPpquoqbJc0QN6Ije3WgZkXG8fERZL/p+kHbzxPPfgRr8vBU5w44yu4zEn8AstChs8kCbHyEQLl0Z9Aupp4bD0Sd1tHi0nvug3M75E8vomxWNYQRAc4bpEEsytk0A5XzOar5P1FjmKWCtMFwtLsmg8Db3Tfo3D5osO7ew7wN4FxJK3qu0hJLd0GRHdgxz3i7XS3ilU2yf2u3RN4Aaf/qIV3oxzzaVUzDH/ANRAM3Nj6Rz9FZbsbEFoG4RJnvFmURnM6rTftgnNziOVj5yq9TaE5gnmSZHl4p736GKP+UV+J8HgDylJWDjZvn4pLXbknP08N5cTbwTljW53yNib+KsUqFSqCWMyPDj1vopnYNUwXFrRzP0F1237ZVaWMbcRa1pi3ldCfV3jy/PNaj9gM/mNZOWuV7ouG2bTbqDpcz9ArYlJlRwBDciIIGR6+eqmzCPN93mSbT1/staGj90D+kDT+oSon4RF9+1wd6+uStDPbs55/j4qL9nkDvVGAZRbe4/KL+K0D8HIU38t51vQk8EmCmLNptMmbw4wbXBbPqrUym4EGSHg53uLxkjN7P1CJaWGDAvnl+RnZbeExbWZUac5zu7zpyOYV47fIypUv/AD6QVm8qXIjYNcuLQwyLaDQuEzlIR6XZjEm/w3RneNM41J5eS6kdpKvIct1nX7eSg/tHV/lnybb0KO9WKGA7D1d7vAdAc7cwREngVr09hPGlNp3Td/fdMAX3sgeULNqbWqkg77um9b0VWpiHH+U8d50+6zbb8tY137MMh3xaTXxYta0kOvbgY8M9VSxGzCb1MTJO6Yk9Xd0ayTfkqRcTm4+JJnzN0OpT5RF7W5IWDP2ZRB71Vzr33RYjKDzy5WRmU6TbNrVhyBdEeBzv0zVFsAZ+cD3S3BNnCftwgItONbC1mAw3E1Yk2BM7hyzdG8Dyy9CU8XTmDUrujezfuyIkHWDOvSyyW2OZm9jvDnrySif+enBYsLT/zJkR3yYiXVXX5gMIggDQDqnfthmlNpMRLgXGAMt5yygy/Prb0U3PAzIH51RYV2r2gcf2gct1vrPgfBO/bVWOByBtbos1+JYP3X5anwH5KgzFAzAcYHB3tCOv8ASXP81qx8xjxQXYtxGflCDvnRsX1/5CRrkXy10A/PFOLRpJGv08024dfVC3yczxyJ6aD6pNpm5uZjQ/UpQopc45SnLQNfRN8M8OKcUHGLac1AmQZgk+QUQBwPiiHZ7uMR5KLsBxOnFISAHA+n3SSOzxxHmkjskXPf/MDxQHUpN3SpdJTSOfmu7mQoDmdeCkGD8J9pUd7kFMVDy8kbSk1o4D3RAeQ8kD4x4+gTb7uJ81JZB5egUgfDyCrR1SFMnRRWS/mPP7IZxAvJ8g4zyueXBMyifwKbKH5ZBMazf7wOPVQOLGg9vSyKaPE+yYUxOYUgP1eefnH0UHY2ZgHzMDWbG+WStii3iFKG8fQm6izv1Dv4N5Znl4FQbVfJIaPLlxm94GS0AxusnwRKbG/xOZQmaX1C3QfTn4X9Ezn1Ta+k9OhOa03WHyevlkk1h/8AjMePuUaWdRov/l6DTWQPcojqUZkmY5eNvstEU36MH1Ujhap4Dw90amZTwtsp88jaEVmCMRujyCtvwdbVw8CPeEQbLmxe718Vm0qTsE6MwB5fRRGzwLl0eP3Wg3ZrefiefNEbgWZiI9kdkzQ2mBnI5XUxuaNM+XKbrRFBojKOPHRE/TN5XFuGUyjUzmO4MHn6WUm7w0bachdaYoC826gQnDRpECJuPT28FambB06WEeak3DExn1WlUvGWeU2NrTZSAJNoMWyMX5TwR2Cg3AE55p/8uzsPz6K+BBJJHWwNuAiJzT/GG8QPaxgcSLi3JWsqQ2X0To7qAJm1+n3SWv8AK2OVbmiAWSSXovyzEgpP/PNJJERMF/NWYskklE/Xw+qAHHjx9ynSWYogXZp6aSS0TgZojPskkgiUx9Vp06Yg2GXBMks80PUYOA09lF7RHiEklz/baTmgNtaxy6IGIcZb1CSSKjz3/EpxkfzikkskKrl4fQoOKeQacEiSMrJJLXEDATUfN4YP/wBFG3Ya2LfMbcZKSSL/AM/0p8pboDrD8lDb/tSSRSdw+bw+irg59B9EklqMVP8A9s9T7FSb9WexSSTEiTJg5bgtpmUVnHWB/vSSWefwv2vAZdB7JJJLLpH/2Q=="/>
          <p:cNvSpPr>
            <a:spLocks noChangeAspect="1" noChangeArrowheads="1"/>
          </p:cNvSpPr>
          <p:nvPr/>
        </p:nvSpPr>
        <p:spPr bwMode="auto">
          <a:xfrm>
            <a:off x="12065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400800" y="4010390"/>
            <a:ext cx="2429164" cy="13644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34</a:t>
            </a:fld>
            <a:endParaRPr lang="en-US" dirty="0"/>
          </a:p>
        </p:txBody>
      </p:sp>
    </p:spTree>
    <p:extLst>
      <p:ext uri="{BB962C8B-B14F-4D97-AF65-F5344CB8AC3E}">
        <p14:creationId xmlns:p14="http://schemas.microsoft.com/office/powerpoint/2010/main" xmlns="" val="7379163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676400"/>
            <a:ext cx="7726680" cy="4800600"/>
          </a:xfrm>
        </p:spPr>
        <p:txBody>
          <a:bodyPr>
            <a:normAutofit/>
          </a:bodyPr>
          <a:lstStyle/>
          <a:p>
            <a:r>
              <a:rPr lang="en-US" dirty="0" smtClean="0">
                <a:latin typeface="Times New Roman" pitchFamily="18" charset="0"/>
                <a:cs typeface="Times New Roman" pitchFamily="18" charset="0"/>
              </a:rPr>
              <a:t>Add significant digit to standards consistent with EPA policy</a:t>
            </a:r>
          </a:p>
          <a:p>
            <a:pPr lvl="1"/>
            <a:r>
              <a:rPr lang="en-US" sz="2800" dirty="0" smtClean="0">
                <a:latin typeface="Times New Roman" pitchFamily="18" charset="0"/>
                <a:cs typeface="Times New Roman" pitchFamily="18" charset="0"/>
              </a:rPr>
              <a:t>0.1 » 0.10</a:t>
            </a:r>
          </a:p>
          <a:p>
            <a:pPr lvl="1"/>
            <a:r>
              <a:rPr lang="en-US" dirty="0" smtClean="0">
                <a:latin typeface="Times New Roman" pitchFamily="18" charset="0"/>
                <a:cs typeface="Times New Roman" pitchFamily="18" charset="0"/>
              </a:rPr>
              <a:t>0.2 » 0.20</a:t>
            </a:r>
            <a:endParaRPr lang="en-US" sz="2800"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Phase out 0.2 gr/dscf for older sources to help address newer/tighter ambient air quality standards</a:t>
            </a:r>
          </a:p>
          <a:p>
            <a:r>
              <a:rPr lang="en-US" dirty="0" smtClean="0">
                <a:latin typeface="Times New Roman" pitchFamily="18" charset="0"/>
                <a:cs typeface="Times New Roman" pitchFamily="18" charset="0"/>
              </a:rPr>
              <a:t>Sources can request 1 year extension</a:t>
            </a:r>
          </a:p>
          <a:p>
            <a:endParaRPr lang="en-US" dirty="0">
              <a:latin typeface="Times New Roman" pitchFamily="18" charset="0"/>
              <a:cs typeface="Times New Roman" pitchFamily="18" charset="0"/>
            </a:endParaRPr>
          </a:p>
        </p:txBody>
      </p:sp>
      <p:sp>
        <p:nvSpPr>
          <p:cNvPr id="5" name="Title 1"/>
          <p:cNvSpPr>
            <a:spLocks noGrp="1"/>
          </p:cNvSpPr>
          <p:nvPr>
            <p:ph type="title"/>
          </p:nvPr>
        </p:nvSpPr>
        <p:spPr>
          <a:xfrm>
            <a:off x="1371600" y="914400"/>
            <a:ext cx="7010400" cy="685800"/>
          </a:xfrm>
        </p:spPr>
        <p:txBody>
          <a:bodyPr/>
          <a:lstStyle/>
          <a:p>
            <a:r>
              <a:rPr lang="en-US" sz="3600" dirty="0" smtClean="0">
                <a:latin typeface="Times New Roman" pitchFamily="18" charset="0"/>
                <a:cs typeface="Times New Roman" pitchFamily="18" charset="0"/>
              </a:rPr>
              <a:t>Grain loading changes</a:t>
            </a:r>
            <a:endParaRPr lang="en-US" sz="36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1752600"/>
            <a:ext cx="7086600" cy="1371600"/>
          </a:xfrm>
        </p:spPr>
        <p:txBody>
          <a:bodyPr>
            <a:normAutofit lnSpcReduction="10000"/>
          </a:bodyPr>
          <a:lstStyle/>
          <a:p>
            <a:pPr marL="0" indent="0">
              <a:buNone/>
            </a:pPr>
            <a:r>
              <a:rPr lang="en-US" sz="3000" dirty="0" smtClean="0">
                <a:latin typeface="Times New Roman" pitchFamily="18" charset="0"/>
                <a:cs typeface="Times New Roman" pitchFamily="18" charset="0"/>
              </a:rPr>
              <a:t>0.10 gr/dscf for </a:t>
            </a:r>
            <a:r>
              <a:rPr lang="en-US" sz="3000" b="1" dirty="0" smtClean="0">
                <a:solidFill>
                  <a:srgbClr val="FF0000"/>
                </a:solidFill>
                <a:latin typeface="Times New Roman" pitchFamily="18" charset="0"/>
                <a:cs typeface="Times New Roman" pitchFamily="18" charset="0"/>
              </a:rPr>
              <a:t>ALL</a:t>
            </a:r>
            <a:r>
              <a:rPr lang="en-US" sz="3000" dirty="0" smtClean="0">
                <a:latin typeface="Times New Roman" pitchFamily="18" charset="0"/>
                <a:cs typeface="Times New Roman" pitchFamily="18" charset="0"/>
              </a:rPr>
              <a:t> sources with “representative” compliance source test data &lt; 0.080 gr/dscf</a:t>
            </a:r>
          </a:p>
          <a:p>
            <a:endParaRPr lang="en-US"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133600" y="3177406"/>
            <a:ext cx="4495800" cy="337579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Title 1"/>
          <p:cNvSpPr>
            <a:spLocks noGrp="1"/>
          </p:cNvSpPr>
          <p:nvPr>
            <p:ph type="title"/>
          </p:nvPr>
        </p:nvSpPr>
        <p:spPr>
          <a:xfrm>
            <a:off x="1600200" y="914400"/>
            <a:ext cx="7010400" cy="685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36</a:t>
            </a:fld>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p:cNvPicPr>
            <a:picLocks noChangeAspect="1" noChangeArrowheads="1"/>
          </p:cNvPicPr>
          <p:nvPr/>
        </p:nvPicPr>
        <p:blipFill>
          <a:blip r:embed="rId3" cstate="print"/>
          <a:srcRect l="7500" t="23438" r="61875" b="8203"/>
          <a:stretch>
            <a:fillRect/>
          </a:stretch>
        </p:blipFill>
        <p:spPr bwMode="auto">
          <a:xfrm>
            <a:off x="3886200" y="1600200"/>
            <a:ext cx="4978483" cy="4444860"/>
          </a:xfrm>
          <a:prstGeom prst="rect">
            <a:avLst/>
          </a:prstGeom>
          <a:noFill/>
          <a:ln w="9525">
            <a:noFill/>
            <a:miter lim="800000"/>
            <a:headEnd/>
            <a:tailEnd/>
          </a:ln>
        </p:spPr>
      </p:pic>
      <p:sp>
        <p:nvSpPr>
          <p:cNvPr id="3" name="Content Placeholder 2"/>
          <p:cNvSpPr>
            <a:spLocks noGrp="1"/>
          </p:cNvSpPr>
          <p:nvPr>
            <p:ph idx="1"/>
          </p:nvPr>
        </p:nvSpPr>
        <p:spPr>
          <a:xfrm>
            <a:off x="228600" y="1676400"/>
            <a:ext cx="3886200" cy="4876800"/>
          </a:xfrm>
        </p:spPr>
        <p:txBody>
          <a:bodyPr>
            <a:noAutofit/>
          </a:bodyPr>
          <a:lstStyle/>
          <a:p>
            <a:pPr marL="0" marR="0">
              <a:lnSpc>
                <a:spcPct val="115000"/>
              </a:lnSpc>
              <a:spcBef>
                <a:spcPts val="0"/>
              </a:spcBef>
              <a:spcAft>
                <a:spcPts val="1000"/>
              </a:spcAft>
              <a:buNone/>
            </a:pPr>
            <a:r>
              <a:rPr lang="en-US" sz="2800" dirty="0" smtClean="0">
                <a:latin typeface="Times New Roman"/>
                <a:ea typeface="Calibri"/>
              </a:rPr>
              <a:t>Representative compliance source test results obtained:</a:t>
            </a:r>
          </a:p>
          <a:p>
            <a:pPr>
              <a:lnSpc>
                <a:spcPct val="115000"/>
              </a:lnSpc>
              <a:spcAft>
                <a:spcPts val="1000"/>
              </a:spcAft>
            </a:pPr>
            <a:r>
              <a:rPr lang="en-US" sz="2800" dirty="0" smtClean="0">
                <a:latin typeface="Times New Roman" pitchFamily="18" charset="0"/>
                <a:cs typeface="Times New Roman" pitchFamily="18" charset="0"/>
              </a:rPr>
              <a:t>No more than ten years before 04/17/15; and </a:t>
            </a:r>
          </a:p>
          <a:p>
            <a:pPr>
              <a:lnSpc>
                <a:spcPct val="115000"/>
              </a:lnSpc>
              <a:spcAft>
                <a:spcPts val="1000"/>
              </a:spcAft>
            </a:pPr>
            <a:r>
              <a:rPr lang="en-US" sz="2800" dirty="0" smtClean="0">
                <a:latin typeface="Times New Roman" pitchFamily="18" charset="0"/>
                <a:cs typeface="Times New Roman" pitchFamily="18" charset="0"/>
              </a:rPr>
              <a:t>When a source is operating at Highest and Best</a:t>
            </a:r>
          </a:p>
        </p:txBody>
      </p:sp>
      <p:sp>
        <p:nvSpPr>
          <p:cNvPr id="8" name="Title 1"/>
          <p:cNvSpPr>
            <a:spLocks noGrp="1"/>
          </p:cNvSpPr>
          <p:nvPr>
            <p:ph type="title"/>
          </p:nvPr>
        </p:nvSpPr>
        <p:spPr>
          <a:xfrm>
            <a:off x="1600200" y="914400"/>
            <a:ext cx="7010400" cy="685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endParaRPr lang="en-US" sz="3600" dirty="0">
              <a:latin typeface="Times New Roman" pitchFamily="18" charset="0"/>
              <a:cs typeface="Times New Roman" pitchFamily="18" charset="0"/>
            </a:endParaRPr>
          </a:p>
        </p:txBody>
      </p:sp>
      <p:sp>
        <p:nvSpPr>
          <p:cNvPr id="7" name="Donut 6"/>
          <p:cNvSpPr/>
          <p:nvPr/>
        </p:nvSpPr>
        <p:spPr>
          <a:xfrm>
            <a:off x="8077200" y="3733800"/>
            <a:ext cx="914400" cy="914400"/>
          </a:xfrm>
          <a:prstGeom prst="donut">
            <a:avLst>
              <a:gd name="adj" fmla="val 9322"/>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266913910"/>
              </p:ext>
            </p:extLst>
          </p:nvPr>
        </p:nvGraphicFramePr>
        <p:xfrm>
          <a:off x="2438400" y="2438400"/>
          <a:ext cx="6324600" cy="4119764"/>
        </p:xfrm>
        <a:graphic>
          <a:graphicData uri="http://schemas.openxmlformats.org/drawingml/2006/table">
            <a:tbl>
              <a:tblPr firstRow="1" bandRow="1">
                <a:tableStyleId>{7DF18680-E054-41AD-8BC1-D1AEF772440D}</a:tableStyleId>
              </a:tblPr>
              <a:tblGrid>
                <a:gridCol w="2468137"/>
                <a:gridCol w="1619714"/>
                <a:gridCol w="2236749"/>
              </a:tblGrid>
              <a:tr h="297180">
                <a:tc>
                  <a:txBody>
                    <a:bodyPr/>
                    <a:lstStyle/>
                    <a:p>
                      <a:pPr algn="ctr"/>
                      <a:r>
                        <a:rPr lang="en-US" sz="2400" dirty="0" smtClean="0">
                          <a:latin typeface="Times New Roman" panose="02020603050405020304" pitchFamily="18" charset="0"/>
                          <a:cs typeface="Times New Roman" panose="02020603050405020304" pitchFamily="18" charset="0"/>
                        </a:rPr>
                        <a:t>Source</a:t>
                      </a:r>
                      <a:endParaRPr lang="en-US" sz="2400" dirty="0">
                        <a:latin typeface="Times New Roman" panose="02020603050405020304" pitchFamily="18" charset="0"/>
                        <a:cs typeface="Times New Roman" panose="02020603050405020304" pitchFamily="18" charset="0"/>
                      </a:endParaRPr>
                    </a:p>
                  </a:txBody>
                  <a:tcPr/>
                </a:tc>
                <a:tc gridSpan="2">
                  <a:txBody>
                    <a:bodyPr/>
                    <a:lstStyle/>
                    <a:p>
                      <a:pPr algn="ctr"/>
                      <a:r>
                        <a:rPr lang="en-US" sz="2400" baseline="0" dirty="0" smtClean="0">
                          <a:latin typeface="Times New Roman" panose="02020603050405020304" pitchFamily="18" charset="0"/>
                          <a:cs typeface="Times New Roman" panose="02020603050405020304" pitchFamily="18" charset="0"/>
                        </a:rPr>
                        <a:t>Standard (gr/dscf)</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r>
              <a:tr h="452236">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aseline="0" dirty="0" smtClean="0">
                          <a:latin typeface="Times New Roman" panose="02020603050405020304" pitchFamily="18" charset="0"/>
                          <a:cs typeface="Times New Roman" panose="02020603050405020304" pitchFamily="18" charset="0"/>
                        </a:rPr>
                        <a:t>Limit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Compliance</a:t>
                      </a:r>
                      <a:r>
                        <a:rPr lang="en-US" sz="2400" baseline="0" dirty="0" smtClean="0">
                          <a:latin typeface="Times New Roman" panose="02020603050405020304" pitchFamily="18" charset="0"/>
                          <a:cs typeface="Times New Roman" panose="02020603050405020304" pitchFamily="18" charset="0"/>
                        </a:rPr>
                        <a:t> Date</a:t>
                      </a:r>
                      <a:endParaRPr lang="en-US" sz="2400" dirty="0">
                        <a:latin typeface="Times New Roman" panose="02020603050405020304" pitchFamily="18" charset="0"/>
                        <a:cs typeface="Times New Roman" panose="02020603050405020304" pitchFamily="18" charset="0"/>
                      </a:endParaRPr>
                    </a:p>
                  </a:txBody>
                  <a:tcPr/>
                </a:tc>
              </a:tr>
              <a:tr h="477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0.24</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Until 12/31/19</a:t>
                      </a:r>
                      <a:endParaRPr lang="en-US" sz="2400" dirty="0">
                        <a:latin typeface="Times New Roman" panose="02020603050405020304" pitchFamily="18" charset="0"/>
                        <a:cs typeface="Times New Roman" panose="02020603050405020304" pitchFamily="18" charset="0"/>
                      </a:endParaRPr>
                    </a:p>
                  </a:txBody>
                  <a:tcPr/>
                </a:tc>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0.15</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Used &lt;</a:t>
                      </a:r>
                      <a:r>
                        <a:rPr lang="en-US" sz="2400" baseline="0" dirty="0" smtClean="0">
                          <a:latin typeface="Times New Roman" panose="02020603050405020304" pitchFamily="18" charset="0"/>
                          <a:cs typeface="Times New Roman" panose="02020603050405020304" pitchFamily="18" charset="0"/>
                        </a:rPr>
                        <a:t> 876 hrs/yr</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0.20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a:t>
                      </a:r>
                      <a:r>
                        <a:rPr lang="en-US" sz="2400" baseline="0" dirty="0" smtClean="0">
                          <a:latin typeface="Times New Roman" panose="02020603050405020304" pitchFamily="18" charset="0"/>
                          <a:cs typeface="Times New Roman" panose="02020603050405020304" pitchFamily="18" charset="0"/>
                        </a:rPr>
                        <a:t>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Until 12/31/19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On 01/01/20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0.10</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bl>
          </a:graphicData>
        </a:graphic>
      </p:graphicFrame>
      <p:sp>
        <p:nvSpPr>
          <p:cNvPr id="6" name="Title 1"/>
          <p:cNvSpPr>
            <a:spLocks noGrp="1"/>
          </p:cNvSpPr>
          <p:nvPr>
            <p:ph type="title"/>
          </p:nvPr>
        </p:nvSpPr>
        <p:spPr>
          <a:xfrm>
            <a:off x="838200" y="685800"/>
            <a:ext cx="8001000" cy="1447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200" dirty="0" smtClean="0">
                <a:latin typeface="Times New Roman" pitchFamily="18" charset="0"/>
                <a:cs typeface="Times New Roman" pitchFamily="18" charset="0"/>
              </a:rPr>
              <a:t>Non-Fuel Burning Equipment</a:t>
            </a:r>
            <a:endParaRPr lang="en-US" sz="3200"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752600"/>
            <a:ext cx="2819400" cy="194404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38</a:t>
            </a:fld>
            <a:endParaRPr lang="en-US" dirty="0"/>
          </a:p>
        </p:txBody>
      </p:sp>
    </p:spTree>
    <p:extLst>
      <p:ext uri="{BB962C8B-B14F-4D97-AF65-F5344CB8AC3E}">
        <p14:creationId xmlns:p14="http://schemas.microsoft.com/office/powerpoint/2010/main" xmlns="" val="6701670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xmlns="" val="233241635"/>
              </p:ext>
            </p:extLst>
          </p:nvPr>
        </p:nvGraphicFramePr>
        <p:xfrm>
          <a:off x="2590800" y="2509636"/>
          <a:ext cx="6096000" cy="4119764"/>
        </p:xfrm>
        <a:graphic>
          <a:graphicData uri="http://schemas.openxmlformats.org/drawingml/2006/table">
            <a:tbl>
              <a:tblPr firstRow="1" bandRow="1">
                <a:tableStyleId>{7DF18680-E054-41AD-8BC1-D1AEF772440D}</a:tableStyleId>
              </a:tblPr>
              <a:tblGrid>
                <a:gridCol w="2378927"/>
                <a:gridCol w="1561171"/>
                <a:gridCol w="2155902"/>
              </a:tblGrid>
              <a:tr h="297180">
                <a:tc>
                  <a:txBody>
                    <a:bodyPr/>
                    <a:lstStyle/>
                    <a:p>
                      <a:pPr algn="ctr"/>
                      <a:r>
                        <a:rPr lang="en-US" sz="2400" dirty="0" smtClean="0">
                          <a:latin typeface="Times New Roman" panose="02020603050405020304" pitchFamily="18" charset="0"/>
                          <a:cs typeface="Times New Roman" panose="02020603050405020304" pitchFamily="18" charset="0"/>
                        </a:rPr>
                        <a:t>Source</a:t>
                      </a:r>
                      <a:endParaRPr lang="en-US" sz="2400" dirty="0">
                        <a:latin typeface="Times New Roman" panose="02020603050405020304" pitchFamily="18" charset="0"/>
                        <a:cs typeface="Times New Roman" panose="02020603050405020304" pitchFamily="18" charset="0"/>
                      </a:endParaRPr>
                    </a:p>
                  </a:txBody>
                  <a:tcPr/>
                </a:tc>
                <a:tc gridSpan="2">
                  <a:txBody>
                    <a:bodyPr/>
                    <a:lstStyle/>
                    <a:p>
                      <a:pPr algn="ctr"/>
                      <a:r>
                        <a:rPr lang="en-US" sz="2400" baseline="0" dirty="0" smtClean="0">
                          <a:latin typeface="Times New Roman" panose="02020603050405020304" pitchFamily="18" charset="0"/>
                          <a:cs typeface="Times New Roman" panose="02020603050405020304" pitchFamily="18" charset="0"/>
                        </a:rPr>
                        <a:t>Standard (gr/dscf)</a:t>
                      </a:r>
                      <a:endParaRPr lang="en-US" sz="2400" dirty="0">
                        <a:latin typeface="Times New Roman" panose="02020603050405020304" pitchFamily="18" charset="0"/>
                        <a:cs typeface="Times New Roman" panose="02020603050405020304" pitchFamily="18" charset="0"/>
                      </a:endParaRPr>
                    </a:p>
                  </a:txBody>
                  <a:tcPr/>
                </a:tc>
                <a:tc hMerge="1">
                  <a:txBody>
                    <a:bodyPr/>
                    <a:lstStyle/>
                    <a:p>
                      <a:endParaRPr lang="en-US" dirty="0"/>
                    </a:p>
                  </a:txBody>
                  <a:tcPr/>
                </a:tc>
              </a:tr>
              <a:tr h="452236">
                <a:tc>
                  <a:txBody>
                    <a:bodyPr/>
                    <a:lstStyle/>
                    <a:p>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baseline="0" dirty="0" smtClean="0">
                          <a:latin typeface="Times New Roman" panose="02020603050405020304" pitchFamily="18" charset="0"/>
                          <a:cs typeface="Times New Roman" panose="02020603050405020304" pitchFamily="18" charset="0"/>
                        </a:rPr>
                        <a:t>Limit</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Compliance</a:t>
                      </a:r>
                      <a:r>
                        <a:rPr lang="en-US" sz="2400" baseline="0" dirty="0" smtClean="0">
                          <a:latin typeface="Times New Roman" panose="02020603050405020304" pitchFamily="18" charset="0"/>
                          <a:cs typeface="Times New Roman" panose="02020603050405020304" pitchFamily="18" charset="0"/>
                        </a:rPr>
                        <a:t> Date</a:t>
                      </a:r>
                      <a:endParaRPr lang="en-US" sz="2400" dirty="0">
                        <a:latin typeface="Times New Roman" panose="02020603050405020304" pitchFamily="18" charset="0"/>
                        <a:cs typeface="Times New Roman" panose="02020603050405020304" pitchFamily="18" charset="0"/>
                      </a:endParaRPr>
                    </a:p>
                  </a:txBody>
                  <a:tcPr/>
                </a:tc>
              </a:tr>
              <a:tr h="4774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0.24</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Until 12/31/19</a:t>
                      </a:r>
                      <a:endParaRPr lang="en-US" sz="2400" dirty="0">
                        <a:latin typeface="Times New Roman" panose="02020603050405020304" pitchFamily="18" charset="0"/>
                        <a:cs typeface="Times New Roman" panose="02020603050405020304" pitchFamily="18" charset="0"/>
                      </a:endParaRPr>
                    </a:p>
                  </a:txBody>
                  <a:tcPr/>
                </a:tc>
              </a:tr>
              <a:tr h="533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Pre 1970</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0.15</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Used &lt;</a:t>
                      </a:r>
                      <a:r>
                        <a:rPr lang="en-US" sz="2400" baseline="0" dirty="0" smtClean="0">
                          <a:latin typeface="Times New Roman" panose="02020603050405020304" pitchFamily="18" charset="0"/>
                          <a:cs typeface="Times New Roman" panose="02020603050405020304" pitchFamily="18" charset="0"/>
                        </a:rPr>
                        <a:t> 876 hrs/yr</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0.20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On</a:t>
                      </a:r>
                      <a:r>
                        <a:rPr lang="en-US" sz="2400" baseline="0" dirty="0" smtClean="0">
                          <a:latin typeface="Times New Roman" panose="02020603050405020304" pitchFamily="18" charset="0"/>
                          <a:cs typeface="Times New Roman" panose="02020603050405020304" pitchFamily="18" charset="0"/>
                        </a:rPr>
                        <a:t> 01/01/20</a:t>
                      </a:r>
                      <a:endParaRPr lang="en-US" sz="2400" dirty="0">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Until 12/31/19</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algn="l"/>
                      <a:r>
                        <a:rPr lang="en-US" sz="2400" dirty="0" smtClean="0">
                          <a:latin typeface="Times New Roman" panose="02020603050405020304" pitchFamily="18" charset="0"/>
                          <a:cs typeface="Times New Roman" panose="02020603050405020304" pitchFamily="18" charset="0"/>
                        </a:rPr>
                        <a:t>Post</a:t>
                      </a:r>
                      <a:r>
                        <a:rPr lang="en-US" sz="2400" baseline="0" dirty="0" smtClean="0">
                          <a:latin typeface="Times New Roman" panose="02020603050405020304" pitchFamily="18" charset="0"/>
                          <a:cs typeface="Times New Roman" panose="02020603050405020304" pitchFamily="18" charset="0"/>
                        </a:rPr>
                        <a:t> 1970</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0.14</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On 01/01/20</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p>
                  </a:txBody>
                  <a:tcPr/>
                </a:tc>
                <a:tc>
                  <a:txBody>
                    <a:bodyPr/>
                    <a:lstStyle/>
                    <a:p>
                      <a:pPr algn="ctr"/>
                      <a:r>
                        <a:rPr lang="en-US" sz="2400" dirty="0" smtClean="0">
                          <a:latin typeface="Times New Roman" panose="02020603050405020304" pitchFamily="18" charset="0"/>
                          <a:cs typeface="Times New Roman" panose="02020603050405020304" pitchFamily="18" charset="0"/>
                        </a:rPr>
                        <a:t>0.10</a:t>
                      </a:r>
                      <a:endParaRPr lang="en-US" sz="24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After SOS date</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a:txBody>
                  <a:tcPr/>
                </a:tc>
              </a:tr>
            </a:tbl>
          </a:graphicData>
        </a:graphic>
      </p:graphicFrame>
      <p:sp>
        <p:nvSpPr>
          <p:cNvPr id="6" name="Title 1"/>
          <p:cNvSpPr>
            <a:spLocks noGrp="1"/>
          </p:cNvSpPr>
          <p:nvPr>
            <p:ph type="title"/>
          </p:nvPr>
        </p:nvSpPr>
        <p:spPr>
          <a:xfrm>
            <a:off x="838200" y="685800"/>
            <a:ext cx="8001000" cy="12192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200" dirty="0" smtClean="0">
                <a:latin typeface="Times New Roman" pitchFamily="18" charset="0"/>
                <a:cs typeface="Times New Roman" pitchFamily="18" charset="0"/>
              </a:rPr>
              <a:t>Fuel Burning Equipment</a:t>
            </a:r>
            <a:endParaRPr lang="en-US" sz="3200" dirty="0">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1" y="1828800"/>
            <a:ext cx="2743200" cy="2057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Slide Number Placeholder 9"/>
          <p:cNvSpPr>
            <a:spLocks noGrp="1"/>
          </p:cNvSpPr>
          <p:nvPr>
            <p:ph type="sldNum" sz="quarter" idx="12"/>
          </p:nvPr>
        </p:nvSpPr>
        <p:spPr/>
        <p:txBody>
          <a:bodyPr/>
          <a:lstStyle/>
          <a:p>
            <a:fld id="{B4F3AE50-1B84-4193-A18E-F29C95A836E2}" type="slidenum">
              <a:rPr lang="en-US" smtClean="0"/>
              <a:pPr/>
              <a:t>39</a:t>
            </a:fld>
            <a:endParaRPr lang="en-US" dirty="0"/>
          </a:p>
        </p:txBody>
      </p:sp>
    </p:spTree>
    <p:extLst>
      <p:ext uri="{BB962C8B-B14F-4D97-AF65-F5344CB8AC3E}">
        <p14:creationId xmlns:p14="http://schemas.microsoft.com/office/powerpoint/2010/main" xmlns="" val="40632798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457200" y="1905000"/>
            <a:ext cx="8229600" cy="2819400"/>
          </a:xfrm>
        </p:spPr>
        <p:txBody>
          <a:bodyPr/>
          <a:lstStyle/>
          <a:p>
            <a:r>
              <a:rPr lang="en-US" dirty="0" smtClean="0">
                <a:latin typeface="Times New Roman" pitchFamily="18" charset="0"/>
                <a:cs typeface="Times New Roman" pitchFamily="18" charset="0"/>
              </a:rPr>
              <a:t>Started out initially as reorganization</a:t>
            </a:r>
          </a:p>
          <a:p>
            <a:r>
              <a:rPr lang="en-US" dirty="0" smtClean="0">
                <a:latin typeface="Times New Roman" pitchFamily="18" charset="0"/>
                <a:cs typeface="Times New Roman" pitchFamily="18" charset="0"/>
              </a:rPr>
              <a:t>Received input about: </a:t>
            </a:r>
          </a:p>
          <a:p>
            <a:pPr lvl="1"/>
            <a:r>
              <a:rPr lang="en-US" dirty="0" smtClean="0">
                <a:latin typeface="Times New Roman" pitchFamily="18" charset="0"/>
                <a:cs typeface="Times New Roman" pitchFamily="18" charset="0"/>
              </a:rPr>
              <a:t>Unclear rules from permit writers/inspectors</a:t>
            </a:r>
          </a:p>
          <a:p>
            <a:pPr lvl="1"/>
            <a:r>
              <a:rPr lang="en-US" dirty="0" smtClean="0">
                <a:latin typeface="Times New Roman" pitchFamily="18" charset="0"/>
                <a:cs typeface="Times New Roman" pitchFamily="18" charset="0"/>
              </a:rPr>
              <a:t>Permitting problems in areas of marginal air quality</a:t>
            </a:r>
          </a:p>
          <a:p>
            <a:pPr lvl="1">
              <a:buNone/>
            </a:pPr>
            <a:endParaRPr lang="en-US" dirty="0" smtClean="0"/>
          </a:p>
          <a:p>
            <a:endParaRPr lang="en-US" dirty="0"/>
          </a:p>
        </p:txBody>
      </p:sp>
      <p:pic>
        <p:nvPicPr>
          <p:cNvPr id="2052" name="Picture 4" descr="http://bis.ricoh-usa.com/img/graphics/stack_papers.png"/>
          <p:cNvPicPr>
            <a:picLocks noChangeAspect="1" noChangeArrowheads="1"/>
          </p:cNvPicPr>
          <p:nvPr/>
        </p:nvPicPr>
        <p:blipFill>
          <a:blip r:embed="rId3" cstate="print"/>
          <a:srcRect b="12270"/>
          <a:stretch>
            <a:fillRect/>
          </a:stretch>
        </p:blipFill>
        <p:spPr bwMode="auto">
          <a:xfrm>
            <a:off x="1600200" y="4419600"/>
            <a:ext cx="6200775" cy="2211253"/>
          </a:xfrm>
          <a:prstGeom prst="rect">
            <a:avLst/>
          </a:prstGeom>
          <a:noFill/>
        </p:spPr>
      </p:pic>
      <p:sp>
        <p:nvSpPr>
          <p:cNvPr id="9" name="Title 8"/>
          <p:cNvSpPr>
            <a:spLocks noGrp="1"/>
          </p:cNvSpPr>
          <p:nvPr>
            <p:ph type="title"/>
          </p:nvPr>
        </p:nvSpPr>
        <p:spPr>
          <a:xfrm>
            <a:off x="457200" y="960438"/>
            <a:ext cx="8229600" cy="715962"/>
          </a:xfrm>
        </p:spPr>
        <p:txBody>
          <a:bodyPr/>
          <a:lstStyle/>
          <a:p>
            <a:r>
              <a:rPr lang="en-US" sz="3600" dirty="0" smtClean="0">
                <a:latin typeface="Times New Roman" pitchFamily="18" charset="0"/>
                <a:cs typeface="Times New Roman" pitchFamily="18" charset="0"/>
              </a:rPr>
              <a:t>Reasons for Rulemaking</a:t>
            </a:r>
            <a:endParaRPr lang="en-US" sz="36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4</a:t>
            </a:fld>
            <a:endParaRPr lang="en-US" dirty="0"/>
          </a:p>
        </p:txBody>
      </p:sp>
    </p:spTree>
    <p:extLst>
      <p:ext uri="{BB962C8B-B14F-4D97-AF65-F5344CB8AC3E}">
        <p14:creationId xmlns="" xmlns:p14="http://schemas.microsoft.com/office/powerpoint/2010/main" val="14292107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1769" y="3657600"/>
            <a:ext cx="2220432" cy="1665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6936" r="23990" b="31341"/>
          <a:stretch/>
        </p:blipFill>
        <p:spPr bwMode="auto">
          <a:xfrm>
            <a:off x="113416" y="2598265"/>
            <a:ext cx="1610832" cy="10593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a:spLocks noGrp="1"/>
          </p:cNvSpPr>
          <p:nvPr>
            <p:ph type="title"/>
          </p:nvPr>
        </p:nvSpPr>
        <p:spPr>
          <a:xfrm>
            <a:off x="838200" y="685800"/>
            <a:ext cx="8001000" cy="1066800"/>
          </a:xfrm>
        </p:spPr>
        <p:txBody>
          <a:bodyPr/>
          <a:lstStyle/>
          <a:p>
            <a:r>
              <a:rPr lang="en-US" sz="3600" dirty="0" smtClean="0">
                <a:latin typeface="Times New Roman" pitchFamily="18" charset="0"/>
                <a:cs typeface="Times New Roman" pitchFamily="18" charset="0"/>
              </a:rPr>
              <a:t>Grain loading changes		</a:t>
            </a:r>
            <a:r>
              <a:rPr lang="en-US" sz="2000" i="1" dirty="0" smtClean="0">
                <a:latin typeface="Times New Roman" pitchFamily="18" charset="0"/>
                <a:cs typeface="Times New Roman" pitchFamily="18" charset="0"/>
              </a:rPr>
              <a:t>continued</a:t>
            </a:r>
            <a:r>
              <a:rPr lang="en-US" sz="3600" dirty="0">
                <a:latin typeface="Times New Roman" pitchFamily="18" charset="0"/>
                <a:cs typeface="Times New Roman" pitchFamily="18" charset="0"/>
              </a:rPr>
              <a:t/>
            </a:r>
            <a:br>
              <a:rPr lang="en-US" sz="3600" dirty="0">
                <a:latin typeface="Times New Roman" pitchFamily="18" charset="0"/>
                <a:cs typeface="Times New Roman" pitchFamily="18" charset="0"/>
              </a:rPr>
            </a:br>
            <a:r>
              <a:rPr lang="en-US" sz="3600" dirty="0" smtClean="0">
                <a:latin typeface="Times New Roman" pitchFamily="18" charset="0"/>
                <a:cs typeface="Times New Roman" pitchFamily="18" charset="0"/>
              </a:rPr>
              <a:t>Pre-1970 </a:t>
            </a:r>
            <a:r>
              <a:rPr lang="en-US" sz="3200" dirty="0" smtClean="0">
                <a:latin typeface="Times New Roman" pitchFamily="18" charset="0"/>
                <a:cs typeface="Times New Roman" pitchFamily="18" charset="0"/>
              </a:rPr>
              <a:t>Fuel Burning Equipment</a:t>
            </a:r>
            <a:endParaRPr lang="en-US" sz="3200" dirty="0">
              <a:latin typeface="Times New Roman" pitchFamily="18" charset="0"/>
              <a:cs typeface="Times New Roman" pitchFamily="18" charset="0"/>
            </a:endParaRPr>
          </a:p>
        </p:txBody>
      </p:sp>
      <p:sp>
        <p:nvSpPr>
          <p:cNvPr id="2" name="TextBox 1"/>
          <p:cNvSpPr txBox="1"/>
          <p:nvPr/>
        </p:nvSpPr>
        <p:spPr>
          <a:xfrm>
            <a:off x="2369288" y="2368927"/>
            <a:ext cx="6622311" cy="4278094"/>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For boilers that cannot meet 0.15 gr/dscf:</a:t>
            </a:r>
          </a:p>
          <a:p>
            <a:endParaRPr lang="en-US" sz="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Submit signed </a:t>
            </a:r>
            <a:r>
              <a:rPr lang="en-US" sz="2800" dirty="0">
                <a:latin typeface="Times New Roman" panose="02020603050405020304" pitchFamily="18" charset="0"/>
                <a:cs typeface="Times New Roman" panose="02020603050405020304" pitchFamily="18" charset="0"/>
              </a:rPr>
              <a:t>report by professional </a:t>
            </a:r>
            <a:r>
              <a:rPr lang="en-US" sz="2800" dirty="0" smtClean="0">
                <a:latin typeface="Times New Roman" panose="02020603050405020304" pitchFamily="18" charset="0"/>
                <a:cs typeface="Times New Roman" panose="02020603050405020304" pitchFamily="18" charset="0"/>
              </a:rPr>
              <a:t>engineer after</a:t>
            </a:r>
            <a:r>
              <a:rPr lang="en-US" sz="2800" dirty="0">
                <a:latin typeface="Times New Roman" panose="02020603050405020304" pitchFamily="18" charset="0"/>
                <a:cs typeface="Times New Roman" panose="02020603050405020304" pitchFamily="18" charset="0"/>
              </a:rPr>
              <a:t>:</a:t>
            </a:r>
          </a:p>
          <a:p>
            <a:pPr marL="742950" lvl="1"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Multiclone maintenance and upgrade or</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B</a:t>
            </a:r>
            <a:r>
              <a:rPr lang="en-US" sz="2800" dirty="0" smtClean="0">
                <a:latin typeface="Times New Roman" panose="02020603050405020304" pitchFamily="18" charset="0"/>
                <a:cs typeface="Times New Roman" panose="02020603050405020304" pitchFamily="18" charset="0"/>
              </a:rPr>
              <a:t>oiler tune-up </a:t>
            </a:r>
          </a:p>
          <a:p>
            <a:pPr marL="742950" lvl="1" indent="-285750">
              <a:buFont typeface="Arial" panose="020B0604020202020204" pitchFamily="34" charset="0"/>
              <a:buChar char="•"/>
            </a:pPr>
            <a:endParaRPr lang="en-US" sz="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smtClean="0">
                <a:latin typeface="Times New Roman" panose="02020603050405020304" pitchFamily="18" charset="0"/>
                <a:cs typeface="Times New Roman" panose="02020603050405020304" pitchFamily="18" charset="0"/>
              </a:rPr>
              <a:t>Request </a:t>
            </a:r>
            <a:r>
              <a:rPr lang="en-US" sz="2800" dirty="0">
                <a:latin typeface="Times New Roman" panose="02020603050405020304" pitchFamily="18" charset="0"/>
                <a:cs typeface="Times New Roman" panose="02020603050405020304" pitchFamily="18" charset="0"/>
              </a:rPr>
              <a:t>specific limit of 0.17 gr/dscf by 10/01/19</a:t>
            </a:r>
          </a:p>
          <a:p>
            <a:pPr marL="285750" indent="-285750">
              <a:buFont typeface="Arial" panose="020B0604020202020204" pitchFamily="34" charset="0"/>
              <a:buChar char="•"/>
            </a:pPr>
            <a:endParaRPr lang="en-US" sz="32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40</a:t>
            </a:fld>
            <a:endParaRPr lang="en-US" dirty="0"/>
          </a:p>
        </p:txBody>
      </p:sp>
    </p:spTree>
    <p:extLst>
      <p:ext uri="{BB962C8B-B14F-4D97-AF65-F5344CB8AC3E}">
        <p14:creationId xmlns:p14="http://schemas.microsoft.com/office/powerpoint/2010/main" xmlns="" val="398347033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38200"/>
            <a:ext cx="7543800" cy="1143000"/>
          </a:xfrm>
        </p:spPr>
        <p:txBody>
          <a:bodyPr/>
          <a:lstStyle/>
          <a:p>
            <a:r>
              <a:rPr lang="en-US" sz="3600" dirty="0" smtClean="0">
                <a:latin typeface="Times New Roman" pitchFamily="18" charset="0"/>
                <a:cs typeface="Times New Roman" pitchFamily="18" charset="0"/>
              </a:rPr>
              <a:t>PM and Opacity Standards  -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Affected Sources</a:t>
            </a:r>
            <a:endParaRPr lang="en-US" sz="3600" dirty="0">
              <a:latin typeface="Times New Roman" pitchFamily="18" charset="0"/>
              <a:cs typeface="Times New Roman" pitchFamily="18" charset="0"/>
            </a:endParaRPr>
          </a:p>
        </p:txBody>
      </p:sp>
      <p:sp>
        <p:nvSpPr>
          <p:cNvPr id="3" name="Content Placeholder 2"/>
          <p:cNvSpPr>
            <a:spLocks noGrp="1"/>
          </p:cNvSpPr>
          <p:nvPr>
            <p:ph idx="1"/>
          </p:nvPr>
        </p:nvSpPr>
        <p:spPr>
          <a:xfrm>
            <a:off x="990600" y="2362200"/>
            <a:ext cx="7315200" cy="3505200"/>
          </a:xfrm>
        </p:spPr>
        <p:txBody>
          <a:bodyPr>
            <a:normAutofit/>
          </a:bodyPr>
          <a:lstStyle/>
          <a:p>
            <a:r>
              <a:rPr lang="en-US" sz="2800" dirty="0">
                <a:latin typeface="Times New Roman" panose="02020603050405020304" pitchFamily="18" charset="0"/>
                <a:cs typeface="Times New Roman" panose="02020603050405020304" pitchFamily="18" charset="0"/>
              </a:rPr>
              <a:t>Boise Cascade (Pilot </a:t>
            </a:r>
            <a:r>
              <a:rPr lang="en-US" sz="2800" dirty="0" smtClean="0">
                <a:latin typeface="Times New Roman" panose="02020603050405020304" pitchFamily="18" charset="0"/>
                <a:cs typeface="Times New Roman" panose="02020603050405020304" pitchFamily="18" charset="0"/>
              </a:rPr>
              <a:t>Rock) 30-0016</a:t>
            </a:r>
          </a:p>
          <a:p>
            <a:r>
              <a:rPr lang="en-US" sz="2800" dirty="0">
                <a:latin typeface="Times New Roman" panose="02020603050405020304" pitchFamily="18" charset="0"/>
                <a:cs typeface="Times New Roman" panose="02020603050405020304" pitchFamily="18" charset="0"/>
              </a:rPr>
              <a:t>Collins (Fremont Sawmill) 19-0002</a:t>
            </a:r>
          </a:p>
          <a:p>
            <a:r>
              <a:rPr lang="en-US" sz="2800" dirty="0" smtClean="0">
                <a:latin typeface="Times New Roman" panose="02020603050405020304" pitchFamily="18" charset="0"/>
                <a:cs typeface="Times New Roman" panose="02020603050405020304" pitchFamily="18" charset="0"/>
              </a:rPr>
              <a:t>Columbia </a:t>
            </a:r>
            <a:r>
              <a:rPr lang="en-US" sz="2800" dirty="0">
                <a:latin typeface="Times New Roman" panose="02020603050405020304" pitchFamily="18" charset="0"/>
                <a:cs typeface="Times New Roman" panose="02020603050405020304" pitchFamily="18" charset="0"/>
              </a:rPr>
              <a:t>Forest </a:t>
            </a:r>
            <a:r>
              <a:rPr lang="en-US" sz="2800" dirty="0" smtClean="0">
                <a:latin typeface="Times New Roman" panose="02020603050405020304" pitchFamily="18" charset="0"/>
                <a:cs typeface="Times New Roman" panose="02020603050405020304" pitchFamily="18" charset="0"/>
              </a:rPr>
              <a:t>Products 18-0014</a:t>
            </a:r>
          </a:p>
          <a:p>
            <a:r>
              <a:rPr lang="en-US" sz="2800" dirty="0" smtClean="0">
                <a:latin typeface="Times New Roman" panose="02020603050405020304" pitchFamily="18" charset="0"/>
                <a:cs typeface="Times New Roman" panose="02020603050405020304" pitchFamily="18" charset="0"/>
              </a:rPr>
              <a:t>Frank Lumber 22-2525</a:t>
            </a:r>
          </a:p>
          <a:p>
            <a:r>
              <a:rPr lang="en-US" sz="2800" dirty="0" smtClean="0">
                <a:latin typeface="Times New Roman" panose="02020603050405020304" pitchFamily="18" charset="0"/>
                <a:cs typeface="Times New Roman" panose="02020603050405020304" pitchFamily="18" charset="0"/>
              </a:rPr>
              <a:t>Interfor Pacific 18-0005</a:t>
            </a:r>
          </a:p>
          <a:p>
            <a:r>
              <a:rPr lang="en-US" sz="2800" dirty="0" smtClean="0">
                <a:latin typeface="Times New Roman" panose="02020603050405020304" pitchFamily="18" charset="0"/>
                <a:cs typeface="Times New Roman" panose="02020603050405020304" pitchFamily="18" charset="0"/>
              </a:rPr>
              <a:t>Swanson </a:t>
            </a:r>
            <a:r>
              <a:rPr lang="en-US" sz="2800" dirty="0">
                <a:latin typeface="Times New Roman" panose="02020603050405020304" pitchFamily="18" charset="0"/>
                <a:cs typeface="Times New Roman" panose="02020603050405020304" pitchFamily="18" charset="0"/>
              </a:rPr>
              <a:t>Group </a:t>
            </a:r>
            <a:r>
              <a:rPr lang="en-US" sz="2800" dirty="0" smtClean="0">
                <a:latin typeface="Times New Roman" panose="02020603050405020304" pitchFamily="18" charset="0"/>
                <a:cs typeface="Times New Roman" panose="02020603050405020304" pitchFamily="18" charset="0"/>
              </a:rPr>
              <a:t>Roseburg 10-0030</a:t>
            </a:r>
          </a:p>
        </p:txBody>
      </p:sp>
      <p:sp>
        <p:nvSpPr>
          <p:cNvPr id="7" name="Slide Number Placeholder 6"/>
          <p:cNvSpPr>
            <a:spLocks noGrp="1"/>
          </p:cNvSpPr>
          <p:nvPr>
            <p:ph type="sldNum" sz="quarter" idx="12"/>
          </p:nvPr>
        </p:nvSpPr>
        <p:spPr/>
        <p:txBody>
          <a:bodyPr/>
          <a:lstStyle/>
          <a:p>
            <a:fld id="{B4F3AE50-1B84-4193-A18E-F29C95A836E2}" type="slidenum">
              <a:rPr lang="en-US" smtClean="0"/>
              <a:pPr/>
              <a:t>41</a:t>
            </a:fld>
            <a:endParaRPr lang="en-US" dirty="0"/>
          </a:p>
        </p:txBody>
      </p:sp>
    </p:spTree>
    <p:extLst>
      <p:ext uri="{BB962C8B-B14F-4D97-AF65-F5344CB8AC3E}">
        <p14:creationId xmlns:p14="http://schemas.microsoft.com/office/powerpoint/2010/main" xmlns="" val="41195491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2057400"/>
            <a:ext cx="8229600" cy="3962400"/>
          </a:xfrm>
        </p:spPr>
        <p:txBody>
          <a:bodyPr>
            <a:noAutofit/>
          </a:bodyPr>
          <a:lstStyle/>
          <a:p>
            <a:r>
              <a:rPr lang="en-US" sz="2800" dirty="0" smtClean="0">
                <a:latin typeface="Times New Roman" pitchFamily="18" charset="0"/>
                <a:cs typeface="Times New Roman" pitchFamily="18" charset="0"/>
              </a:rPr>
              <a:t>Conduct more frequent tuning/maintenance</a:t>
            </a:r>
          </a:p>
          <a:p>
            <a:pPr lvl="1"/>
            <a:r>
              <a:rPr lang="en-US" sz="2400" dirty="0" smtClean="0">
                <a:latin typeface="Times New Roman" pitchFamily="18" charset="0"/>
                <a:cs typeface="Times New Roman" pitchFamily="18" charset="0"/>
              </a:rPr>
              <a:t>1977 28 MMBtu wood fired boiler; pre-test out of compliance; post-test less than 0.1 gr/dscf</a:t>
            </a:r>
          </a:p>
          <a:p>
            <a:r>
              <a:rPr lang="en-US" sz="2800" dirty="0" smtClean="0">
                <a:latin typeface="Times New Roman" pitchFamily="18" charset="0"/>
                <a:cs typeface="Times New Roman" pitchFamily="18" charset="0"/>
              </a:rPr>
              <a:t>Maintain consistent/high quality fuel</a:t>
            </a:r>
          </a:p>
          <a:p>
            <a:r>
              <a:rPr lang="en-US" sz="2800" dirty="0" smtClean="0">
                <a:latin typeface="Times New Roman" pitchFamily="18" charset="0"/>
                <a:cs typeface="Times New Roman" pitchFamily="18" charset="0"/>
              </a:rPr>
              <a:t>Improve combustion controls </a:t>
            </a:r>
          </a:p>
          <a:p>
            <a:r>
              <a:rPr lang="en-US" sz="2800" dirty="0" smtClean="0">
                <a:latin typeface="Times New Roman" pitchFamily="18" charset="0"/>
                <a:cs typeface="Times New Roman" pitchFamily="18" charset="0"/>
              </a:rPr>
              <a:t>Maintain/upgrade multiclone</a:t>
            </a:r>
          </a:p>
          <a:p>
            <a:pPr lvl="1"/>
            <a:r>
              <a:rPr lang="en-US" sz="2400" dirty="0" smtClean="0">
                <a:latin typeface="Times New Roman" pitchFamily="18" charset="0"/>
                <a:cs typeface="Times New Roman" pitchFamily="18" charset="0"/>
              </a:rPr>
              <a:t>Flue gas recirculation</a:t>
            </a:r>
          </a:p>
          <a:p>
            <a:pPr lvl="1"/>
            <a:r>
              <a:rPr lang="en-US" sz="2400" dirty="0" smtClean="0">
                <a:latin typeface="Times New Roman" pitchFamily="18" charset="0"/>
                <a:cs typeface="Times New Roman" pitchFamily="18" charset="0"/>
              </a:rPr>
              <a:t>Multiclone inspection</a:t>
            </a:r>
          </a:p>
          <a:p>
            <a:pPr lvl="1"/>
            <a:endParaRPr lang="en-US" sz="2400" dirty="0" smtClean="0">
              <a:latin typeface="Times New Roman" pitchFamily="18" charset="0"/>
              <a:cs typeface="Times New Roman" pitchFamily="18" charset="0"/>
            </a:endParaRPr>
          </a:p>
          <a:p>
            <a:pPr marL="0" indent="0">
              <a:buClr>
                <a:srgbClr val="00B0F0"/>
              </a:buClr>
              <a:buNone/>
            </a:pPr>
            <a:endParaRPr lang="en-US" sz="2800" dirty="0" smtClean="0">
              <a:latin typeface="Times New Roman" pitchFamily="18" charset="0"/>
              <a:cs typeface="Times New Roman" pitchFamily="18" charset="0"/>
            </a:endParaRPr>
          </a:p>
        </p:txBody>
      </p:sp>
      <p:sp>
        <p:nvSpPr>
          <p:cNvPr id="6" name="TextBox 5"/>
          <p:cNvSpPr txBox="1"/>
          <p:nvPr/>
        </p:nvSpPr>
        <p:spPr>
          <a:xfrm>
            <a:off x="914400" y="914400"/>
            <a:ext cx="7772400" cy="1200329"/>
          </a:xfrm>
          <a:prstGeom prst="rect">
            <a:avLst/>
          </a:prstGeom>
          <a:noFill/>
        </p:spPr>
        <p:txBody>
          <a:bodyPr wrap="square" rtlCol="0">
            <a:spAutoFit/>
          </a:bodyPr>
          <a:lstStyle/>
          <a:p>
            <a:r>
              <a:rPr lang="en-US" sz="3600" dirty="0" smtClean="0">
                <a:latin typeface="Times New Roman" pitchFamily="18" charset="0"/>
                <a:cs typeface="Times New Roman" pitchFamily="18" charset="0"/>
              </a:rPr>
              <a:t>What might be necessary to comply with standards</a:t>
            </a:r>
            <a:endParaRPr lang="en-US" sz="3600" dirty="0">
              <a:latin typeface="Times New Roman" pitchFamily="18" charset="0"/>
              <a:cs typeface="Times New Roman" pitchFamily="18" charset="0"/>
            </a:endParaRPr>
          </a:p>
        </p:txBody>
      </p:sp>
      <p:pic>
        <p:nvPicPr>
          <p:cNvPr id="63490" name="Picture 2" descr="http://www.lawson-taylor.ca/images/airclean/multiclone.jpg">
            <a:hlinkClick r:id="rId3"/>
          </p:cNvPr>
          <p:cNvPicPr>
            <a:picLocks noChangeAspect="1" noChangeArrowheads="1"/>
          </p:cNvPicPr>
          <p:nvPr/>
        </p:nvPicPr>
        <p:blipFill>
          <a:blip r:embed="rId4" cstate="print"/>
          <a:srcRect/>
          <a:stretch>
            <a:fillRect/>
          </a:stretch>
        </p:blipFill>
        <p:spPr bwMode="auto">
          <a:xfrm>
            <a:off x="6400800" y="3416173"/>
            <a:ext cx="2438400" cy="3150607"/>
          </a:xfrm>
          <a:prstGeom prst="rect">
            <a:avLst/>
          </a:prstGeom>
          <a:noFill/>
        </p:spPr>
      </p:pic>
      <p:sp>
        <p:nvSpPr>
          <p:cNvPr id="8" name="Slide Number Placeholder 7"/>
          <p:cNvSpPr>
            <a:spLocks noGrp="1"/>
          </p:cNvSpPr>
          <p:nvPr>
            <p:ph type="sldNum" sz="quarter" idx="12"/>
          </p:nvPr>
        </p:nvSpPr>
        <p:spPr/>
        <p:txBody>
          <a:bodyPr/>
          <a:lstStyle/>
          <a:p>
            <a:fld id="{B4F3AE50-1B84-4193-A18E-F29C95A836E2}" type="slidenum">
              <a:rPr lang="en-US" smtClean="0"/>
              <a:pPr/>
              <a:t>42</a:t>
            </a:fld>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371600" y="914400"/>
            <a:ext cx="7239000" cy="685800"/>
          </a:xfrm>
        </p:spPr>
        <p:txBody>
          <a:bodyPr/>
          <a:lstStyle/>
          <a:p>
            <a:r>
              <a:rPr lang="en-US" sz="3600" dirty="0" smtClean="0">
                <a:latin typeface="Times New Roman" pitchFamily="18" charset="0"/>
                <a:cs typeface="Times New Roman" pitchFamily="18" charset="0"/>
              </a:rPr>
              <a:t>PM Standards</a:t>
            </a:r>
            <a:endParaRPr lang="en-US" sz="3600" dirty="0">
              <a:latin typeface="Times New Roman" pitchFamily="18" charset="0"/>
              <a:cs typeface="Times New Roman" pitchFamily="18" charset="0"/>
            </a:endParaRPr>
          </a:p>
        </p:txBody>
      </p:sp>
      <p:pic>
        <p:nvPicPr>
          <p:cNvPr id="2050" name="Picture 2" descr="http://assets.kingletas.com/wp-content/uploads/2013/04/Question-People.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09800" y="1828800"/>
            <a:ext cx="5067300" cy="47244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43</a:t>
            </a:fld>
            <a:endParaRPr lang="en-US" dirty="0"/>
          </a:p>
        </p:txBody>
      </p:sp>
    </p:spTree>
    <p:extLst>
      <p:ext uri="{BB962C8B-B14F-4D97-AF65-F5344CB8AC3E}">
        <p14:creationId xmlns:p14="http://schemas.microsoft.com/office/powerpoint/2010/main" xmlns="" val="20772920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Break</a:t>
            </a:r>
            <a:endParaRPr lang="en-US" dirty="0">
              <a:latin typeface="Times New Roman" pitchFamily="18" charset="0"/>
              <a:cs typeface="Times New Roman" pitchFamily="18" charset="0"/>
            </a:endParaRPr>
          </a:p>
        </p:txBody>
      </p:sp>
      <p:pic>
        <p:nvPicPr>
          <p:cNvPr id="1026" name="Picture 2" descr="http://media.sdreader.com/img/blogs/entry_img/2012/Feb/01/almondCroissant_t620.jpg?fbf2daa044e08a86b24c9c38cd7501865a0e2373"/>
          <p:cNvPicPr>
            <a:picLocks noChangeAspect="1" noChangeArrowheads="1"/>
          </p:cNvPicPr>
          <p:nvPr/>
        </p:nvPicPr>
        <p:blipFill>
          <a:blip r:embed="rId2" cstate="print"/>
          <a:srcRect/>
          <a:stretch>
            <a:fillRect/>
          </a:stretch>
        </p:blipFill>
        <p:spPr bwMode="auto">
          <a:xfrm>
            <a:off x="1752600" y="2057400"/>
            <a:ext cx="5905500" cy="3324225"/>
          </a:xfrm>
          <a:prstGeom prst="rect">
            <a:avLst/>
          </a:prstGeom>
          <a:noFill/>
        </p:spPr>
      </p:pic>
      <p:sp>
        <p:nvSpPr>
          <p:cNvPr id="10" name="Slide Number Placeholder 9"/>
          <p:cNvSpPr>
            <a:spLocks noGrp="1"/>
          </p:cNvSpPr>
          <p:nvPr>
            <p:ph type="sldNum" sz="quarter" idx="12"/>
          </p:nvPr>
        </p:nvSpPr>
        <p:spPr/>
        <p:txBody>
          <a:bodyPr/>
          <a:lstStyle/>
          <a:p>
            <a:fld id="{B4F3AE50-1B84-4193-A18E-F29C95A836E2}" type="slidenum">
              <a:rPr lang="en-US" smtClean="0"/>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457200" y="2286000"/>
            <a:ext cx="4447051"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340-222-0020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Applicability and Jurisdiction</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7" name="Picture 9" descr="http://imgc.allpostersimages.com/images/P-473-488-90/37/3791/HDCIF00Z/posters/mayor-william-b-hartsfield-reading-over-some-papers-in-his-office.jpg"/>
          <p:cNvPicPr>
            <a:picLocks noChangeAspect="1" noChangeArrowheads="1"/>
          </p:cNvPicPr>
          <p:nvPr/>
        </p:nvPicPr>
        <p:blipFill>
          <a:blip r:embed="rId2" cstate="print"/>
          <a:srcRect/>
          <a:stretch>
            <a:fillRect/>
          </a:stretch>
        </p:blipFill>
        <p:spPr bwMode="auto">
          <a:xfrm>
            <a:off x="7315200" y="609600"/>
            <a:ext cx="1479765" cy="1110606"/>
          </a:xfrm>
          <a:prstGeom prst="rect">
            <a:avLst/>
          </a:prstGeom>
          <a:noFill/>
        </p:spPr>
      </p:pic>
      <p:pic>
        <p:nvPicPr>
          <p:cNvPr id="278538" name="Picture 10"/>
          <p:cNvPicPr>
            <a:picLocks noChangeAspect="1" noChangeArrowheads="1"/>
          </p:cNvPicPr>
          <p:nvPr/>
        </p:nvPicPr>
        <p:blipFill>
          <a:blip r:embed="rId3" cstate="print"/>
          <a:srcRect l="3750" t="37500" r="52500" b="43359"/>
          <a:stretch>
            <a:fillRect/>
          </a:stretch>
        </p:blipFill>
        <p:spPr bwMode="auto">
          <a:xfrm>
            <a:off x="228600" y="3581400"/>
            <a:ext cx="8768416" cy="2057400"/>
          </a:xfrm>
          <a:prstGeom prst="rect">
            <a:avLst/>
          </a:prstGeom>
          <a:noFill/>
          <a:ln w="9525">
            <a:noFill/>
            <a:miter lim="800000"/>
            <a:headEnd/>
            <a:tailEnd/>
          </a:ln>
        </p:spPr>
      </p:pic>
      <p:sp>
        <p:nvSpPr>
          <p:cNvPr id="14" name="Slide Number Placeholder 13"/>
          <p:cNvSpPr>
            <a:spLocks noGrp="1"/>
          </p:cNvSpPr>
          <p:nvPr>
            <p:ph type="sldNum" sz="quarter" idx="12"/>
          </p:nvPr>
        </p:nvSpPr>
        <p:spPr/>
        <p:txBody>
          <a:bodyPr/>
          <a:lstStyle/>
          <a:p>
            <a:fld id="{B4F3AE50-1B84-4193-A18E-F29C95A836E2}" type="slidenum">
              <a:rPr lang="en-US" smtClean="0"/>
              <a:pPr/>
              <a:t>45</a:t>
            </a:fld>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457200" y="2286000"/>
            <a:ext cx="4447051" cy="954107"/>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340-222-0020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Applicability and Jurisdiction</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7" name="Picture 9" descr="http://imgc.allpostersimages.com/images/P-473-488-90/37/3791/HDCIF00Z/posters/mayor-william-b-hartsfield-reading-over-some-papers-in-his-office.jpg"/>
          <p:cNvPicPr>
            <a:picLocks noChangeAspect="1" noChangeArrowheads="1"/>
          </p:cNvPicPr>
          <p:nvPr/>
        </p:nvPicPr>
        <p:blipFill>
          <a:blip r:embed="rId2" cstate="print"/>
          <a:srcRect/>
          <a:stretch>
            <a:fillRect/>
          </a:stretch>
        </p:blipFill>
        <p:spPr bwMode="auto">
          <a:xfrm>
            <a:off x="7315200" y="533400"/>
            <a:ext cx="1479765" cy="1110606"/>
          </a:xfrm>
          <a:prstGeom prst="rect">
            <a:avLst/>
          </a:prstGeom>
          <a:noFill/>
        </p:spPr>
      </p:pic>
      <p:pic>
        <p:nvPicPr>
          <p:cNvPr id="279554" name="Picture 2"/>
          <p:cNvPicPr>
            <a:picLocks noChangeAspect="1" noChangeArrowheads="1"/>
          </p:cNvPicPr>
          <p:nvPr/>
        </p:nvPicPr>
        <p:blipFill>
          <a:blip r:embed="rId3" cstate="print"/>
          <a:srcRect l="4687" t="24609" r="53437" b="55078"/>
          <a:stretch>
            <a:fillRect/>
          </a:stretch>
        </p:blipFill>
        <p:spPr bwMode="auto">
          <a:xfrm>
            <a:off x="533400" y="3429000"/>
            <a:ext cx="8457229" cy="213360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fld id="{B4F3AE50-1B84-4193-A18E-F29C95A836E2}" type="slidenum">
              <a:rPr lang="en-US" smtClean="0"/>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3" name="Picture 5" descr="http://www.theeyeglassshop.net/images/072P0604LL.jpg"/>
          <p:cNvPicPr>
            <a:picLocks noChangeAspect="1" noChangeArrowheads="1"/>
          </p:cNvPicPr>
          <p:nvPr/>
        </p:nvPicPr>
        <p:blipFill>
          <a:blip r:embed="rId2" cstate="print"/>
          <a:srcRect/>
          <a:stretch>
            <a:fillRect/>
          </a:stretch>
        </p:blipFill>
        <p:spPr bwMode="auto">
          <a:xfrm>
            <a:off x="7619999" y="533401"/>
            <a:ext cx="1278732" cy="1143000"/>
          </a:xfrm>
          <a:prstGeom prst="rect">
            <a:avLst/>
          </a:prstGeom>
          <a:noFill/>
        </p:spPr>
      </p:pic>
      <p:sp>
        <p:nvSpPr>
          <p:cNvPr id="11" name="Rectangle 1"/>
          <p:cNvSpPr>
            <a:spLocks noChangeArrowheads="1"/>
          </p:cNvSpPr>
          <p:nvPr/>
        </p:nvSpPr>
        <p:spPr bwMode="auto">
          <a:xfrm>
            <a:off x="381000" y="2133600"/>
            <a:ext cx="8153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340-222-0035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General Requirements</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for Establishing All PSELs</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80579" name="Picture 3"/>
          <p:cNvPicPr>
            <a:picLocks noChangeAspect="1" noChangeArrowheads="1"/>
          </p:cNvPicPr>
          <p:nvPr/>
        </p:nvPicPr>
        <p:blipFill>
          <a:blip r:embed="rId3" cstate="print"/>
          <a:srcRect l="3750" t="36328" r="52031" b="19922"/>
          <a:stretch>
            <a:fillRect/>
          </a:stretch>
        </p:blipFill>
        <p:spPr bwMode="auto">
          <a:xfrm>
            <a:off x="533400" y="3048001"/>
            <a:ext cx="8001000" cy="3394922"/>
          </a:xfrm>
          <a:prstGeom prst="rect">
            <a:avLst/>
          </a:prstGeom>
          <a:noFill/>
          <a:ln w="9525">
            <a:noFill/>
            <a:miter lim="800000"/>
            <a:headEnd/>
            <a:tailEnd/>
          </a:ln>
        </p:spPr>
      </p:pic>
      <p:sp>
        <p:nvSpPr>
          <p:cNvPr id="13" name="Slide Number Placeholder 12"/>
          <p:cNvSpPr>
            <a:spLocks noGrp="1"/>
          </p:cNvSpPr>
          <p:nvPr>
            <p:ph type="sldNum" sz="quarter" idx="12"/>
          </p:nvPr>
        </p:nvSpPr>
        <p:spPr/>
        <p:txBody>
          <a:bodyPr/>
          <a:lstStyle/>
          <a:p>
            <a:fld id="{B4F3AE50-1B84-4193-A18E-F29C95A836E2}" type="slidenum">
              <a:rPr lang="en-US" smtClean="0"/>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3" name="Picture 5" descr="http://www.theeyeglassshop.net/images/072P0604LL.jpg"/>
          <p:cNvPicPr>
            <a:picLocks noChangeAspect="1" noChangeArrowheads="1"/>
          </p:cNvPicPr>
          <p:nvPr/>
        </p:nvPicPr>
        <p:blipFill>
          <a:blip r:embed="rId2" cstate="print"/>
          <a:srcRect/>
          <a:stretch>
            <a:fillRect/>
          </a:stretch>
        </p:blipFill>
        <p:spPr bwMode="auto">
          <a:xfrm>
            <a:off x="7619999" y="533401"/>
            <a:ext cx="1278732" cy="1143000"/>
          </a:xfrm>
          <a:prstGeom prst="rect">
            <a:avLst/>
          </a:prstGeom>
          <a:noFill/>
        </p:spPr>
      </p:pic>
      <p:sp>
        <p:nvSpPr>
          <p:cNvPr id="11" name="Rectangle 1"/>
          <p:cNvSpPr>
            <a:spLocks noChangeArrowheads="1"/>
          </p:cNvSpPr>
          <p:nvPr/>
        </p:nvSpPr>
        <p:spPr bwMode="auto">
          <a:xfrm>
            <a:off x="381000" y="2133600"/>
            <a:ext cx="8153400"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340-222-0035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General Requirements</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for Establishing All PSELs</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81602" name="Picture 2"/>
          <p:cNvPicPr>
            <a:picLocks noChangeAspect="1" noChangeArrowheads="1"/>
          </p:cNvPicPr>
          <p:nvPr/>
        </p:nvPicPr>
        <p:blipFill>
          <a:blip r:embed="rId3" cstate="print"/>
          <a:srcRect l="3750" t="38672" r="52969" b="18750"/>
          <a:stretch>
            <a:fillRect/>
          </a:stretch>
        </p:blipFill>
        <p:spPr bwMode="auto">
          <a:xfrm>
            <a:off x="533400" y="3200400"/>
            <a:ext cx="8153400" cy="3208258"/>
          </a:xfrm>
          <a:prstGeom prst="rect">
            <a:avLst/>
          </a:prstGeom>
          <a:noFill/>
          <a:ln w="9525">
            <a:noFill/>
            <a:miter lim="800000"/>
            <a:headEnd/>
            <a:tailEnd/>
          </a:ln>
        </p:spPr>
      </p:pic>
      <p:sp>
        <p:nvSpPr>
          <p:cNvPr id="9" name="Slide Number Placeholder 8"/>
          <p:cNvSpPr>
            <a:spLocks noGrp="1"/>
          </p:cNvSpPr>
          <p:nvPr>
            <p:ph type="sldNum" sz="quarter" idx="12"/>
          </p:nvPr>
        </p:nvSpPr>
        <p:spPr/>
        <p:txBody>
          <a:bodyPr/>
          <a:lstStyle/>
          <a:p>
            <a:fld id="{B4F3AE50-1B84-4193-A18E-F29C95A836E2}" type="slidenum">
              <a:rPr lang="en-US" smtClean="0"/>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pic>
        <p:nvPicPr>
          <p:cNvPr id="278531" name="Picture 3" descr="http://thefederalistpapers.integratedmarket.netdna-cdn.com/wp-content/uploads/2014/05/469083345.jpg"/>
          <p:cNvPicPr>
            <a:picLocks noChangeAspect="1" noChangeArrowheads="1"/>
          </p:cNvPicPr>
          <p:nvPr/>
        </p:nvPicPr>
        <p:blipFill>
          <a:blip r:embed="rId2" cstate="print"/>
          <a:srcRect l="12120" r="10773"/>
          <a:stretch>
            <a:fillRect/>
          </a:stretch>
        </p:blipFill>
        <p:spPr bwMode="auto">
          <a:xfrm>
            <a:off x="5181600" y="2209800"/>
            <a:ext cx="3780158" cy="2667000"/>
          </a:xfrm>
          <a:prstGeom prst="rect">
            <a:avLst/>
          </a:prstGeom>
          <a:noFill/>
        </p:spPr>
      </p:pic>
      <p:sp>
        <p:nvSpPr>
          <p:cNvPr id="10" name="Rectangle 1"/>
          <p:cNvSpPr>
            <a:spLocks noChangeArrowheads="1"/>
          </p:cNvSpPr>
          <p:nvPr/>
        </p:nvSpPr>
        <p:spPr bwMode="auto">
          <a:xfrm>
            <a:off x="762000" y="2487572"/>
            <a:ext cx="7696200" cy="39087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sz="2800" dirty="0" smtClean="0">
                <a:solidFill>
                  <a:srgbClr val="000000"/>
                </a:solidFill>
                <a:latin typeface="Times New Roman" pitchFamily="18" charset="0"/>
                <a:ea typeface="Times New Roman" pitchFamily="18" charset="0"/>
                <a:cs typeface="Times New Roman" pitchFamily="18" charset="0"/>
              </a:rPr>
              <a:t>340-222-0041 </a:t>
            </a:r>
            <a:endParaRPr lang="en-US" sz="2800" dirty="0" smtClean="0">
              <a:latin typeface="Arial" pitchFamily="34" charset="0"/>
              <a:cs typeface="Arial" pitchFamily="34" charset="0"/>
            </a:endParaRPr>
          </a:p>
          <a:p>
            <a:pPr lvl="0" eaLnBrk="0" fontAlgn="base" hangingPunct="0">
              <a:spcBef>
                <a:spcPct val="0"/>
              </a:spcBef>
              <a:spcAft>
                <a:spcPct val="0"/>
              </a:spcAft>
            </a:pPr>
            <a:r>
              <a:rPr lang="en-US" sz="2800" dirty="0" smtClean="0">
                <a:solidFill>
                  <a:srgbClr val="000000"/>
                </a:solidFill>
                <a:latin typeface="Times New Roman" pitchFamily="18" charset="0"/>
                <a:ea typeface="Times New Roman" pitchFamily="18" charset="0"/>
                <a:cs typeface="Times New Roman" pitchFamily="18" charset="0"/>
              </a:rPr>
              <a:t>Source Specific Annual PSEL</a:t>
            </a:r>
            <a:endParaRPr lang="en-US" sz="2800" dirty="0" smtClean="0">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340-222-0046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Netting Basis</a:t>
            </a:r>
          </a:p>
          <a:p>
            <a:pPr marL="0" marR="0" lvl="0" indent="0" algn="l" defTabSz="914400" rtl="0" eaLnBrk="0" fontAlgn="base" latinLnBrk="0" hangingPunct="0">
              <a:lnSpc>
                <a:spcPct val="100000"/>
              </a:lnSpc>
              <a:spcBef>
                <a:spcPct val="0"/>
              </a:spcBef>
              <a:spcAft>
                <a:spcPct val="0"/>
              </a:spcAft>
              <a:buClrTx/>
              <a:buSzTx/>
              <a:buFontTx/>
              <a:buNone/>
              <a:tabLst/>
            </a:pPr>
            <a:endParaRPr lang="en-US" sz="800" dirty="0" smtClean="0">
              <a:solidFill>
                <a:srgbClr val="000000"/>
              </a:solidFill>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cs typeface="Times New Roman" pitchFamily="18" charset="0"/>
              </a:rPr>
              <a:t>340-222-0048</a:t>
            </a: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smtClean="0">
                <a:solidFill>
                  <a:srgbClr val="000000"/>
                </a:solidFill>
                <a:latin typeface="Times New Roman" pitchFamily="18" charset="0"/>
                <a:cs typeface="Times New Roman" pitchFamily="18" charset="0"/>
              </a:rPr>
              <a:t>Baseline Period and Baseline Emission Rate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800" i="0" u="none" strike="noStrike" cap="none" normalizeH="0" baseline="0" dirty="0" smtClean="0">
              <a:ln>
                <a:noFill/>
              </a:ln>
              <a:solidFill>
                <a:srgbClr val="000000"/>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sz="2800" dirty="0" smtClean="0">
                <a:solidFill>
                  <a:srgbClr val="000000"/>
                </a:solidFill>
                <a:latin typeface="Times New Roman" pitchFamily="18" charset="0"/>
                <a:cs typeface="Times New Roman" pitchFamily="18" charset="0"/>
              </a:rPr>
              <a:t>340-222-0051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cs typeface="Times New Roman" pitchFamily="18" charset="0"/>
              </a:rPr>
              <a:t>Actual Emissions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Slide Number Placeholder 11"/>
          <p:cNvSpPr>
            <a:spLocks noGrp="1"/>
          </p:cNvSpPr>
          <p:nvPr>
            <p:ph type="sldNum" sz="quarter" idx="12"/>
          </p:nvPr>
        </p:nvSpPr>
        <p:spPr/>
        <p:txBody>
          <a:bodyPr/>
          <a:lstStyle/>
          <a:p>
            <a:fld id="{B4F3AE50-1B84-4193-A18E-F29C95A836E2}" type="slidenum">
              <a:rPr lang="en-US" smtClean="0"/>
              <a:pPr/>
              <a:t>49</a:t>
            </a:fld>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81000" y="1828800"/>
            <a:ext cx="8229600" cy="1752600"/>
          </a:xfrm>
        </p:spPr>
        <p:txBody>
          <a:bodyPr/>
          <a:lstStyle/>
          <a:p>
            <a:pPr marL="0" indent="0">
              <a:buNone/>
            </a:pPr>
            <a:r>
              <a:rPr lang="en-US" dirty="0" smtClean="0">
                <a:latin typeface="Times New Roman" pitchFamily="18" charset="0"/>
                <a:cs typeface="Times New Roman" pitchFamily="18" charset="0"/>
              </a:rPr>
              <a:t>Addressing air quality problems changed reorganization to major overhaul of New Source Review rules</a:t>
            </a:r>
          </a:p>
          <a:p>
            <a:pPr lvl="1">
              <a:buNone/>
            </a:pPr>
            <a:endParaRPr lang="en-US" dirty="0" smtClean="0"/>
          </a:p>
          <a:p>
            <a:endParaRPr lang="en-US" dirty="0"/>
          </a:p>
        </p:txBody>
      </p:sp>
      <p:pic>
        <p:nvPicPr>
          <p:cNvPr id="2052" name="Picture 4" descr="http://ecopolitology.org/files/2010/07/Priestmangoode-Mercury-Bullet-Train.jpg"/>
          <p:cNvPicPr>
            <a:picLocks noChangeAspect="1" noChangeArrowheads="1"/>
          </p:cNvPicPr>
          <p:nvPr/>
        </p:nvPicPr>
        <p:blipFill>
          <a:blip r:embed="rId3" cstate="print"/>
          <a:srcRect l="9677" b="8264"/>
          <a:stretch>
            <a:fillRect/>
          </a:stretch>
        </p:blipFill>
        <p:spPr bwMode="auto">
          <a:xfrm>
            <a:off x="4267200" y="3886200"/>
            <a:ext cx="3886200" cy="2310894"/>
          </a:xfrm>
          <a:prstGeom prst="rect">
            <a:avLst/>
          </a:prstGeom>
          <a:noFill/>
        </p:spPr>
      </p:pic>
      <p:sp>
        <p:nvSpPr>
          <p:cNvPr id="10" name="TextBox 9"/>
          <p:cNvSpPr txBox="1"/>
          <p:nvPr/>
        </p:nvSpPr>
        <p:spPr>
          <a:xfrm>
            <a:off x="1828800" y="6248400"/>
            <a:ext cx="803105" cy="369332"/>
          </a:xfrm>
          <a:prstGeom prst="rect">
            <a:avLst/>
          </a:prstGeom>
          <a:noFill/>
        </p:spPr>
        <p:txBody>
          <a:bodyPr wrap="none" rtlCol="0">
            <a:spAutoFit/>
          </a:bodyPr>
          <a:lstStyle/>
          <a:p>
            <a:r>
              <a:rPr lang="en-US" dirty="0" smtClean="0"/>
              <a:t>Before</a:t>
            </a:r>
            <a:endParaRPr lang="en-US" dirty="0"/>
          </a:p>
        </p:txBody>
      </p:sp>
      <p:sp>
        <p:nvSpPr>
          <p:cNvPr id="11" name="TextBox 10"/>
          <p:cNvSpPr txBox="1"/>
          <p:nvPr/>
        </p:nvSpPr>
        <p:spPr>
          <a:xfrm>
            <a:off x="6172200" y="6248400"/>
            <a:ext cx="658257" cy="369332"/>
          </a:xfrm>
          <a:prstGeom prst="rect">
            <a:avLst/>
          </a:prstGeom>
          <a:noFill/>
        </p:spPr>
        <p:txBody>
          <a:bodyPr wrap="none" rtlCol="0">
            <a:spAutoFit/>
          </a:bodyPr>
          <a:lstStyle/>
          <a:p>
            <a:r>
              <a:rPr lang="en-US" dirty="0" smtClean="0"/>
              <a:t>After</a:t>
            </a:r>
            <a:endParaRPr lang="en-US" dirty="0"/>
          </a:p>
        </p:txBody>
      </p:sp>
      <p:pic>
        <p:nvPicPr>
          <p:cNvPr id="2054" name="Picture 6" descr="http://www.friscoheritage.org/wp-content/uploads/2010/09/Restored-Steam-Engine.jpg"/>
          <p:cNvPicPr>
            <a:picLocks noChangeAspect="1" noChangeArrowheads="1"/>
          </p:cNvPicPr>
          <p:nvPr/>
        </p:nvPicPr>
        <p:blipFill>
          <a:blip r:embed="rId4" cstate="print"/>
          <a:srcRect l="5282" t="10563" r="6602" b="7042"/>
          <a:stretch>
            <a:fillRect/>
          </a:stretch>
        </p:blipFill>
        <p:spPr bwMode="auto">
          <a:xfrm>
            <a:off x="838200" y="3886200"/>
            <a:ext cx="3258476" cy="2286000"/>
          </a:xfrm>
          <a:prstGeom prst="rect">
            <a:avLst/>
          </a:prstGeom>
          <a:noFill/>
        </p:spPr>
      </p:pic>
      <p:sp>
        <p:nvSpPr>
          <p:cNvPr id="12" name="Title 8"/>
          <p:cNvSpPr>
            <a:spLocks noGrp="1"/>
          </p:cNvSpPr>
          <p:nvPr>
            <p:ph type="title"/>
          </p:nvPr>
        </p:nvSpPr>
        <p:spPr>
          <a:xfrm>
            <a:off x="457200" y="914400"/>
            <a:ext cx="8229600" cy="792162"/>
          </a:xfrm>
        </p:spPr>
        <p:txBody>
          <a:bodyPr/>
          <a:lstStyle/>
          <a:p>
            <a:r>
              <a:rPr lang="en-US" sz="3600" dirty="0" smtClean="0">
                <a:latin typeface="Times New Roman" pitchFamily="18" charset="0"/>
                <a:cs typeface="Times New Roman" pitchFamily="18" charset="0"/>
              </a:rPr>
              <a:t>Reasons for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16" name="Slide Number Placeholder 15"/>
          <p:cNvSpPr>
            <a:spLocks noGrp="1"/>
          </p:cNvSpPr>
          <p:nvPr>
            <p:ph type="sldNum" sz="quarter" idx="12"/>
          </p:nvPr>
        </p:nvSpPr>
        <p:spPr/>
        <p:txBody>
          <a:bodyPr/>
          <a:lstStyle/>
          <a:p>
            <a:fld id="{B4F3AE50-1B84-4193-A18E-F29C95A836E2}" type="slidenum">
              <a:rPr lang="en-US" smtClean="0"/>
              <a:pPr/>
              <a:t>5</a:t>
            </a:fld>
            <a:endParaRPr lang="en-US" dirty="0"/>
          </a:p>
        </p:txBody>
      </p:sp>
    </p:spTree>
    <p:extLst>
      <p:ext uri="{BB962C8B-B14F-4D97-AF65-F5344CB8AC3E}">
        <p14:creationId xmlns="" xmlns:p14="http://schemas.microsoft.com/office/powerpoint/2010/main" val="142921075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458200" cy="1143000"/>
          </a:xfrm>
        </p:spPr>
        <p:txBody>
          <a:bodyPr/>
          <a:lstStyle/>
          <a:p>
            <a:r>
              <a:rPr lang="en-US" sz="3600" dirty="0" smtClean="0">
                <a:latin typeface="Times New Roman" pitchFamily="18" charset="0"/>
                <a:cs typeface="Times New Roman" pitchFamily="18" charset="0"/>
              </a:rPr>
              <a:t>Division 222 </a:t>
            </a:r>
            <a:br>
              <a:rPr lang="en-US" sz="3600" dirty="0" smtClean="0">
                <a:latin typeface="Times New Roman" pitchFamily="18" charset="0"/>
                <a:cs typeface="Times New Roman" pitchFamily="18" charset="0"/>
              </a:rPr>
            </a:br>
            <a:r>
              <a:rPr lang="en-US" sz="3600" dirty="0" smtClean="0">
                <a:latin typeface="Times New Roman" pitchFamily="18" charset="0"/>
                <a:cs typeface="Times New Roman" pitchFamily="18" charset="0"/>
              </a:rPr>
              <a:t>Stationary Source Plant Site Emission Limits</a:t>
            </a:r>
            <a:endParaRPr lang="en-US" sz="3600" dirty="0">
              <a:latin typeface="Times New Roman" pitchFamily="18" charset="0"/>
              <a:cs typeface="Times New Roman" pitchFamily="18" charset="0"/>
            </a:endParaRPr>
          </a:p>
        </p:txBody>
      </p:sp>
      <p:sp>
        <p:nvSpPr>
          <p:cNvPr id="278529" name="Rectangle 1"/>
          <p:cNvSpPr>
            <a:spLocks noChangeArrowheads="1"/>
          </p:cNvSpPr>
          <p:nvPr/>
        </p:nvSpPr>
        <p:spPr bwMode="auto">
          <a:xfrm>
            <a:off x="914400" y="2819400"/>
            <a:ext cx="4572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340-222-0090 </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Combining and Splitting</a:t>
            </a:r>
            <a:r>
              <a:rPr kumimoji="0" lang="en-US" sz="2800" i="0" u="none" strike="noStrike" cap="none" normalizeH="0" dirty="0" smtClean="0">
                <a:ln>
                  <a:noFill/>
                </a:ln>
                <a:solidFill>
                  <a:srgbClr val="000000"/>
                </a:solidFill>
                <a:effectLst/>
                <a:latin typeface="Times New Roman" pitchFamily="18" charset="0"/>
                <a:ea typeface="Times New Roman" pitchFamily="18" charset="0"/>
                <a:cs typeface="Times New Roman" pitchFamily="18" charset="0"/>
              </a:rPr>
              <a:t> Sources and Changing Primary SIC Code</a:t>
            </a:r>
            <a:endParaRPr kumimoji="0" lang="en-US" sz="2800" i="0" u="none" strike="noStrike" cap="none" normalizeH="0" baseline="0" dirty="0" smtClean="0">
              <a:ln>
                <a:noFill/>
              </a:ln>
              <a:solidFill>
                <a:schemeClr val="tx1"/>
              </a:solidFill>
              <a:effectLst/>
              <a:latin typeface="Arial" pitchFamily="34" charset="0"/>
              <a:cs typeface="Arial" pitchFamily="34" charset="0"/>
            </a:endParaRPr>
          </a:p>
        </p:txBody>
      </p:sp>
      <p:pic>
        <p:nvPicPr>
          <p:cNvPr id="278535" name="Picture 7" descr="http://cdn.business2community.com/wp-content/uploads/2013/07/research-dog-2-700x484.jpg"/>
          <p:cNvPicPr>
            <a:picLocks noChangeAspect="1" noChangeArrowheads="1"/>
          </p:cNvPicPr>
          <p:nvPr/>
        </p:nvPicPr>
        <p:blipFill>
          <a:blip r:embed="rId2" cstate="print"/>
          <a:srcRect/>
          <a:stretch>
            <a:fillRect/>
          </a:stretch>
        </p:blipFill>
        <p:spPr bwMode="auto">
          <a:xfrm>
            <a:off x="5029200" y="2667000"/>
            <a:ext cx="3163848" cy="2187575"/>
          </a:xfrm>
          <a:prstGeom prst="rect">
            <a:avLst/>
          </a:prstGeom>
          <a:noFill/>
        </p:spPr>
      </p:pic>
      <p:sp>
        <p:nvSpPr>
          <p:cNvPr id="11" name="Slide Number Placeholder 10"/>
          <p:cNvSpPr>
            <a:spLocks noGrp="1"/>
          </p:cNvSpPr>
          <p:nvPr>
            <p:ph type="sldNum" sz="quarter" idx="12"/>
          </p:nvPr>
        </p:nvSpPr>
        <p:spPr/>
        <p:txBody>
          <a:bodyPr/>
          <a:lstStyle/>
          <a:p>
            <a:fld id="{B4F3AE50-1B84-4193-A18E-F29C95A836E2}" type="slidenum">
              <a:rPr lang="en-US" smtClean="0"/>
              <a:pPr/>
              <a:t>50</a:t>
            </a:fld>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Adjourn</a:t>
            </a:r>
            <a:endParaRPr lang="en-US" dirty="0">
              <a:latin typeface="Times New Roman" pitchFamily="18" charset="0"/>
              <a:cs typeface="Times New Roman" pitchFamily="18" charset="0"/>
            </a:endParaRPr>
          </a:p>
        </p:txBody>
      </p:sp>
      <p:pic>
        <p:nvPicPr>
          <p:cNvPr id="277506" name="Picture 2" descr="http://cdn.xl.thumbs.canstockphoto.com/canstock13062213.jpg"/>
          <p:cNvPicPr>
            <a:picLocks noChangeAspect="1" noChangeArrowheads="1"/>
          </p:cNvPicPr>
          <p:nvPr/>
        </p:nvPicPr>
        <p:blipFill>
          <a:blip r:embed="rId2" cstate="print"/>
          <a:srcRect/>
          <a:stretch>
            <a:fillRect/>
          </a:stretch>
        </p:blipFill>
        <p:spPr bwMode="auto">
          <a:xfrm>
            <a:off x="2286000" y="1981200"/>
            <a:ext cx="4731077" cy="3143250"/>
          </a:xfrm>
          <a:prstGeom prst="rect">
            <a:avLst/>
          </a:prstGeom>
          <a:noFill/>
        </p:spPr>
      </p:pic>
      <p:sp>
        <p:nvSpPr>
          <p:cNvPr id="8" name="Slide Number Placeholder 7"/>
          <p:cNvSpPr>
            <a:spLocks noGrp="1"/>
          </p:cNvSpPr>
          <p:nvPr>
            <p:ph type="sldNum" sz="quarter" idx="12"/>
          </p:nvPr>
        </p:nvSpPr>
        <p:spPr/>
        <p:txBody>
          <a:bodyPr/>
          <a:lstStyle/>
          <a:p>
            <a:fld id="{B4F3AE50-1B84-4193-A18E-F29C95A836E2}" type="slidenum">
              <a:rPr lang="en-US" smtClean="0"/>
              <a:pPr/>
              <a:t>51</a:t>
            </a:fld>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09600" y="1447800"/>
            <a:ext cx="8183880" cy="7620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210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2" name="Rectangle 1"/>
          <p:cNvSpPr/>
          <p:nvPr/>
        </p:nvSpPr>
        <p:spPr>
          <a:xfrm>
            <a:off x="685800" y="2057400"/>
            <a:ext cx="8153400" cy="4401461"/>
          </a:xfrm>
          <a:prstGeom prst="rect">
            <a:avLst/>
          </a:prstGeom>
        </p:spPr>
        <p:txBody>
          <a:bodyPr wrap="square">
            <a:spAutoFit/>
          </a:bodyPr>
          <a:lstStyle/>
          <a:p>
            <a:pPr>
              <a:lnSpc>
                <a:spcPct val="115000"/>
              </a:lnSpc>
              <a:spcAft>
                <a:spcPts val="1000"/>
              </a:spcAft>
            </a:pPr>
            <a:r>
              <a:rPr lang="en-US" sz="2800" dirty="0">
                <a:latin typeface="Times New Roman" panose="02020603050405020304" pitchFamily="18" charset="0"/>
                <a:cs typeface="Times New Roman" panose="02020603050405020304" pitchFamily="18" charset="0"/>
              </a:rPr>
              <a:t>Types of Construction/Modification Changes</a:t>
            </a:r>
          </a:p>
          <a:p>
            <a:pPr lvl="1">
              <a:lnSpc>
                <a:spcPct val="115000"/>
              </a:lnSpc>
              <a:spcAft>
                <a:spcPts val="1000"/>
              </a:spcAft>
            </a:pPr>
            <a:r>
              <a:rPr lang="en-US" sz="2800" dirty="0" smtClean="0">
                <a:latin typeface="Times New Roman"/>
                <a:ea typeface="Calibri"/>
              </a:rPr>
              <a:t>(</a:t>
            </a:r>
            <a:r>
              <a:rPr lang="en-US" sz="2800" dirty="0">
                <a:latin typeface="Times New Roman"/>
                <a:ea typeface="Calibri"/>
              </a:rPr>
              <a:t>c) Would not increase emissions from any </a:t>
            </a:r>
            <a:r>
              <a:rPr lang="en-US" sz="2800" b="1" dirty="0">
                <a:solidFill>
                  <a:srgbClr val="FF0000"/>
                </a:solidFill>
                <a:latin typeface="Times New Roman"/>
                <a:ea typeface="Calibri"/>
              </a:rPr>
              <a:t>new, modified, or replaced device, activity or process, or any combination of devices, activities or processes at the </a:t>
            </a:r>
            <a:r>
              <a:rPr lang="en-US" sz="2800" strike="sngStrike" dirty="0" smtClean="0">
                <a:latin typeface="Times New Roman"/>
                <a:ea typeface="Calibri"/>
              </a:rPr>
              <a:t>stationary </a:t>
            </a:r>
            <a:r>
              <a:rPr lang="en-US" sz="2800" dirty="0" smtClean="0">
                <a:latin typeface="Times New Roman"/>
                <a:ea typeface="Calibri"/>
              </a:rPr>
              <a:t>source </a:t>
            </a:r>
            <a:r>
              <a:rPr lang="en-US" sz="2800" strike="sngStrike" dirty="0" smtClean="0">
                <a:latin typeface="Times New Roman"/>
                <a:ea typeface="Calibri"/>
              </a:rPr>
              <a:t>or combination of stationary sources </a:t>
            </a:r>
            <a:r>
              <a:rPr lang="en-US" sz="2800" dirty="0" smtClean="0">
                <a:latin typeface="Times New Roman"/>
                <a:ea typeface="Calibri"/>
              </a:rPr>
              <a:t>by </a:t>
            </a:r>
            <a:r>
              <a:rPr lang="en-US" sz="2800" dirty="0">
                <a:latin typeface="Times New Roman"/>
                <a:ea typeface="Calibri"/>
              </a:rPr>
              <a:t>more than </a:t>
            </a:r>
            <a:r>
              <a:rPr lang="en-US" sz="2800" dirty="0" smtClean="0">
                <a:latin typeface="Times New Roman"/>
                <a:ea typeface="Calibri"/>
              </a:rPr>
              <a:t>the:</a:t>
            </a:r>
          </a:p>
          <a:p>
            <a:pPr marL="742950" lvl="1" indent="-285750">
              <a:lnSpc>
                <a:spcPct val="115000"/>
              </a:lnSpc>
              <a:spcAft>
                <a:spcPts val="1000"/>
              </a:spcAft>
              <a:buFont typeface="Arial" panose="020B0604020202020204" pitchFamily="34" charset="0"/>
              <a:buChar char="•"/>
            </a:pPr>
            <a:r>
              <a:rPr lang="en-US" sz="2800" dirty="0" smtClean="0">
                <a:latin typeface="Times New Roman"/>
                <a:ea typeface="Calibri"/>
              </a:rPr>
              <a:t> </a:t>
            </a:r>
            <a:r>
              <a:rPr lang="en-US" sz="2800" dirty="0">
                <a:latin typeface="Times New Roman"/>
                <a:ea typeface="Calibri"/>
              </a:rPr>
              <a:t>de minimis levels </a:t>
            </a:r>
            <a:r>
              <a:rPr lang="en-US" sz="2800" dirty="0" smtClean="0">
                <a:latin typeface="Times New Roman"/>
                <a:ea typeface="Calibri"/>
              </a:rPr>
              <a:t>(Type 1) </a:t>
            </a:r>
          </a:p>
          <a:p>
            <a:pPr marL="742950" lvl="1" indent="-285750">
              <a:lnSpc>
                <a:spcPct val="115000"/>
              </a:lnSpc>
              <a:spcAft>
                <a:spcPts val="1000"/>
              </a:spcAft>
              <a:buFont typeface="Arial" panose="020B0604020202020204" pitchFamily="34" charset="0"/>
              <a:buChar char="•"/>
            </a:pPr>
            <a:r>
              <a:rPr lang="en-US" sz="2800" dirty="0" smtClean="0">
                <a:latin typeface="Times New Roman"/>
                <a:ea typeface="Calibri"/>
              </a:rPr>
              <a:t>SER (Type 2 and Type 2) </a:t>
            </a:r>
            <a:endParaRPr lang="en-US" sz="2800" dirty="0">
              <a:effectLst/>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52</a:t>
            </a:fld>
            <a:endParaRPr lang="en-US" dirty="0"/>
          </a:p>
        </p:txBody>
      </p:sp>
    </p:spTree>
    <p:extLst>
      <p:ext uri="{BB962C8B-B14F-4D97-AF65-F5344CB8AC3E}">
        <p14:creationId xmlns:p14="http://schemas.microsoft.com/office/powerpoint/2010/main" xmlns="" val="5194020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267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If more than one </a:t>
            </a:r>
            <a:r>
              <a:rPr lang="en-US" dirty="0" smtClean="0">
                <a:solidFill>
                  <a:sysClr val="windowText" lastClr="000000"/>
                </a:solidFill>
                <a:latin typeface="Times New Roman"/>
                <a:cs typeface="Times New Roman"/>
              </a:rPr>
              <a:t>source category </a:t>
            </a:r>
            <a:r>
              <a:rPr lang="en-US" dirty="0">
                <a:solidFill>
                  <a:sysClr val="windowText" lastClr="000000"/>
                </a:solidFill>
                <a:latin typeface="Times New Roman"/>
                <a:cs typeface="Times New Roman"/>
              </a:rPr>
              <a:t>applies and not eligible for </a:t>
            </a:r>
            <a:r>
              <a:rPr lang="en-US" dirty="0" smtClean="0">
                <a:solidFill>
                  <a:sysClr val="windowText" lastClr="000000"/>
                </a:solidFill>
                <a:latin typeface="Times New Roman"/>
                <a:cs typeface="Times New Roman"/>
              </a:rPr>
              <a:t>Basic </a:t>
            </a:r>
            <a:r>
              <a:rPr lang="en-US" dirty="0">
                <a:solidFill>
                  <a:sysClr val="windowText" lastClr="000000"/>
                </a:solidFill>
                <a:latin typeface="Times New Roman"/>
                <a:cs typeface="Times New Roman"/>
              </a:rPr>
              <a:t>or </a:t>
            </a:r>
            <a:r>
              <a:rPr lang="en-US" dirty="0" smtClean="0">
                <a:solidFill>
                  <a:sysClr val="windowText" lastClr="000000"/>
                </a:solidFill>
                <a:latin typeface="Times New Roman"/>
                <a:cs typeface="Times New Roman"/>
              </a:rPr>
              <a:t>General</a:t>
            </a:r>
            <a:r>
              <a:rPr lang="en-US" dirty="0">
                <a:solidFill>
                  <a:sysClr val="windowText" lastClr="000000"/>
                </a:solidFill>
                <a:latin typeface="Times New Roman"/>
                <a:cs typeface="Times New Roman"/>
              </a:rPr>
              <a:t>, then Simple or Standard </a:t>
            </a:r>
            <a:r>
              <a:rPr lang="en-US" dirty="0" smtClean="0">
                <a:solidFill>
                  <a:sysClr val="windowText" lastClr="000000"/>
                </a:solidFill>
                <a:latin typeface="Times New Roman"/>
                <a:cs typeface="Times New Roman"/>
              </a:rPr>
              <a:t>ACDP</a:t>
            </a:r>
          </a:p>
          <a:p>
            <a:pPr>
              <a:lnSpc>
                <a:spcPct val="115000"/>
              </a:lnSpc>
              <a:spcBef>
                <a:spcPts val="0"/>
              </a:spcBef>
              <a:buClrTx/>
              <a:buFont typeface="Arial" panose="020B0604020202020204" pitchFamily="34" charset="0"/>
              <a:buChar char="•"/>
              <a:defRPr/>
            </a:pPr>
            <a:endParaRPr lang="en-US" sz="800" dirty="0">
              <a:solidFill>
                <a:sysClr val="windowText" lastClr="000000"/>
              </a:solidFill>
              <a:latin typeface="Times New Roman"/>
              <a:cs typeface="Times New Roman"/>
            </a:endParaRPr>
          </a:p>
          <a:p>
            <a:pPr marR="0">
              <a:lnSpc>
                <a:spcPct val="115000"/>
              </a:lnSpc>
              <a:spcBef>
                <a:spcPts val="0"/>
              </a:spcBef>
              <a:spcAft>
                <a:spcPts val="1000"/>
              </a:spcAft>
              <a:buClrTx/>
              <a:buFont typeface="Arial" panose="020B0604020202020204" pitchFamily="34" charset="0"/>
              <a:buChar char="•"/>
              <a:defRPr/>
            </a:pPr>
            <a:r>
              <a:rPr lang="en-US" dirty="0" smtClean="0">
                <a:solidFill>
                  <a:sysClr val="windowText" lastClr="000000"/>
                </a:solidFill>
                <a:latin typeface="Times New Roman"/>
                <a:cs typeface="Times New Roman"/>
              </a:rPr>
              <a:t>Prorate </a:t>
            </a:r>
            <a:r>
              <a:rPr lang="en-US" dirty="0">
                <a:solidFill>
                  <a:sysClr val="windowText" lastClr="000000"/>
                </a:solidFill>
                <a:latin typeface="Times New Roman"/>
                <a:cs typeface="Times New Roman"/>
              </a:rPr>
              <a:t>annual fees for temporary closure based on </a:t>
            </a:r>
            <a:r>
              <a:rPr lang="en-US" dirty="0" smtClean="0">
                <a:solidFill>
                  <a:sysClr val="windowText" lastClr="000000"/>
                </a:solidFill>
                <a:latin typeface="Times New Roman"/>
                <a:cs typeface="Times New Roman"/>
              </a:rPr>
              <a:t>length </a:t>
            </a:r>
            <a:r>
              <a:rPr lang="en-US" dirty="0">
                <a:solidFill>
                  <a:sysClr val="windowText" lastClr="000000"/>
                </a:solidFill>
                <a:latin typeface="Times New Roman"/>
                <a:cs typeface="Times New Roman"/>
              </a:rPr>
              <a:t>of </a:t>
            </a:r>
            <a:r>
              <a:rPr lang="en-US" dirty="0" smtClean="0">
                <a:solidFill>
                  <a:sysClr val="windowText" lastClr="000000"/>
                </a:solidFill>
                <a:latin typeface="Times New Roman"/>
                <a:cs typeface="Times New Roman"/>
              </a:rPr>
              <a:t>closure </a:t>
            </a:r>
            <a:r>
              <a:rPr lang="en-US" dirty="0">
                <a:solidFill>
                  <a:sysClr val="windowText" lastClr="000000"/>
                </a:solidFill>
                <a:latin typeface="Times New Roman"/>
                <a:cs typeface="Times New Roman"/>
              </a:rPr>
              <a:t>in a calendar year, but will not be less than </a:t>
            </a:r>
            <a:r>
              <a:rPr lang="en-US" dirty="0" smtClean="0">
                <a:solidFill>
                  <a:sysClr val="windowText" lastClr="000000"/>
                </a:solidFill>
                <a:latin typeface="Times New Roman"/>
                <a:cs typeface="Times New Roman"/>
              </a:rPr>
              <a:t>½ of regular </a:t>
            </a:r>
            <a:r>
              <a:rPr lang="en-US" dirty="0">
                <a:solidFill>
                  <a:sysClr val="windowText" lastClr="000000"/>
                </a:solidFill>
                <a:latin typeface="Times New Roman"/>
                <a:cs typeface="Times New Roman"/>
              </a:rPr>
              <a:t>annual </a:t>
            </a:r>
            <a:r>
              <a:rPr lang="en-US" dirty="0" smtClean="0">
                <a:solidFill>
                  <a:sysClr val="windowText" lastClr="000000"/>
                </a:solidFill>
                <a:latin typeface="Times New Roman"/>
                <a:cs typeface="Times New Roman"/>
              </a:rPr>
              <a:t>fee</a:t>
            </a:r>
            <a:endParaRPr lang="en-US" dirty="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53</a:t>
            </a:fld>
            <a:endParaRPr lang="en-US" dirty="0"/>
          </a:p>
        </p:txBody>
      </p:sp>
    </p:spTree>
    <p:extLst>
      <p:ext uri="{BB962C8B-B14F-4D97-AF65-F5344CB8AC3E}">
        <p14:creationId xmlns:p14="http://schemas.microsoft.com/office/powerpoint/2010/main" xmlns="" val="328692637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marL="0" marR="0" indent="0">
              <a:lnSpc>
                <a:spcPct val="115000"/>
              </a:lnSpc>
              <a:spcBef>
                <a:spcPts val="0"/>
              </a:spcBef>
              <a:spcAft>
                <a:spcPts val="1000"/>
              </a:spcAft>
              <a:buNone/>
            </a:pPr>
            <a:r>
              <a:rPr lang="en-US" dirty="0" smtClean="0">
                <a:latin typeface="Times New Roman"/>
                <a:ea typeface="Calibri"/>
              </a:rPr>
              <a:t>Reinstatement </a:t>
            </a:r>
            <a:r>
              <a:rPr lang="en-US" dirty="0">
                <a:latin typeface="Times New Roman"/>
                <a:ea typeface="Calibri"/>
              </a:rPr>
              <a:t>of Terminated Permit: automatically terminated </a:t>
            </a:r>
            <a:r>
              <a:rPr lang="en-US" dirty="0" smtClean="0">
                <a:latin typeface="Times New Roman"/>
                <a:ea typeface="Calibri"/>
              </a:rPr>
              <a:t> </a:t>
            </a:r>
            <a:r>
              <a:rPr lang="en-US" dirty="0">
                <a:latin typeface="Times New Roman"/>
                <a:ea typeface="Calibri"/>
              </a:rPr>
              <a:t>permit </a:t>
            </a:r>
            <a:r>
              <a:rPr lang="en-US" dirty="0" smtClean="0">
                <a:latin typeface="Times New Roman"/>
                <a:ea typeface="Calibri"/>
              </a:rPr>
              <a:t>only reinstated by:</a:t>
            </a:r>
          </a:p>
          <a:p>
            <a:pPr marR="0">
              <a:lnSpc>
                <a:spcPct val="115000"/>
              </a:lnSpc>
              <a:spcBef>
                <a:spcPts val="0"/>
              </a:spcBef>
              <a:spcAft>
                <a:spcPts val="1000"/>
              </a:spcAft>
              <a:buClrTx/>
              <a:buFont typeface="Arial" panose="020B0604020202020204" pitchFamily="34" charset="0"/>
              <a:buChar char="•"/>
              <a:defRPr/>
            </a:pPr>
            <a:r>
              <a:rPr lang="en-US" dirty="0">
                <a:solidFill>
                  <a:sysClr val="windowText" lastClr="000000"/>
                </a:solidFill>
                <a:latin typeface="Times New Roman"/>
                <a:cs typeface="Times New Roman"/>
              </a:rPr>
              <a:t>Application for a new </a:t>
            </a:r>
            <a:r>
              <a:rPr lang="en-US" dirty="0" smtClean="0">
                <a:solidFill>
                  <a:sysClr val="windowText" lastClr="000000"/>
                </a:solidFill>
                <a:latin typeface="Times New Roman"/>
                <a:cs typeface="Times New Roman"/>
              </a:rPr>
              <a:t>permit </a:t>
            </a:r>
          </a:p>
          <a:p>
            <a:pPr marR="0">
              <a:lnSpc>
                <a:spcPct val="115000"/>
              </a:lnSpc>
              <a:spcBef>
                <a:spcPts val="0"/>
              </a:spcBef>
              <a:spcAft>
                <a:spcPts val="1000"/>
              </a:spcAft>
              <a:buClrTx/>
              <a:buFont typeface="Arial" panose="020B0604020202020204" pitchFamily="34" charset="0"/>
              <a:buChar char="•"/>
              <a:defRPr/>
            </a:pPr>
            <a:endParaRPr lang="en-US" sz="800" dirty="0">
              <a:solidFill>
                <a:sysClr val="windowText" lastClr="000000"/>
              </a:solidFill>
              <a:latin typeface="Times New Roman"/>
              <a:cs typeface="Times New Roman"/>
            </a:endParaRPr>
          </a:p>
          <a:p>
            <a:pPr marR="0">
              <a:lnSpc>
                <a:spcPct val="115000"/>
              </a:lnSpc>
              <a:spcBef>
                <a:spcPts val="0"/>
              </a:spcBef>
              <a:spcAft>
                <a:spcPts val="1000"/>
              </a:spcAft>
              <a:buClrTx/>
              <a:buFont typeface="Arial" panose="020B0604020202020204" pitchFamily="34" charset="0"/>
              <a:buChar char="•"/>
              <a:defRPr/>
            </a:pPr>
            <a:r>
              <a:rPr lang="en-US" dirty="0">
                <a:solidFill>
                  <a:sysClr val="windowText" lastClr="000000"/>
                </a:solidFill>
                <a:latin typeface="Times New Roman"/>
                <a:cs typeface="Times New Roman"/>
              </a:rPr>
              <a:t>Pay new source permit application fees, </a:t>
            </a:r>
            <a:r>
              <a:rPr lang="en-US" b="1" dirty="0">
                <a:solidFill>
                  <a:srgbClr val="FF0000"/>
                </a:solidFill>
                <a:latin typeface="Times New Roman"/>
                <a:cs typeface="Times New Roman"/>
              </a:rPr>
              <a:t>unless renewal application submitted within three months of </a:t>
            </a:r>
            <a:r>
              <a:rPr lang="en-US" b="1" dirty="0" smtClean="0">
                <a:solidFill>
                  <a:srgbClr val="FF0000"/>
                </a:solidFill>
                <a:latin typeface="Times New Roman"/>
                <a:cs typeface="Times New Roman"/>
              </a:rPr>
              <a:t>expiration date</a:t>
            </a:r>
            <a:endParaRPr lang="en-US" b="1" dirty="0">
              <a:solidFill>
                <a:srgbClr val="FF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54</a:t>
            </a:fld>
            <a:endParaRPr lang="en-US" dirty="0"/>
          </a:p>
        </p:txBody>
      </p:sp>
    </p:spTree>
    <p:extLst>
      <p:ext uri="{BB962C8B-B14F-4D97-AF65-F5344CB8AC3E}">
        <p14:creationId xmlns:p14="http://schemas.microsoft.com/office/powerpoint/2010/main" xmlns="" val="178209320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sz="3200"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changes:</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Applications for new permits - submitted at least </a:t>
            </a:r>
            <a:r>
              <a:rPr lang="en-US" b="1" u="sng" dirty="0">
                <a:solidFill>
                  <a:sysClr val="windowText" lastClr="000000"/>
                </a:solidFill>
                <a:latin typeface="Times New Roman"/>
                <a:cs typeface="Times New Roman"/>
              </a:rPr>
              <a:t>60 days</a:t>
            </a:r>
            <a:r>
              <a:rPr lang="en-US" b="1" dirty="0">
                <a:solidFill>
                  <a:sysClr val="windowText" lastClr="000000"/>
                </a:solidFill>
                <a:latin typeface="Times New Roman"/>
                <a:cs typeface="Times New Roman"/>
              </a:rPr>
              <a:t> </a:t>
            </a:r>
            <a:r>
              <a:rPr lang="en-US" dirty="0">
                <a:solidFill>
                  <a:sysClr val="windowText" lastClr="000000"/>
                </a:solidFill>
                <a:latin typeface="Times New Roman"/>
                <a:cs typeface="Times New Roman"/>
              </a:rPr>
              <a:t>prior to when a permit is needed.</a:t>
            </a:r>
          </a:p>
          <a:p>
            <a:pPr>
              <a:lnSpc>
                <a:spcPct val="115000"/>
              </a:lnSpc>
              <a:spcBef>
                <a:spcPts val="0"/>
              </a:spcBef>
              <a:buClrTx/>
              <a:buFont typeface="Arial" panose="020B0604020202020204" pitchFamily="34" charset="0"/>
              <a:buChar char="•"/>
              <a:defRPr/>
            </a:pPr>
            <a:r>
              <a:rPr lang="en-US" dirty="0">
                <a:solidFill>
                  <a:sysClr val="windowText" lastClr="000000"/>
                </a:solidFill>
                <a:latin typeface="Times New Roman"/>
                <a:cs typeface="Times New Roman"/>
              </a:rPr>
              <a:t>Consider the renewal timelines (mods too):</a:t>
            </a:r>
          </a:p>
        </p:txBody>
      </p:sp>
      <p:graphicFrame>
        <p:nvGraphicFramePr>
          <p:cNvPr id="2" name="Table 1"/>
          <p:cNvGraphicFramePr>
            <a:graphicFrameLocks noGrp="1"/>
          </p:cNvGraphicFramePr>
          <p:nvPr>
            <p:extLst>
              <p:ext uri="{D42A27DB-BD31-4B8C-83A1-F6EECF244321}">
                <p14:modId xmlns:p14="http://schemas.microsoft.com/office/powerpoint/2010/main" xmlns="" val="3858843512"/>
              </p:ext>
            </p:extLst>
          </p:nvPr>
        </p:nvGraphicFramePr>
        <p:xfrm>
          <a:off x="1295400" y="3733800"/>
          <a:ext cx="6096000" cy="2286000"/>
        </p:xfrm>
        <a:graphic>
          <a:graphicData uri="http://schemas.openxmlformats.org/drawingml/2006/table">
            <a:tbl>
              <a:tblPr firstRow="1" bandRow="1">
                <a:tableStyleId>{7DF18680-E054-41AD-8BC1-D1AEF772440D}</a:tableStyleId>
              </a:tblPr>
              <a:tblGrid>
                <a:gridCol w="3048000"/>
                <a:gridCol w="3048000"/>
              </a:tblGrid>
              <a:tr h="350521">
                <a:tc>
                  <a:txBody>
                    <a:bodyPr/>
                    <a:lstStyle/>
                    <a:p>
                      <a:pPr algn="ctr"/>
                      <a:r>
                        <a:rPr lang="en-US" sz="2400" b="0" dirty="0" smtClean="0">
                          <a:latin typeface="Times New Roman" panose="02020603050405020304" pitchFamily="18" charset="0"/>
                          <a:cs typeface="Times New Roman" panose="02020603050405020304" pitchFamily="18" charset="0"/>
                        </a:rPr>
                        <a:t>Permit Type</a:t>
                      </a:r>
                      <a:endParaRPr lang="en-US" sz="2400" b="0" dirty="0">
                        <a:latin typeface="Times New Roman" panose="02020603050405020304" pitchFamily="18" charset="0"/>
                        <a:cs typeface="Times New Roman" panose="02020603050405020304" pitchFamily="18" charset="0"/>
                      </a:endParaRPr>
                    </a:p>
                  </a:txBody>
                  <a:tcPr/>
                </a:tc>
                <a:tc>
                  <a:txBody>
                    <a:bodyPr/>
                    <a:lstStyle/>
                    <a:p>
                      <a:pPr algn="ctr"/>
                      <a:r>
                        <a:rPr lang="en-US" sz="2400" b="0" dirty="0" smtClean="0">
                          <a:latin typeface="Times New Roman" panose="02020603050405020304" pitchFamily="18" charset="0"/>
                          <a:cs typeface="Times New Roman" panose="02020603050405020304" pitchFamily="18" charset="0"/>
                        </a:rPr>
                        <a:t>Renewal</a:t>
                      </a:r>
                      <a:r>
                        <a:rPr lang="en-US" sz="2400" b="0" baseline="0" dirty="0" smtClean="0">
                          <a:latin typeface="Times New Roman" panose="02020603050405020304" pitchFamily="18" charset="0"/>
                          <a:cs typeface="Times New Roman" panose="02020603050405020304" pitchFamily="18" charset="0"/>
                        </a:rPr>
                        <a:t> Submittal</a:t>
                      </a:r>
                      <a:endParaRPr lang="en-US" sz="2400" b="0" dirty="0">
                        <a:latin typeface="Times New Roman" panose="02020603050405020304" pitchFamily="18" charset="0"/>
                        <a:cs typeface="Times New Roman" panose="02020603050405020304" pitchFamily="18" charset="0"/>
                      </a:endParaRPr>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dirty="0" smtClean="0">
                          <a:latin typeface="Times New Roman" panose="02020603050405020304" pitchFamily="18" charset="0"/>
                          <a:cs typeface="Times New Roman" panose="02020603050405020304" pitchFamily="18" charset="0"/>
                        </a:rPr>
                        <a:t>General</a:t>
                      </a:r>
                      <a:r>
                        <a:rPr lang="en-US" sz="2400" baseline="0" dirty="0" smtClean="0">
                          <a:latin typeface="Times New Roman" panose="02020603050405020304" pitchFamily="18" charset="0"/>
                          <a:cs typeface="Times New Roman" panose="02020603050405020304" pitchFamily="18" charset="0"/>
                        </a:rPr>
                        <a:t> + Attachments</a:t>
                      </a:r>
                      <a:endParaRPr lang="en-US" sz="2400" dirty="0" smtClean="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30 days</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smtClean="0">
                          <a:latin typeface="Times New Roman" panose="02020603050405020304" pitchFamily="18" charset="0"/>
                          <a:cs typeface="Times New Roman" panose="02020603050405020304" pitchFamily="18" charset="0"/>
                        </a:rPr>
                        <a:t>Basic</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30 days</a:t>
                      </a:r>
                      <a:endParaRPr lang="en-US" sz="2400" dirty="0">
                        <a:latin typeface="Times New Roman" panose="02020603050405020304" pitchFamily="18" charset="0"/>
                        <a:cs typeface="Times New Roman" panose="02020603050405020304" pitchFamily="18" charset="0"/>
                      </a:endParaRPr>
                    </a:p>
                  </a:txBody>
                  <a:tcPr/>
                </a:tc>
              </a:tr>
              <a:tr h="370840">
                <a:tc>
                  <a:txBody>
                    <a:bodyPr/>
                    <a:lstStyle/>
                    <a:p>
                      <a:r>
                        <a:rPr lang="en-US" sz="2400" dirty="0" smtClean="0">
                          <a:latin typeface="Times New Roman" panose="02020603050405020304" pitchFamily="18" charset="0"/>
                          <a:cs typeface="Times New Roman" panose="02020603050405020304" pitchFamily="18" charset="0"/>
                        </a:rPr>
                        <a:t>Simple</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120 days</a:t>
                      </a:r>
                      <a:endParaRPr lang="en-US" sz="2400" dirty="0">
                        <a:latin typeface="Times New Roman" panose="02020603050405020304" pitchFamily="18" charset="0"/>
                        <a:cs typeface="Times New Roman" panose="02020603050405020304" pitchFamily="18" charset="0"/>
                      </a:endParaRPr>
                    </a:p>
                  </a:txBody>
                  <a:tcPr/>
                </a:tc>
              </a:tr>
              <a:tr h="269240">
                <a:tc>
                  <a:txBody>
                    <a:bodyPr/>
                    <a:lstStyle/>
                    <a:p>
                      <a:r>
                        <a:rPr lang="en-US" sz="2400" dirty="0" smtClean="0">
                          <a:latin typeface="Times New Roman" panose="02020603050405020304" pitchFamily="18" charset="0"/>
                          <a:cs typeface="Times New Roman" panose="02020603050405020304" pitchFamily="18" charset="0"/>
                        </a:rPr>
                        <a:t>Standard</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smtClean="0">
                          <a:latin typeface="Times New Roman" panose="02020603050405020304" pitchFamily="18" charset="0"/>
                          <a:cs typeface="Times New Roman" panose="02020603050405020304" pitchFamily="18" charset="0"/>
                        </a:rPr>
                        <a:t>180</a:t>
                      </a:r>
                      <a:r>
                        <a:rPr lang="en-US" sz="2400" baseline="0" dirty="0" smtClean="0">
                          <a:latin typeface="Times New Roman" panose="02020603050405020304" pitchFamily="18" charset="0"/>
                          <a:cs typeface="Times New Roman" panose="02020603050405020304" pitchFamily="18" charset="0"/>
                        </a:rPr>
                        <a:t> days</a:t>
                      </a:r>
                      <a:endParaRPr lang="en-US" sz="2400" dirty="0">
                        <a:latin typeface="Times New Roman" panose="02020603050405020304" pitchFamily="18" charset="0"/>
                        <a:cs typeface="Times New Roman" panose="02020603050405020304" pitchFamily="18" charset="0"/>
                      </a:endParaRPr>
                    </a:p>
                  </a:txBody>
                  <a:tcPr/>
                </a:tc>
              </a:tr>
            </a:tbl>
          </a:graphicData>
        </a:graphic>
      </p:graphicFrame>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55</a:t>
            </a:fld>
            <a:endParaRPr lang="en-US" dirty="0"/>
          </a:p>
        </p:txBody>
      </p:sp>
    </p:spTree>
    <p:extLst>
      <p:ext uri="{BB962C8B-B14F-4D97-AF65-F5344CB8AC3E}">
        <p14:creationId xmlns:p14="http://schemas.microsoft.com/office/powerpoint/2010/main" xmlns="" val="13224928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800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340-216-0064  Simple ACDPs</a:t>
            </a:r>
          </a:p>
          <a:p>
            <a:pPr marL="0" marR="0">
              <a:lnSpc>
                <a:spcPct val="115000"/>
              </a:lnSpc>
              <a:spcBef>
                <a:spcPts val="0"/>
              </a:spcBef>
              <a:spcAft>
                <a:spcPts val="1000"/>
              </a:spcAft>
              <a:buNone/>
            </a:pPr>
            <a:endParaRPr lang="en-US" sz="800" b="1" dirty="0" smtClean="0">
              <a:latin typeface="Times New Roman"/>
              <a:ea typeface="Calibri"/>
            </a:endParaRPr>
          </a:p>
          <a:p>
            <a:pPr marL="0" lvl="0" indent="0" fontAlgn="base">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(2) Fees. Applicants for a new or modified Simple ACDP must pay the fees set forth in OAR 340-216-8020. </a:t>
            </a:r>
            <a:r>
              <a:rPr lang="en-US" sz="2400" b="1" dirty="0" smtClean="0">
                <a:solidFill>
                  <a:srgbClr val="FF0000"/>
                </a:solidFill>
                <a:latin typeface="Times New Roman" pitchFamily="18" charset="0"/>
                <a:ea typeface="Calibri" pitchFamily="34" charset="0"/>
                <a:cs typeface="Times New Roman" pitchFamily="18" charset="0"/>
              </a:rPr>
              <a:t>Applicants for a new Simple ACDP must initially pay the High Annual Fee. Once the initial permit is issued, </a:t>
            </a:r>
            <a:r>
              <a:rPr lang="en-US" sz="2400" dirty="0" smtClean="0">
                <a:latin typeface="Times New Roman" pitchFamily="18" charset="0"/>
                <a:ea typeface="Calibri" pitchFamily="34" charset="0"/>
                <a:cs typeface="Times New Roman" pitchFamily="18" charset="0"/>
              </a:rPr>
              <a:t>annual fees for Simple ACDPs will be assessed based on the following:</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 Low Fee — A source may qualify for the low fee if:</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 The source is, or will be, permitted under only one of the following categories from OAR 340-216-8010 Part B:</a:t>
            </a:r>
            <a:endParaRPr lang="en-US" sz="2400" dirty="0" smtClean="0">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(i) Category 7. Asphalt felt and coatings;</a:t>
            </a:r>
            <a:endParaRPr lang="en-US" sz="2400" dirty="0" smtClean="0">
              <a:latin typeface="Arial" pitchFamily="34" charset="0"/>
              <a:cs typeface="Arial" pitchFamily="34" charset="0"/>
            </a:endParaRPr>
          </a:p>
          <a:p>
            <a:pPr marL="0" marR="0">
              <a:lnSpc>
                <a:spcPct val="115000"/>
              </a:lnSpc>
              <a:spcBef>
                <a:spcPts val="0"/>
              </a:spcBef>
              <a:spcAft>
                <a:spcPts val="1000"/>
              </a:spcAft>
              <a:buNone/>
            </a:pPr>
            <a:endParaRPr lang="en-US" sz="1100" b="1" dirty="0" smtClean="0">
              <a:latin typeface="Times New Roman"/>
              <a:ea typeface="Calibri"/>
            </a:endParaRPr>
          </a:p>
          <a:p>
            <a:pPr marL="0" marR="0">
              <a:lnSpc>
                <a:spcPct val="115000"/>
              </a:lnSpc>
              <a:spcBef>
                <a:spcPts val="0"/>
              </a:spcBef>
              <a:spcAft>
                <a:spcPts val="1000"/>
              </a:spcAft>
              <a:buNone/>
            </a:pPr>
            <a:endParaRPr lang="en-US" sz="800" dirty="0">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56</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4648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a:lnSpc>
                <a:spcPct val="115000"/>
              </a:lnSpc>
              <a:spcBef>
                <a:spcPts val="0"/>
              </a:spcBef>
              <a:spcAft>
                <a:spcPts val="1000"/>
              </a:spcAft>
              <a:buNone/>
            </a:pPr>
            <a:r>
              <a:rPr lang="en-US" dirty="0" smtClean="0">
                <a:latin typeface="Times New Roman"/>
                <a:ea typeface="Calibri"/>
              </a:rPr>
              <a:t>340-216-0064  Simple ACDPs</a:t>
            </a:r>
          </a:p>
          <a:p>
            <a:pPr marL="514350" lvl="0" indent="-514350" eaLnBrk="0" fontAlgn="base" hangingPunct="0">
              <a:spcBef>
                <a:spcPct val="0"/>
              </a:spcBef>
              <a:spcAft>
                <a:spcPct val="0"/>
              </a:spcAft>
              <a:buClrTx/>
              <a:buSzTx/>
              <a:buAutoNum type="alphaLcParenBoth"/>
            </a:pPr>
            <a:r>
              <a:rPr lang="en-US" dirty="0" smtClean="0">
                <a:latin typeface="Times New Roman" pitchFamily="18" charset="0"/>
                <a:ea typeface="Calibri" pitchFamily="34" charset="0"/>
                <a:cs typeface="Times New Roman" pitchFamily="18" charset="0"/>
              </a:rPr>
              <a:t>Low Fee – continued</a:t>
            </a:r>
          </a:p>
          <a:p>
            <a:pPr marL="514350" lvl="0" indent="-514350" eaLnBrk="0" fontAlgn="base" hangingPunct="0">
              <a:spcBef>
                <a:spcPct val="0"/>
              </a:spcBef>
              <a:spcAft>
                <a:spcPct val="0"/>
              </a:spcAft>
              <a:buClrTx/>
              <a:buSzTx/>
              <a:buAutoNum type="alphaLcParenBoth"/>
            </a:pPr>
            <a:endParaRPr lang="en-US" sz="800" dirty="0" smtClean="0">
              <a:latin typeface="Times New Roman" pitchFamily="18" charset="0"/>
              <a:ea typeface="Calibri" pitchFamily="34" charset="0"/>
              <a:cs typeface="Times New Roman" pitchFamily="18"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(ii) Category 13. Boilers and other fuel burning equipment </a:t>
            </a:r>
            <a:r>
              <a:rPr lang="en-US" sz="2400" b="1" dirty="0" smtClean="0">
                <a:solidFill>
                  <a:srgbClr val="FF0000"/>
                </a:solidFill>
                <a:latin typeface="Times New Roman" pitchFamily="18" charset="0"/>
                <a:ea typeface="Calibri" pitchFamily="34" charset="0"/>
                <a:cs typeface="Times New Roman" pitchFamily="18" charset="0"/>
              </a:rPr>
              <a:t>(can be combined with category 27. Electric power generation);</a:t>
            </a:r>
            <a:endParaRPr lang="en-US" sz="2400" b="1" dirty="0" smtClean="0">
              <a:solidFill>
                <a:srgbClr val="FF0000"/>
              </a:solidFill>
              <a:latin typeface="Arial" pitchFamily="34" charset="0"/>
              <a:cs typeface="Arial" pitchFamily="34" charset="0"/>
            </a:endParaRPr>
          </a:p>
          <a:p>
            <a:pPr marL="0" lvl="0" indent="0" eaLnBrk="0" fontAlgn="base" hangingPunct="0">
              <a:spcBef>
                <a:spcPct val="0"/>
              </a:spcBef>
              <a:spcAft>
                <a:spcPct val="0"/>
              </a:spcAft>
              <a:buClrTx/>
              <a:buSzTx/>
              <a:buNone/>
            </a:pPr>
            <a:r>
              <a:rPr lang="en-US" sz="2400" b="1" dirty="0" smtClean="0">
                <a:solidFill>
                  <a:srgbClr val="FF0000"/>
                </a:solidFill>
                <a:latin typeface="Times New Roman" pitchFamily="18" charset="0"/>
                <a:ea typeface="Calibri" pitchFamily="34" charset="0"/>
                <a:cs typeface="Times New Roman" pitchFamily="18" charset="0"/>
              </a:rPr>
              <a:t>(iii) Category 27. Electric power generation;</a:t>
            </a:r>
            <a:endParaRPr lang="en-US" sz="2400" b="1" dirty="0" smtClean="0">
              <a:solidFill>
                <a:srgbClr val="FF0000"/>
              </a:solidFill>
              <a:latin typeface="Arial" pitchFamily="34" charset="0"/>
              <a:cs typeface="Arial" pitchFamily="34" charset="0"/>
            </a:endParaRP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a:t>
            </a:r>
          </a:p>
          <a:p>
            <a:pPr marL="0" lvl="0" indent="0" eaLnBrk="0" fontAlgn="base" hangingPunct="0">
              <a:spcBef>
                <a:spcPct val="0"/>
              </a:spcBef>
              <a:spcAft>
                <a:spcPct val="0"/>
              </a:spcAft>
              <a:buClrTx/>
              <a:buSzTx/>
              <a:buNone/>
            </a:pPr>
            <a:r>
              <a:rPr lang="en-US" sz="2400" dirty="0" smtClean="0">
                <a:latin typeface="Times New Roman" pitchFamily="18" charset="0"/>
                <a:ea typeface="Calibri" pitchFamily="34" charset="0"/>
                <a:cs typeface="Times New Roman" pitchFamily="18" charset="0"/>
              </a:rPr>
              <a:t>(xii) Category 85. All other sources not listed in OAR 340-216-8010 </a:t>
            </a:r>
            <a:r>
              <a:rPr lang="en-US" sz="2400" b="1" dirty="0" smtClean="0">
                <a:solidFill>
                  <a:srgbClr val="FF0000"/>
                </a:solidFill>
                <a:latin typeface="Times New Roman" pitchFamily="18" charset="0"/>
                <a:ea typeface="Calibri" pitchFamily="34" charset="0"/>
                <a:cs typeface="Times New Roman" pitchFamily="18" charset="0"/>
              </a:rPr>
              <a:t>(can be combined with category 27. Electric Power Generation); and</a:t>
            </a:r>
            <a:endParaRPr lang="en-US" sz="2400" b="1" dirty="0" smtClean="0">
              <a:solidFill>
                <a:srgbClr val="FF0000"/>
              </a:solidFill>
              <a:latin typeface="Arial" pitchFamily="34" charset="0"/>
              <a:cs typeface="Arial" pitchFamily="34" charset="0"/>
            </a:endParaRPr>
          </a:p>
          <a:p>
            <a:pPr marL="0" marR="0">
              <a:lnSpc>
                <a:spcPct val="115000"/>
              </a:lnSpc>
              <a:spcBef>
                <a:spcPts val="0"/>
              </a:spcBef>
              <a:spcAft>
                <a:spcPts val="1000"/>
              </a:spcAft>
              <a:buNone/>
            </a:pPr>
            <a:endParaRPr lang="en-US" sz="1100" b="1" dirty="0" smtClean="0">
              <a:latin typeface="Times New Roman"/>
              <a:ea typeface="Calibri"/>
            </a:endParaRPr>
          </a:p>
          <a:p>
            <a:pPr marL="0" marR="0">
              <a:lnSpc>
                <a:spcPct val="115000"/>
              </a:lnSpc>
              <a:spcBef>
                <a:spcPts val="0"/>
              </a:spcBef>
              <a:spcAft>
                <a:spcPts val="1000"/>
              </a:spcAft>
              <a:buNone/>
            </a:pPr>
            <a:endParaRPr lang="en-US" sz="800" dirty="0">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57</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95400"/>
            <a:ext cx="8686800" cy="2514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indent="0">
              <a:lnSpc>
                <a:spcPct val="115000"/>
              </a:lnSpc>
              <a:spcBef>
                <a:spcPts val="0"/>
              </a:spcBef>
              <a:buClr>
                <a:srgbClr val="00B0F0"/>
              </a:buClr>
              <a:buNone/>
              <a:defRPr/>
            </a:pPr>
            <a:endParaRPr lang="en-US" sz="800" dirty="0" smtClean="0">
              <a:solidFill>
                <a:sysClr val="windowText" lastClr="000000"/>
              </a:solidFill>
              <a:latin typeface="Times New Roman"/>
              <a:cs typeface="Times New Roman"/>
            </a:endParaRP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r>
              <a:rPr lang="en-US" dirty="0" smtClean="0">
                <a:solidFill>
                  <a:sysClr val="windowText" lastClr="000000"/>
                </a:solidFill>
                <a:latin typeface="Times New Roman"/>
                <a:cs typeface="Times New Roman"/>
              </a:rPr>
              <a:t>Paragraphs at the top of each table moved to 340-216-0020 Applicability</a:t>
            </a: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endParaRPr lang="en-US" dirty="0" smtClean="0">
              <a:solidFill>
                <a:sysClr val="windowText" lastClr="000000"/>
              </a:solidFill>
              <a:latin typeface="Times New Roman"/>
              <a:cs typeface="Times New Roman"/>
            </a:endParaRPr>
          </a:p>
          <a:p>
            <a:pPr marR="0" lvl="0" algn="l" defTabSz="914400" rtl="0" eaLnBrk="1" fontAlgn="auto" latinLnBrk="0" hangingPunct="1">
              <a:lnSpc>
                <a:spcPct val="115000"/>
              </a:lnSpc>
              <a:spcBef>
                <a:spcPts val="0"/>
              </a:spcBef>
              <a:spcAft>
                <a:spcPts val="0"/>
              </a:spcAft>
              <a:buClrTx/>
              <a:buSzPct val="80000"/>
              <a:buFont typeface="Arial" panose="020B0604020202020204" pitchFamily="34" charset="0"/>
              <a:buChar char="•"/>
              <a:tabLst/>
              <a:defRPr/>
            </a:pPr>
            <a:endParaRPr lang="en-US" dirty="0" smtClean="0">
              <a:solidFill>
                <a:sysClr val="windowText" lastClr="000000"/>
              </a:solidFill>
              <a:latin typeface="Times New Roman"/>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pic>
        <p:nvPicPr>
          <p:cNvPr id="2" name="Picture 2"/>
          <p:cNvPicPr>
            <a:picLocks noChangeAspect="1" noChangeArrowheads="1"/>
          </p:cNvPicPr>
          <p:nvPr/>
        </p:nvPicPr>
        <p:blipFill>
          <a:blip r:embed="rId3" cstate="print"/>
          <a:srcRect l="3750" t="37500" r="54375" b="9375"/>
          <a:stretch>
            <a:fillRect/>
          </a:stretch>
        </p:blipFill>
        <p:spPr bwMode="auto">
          <a:xfrm>
            <a:off x="1371681" y="3048046"/>
            <a:ext cx="6807239" cy="3454340"/>
          </a:xfrm>
          <a:prstGeom prst="rect">
            <a:avLst/>
          </a:prstGeom>
          <a:noFill/>
          <a:ln w="9525">
            <a:noFill/>
            <a:miter lim="800000"/>
            <a:headEnd/>
            <a:tailEnd/>
          </a:ln>
        </p:spPr>
      </p:pic>
      <p:sp>
        <p:nvSpPr>
          <p:cNvPr id="9" name="Right Arrow 8"/>
          <p:cNvSpPr/>
          <p:nvPr/>
        </p:nvSpPr>
        <p:spPr>
          <a:xfrm>
            <a:off x="228600" y="3505200"/>
            <a:ext cx="978408" cy="332232"/>
          </a:xfrm>
          <a:prstGeom prst="rightArrow">
            <a:avLst>
              <a:gd name="adj1" fmla="val 50000"/>
              <a:gd name="adj2" fmla="val 4606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1" name="Slide Number Placeholder 10"/>
          <p:cNvSpPr>
            <a:spLocks noGrp="1"/>
          </p:cNvSpPr>
          <p:nvPr>
            <p:ph type="sldNum" sz="quarter" idx="12"/>
          </p:nvPr>
        </p:nvSpPr>
        <p:spPr/>
        <p:txBody>
          <a:bodyPr/>
          <a:lstStyle/>
          <a:p>
            <a:fld id="{B4F3AE50-1B84-4193-A18E-F29C95A836E2}" type="slidenum">
              <a:rPr lang="en-US" smtClean="0"/>
              <a:pPr/>
              <a:t>58</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457200" y="1295400"/>
            <a:ext cx="8915400" cy="15240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indent="0">
              <a:lnSpc>
                <a:spcPct val="115000"/>
              </a:lnSpc>
              <a:spcBef>
                <a:spcPts val="0"/>
              </a:spcBef>
              <a:buClr>
                <a:srgbClr val="00B0F0"/>
              </a:buClr>
              <a:buNone/>
              <a:defRPr/>
            </a:pPr>
            <a:endParaRPr lang="en-US" sz="800" dirty="0" smtClean="0">
              <a:solidFill>
                <a:sysClr val="windowText" lastClr="000000"/>
              </a:solidFill>
              <a:latin typeface="Times New Roman"/>
              <a:cs typeface="Times New Roman"/>
            </a:endParaRPr>
          </a:p>
          <a:p>
            <a:pPr lvl="0">
              <a:lnSpc>
                <a:spcPct val="115000"/>
              </a:lnSpc>
              <a:spcBef>
                <a:spcPts val="0"/>
              </a:spcBef>
              <a:buClrTx/>
              <a:buFont typeface="Arial" panose="020B0604020202020204" pitchFamily="34" charset="0"/>
              <a:buChar char="•"/>
              <a:defRPr/>
            </a:pPr>
            <a:r>
              <a:rPr lang="en-US" dirty="0" smtClean="0">
                <a:solidFill>
                  <a:sysClr val="windowText" lastClr="000000"/>
                </a:solidFill>
                <a:latin typeface="Times New Roman"/>
                <a:cs typeface="Times New Roman"/>
              </a:rPr>
              <a:t>Modification types in footnotes moved to division 216 definitions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pic>
        <p:nvPicPr>
          <p:cNvPr id="1026" name="Picture 2"/>
          <p:cNvPicPr>
            <a:picLocks noChangeAspect="1" noChangeArrowheads="1"/>
          </p:cNvPicPr>
          <p:nvPr/>
        </p:nvPicPr>
        <p:blipFill>
          <a:blip r:embed="rId3" cstate="print"/>
          <a:srcRect l="4688" t="23438" r="56250" b="8203"/>
          <a:stretch>
            <a:fillRect/>
          </a:stretch>
        </p:blipFill>
        <p:spPr bwMode="auto">
          <a:xfrm>
            <a:off x="2286000" y="2590800"/>
            <a:ext cx="5747527" cy="4023365"/>
          </a:xfrm>
          <a:prstGeom prst="rect">
            <a:avLst/>
          </a:prstGeom>
          <a:noFill/>
          <a:ln w="9525">
            <a:noFill/>
            <a:miter lim="800000"/>
            <a:headEnd/>
            <a:tailEnd/>
          </a:ln>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59</a:t>
            </a:fld>
            <a:endParaRPr lang="en-US" dirty="0"/>
          </a:p>
        </p:txBody>
      </p:sp>
    </p:spTree>
    <p:extLst>
      <p:ext uri="{BB962C8B-B14F-4D97-AF65-F5344CB8AC3E}">
        <p14:creationId xmlns:p14="http://schemas.microsoft.com/office/powerpoint/2010/main" xmlns="" val="23042873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0" y="990600"/>
            <a:ext cx="5378395"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a:t>
            </a:r>
            <a:endParaRPr lang="en-US" sz="3600" dirty="0">
              <a:latin typeface="Times New Roman" pitchFamily="18" charset="0"/>
              <a:cs typeface="Times New Roman" pitchFamily="18" charset="0"/>
            </a:endParaRPr>
          </a:p>
        </p:txBody>
      </p:sp>
      <p:sp>
        <p:nvSpPr>
          <p:cNvPr id="6" name="Subtitle 2"/>
          <p:cNvSpPr txBox="1">
            <a:spLocks/>
          </p:cNvSpPr>
          <p:nvPr/>
        </p:nvSpPr>
        <p:spPr>
          <a:xfrm>
            <a:off x="533400" y="1981200"/>
            <a:ext cx="8305800" cy="28194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Clarify and update air quality rules </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Update particulate matter emission standards</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Change permitting requirements for emergency generators and small natural gas or oil-fired equipment</a:t>
            </a:r>
          </a:p>
        </p:txBody>
      </p:sp>
      <p:sp>
        <p:nvSpPr>
          <p:cNvPr id="8" name="Slide Number Placeholder 7"/>
          <p:cNvSpPr>
            <a:spLocks noGrp="1"/>
          </p:cNvSpPr>
          <p:nvPr>
            <p:ph type="sldNum" sz="quarter" idx="12"/>
          </p:nvPr>
        </p:nvSpPr>
        <p:spPr/>
        <p:txBody>
          <a:bodyPr/>
          <a:lstStyle/>
          <a:p>
            <a:fld id="{B4F3AE50-1B84-4193-A18E-F29C95A836E2}" type="slidenum">
              <a:rPr lang="en-US" smtClean="0"/>
              <a:pPr/>
              <a:t>6</a:t>
            </a:fld>
            <a:endParaRPr lang="en-US"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183880" cy="121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800" b="1" dirty="0" smtClean="0">
              <a:solidFill>
                <a:sysClr val="windowText" lastClr="000000"/>
              </a:solidFill>
              <a:latin typeface="Times New Roman"/>
              <a:ea typeface="Calibri"/>
              <a:cs typeface="Times New Roman"/>
            </a:endParaRPr>
          </a:p>
          <a:p>
            <a:pPr marL="0" indent="0">
              <a:lnSpc>
                <a:spcPct val="115000"/>
              </a:lnSpc>
              <a:spcBef>
                <a:spcPts val="0"/>
              </a:spcBef>
              <a:buClr>
                <a:srgbClr val="F07F09"/>
              </a:buClr>
              <a:buNone/>
              <a:defRPr/>
            </a:pPr>
            <a:r>
              <a:rPr lang="en-US" dirty="0" smtClean="0">
                <a:solidFill>
                  <a:sysClr val="windowText" lastClr="000000"/>
                </a:solidFill>
                <a:latin typeface="Times New Roman"/>
                <a:cs typeface="Times New Roman"/>
              </a:rPr>
              <a:t>List no longer alphabetical (new sources added to end)</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32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dirty="0" smtClean="0">
              <a:solidFill>
                <a:sysClr val="windowText" lastClr="000000"/>
              </a:solidFill>
              <a:latin typeface="Times New Roman"/>
            </a:endParaRPr>
          </a:p>
        </p:txBody>
      </p:sp>
      <p:pic>
        <p:nvPicPr>
          <p:cNvPr id="2050" name="Picture 2"/>
          <p:cNvPicPr>
            <a:picLocks noChangeAspect="1" noChangeArrowheads="1"/>
          </p:cNvPicPr>
          <p:nvPr/>
        </p:nvPicPr>
        <p:blipFill>
          <a:blip r:embed="rId3" cstate="print"/>
          <a:srcRect l="55781" t="38672" r="3281" b="28125"/>
          <a:stretch>
            <a:fillRect/>
          </a:stretch>
        </p:blipFill>
        <p:spPr bwMode="auto">
          <a:xfrm>
            <a:off x="304800" y="2514600"/>
            <a:ext cx="8455447" cy="2743200"/>
          </a:xfrm>
          <a:prstGeom prst="rect">
            <a:avLst/>
          </a:prstGeom>
          <a:noFill/>
          <a:ln w="9525">
            <a:noFill/>
            <a:miter lim="800000"/>
            <a:headEnd/>
            <a:tailEnd/>
          </a:ln>
        </p:spPr>
      </p:pic>
      <p:sp>
        <p:nvSpPr>
          <p:cNvPr id="8" name="Right Arrow 7"/>
          <p:cNvSpPr/>
          <p:nvPr/>
        </p:nvSpPr>
        <p:spPr>
          <a:xfrm rot="10800000">
            <a:off x="3657600" y="3733800"/>
            <a:ext cx="978408"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6934200" y="4267200"/>
            <a:ext cx="2057400" cy="2514600"/>
            <a:chOff x="457200" y="3352800"/>
            <a:chExt cx="2057400" cy="2514600"/>
          </a:xfrm>
        </p:grpSpPr>
        <p:pic>
          <p:nvPicPr>
            <p:cNvPr id="2051" name="Picture 3" descr="C:\Users\jinahar\AppData\Local\Microsoft\Windows\Temporary Internet Files\Content.IE5\QZRXXYTN\happy_face[1].jpg"/>
            <p:cNvPicPr>
              <a:picLocks noChangeAspect="1" noChangeArrowheads="1"/>
            </p:cNvPicPr>
            <p:nvPr/>
          </p:nvPicPr>
          <p:blipFill>
            <a:blip r:embed="rId4" cstate="print"/>
            <a:srcRect/>
            <a:stretch>
              <a:fillRect/>
            </a:stretch>
          </p:blipFill>
          <p:spPr bwMode="auto">
            <a:xfrm>
              <a:off x="457200" y="5105400"/>
              <a:ext cx="762000" cy="762000"/>
            </a:xfrm>
            <a:prstGeom prst="rect">
              <a:avLst/>
            </a:prstGeom>
            <a:noFill/>
          </p:spPr>
        </p:pic>
        <p:grpSp>
          <p:nvGrpSpPr>
            <p:cNvPr id="11" name="Group 10"/>
            <p:cNvGrpSpPr/>
            <p:nvPr/>
          </p:nvGrpSpPr>
          <p:grpSpPr>
            <a:xfrm>
              <a:off x="685800" y="3352800"/>
              <a:ext cx="1828800" cy="1600200"/>
              <a:chOff x="685800" y="3352800"/>
              <a:chExt cx="1828800" cy="1600200"/>
            </a:xfrm>
          </p:grpSpPr>
          <p:sp>
            <p:nvSpPr>
              <p:cNvPr id="9" name="Cloud Callout 8"/>
              <p:cNvSpPr/>
              <p:nvPr/>
            </p:nvSpPr>
            <p:spPr>
              <a:xfrm>
                <a:off x="685800" y="3352800"/>
                <a:ext cx="1752600" cy="1600200"/>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p:nvSpPr>
            <p:spPr>
              <a:xfrm>
                <a:off x="990600" y="3505200"/>
                <a:ext cx="1524000" cy="1200329"/>
              </a:xfrm>
              <a:prstGeom prst="rect">
                <a:avLst/>
              </a:prstGeom>
              <a:noFill/>
            </p:spPr>
            <p:txBody>
              <a:bodyPr wrap="square" rtlCol="0">
                <a:spAutoFit/>
              </a:bodyPr>
              <a:lstStyle/>
              <a:p>
                <a:r>
                  <a:rPr lang="en-US" dirty="0" smtClean="0"/>
                  <a:t>No more renumbering Table 1 Codes!</a:t>
                </a:r>
                <a:endParaRPr lang="en-US" dirty="0"/>
              </a:p>
            </p:txBody>
          </p:sp>
        </p:grpSp>
      </p:grpSp>
      <p:sp>
        <p:nvSpPr>
          <p:cNvPr id="14"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15" name="Slide Number Placeholder 14"/>
          <p:cNvSpPr>
            <a:spLocks noGrp="1"/>
          </p:cNvSpPr>
          <p:nvPr>
            <p:ph type="sldNum" sz="quarter" idx="12"/>
          </p:nvPr>
        </p:nvSpPr>
        <p:spPr/>
        <p:txBody>
          <a:bodyPr/>
          <a:lstStyle/>
          <a:p>
            <a:fld id="{B4F3AE50-1B84-4193-A18E-F29C95A836E2}" type="slidenum">
              <a:rPr lang="en-US" smtClean="0"/>
              <a:pPr/>
              <a:t>60</a:t>
            </a:fld>
            <a:endParaRPr lang="en-US" dirty="0"/>
          </a:p>
        </p:txBody>
      </p:sp>
    </p:spTree>
    <p:extLst>
      <p:ext uri="{BB962C8B-B14F-4D97-AF65-F5344CB8AC3E}">
        <p14:creationId xmlns:p14="http://schemas.microsoft.com/office/powerpoint/2010/main" xmlns="" val="17098132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447800"/>
            <a:ext cx="8183880" cy="47244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kumimoji="0" lang="en-US" sz="11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endParaRPr>
          </a:p>
          <a:p>
            <a:pPr marL="0" lvl="0" indent="0">
              <a:lnSpc>
                <a:spcPct val="115000"/>
              </a:lnSpc>
              <a:spcBef>
                <a:spcPts val="0"/>
              </a:spcBef>
              <a:buClrTx/>
              <a:buSzTx/>
              <a:buNone/>
            </a:pPr>
            <a:r>
              <a:rPr lang="en-US" dirty="0" smtClean="0">
                <a:solidFill>
                  <a:prstClr val="black"/>
                </a:solidFill>
                <a:latin typeface="Times New Roman"/>
                <a:ea typeface="Calibri"/>
              </a:rPr>
              <a:t>Source category changes:</a:t>
            </a:r>
          </a:p>
          <a:p>
            <a:pPr marL="0" marR="0">
              <a:lnSpc>
                <a:spcPct val="115000"/>
              </a:lnSpc>
              <a:spcBef>
                <a:spcPts val="0"/>
              </a:spcBef>
              <a:spcAft>
                <a:spcPts val="1000"/>
              </a:spcAft>
              <a:buClrTx/>
            </a:pPr>
            <a:r>
              <a:rPr lang="en-US" dirty="0" smtClean="0">
                <a:latin typeface="Times New Roman"/>
                <a:ea typeface="Calibri"/>
              </a:rPr>
              <a:t>Deleted grain terminal elevators #38 (use </a:t>
            </a:r>
            <a:r>
              <a:rPr lang="en-US" dirty="0">
                <a:latin typeface="Times New Roman"/>
                <a:ea typeface="Calibri"/>
              </a:rPr>
              <a:t>g</a:t>
            </a:r>
            <a:r>
              <a:rPr lang="en-US" dirty="0" smtClean="0">
                <a:latin typeface="Times New Roman"/>
                <a:ea typeface="Calibri"/>
              </a:rPr>
              <a:t>rain </a:t>
            </a:r>
            <a:r>
              <a:rPr lang="en-US" dirty="0">
                <a:latin typeface="Times New Roman"/>
                <a:ea typeface="Calibri"/>
              </a:rPr>
              <a:t>elevators </a:t>
            </a:r>
            <a:r>
              <a:rPr lang="en-US" dirty="0" smtClean="0">
                <a:latin typeface="Times New Roman"/>
                <a:ea typeface="Calibri"/>
              </a:rPr>
              <a:t>#37 instead)</a:t>
            </a:r>
          </a:p>
          <a:p>
            <a:pPr marL="0" marR="0">
              <a:lnSpc>
                <a:spcPct val="115000"/>
              </a:lnSpc>
              <a:spcBef>
                <a:spcPts val="0"/>
              </a:spcBef>
              <a:spcAft>
                <a:spcPts val="1000"/>
              </a:spcAft>
              <a:buClrTx/>
            </a:pPr>
            <a:r>
              <a:rPr lang="en-US" dirty="0" smtClean="0">
                <a:latin typeface="Times New Roman"/>
                <a:ea typeface="Calibri"/>
              </a:rPr>
              <a:t>Added </a:t>
            </a:r>
            <a:r>
              <a:rPr lang="en-US" dirty="0">
                <a:latin typeface="Times New Roman"/>
                <a:ea typeface="Calibri"/>
              </a:rPr>
              <a:t>recreational vehicle </a:t>
            </a:r>
            <a:r>
              <a:rPr lang="en-US" dirty="0" smtClean="0">
                <a:latin typeface="Times New Roman"/>
                <a:ea typeface="Calibri"/>
              </a:rPr>
              <a:t>manufacturing to manufactured </a:t>
            </a:r>
            <a:r>
              <a:rPr lang="en-US" dirty="0">
                <a:latin typeface="Times New Roman"/>
                <a:ea typeface="Calibri"/>
              </a:rPr>
              <a:t>home, mobile home </a:t>
            </a:r>
            <a:r>
              <a:rPr lang="en-US" dirty="0" smtClean="0">
                <a:latin typeface="Times New Roman"/>
                <a:ea typeface="Calibri"/>
              </a:rPr>
              <a:t>manufacturing #47</a:t>
            </a:r>
          </a:p>
          <a:p>
            <a:pPr marL="0" marR="0">
              <a:lnSpc>
                <a:spcPct val="115000"/>
              </a:lnSpc>
              <a:spcBef>
                <a:spcPts val="0"/>
              </a:spcBef>
              <a:spcAft>
                <a:spcPts val="1000"/>
              </a:spcAft>
              <a:buClrTx/>
            </a:pPr>
            <a:r>
              <a:rPr lang="en-US" dirty="0" smtClean="0">
                <a:latin typeface="Times New Roman"/>
                <a:ea typeface="Calibri"/>
              </a:rPr>
              <a:t>Separated pathological waste incinerators #89 from crematory incinerators #25</a:t>
            </a: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61</a:t>
            </a:fld>
            <a:endParaRPr lang="en-US" dirty="0"/>
          </a:p>
        </p:txBody>
      </p:sp>
    </p:spTree>
    <p:extLst>
      <p:ext uri="{BB962C8B-B14F-4D97-AF65-F5344CB8AC3E}">
        <p14:creationId xmlns:p14="http://schemas.microsoft.com/office/powerpoint/2010/main" xmlns="" val="250216594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371600"/>
            <a:ext cx="8382000" cy="54864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dirty="0" smtClean="0">
                <a:latin typeface="Times New Roman"/>
                <a:ea typeface="Calibri"/>
              </a:rPr>
              <a:t>#87 Stationary </a:t>
            </a:r>
            <a:r>
              <a:rPr lang="en-US" dirty="0">
                <a:latin typeface="Times New Roman"/>
                <a:ea typeface="Calibri"/>
              </a:rPr>
              <a:t>internal combustion engines </a:t>
            </a:r>
            <a:r>
              <a:rPr lang="en-US" dirty="0" smtClean="0">
                <a:latin typeface="Times New Roman"/>
                <a:ea typeface="Calibri"/>
              </a:rPr>
              <a:t>only </a:t>
            </a:r>
            <a:r>
              <a:rPr lang="en-US" dirty="0">
                <a:latin typeface="Times New Roman"/>
                <a:ea typeface="Calibri"/>
              </a:rPr>
              <a:t>if:</a:t>
            </a:r>
          </a:p>
          <a:p>
            <a:pPr marL="640080" marR="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For emergency generators and firewater pumps, the aggregate engine horsepower rating is greater than 30,000 horsepower; or</a:t>
            </a:r>
          </a:p>
          <a:p>
            <a:pPr marL="640080" marR="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For any individual non-emergency or non-fire pump engine, the engine is subject to 40 CFR part 63, subpart ZZZZ and is rated at 500 horsepower or more, excluding two stroke lean burn engines, engines burning exclusively landfill or digester gas, and four stroke engines located in remote areas; or</a:t>
            </a:r>
            <a:endParaRPr lang="en-US" sz="2400" dirty="0">
              <a:solidFill>
                <a:srgbClr val="FF0000"/>
              </a:solidFill>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62</a:t>
            </a:fld>
            <a:endParaRPr lang="en-US" dirty="0"/>
          </a:p>
        </p:txBody>
      </p:sp>
    </p:spTree>
    <p:extLst>
      <p:ext uri="{BB962C8B-B14F-4D97-AF65-F5344CB8AC3E}">
        <p14:creationId xmlns:p14="http://schemas.microsoft.com/office/powerpoint/2010/main" xmlns="" val="89471285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38200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dirty="0" smtClean="0">
                <a:latin typeface="Times New Roman"/>
                <a:ea typeface="Calibri"/>
              </a:rPr>
              <a:t>#87 Stationary </a:t>
            </a:r>
            <a:r>
              <a:rPr lang="en-US" dirty="0">
                <a:latin typeface="Times New Roman"/>
                <a:ea typeface="Calibri"/>
              </a:rPr>
              <a:t>internal combustion engines </a:t>
            </a:r>
            <a:r>
              <a:rPr lang="en-US" dirty="0" smtClean="0">
                <a:latin typeface="Times New Roman"/>
                <a:ea typeface="Calibri"/>
              </a:rPr>
              <a:t>only if (cont.):</a:t>
            </a:r>
            <a:endParaRPr lang="en-US" dirty="0">
              <a:latin typeface="Times New Roman"/>
              <a:ea typeface="Calibri"/>
            </a:endParaRPr>
          </a:p>
          <a:p>
            <a:pPr marL="640080" indent="-640080">
              <a:lnSpc>
                <a:spcPct val="115000"/>
              </a:lnSpc>
              <a:spcBef>
                <a:spcPts val="0"/>
              </a:spcBef>
              <a:spcAft>
                <a:spcPts val="1000"/>
              </a:spcAft>
              <a:buClrTx/>
              <a:tabLst>
                <a:tab pos="468630" algn="l"/>
              </a:tabLst>
            </a:pPr>
            <a:r>
              <a:rPr lang="en-US" sz="2400" dirty="0">
                <a:solidFill>
                  <a:srgbClr val="FF0000"/>
                </a:solidFill>
                <a:latin typeface="Times New Roman"/>
                <a:ea typeface="Calibri"/>
              </a:rPr>
              <a:t>I</a:t>
            </a:r>
            <a:r>
              <a:rPr lang="en-US" sz="2400" dirty="0" smtClean="0">
                <a:solidFill>
                  <a:srgbClr val="FF0000"/>
                </a:solidFill>
                <a:latin typeface="Times New Roman"/>
                <a:ea typeface="Calibri"/>
              </a:rPr>
              <a:t>ndividual </a:t>
            </a:r>
            <a:r>
              <a:rPr lang="en-US" sz="2400" dirty="0">
                <a:solidFill>
                  <a:srgbClr val="FF0000"/>
                </a:solidFill>
                <a:latin typeface="Times New Roman"/>
                <a:ea typeface="Calibri"/>
              </a:rPr>
              <a:t>non-emergency </a:t>
            </a:r>
            <a:r>
              <a:rPr lang="en-US" sz="2400" dirty="0" smtClean="0">
                <a:solidFill>
                  <a:srgbClr val="FF0000"/>
                </a:solidFill>
                <a:latin typeface="Times New Roman"/>
                <a:ea typeface="Calibri"/>
              </a:rPr>
              <a:t>engine subject </a:t>
            </a:r>
            <a:r>
              <a:rPr lang="en-US" sz="2400" dirty="0">
                <a:solidFill>
                  <a:srgbClr val="FF0000"/>
                </a:solidFill>
                <a:latin typeface="Times New Roman"/>
                <a:ea typeface="Calibri"/>
              </a:rPr>
              <a:t>to 40 CFR Part 60, Subpart IIII </a:t>
            </a:r>
            <a:r>
              <a:rPr lang="en-US" sz="2400" dirty="0" smtClean="0">
                <a:solidFill>
                  <a:srgbClr val="FF0000"/>
                </a:solidFill>
                <a:latin typeface="Times New Roman"/>
                <a:ea typeface="Calibri"/>
              </a:rPr>
              <a:t>with:</a:t>
            </a:r>
            <a:endParaRPr lang="en-US" sz="2400" dirty="0">
              <a:solidFill>
                <a:srgbClr val="FF0000"/>
              </a:solidFill>
              <a:latin typeface="Times New Roman"/>
              <a:ea typeface="Calibri"/>
            </a:endParaRPr>
          </a:p>
          <a:p>
            <a:pPr marL="877824" lvl="3" indent="-640080">
              <a:lnSpc>
                <a:spcPct val="115000"/>
              </a:lnSpc>
              <a:spcBef>
                <a:spcPts val="0"/>
              </a:spcBef>
              <a:spcAft>
                <a:spcPts val="1000"/>
              </a:spcAft>
              <a:buClrTx/>
              <a:buSzPct val="80000"/>
              <a:buFont typeface="Wingdings 2"/>
              <a:buChar char=""/>
              <a:tabLst>
                <a:tab pos="468630" algn="l"/>
              </a:tabLst>
            </a:pPr>
            <a:r>
              <a:rPr lang="en-US" sz="2400" dirty="0" smtClean="0">
                <a:solidFill>
                  <a:srgbClr val="FF0000"/>
                </a:solidFill>
                <a:latin typeface="Times New Roman"/>
                <a:ea typeface="Calibri"/>
              </a:rPr>
              <a:t>Displacement </a:t>
            </a:r>
            <a:r>
              <a:rPr lang="en-US" sz="2400" dirty="0">
                <a:solidFill>
                  <a:srgbClr val="FF0000"/>
                </a:solidFill>
                <a:latin typeface="Times New Roman"/>
                <a:ea typeface="Calibri"/>
              </a:rPr>
              <a:t>of 30 liters or more per cylinder; or</a:t>
            </a:r>
          </a:p>
          <a:p>
            <a:pPr marL="877824" lvl="3" indent="-640080">
              <a:lnSpc>
                <a:spcPct val="115000"/>
              </a:lnSpc>
              <a:spcBef>
                <a:spcPts val="0"/>
              </a:spcBef>
              <a:spcAft>
                <a:spcPts val="1000"/>
              </a:spcAft>
              <a:buClrTx/>
              <a:buSzPct val="80000"/>
              <a:buFont typeface="Wingdings 2"/>
              <a:buChar char=""/>
              <a:tabLst>
                <a:tab pos="468630" algn="l"/>
              </a:tabLst>
            </a:pPr>
            <a:r>
              <a:rPr lang="en-US" sz="2400" dirty="0" smtClean="0">
                <a:solidFill>
                  <a:srgbClr val="FF0000"/>
                </a:solidFill>
                <a:latin typeface="Times New Roman"/>
                <a:ea typeface="Calibri"/>
              </a:rPr>
              <a:t>Displacement </a:t>
            </a:r>
            <a:r>
              <a:rPr lang="en-US" sz="2400" dirty="0">
                <a:solidFill>
                  <a:srgbClr val="FF0000"/>
                </a:solidFill>
                <a:latin typeface="Times New Roman"/>
                <a:ea typeface="Calibri"/>
              </a:rPr>
              <a:t>of less than 30 liters per cylinder</a:t>
            </a:r>
            <a:r>
              <a:rPr lang="en-US" sz="2400" dirty="0" smtClean="0">
                <a:solidFill>
                  <a:srgbClr val="FF0000"/>
                </a:solidFill>
                <a:latin typeface="Times New Roman"/>
                <a:ea typeface="Calibri"/>
              </a:rPr>
              <a:t>, &gt;500 horsepower; </a:t>
            </a:r>
            <a:r>
              <a:rPr lang="en-US" sz="2400" dirty="0">
                <a:solidFill>
                  <a:srgbClr val="FF0000"/>
                </a:solidFill>
                <a:latin typeface="Times New Roman"/>
                <a:ea typeface="Calibri"/>
              </a:rPr>
              <a:t>or</a:t>
            </a:r>
          </a:p>
          <a:p>
            <a:pPr marL="640080" indent="-640080">
              <a:lnSpc>
                <a:spcPct val="115000"/>
              </a:lnSpc>
              <a:spcBef>
                <a:spcPts val="0"/>
              </a:spcBef>
              <a:spcAft>
                <a:spcPts val="1000"/>
              </a:spcAft>
              <a:buClrTx/>
              <a:tabLst>
                <a:tab pos="468630" algn="l"/>
              </a:tabLst>
            </a:pPr>
            <a:r>
              <a:rPr lang="en-US" sz="2400" dirty="0" smtClean="0">
                <a:solidFill>
                  <a:srgbClr val="FF0000"/>
                </a:solidFill>
                <a:latin typeface="Times New Roman"/>
                <a:ea typeface="Calibri"/>
              </a:rPr>
              <a:t>Individual </a:t>
            </a:r>
            <a:r>
              <a:rPr lang="en-US" sz="2400" dirty="0">
                <a:solidFill>
                  <a:srgbClr val="FF0000"/>
                </a:solidFill>
                <a:latin typeface="Times New Roman"/>
                <a:ea typeface="Calibri"/>
              </a:rPr>
              <a:t>non-emergency </a:t>
            </a:r>
            <a:r>
              <a:rPr lang="en-US" sz="2400" dirty="0" smtClean="0">
                <a:solidFill>
                  <a:srgbClr val="FF0000"/>
                </a:solidFill>
                <a:latin typeface="Times New Roman"/>
                <a:ea typeface="Calibri"/>
              </a:rPr>
              <a:t>engine subject </a:t>
            </a:r>
            <a:r>
              <a:rPr lang="en-US" sz="2400" dirty="0">
                <a:solidFill>
                  <a:srgbClr val="FF0000"/>
                </a:solidFill>
                <a:latin typeface="Times New Roman"/>
                <a:ea typeface="Calibri"/>
              </a:rPr>
              <a:t>to 40 CFR Part 60, Subpart JJJJ, is rated at </a:t>
            </a:r>
            <a:r>
              <a:rPr lang="en-US" sz="2400" u="sng" dirty="0" smtClean="0">
                <a:solidFill>
                  <a:srgbClr val="FF0000"/>
                </a:solidFill>
                <a:latin typeface="Times New Roman"/>
                <a:ea typeface="Calibri"/>
              </a:rPr>
              <a:t>&gt;</a:t>
            </a:r>
            <a:r>
              <a:rPr lang="en-US" sz="2400" dirty="0" smtClean="0">
                <a:solidFill>
                  <a:srgbClr val="FF0000"/>
                </a:solidFill>
                <a:latin typeface="Times New Roman"/>
                <a:ea typeface="Calibri"/>
              </a:rPr>
              <a:t>500 horsepower</a:t>
            </a:r>
            <a:endParaRPr lang="en-US" sz="2400" dirty="0" smtClean="0">
              <a:solidFill>
                <a:srgbClr val="FF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63</a:t>
            </a:fld>
            <a:endParaRPr lang="en-US" dirty="0"/>
          </a:p>
        </p:txBody>
      </p:sp>
    </p:spTree>
    <p:extLst>
      <p:ext uri="{BB962C8B-B14F-4D97-AF65-F5344CB8AC3E}">
        <p14:creationId xmlns:p14="http://schemas.microsoft.com/office/powerpoint/2010/main" xmlns="" val="422721604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295400"/>
            <a:ext cx="818388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dirty="0" smtClean="0">
                <a:solidFill>
                  <a:prstClr val="black"/>
                </a:solidFill>
                <a:latin typeface="Times New Roman"/>
                <a:ea typeface="Calibri"/>
              </a:rPr>
              <a:t>New Source Categories:</a:t>
            </a:r>
          </a:p>
          <a:p>
            <a:pPr marL="0" marR="0" indent="0">
              <a:lnSpc>
                <a:spcPct val="115000"/>
              </a:lnSpc>
              <a:spcBef>
                <a:spcPts val="0"/>
              </a:spcBef>
              <a:spcAft>
                <a:spcPts val="1000"/>
              </a:spcAft>
              <a:buNone/>
            </a:pPr>
            <a:r>
              <a:rPr lang="en-US" sz="2400" dirty="0" smtClean="0">
                <a:solidFill>
                  <a:srgbClr val="FF0000"/>
                </a:solidFill>
                <a:latin typeface="Times New Roman"/>
                <a:ea typeface="Calibri"/>
              </a:rPr>
              <a:t>#88 All </a:t>
            </a:r>
            <a:r>
              <a:rPr lang="en-US" sz="2400" dirty="0">
                <a:solidFill>
                  <a:srgbClr val="FF0000"/>
                </a:solidFill>
                <a:latin typeface="Times New Roman"/>
                <a:ea typeface="Calibri"/>
              </a:rPr>
              <a:t>other portable sources </a:t>
            </a:r>
            <a:r>
              <a:rPr lang="en-US" sz="2400" dirty="0" smtClean="0">
                <a:solidFill>
                  <a:srgbClr val="FF0000"/>
                </a:solidFill>
                <a:latin typeface="Times New Roman"/>
                <a:ea typeface="Calibri"/>
              </a:rPr>
              <a:t>not </a:t>
            </a:r>
            <a:r>
              <a:rPr lang="en-US" sz="2400" dirty="0">
                <a:solidFill>
                  <a:srgbClr val="FF0000"/>
                </a:solidFill>
                <a:latin typeface="Times New Roman"/>
                <a:ea typeface="Calibri"/>
              </a:rPr>
              <a:t>listed herein for which DEQ determines that:</a:t>
            </a:r>
          </a:p>
          <a:p>
            <a:pPr marL="0" marR="0">
              <a:lnSpc>
                <a:spcPct val="115000"/>
              </a:lnSpc>
              <a:spcBef>
                <a:spcPts val="0"/>
              </a:spcBef>
              <a:spcAft>
                <a:spcPts val="1000"/>
              </a:spcAft>
              <a:buClrTx/>
            </a:pPr>
            <a:r>
              <a:rPr lang="en-US" sz="2400" dirty="0" smtClean="0">
                <a:solidFill>
                  <a:srgbClr val="FF0000"/>
                </a:solidFill>
                <a:latin typeface="Times New Roman"/>
                <a:ea typeface="Calibri"/>
              </a:rPr>
              <a:t>An </a:t>
            </a:r>
            <a:r>
              <a:rPr lang="en-US" sz="2400" dirty="0">
                <a:solidFill>
                  <a:srgbClr val="FF0000"/>
                </a:solidFill>
                <a:latin typeface="Times New Roman"/>
                <a:ea typeface="Calibri"/>
              </a:rPr>
              <a:t>air quality concern exists;</a:t>
            </a:r>
          </a:p>
          <a:p>
            <a:pPr marL="0" marR="0">
              <a:lnSpc>
                <a:spcPct val="115000"/>
              </a:lnSpc>
              <a:spcBef>
                <a:spcPts val="0"/>
              </a:spcBef>
              <a:spcAft>
                <a:spcPts val="1000"/>
              </a:spcAft>
              <a:buClrTx/>
            </a:pPr>
            <a:r>
              <a:rPr lang="en-US" sz="2400" dirty="0" smtClean="0">
                <a:solidFill>
                  <a:srgbClr val="FF0000"/>
                </a:solidFill>
                <a:latin typeface="Times New Roman"/>
                <a:ea typeface="Calibri"/>
              </a:rPr>
              <a:t>The </a:t>
            </a:r>
            <a:r>
              <a:rPr lang="en-US" sz="2400" dirty="0">
                <a:solidFill>
                  <a:srgbClr val="FF0000"/>
                </a:solidFill>
                <a:latin typeface="Times New Roman"/>
                <a:ea typeface="Calibri"/>
              </a:rPr>
              <a:t>source would emit significant malodorous emissions; or</a:t>
            </a:r>
          </a:p>
          <a:p>
            <a:pPr marL="0" marR="0">
              <a:spcBef>
                <a:spcPts val="0"/>
              </a:spcBef>
              <a:spcAft>
                <a:spcPts val="1000"/>
              </a:spcAft>
              <a:buClrTx/>
            </a:pPr>
            <a:r>
              <a:rPr lang="en-US" sz="2400" dirty="0" smtClean="0">
                <a:solidFill>
                  <a:srgbClr val="FF0000"/>
                </a:solidFill>
                <a:latin typeface="Times New Roman"/>
                <a:ea typeface="Calibri"/>
              </a:rPr>
              <a:t>The </a:t>
            </a:r>
            <a:r>
              <a:rPr lang="en-US" sz="2400" dirty="0">
                <a:solidFill>
                  <a:srgbClr val="FF0000"/>
                </a:solidFill>
                <a:latin typeface="Times New Roman"/>
                <a:ea typeface="Calibri"/>
              </a:rPr>
              <a:t>source would have actual emissions, if the source were to operate uncontrolled, of 5 or more tons per year of direct PM2.5 or PM10 if located in a PM2.5 or PM10 non-attainment or maintenance area, or 10 or more tons per year of any single criteria pollutant if located in any part of the state.</a:t>
            </a:r>
            <a:r>
              <a:rPr lang="en-US" sz="1200" dirty="0">
                <a:solidFill>
                  <a:srgbClr val="FF0000"/>
                </a:solidFill>
                <a:latin typeface="Times New Roman"/>
                <a:ea typeface="Calibri"/>
              </a:rPr>
              <a:t> </a:t>
            </a:r>
            <a:r>
              <a:rPr lang="en-US" sz="2400" dirty="0"/>
              <a:t> </a:t>
            </a:r>
            <a:r>
              <a:rPr lang="en-US" sz="1200" b="1" dirty="0">
                <a:solidFill>
                  <a:srgbClr val="3BB58F"/>
                </a:solidFill>
                <a:latin typeface="Times New Roman"/>
                <a:ea typeface="Calibri"/>
              </a:rPr>
              <a:t> </a:t>
            </a:r>
            <a:endParaRPr lang="en-US" sz="1600" b="1" dirty="0">
              <a:solidFill>
                <a:srgbClr val="3BB58F"/>
              </a:solidFill>
              <a:latin typeface="Times New Roman"/>
              <a:ea typeface="Calibri"/>
            </a:endParaRPr>
          </a:p>
          <a:p>
            <a:pPr>
              <a:lnSpc>
                <a:spcPct val="115000"/>
              </a:lnSpc>
              <a:spcBef>
                <a:spcPts val="0"/>
              </a:spcBef>
              <a:buClr>
                <a:srgbClr val="00B0F0"/>
              </a:buClr>
              <a:buSzTx/>
            </a:pPr>
            <a:endParaRPr lang="en-US" sz="2400" dirty="0" smtClean="0">
              <a:solidFill>
                <a:prstClr val="black"/>
              </a:solidFill>
              <a:latin typeface="Times New Roman"/>
              <a:ea typeface="Calibri"/>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64</a:t>
            </a:fld>
            <a:endParaRPr lang="en-US" dirty="0"/>
          </a:p>
        </p:txBody>
      </p:sp>
    </p:spTree>
    <p:extLst>
      <p:ext uri="{BB962C8B-B14F-4D97-AF65-F5344CB8AC3E}">
        <p14:creationId xmlns:p14="http://schemas.microsoft.com/office/powerpoint/2010/main" xmlns="" val="161900726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143000"/>
            <a:ext cx="8183880" cy="518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r>
              <a:rPr kumimoji="0" lang="en-US" sz="3200" b="1" i="0" u="none" strike="noStrike" kern="1200" cap="none" spc="0" normalizeH="0" baseline="0" noProof="0" dirty="0" smtClean="0">
                <a:ln>
                  <a:noFill/>
                </a:ln>
                <a:solidFill>
                  <a:sysClr val="windowText" lastClr="000000"/>
                </a:solidFill>
                <a:effectLst/>
                <a:uLnTx/>
                <a:uFillTx/>
                <a:latin typeface="Times New Roman"/>
                <a:ea typeface="Calibri"/>
                <a:cs typeface="Times New Roman"/>
              </a:rPr>
              <a:t>Division 216 Table changes:</a:t>
            </a:r>
          </a:p>
          <a:p>
            <a:pPr marL="0" lvl="0" indent="0">
              <a:lnSpc>
                <a:spcPct val="115000"/>
              </a:lnSpc>
              <a:spcBef>
                <a:spcPts val="0"/>
              </a:spcBef>
              <a:buClrTx/>
              <a:buSzTx/>
              <a:buNone/>
            </a:pPr>
            <a:r>
              <a:rPr lang="en-US" b="1" dirty="0">
                <a:solidFill>
                  <a:prstClr val="black"/>
                </a:solidFill>
                <a:latin typeface="Times New Roman"/>
                <a:ea typeface="Calibri"/>
              </a:rPr>
              <a:t>Consolidate Part </a:t>
            </a:r>
            <a:r>
              <a:rPr lang="en-US" b="1" dirty="0" smtClean="0">
                <a:solidFill>
                  <a:prstClr val="black"/>
                </a:solidFill>
                <a:latin typeface="Times New Roman"/>
                <a:ea typeface="Calibri"/>
              </a:rPr>
              <a:t>C:</a:t>
            </a:r>
            <a:endParaRPr lang="en-US" b="1" dirty="0">
              <a:solidFill>
                <a:prstClr val="black"/>
              </a:solidFill>
              <a:latin typeface="Times New Roman"/>
              <a:ea typeface="Calibri"/>
            </a:endParaRPr>
          </a:p>
          <a:p>
            <a:pPr marL="171450" lvl="0" indent="-171450">
              <a:lnSpc>
                <a:spcPct val="115000"/>
              </a:lnSpc>
              <a:spcBef>
                <a:spcPts val="0"/>
              </a:spcBef>
              <a:buClrTx/>
              <a:buSzTx/>
              <a:buFont typeface="Arial" panose="020B0604020202020204" pitchFamily="34" charset="0"/>
              <a:buChar char="•"/>
            </a:pPr>
            <a:r>
              <a:rPr lang="en-US" sz="1800" dirty="0" smtClean="0">
                <a:solidFill>
                  <a:prstClr val="black"/>
                </a:solidFill>
                <a:latin typeface="Times New Roman"/>
                <a:ea typeface="Calibri"/>
              </a:rPr>
              <a:t>Remove duplicates already in Part B</a:t>
            </a:r>
          </a:p>
          <a:p>
            <a:pPr marL="171450" lvl="0" indent="-171450">
              <a:lnSpc>
                <a:spcPct val="115000"/>
              </a:lnSpc>
              <a:spcBef>
                <a:spcPts val="0"/>
              </a:spcBef>
              <a:buClrTx/>
              <a:buSzTx/>
              <a:buFont typeface="Arial" panose="020B0604020202020204" pitchFamily="34" charset="0"/>
              <a:buChar char="•"/>
            </a:pPr>
            <a:r>
              <a:rPr lang="en-US" sz="1800" dirty="0" smtClean="0">
                <a:solidFill>
                  <a:prstClr val="black"/>
                </a:solidFill>
                <a:latin typeface="Times New Roman"/>
                <a:ea typeface="Calibri"/>
              </a:rPr>
              <a:t>Move other categories to Part B:</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All Sources subject to a RACT, BACT, LAER, NESHAP adopted in OAR 340-244-0220, NSPS adopted in OAR 340-238-0060, State MACT, or other significant Air Quality regulation(s), except sources registered pursuant to OAR 340-210-0100(2).</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Sources with less than 10 tons/year actual emissions that are subject to RACT, NSPS adopted in OAR 340-238-0060 or a NESHAP adopted in OAR 340-244-0220 which qualify for a Simple ACDP. </a:t>
            </a:r>
          </a:p>
          <a:p>
            <a:pPr lvl="1">
              <a:lnSpc>
                <a:spcPct val="115000"/>
              </a:lnSpc>
              <a:spcBef>
                <a:spcPts val="0"/>
              </a:spcBef>
              <a:buClrTx/>
              <a:buSzTx/>
              <a:buFont typeface="Wingdings" panose="05000000000000000000" pitchFamily="2" charset="2"/>
              <a:buChar char="§"/>
            </a:pPr>
            <a:r>
              <a:rPr lang="en-US" sz="1800" dirty="0" smtClean="0">
                <a:solidFill>
                  <a:prstClr val="black"/>
                </a:solidFill>
                <a:latin typeface="Times New Roman"/>
                <a:ea typeface="Calibri"/>
              </a:rPr>
              <a:t>Chemical manufacturing facilities that do not transfer liquids containing organic HAP listed in Table 1 of 40 CFR part 63 subpart VVVVVV to tank trucks or railcars and are not subject to emission limits in Table 2, 3, 4, 5, 6, or 8 of 40 CFR part 63 subpart VVVVVV.</a:t>
            </a:r>
          </a:p>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200" dirty="0" smtClean="0">
              <a:solidFill>
                <a:sysClr val="windowText" lastClr="000000"/>
              </a:solidFill>
              <a:latin typeface="Times New Roman"/>
            </a:endParaRPr>
          </a:p>
        </p:txBody>
      </p:sp>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65</a:t>
            </a:fld>
            <a:endParaRPr lang="en-US" dirty="0"/>
          </a:p>
        </p:txBody>
      </p:sp>
    </p:spTree>
    <p:extLst>
      <p:ext uri="{BB962C8B-B14F-4D97-AF65-F5344CB8AC3E}">
        <p14:creationId xmlns:p14="http://schemas.microsoft.com/office/powerpoint/2010/main" xmlns="" val="83208626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533400" y="1219200"/>
            <a:ext cx="525780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indent="0">
              <a:lnSpc>
                <a:spcPct val="115000"/>
              </a:lnSpc>
              <a:spcBef>
                <a:spcPts val="0"/>
              </a:spcBef>
              <a:spcAft>
                <a:spcPts val="1000"/>
              </a:spcAft>
              <a:buNone/>
            </a:pPr>
            <a:r>
              <a:rPr lang="en-US" sz="3200" b="1" dirty="0" smtClean="0">
                <a:latin typeface="Times New Roman"/>
                <a:ea typeface="Calibri"/>
              </a:rPr>
              <a:t>340-214-0114</a:t>
            </a:r>
            <a:r>
              <a:rPr lang="en-US" sz="3200" dirty="0" smtClean="0">
                <a:latin typeface="Times New Roman"/>
                <a:ea typeface="Calibri"/>
              </a:rPr>
              <a:t> </a:t>
            </a:r>
            <a:r>
              <a:rPr lang="en-US" sz="3200" b="1" dirty="0" smtClean="0">
                <a:latin typeface="Times New Roman"/>
                <a:ea typeface="Calibri"/>
              </a:rPr>
              <a:t>Recordkeeping</a:t>
            </a:r>
            <a:endParaRPr lang="en-US" sz="3200" dirty="0">
              <a:latin typeface="Times New Roman"/>
              <a:ea typeface="Calibri"/>
            </a:endParaRPr>
          </a:p>
          <a:p>
            <a:pPr marL="0" marR="0">
              <a:lnSpc>
                <a:spcPct val="115000"/>
              </a:lnSpc>
              <a:spcBef>
                <a:spcPts val="0"/>
              </a:spcBef>
              <a:spcAft>
                <a:spcPts val="1000"/>
              </a:spcAft>
              <a:buClrTx/>
            </a:pPr>
            <a:r>
              <a:rPr lang="en-US" dirty="0" smtClean="0">
                <a:latin typeface="Times New Roman"/>
                <a:ea typeface="Calibri"/>
              </a:rPr>
              <a:t>ACDP sources must </a:t>
            </a:r>
            <a:r>
              <a:rPr lang="en-US" dirty="0">
                <a:latin typeface="Times New Roman"/>
                <a:ea typeface="Calibri"/>
              </a:rPr>
              <a:t>retain </a:t>
            </a:r>
            <a:r>
              <a:rPr lang="en-US" dirty="0" smtClean="0">
                <a:latin typeface="Times New Roman"/>
                <a:ea typeface="Calibri"/>
              </a:rPr>
              <a:t>all records for at </a:t>
            </a:r>
            <a:r>
              <a:rPr lang="en-US" dirty="0">
                <a:latin typeface="Times New Roman"/>
                <a:ea typeface="Calibri"/>
              </a:rPr>
              <a:t>least </a:t>
            </a:r>
            <a:r>
              <a:rPr lang="en-US" dirty="0" smtClean="0">
                <a:latin typeface="Times New Roman"/>
                <a:ea typeface="Calibri"/>
              </a:rPr>
              <a:t>five </a:t>
            </a:r>
            <a:r>
              <a:rPr lang="en-US" dirty="0">
                <a:latin typeface="Times New Roman"/>
                <a:ea typeface="Calibri"/>
              </a:rPr>
              <a:t>years from the date of the monitoring sample, measurement, report, or </a:t>
            </a:r>
            <a:r>
              <a:rPr lang="en-US" dirty="0" smtClean="0">
                <a:latin typeface="Times New Roman"/>
                <a:ea typeface="Calibri"/>
              </a:rPr>
              <a:t>application</a:t>
            </a:r>
          </a:p>
          <a:p>
            <a:pPr marL="0" marR="0">
              <a:lnSpc>
                <a:spcPct val="115000"/>
              </a:lnSpc>
              <a:spcBef>
                <a:spcPts val="0"/>
              </a:spcBef>
              <a:spcAft>
                <a:spcPts val="1000"/>
              </a:spcAft>
              <a:buClrTx/>
            </a:pPr>
            <a:r>
              <a:rPr lang="en-US" dirty="0" smtClean="0">
                <a:latin typeface="Times New Roman"/>
                <a:ea typeface="Calibri"/>
              </a:rPr>
              <a:t>Keep two years of records onsite</a:t>
            </a:r>
          </a:p>
          <a:p>
            <a:pPr marL="0" marR="0">
              <a:lnSpc>
                <a:spcPct val="115000"/>
              </a:lnSpc>
              <a:spcBef>
                <a:spcPts val="0"/>
              </a:spcBef>
              <a:spcAft>
                <a:spcPts val="1000"/>
              </a:spcAft>
              <a:buClrTx/>
            </a:pPr>
            <a:r>
              <a:rPr lang="en-US" dirty="0" smtClean="0">
                <a:latin typeface="Times New Roman"/>
                <a:ea typeface="Calibri"/>
              </a:rPr>
              <a:t>Beginning July </a:t>
            </a:r>
            <a:r>
              <a:rPr lang="en-US" dirty="0">
                <a:latin typeface="Times New Roman"/>
                <a:ea typeface="Calibri"/>
              </a:rPr>
              <a:t>1, 2015. </a:t>
            </a: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4230" y="1713614"/>
            <a:ext cx="3046870" cy="445858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itle 1"/>
          <p:cNvSpPr txBox="1">
            <a:spLocks noGrp="1"/>
          </p:cNvSpPr>
          <p:nvPr>
            <p:ph type="title"/>
          </p:nvPr>
        </p:nvSpPr>
        <p:spPr bwMode="auto">
          <a:xfrm>
            <a:off x="5334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		</a:t>
            </a:r>
            <a:r>
              <a:rPr kumimoji="0" lang="en-US" sz="2800" b="0" i="1" u="none" strike="noStrike" kern="0" cap="none" spc="0" normalizeH="0" baseline="0" noProof="0" dirty="0" smtClean="0">
                <a:ln>
                  <a:noFill/>
                </a:ln>
                <a:solidFill>
                  <a:srgbClr val="000000"/>
                </a:solidFill>
                <a:effectLst/>
                <a:uLnTx/>
                <a:uFillTx/>
                <a:latin typeface="Times New Roman"/>
                <a:ea typeface="Calibri"/>
                <a:cs typeface="Times New Roman"/>
              </a:rPr>
              <a:t>continued</a:t>
            </a:r>
            <a:endParaRPr kumimoji="0" lang="en-US" sz="28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66</a:t>
            </a:fld>
            <a:endParaRPr lang="en-US" dirty="0"/>
          </a:p>
        </p:txBody>
      </p:sp>
    </p:spTree>
    <p:extLst>
      <p:ext uri="{BB962C8B-B14F-4D97-AF65-F5344CB8AC3E}">
        <p14:creationId xmlns:p14="http://schemas.microsoft.com/office/powerpoint/2010/main" xmlns="" val="20729230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1524000"/>
            <a:ext cx="8183880" cy="50292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indent="0">
              <a:lnSpc>
                <a:spcPct val="115000"/>
              </a:lnSpc>
              <a:spcBef>
                <a:spcPts val="0"/>
              </a:spcBef>
              <a:buClr>
                <a:srgbClr val="F07F09"/>
              </a:buClr>
              <a:buFont typeface="Wingdings 2"/>
              <a:buNone/>
              <a:defRPr/>
            </a:pPr>
            <a:endParaRPr lang="en-US" sz="3200" dirty="0">
              <a:solidFill>
                <a:sysClr val="windowText" lastClr="000000"/>
              </a:solidFill>
              <a:ea typeface="Calibri"/>
              <a:cs typeface="Times New Roman"/>
            </a:endParaRPr>
          </a:p>
        </p:txBody>
      </p:sp>
      <p:sp>
        <p:nvSpPr>
          <p:cNvPr id="7" name="Title 1"/>
          <p:cNvSpPr txBox="1">
            <a:spLocks noGrp="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Rule Clean-Up</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1026" name="Picture 2" descr="http://www.holisticsquid.com/holistickidwordpress/wp-content/uploads/2012/08/Questions1.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19200" y="1524000"/>
            <a:ext cx="6496050" cy="428625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3352800" y="2438400"/>
            <a:ext cx="2010487" cy="658642"/>
          </a:xfrm>
          <a:prstGeom prst="rect">
            <a:avLst/>
          </a:prstGeom>
        </p:spPr>
        <p:txBody>
          <a:bodyPr wrap="none">
            <a:spAutoFit/>
          </a:bodyPr>
          <a:lstStyle/>
          <a:p>
            <a:pPr lvl="0">
              <a:lnSpc>
                <a:spcPct val="115000"/>
              </a:lnSpc>
              <a:buClr>
                <a:srgbClr val="F07F09"/>
              </a:buClr>
              <a:defRPr/>
            </a:pPr>
            <a:r>
              <a:rPr lang="en-US" sz="3200" dirty="0">
                <a:solidFill>
                  <a:sysClr val="windowText" lastClr="000000"/>
                </a:solidFill>
                <a:latin typeface="Times New Roman"/>
                <a:ea typeface="Calibri"/>
                <a:cs typeface="Times New Roman"/>
              </a:rPr>
              <a:t>Questions?</a:t>
            </a:r>
            <a:endParaRPr lang="en-US" sz="3200" dirty="0">
              <a:solidFill>
                <a:sysClr val="windowText" lastClr="000000"/>
              </a:solidFill>
              <a:ea typeface="Calibri"/>
              <a:cs typeface="Times New Roman"/>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67</a:t>
            </a:fld>
            <a:endParaRPr lang="en-US" dirty="0"/>
          </a:p>
        </p:txBody>
      </p:sp>
    </p:spTree>
    <p:extLst>
      <p:ext uri="{BB962C8B-B14F-4D97-AF65-F5344CB8AC3E}">
        <p14:creationId xmlns:p14="http://schemas.microsoft.com/office/powerpoint/2010/main" xmlns="" val="62791425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Nuisance Odor Update</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6" name="Content Placeholder 5"/>
          <p:cNvSpPr>
            <a:spLocks noGrp="1"/>
          </p:cNvSpPr>
          <p:nvPr>
            <p:ph idx="1"/>
          </p:nvPr>
        </p:nvSpPr>
        <p:spPr/>
        <p:txBody>
          <a:bodyPr/>
          <a:lstStyle/>
          <a:p>
            <a:endParaRPr lang="en-US" dirty="0"/>
          </a:p>
        </p:txBody>
      </p:sp>
      <p:sp>
        <p:nvSpPr>
          <p:cNvPr id="10" name="Slide Number Placeholder 9"/>
          <p:cNvSpPr>
            <a:spLocks noGrp="1"/>
          </p:cNvSpPr>
          <p:nvPr>
            <p:ph type="sldNum" sz="quarter" idx="12"/>
          </p:nvPr>
        </p:nvSpPr>
        <p:spPr/>
        <p:txBody>
          <a:bodyPr/>
          <a:lstStyle/>
          <a:p>
            <a:fld id="{B4F3AE50-1B84-4193-A18E-F29C95A836E2}" type="slidenum">
              <a:rPr lang="en-US" smtClean="0"/>
              <a:pPr/>
              <a:t>68</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85800" y="1143000"/>
            <a:ext cx="4738798" cy="628955"/>
          </a:xfrm>
          <a:prstGeom prst="rect">
            <a:avLst/>
          </a:prstGeom>
        </p:spPr>
        <p:txBody>
          <a:bodyPr wrap="none">
            <a:spAutoFit/>
          </a:bodyPr>
          <a:lstStyle/>
          <a:p>
            <a:pPr marL="742950" indent="-742950">
              <a:lnSpc>
                <a:spcPct val="120000"/>
              </a:lnSpc>
              <a:spcAft>
                <a:spcPts val="600"/>
              </a:spcAft>
            </a:pPr>
            <a:r>
              <a:rPr lang="en-US" sz="3200" dirty="0" smtClean="0">
                <a:latin typeface="Arial" pitchFamily="34" charset="0"/>
                <a:cs typeface="Arial" pitchFamily="34" charset="0"/>
              </a:rPr>
              <a:t>Gasoline Marine Loading</a:t>
            </a:r>
          </a:p>
        </p:txBody>
      </p:sp>
      <p:sp>
        <p:nvSpPr>
          <p:cNvPr id="10" name="Subtitle 2"/>
          <p:cNvSpPr txBox="1">
            <a:spLocks/>
          </p:cNvSpPr>
          <p:nvPr/>
        </p:nvSpPr>
        <p:spPr>
          <a:xfrm>
            <a:off x="152400" y="1905000"/>
            <a:ext cx="8686800" cy="1752600"/>
          </a:xfrm>
          <a:prstGeom prst="rect">
            <a:avLst/>
          </a:prstGeom>
        </p:spPr>
        <p:txBody>
          <a:bodyPr>
            <a:noAutofit/>
          </a:bodyPr>
          <a:lstStyle/>
          <a:p>
            <a:pPr marL="571500" marR="0" lvl="0" indent="-342900" algn="l" defTabSz="914400" rtl="0" eaLnBrk="1" fontAlgn="auto" latinLnBrk="0" hangingPunct="1">
              <a:lnSpc>
                <a:spcPct val="115000"/>
              </a:lnSpc>
              <a:spcBef>
                <a:spcPts val="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Expand marine loading rule to include other volatile liquids in the Portland Air Quality Maintenance Area</a:t>
            </a: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Calibri"/>
              <a:cs typeface="Times New Roman" pitchFamily="18" charset="0"/>
            </a:endParaRPr>
          </a:p>
        </p:txBody>
      </p:sp>
      <p:pic>
        <p:nvPicPr>
          <p:cNvPr id="11" name="Picture 4" descr="http://www.spragueenergy.com/images/default-source/terminal-images/avery-lane-terminal-newington-nh-sprague-aerial-photo.jpg?sfvrsn=0"/>
          <p:cNvPicPr>
            <a:picLocks noChangeAspect="1" noChangeArrowheads="1"/>
          </p:cNvPicPr>
          <p:nvPr/>
        </p:nvPicPr>
        <p:blipFill>
          <a:blip r:embed="rId3" cstate="print"/>
          <a:srcRect/>
          <a:stretch>
            <a:fillRect/>
          </a:stretch>
        </p:blipFill>
        <p:spPr bwMode="auto">
          <a:xfrm>
            <a:off x="1828800" y="3352800"/>
            <a:ext cx="5442700" cy="2462425"/>
          </a:xfrm>
          <a:prstGeom prst="rect">
            <a:avLst/>
          </a:prstGeom>
          <a:noFill/>
        </p:spPr>
      </p:pic>
      <p:sp>
        <p:nvSpPr>
          <p:cNvPr id="13" name="Slide Number Placeholder 12"/>
          <p:cNvSpPr>
            <a:spLocks noGrp="1"/>
          </p:cNvSpPr>
          <p:nvPr>
            <p:ph type="sldNum" sz="quarter" idx="12"/>
          </p:nvPr>
        </p:nvSpPr>
        <p:spPr/>
        <p:txBody>
          <a:bodyPr/>
          <a:lstStyle/>
          <a:p>
            <a:fld id="{B4F3AE50-1B84-4193-A18E-F29C95A836E2}" type="slidenum">
              <a:rPr lang="en-US" smtClean="0"/>
              <a:pPr/>
              <a:t>69</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990600"/>
            <a:ext cx="7138493"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6" name="Subtitle 2"/>
          <p:cNvSpPr txBox="1">
            <a:spLocks/>
          </p:cNvSpPr>
          <p:nvPr/>
        </p:nvSpPr>
        <p:spPr>
          <a:xfrm>
            <a:off x="533400" y="2057400"/>
            <a:ext cx="8305800" cy="43434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4"/>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Revise parts of the New Source Review preconstruction permitting program</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4"/>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Establish two new state air quality area designations, “sustainment” and “reattainment”</a:t>
            </a:r>
          </a:p>
          <a:p>
            <a:pPr marL="514350" marR="0" lvl="0" indent="-514350" algn="l" defTabSz="914400" rtl="0" eaLnBrk="1" fontAlgn="auto" latinLnBrk="0" hangingPunct="1">
              <a:lnSpc>
                <a:spcPct val="120000"/>
              </a:lnSpc>
              <a:spcBef>
                <a:spcPts val="0"/>
              </a:spcBef>
              <a:spcAft>
                <a:spcPts val="600"/>
              </a:spcAft>
              <a:buClrTx/>
              <a:buSzTx/>
              <a:buFont typeface="+mj-lt"/>
              <a:buAutoNum type="arabicPeriod" startAt="6"/>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Designate Lakeview as a state sustainment area</a:t>
            </a:r>
          </a:p>
          <a:p>
            <a:pPr marL="514350" marR="0" lvl="0" indent="-514350" algn="l" defTabSz="914400" rtl="0" eaLnBrk="1" fontAlgn="auto" latinLnBrk="0" hangingPunct="1">
              <a:lnSpc>
                <a:spcPct val="120000"/>
              </a:lnSpc>
              <a:spcBef>
                <a:spcPts val="0"/>
              </a:spcBef>
              <a:spcAft>
                <a:spcPts val="600"/>
              </a:spcAft>
              <a:buClrTx/>
              <a:buSzTx/>
              <a:buFont typeface="Arial" pitchFamily="34" charset="0"/>
              <a:buAutoNum type="arabicPeriod" startAt="5"/>
              <a:tabLst/>
              <a:defRPr/>
            </a:pPr>
            <a:endPar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endParaRPr>
          </a:p>
        </p:txBody>
      </p:sp>
      <p:sp>
        <p:nvSpPr>
          <p:cNvPr id="8" name="Slide Number Placeholder 7"/>
          <p:cNvSpPr>
            <a:spLocks noGrp="1"/>
          </p:cNvSpPr>
          <p:nvPr>
            <p:ph type="sldNum" sz="quarter" idx="12"/>
          </p:nvPr>
        </p:nvSpPr>
        <p:spPr/>
        <p:txBody>
          <a:bodyPr/>
          <a:lstStyle/>
          <a:p>
            <a:fld id="{B4F3AE50-1B84-4193-A18E-F29C95A836E2}" type="slidenum">
              <a:rPr lang="en-US" smtClean="0"/>
              <a:pPr/>
              <a:t>7</a:t>
            </a:fld>
            <a:endParaRPr lang="en-US"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5800" y="838200"/>
            <a:ext cx="6287299" cy="683264"/>
          </a:xfrm>
          <a:prstGeom prst="rect">
            <a:avLst/>
          </a:prstGeom>
        </p:spPr>
        <p:txBody>
          <a:bodyPr wrap="none">
            <a:spAutoFit/>
          </a:bodyPr>
          <a:lstStyle/>
          <a:p>
            <a:pPr marL="742950" indent="-742950">
              <a:lnSpc>
                <a:spcPct val="120000"/>
              </a:lnSpc>
              <a:spcAft>
                <a:spcPts val="600"/>
              </a:spcAft>
            </a:pPr>
            <a:r>
              <a:rPr lang="en-US" sz="3200" dirty="0" smtClean="0">
                <a:latin typeface="Arial" pitchFamily="34" charset="0"/>
                <a:cs typeface="Arial" pitchFamily="34" charset="0"/>
              </a:rPr>
              <a:t>Why change marine loading rule?</a:t>
            </a:r>
          </a:p>
        </p:txBody>
      </p:sp>
      <p:grpSp>
        <p:nvGrpSpPr>
          <p:cNvPr id="8" name="Group 7"/>
          <p:cNvGrpSpPr/>
          <p:nvPr/>
        </p:nvGrpSpPr>
        <p:grpSpPr>
          <a:xfrm>
            <a:off x="838200" y="1752600"/>
            <a:ext cx="7459944" cy="4076814"/>
            <a:chOff x="838200" y="2438400"/>
            <a:chExt cx="7459944" cy="4076814"/>
          </a:xfrm>
        </p:grpSpPr>
        <p:pic>
          <p:nvPicPr>
            <p:cNvPr id="1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200" y="2438400"/>
              <a:ext cx="3124200" cy="2343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962400" y="3124200"/>
              <a:ext cx="4218527" cy="523220"/>
            </a:xfrm>
            <a:prstGeom prst="rect">
              <a:avLst/>
            </a:prstGeom>
            <a:noFill/>
          </p:spPr>
          <p:txBody>
            <a:bodyPr wrap="none" rtlCol="0">
              <a:spAutoFit/>
            </a:bodyPr>
            <a:lstStyle/>
            <a:p>
              <a:r>
                <a:rPr lang="en-US" sz="2800" dirty="0" smtClean="0"/>
                <a:t>Volatile crude oil shipments</a:t>
              </a:r>
              <a:endParaRPr lang="en-US" sz="2800" dirty="0"/>
            </a:p>
          </p:txBody>
        </p:sp>
        <p:sp>
          <p:nvSpPr>
            <p:cNvPr id="14" name="TextBox 13"/>
            <p:cNvSpPr txBox="1"/>
            <p:nvPr/>
          </p:nvSpPr>
          <p:spPr>
            <a:xfrm>
              <a:off x="1295400" y="5181600"/>
              <a:ext cx="3845602" cy="954107"/>
            </a:xfrm>
            <a:prstGeom prst="rect">
              <a:avLst/>
            </a:prstGeom>
            <a:noFill/>
          </p:spPr>
          <p:txBody>
            <a:bodyPr wrap="square" rtlCol="0">
              <a:spAutoFit/>
            </a:bodyPr>
            <a:lstStyle/>
            <a:p>
              <a:r>
                <a:rPr lang="en-US" sz="2800" dirty="0" smtClean="0"/>
                <a:t>EPA proposing stricter ozone standard</a:t>
              </a:r>
              <a:endParaRPr lang="en-US" sz="2800" dirty="0"/>
            </a:p>
          </p:txBody>
        </p:sp>
        <p:pic>
          <p:nvPicPr>
            <p:cNvPr id="15" name="Picture 2" descr="http://www.globeimages.net/data/media/5/portland_downtown.jpg"/>
            <p:cNvPicPr>
              <a:picLocks noChangeAspect="1" noChangeArrowheads="1"/>
            </p:cNvPicPr>
            <p:nvPr/>
          </p:nvPicPr>
          <p:blipFill>
            <a:blip r:embed="rId4" cstate="print"/>
            <a:srcRect r="11673"/>
            <a:stretch>
              <a:fillRect/>
            </a:stretch>
          </p:blipFill>
          <p:spPr bwMode="auto">
            <a:xfrm>
              <a:off x="4876800" y="4267200"/>
              <a:ext cx="3421344" cy="2248014"/>
            </a:xfrm>
            <a:prstGeom prst="rect">
              <a:avLst/>
            </a:prstGeom>
            <a:noFill/>
          </p:spPr>
        </p:pic>
      </p:grpSp>
      <p:sp>
        <p:nvSpPr>
          <p:cNvPr id="17" name="Slide Number Placeholder 16"/>
          <p:cNvSpPr>
            <a:spLocks noGrp="1"/>
          </p:cNvSpPr>
          <p:nvPr>
            <p:ph type="sldNum" sz="quarter" idx="12"/>
          </p:nvPr>
        </p:nvSpPr>
        <p:spPr/>
        <p:txBody>
          <a:bodyPr/>
          <a:lstStyle/>
          <a:p>
            <a:fld id="{B4F3AE50-1B84-4193-A18E-F29C95A836E2}" type="slidenum">
              <a:rPr lang="en-US" smtClean="0"/>
              <a:pPr/>
              <a:t>70</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438400" y="838200"/>
            <a:ext cx="4416594" cy="699102"/>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a:t>
            </a:r>
          </a:p>
        </p:txBody>
      </p:sp>
      <p:grpSp>
        <p:nvGrpSpPr>
          <p:cNvPr id="11" name="Group 10"/>
          <p:cNvGrpSpPr/>
          <p:nvPr/>
        </p:nvGrpSpPr>
        <p:grpSpPr>
          <a:xfrm>
            <a:off x="762000" y="1828800"/>
            <a:ext cx="7924800" cy="4123730"/>
            <a:chOff x="762000" y="1828800"/>
            <a:chExt cx="7924800" cy="4123730"/>
          </a:xfrm>
        </p:grpSpPr>
        <p:pic>
          <p:nvPicPr>
            <p:cNvPr id="16" name="Picture 2" descr="http://www.wfpa.org/workspace/resource/image/biomassthinnings.jpg"/>
            <p:cNvPicPr>
              <a:picLocks noChangeAspect="1" noChangeArrowheads="1"/>
            </p:cNvPicPr>
            <p:nvPr/>
          </p:nvPicPr>
          <p:blipFill>
            <a:blip r:embed="rId3" cstate="print"/>
            <a:srcRect/>
            <a:stretch>
              <a:fillRect/>
            </a:stretch>
          </p:blipFill>
          <p:spPr bwMode="auto">
            <a:xfrm>
              <a:off x="990600" y="2590800"/>
              <a:ext cx="3324225" cy="2232688"/>
            </a:xfrm>
            <a:prstGeom prst="rect">
              <a:avLst/>
            </a:prstGeom>
            <a:noFill/>
          </p:spPr>
        </p:pic>
        <p:sp>
          <p:nvSpPr>
            <p:cNvPr id="17" name="TextBox 16"/>
            <p:cNvSpPr txBox="1"/>
            <p:nvPr/>
          </p:nvSpPr>
          <p:spPr>
            <a:xfrm>
              <a:off x="990600" y="5105400"/>
              <a:ext cx="35052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Combustion of forest-derived and agriculture-derived feedstocks</a:t>
              </a:r>
              <a:endParaRPr lang="en-US" dirty="0">
                <a:latin typeface="Times New Roman" pitchFamily="18" charset="0"/>
                <a:cs typeface="Times New Roman" pitchFamily="18" charset="0"/>
              </a:endParaRPr>
            </a:p>
          </p:txBody>
        </p:sp>
        <p:sp>
          <p:nvSpPr>
            <p:cNvPr id="18" name="TextBox 17"/>
            <p:cNvSpPr txBox="1"/>
            <p:nvPr/>
          </p:nvSpPr>
          <p:spPr>
            <a:xfrm>
              <a:off x="762000" y="1828800"/>
              <a:ext cx="4139275" cy="523220"/>
            </a:xfrm>
            <a:prstGeom prst="rect">
              <a:avLst/>
            </a:prstGeom>
            <a:noFill/>
          </p:spPr>
          <p:txBody>
            <a:bodyPr wrap="none" rtlCol="0">
              <a:spAutoFit/>
            </a:bodyPr>
            <a:lstStyle/>
            <a:p>
              <a:r>
                <a:rPr lang="en-US" sz="2800" dirty="0" smtClean="0">
                  <a:latin typeface="Times New Roman" pitchFamily="18" charset="0"/>
                  <a:cs typeface="Times New Roman" pitchFamily="18" charset="0"/>
                </a:rPr>
                <a:t>Biogenic CO2 comes from:</a:t>
              </a:r>
            </a:p>
          </p:txBody>
        </p:sp>
        <p:pic>
          <p:nvPicPr>
            <p:cNvPr id="19" name="Picture 4" descr="http://www.ncgreenpower.org/images/Newsletter/Landfill-Methane--diagram.jpg"/>
            <p:cNvPicPr>
              <a:picLocks noChangeAspect="1" noChangeArrowheads="1"/>
            </p:cNvPicPr>
            <p:nvPr/>
          </p:nvPicPr>
          <p:blipFill>
            <a:blip r:embed="rId4" cstate="print"/>
            <a:srcRect/>
            <a:stretch>
              <a:fillRect/>
            </a:stretch>
          </p:blipFill>
          <p:spPr bwMode="auto">
            <a:xfrm>
              <a:off x="5181600" y="2590800"/>
              <a:ext cx="3097850" cy="2209800"/>
            </a:xfrm>
            <a:prstGeom prst="rect">
              <a:avLst/>
            </a:prstGeom>
            <a:noFill/>
          </p:spPr>
        </p:pic>
        <p:sp>
          <p:nvSpPr>
            <p:cNvPr id="20" name="TextBox 19"/>
            <p:cNvSpPr txBox="1"/>
            <p:nvPr/>
          </p:nvSpPr>
          <p:spPr>
            <a:xfrm>
              <a:off x="5029200" y="5029200"/>
              <a:ext cx="36576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Combustion of biogas collected from landfills, wastewater treatment or manure management processes</a:t>
              </a:r>
              <a:endParaRPr lang="en-US" dirty="0">
                <a:latin typeface="Times New Roman" pitchFamily="18" charset="0"/>
                <a:cs typeface="Times New Roman" pitchFamily="18" charset="0"/>
              </a:endParaRPr>
            </a:p>
          </p:txBody>
        </p:sp>
      </p:grpSp>
      <p:sp>
        <p:nvSpPr>
          <p:cNvPr id="22" name="Slide Number Placeholder 21"/>
          <p:cNvSpPr>
            <a:spLocks noGrp="1"/>
          </p:cNvSpPr>
          <p:nvPr>
            <p:ph type="sldNum" sz="quarter" idx="12"/>
          </p:nvPr>
        </p:nvSpPr>
        <p:spPr/>
        <p:txBody>
          <a:bodyPr/>
          <a:lstStyle/>
          <a:p>
            <a:fld id="{B4F3AE50-1B84-4193-A18E-F29C95A836E2}" type="slidenum">
              <a:rPr lang="en-US" smtClean="0"/>
              <a:pPr/>
              <a:t>71</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838200" y="838200"/>
            <a:ext cx="7924800" cy="5598759"/>
            <a:chOff x="838200" y="838200"/>
            <a:chExt cx="7924800" cy="5598759"/>
          </a:xfrm>
        </p:grpSpPr>
        <p:sp>
          <p:nvSpPr>
            <p:cNvPr id="12" name="TextBox 11"/>
            <p:cNvSpPr txBox="1"/>
            <p:nvPr/>
          </p:nvSpPr>
          <p:spPr>
            <a:xfrm>
              <a:off x="838200" y="1752600"/>
              <a:ext cx="7924800" cy="4684359"/>
            </a:xfrm>
            <a:prstGeom prst="rect">
              <a:avLst/>
            </a:prstGeom>
            <a:noFill/>
          </p:spPr>
          <p:txBody>
            <a:bodyPr wrap="square" rtlCol="0">
              <a:spAutoFit/>
            </a:bodyPr>
            <a:lstStyle/>
            <a:p>
              <a:pPr marL="342900" indent="-342900">
                <a:spcBef>
                  <a:spcPct val="20000"/>
                </a:spcBef>
                <a:buFont typeface="Arial" pitchFamily="34" charset="0"/>
                <a:buChar char="•"/>
              </a:pPr>
              <a:r>
                <a:rPr lang="en-US" sz="3200" dirty="0" smtClean="0">
                  <a:latin typeface="Times New Roman" pitchFamily="18" charset="0"/>
                  <a:cs typeface="Times New Roman" pitchFamily="18" charset="0"/>
                </a:rPr>
                <a:t>2011 EPA exempted biogenic CO2 from permitting for 3 years</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Assumes 100% carbon neutrality</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Stopgap measure while EPA continues study</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EQC adopted rule to follow EPA rule – automatically exempts if EPA exempts</a:t>
              </a:r>
            </a:p>
            <a:p>
              <a:pPr marL="342900" indent="-342900">
                <a:spcBef>
                  <a:spcPct val="20000"/>
                </a:spcBef>
                <a:buFont typeface="Arial" pitchFamily="34" charset="0"/>
                <a:buChar char="•"/>
              </a:pPr>
              <a:r>
                <a:rPr lang="en-US" sz="3200" dirty="0" smtClean="0">
                  <a:latin typeface="Times New Roman" pitchFamily="18" charset="0"/>
                  <a:cs typeface="Times New Roman" pitchFamily="18" charset="0"/>
                </a:rPr>
                <a:t>2014 Supreme Court issued ruling</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Deferral must be vacated, but…</a:t>
              </a:r>
            </a:p>
            <a:p>
              <a:pPr marL="800100" lvl="2" indent="-342900">
                <a:spcBef>
                  <a:spcPct val="20000"/>
                </a:spcBef>
                <a:buFont typeface="Arial" pitchFamily="34" charset="0"/>
                <a:buChar char="•"/>
              </a:pPr>
              <a:r>
                <a:rPr lang="en-US" sz="2800" dirty="0" smtClean="0">
                  <a:latin typeface="Times New Roman" pitchFamily="18" charset="0"/>
                  <a:cs typeface="Times New Roman" pitchFamily="18" charset="0"/>
                </a:rPr>
                <a:t>Not officially vacated yet, may take years</a:t>
              </a:r>
            </a:p>
          </p:txBody>
        </p:sp>
        <p:sp>
          <p:nvSpPr>
            <p:cNvPr id="13" name="Rectangle 12"/>
            <p:cNvSpPr/>
            <p:nvPr/>
          </p:nvSpPr>
          <p:spPr>
            <a:xfrm>
              <a:off x="1676400" y="838200"/>
              <a:ext cx="6734536" cy="757130"/>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		</a:t>
              </a:r>
              <a:r>
                <a:rPr lang="en-US" sz="2000" i="1" dirty="0" smtClean="0">
                  <a:latin typeface="Times New Roman" pitchFamily="18" charset="0"/>
                  <a:cs typeface="Times New Roman" pitchFamily="18" charset="0"/>
                </a:rPr>
                <a:t>continued</a:t>
              </a:r>
              <a:endParaRPr lang="en-US" sz="3600" dirty="0" smtClean="0">
                <a:latin typeface="Times New Roman" pitchFamily="18" charset="0"/>
                <a:cs typeface="Times New Roman" pitchFamily="18" charset="0"/>
              </a:endParaRPr>
            </a:p>
          </p:txBody>
        </p:sp>
      </p:grpSp>
      <p:sp>
        <p:nvSpPr>
          <p:cNvPr id="15" name="Slide Number Placeholder 14"/>
          <p:cNvSpPr>
            <a:spLocks noGrp="1"/>
          </p:cNvSpPr>
          <p:nvPr>
            <p:ph type="sldNum" sz="quarter" idx="12"/>
          </p:nvPr>
        </p:nvSpPr>
        <p:spPr/>
        <p:txBody>
          <a:bodyPr/>
          <a:lstStyle/>
          <a:p>
            <a:fld id="{B4F3AE50-1B84-4193-A18E-F29C95A836E2}" type="slidenum">
              <a:rPr lang="en-US" smtClean="0"/>
              <a:pPr/>
              <a:t>72</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38200" y="838200"/>
            <a:ext cx="7924800" cy="5391805"/>
            <a:chOff x="838200" y="838200"/>
            <a:chExt cx="7924800" cy="5391805"/>
          </a:xfrm>
        </p:grpSpPr>
        <p:sp>
          <p:nvSpPr>
            <p:cNvPr id="7" name="TextBox 6"/>
            <p:cNvSpPr txBox="1"/>
            <p:nvPr/>
          </p:nvSpPr>
          <p:spPr>
            <a:xfrm>
              <a:off x="838200" y="1828800"/>
              <a:ext cx="7924800" cy="4401205"/>
            </a:xfrm>
            <a:prstGeom prst="rect">
              <a:avLst/>
            </a:prstGeom>
            <a:noFill/>
          </p:spPr>
          <p:txBody>
            <a:bodyPr wrap="square" rtlCol="0">
              <a:spAutoFit/>
            </a:bodyPr>
            <a:lstStyle/>
            <a:p>
              <a:pPr marL="342900" lvl="1" indent="-342900">
                <a:buFont typeface="Arial" pitchFamily="34" charset="0"/>
                <a:buChar char="•"/>
              </a:pPr>
              <a:r>
                <a:rPr lang="en-US" sz="2800" dirty="0" smtClean="0">
                  <a:latin typeface="Times New Roman" pitchFamily="18" charset="0"/>
                  <a:cs typeface="Times New Roman" pitchFamily="18" charset="0"/>
                </a:rPr>
                <a:t>DEQ’s initial proposal was to: </a:t>
              </a:r>
            </a:p>
            <a:p>
              <a:pPr marL="800100" lvl="2" indent="-342900">
                <a:buFont typeface="Arial" pitchFamily="34" charset="0"/>
                <a:buChar char="•"/>
              </a:pPr>
              <a:r>
                <a:rPr lang="en-US" sz="2800" dirty="0" smtClean="0">
                  <a:latin typeface="Times New Roman" pitchFamily="18" charset="0"/>
                  <a:cs typeface="Times New Roman" pitchFamily="18" charset="0"/>
                </a:rPr>
                <a:t>Eliminate deferral</a:t>
              </a:r>
            </a:p>
            <a:p>
              <a:pPr marL="800100" lvl="2" indent="-342900">
                <a:buFont typeface="Arial" pitchFamily="34" charset="0"/>
                <a:buChar char="•"/>
              </a:pPr>
              <a:r>
                <a:rPr lang="en-US" sz="2800" dirty="0" smtClean="0">
                  <a:latin typeface="Times New Roman" pitchFamily="18" charset="0"/>
                  <a:cs typeface="Times New Roman" pitchFamily="18" charset="0"/>
                </a:rPr>
                <a:t>Acknowledge existence from 2011-2014</a:t>
              </a:r>
            </a:p>
            <a:p>
              <a:pPr marL="800100" lvl="2" indent="-342900">
                <a:buFont typeface="Arial" pitchFamily="34" charset="0"/>
                <a:buChar char="•"/>
              </a:pPr>
              <a:endParaRPr lang="en-US" sz="2800" dirty="0" smtClean="0">
                <a:latin typeface="Times New Roman" pitchFamily="18" charset="0"/>
                <a:cs typeface="Times New Roman" pitchFamily="18" charset="0"/>
              </a:endParaRPr>
            </a:p>
            <a:p>
              <a:pPr marL="342900" lvl="1" indent="-342900">
                <a:buFont typeface="Arial" pitchFamily="34" charset="0"/>
                <a:buChar char="•"/>
              </a:pPr>
              <a:r>
                <a:rPr lang="en-US" sz="2800" dirty="0" smtClean="0">
                  <a:latin typeface="Times New Roman" pitchFamily="18" charset="0"/>
                  <a:cs typeface="Times New Roman" pitchFamily="18" charset="0"/>
                </a:rPr>
                <a:t>Final proposal is to:</a:t>
              </a:r>
            </a:p>
            <a:p>
              <a:pPr marL="800100" lvl="2" indent="-342900">
                <a:buFont typeface="Arial" pitchFamily="34" charset="0"/>
                <a:buChar char="•"/>
              </a:pPr>
              <a:r>
                <a:rPr lang="en-US" sz="2800" dirty="0" smtClean="0">
                  <a:latin typeface="Times New Roman" pitchFamily="18" charset="0"/>
                  <a:cs typeface="Times New Roman" pitchFamily="18" charset="0"/>
                </a:rPr>
                <a:t> Revert to 2011 rule</a:t>
              </a:r>
            </a:p>
            <a:p>
              <a:pPr marL="800100" lvl="2" indent="-342900">
                <a:buFont typeface="Arial" pitchFamily="34" charset="0"/>
                <a:buChar char="•"/>
              </a:pPr>
              <a:r>
                <a:rPr lang="en-US" sz="2800" dirty="0" smtClean="0">
                  <a:latin typeface="Times New Roman" pitchFamily="18" charset="0"/>
                  <a:cs typeface="Times New Roman" pitchFamily="18" charset="0"/>
                </a:rPr>
                <a:t>Automatically align with court ruling</a:t>
              </a:r>
            </a:p>
            <a:p>
              <a:pPr marL="800100" lvl="2" indent="-342900">
                <a:buFont typeface="Arial" pitchFamily="34" charset="0"/>
                <a:buChar char="•"/>
              </a:pPr>
              <a:endParaRPr lang="en-US" sz="2800" dirty="0" smtClean="0">
                <a:latin typeface="Times New Roman" pitchFamily="18" charset="0"/>
                <a:cs typeface="Times New Roman" pitchFamily="18" charset="0"/>
              </a:endParaRPr>
            </a:p>
            <a:p>
              <a:pPr marL="342900" lvl="1" indent="-342900">
                <a:buFont typeface="Arial" pitchFamily="34" charset="0"/>
                <a:buChar char="•"/>
              </a:pPr>
              <a:r>
                <a:rPr lang="en-US" sz="2800" dirty="0" smtClean="0">
                  <a:latin typeface="Times New Roman" pitchFamily="18" charset="0"/>
                  <a:cs typeface="Times New Roman" pitchFamily="18" charset="0"/>
                </a:rPr>
                <a:t>Future Oregon rules won’t be more stringent than EPA’s rules</a:t>
              </a:r>
            </a:p>
          </p:txBody>
        </p:sp>
        <p:sp>
          <p:nvSpPr>
            <p:cNvPr id="8" name="Rectangle 7"/>
            <p:cNvSpPr/>
            <p:nvPr/>
          </p:nvSpPr>
          <p:spPr>
            <a:xfrm>
              <a:off x="1676400" y="838200"/>
              <a:ext cx="6734536" cy="757130"/>
            </a:xfrm>
            <a:prstGeom prst="rect">
              <a:avLst/>
            </a:prstGeom>
          </p:spPr>
          <p:txBody>
            <a:bodyPr wrap="none">
              <a:spAutoFit/>
            </a:bodyPr>
            <a:lstStyle/>
            <a:p>
              <a:pPr>
                <a:lnSpc>
                  <a:spcPct val="120000"/>
                </a:lnSpc>
                <a:spcAft>
                  <a:spcPts val="600"/>
                </a:spcAft>
              </a:pPr>
              <a:r>
                <a:rPr lang="en-US" sz="3600" dirty="0" smtClean="0">
                  <a:latin typeface="Times New Roman" pitchFamily="18" charset="0"/>
                  <a:cs typeface="Times New Roman" pitchFamily="18" charset="0"/>
                </a:rPr>
                <a:t>Biogenic CO</a:t>
              </a:r>
              <a:r>
                <a:rPr lang="en-US" sz="3600" baseline="-25000" dirty="0" smtClean="0">
                  <a:latin typeface="Times New Roman" pitchFamily="18" charset="0"/>
                  <a:cs typeface="Times New Roman" pitchFamily="18" charset="0"/>
                </a:rPr>
                <a:t>2</a:t>
              </a:r>
              <a:r>
                <a:rPr lang="en-US" sz="3600" dirty="0" smtClean="0">
                  <a:latin typeface="Times New Roman" pitchFamily="18" charset="0"/>
                  <a:cs typeface="Times New Roman" pitchFamily="18" charset="0"/>
                </a:rPr>
                <a:t> Deferral		</a:t>
              </a:r>
              <a:r>
                <a:rPr lang="en-US" sz="2000" i="1" dirty="0" smtClean="0">
                  <a:latin typeface="Times New Roman" pitchFamily="18" charset="0"/>
                  <a:cs typeface="Times New Roman" pitchFamily="18" charset="0"/>
                </a:rPr>
                <a:t>continued</a:t>
              </a:r>
              <a:endParaRPr lang="en-US" sz="3600" dirty="0" smtClean="0">
                <a:latin typeface="Times New Roman" pitchFamily="18" charset="0"/>
                <a:cs typeface="Times New Roman" pitchFamily="18" charset="0"/>
              </a:endParaRPr>
            </a:p>
          </p:txBody>
        </p:sp>
      </p:grpSp>
      <p:sp>
        <p:nvSpPr>
          <p:cNvPr id="10" name="Slide Number Placeholder 9"/>
          <p:cNvSpPr>
            <a:spLocks noGrp="1"/>
          </p:cNvSpPr>
          <p:nvPr>
            <p:ph type="sldNum" sz="quarter" idx="12"/>
          </p:nvPr>
        </p:nvSpPr>
        <p:spPr/>
        <p:txBody>
          <a:bodyPr/>
          <a:lstStyle/>
          <a:p>
            <a:fld id="{B4F3AE50-1B84-4193-A18E-F29C95A836E2}" type="slidenum">
              <a:rPr lang="en-US" smtClean="0"/>
              <a:pPr/>
              <a:t>73</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85800" y="1295400"/>
            <a:ext cx="7239000" cy="3416082"/>
            <a:chOff x="685800" y="1295400"/>
            <a:chExt cx="7239000" cy="3416082"/>
          </a:xfrm>
        </p:grpSpPr>
        <p:grpSp>
          <p:nvGrpSpPr>
            <p:cNvPr id="7" name="Group 11"/>
            <p:cNvGrpSpPr/>
            <p:nvPr/>
          </p:nvGrpSpPr>
          <p:grpSpPr>
            <a:xfrm>
              <a:off x="685800" y="2895600"/>
              <a:ext cx="2133600" cy="1752600"/>
              <a:chOff x="6232752" y="4267200"/>
              <a:chExt cx="2269019" cy="1809750"/>
            </a:xfrm>
          </p:grpSpPr>
          <p:pic>
            <p:nvPicPr>
              <p:cNvPr id="10" name="Picture 16" descr="http://www.taleem-e-pakistan.com/wp-content/uploads/2015/01/Past-Papers-Matric-AIOU-9.jpeg"/>
              <p:cNvPicPr>
                <a:picLocks noChangeAspect="1" noChangeArrowheads="1"/>
              </p:cNvPicPr>
              <p:nvPr/>
            </p:nvPicPr>
            <p:blipFill>
              <a:blip r:embed="rId3" cstate="print"/>
              <a:srcRect/>
              <a:stretch>
                <a:fillRect/>
              </a:stretch>
            </p:blipFill>
            <p:spPr bwMode="auto">
              <a:xfrm>
                <a:off x="6477000" y="4267200"/>
                <a:ext cx="1866900" cy="1809750"/>
              </a:xfrm>
              <a:prstGeom prst="rect">
                <a:avLst/>
              </a:prstGeom>
              <a:noFill/>
            </p:spPr>
          </p:pic>
          <p:sp>
            <p:nvSpPr>
              <p:cNvPr id="11" name="Rectangle 10"/>
              <p:cNvSpPr/>
              <p:nvPr/>
            </p:nvSpPr>
            <p:spPr>
              <a:xfrm rot="20896059">
                <a:off x="6232752" y="4733473"/>
                <a:ext cx="2269019" cy="1051055"/>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rgbClr val="FF0000"/>
                    </a:solidFill>
                  </a:rPr>
                  <a:t>TEMPORARY</a:t>
                </a:r>
                <a:endParaRPr lang="en-US" sz="1400" b="1" dirty="0">
                  <a:solidFill>
                    <a:srgbClr val="FF0000"/>
                  </a:solidFill>
                </a:endParaRPr>
              </a:p>
            </p:txBody>
          </p:sp>
        </p:grpSp>
        <p:sp>
          <p:nvSpPr>
            <p:cNvPr id="8" name="TextBox 7"/>
            <p:cNvSpPr txBox="1"/>
            <p:nvPr/>
          </p:nvSpPr>
          <p:spPr>
            <a:xfrm>
              <a:off x="1981200" y="1295400"/>
              <a:ext cx="5763309" cy="646331"/>
            </a:xfrm>
            <a:prstGeom prst="rect">
              <a:avLst/>
            </a:prstGeom>
            <a:noFill/>
          </p:spPr>
          <p:txBody>
            <a:bodyPr wrap="none" rtlCol="0">
              <a:spAutoFit/>
            </a:bodyPr>
            <a:lstStyle/>
            <a:p>
              <a:r>
                <a:rPr lang="en-US" sz="3600" dirty="0" smtClean="0">
                  <a:latin typeface="Times New Roman" pitchFamily="18" charset="0"/>
                  <a:cs typeface="Times New Roman" pitchFamily="18" charset="0"/>
                </a:rPr>
                <a:t>DEQ’s Greenhouse Gas Rules</a:t>
              </a:r>
              <a:endParaRPr lang="en-US" sz="3600" dirty="0">
                <a:latin typeface="Times New Roman" pitchFamily="18" charset="0"/>
                <a:cs typeface="Times New Roman" pitchFamily="18" charset="0"/>
              </a:endParaRPr>
            </a:p>
          </p:txBody>
        </p:sp>
        <p:sp>
          <p:nvSpPr>
            <p:cNvPr id="9" name="Rectangle 8"/>
            <p:cNvSpPr/>
            <p:nvPr/>
          </p:nvSpPr>
          <p:spPr>
            <a:xfrm>
              <a:off x="3352800" y="2895600"/>
              <a:ext cx="4572000" cy="1815882"/>
            </a:xfrm>
            <a:prstGeom prst="rect">
              <a:avLst/>
            </a:prstGeom>
          </p:spPr>
          <p:txBody>
            <a:bodyPr>
              <a:spAutoFit/>
            </a:bodyPr>
            <a:lstStyle/>
            <a:p>
              <a:pPr lvl="0"/>
              <a:r>
                <a:rPr lang="en-US" sz="2800" dirty="0" smtClean="0"/>
                <a:t>The temporary rule adopted in November will be replaced with the proposed rules if adopted today.</a:t>
              </a:r>
              <a:endParaRPr lang="en-US" sz="2800" dirty="0"/>
            </a:p>
          </p:txBody>
        </p:sp>
      </p:grpSp>
      <p:sp>
        <p:nvSpPr>
          <p:cNvPr id="13" name="Slide Number Placeholder 12"/>
          <p:cNvSpPr>
            <a:spLocks noGrp="1"/>
          </p:cNvSpPr>
          <p:nvPr>
            <p:ph type="sldNum" sz="quarter" idx="12"/>
          </p:nvPr>
        </p:nvSpPr>
        <p:spPr/>
        <p:txBody>
          <a:bodyPr/>
          <a:lstStyle/>
          <a:p>
            <a:fld id="{B4F3AE50-1B84-4193-A18E-F29C95A836E2}" type="slidenum">
              <a:rPr lang="en-US" smtClean="0"/>
              <a:pPr/>
              <a:t>74</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1" i="0" u="none" strike="noStrike" kern="0" cap="none" spc="0" normalizeH="0" noProof="0" dirty="0" smtClean="0">
                <a:ln>
                  <a:noFill/>
                </a:ln>
                <a:solidFill>
                  <a:srgbClr val="000000"/>
                </a:solidFill>
                <a:effectLst/>
                <a:uLnTx/>
                <a:uFillTx/>
                <a:latin typeface="Times New Roman"/>
                <a:ea typeface="Calibri"/>
                <a:cs typeface="Times New Roman"/>
              </a:rPr>
              <a:t> Activities</a:t>
            </a:r>
            <a:endParaRPr kumimoji="0" lang="en-US" sz="3600" b="1"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828800"/>
            <a:ext cx="8229600" cy="4191000"/>
          </a:xfrm>
        </p:spPr>
        <p:txBody>
          <a:bodyPr>
            <a:normAutofit/>
          </a:bodyPr>
          <a:lstStyle/>
          <a:p>
            <a:pPr marL="633222" indent="-576072">
              <a:lnSpc>
                <a:spcPct val="95000"/>
              </a:lnSpc>
              <a:spcBef>
                <a:spcPts val="0"/>
              </a:spcBef>
              <a:buClr>
                <a:schemeClr val="tx1"/>
              </a:buClr>
            </a:pPr>
            <a:r>
              <a:rPr lang="en-US" dirty="0" smtClean="0">
                <a:latin typeface="Times New Roman" pitchFamily="18" charset="0"/>
                <a:cs typeface="Times New Roman" pitchFamily="18" charset="0"/>
              </a:rPr>
              <a:t>Background</a:t>
            </a:r>
          </a:p>
          <a:p>
            <a:pPr marL="63322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633222" indent="-576072">
              <a:lnSpc>
                <a:spcPct val="95000"/>
              </a:lnSpc>
              <a:spcBef>
                <a:spcPts val="0"/>
              </a:spcBef>
              <a:buClr>
                <a:schemeClr val="tx1"/>
              </a:buClr>
            </a:pPr>
            <a:r>
              <a:rPr lang="en-US" dirty="0" smtClean="0">
                <a:latin typeface="Times New Roman" pitchFamily="18" charset="0"/>
                <a:cs typeface="Times New Roman" pitchFamily="18" charset="0"/>
              </a:rPr>
              <a:t>Suggested changes</a:t>
            </a:r>
          </a:p>
          <a:p>
            <a:pPr marL="633222" indent="-576072">
              <a:lnSpc>
                <a:spcPct val="95000"/>
              </a:lnSpc>
              <a:spcBef>
                <a:spcPts val="0"/>
              </a:spcBef>
              <a:buClr>
                <a:schemeClr val="tx1"/>
              </a:buClr>
            </a:pPr>
            <a:endParaRPr lang="en-US" dirty="0" smtClean="0">
              <a:latin typeface="Times New Roman" pitchFamily="18" charset="0"/>
              <a:cs typeface="Times New Roman" pitchFamily="18" charset="0"/>
            </a:endParaRPr>
          </a:p>
          <a:p>
            <a:pPr marL="633222" indent="-576072">
              <a:lnSpc>
                <a:spcPct val="95000"/>
              </a:lnSpc>
              <a:spcBef>
                <a:spcPts val="0"/>
              </a:spcBef>
              <a:buClr>
                <a:schemeClr val="tx1"/>
              </a:buClr>
            </a:pPr>
            <a:r>
              <a:rPr lang="en-US" dirty="0" smtClean="0">
                <a:latin typeface="Times New Roman" pitchFamily="18" charset="0"/>
                <a:cs typeface="Times New Roman" pitchFamily="18" charset="0"/>
              </a:rPr>
              <a:t>Effect of changes in relation to other regulatory programs</a:t>
            </a:r>
          </a:p>
          <a:p>
            <a:pPr marL="633222" indent="-576072">
              <a:lnSpc>
                <a:spcPct val="95000"/>
              </a:lnSpc>
              <a:spcBef>
                <a:spcPts val="0"/>
              </a:spcBef>
              <a:buClr>
                <a:srgbClr val="00B0F0"/>
              </a:buClr>
            </a:pPr>
            <a:endParaRPr lang="en-US" sz="3600" dirty="0" smtClean="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75</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 Activities - background</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grpSp>
        <p:nvGrpSpPr>
          <p:cNvPr id="6" name="Group 5"/>
          <p:cNvGrpSpPr/>
          <p:nvPr/>
        </p:nvGrpSpPr>
        <p:grpSpPr>
          <a:xfrm>
            <a:off x="5396023" y="1676400"/>
            <a:ext cx="3366977" cy="4569438"/>
            <a:chOff x="5396023" y="1676400"/>
            <a:chExt cx="3366977" cy="4569438"/>
          </a:xfrm>
        </p:grpSpPr>
        <p:grpSp>
          <p:nvGrpSpPr>
            <p:cNvPr id="7" name="Group 16"/>
            <p:cNvGrpSpPr/>
            <p:nvPr/>
          </p:nvGrpSpPr>
          <p:grpSpPr>
            <a:xfrm>
              <a:off x="5396023" y="3126761"/>
              <a:ext cx="3344992" cy="3119077"/>
              <a:chOff x="5396023" y="2787502"/>
              <a:chExt cx="3344992" cy="3119077"/>
            </a:xfrm>
          </p:grpSpPr>
          <p:pic>
            <p:nvPicPr>
              <p:cNvPr id="10" name="Picture 2" descr="http://www.riteboiler.com/images/products_hpsatmos.jpg"/>
              <p:cNvPicPr>
                <a:picLocks noChangeAspect="1" noChangeArrowheads="1"/>
              </p:cNvPicPr>
              <p:nvPr/>
            </p:nvPicPr>
            <p:blipFill>
              <a:blip r:embed="rId2" cstate="print"/>
              <a:srcRect/>
              <a:stretch>
                <a:fillRect/>
              </a:stretch>
            </p:blipFill>
            <p:spPr bwMode="auto">
              <a:xfrm>
                <a:off x="7750415" y="3931250"/>
                <a:ext cx="990600" cy="977918"/>
              </a:xfrm>
              <a:prstGeom prst="rect">
                <a:avLst/>
              </a:prstGeom>
              <a:noFill/>
            </p:spPr>
          </p:pic>
          <p:pic>
            <p:nvPicPr>
              <p:cNvPr id="11" name="Picture 2" descr="http://www.riteboiler.com/images/products_hpsatmos.jpg"/>
              <p:cNvPicPr>
                <a:picLocks noChangeAspect="1" noChangeArrowheads="1"/>
              </p:cNvPicPr>
              <p:nvPr/>
            </p:nvPicPr>
            <p:blipFill>
              <a:blip r:embed="rId2" cstate="print"/>
              <a:srcRect/>
              <a:stretch>
                <a:fillRect/>
              </a:stretch>
            </p:blipFill>
            <p:spPr bwMode="auto">
              <a:xfrm>
                <a:off x="6618324" y="3904807"/>
                <a:ext cx="990600" cy="977918"/>
              </a:xfrm>
              <a:prstGeom prst="rect">
                <a:avLst/>
              </a:prstGeom>
              <a:noFill/>
            </p:spPr>
          </p:pic>
          <p:pic>
            <p:nvPicPr>
              <p:cNvPr id="12" name="Picture 2" descr="http://www.riteboiler.com/images/products_hpsatmos.jpg"/>
              <p:cNvPicPr>
                <a:picLocks noChangeAspect="1" noChangeArrowheads="1"/>
              </p:cNvPicPr>
              <p:nvPr/>
            </p:nvPicPr>
            <p:blipFill>
              <a:blip r:embed="rId2" cstate="print"/>
              <a:srcRect/>
              <a:stretch>
                <a:fillRect/>
              </a:stretch>
            </p:blipFill>
            <p:spPr bwMode="auto">
              <a:xfrm>
                <a:off x="6618324" y="4901609"/>
                <a:ext cx="990600" cy="977918"/>
              </a:xfrm>
              <a:prstGeom prst="rect">
                <a:avLst/>
              </a:prstGeom>
              <a:noFill/>
            </p:spPr>
          </p:pic>
          <p:pic>
            <p:nvPicPr>
              <p:cNvPr id="13" name="Picture 2" descr="http://www.riteboiler.com/images/products_hpsatmos.jpg"/>
              <p:cNvPicPr>
                <a:picLocks noChangeAspect="1" noChangeArrowheads="1"/>
              </p:cNvPicPr>
              <p:nvPr/>
            </p:nvPicPr>
            <p:blipFill>
              <a:blip r:embed="rId2" cstate="print"/>
              <a:srcRect/>
              <a:stretch>
                <a:fillRect/>
              </a:stretch>
            </p:blipFill>
            <p:spPr bwMode="auto">
              <a:xfrm>
                <a:off x="7686631" y="4880814"/>
                <a:ext cx="990600" cy="977918"/>
              </a:xfrm>
              <a:prstGeom prst="rect">
                <a:avLst/>
              </a:prstGeom>
              <a:noFill/>
            </p:spPr>
          </p:pic>
          <p:pic>
            <p:nvPicPr>
              <p:cNvPr id="14" name="Picture 2" descr="http://www.riteboiler.com/images/products_hpsatmos.jpg"/>
              <p:cNvPicPr>
                <a:picLocks noChangeAspect="1" noChangeArrowheads="1"/>
              </p:cNvPicPr>
              <p:nvPr/>
            </p:nvPicPr>
            <p:blipFill>
              <a:blip r:embed="rId2" cstate="print"/>
              <a:srcRect/>
              <a:stretch>
                <a:fillRect/>
              </a:stretch>
            </p:blipFill>
            <p:spPr bwMode="auto">
              <a:xfrm>
                <a:off x="5562600" y="4928661"/>
                <a:ext cx="990600" cy="977918"/>
              </a:xfrm>
              <a:prstGeom prst="rect">
                <a:avLst/>
              </a:prstGeom>
              <a:noFill/>
            </p:spPr>
          </p:pic>
          <p:pic>
            <p:nvPicPr>
              <p:cNvPr id="15" name="Picture 2" descr="http://www.riteboiler.com/images/products_hpsatmos.jpg"/>
              <p:cNvPicPr>
                <a:picLocks noChangeAspect="1" noChangeArrowheads="1"/>
              </p:cNvPicPr>
              <p:nvPr/>
            </p:nvPicPr>
            <p:blipFill>
              <a:blip r:embed="rId2" cstate="print"/>
              <a:srcRect/>
              <a:stretch>
                <a:fillRect/>
              </a:stretch>
            </p:blipFill>
            <p:spPr bwMode="auto">
              <a:xfrm>
                <a:off x="5410200" y="3886200"/>
                <a:ext cx="990600" cy="1066800"/>
              </a:xfrm>
              <a:prstGeom prst="rect">
                <a:avLst/>
              </a:prstGeom>
              <a:noFill/>
            </p:spPr>
          </p:pic>
          <p:pic>
            <p:nvPicPr>
              <p:cNvPr id="1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96023" y="2787502"/>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618324" y="2787502"/>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8" name="Picture 4"/>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73178" y="2838007"/>
                <a:ext cx="993775" cy="106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pic>
          <p:nvPicPr>
            <p:cNvPr id="8" name="Picture 5" descr="C:\Users\Mark\AppData\Local\Microsoft\Windows\Temporary Internet Files\Content.IE5\3YCRFPT8\airpollution1-earthhabitat[1].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9567" t="13910" r="-539" b="19925"/>
            <a:stretch/>
          </p:blipFill>
          <p:spPr bwMode="auto">
            <a:xfrm>
              <a:off x="5396023" y="2133600"/>
              <a:ext cx="3222197" cy="1043666"/>
            </a:xfrm>
            <a:prstGeom prst="rect">
              <a:avLst/>
            </a:prstGeom>
            <a:noFill/>
            <a:extLst>
              <a:ext uri="{909E8E84-426E-40DD-AFC4-6F175D3DCCD1}">
                <a14:hiddenFill xmlns="" xmlns:a14="http://schemas.microsoft.com/office/drawing/2010/main">
                  <a:solidFill>
                    <a:srgbClr val="FFFFFF"/>
                  </a:solidFill>
                </a14:hiddenFill>
              </a:ext>
            </a:extLst>
          </p:spPr>
        </p:pic>
        <p:sp>
          <p:nvSpPr>
            <p:cNvPr id="9" name="Subtitle 2"/>
            <p:cNvSpPr txBox="1">
              <a:spLocks/>
            </p:cNvSpPr>
            <p:nvPr/>
          </p:nvSpPr>
          <p:spPr>
            <a:xfrm>
              <a:off x="5410200" y="1676400"/>
              <a:ext cx="3352800" cy="609600"/>
            </a:xfrm>
            <a:prstGeom prst="rect">
              <a:avLst/>
            </a:prstGeom>
          </p:spPr>
          <p:txBody>
            <a:bodyPr vert="horz" lIns="91440" tIns="45720" rIns="91440" bIns="45720" rtlCol="0">
              <a:noAutofit/>
            </a:bodyPr>
            <a:lstStyle/>
            <a:p>
              <a:pPr marL="0" marR="0" lvl="1" indent="0" algn="l" defTabSz="914400" rtl="0" eaLnBrk="1" fontAlgn="auto" latinLnBrk="0" hangingPunct="1">
                <a:lnSpc>
                  <a:spcPct val="120000"/>
                </a:lnSpc>
                <a:spcBef>
                  <a:spcPts val="0"/>
                </a:spcBef>
                <a:spcAft>
                  <a:spcPts val="600"/>
                </a:spcAft>
                <a:buClrTx/>
                <a:buSzTx/>
                <a:buFont typeface="Arial" pitchFamily="34" charset="0"/>
                <a:buNone/>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Multiple -  significant</a:t>
              </a:r>
            </a:p>
          </p:txBody>
        </p:sp>
      </p:grpSp>
      <p:pic>
        <p:nvPicPr>
          <p:cNvPr id="19"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l="8999" r="11999"/>
          <a:stretch>
            <a:fillRect/>
          </a:stretch>
        </p:blipFill>
        <p:spPr bwMode="auto">
          <a:xfrm>
            <a:off x="990600" y="3200400"/>
            <a:ext cx="3014072" cy="178642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0" name="Subtitle 2"/>
          <p:cNvSpPr txBox="1">
            <a:spLocks/>
          </p:cNvSpPr>
          <p:nvPr/>
        </p:nvSpPr>
        <p:spPr>
          <a:xfrm>
            <a:off x="685800" y="2133600"/>
            <a:ext cx="3886200" cy="533400"/>
          </a:xfrm>
          <a:prstGeom prst="rect">
            <a:avLst/>
          </a:prstGeom>
        </p:spPr>
        <p:txBody>
          <a:bodyPr>
            <a:noAutofit/>
          </a:bodyPr>
          <a:lstStyle/>
          <a:p>
            <a:pPr marL="0" marR="0" lvl="1" indent="-2857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cs typeface="Times New Roman" pitchFamily="18" charset="0"/>
              </a:rPr>
              <a:t>Individual - insignificant</a:t>
            </a:r>
          </a:p>
        </p:txBody>
      </p:sp>
      <p:sp>
        <p:nvSpPr>
          <p:cNvPr id="22" name="Slide Number Placeholder 21"/>
          <p:cNvSpPr>
            <a:spLocks noGrp="1"/>
          </p:cNvSpPr>
          <p:nvPr>
            <p:ph type="sldNum" sz="quarter" idx="12"/>
          </p:nvPr>
        </p:nvSpPr>
        <p:spPr/>
        <p:txBody>
          <a:bodyPr/>
          <a:lstStyle/>
          <a:p>
            <a:fld id="{B4F3AE50-1B84-4193-A18E-F29C95A836E2}" type="slidenum">
              <a:rPr lang="en-US" smtClean="0"/>
              <a:pPr/>
              <a:t>76</a:t>
            </a:fld>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7620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0" i="0" u="none" strike="noStrike" kern="0" cap="none" spc="0" normalizeH="0" noProof="0" dirty="0" smtClean="0">
                <a:ln>
                  <a:noFill/>
                </a:ln>
                <a:solidFill>
                  <a:srgbClr val="000000"/>
                </a:solidFill>
                <a:effectLst/>
                <a:uLnTx/>
                <a:uFillTx/>
                <a:latin typeface="Times New Roman"/>
                <a:ea typeface="Calibri"/>
                <a:cs typeface="Times New Roman"/>
              </a:rPr>
              <a:t> Activities - background</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381000" y="2103437"/>
            <a:ext cx="8229600" cy="4525963"/>
          </a:xfrm>
        </p:spPr>
        <p:txBody>
          <a:bodyPr>
            <a:normAutofit/>
          </a:bodyPr>
          <a:lstStyle/>
          <a:p>
            <a:pPr marL="633222" indent="-576072">
              <a:lnSpc>
                <a:spcPct val="95000"/>
              </a:lnSpc>
              <a:spcBef>
                <a:spcPts val="0"/>
              </a:spcBef>
            </a:pPr>
            <a:r>
              <a:rPr lang="en-US" dirty="0" smtClean="0">
                <a:latin typeface="Times New Roman" pitchFamily="18" charset="0"/>
                <a:cs typeface="Times New Roman" pitchFamily="18" charset="0"/>
              </a:rPr>
              <a:t>Some of these activities are subject to new standards issued by EPA</a:t>
            </a:r>
          </a:p>
          <a:p>
            <a:pPr marL="633222" indent="-576072">
              <a:lnSpc>
                <a:spcPct val="95000"/>
              </a:lnSpc>
              <a:spcBef>
                <a:spcPts val="0"/>
              </a:spcBef>
            </a:pPr>
            <a:endParaRPr lang="en-US" dirty="0" smtClean="0">
              <a:latin typeface="Times New Roman" pitchFamily="18" charset="0"/>
              <a:cs typeface="Times New Roman" pitchFamily="18" charset="0"/>
            </a:endParaRPr>
          </a:p>
          <a:p>
            <a:pPr marL="633222" indent="-576072">
              <a:lnSpc>
                <a:spcPct val="95000"/>
              </a:lnSpc>
              <a:spcBef>
                <a:spcPts val="0"/>
              </a:spcBef>
            </a:pPr>
            <a:r>
              <a:rPr lang="en-US" dirty="0" smtClean="0">
                <a:latin typeface="Times New Roman" pitchFamily="18" charset="0"/>
                <a:cs typeface="Times New Roman" pitchFamily="18" charset="0"/>
              </a:rPr>
              <a:t>Emissions from these activities were not considered when:</a:t>
            </a:r>
          </a:p>
          <a:p>
            <a:pPr marL="1433322" lvl="2" indent="-576072">
              <a:lnSpc>
                <a:spcPct val="95000"/>
              </a:lnSpc>
              <a:spcBef>
                <a:spcPts val="0"/>
              </a:spcBef>
              <a:buFont typeface="Times New Roman" pitchFamily="18" charset="0"/>
              <a:buChar char="−"/>
            </a:pPr>
            <a:r>
              <a:rPr lang="en-US" dirty="0" smtClean="0">
                <a:latin typeface="Times New Roman" pitchFamily="18" charset="0"/>
                <a:cs typeface="Times New Roman" pitchFamily="18" charset="0"/>
              </a:rPr>
              <a:t>Determining what permits are necessary</a:t>
            </a:r>
          </a:p>
          <a:p>
            <a:pPr marL="1433322" lvl="2" indent="-576072">
              <a:lnSpc>
                <a:spcPct val="95000"/>
              </a:lnSpc>
              <a:spcBef>
                <a:spcPts val="0"/>
              </a:spcBef>
              <a:buFont typeface="Times New Roman" pitchFamily="18" charset="0"/>
              <a:buChar char="−"/>
            </a:pPr>
            <a:r>
              <a:rPr lang="en-US" dirty="0" smtClean="0">
                <a:latin typeface="Times New Roman" pitchFamily="18" charset="0"/>
                <a:cs typeface="Times New Roman" pitchFamily="18" charset="0"/>
              </a:rPr>
              <a:t>Establishing Plant Site Emissions Limits</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77</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a:xfrm>
            <a:off x="762000" y="1371600"/>
            <a:ext cx="5486400" cy="12954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a:buClr>
                <a:srgbClr val="00B0F0"/>
              </a:buClr>
            </a:pPr>
            <a:endParaRPr lang="en-US" sz="3000" dirty="0" smtClean="0">
              <a:solidFill>
                <a:prstClr val="black"/>
              </a:solidFill>
              <a:latin typeface="Verdana"/>
            </a:endParaRPr>
          </a:p>
        </p:txBody>
      </p:sp>
      <p:sp>
        <p:nvSpPr>
          <p:cNvPr id="9" name="Content Placeholder 2"/>
          <p:cNvSpPr txBox="1">
            <a:spLocks/>
          </p:cNvSpPr>
          <p:nvPr/>
        </p:nvSpPr>
        <p:spPr>
          <a:xfrm>
            <a:off x="609600" y="2895600"/>
            <a:ext cx="7772400" cy="3810000"/>
          </a:xfrm>
          <a:prstGeom prst="rect">
            <a:avLst/>
          </a:prstGeom>
        </p:spPr>
        <p:txBody>
          <a:bodyPr vert="horz" lIns="182880" tIns="91440">
            <a:normAutofit fontScale="85000" lnSpcReduction="200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265176" lvl="1" indent="-265176">
              <a:buClrTx/>
              <a:buFont typeface="Arial" pitchFamily="34" charset="0"/>
              <a:buChar char="•"/>
            </a:pPr>
            <a:r>
              <a:rPr lang="en-US" sz="3300" dirty="0" smtClean="0">
                <a:solidFill>
                  <a:prstClr val="black"/>
                </a:solidFill>
                <a:latin typeface="Times New Roman"/>
                <a:ea typeface="Calibri"/>
              </a:rPr>
              <a:t>Change categorically insignificant to:</a:t>
            </a:r>
          </a:p>
          <a:p>
            <a:pPr marL="1033272" lvl="1" indent="-576072">
              <a:lnSpc>
                <a:spcPct val="115000"/>
              </a:lnSpc>
              <a:spcBef>
                <a:spcPts val="0"/>
              </a:spcBef>
              <a:buClrTx/>
              <a:buFont typeface="Arial" pitchFamily="34" charset="0"/>
              <a:buChar char="–"/>
            </a:pPr>
            <a:r>
              <a:rPr lang="en-US" sz="3300" dirty="0" smtClean="0">
                <a:latin typeface="Times New Roman" pitchFamily="18" charset="0"/>
                <a:cs typeface="Times New Roman" pitchFamily="18" charset="0"/>
              </a:rPr>
              <a:t>Aggregate horsepower rating of all EGUs and pump engines less than 3000 horsepower; and</a:t>
            </a:r>
          </a:p>
          <a:p>
            <a:pPr marL="1033272" lvl="1" indent="-576072">
              <a:lnSpc>
                <a:spcPct val="115000"/>
              </a:lnSpc>
              <a:spcBef>
                <a:spcPts val="0"/>
              </a:spcBef>
              <a:buClrTx/>
              <a:buFont typeface="Arial" pitchFamily="34" charset="0"/>
              <a:buChar char="–"/>
            </a:pPr>
            <a:r>
              <a:rPr lang="en-US" sz="3600" dirty="0" smtClean="0">
                <a:solidFill>
                  <a:srgbClr val="000000"/>
                </a:solidFill>
                <a:latin typeface="Times New Roman"/>
              </a:rPr>
              <a:t>If aggregate horsepower rating of all EGUs and pump engines is more than 3,000 horsepower, then </a:t>
            </a:r>
            <a:r>
              <a:rPr lang="en-US" sz="3600" b="1" u="sng" dirty="0" smtClean="0">
                <a:solidFill>
                  <a:srgbClr val="000000"/>
                </a:solidFill>
                <a:latin typeface="Times New Roman"/>
              </a:rPr>
              <a:t>ALL</a:t>
            </a:r>
            <a:r>
              <a:rPr lang="en-US" sz="3600" dirty="0" smtClean="0">
                <a:solidFill>
                  <a:srgbClr val="000000"/>
                </a:solidFill>
                <a:latin typeface="Times New Roman"/>
              </a:rPr>
              <a:t> considered significant</a:t>
            </a:r>
            <a:r>
              <a:rPr lang="en-US" sz="3300" dirty="0" smtClean="0">
                <a:latin typeface="Times New Roman" pitchFamily="18" charset="0"/>
                <a:cs typeface="Times New Roman" pitchFamily="18" charset="0"/>
              </a:rPr>
              <a:t>.</a:t>
            </a:r>
          </a:p>
          <a:p>
            <a:pPr>
              <a:buClr>
                <a:srgbClr val="00B0F0"/>
              </a:buClr>
              <a:buSzPct val="100000"/>
              <a:buFont typeface="Arial" pitchFamily="34" charset="0"/>
              <a:buChar char="•"/>
            </a:pPr>
            <a:endParaRPr lang="en-US" sz="3200" dirty="0" smtClean="0">
              <a:solidFill>
                <a:prstClr val="black"/>
              </a:solidFill>
              <a:latin typeface="Times New Roman"/>
              <a:ea typeface="Calibri"/>
            </a:endParaRPr>
          </a:p>
          <a:p>
            <a:pPr>
              <a:buClr>
                <a:srgbClr val="00B0F0"/>
              </a:buClr>
              <a:buSzPct val="100000"/>
              <a:buFont typeface="Arial" pitchFamily="34" charset="0"/>
              <a:buChar char="•"/>
            </a:pPr>
            <a:endParaRPr lang="en-US" sz="3200" dirty="0" smtClean="0">
              <a:solidFill>
                <a:prstClr val="black"/>
              </a:solidFill>
              <a:latin typeface="Times New Roman"/>
              <a:ea typeface="Calibri"/>
            </a:endParaRPr>
          </a:p>
          <a:p>
            <a:pPr>
              <a:buClr>
                <a:srgbClr val="00B0F0"/>
              </a:buClr>
              <a:buSzPct val="100000"/>
              <a:buFont typeface="Arial" pitchFamily="34" charset="0"/>
              <a:buChar char="•"/>
            </a:pPr>
            <a:endParaRPr lang="en-US" sz="3200" dirty="0">
              <a:solidFill>
                <a:prstClr val="black"/>
              </a:solidFill>
              <a:latin typeface="Times New Roman"/>
              <a:ea typeface="Calibri"/>
            </a:endParaRPr>
          </a:p>
        </p:txBody>
      </p:sp>
      <p:sp>
        <p:nvSpPr>
          <p:cNvPr id="12" name="Content Placeholder 2"/>
          <p:cNvSpPr txBox="1">
            <a:spLocks/>
          </p:cNvSpPr>
          <p:nvPr/>
        </p:nvSpPr>
        <p:spPr>
          <a:xfrm>
            <a:off x="762000" y="609600"/>
            <a:ext cx="8686800" cy="1066800"/>
          </a:xfrm>
          <a:prstGeom prst="rect">
            <a:avLst/>
          </a:prstGeom>
        </p:spPr>
        <p:txBody>
          <a:bodyPr vert="horz" lIns="182880" tIns="91440">
            <a:norm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R="0" lvl="0" algn="l" defTabSz="914400" rtl="0" eaLnBrk="1" fontAlgn="auto" latinLnBrk="0" hangingPunct="1">
              <a:lnSpc>
                <a:spcPct val="100000"/>
              </a:lnSpc>
              <a:spcBef>
                <a:spcPts val="250"/>
              </a:spcBef>
              <a:spcAft>
                <a:spcPts val="0"/>
              </a:spcAft>
              <a:buClr>
                <a:srgbClr val="00B0F0"/>
              </a:buClr>
              <a:buSzPct val="100000"/>
              <a:buNone/>
              <a:tabLst/>
              <a:defRPr/>
            </a:pPr>
            <a:r>
              <a:rPr kumimoji="0" lang="en-US" sz="360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rPr>
              <a:t>Emergency generators and pumps</a:t>
            </a:r>
          </a:p>
        </p:txBody>
      </p:sp>
      <p:pic>
        <p:nvPicPr>
          <p:cNvPr id="10"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l="8999" r="11999"/>
          <a:stretch>
            <a:fillRect/>
          </a:stretch>
        </p:blipFill>
        <p:spPr bwMode="auto">
          <a:xfrm>
            <a:off x="6553200" y="1317809"/>
            <a:ext cx="2407928" cy="1427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Content Placeholder 2"/>
          <p:cNvSpPr txBox="1">
            <a:spLocks/>
          </p:cNvSpPr>
          <p:nvPr/>
        </p:nvSpPr>
        <p:spPr>
          <a:xfrm>
            <a:off x="609600" y="1371600"/>
            <a:ext cx="5791200" cy="1371600"/>
          </a:xfrm>
          <a:prstGeom prst="rect">
            <a:avLst/>
          </a:prstGeom>
        </p:spPr>
        <p:txBody>
          <a:bodyPr vert="horz" lIns="182880" tIns="91440">
            <a:noAutofit/>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265176" lvl="1" indent="-265176">
              <a:buClrTx/>
              <a:buFont typeface="Arial" pitchFamily="34" charset="0"/>
              <a:buChar char="•"/>
            </a:pPr>
            <a:r>
              <a:rPr lang="en-US" sz="2800" dirty="0" smtClean="0">
                <a:solidFill>
                  <a:prstClr val="black"/>
                </a:solidFill>
                <a:latin typeface="Times New Roman"/>
                <a:ea typeface="Calibri"/>
              </a:rPr>
              <a:t>Currently considered insignificant no matter how large or how many at site</a:t>
            </a:r>
          </a:p>
          <a:p>
            <a:pPr>
              <a:buClrTx/>
              <a:buSzPct val="100000"/>
              <a:buFont typeface="Arial" pitchFamily="34" charset="0"/>
              <a:buChar char="•"/>
            </a:pPr>
            <a:endParaRPr lang="en-US" dirty="0">
              <a:solidFill>
                <a:prstClr val="black"/>
              </a:solidFill>
              <a:latin typeface="Times New Roman"/>
              <a:ea typeface="Calibri"/>
            </a:endParaRPr>
          </a:p>
        </p:txBody>
      </p:sp>
      <p:sp>
        <p:nvSpPr>
          <p:cNvPr id="14" name="Slide Number Placeholder 13"/>
          <p:cNvSpPr>
            <a:spLocks noGrp="1"/>
          </p:cNvSpPr>
          <p:nvPr>
            <p:ph type="sldNum" sz="quarter" idx="12"/>
          </p:nvPr>
        </p:nvSpPr>
        <p:spPr/>
        <p:txBody>
          <a:bodyPr/>
          <a:lstStyle/>
          <a:p>
            <a:fld id="{B4F3AE50-1B84-4193-A18E-F29C95A836E2}" type="slidenum">
              <a:rPr lang="en-US" smtClean="0"/>
              <a:pPr/>
              <a:t>78</a:t>
            </a:fld>
            <a:endParaRPr lang="en-US" dirty="0"/>
          </a:p>
        </p:txBody>
      </p:sp>
    </p:spTree>
    <p:extLst>
      <p:ext uri="{BB962C8B-B14F-4D97-AF65-F5344CB8AC3E}">
        <p14:creationId xmlns:p14="http://schemas.microsoft.com/office/powerpoint/2010/main" xmlns="" val="192598040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7620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	</a:t>
            </a:r>
            <a:r>
              <a:rPr lang="en-US" sz="3600" kern="1200" dirty="0">
                <a:solidFill>
                  <a:prstClr val="black"/>
                </a:solidFill>
                <a:latin typeface="Times New Roman" pitchFamily="18" charset="0"/>
                <a:ea typeface="+mn-ea"/>
                <a:cs typeface="Times New Roman" pitchFamily="18" charset="0"/>
              </a:rPr>
              <a:t/>
            </a:r>
            <a:br>
              <a:rPr lang="en-US" sz="3600" kern="1200" dirty="0">
                <a:solidFill>
                  <a:prstClr val="black"/>
                </a:solidFill>
                <a:latin typeface="Times New Roman" pitchFamily="18" charset="0"/>
                <a:ea typeface="+mn-ea"/>
                <a:cs typeface="Times New Roman" pitchFamily="18" charset="0"/>
              </a:rPr>
            </a:br>
            <a:endParaRPr lang="en-US" sz="3600" dirty="0"/>
          </a:p>
        </p:txBody>
      </p:sp>
      <p:sp>
        <p:nvSpPr>
          <p:cNvPr id="3" name="Content Placeholder 2"/>
          <p:cNvSpPr>
            <a:spLocks noGrp="1"/>
          </p:cNvSpPr>
          <p:nvPr>
            <p:ph idx="1"/>
          </p:nvPr>
        </p:nvSpPr>
        <p:spPr>
          <a:xfrm>
            <a:off x="457200" y="3581400"/>
            <a:ext cx="8229600" cy="2819400"/>
          </a:xfrm>
        </p:spPr>
        <p:txBody>
          <a:bodyPr>
            <a:noAutofit/>
          </a:bodyPr>
          <a:lstStyle/>
          <a:p>
            <a:r>
              <a:rPr lang="en-US" sz="2800" dirty="0" smtClean="0">
                <a:solidFill>
                  <a:prstClr val="black"/>
                </a:solidFill>
                <a:latin typeface="Times New Roman"/>
                <a:ea typeface="Calibri"/>
              </a:rPr>
              <a:t>Change categorically insignificant to:</a:t>
            </a:r>
          </a:p>
          <a:p>
            <a:pPr lvl="1"/>
            <a:r>
              <a:rPr lang="en-US" dirty="0" smtClean="0">
                <a:solidFill>
                  <a:prstClr val="black"/>
                </a:solidFill>
                <a:latin typeface="Times New Roman"/>
                <a:ea typeface="Calibri"/>
              </a:rPr>
              <a:t>Retain current size threshold for individual units</a:t>
            </a:r>
            <a:r>
              <a:rPr lang="en-US" dirty="0">
                <a:solidFill>
                  <a:prstClr val="black"/>
                </a:solidFill>
                <a:latin typeface="Times New Roman"/>
                <a:ea typeface="Calibri"/>
              </a:rPr>
              <a:t> </a:t>
            </a:r>
            <a:r>
              <a:rPr lang="en-US" dirty="0" smtClean="0">
                <a:solidFill>
                  <a:prstClr val="black"/>
                </a:solidFill>
                <a:latin typeface="Times New Roman"/>
                <a:ea typeface="Calibri"/>
              </a:rPr>
              <a:t>(0.4 MMBtu/hr oil; 2 MMBtu/hr gas)</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p:cNvSpPr txBox="1"/>
          <p:nvPr/>
        </p:nvSpPr>
        <p:spPr>
          <a:xfrm>
            <a:off x="533400" y="1981200"/>
            <a:ext cx="5181600" cy="1384995"/>
          </a:xfrm>
          <a:prstGeom prst="rect">
            <a:avLst/>
          </a:prstGeom>
          <a:noFill/>
        </p:spPr>
        <p:txBody>
          <a:bodyPr wrap="square" rtlCol="0">
            <a:spAutoFit/>
          </a:bodyPr>
          <a:lstStyle/>
          <a:p>
            <a:pPr marL="342900" indent="-342900">
              <a:spcBef>
                <a:spcPct val="20000"/>
              </a:spcBef>
              <a:buFont typeface="Arial" pitchFamily="34" charset="0"/>
              <a:buChar char="•"/>
            </a:pPr>
            <a:r>
              <a:rPr lang="en-US" sz="2800" dirty="0" smtClean="0">
                <a:solidFill>
                  <a:prstClr val="black"/>
                </a:solidFill>
                <a:latin typeface="Times New Roman"/>
                <a:ea typeface="Calibri"/>
              </a:rPr>
              <a:t>Currently considered categorically insignificant no matter how many at a source</a:t>
            </a:r>
          </a:p>
        </p:txBody>
      </p:sp>
      <p:sp>
        <p:nvSpPr>
          <p:cNvPr id="10" name="Slide Number Placeholder 9"/>
          <p:cNvSpPr>
            <a:spLocks noGrp="1"/>
          </p:cNvSpPr>
          <p:nvPr>
            <p:ph type="sldNum" sz="quarter" idx="12"/>
          </p:nvPr>
        </p:nvSpPr>
        <p:spPr/>
        <p:txBody>
          <a:bodyPr/>
          <a:lstStyle/>
          <a:p>
            <a:fld id="{B4F3AE50-1B84-4193-A18E-F29C95A836E2}" type="slidenum">
              <a:rPr lang="en-US" smtClean="0"/>
              <a:pPr/>
              <a:t>79</a:t>
            </a:fld>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95400" y="990600"/>
            <a:ext cx="7138493" cy="646331"/>
          </a:xfrm>
          <a:prstGeom prst="rect">
            <a:avLst/>
          </a:prstGeom>
        </p:spPr>
        <p:txBody>
          <a:bodyPr wrap="none">
            <a:spAutoFit/>
          </a:bodyPr>
          <a:lstStyle/>
          <a:p>
            <a:pPr lvl="0">
              <a:spcBef>
                <a:spcPct val="0"/>
              </a:spcBef>
              <a:defRPr/>
            </a:pPr>
            <a:r>
              <a:rPr lang="en-US" sz="3600" dirty="0" smtClean="0">
                <a:latin typeface="Times New Roman" pitchFamily="18" charset="0"/>
                <a:cs typeface="Times New Roman" pitchFamily="18" charset="0"/>
              </a:rPr>
              <a:t>9 Categories of Rulemaking	</a:t>
            </a:r>
            <a:r>
              <a:rPr lang="en-US" sz="2800" i="1" dirty="0" smtClean="0">
                <a:latin typeface="Times New Roman" pitchFamily="18" charset="0"/>
                <a:cs typeface="Times New Roman" pitchFamily="18" charset="0"/>
              </a:rPr>
              <a:t>continued</a:t>
            </a:r>
            <a:endParaRPr lang="en-US" sz="2800" i="1" dirty="0">
              <a:latin typeface="Times New Roman" pitchFamily="18" charset="0"/>
              <a:cs typeface="Times New Roman" pitchFamily="18" charset="0"/>
            </a:endParaRPr>
          </a:p>
        </p:txBody>
      </p:sp>
      <p:sp>
        <p:nvSpPr>
          <p:cNvPr id="6" name="Subtitle 2"/>
          <p:cNvSpPr txBox="1">
            <a:spLocks/>
          </p:cNvSpPr>
          <p:nvPr/>
        </p:nvSpPr>
        <p:spPr>
          <a:xfrm>
            <a:off x="533400" y="2057400"/>
            <a:ext cx="8305800" cy="4038600"/>
          </a:xfrm>
          <a:prstGeom prst="rect">
            <a:avLst/>
          </a:prstGeom>
        </p:spPr>
        <p:txBody>
          <a:bodyPr>
            <a:noAutofit/>
          </a:bodyPr>
          <a:lstStyle/>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7.   </a:t>
            </a: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Modernize methods allowed for holding public hearings and meetings </a:t>
            </a:r>
          </a:p>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8.   Re-establish the Heat Smart woodstove replacement program exemption for small commercial solid fuel boilers regulated under the permitting program</a:t>
            </a:r>
          </a:p>
          <a:p>
            <a:pPr marL="514350" marR="0" lvl="0" indent="-514350" algn="l" defTabSz="914400" rtl="0" eaLnBrk="1" fontAlgn="auto" latinLnBrk="0" hangingPunct="1">
              <a:lnSpc>
                <a:spcPct val="120000"/>
              </a:lnSpc>
              <a:spcBef>
                <a:spcPts val="0"/>
              </a:spcBef>
              <a:spcAft>
                <a:spcPts val="600"/>
              </a:spcAft>
              <a:buClrTx/>
              <a:buSzTx/>
              <a:tabLst/>
              <a:defRPr/>
            </a:pPr>
            <a:r>
              <a:rPr kumimoji="0" lang="en-US" sz="28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9.   Remove annual reporting requirements for small gasoline dispensing facilities</a:t>
            </a:r>
          </a:p>
        </p:txBody>
      </p:sp>
      <p:sp>
        <p:nvSpPr>
          <p:cNvPr id="8" name="Slide Number Placeholder 7"/>
          <p:cNvSpPr>
            <a:spLocks noGrp="1"/>
          </p:cNvSpPr>
          <p:nvPr>
            <p:ph type="sldNum" sz="quarter" idx="12"/>
          </p:nvPr>
        </p:nvSpPr>
        <p:spPr/>
        <p:txBody>
          <a:bodyPr/>
          <a:lstStyle/>
          <a:p>
            <a:fld id="{B4F3AE50-1B84-4193-A18E-F29C95A836E2}" type="slidenum">
              <a:rPr lang="en-US" smtClean="0"/>
              <a:pPr/>
              <a:t>8</a:t>
            </a:fld>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14478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a:t>
            </a:r>
            <a:r>
              <a:rPr lang="en-US" sz="2800" i="1" kern="1200" dirty="0" smtClean="0">
                <a:solidFill>
                  <a:prstClr val="black"/>
                </a:solidFill>
                <a:latin typeface="Times New Roman" pitchFamily="18" charset="0"/>
                <a:ea typeface="+mn-ea"/>
                <a:cs typeface="Times New Roman" pitchFamily="18" charset="0"/>
              </a:rPr>
              <a:t>	</a:t>
            </a:r>
            <a:r>
              <a:rPr lang="en-US" sz="2000" i="1" kern="1200" dirty="0" smtClean="0">
                <a:solidFill>
                  <a:prstClr val="black"/>
                </a:solidFill>
                <a:latin typeface="Times New Roman" pitchFamily="18" charset="0"/>
                <a:ea typeface="+mn-ea"/>
                <a:cs typeface="Times New Roman" pitchFamily="18" charset="0"/>
              </a:rPr>
              <a:t>continued</a:t>
            </a:r>
            <a:r>
              <a:rPr lang="en-US" sz="2000" kern="1200" dirty="0">
                <a:solidFill>
                  <a:prstClr val="black"/>
                </a:solidFill>
                <a:latin typeface="Times New Roman" pitchFamily="18" charset="0"/>
                <a:ea typeface="+mn-ea"/>
                <a:cs typeface="Times New Roman" pitchFamily="18" charset="0"/>
              </a:rPr>
              <a:t/>
            </a:r>
            <a:br>
              <a:rPr lang="en-US" sz="2000" kern="1200" dirty="0">
                <a:solidFill>
                  <a:prstClr val="black"/>
                </a:solidFill>
                <a:latin typeface="Times New Roman" pitchFamily="18" charset="0"/>
                <a:ea typeface="+mn-ea"/>
                <a:cs typeface="Times New Roman" pitchFamily="18" charset="0"/>
              </a:rPr>
            </a:br>
            <a:endParaRPr lang="en-US" sz="2000" dirty="0"/>
          </a:p>
        </p:txBody>
      </p:sp>
      <p:sp>
        <p:nvSpPr>
          <p:cNvPr id="3" name="Content Placeholder 2"/>
          <p:cNvSpPr>
            <a:spLocks noGrp="1"/>
          </p:cNvSpPr>
          <p:nvPr>
            <p:ph idx="1"/>
          </p:nvPr>
        </p:nvSpPr>
        <p:spPr>
          <a:xfrm>
            <a:off x="381000" y="1676400"/>
            <a:ext cx="5410200" cy="2819400"/>
          </a:xfrm>
        </p:spPr>
        <p:txBody>
          <a:bodyPr>
            <a:noAutofit/>
          </a:bodyPr>
          <a:lstStyle/>
          <a:p>
            <a:r>
              <a:rPr lang="en-US" sz="2800" dirty="0" smtClean="0">
                <a:solidFill>
                  <a:prstClr val="black"/>
                </a:solidFill>
                <a:latin typeface="Times New Roman"/>
                <a:ea typeface="Calibri"/>
              </a:rPr>
              <a:t>Change categorically insignificant to:</a:t>
            </a:r>
          </a:p>
          <a:p>
            <a:pPr lvl="1">
              <a:lnSpc>
                <a:spcPct val="120000"/>
              </a:lnSpc>
              <a:spcBef>
                <a:spcPts val="0"/>
              </a:spcBef>
            </a:pPr>
            <a:r>
              <a:rPr lang="en-US" dirty="0" smtClean="0">
                <a:solidFill>
                  <a:prstClr val="black"/>
                </a:solidFill>
                <a:latin typeface="Times New Roman"/>
                <a:ea typeface="Calibri"/>
              </a:rPr>
              <a:t>Add emissions in aggregate &lt; de minimis levels of 1 ton/year (2756 tons/yr for GHG)</a:t>
            </a: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Rectangle 7"/>
          <p:cNvSpPr/>
          <p:nvPr/>
        </p:nvSpPr>
        <p:spPr>
          <a:xfrm>
            <a:off x="381000" y="4114800"/>
            <a:ext cx="8534400" cy="2160591"/>
          </a:xfrm>
          <a:prstGeom prst="rect">
            <a:avLst/>
          </a:prstGeom>
        </p:spPr>
        <p:txBody>
          <a:bodyPr wrap="square">
            <a:spAutoFit/>
          </a:bodyPr>
          <a:lstStyle/>
          <a:p>
            <a:pPr marL="742950" lvl="1" indent="-285750">
              <a:lnSpc>
                <a:spcPct val="120000"/>
              </a:lnSpc>
              <a:buFont typeface="Arial" pitchFamily="34" charset="0"/>
              <a:buChar char="–"/>
            </a:pPr>
            <a:r>
              <a:rPr lang="en-US" sz="2800" dirty="0" smtClean="0">
                <a:solidFill>
                  <a:prstClr val="black"/>
                </a:solidFill>
                <a:latin typeface="Times New Roman"/>
                <a:ea typeface="Calibri"/>
              </a:rPr>
              <a:t>If emissions &gt; de minimis levels, then identify subgroup of such equipment as categorically insignificant with the remainder significant and included in PSEL</a:t>
            </a:r>
          </a:p>
        </p:txBody>
      </p:sp>
      <p:sp>
        <p:nvSpPr>
          <p:cNvPr id="10" name="Slide Number Placeholder 9"/>
          <p:cNvSpPr>
            <a:spLocks noGrp="1"/>
          </p:cNvSpPr>
          <p:nvPr>
            <p:ph type="sldNum" sz="quarter" idx="12"/>
          </p:nvPr>
        </p:nvSpPr>
        <p:spPr/>
        <p:txBody>
          <a:bodyPr/>
          <a:lstStyle/>
          <a:p>
            <a:fld id="{B4F3AE50-1B84-4193-A18E-F29C95A836E2}" type="slidenum">
              <a:rPr lang="en-US" smtClean="0"/>
              <a:pPr/>
              <a:t>80</a:t>
            </a:fld>
            <a:endParaRPr lang="en-US" dirty="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14478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Small </a:t>
            </a:r>
            <a:r>
              <a:rPr lang="en-US" sz="3600" kern="1200" dirty="0">
                <a:solidFill>
                  <a:prstClr val="black"/>
                </a:solidFill>
                <a:latin typeface="Times New Roman" pitchFamily="18" charset="0"/>
                <a:ea typeface="+mn-ea"/>
                <a:cs typeface="Times New Roman" pitchFamily="18" charset="0"/>
              </a:rPr>
              <a:t>fuel burning </a:t>
            </a:r>
            <a:r>
              <a:rPr lang="en-US" sz="3600" kern="1200" dirty="0" smtClean="0">
                <a:solidFill>
                  <a:prstClr val="black"/>
                </a:solidFill>
                <a:latin typeface="Times New Roman" pitchFamily="18" charset="0"/>
                <a:ea typeface="+mn-ea"/>
                <a:cs typeface="Times New Roman" pitchFamily="18" charset="0"/>
              </a:rPr>
              <a:t>equipment</a:t>
            </a:r>
            <a:r>
              <a:rPr lang="en-US" sz="2800" i="1" kern="1200" dirty="0" smtClean="0">
                <a:solidFill>
                  <a:prstClr val="black"/>
                </a:solidFill>
                <a:latin typeface="Times New Roman" pitchFamily="18" charset="0"/>
                <a:ea typeface="+mn-ea"/>
                <a:cs typeface="Times New Roman" pitchFamily="18" charset="0"/>
              </a:rPr>
              <a:t>	</a:t>
            </a:r>
            <a:r>
              <a:rPr lang="en-US" sz="2000" i="1" kern="1200" dirty="0" smtClean="0">
                <a:solidFill>
                  <a:prstClr val="black"/>
                </a:solidFill>
                <a:latin typeface="Times New Roman" pitchFamily="18" charset="0"/>
                <a:ea typeface="+mn-ea"/>
                <a:cs typeface="Times New Roman" pitchFamily="18" charset="0"/>
              </a:rPr>
              <a:t>continued</a:t>
            </a:r>
            <a:r>
              <a:rPr lang="en-US" sz="2000" kern="1200" dirty="0">
                <a:solidFill>
                  <a:prstClr val="black"/>
                </a:solidFill>
                <a:latin typeface="Times New Roman" pitchFamily="18" charset="0"/>
                <a:ea typeface="+mn-ea"/>
                <a:cs typeface="Times New Roman" pitchFamily="18" charset="0"/>
              </a:rPr>
              <a:t/>
            </a:r>
            <a:br>
              <a:rPr lang="en-US" sz="2000" kern="1200" dirty="0">
                <a:solidFill>
                  <a:prstClr val="black"/>
                </a:solidFill>
                <a:latin typeface="Times New Roman" pitchFamily="18" charset="0"/>
                <a:ea typeface="+mn-ea"/>
                <a:cs typeface="Times New Roman" pitchFamily="18" charset="0"/>
              </a:rPr>
            </a:br>
            <a:endParaRPr lang="en-US" sz="2000" dirty="0"/>
          </a:p>
        </p:txBody>
      </p:sp>
      <p:sp>
        <p:nvSpPr>
          <p:cNvPr id="3" name="Content Placeholder 2"/>
          <p:cNvSpPr>
            <a:spLocks noGrp="1"/>
          </p:cNvSpPr>
          <p:nvPr>
            <p:ph idx="1"/>
          </p:nvPr>
        </p:nvSpPr>
        <p:spPr>
          <a:xfrm>
            <a:off x="381000" y="1600200"/>
            <a:ext cx="5410200" cy="2819400"/>
          </a:xfrm>
        </p:spPr>
        <p:txBody>
          <a:bodyPr>
            <a:noAutofit/>
          </a:bodyPr>
          <a:lstStyle/>
          <a:p>
            <a:pPr>
              <a:buNone/>
            </a:pPr>
            <a:r>
              <a:rPr lang="en-US" sz="2800" dirty="0" smtClean="0">
                <a:solidFill>
                  <a:srgbClr val="000000"/>
                </a:solidFill>
                <a:latin typeface="Times New Roman"/>
              </a:rPr>
              <a:t>New Categorically Insignificant Activity:</a:t>
            </a:r>
          </a:p>
          <a:p>
            <a:pPr>
              <a:buNone/>
            </a:pPr>
            <a:endParaRPr lang="en-US" sz="800" dirty="0" smtClean="0">
              <a:solidFill>
                <a:srgbClr val="000000"/>
              </a:solidFill>
              <a:latin typeface="Times New Roman"/>
            </a:endParaRPr>
          </a:p>
          <a:p>
            <a:r>
              <a:rPr lang="en-US" sz="2800" dirty="0" smtClean="0">
                <a:solidFill>
                  <a:srgbClr val="000000"/>
                </a:solidFill>
                <a:latin typeface="Times New Roman"/>
              </a:rPr>
              <a:t>Fuel burning equipment on site for &lt; six months for maintenance, construction or similar purposes, (i.e., generators, pumps, hot water</a:t>
            </a:r>
            <a:endParaRPr lang="en-US" dirty="0" smtClean="0">
              <a:solidFill>
                <a:prstClr val="black"/>
              </a:solidFill>
              <a:latin typeface="Times New Roman"/>
              <a:ea typeface="Calibri"/>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91200" y="1371600"/>
            <a:ext cx="3048000" cy="228647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Content Placeholder 2"/>
          <p:cNvSpPr txBox="1">
            <a:spLocks/>
          </p:cNvSpPr>
          <p:nvPr/>
        </p:nvSpPr>
        <p:spPr>
          <a:xfrm>
            <a:off x="762000" y="4343400"/>
            <a:ext cx="8077200" cy="2286000"/>
          </a:xfrm>
          <a:prstGeom prst="rect">
            <a:avLst/>
          </a:prstGeom>
        </p:spPr>
        <p:txBody>
          <a:bodyPr>
            <a:noAutofit/>
          </a:bodyPr>
          <a:lstStyle/>
          <a:p>
            <a:pPr marR="0" lvl="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smtClean="0">
                <a:ln>
                  <a:noFill/>
                </a:ln>
                <a:solidFill>
                  <a:srgbClr val="000000"/>
                </a:solidFill>
                <a:effectLst/>
                <a:uLnTx/>
                <a:uFillTx/>
                <a:latin typeface="Times New Roman"/>
                <a:ea typeface="+mn-ea"/>
                <a:cs typeface="+mn-cs"/>
              </a:rPr>
              <a:t>pressure washers and space heaters) provided that equipment that performs same function as permanent equipment, must be operated within existing PSEL</a:t>
            </a:r>
            <a:endParaRPr kumimoji="0" lang="en-US" sz="3200" b="0" i="0" u="none" strike="noStrike" kern="1200" cap="none" spc="0" normalizeH="0" baseline="0" noProof="0" dirty="0" smtClean="0">
              <a:ln>
                <a:noFill/>
              </a:ln>
              <a:solidFill>
                <a:prstClr val="black"/>
              </a:solidFill>
              <a:effectLst/>
              <a:uLnTx/>
              <a:uFillTx/>
              <a:latin typeface="Times New Roman"/>
              <a:ea typeface="Calibri"/>
              <a:cs typeface="+mn-cs"/>
            </a:endParaRPr>
          </a:p>
        </p:txBody>
      </p:sp>
      <p:sp>
        <p:nvSpPr>
          <p:cNvPr id="10" name="Slide Number Placeholder 9"/>
          <p:cNvSpPr>
            <a:spLocks noGrp="1"/>
          </p:cNvSpPr>
          <p:nvPr>
            <p:ph type="sldNum" sz="quarter" idx="12"/>
          </p:nvPr>
        </p:nvSpPr>
        <p:spPr/>
        <p:txBody>
          <a:bodyPr/>
          <a:lstStyle/>
          <a:p>
            <a:fld id="{B4F3AE50-1B84-4193-A18E-F29C95A836E2}" type="slidenum">
              <a:rPr lang="en-US" smtClean="0"/>
              <a:pPr/>
              <a:t>81</a:t>
            </a:fld>
            <a:endParaRPr lang="en-US"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382000" cy="762000"/>
          </a:xfrm>
        </p:spPr>
        <p:txBody>
          <a:bodyPr/>
          <a:lstStyle/>
          <a:p>
            <a:pPr marL="457200" marR="0" lvl="1" indent="0" defTabSz="914400" rtl="0" eaLnBrk="1" fontAlgn="auto" latinLnBrk="0" hangingPunct="1">
              <a:lnSpc>
                <a:spcPct val="100000"/>
              </a:lnSpc>
              <a:spcBef>
                <a:spcPts val="0"/>
              </a:spcBef>
              <a:spcAft>
                <a:spcPts val="0"/>
              </a:spcAft>
              <a:tabLst/>
              <a:defRPr/>
            </a:pPr>
            <a:r>
              <a:rPr lang="en-US" sz="3600" kern="1200" dirty="0" smtClean="0">
                <a:solidFill>
                  <a:prstClr val="black"/>
                </a:solidFill>
                <a:latin typeface="Times New Roman" pitchFamily="18" charset="0"/>
                <a:ea typeface="+mn-ea"/>
                <a:cs typeface="Times New Roman" pitchFamily="18" charset="0"/>
              </a:rPr>
              <a:t>Oil/Water separators</a:t>
            </a:r>
            <a:r>
              <a:rPr lang="en-US" sz="3200" kern="1200" dirty="0">
                <a:solidFill>
                  <a:prstClr val="black"/>
                </a:solidFill>
                <a:latin typeface="Times New Roman" pitchFamily="18" charset="0"/>
                <a:ea typeface="+mn-ea"/>
                <a:cs typeface="Times New Roman" pitchFamily="18" charset="0"/>
              </a:rPr>
              <a:t/>
            </a:r>
            <a:br>
              <a:rPr lang="en-US" sz="3200" kern="1200" dirty="0">
                <a:solidFill>
                  <a:prstClr val="black"/>
                </a:solidFill>
                <a:latin typeface="Times New Roman" pitchFamily="18" charset="0"/>
                <a:ea typeface="+mn-ea"/>
                <a:cs typeface="Times New Roman" pitchFamily="18" charset="0"/>
              </a:rPr>
            </a:br>
            <a:endParaRPr lang="en-US" dirty="0"/>
          </a:p>
        </p:txBody>
      </p:sp>
      <p:sp>
        <p:nvSpPr>
          <p:cNvPr id="9" name="TextBox 8"/>
          <p:cNvSpPr txBox="1"/>
          <p:nvPr/>
        </p:nvSpPr>
        <p:spPr>
          <a:xfrm>
            <a:off x="304800" y="1295400"/>
            <a:ext cx="8686799" cy="3732304"/>
          </a:xfrm>
          <a:prstGeom prst="rect">
            <a:avLst/>
          </a:prstGeom>
          <a:noFill/>
        </p:spPr>
        <p:txBody>
          <a:bodyPr wrap="square" rtlCol="0">
            <a:spAutoFit/>
          </a:bodyPr>
          <a:lstStyle/>
          <a:p>
            <a:pPr>
              <a:lnSpc>
                <a:spcPct val="115000"/>
              </a:lnSpc>
              <a:spcAft>
                <a:spcPts val="1000"/>
              </a:spcAft>
            </a:pPr>
            <a:r>
              <a:rPr lang="en-US" sz="2800" dirty="0" smtClean="0">
                <a:solidFill>
                  <a:prstClr val="black"/>
                </a:solidFill>
                <a:latin typeface="Times New Roman"/>
                <a:ea typeface="Calibri"/>
              </a:rPr>
              <a:t>Change </a:t>
            </a:r>
            <a:r>
              <a:rPr lang="en-US" sz="2800" dirty="0">
                <a:solidFill>
                  <a:prstClr val="black"/>
                </a:solidFill>
                <a:latin typeface="Times New Roman"/>
                <a:ea typeface="Calibri"/>
              </a:rPr>
              <a:t>categorically insignificant to:</a:t>
            </a:r>
          </a:p>
          <a:p>
            <a:r>
              <a:rPr lang="en-US" sz="2800" dirty="0" smtClean="0">
                <a:latin typeface="Times New Roman"/>
                <a:ea typeface="Calibri"/>
              </a:rPr>
              <a:t>Uncontrolled </a:t>
            </a:r>
            <a:r>
              <a:rPr lang="en-US" sz="2800" dirty="0">
                <a:latin typeface="Times New Roman"/>
                <a:ea typeface="Calibri"/>
              </a:rPr>
              <a:t>oil/water separators in effluent treatment systems </a:t>
            </a:r>
            <a:r>
              <a:rPr lang="en-US" sz="2800" dirty="0" smtClean="0">
                <a:latin typeface="Times New Roman"/>
              </a:rPr>
              <a:t>excluding systems with throughput &gt; 400,000 gallons/year located at petroleum refineries and re-refining of lubricating oils, greases, asphalt production by distillation and reprocessing of oils and/or solvents for fuels; or bulk gasoline plants, bulk gasoline terminals, and pipeline facilities</a:t>
            </a:r>
            <a:r>
              <a:rPr lang="en-US" sz="2800" dirty="0" smtClean="0">
                <a:latin typeface="Times New Roman"/>
                <a:ea typeface="Calibri"/>
              </a:rPr>
              <a:t> </a:t>
            </a:r>
            <a:endParaRPr lang="en-US" sz="2800" dirty="0">
              <a:effectLst/>
              <a:latin typeface="Times New Roman"/>
              <a:ea typeface="Calibri"/>
            </a:endParaRPr>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04752" y="4648200"/>
            <a:ext cx="5148648" cy="190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82</a:t>
            </a:fld>
            <a:endParaRPr lang="en-US" dirty="0"/>
          </a:p>
        </p:txBody>
      </p:sp>
    </p:spTree>
    <p:extLst>
      <p:ext uri="{BB962C8B-B14F-4D97-AF65-F5344CB8AC3E}">
        <p14:creationId xmlns:p14="http://schemas.microsoft.com/office/powerpoint/2010/main" xmlns="" val="320714935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600200"/>
            <a:ext cx="8229600" cy="4419600"/>
          </a:xfrm>
        </p:spPr>
        <p:txBody>
          <a:bodyPr>
            <a:noAutofit/>
          </a:bodyPr>
          <a:lstStyle/>
          <a:p>
            <a:pPr marL="0" indent="0">
              <a:buNone/>
            </a:pPr>
            <a:r>
              <a:rPr lang="en-US" sz="2800" dirty="0" smtClean="0">
                <a:latin typeface="Times New Roman" pitchFamily="18" charset="0"/>
                <a:cs typeface="Times New Roman" pitchFamily="18" charset="0"/>
              </a:rPr>
              <a:t>The following regulatory programs may now apply to emergency generators and small fuel burning equipment:</a:t>
            </a:r>
          </a:p>
          <a:p>
            <a:pPr lvl="1"/>
            <a:r>
              <a:rPr lang="en-US" dirty="0" smtClean="0">
                <a:latin typeface="Times New Roman" pitchFamily="18" charset="0"/>
                <a:cs typeface="Times New Roman" pitchFamily="18" charset="0"/>
              </a:rPr>
              <a:t>Notice of intent to construct may apply to small sources not otherwise required to have permits</a:t>
            </a:r>
          </a:p>
          <a:p>
            <a:pPr lvl="1"/>
            <a:r>
              <a:rPr lang="en-US" dirty="0" smtClean="0">
                <a:latin typeface="Times New Roman" pitchFamily="18" charset="0"/>
                <a:cs typeface="Times New Roman" pitchFamily="18" charset="0"/>
              </a:rPr>
              <a:t>Air Contaminant Discharge Permits may be required for some sources – e.g., data centers with numerous emergency generators</a:t>
            </a:r>
          </a:p>
          <a:p>
            <a:pPr lvl="1"/>
            <a:r>
              <a:rPr lang="en-US" dirty="0" smtClean="0">
                <a:latin typeface="Times New Roman" pitchFamily="18" charset="0"/>
                <a:cs typeface="Times New Roman" pitchFamily="18" charset="0"/>
              </a:rPr>
              <a:t>General Permit for emergency generators </a:t>
            </a:r>
          </a:p>
        </p:txBody>
      </p:sp>
      <p:sp>
        <p:nvSpPr>
          <p:cNvPr id="9" name="Slide Number Placeholder 8"/>
          <p:cNvSpPr>
            <a:spLocks noGrp="1"/>
          </p:cNvSpPr>
          <p:nvPr>
            <p:ph type="sldNum" sz="quarter" idx="12"/>
          </p:nvPr>
        </p:nvSpPr>
        <p:spPr/>
        <p:txBody>
          <a:bodyPr/>
          <a:lstStyle/>
          <a:p>
            <a:fld id="{B4F3AE50-1B84-4193-A18E-F29C95A836E2}" type="slidenum">
              <a:rPr lang="en-US" smtClean="0"/>
              <a:pPr/>
              <a:t>83</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 	</a:t>
            </a:r>
            <a:r>
              <a:rPr kumimoji="0" lang="en-US" sz="2000" b="0" i="1"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continued</a:t>
            </a:r>
            <a:endParaRPr kumimoji="0" lang="en-US" sz="20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752600"/>
            <a:ext cx="8229600" cy="4419600"/>
          </a:xfrm>
        </p:spPr>
        <p:txBody>
          <a:bodyPr>
            <a:noAutofit/>
          </a:bodyPr>
          <a:lstStyle/>
          <a:p>
            <a:pPr marL="0" indent="0">
              <a:buNone/>
            </a:pPr>
            <a:r>
              <a:rPr lang="en-US" sz="2800" dirty="0" smtClean="0">
                <a:latin typeface="Times New Roman" pitchFamily="18" charset="0"/>
                <a:cs typeface="Times New Roman" pitchFamily="18" charset="0"/>
              </a:rPr>
              <a:t>Plant Site Emissions Limits (PSELs) for existing sources may need revision:</a:t>
            </a:r>
          </a:p>
          <a:p>
            <a:endParaRPr lang="en-US" sz="800" dirty="0" smtClean="0">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Adding emissions to PSELs for existing CIA sources will not trigger other requirements solely as a result of rule change </a:t>
            </a:r>
            <a:r>
              <a:rPr lang="en-US" b="1" dirty="0" smtClean="0">
                <a:solidFill>
                  <a:srgbClr val="FF0000"/>
                </a:solidFill>
                <a:latin typeface="Times New Roman" pitchFamily="18" charset="0"/>
                <a:cs typeface="Times New Roman" pitchFamily="18" charset="0"/>
              </a:rPr>
              <a:t>NOW</a:t>
            </a:r>
          </a:p>
          <a:p>
            <a:pPr marL="739775" lvl="1" indent="-282575">
              <a:lnSpc>
                <a:spcPct val="95000"/>
              </a:lnSpc>
              <a:spcBef>
                <a:spcPts val="0"/>
              </a:spcBef>
            </a:pPr>
            <a:r>
              <a:rPr lang="en-US" dirty="0" smtClean="0">
                <a:solidFill>
                  <a:srgbClr val="000000"/>
                </a:solidFill>
                <a:latin typeface="Times New Roman"/>
                <a:ea typeface="Times New Roman"/>
              </a:rPr>
              <a:t>Any </a:t>
            </a:r>
            <a:r>
              <a:rPr lang="en-US" b="1" dirty="0" smtClean="0">
                <a:solidFill>
                  <a:srgbClr val="FF0000"/>
                </a:solidFill>
                <a:latin typeface="Times New Roman"/>
                <a:ea typeface="Times New Roman"/>
              </a:rPr>
              <a:t>future</a:t>
            </a:r>
            <a:r>
              <a:rPr lang="en-US" dirty="0" smtClean="0">
                <a:solidFill>
                  <a:srgbClr val="000000"/>
                </a:solidFill>
                <a:latin typeface="Times New Roman"/>
                <a:ea typeface="Times New Roman"/>
              </a:rPr>
              <a:t> increase in the PSEL </a:t>
            </a:r>
            <a:r>
              <a:rPr lang="en-US" u="sng" dirty="0" smtClean="0">
                <a:solidFill>
                  <a:srgbClr val="000000"/>
                </a:solidFill>
                <a:latin typeface="Times New Roman"/>
                <a:ea typeface="Times New Roman"/>
              </a:rPr>
              <a:t>&gt;</a:t>
            </a:r>
            <a:r>
              <a:rPr lang="en-US" dirty="0" smtClean="0">
                <a:solidFill>
                  <a:srgbClr val="000000"/>
                </a:solidFill>
                <a:latin typeface="Times New Roman"/>
                <a:ea typeface="Times New Roman"/>
              </a:rPr>
              <a:t> to the de minimis level for any reason is subject to OAR 340-222-0041(4)</a:t>
            </a:r>
            <a:endParaRPr lang="en-US" dirty="0" smtClean="0">
              <a:solidFill>
                <a:srgbClr val="FF0000"/>
              </a:solidFill>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PSELs and baselines will be revised at next permit renewal after rules are adopted</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84</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86836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Regulatory Considerations </a:t>
            </a:r>
            <a:r>
              <a:rPr lang="en-US" sz="3600" b="0" kern="0" dirty="0" smtClean="0">
                <a:solidFill>
                  <a:srgbClr val="000000"/>
                </a:solidFill>
              </a:rPr>
              <a:t>	</a:t>
            </a:r>
            <a:r>
              <a:rPr kumimoji="0" lang="en-US" sz="2000" b="0" i="1" u="none" strike="noStrike" kern="0" cap="none" spc="0" normalizeH="0" baseline="0" noProof="0" dirty="0" smtClean="0">
                <a:ln>
                  <a:noFill/>
                </a:ln>
                <a:solidFill>
                  <a:srgbClr val="000000"/>
                </a:solidFill>
                <a:effectLst/>
                <a:uLnTx/>
                <a:uFillTx/>
                <a:latin typeface="Times New Roman" pitchFamily="18" charset="0"/>
                <a:ea typeface="+mj-ea"/>
                <a:cs typeface="Times New Roman" pitchFamily="18" charset="0"/>
              </a:rPr>
              <a:t>continued</a:t>
            </a:r>
            <a:endParaRPr kumimoji="0" lang="en-US" sz="2000" b="0" i="1"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752600"/>
            <a:ext cx="8229600" cy="3657600"/>
          </a:xfrm>
        </p:spPr>
        <p:txBody>
          <a:bodyPr>
            <a:noAutofit/>
          </a:bodyPr>
          <a:lstStyle/>
          <a:p>
            <a:r>
              <a:rPr lang="en-US" sz="2800" dirty="0" smtClean="0">
                <a:latin typeface="Times New Roman" pitchFamily="18" charset="0"/>
                <a:cs typeface="Times New Roman" pitchFamily="18" charset="0"/>
              </a:rPr>
              <a:t>Revise PSELs and baseline emission rates for existing sources to include EGUs, pump engines, small fuel burning equipment, and oil/water separators no longer CIA:</a:t>
            </a:r>
          </a:p>
          <a:p>
            <a:endParaRPr lang="en-US" sz="2800" dirty="0" smtClean="0">
              <a:latin typeface="Times New Roman" pitchFamily="18" charset="0"/>
              <a:cs typeface="Times New Roman" pitchFamily="18" charset="0"/>
            </a:endParaRPr>
          </a:p>
          <a:p>
            <a:pPr marL="739775" lvl="1" indent="-282575">
              <a:lnSpc>
                <a:spcPct val="95000"/>
              </a:lnSpc>
              <a:spcBef>
                <a:spcPts val="0"/>
              </a:spcBef>
            </a:pPr>
            <a:r>
              <a:rPr lang="en-US" dirty="0" smtClean="0">
                <a:latin typeface="Times New Roman" pitchFamily="18" charset="0"/>
                <a:cs typeface="Times New Roman" pitchFamily="18" charset="0"/>
              </a:rPr>
              <a:t>If no records for CIA during baseline year….add emissions to PSEL </a:t>
            </a:r>
            <a:r>
              <a:rPr lang="en-US" b="1" dirty="0" smtClean="0">
                <a:solidFill>
                  <a:srgbClr val="FF0000"/>
                </a:solidFill>
                <a:latin typeface="Times New Roman" pitchFamily="18" charset="0"/>
                <a:cs typeface="Times New Roman" pitchFamily="18" charset="0"/>
              </a:rPr>
              <a:t>and</a:t>
            </a:r>
            <a:r>
              <a:rPr lang="en-US" dirty="0" smtClean="0">
                <a:latin typeface="Times New Roman" pitchFamily="18" charset="0"/>
                <a:cs typeface="Times New Roman" pitchFamily="18" charset="0"/>
              </a:rPr>
              <a:t> baseline based on current usage</a:t>
            </a:r>
            <a:endParaRPr lang="en-US"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85</a:t>
            </a:fld>
            <a:endParaRPr lang="en-US" dirty="0"/>
          </a:p>
        </p:txBody>
      </p:sp>
    </p:spTree>
    <p:extLst>
      <p:ext uri="{BB962C8B-B14F-4D97-AF65-F5344CB8AC3E}">
        <p14:creationId xmlns:p14="http://schemas.microsoft.com/office/powerpoint/2010/main" xmlns="" val="81534372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5334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Categorically Insignificant</a:t>
            </a:r>
            <a:r>
              <a:rPr kumimoji="0" lang="en-US" sz="3600" b="0" i="0" u="none" strike="noStrike" kern="0" cap="none" spc="0" normalizeH="0" noProof="0" dirty="0" smtClean="0">
                <a:ln>
                  <a:noFill/>
                </a:ln>
                <a:solidFill>
                  <a:srgbClr val="000000"/>
                </a:solidFill>
                <a:effectLst/>
                <a:uLnTx/>
                <a:uFillTx/>
                <a:latin typeface="Times New Roman"/>
                <a:ea typeface="Calibri"/>
                <a:cs typeface="Times New Roman"/>
              </a:rPr>
              <a:t> Activities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3074" name="Picture 2" descr="http://www.pickthebrain.com/blog/wp-content/uploads/2010/12/Ask-Better-Questions.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1905000"/>
            <a:ext cx="5872163" cy="38963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fld id="{B4F3AE50-1B84-4193-A18E-F29C95A836E2}" type="slidenum">
              <a:rPr lang="en-US" smtClean="0"/>
              <a:pPr/>
              <a:t>86</a:t>
            </a:fld>
            <a:endParaRPr lang="en-US" dirty="0"/>
          </a:p>
        </p:txBody>
      </p:sp>
    </p:spTree>
    <p:extLst>
      <p:ext uri="{BB962C8B-B14F-4D97-AF65-F5344CB8AC3E}">
        <p14:creationId xmlns:p14="http://schemas.microsoft.com/office/powerpoint/2010/main" xmlns="" val="405878474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90600"/>
            <a:ext cx="8229600" cy="1143000"/>
          </a:xfrm>
        </p:spPr>
        <p:txBody>
          <a:bodyPr/>
          <a:lstStyle/>
          <a:p>
            <a:r>
              <a:rPr lang="en-US" dirty="0" smtClean="0">
                <a:latin typeface="Times New Roman" pitchFamily="18" charset="0"/>
                <a:cs typeface="Times New Roman" pitchFamily="18" charset="0"/>
              </a:rPr>
              <a:t>LUNCH</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a:xfrm>
            <a:off x="469900" y="2057400"/>
            <a:ext cx="5105400" cy="3581400"/>
          </a:xfrm>
        </p:spPr>
        <p:txBody>
          <a:bodyPr>
            <a:normAutofit/>
          </a:bodyPr>
          <a:lstStyle/>
          <a:p>
            <a:pPr>
              <a:buClr>
                <a:srgbClr val="00B0F0"/>
              </a:buClr>
            </a:pPr>
            <a:r>
              <a:rPr lang="en-US" dirty="0" smtClean="0">
                <a:latin typeface="Times New Roman" pitchFamily="18" charset="0"/>
                <a:cs typeface="Times New Roman" pitchFamily="18" charset="0"/>
              </a:rPr>
              <a:t>Next section about NSR and changes, </a:t>
            </a:r>
          </a:p>
          <a:p>
            <a:pPr>
              <a:buClr>
                <a:srgbClr val="00B0F0"/>
              </a:buClr>
            </a:pPr>
            <a:r>
              <a:rPr lang="en-US" dirty="0" smtClean="0">
                <a:latin typeface="Times New Roman" pitchFamily="18" charset="0"/>
                <a:cs typeface="Times New Roman" pitchFamily="18" charset="0"/>
              </a:rPr>
              <a:t>Break for lunch?  </a:t>
            </a:r>
          </a:p>
          <a:p>
            <a:pPr>
              <a:buClr>
                <a:srgbClr val="00B0F0"/>
              </a:buClr>
            </a:pPr>
            <a:r>
              <a:rPr lang="en-US" dirty="0" smtClean="0">
                <a:latin typeface="Times New Roman" pitchFamily="18" charset="0"/>
                <a:cs typeface="Times New Roman" pitchFamily="18" charset="0"/>
              </a:rPr>
              <a:t>Can leave or come back after lunch</a:t>
            </a:r>
          </a:p>
        </p:txBody>
      </p:sp>
      <p:pic>
        <p:nvPicPr>
          <p:cNvPr id="6146" name="Picture 2" descr="http://www.berlinschools.org/file/3584/downloa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62600" y="3124200"/>
            <a:ext cx="2772410" cy="2819401"/>
          </a:xfrm>
          <a:prstGeom prst="rect">
            <a:avLst/>
          </a:prstGeom>
          <a:noFill/>
          <a:extLst>
            <a:ext uri="{909E8E84-426E-40DD-AFC4-6F175D3DCCD1}">
              <a14:hiddenFill xmlns:a14="http://schemas.microsoft.com/office/drawing/2010/main" xmlns="">
                <a:solidFill>
                  <a:srgbClr val="FFFFFF"/>
                </a:solidFill>
              </a14:hiddenFill>
            </a:ext>
          </a:extLst>
        </p:spPr>
      </p:pic>
      <p:sp>
        <p:nvSpPr>
          <p:cNvPr id="8" name="Slide Number Placeholder 7"/>
          <p:cNvSpPr>
            <a:spLocks noGrp="1"/>
          </p:cNvSpPr>
          <p:nvPr>
            <p:ph type="sldNum" sz="quarter" idx="12"/>
          </p:nvPr>
        </p:nvSpPr>
        <p:spPr/>
        <p:txBody>
          <a:bodyPr/>
          <a:lstStyle/>
          <a:p>
            <a:fld id="{B4F3AE50-1B84-4193-A18E-F29C95A836E2}" type="slidenum">
              <a:rPr lang="en-US" smtClean="0"/>
              <a:pPr/>
              <a:t>87</a:t>
            </a:fld>
            <a:endParaRPr lang="en-US" dirty="0"/>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457200" y="609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914400" y="1981200"/>
            <a:ext cx="8229600" cy="2438400"/>
          </a:xfrm>
        </p:spPr>
        <p:txBody>
          <a:bodyPr>
            <a:noAutofit/>
          </a:bodyPr>
          <a:lstStyle/>
          <a:p>
            <a:pPr marL="225425" indent="-225425">
              <a:lnSpc>
                <a:spcPct val="95000"/>
              </a:lnSpc>
              <a:spcBef>
                <a:spcPts val="0"/>
              </a:spcBef>
            </a:pPr>
            <a:r>
              <a:rPr lang="en-US" sz="2800" dirty="0" smtClean="0">
                <a:latin typeface="Times New Roman" pitchFamily="18" charset="0"/>
                <a:cs typeface="Times New Roman" pitchFamily="18" charset="0"/>
              </a:rPr>
              <a:t>Background/issues</a:t>
            </a:r>
          </a:p>
          <a:p>
            <a:pPr marL="225425" indent="-225425">
              <a:lnSpc>
                <a:spcPct val="95000"/>
              </a:lnSpc>
              <a:spcBef>
                <a:spcPts val="0"/>
              </a:spcBef>
            </a:pPr>
            <a:endParaRPr lang="en-US" sz="2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Suggested Rule Changes</a:t>
            </a:r>
          </a:p>
          <a:p>
            <a:pPr marL="225425" indent="-225425">
              <a:lnSpc>
                <a:spcPct val="95000"/>
              </a:lnSpc>
              <a:spcBef>
                <a:spcPts val="0"/>
              </a:spcBef>
            </a:pPr>
            <a:endParaRPr lang="en-US" sz="2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Program integrity</a:t>
            </a:r>
          </a:p>
        </p:txBody>
      </p:sp>
      <p:pic>
        <p:nvPicPr>
          <p:cNvPr id="74754" name="Picture 2" descr="http://d3i5bpxkxvwmz.cloudfront.net/resized/images/remote/http_s.eeweb.com/articles/2011/03/08/Tektronix_logo-1299597962_600_155_75.jpg"/>
          <p:cNvPicPr>
            <a:picLocks noChangeAspect="1" noChangeArrowheads="1"/>
          </p:cNvPicPr>
          <p:nvPr/>
        </p:nvPicPr>
        <p:blipFill>
          <a:blip r:embed="rId3" cstate="print"/>
          <a:srcRect/>
          <a:stretch>
            <a:fillRect/>
          </a:stretch>
        </p:blipFill>
        <p:spPr bwMode="auto">
          <a:xfrm>
            <a:off x="1143000" y="4343400"/>
            <a:ext cx="5715000" cy="1476375"/>
          </a:xfrm>
          <a:prstGeom prst="rect">
            <a:avLst/>
          </a:prstGeom>
          <a:noFill/>
        </p:spPr>
      </p:pic>
      <p:pic>
        <p:nvPicPr>
          <p:cNvPr id="74756" name="Picture 4" descr="http://upload.wikimedia.org/wikipedia/en/d/d2/MerixLogo.png"/>
          <p:cNvPicPr>
            <a:picLocks noChangeAspect="1" noChangeArrowheads="1"/>
          </p:cNvPicPr>
          <p:nvPr/>
        </p:nvPicPr>
        <p:blipFill>
          <a:blip r:embed="rId4" cstate="print"/>
          <a:srcRect/>
          <a:stretch>
            <a:fillRect/>
          </a:stretch>
        </p:blipFill>
        <p:spPr bwMode="auto">
          <a:xfrm>
            <a:off x="7010400" y="5334000"/>
            <a:ext cx="1333500" cy="1352550"/>
          </a:xfrm>
          <a:prstGeom prst="rect">
            <a:avLst/>
          </a:prstGeom>
          <a:noFill/>
        </p:spPr>
      </p:pic>
      <p:sp>
        <p:nvSpPr>
          <p:cNvPr id="10" name="Slide Number Placeholder 9"/>
          <p:cNvSpPr>
            <a:spLocks noGrp="1"/>
          </p:cNvSpPr>
          <p:nvPr>
            <p:ph type="sldNum" sz="quarter" idx="12"/>
          </p:nvPr>
        </p:nvSpPr>
        <p:spPr/>
        <p:txBody>
          <a:bodyPr/>
          <a:lstStyle/>
          <a:p>
            <a:fld id="{B4F3AE50-1B84-4193-A18E-F29C95A836E2}" type="slidenum">
              <a:rPr lang="en-US" smtClean="0"/>
              <a:pPr/>
              <a:t>88</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74756"/>
                                        </p:tgtEl>
                                        <p:attrNameLst>
                                          <p:attrName>style.visibility</p:attrName>
                                        </p:attrNameLst>
                                      </p:cBhvr>
                                      <p:to>
                                        <p:strVal val="visible"/>
                                      </p:to>
                                    </p:set>
                                    <p:animEffect transition="in" filter="wipe(down)">
                                      <p:cBhvr>
                                        <p:cTn id="7" dur="580">
                                          <p:stCondLst>
                                            <p:cond delay="0"/>
                                          </p:stCondLst>
                                        </p:cTn>
                                        <p:tgtEl>
                                          <p:spTgt spid="74756"/>
                                        </p:tgtEl>
                                      </p:cBhvr>
                                    </p:animEffect>
                                    <p:anim calcmode="lin" valueType="num">
                                      <p:cBhvr>
                                        <p:cTn id="8" dur="1822" tmFilter="0,0; 0.14,0.36; 0.43,0.73; 0.71,0.91; 1.0,1.0">
                                          <p:stCondLst>
                                            <p:cond delay="0"/>
                                          </p:stCondLst>
                                        </p:cTn>
                                        <p:tgtEl>
                                          <p:spTgt spid="7475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475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475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475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4756"/>
                                        </p:tgtEl>
                                        <p:attrNameLst>
                                          <p:attrName>ppt_y</p:attrName>
                                        </p:attrNameLst>
                                      </p:cBhvr>
                                      <p:tavLst>
                                        <p:tav tm="0" fmla="#ppt_y-sin(pi*$)/81">
                                          <p:val>
                                            <p:fltVal val="0"/>
                                          </p:val>
                                        </p:tav>
                                        <p:tav tm="100000">
                                          <p:val>
                                            <p:fltVal val="1"/>
                                          </p:val>
                                        </p:tav>
                                      </p:tavLst>
                                    </p:anim>
                                    <p:animScale>
                                      <p:cBhvr>
                                        <p:cTn id="13" dur="26">
                                          <p:stCondLst>
                                            <p:cond delay="650"/>
                                          </p:stCondLst>
                                        </p:cTn>
                                        <p:tgtEl>
                                          <p:spTgt spid="74756"/>
                                        </p:tgtEl>
                                      </p:cBhvr>
                                      <p:to x="100000" y="60000"/>
                                    </p:animScale>
                                    <p:animScale>
                                      <p:cBhvr>
                                        <p:cTn id="14" dur="166" decel="50000">
                                          <p:stCondLst>
                                            <p:cond delay="676"/>
                                          </p:stCondLst>
                                        </p:cTn>
                                        <p:tgtEl>
                                          <p:spTgt spid="74756"/>
                                        </p:tgtEl>
                                      </p:cBhvr>
                                      <p:to x="100000" y="100000"/>
                                    </p:animScale>
                                    <p:animScale>
                                      <p:cBhvr>
                                        <p:cTn id="15" dur="26">
                                          <p:stCondLst>
                                            <p:cond delay="1312"/>
                                          </p:stCondLst>
                                        </p:cTn>
                                        <p:tgtEl>
                                          <p:spTgt spid="74756"/>
                                        </p:tgtEl>
                                      </p:cBhvr>
                                      <p:to x="100000" y="80000"/>
                                    </p:animScale>
                                    <p:animScale>
                                      <p:cBhvr>
                                        <p:cTn id="16" dur="166" decel="50000">
                                          <p:stCondLst>
                                            <p:cond delay="1338"/>
                                          </p:stCondLst>
                                        </p:cTn>
                                        <p:tgtEl>
                                          <p:spTgt spid="74756"/>
                                        </p:tgtEl>
                                      </p:cBhvr>
                                      <p:to x="100000" y="100000"/>
                                    </p:animScale>
                                    <p:animScale>
                                      <p:cBhvr>
                                        <p:cTn id="17" dur="26">
                                          <p:stCondLst>
                                            <p:cond delay="1642"/>
                                          </p:stCondLst>
                                        </p:cTn>
                                        <p:tgtEl>
                                          <p:spTgt spid="74756"/>
                                        </p:tgtEl>
                                      </p:cBhvr>
                                      <p:to x="100000" y="90000"/>
                                    </p:animScale>
                                    <p:animScale>
                                      <p:cBhvr>
                                        <p:cTn id="18" dur="166" decel="50000">
                                          <p:stCondLst>
                                            <p:cond delay="1668"/>
                                          </p:stCondLst>
                                        </p:cTn>
                                        <p:tgtEl>
                                          <p:spTgt spid="74756"/>
                                        </p:tgtEl>
                                      </p:cBhvr>
                                      <p:to x="100000" y="100000"/>
                                    </p:animScale>
                                    <p:animScale>
                                      <p:cBhvr>
                                        <p:cTn id="19" dur="26">
                                          <p:stCondLst>
                                            <p:cond delay="1808"/>
                                          </p:stCondLst>
                                        </p:cTn>
                                        <p:tgtEl>
                                          <p:spTgt spid="74756"/>
                                        </p:tgtEl>
                                      </p:cBhvr>
                                      <p:to x="100000" y="95000"/>
                                    </p:animScale>
                                    <p:animScale>
                                      <p:cBhvr>
                                        <p:cTn id="20" dur="166" decel="50000">
                                          <p:stCondLst>
                                            <p:cond delay="1834"/>
                                          </p:stCondLst>
                                        </p:cTn>
                                        <p:tgtEl>
                                          <p:spTgt spid="7475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914400" y="609600"/>
            <a:ext cx="8077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Background/Issues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914400" y="1828800"/>
            <a:ext cx="8229600" cy="4419600"/>
          </a:xfrm>
        </p:spPr>
        <p:txBody>
          <a:bodyPr>
            <a:noAutofit/>
          </a:bodyPr>
          <a:lstStyle/>
          <a:p>
            <a:pPr marL="225425" indent="-225425">
              <a:lnSpc>
                <a:spcPct val="95000"/>
              </a:lnSpc>
              <a:spcBef>
                <a:spcPts val="0"/>
              </a:spcBef>
            </a:pPr>
            <a:r>
              <a:rPr lang="en-US" sz="2800" dirty="0" smtClean="0">
                <a:latin typeface="Times New Roman" pitchFamily="18" charset="0"/>
                <a:cs typeface="Times New Roman" pitchFamily="18" charset="0"/>
              </a:rPr>
              <a:t>If a business shuts down, splits, and/or repurposes, what happens to allowable emissions?</a:t>
            </a:r>
          </a:p>
          <a:p>
            <a:pPr marL="225425" indent="-225425">
              <a:lnSpc>
                <a:spcPct val="95000"/>
              </a:lnSpc>
              <a:spcBef>
                <a:spcPts val="0"/>
              </a:spcBef>
            </a:pPr>
            <a:endParaRPr lang="en-US" sz="800" dirty="0" smtClean="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Potential for new business to avoid construction approval if using emissions from shutdown of one source to operate another source.</a:t>
            </a:r>
          </a:p>
          <a:p>
            <a:pPr marL="225425" indent="-225425">
              <a:lnSpc>
                <a:spcPct val="95000"/>
              </a:lnSpc>
              <a:spcBef>
                <a:spcPts val="0"/>
              </a:spcBef>
            </a:pPr>
            <a:endParaRPr lang="en-US" sz="800" dirty="0">
              <a:latin typeface="Times New Roman" pitchFamily="18" charset="0"/>
              <a:cs typeface="Times New Roman" pitchFamily="18" charset="0"/>
            </a:endParaRPr>
          </a:p>
          <a:p>
            <a:pPr marL="225425" indent="-225425">
              <a:lnSpc>
                <a:spcPct val="95000"/>
              </a:lnSpc>
              <a:spcBef>
                <a:spcPts val="0"/>
              </a:spcBef>
            </a:pPr>
            <a:r>
              <a:rPr lang="en-US" sz="2800" dirty="0" smtClean="0">
                <a:latin typeface="Times New Roman" pitchFamily="18" charset="0"/>
                <a:cs typeface="Times New Roman" pitchFamily="18" charset="0"/>
              </a:rPr>
              <a:t>Clean Air Act construction approval ensures:</a:t>
            </a:r>
          </a:p>
          <a:p>
            <a:pPr marL="625475" lvl="1" indent="-225425">
              <a:lnSpc>
                <a:spcPct val="95000"/>
              </a:lnSpc>
              <a:spcBef>
                <a:spcPts val="0"/>
              </a:spcBef>
            </a:pPr>
            <a:r>
              <a:rPr lang="en-US" dirty="0" smtClean="0">
                <a:latin typeface="Times New Roman" pitchFamily="18" charset="0"/>
                <a:cs typeface="Times New Roman" pitchFamily="18" charset="0"/>
              </a:rPr>
              <a:t>State of the art control technologies</a:t>
            </a:r>
          </a:p>
          <a:p>
            <a:pPr marL="625475" lvl="1" indent="-225425">
              <a:lnSpc>
                <a:spcPct val="95000"/>
              </a:lnSpc>
              <a:spcBef>
                <a:spcPts val="0"/>
              </a:spcBef>
            </a:pPr>
            <a:r>
              <a:rPr lang="en-US" dirty="0" smtClean="0">
                <a:latin typeface="Times New Roman" pitchFamily="18" charset="0"/>
                <a:cs typeface="Times New Roman" pitchFamily="18" charset="0"/>
              </a:rPr>
              <a:t>No adverse impacts on air quality</a:t>
            </a:r>
          </a:p>
        </p:txBody>
      </p:sp>
      <p:sp>
        <p:nvSpPr>
          <p:cNvPr id="9" name="Slide Number Placeholder 8"/>
          <p:cNvSpPr>
            <a:spLocks noGrp="1"/>
          </p:cNvSpPr>
          <p:nvPr>
            <p:ph type="sldNum" sz="quarter" idx="12"/>
          </p:nvPr>
        </p:nvSpPr>
        <p:spPr/>
        <p:txBody>
          <a:bodyPr/>
          <a:lstStyle/>
          <a:p>
            <a:fld id="{B4F3AE50-1B84-4193-A18E-F29C95A836E2}" type="slidenum">
              <a:rPr lang="en-US" smtClean="0"/>
              <a:pPr/>
              <a:t>89</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762000" y="914400"/>
            <a:ext cx="8183880" cy="5105400"/>
          </a:xfrm>
          <a:prstGeom prst="rect">
            <a:avLst/>
          </a:prstGeom>
        </p:spPr>
        <p:txBody>
          <a:bodyPr vert="horz" lIns="182880" tIns="91440">
            <a:normAutofit fontScale="92500"/>
          </a:bodyPr>
          <a:lst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a:lstStyle>
          <a:p>
            <a:pPr marL="0" marR="0" lvl="0" indent="0" algn="l" defTabSz="914400" rtl="0" eaLnBrk="1" fontAlgn="auto" latinLnBrk="0" hangingPunct="1">
              <a:lnSpc>
                <a:spcPct val="115000"/>
              </a:lnSpc>
              <a:spcBef>
                <a:spcPts val="0"/>
              </a:spcBef>
              <a:spcAft>
                <a:spcPts val="0"/>
              </a:spcAft>
              <a:buClr>
                <a:srgbClr val="F07F09"/>
              </a:buClr>
              <a:buSzPct val="80000"/>
              <a:buFont typeface="Wingdings 2"/>
              <a:buNone/>
              <a:tabLst/>
              <a:defRPr/>
            </a:pPr>
            <a:endParaRPr lang="en-US" sz="3600" b="1" dirty="0" smtClean="0">
              <a:solidFill>
                <a:sysClr val="windowText" lastClr="000000"/>
              </a:solidFill>
              <a:latin typeface="Times New Roman"/>
              <a:ea typeface="Calibri"/>
              <a:cs typeface="Times New Roman"/>
            </a:endParaRPr>
          </a:p>
          <a:p>
            <a:pPr lvl="0">
              <a:buClr>
                <a:srgbClr val="00B0F0"/>
              </a:buClr>
              <a:buNone/>
            </a:pPr>
            <a:r>
              <a:rPr lang="en-US" sz="3000" dirty="0" smtClean="0">
                <a:latin typeface="Times New Roman" pitchFamily="18" charset="0"/>
                <a:cs typeface="Times New Roman" pitchFamily="18" charset="0"/>
              </a:rPr>
              <a:t>Unclear rules, not organized well:</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Reorganize by moving procedures out of definitions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Provide clarification when needed, especially regarding compliance requirements</a:t>
            </a:r>
          </a:p>
          <a:p>
            <a:pPr marL="1028700" lvl="1" indent="-571500">
              <a:lnSpc>
                <a:spcPct val="115000"/>
              </a:lnSpc>
              <a:spcBef>
                <a:spcPts val="600"/>
              </a:spcBef>
              <a:buClrTx/>
              <a:buFont typeface="Arial" pitchFamily="34" charset="0"/>
              <a:buChar char="•"/>
            </a:pPr>
            <a:r>
              <a:rPr lang="en-US" sz="3000" dirty="0" smtClean="0">
                <a:latin typeface="Times New Roman" pitchFamily="18" charset="0"/>
                <a:cs typeface="Times New Roman" pitchFamily="18" charset="0"/>
              </a:rPr>
              <a:t>Delete unused/redundant definitions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Correct errors</a:t>
            </a:r>
          </a:p>
          <a:p>
            <a:pPr marL="1028700" lvl="1" indent="-571500">
              <a:lnSpc>
                <a:spcPct val="115000"/>
              </a:lnSpc>
              <a:spcBef>
                <a:spcPts val="600"/>
              </a:spcBef>
              <a:buClrTx/>
              <a:buFont typeface="Arial" pitchFamily="34" charset="0"/>
              <a:buChar char="•"/>
            </a:pPr>
            <a:r>
              <a:rPr lang="en-US" sz="3000" dirty="0" smtClean="0">
                <a:latin typeface="Times New Roman" pitchFamily="18" charset="0"/>
                <a:ea typeface="Calibri"/>
                <a:cs typeface="Times New Roman" pitchFamily="18" charset="0"/>
              </a:rPr>
              <a:t>Maintain overall stringency</a:t>
            </a:r>
          </a:p>
          <a:p>
            <a:pPr>
              <a:spcBef>
                <a:spcPts val="0"/>
              </a:spcBef>
              <a:buClr>
                <a:srgbClr val="00B0F0"/>
              </a:buClr>
              <a:buNone/>
              <a:defRPr/>
            </a:pPr>
            <a:endParaRPr kumimoji="0" lang="en-US" sz="4100" b="0" i="0" u="none" strike="noStrike" kern="1200" cap="none" spc="0" normalizeH="0" baseline="0" noProof="0" dirty="0" smtClean="0">
              <a:ln>
                <a:noFill/>
              </a:ln>
              <a:solidFill>
                <a:sysClr val="windowText" lastClr="000000"/>
              </a:solidFill>
              <a:effectLst/>
              <a:uLnTx/>
              <a:uFillTx/>
              <a:latin typeface="Times New Roman" pitchFamily="18" charset="0"/>
              <a:cs typeface="Times New Roman" pitchFamily="18" charset="0"/>
            </a:endParaRPr>
          </a:p>
          <a:p>
            <a:pPr marL="457200" marR="0" lvl="1" indent="0" algn="l" defTabSz="914400" rtl="0" eaLnBrk="1" fontAlgn="auto" latinLnBrk="0" hangingPunct="1">
              <a:lnSpc>
                <a:spcPct val="115000"/>
              </a:lnSpc>
              <a:spcBef>
                <a:spcPts val="0"/>
              </a:spcBef>
              <a:spcAft>
                <a:spcPts val="0"/>
              </a:spcAft>
              <a:buClr>
                <a:srgbClr val="F07F09"/>
              </a:buClr>
              <a:buSzPct val="100000"/>
              <a:buFont typeface="Verdana"/>
              <a:buNone/>
              <a:tabLst/>
              <a:defRPr/>
            </a:pPr>
            <a:endParaRPr kumimoji="0" lang="en-US" sz="3200" b="0" i="0" u="none" strike="noStrike" kern="1200" cap="none" spc="0" normalizeH="0" baseline="0" noProof="0" dirty="0">
              <a:ln>
                <a:noFill/>
              </a:ln>
              <a:solidFill>
                <a:sysClr val="windowText" lastClr="000000"/>
              </a:solidFill>
              <a:effectLst/>
              <a:uLnTx/>
              <a:uFillTx/>
              <a:latin typeface="Calibri"/>
              <a:ea typeface="Calibri"/>
              <a:cs typeface="Times New Roman"/>
            </a:endParaRPr>
          </a:p>
        </p:txBody>
      </p:sp>
      <p:sp>
        <p:nvSpPr>
          <p:cNvPr id="7" name="Title 1"/>
          <p:cNvSpPr txBox="1">
            <a:spLocks noGrp="1"/>
          </p:cNvSpPr>
          <p:nvPr>
            <p:ph type="title"/>
          </p:nvPr>
        </p:nvSpPr>
        <p:spPr bwMode="auto">
          <a:xfrm>
            <a:off x="457200" y="609600"/>
            <a:ext cx="82296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Rule Clean-Up</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a:t>
            </a:fld>
            <a:endParaRPr lang="en-US" dirty="0"/>
          </a:p>
        </p:txBody>
      </p:sp>
    </p:spTree>
    <p:extLst>
      <p:ext uri="{BB962C8B-B14F-4D97-AF65-F5344CB8AC3E}">
        <p14:creationId xmlns:p14="http://schemas.microsoft.com/office/powerpoint/2010/main" xmlns="" val="94254517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838200" y="609600"/>
            <a:ext cx="80010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Rule Changes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1981200"/>
            <a:ext cx="8229600" cy="4267200"/>
          </a:xfrm>
        </p:spPr>
        <p:txBody>
          <a:bodyPr>
            <a:noAutofit/>
          </a:bodyPr>
          <a:lstStyle/>
          <a:p>
            <a:pPr marL="633222" indent="-576072">
              <a:lnSpc>
                <a:spcPct val="95000"/>
              </a:lnSpc>
              <a:spcBef>
                <a:spcPts val="0"/>
              </a:spcBef>
            </a:pPr>
            <a:r>
              <a:rPr lang="en-US" sz="2800" dirty="0" smtClean="0">
                <a:latin typeface="Times New Roman" pitchFamily="18" charset="0"/>
                <a:cs typeface="Times New Roman" pitchFamily="18" charset="0"/>
              </a:rPr>
              <a:t>Clarify how emissions are treated when a business splits</a:t>
            </a:r>
          </a:p>
          <a:p>
            <a:pPr marL="633222" indent="-576072">
              <a:lnSpc>
                <a:spcPct val="95000"/>
              </a:lnSpc>
              <a:spcBef>
                <a:spcPts val="0"/>
              </a:spcBef>
            </a:pPr>
            <a:endParaRPr lang="en-US" sz="800" dirty="0" smtClean="0">
              <a:latin typeface="Times New Roman" pitchFamily="18" charset="0"/>
              <a:cs typeface="Times New Roman" pitchFamily="18" charset="0"/>
            </a:endParaRPr>
          </a:p>
          <a:p>
            <a:pPr marL="633222" indent="-576072">
              <a:lnSpc>
                <a:spcPct val="95000"/>
              </a:lnSpc>
              <a:spcBef>
                <a:spcPts val="0"/>
              </a:spcBef>
            </a:pPr>
            <a:r>
              <a:rPr lang="en-US" sz="2800" dirty="0" smtClean="0">
                <a:latin typeface="Times New Roman" pitchFamily="18" charset="0"/>
                <a:cs typeface="Times New Roman" pitchFamily="18" charset="0"/>
              </a:rPr>
              <a:t>Emissions may only be transferred to:</a:t>
            </a:r>
          </a:p>
          <a:p>
            <a:pPr marL="1033272" lvl="2" indent="-576072">
              <a:lnSpc>
                <a:spcPct val="95000"/>
              </a:lnSpc>
              <a:spcBef>
                <a:spcPts val="0"/>
              </a:spcBef>
            </a:pPr>
            <a:r>
              <a:rPr lang="en-US" sz="2800" dirty="0" smtClean="0">
                <a:latin typeface="Times New Roman" pitchFamily="18" charset="0"/>
                <a:cs typeface="Times New Roman" pitchFamily="18" charset="0"/>
              </a:rPr>
              <a:t>New business(es) with same primary </a:t>
            </a:r>
            <a:r>
              <a:rPr lang="en-US" sz="2800" u="sng" dirty="0" smtClean="0">
                <a:solidFill>
                  <a:srgbClr val="FF0000"/>
                </a:solidFill>
                <a:latin typeface="Times New Roman" pitchFamily="18" charset="0"/>
                <a:cs typeface="Times New Roman" pitchFamily="18" charset="0"/>
              </a:rPr>
              <a:t>2-digit </a:t>
            </a:r>
            <a:r>
              <a:rPr lang="en-US" sz="2800" dirty="0" smtClean="0">
                <a:latin typeface="Times New Roman" pitchFamily="18" charset="0"/>
                <a:cs typeface="Times New Roman" pitchFamily="18" charset="0"/>
              </a:rPr>
              <a:t>SIC, or</a:t>
            </a:r>
          </a:p>
          <a:p>
            <a:pPr marL="1033272" lvl="2" indent="-576072">
              <a:lnSpc>
                <a:spcPct val="95000"/>
              </a:lnSpc>
              <a:spcBef>
                <a:spcPts val="0"/>
              </a:spcBef>
            </a:pPr>
            <a:r>
              <a:rPr lang="en-US" sz="2800" dirty="0" smtClean="0">
                <a:solidFill>
                  <a:srgbClr val="000000"/>
                </a:solidFill>
                <a:latin typeface="Times New Roman"/>
                <a:ea typeface="Times New Roman"/>
              </a:rPr>
              <a:t>different primary 2-digit SIC but DEQ determines the activities described by the two different primary 2-digit SIC essentially same</a:t>
            </a:r>
          </a:p>
          <a:p>
            <a:pPr marL="633222" lvl="1" indent="-576072">
              <a:lnSpc>
                <a:spcPct val="95000"/>
              </a:lnSpc>
              <a:spcBef>
                <a:spcPts val="0"/>
              </a:spcBef>
              <a:buFont typeface="Arial" pitchFamily="34" charset="0"/>
              <a:buChar char="•"/>
            </a:pPr>
            <a:r>
              <a:rPr lang="en-US" dirty="0" smtClean="0">
                <a:latin typeface="Times New Roman" pitchFamily="18" charset="0"/>
                <a:cs typeface="Times New Roman" pitchFamily="18" charset="0"/>
              </a:rPr>
              <a:t>Amount of emissions transferred cannot exceed the “new” source’s potential to emit</a:t>
            </a:r>
          </a:p>
          <a:p>
            <a:pPr marL="1033272" lvl="2" indent="-576072">
              <a:lnSpc>
                <a:spcPct val="95000"/>
              </a:lnSpc>
              <a:spcBef>
                <a:spcPts val="0"/>
              </a:spcBef>
              <a:buClr>
                <a:srgbClr val="00B0F0"/>
              </a:buClr>
              <a:buNone/>
            </a:pPr>
            <a:endParaRPr lang="en-US" sz="2800" dirty="0" smtClean="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90</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685800" y="609600"/>
            <a:ext cx="7696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 – Program Integrity</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7" name="Content Placeholder 6"/>
          <p:cNvSpPr>
            <a:spLocks noGrp="1"/>
          </p:cNvSpPr>
          <p:nvPr>
            <p:ph idx="1"/>
          </p:nvPr>
        </p:nvSpPr>
        <p:spPr>
          <a:xfrm>
            <a:off x="457200" y="2133600"/>
            <a:ext cx="8229600" cy="3733800"/>
          </a:xfrm>
        </p:spPr>
        <p:txBody>
          <a:bodyPr>
            <a:normAutofit lnSpcReduction="10000"/>
          </a:bodyPr>
          <a:lstStyle/>
          <a:p>
            <a:pPr marL="633222" indent="-576072">
              <a:lnSpc>
                <a:spcPct val="95000"/>
              </a:lnSpc>
              <a:spcBef>
                <a:spcPts val="0"/>
              </a:spcBef>
            </a:pPr>
            <a:r>
              <a:rPr lang="en-US" sz="2800" dirty="0" smtClean="0">
                <a:latin typeface="Times New Roman" pitchFamily="18" charset="0"/>
                <a:cs typeface="Times New Roman" pitchFamily="18" charset="0"/>
              </a:rPr>
              <a:t>Limits ability to use emissions for unrelated projects</a:t>
            </a:r>
          </a:p>
          <a:p>
            <a:pPr marL="633222" indent="-576072">
              <a:lnSpc>
                <a:spcPct val="95000"/>
              </a:lnSpc>
              <a:spcBef>
                <a:spcPts val="0"/>
              </a:spcBef>
            </a:pPr>
            <a:endParaRPr lang="en-US" sz="2800" dirty="0" smtClean="0">
              <a:latin typeface="Times New Roman" pitchFamily="18" charset="0"/>
              <a:cs typeface="Times New Roman" pitchFamily="18" charset="0"/>
            </a:endParaRPr>
          </a:p>
          <a:p>
            <a:pPr marL="633222" indent="-576072">
              <a:lnSpc>
                <a:spcPct val="95000"/>
              </a:lnSpc>
              <a:spcBef>
                <a:spcPts val="0"/>
              </a:spcBef>
            </a:pPr>
            <a:r>
              <a:rPr lang="en-US" sz="2800" dirty="0" smtClean="0">
                <a:latin typeface="Times New Roman" pitchFamily="18" charset="0"/>
                <a:cs typeface="Times New Roman" pitchFamily="18" charset="0"/>
              </a:rPr>
              <a:t>Clarifies rules to ensure new source, if different than existing source, is subject to construction approval</a:t>
            </a:r>
          </a:p>
          <a:p>
            <a:pPr marL="1033272" lvl="1" indent="-576072">
              <a:lnSpc>
                <a:spcPct val="95000"/>
              </a:lnSpc>
              <a:spcBef>
                <a:spcPts val="0"/>
              </a:spcBef>
            </a:pPr>
            <a:r>
              <a:rPr lang="en-US" dirty="0" smtClean="0">
                <a:latin typeface="Times New Roman" pitchFamily="18" charset="0"/>
                <a:cs typeface="Times New Roman" pitchFamily="18" charset="0"/>
              </a:rPr>
              <a:t>Consistent with provisions that apply to physical changes or </a:t>
            </a:r>
            <a:r>
              <a:rPr lang="en-US" u="sng" dirty="0" smtClean="0">
                <a:latin typeface="Times New Roman" pitchFamily="18" charset="0"/>
                <a:cs typeface="Times New Roman" pitchFamily="18" charset="0"/>
              </a:rPr>
              <a:t>changes in the method of operation</a:t>
            </a:r>
            <a:r>
              <a:rPr lang="en-US" dirty="0" smtClean="0">
                <a:latin typeface="Times New Roman" pitchFamily="18" charset="0"/>
                <a:cs typeface="Times New Roman" pitchFamily="18" charset="0"/>
              </a:rPr>
              <a:t> that apply to all sources.</a:t>
            </a:r>
          </a:p>
        </p:txBody>
      </p:sp>
      <p:sp>
        <p:nvSpPr>
          <p:cNvPr id="9" name="Slide Number Placeholder 8"/>
          <p:cNvSpPr>
            <a:spLocks noGrp="1"/>
          </p:cNvSpPr>
          <p:nvPr>
            <p:ph type="sldNum" sz="quarter" idx="12"/>
          </p:nvPr>
        </p:nvSpPr>
        <p:spPr/>
        <p:txBody>
          <a:bodyPr/>
          <a:lstStyle/>
          <a:p>
            <a:fld id="{B4F3AE50-1B84-4193-A18E-F29C95A836E2}" type="slidenum">
              <a:rPr lang="en-US" smtClean="0"/>
              <a:pPr/>
              <a:t>91</a:t>
            </a:fld>
            <a:endParaRPr lang="en-US" dirty="0"/>
          </a:p>
        </p:txBody>
      </p:sp>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685800" y="609600"/>
            <a:ext cx="7696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Small Boiler</a:t>
            </a:r>
            <a:r>
              <a:rPr kumimoji="0" lang="en-US" sz="3600" b="0" i="0" u="none" strike="noStrike" kern="0" cap="none" spc="0" normalizeH="0" noProof="0" dirty="0" smtClean="0">
                <a:ln>
                  <a:noFill/>
                </a:ln>
                <a:solidFill>
                  <a:srgbClr val="000000"/>
                </a:solidFill>
                <a:effectLst/>
                <a:uLnTx/>
                <a:uFillTx/>
                <a:latin typeface="Times New Roman"/>
                <a:ea typeface="Calibri"/>
                <a:cs typeface="Times New Roman"/>
              </a:rPr>
              <a:t> Permitting</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sp>
        <p:nvSpPr>
          <p:cNvPr id="9" name="Slide Number Placeholder 8"/>
          <p:cNvSpPr>
            <a:spLocks noGrp="1"/>
          </p:cNvSpPr>
          <p:nvPr>
            <p:ph type="sldNum" sz="quarter" idx="12"/>
          </p:nvPr>
        </p:nvSpPr>
        <p:spPr/>
        <p:txBody>
          <a:bodyPr/>
          <a:lstStyle/>
          <a:p>
            <a:fld id="{B4F3AE50-1B84-4193-A18E-F29C95A836E2}" type="slidenum">
              <a:rPr lang="en-US" smtClean="0"/>
              <a:pPr/>
              <a:t>92</a:t>
            </a:fld>
            <a:endParaRPr lang="en-US" dirty="0"/>
          </a:p>
        </p:txBody>
      </p:sp>
      <p:graphicFrame>
        <p:nvGraphicFramePr>
          <p:cNvPr id="6" name="Table 5"/>
          <p:cNvGraphicFramePr>
            <a:graphicFrameLocks noGrp="1"/>
          </p:cNvGraphicFramePr>
          <p:nvPr/>
        </p:nvGraphicFramePr>
        <p:xfrm>
          <a:off x="381000" y="2362200"/>
          <a:ext cx="8610600" cy="2661920"/>
        </p:xfrm>
        <a:graphic>
          <a:graphicData uri="http://schemas.openxmlformats.org/drawingml/2006/table">
            <a:tbl>
              <a:tblPr firstRow="1" bandRow="1">
                <a:tableStyleId>{16D9F66E-5EB9-4882-86FB-DCBF35E3C3E4}</a:tableStyleId>
              </a:tblPr>
              <a:tblGrid>
                <a:gridCol w="2152650"/>
                <a:gridCol w="1733550"/>
                <a:gridCol w="1676400"/>
                <a:gridCol w="3048000"/>
              </a:tblGrid>
              <a:tr h="370840">
                <a:tc>
                  <a:txBody>
                    <a:bodyPr/>
                    <a:lstStyle/>
                    <a:p>
                      <a:pPr algn="ctr"/>
                      <a:r>
                        <a:rPr lang="en-US" dirty="0" smtClean="0">
                          <a:solidFill>
                            <a:schemeClr val="bg1"/>
                          </a:solidFill>
                        </a:rPr>
                        <a:t>CRITERIA</a:t>
                      </a:r>
                      <a:endParaRPr lang="en-US" b="0" dirty="0">
                        <a:solidFill>
                          <a:schemeClr val="bg1"/>
                        </a:solidFill>
                      </a:endParaRPr>
                    </a:p>
                  </a:txBody>
                  <a:tcPr>
                    <a:solidFill>
                      <a:schemeClr val="accent6">
                        <a:lumMod val="75000"/>
                      </a:schemeClr>
                    </a:solidFill>
                  </a:tcPr>
                </a:tc>
                <a:tc>
                  <a:txBody>
                    <a:bodyPr/>
                    <a:lstStyle/>
                    <a:p>
                      <a:pPr algn="ctr"/>
                      <a:r>
                        <a:rPr lang="en-US" dirty="0" smtClean="0">
                          <a:solidFill>
                            <a:schemeClr val="bg1"/>
                          </a:solidFill>
                        </a:rPr>
                        <a:t>NO</a:t>
                      </a:r>
                      <a:r>
                        <a:rPr lang="en-US" baseline="0" dirty="0" smtClean="0">
                          <a:solidFill>
                            <a:schemeClr val="bg1"/>
                          </a:solidFill>
                        </a:rPr>
                        <a:t> PERMIT</a:t>
                      </a:r>
                      <a:endParaRPr lang="en-US" b="0" dirty="0">
                        <a:solidFill>
                          <a:schemeClr val="bg1"/>
                        </a:solidFill>
                      </a:endParaRPr>
                    </a:p>
                  </a:txBody>
                  <a:tcPr>
                    <a:solidFill>
                      <a:schemeClr val="accent6">
                        <a:lumMod val="75000"/>
                      </a:schemeClr>
                    </a:solidFill>
                  </a:tcPr>
                </a:tc>
                <a:tc>
                  <a:txBody>
                    <a:bodyPr/>
                    <a:lstStyle/>
                    <a:p>
                      <a:pPr algn="ctr"/>
                      <a:r>
                        <a:rPr lang="en-US" dirty="0" smtClean="0">
                          <a:solidFill>
                            <a:schemeClr val="bg1"/>
                          </a:solidFill>
                        </a:rPr>
                        <a:t>BASIC</a:t>
                      </a:r>
                      <a:r>
                        <a:rPr lang="en-US" baseline="0" dirty="0" smtClean="0">
                          <a:solidFill>
                            <a:schemeClr val="bg1"/>
                          </a:solidFill>
                        </a:rPr>
                        <a:t> ACDP</a:t>
                      </a:r>
                      <a:endParaRPr lang="en-US" b="0" dirty="0">
                        <a:solidFill>
                          <a:schemeClr val="bg1"/>
                        </a:solidFill>
                      </a:endParaRPr>
                    </a:p>
                  </a:txBody>
                  <a:tcPr>
                    <a:solidFill>
                      <a:schemeClr val="accent6">
                        <a:lumMod val="75000"/>
                      </a:schemeClr>
                    </a:solidFill>
                  </a:tcPr>
                </a:tc>
                <a:tc>
                  <a:txBody>
                    <a:bodyPr/>
                    <a:lstStyle/>
                    <a:p>
                      <a:pPr algn="ctr"/>
                      <a:r>
                        <a:rPr lang="en-US" dirty="0" smtClean="0">
                          <a:solidFill>
                            <a:schemeClr val="bg1"/>
                          </a:solidFill>
                        </a:rPr>
                        <a:t>GENERAL,</a:t>
                      </a:r>
                      <a:r>
                        <a:rPr lang="en-US" baseline="0" dirty="0" smtClean="0">
                          <a:solidFill>
                            <a:schemeClr val="bg1"/>
                          </a:solidFill>
                        </a:rPr>
                        <a:t> SIMPLE OR STANDARD ACDP</a:t>
                      </a:r>
                      <a:endParaRPr lang="en-US" b="0" dirty="0">
                        <a:solidFill>
                          <a:schemeClr val="bg1"/>
                        </a:solidFill>
                      </a:endParaRPr>
                    </a:p>
                  </a:txBody>
                  <a:tcPr>
                    <a:solidFill>
                      <a:schemeClr val="accent6">
                        <a:lumMod val="75000"/>
                      </a:schemeClr>
                    </a:solidFill>
                  </a:tcPr>
                </a:tc>
              </a:tr>
              <a:tr h="370840">
                <a:tc>
                  <a:txBody>
                    <a:bodyPr/>
                    <a:lstStyle/>
                    <a:p>
                      <a:r>
                        <a:rPr lang="en-US" dirty="0" smtClean="0"/>
                        <a:t>NSPS</a:t>
                      </a:r>
                      <a:endParaRPr lang="en-US" dirty="0"/>
                    </a:p>
                  </a:txBody>
                  <a:tcPr/>
                </a:tc>
                <a:tc>
                  <a:txBody>
                    <a:bodyPr/>
                    <a:lstStyle/>
                    <a:p>
                      <a:r>
                        <a:rPr lang="en-US" dirty="0" smtClean="0"/>
                        <a:t>Not</a:t>
                      </a:r>
                      <a:r>
                        <a:rPr lang="en-US" baseline="0" dirty="0" smtClean="0"/>
                        <a:t> applicable</a:t>
                      </a:r>
                      <a:endParaRPr lang="en-US" dirty="0"/>
                    </a:p>
                  </a:txBody>
                  <a:tcPr/>
                </a:tc>
                <a:tc>
                  <a:txBody>
                    <a:bodyPr/>
                    <a:lstStyle/>
                    <a:p>
                      <a:r>
                        <a:rPr lang="en-US" dirty="0" smtClean="0"/>
                        <a:t>Applicable</a:t>
                      </a:r>
                      <a:endParaRPr lang="en-US" dirty="0"/>
                    </a:p>
                  </a:txBody>
                  <a:tcPr/>
                </a:tc>
                <a:tc>
                  <a:txBody>
                    <a:bodyPr/>
                    <a:lstStyle/>
                    <a:p>
                      <a:r>
                        <a:rPr lang="en-US" dirty="0" smtClean="0"/>
                        <a:t>Not</a:t>
                      </a:r>
                      <a:r>
                        <a:rPr lang="en-US" baseline="0" dirty="0" smtClean="0"/>
                        <a:t> applicable or Applicable</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Combined heat input</a:t>
                      </a:r>
                    </a:p>
                  </a:txBody>
                  <a:tcPr/>
                </a:tc>
                <a:tc>
                  <a:txBody>
                    <a:bodyPr/>
                    <a:lstStyle/>
                    <a:p>
                      <a:r>
                        <a:rPr lang="en-US" dirty="0" smtClean="0"/>
                        <a:t>&lt; 30</a:t>
                      </a:r>
                      <a:r>
                        <a:rPr lang="en-US" baseline="0" dirty="0" smtClean="0"/>
                        <a:t> MMBtu/hr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&lt; 30</a:t>
                      </a:r>
                      <a:r>
                        <a:rPr lang="en-US" baseline="0" dirty="0" smtClean="0"/>
                        <a:t> MMBtu/hr</a:t>
                      </a:r>
                      <a:endParaRPr lang="en-US" dirty="0" smtClean="0"/>
                    </a:p>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&gt; 30</a:t>
                      </a:r>
                      <a:r>
                        <a:rPr lang="en-US" baseline="0" dirty="0" smtClean="0"/>
                        <a:t> MMBtu/hr</a:t>
                      </a:r>
                      <a:endParaRPr lang="en-US" dirty="0" smtClean="0"/>
                    </a:p>
                    <a:p>
                      <a:endParaRPr lang="en-US" dirty="0"/>
                    </a:p>
                  </a:txBody>
                  <a:tcPr/>
                </a:tc>
              </a:tr>
              <a:tr h="370840">
                <a:tc>
                  <a:txBody>
                    <a:bodyPr/>
                    <a:lstStyle/>
                    <a:p>
                      <a:r>
                        <a:rPr lang="en-US" dirty="0" smtClean="0"/>
                        <a:t>Natural gas</a:t>
                      </a:r>
                      <a:endParaRPr lang="en-US" dirty="0"/>
                    </a:p>
                  </a:txBody>
                  <a:tcPr/>
                </a:tc>
                <a:tc>
                  <a:txBody>
                    <a:bodyPr/>
                    <a:lstStyle/>
                    <a:p>
                      <a:r>
                        <a:rPr lang="en-US" dirty="0" smtClean="0"/>
                        <a:t>Exclusive</a:t>
                      </a:r>
                      <a:endParaRPr lang="en-US" dirty="0"/>
                    </a:p>
                  </a:txBody>
                  <a:tcPr/>
                </a:tc>
                <a:tc>
                  <a:txBody>
                    <a:bodyPr/>
                    <a:lstStyle/>
                    <a:p>
                      <a:r>
                        <a:rPr lang="en-US" dirty="0" smtClean="0"/>
                        <a:t>Exclusive</a:t>
                      </a:r>
                      <a:endParaRPr lang="en-US" dirty="0"/>
                    </a:p>
                  </a:txBody>
                  <a:tcPr/>
                </a:tc>
                <a:tc>
                  <a:txBody>
                    <a:bodyPr/>
                    <a:lstStyle/>
                    <a:p>
                      <a:r>
                        <a:rPr lang="en-US" dirty="0" smtClean="0"/>
                        <a:t>No</a:t>
                      </a:r>
                      <a:endParaRPr lang="en-US" dirty="0"/>
                    </a:p>
                  </a:txBody>
                  <a:tcPr/>
                </a:tc>
              </a:tr>
              <a:tr h="370840">
                <a:tc>
                  <a:txBody>
                    <a:bodyPr/>
                    <a:lstStyle/>
                    <a:p>
                      <a:r>
                        <a:rPr lang="en-US" dirty="0" smtClean="0"/>
                        <a:t>#2</a:t>
                      </a:r>
                      <a:r>
                        <a:rPr lang="en-US" baseline="0" dirty="0" smtClean="0"/>
                        <a:t> diesel backup</a:t>
                      </a:r>
                      <a:endParaRPr lang="en-US" dirty="0"/>
                    </a:p>
                  </a:txBody>
                  <a:tcPr/>
                </a:tc>
                <a:tc>
                  <a:txBody>
                    <a:bodyPr/>
                    <a:lstStyle/>
                    <a:p>
                      <a:r>
                        <a:rPr lang="en-US" dirty="0" smtClean="0"/>
                        <a:t>&lt;10,000</a:t>
                      </a:r>
                      <a:r>
                        <a:rPr lang="en-US" baseline="0" dirty="0" smtClean="0"/>
                        <a:t> gal/yr </a:t>
                      </a:r>
                      <a:endParaRPr lang="en-US" dirty="0"/>
                    </a:p>
                  </a:txBody>
                  <a:tcPr/>
                </a:tc>
                <a:tc>
                  <a:txBody>
                    <a:bodyPr/>
                    <a:lstStyle/>
                    <a:p>
                      <a:r>
                        <a:rPr lang="en-US" dirty="0" smtClean="0"/>
                        <a:t>&lt;10,000</a:t>
                      </a:r>
                      <a:r>
                        <a:rPr lang="en-US" baseline="0" dirty="0" smtClean="0"/>
                        <a:t> gal/yr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&gt;10,000</a:t>
                      </a:r>
                      <a:r>
                        <a:rPr lang="en-US" baseline="0" dirty="0" smtClean="0"/>
                        <a:t> gal/yr  or any other backup fuel</a:t>
                      </a:r>
                      <a:endParaRPr lang="en-US" dirty="0" smtClean="0"/>
                    </a:p>
                  </a:txBody>
                  <a:tcPr/>
                </a:tc>
              </a:tr>
            </a:tbl>
          </a:graphicData>
        </a:graphic>
      </p:graphicFrame>
    </p:spTree>
    <p:extLst>
      <p:ext uri="{BB962C8B-B14F-4D97-AF65-F5344CB8AC3E}">
        <p14:creationId xmlns:p14="http://schemas.microsoft.com/office/powerpoint/2010/main" xmlns="" val="136865137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noGrp="1"/>
          </p:cNvSpPr>
          <p:nvPr>
            <p:ph type="title"/>
          </p:nvPr>
        </p:nvSpPr>
        <p:spPr bwMode="auto">
          <a:xfrm>
            <a:off x="381000" y="609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200" b="1">
                <a:solidFill>
                  <a:schemeClr val="tx1"/>
                </a:solidFill>
                <a:latin typeface="Times New Roman" pitchFamily="18" charset="0"/>
                <a:ea typeface="+mj-ea"/>
                <a:cs typeface="Times New Roman" pitchFamily="18" charset="0"/>
              </a:defRPr>
            </a:lvl1pPr>
            <a:lvl2pPr algn="l" rtl="0" eaLnBrk="1" fontAlgn="base" hangingPunct="1">
              <a:spcBef>
                <a:spcPct val="0"/>
              </a:spcBef>
              <a:spcAft>
                <a:spcPct val="0"/>
              </a:spcAft>
              <a:defRPr sz="2600" b="1">
                <a:solidFill>
                  <a:schemeClr val="tx1"/>
                </a:solidFill>
                <a:latin typeface="Arial" charset="0"/>
              </a:defRPr>
            </a:lvl2pPr>
            <a:lvl3pPr algn="l" rtl="0" eaLnBrk="1" fontAlgn="base" hangingPunct="1">
              <a:spcBef>
                <a:spcPct val="0"/>
              </a:spcBef>
              <a:spcAft>
                <a:spcPct val="0"/>
              </a:spcAft>
              <a:defRPr sz="2600" b="1">
                <a:solidFill>
                  <a:schemeClr val="tx1"/>
                </a:solidFill>
                <a:latin typeface="Arial" charset="0"/>
              </a:defRPr>
            </a:lvl3pPr>
            <a:lvl4pPr algn="l" rtl="0" eaLnBrk="1" fontAlgn="base" hangingPunct="1">
              <a:spcBef>
                <a:spcPct val="0"/>
              </a:spcBef>
              <a:spcAft>
                <a:spcPct val="0"/>
              </a:spcAft>
              <a:defRPr sz="2600" b="1">
                <a:solidFill>
                  <a:schemeClr val="tx1"/>
                </a:solidFill>
                <a:latin typeface="Arial" charset="0"/>
              </a:defRPr>
            </a:lvl4pPr>
            <a:lvl5pPr algn="l" rtl="0" eaLnBrk="1" fontAlgn="base" hangingPunct="1">
              <a:spcBef>
                <a:spcPct val="0"/>
              </a:spcBef>
              <a:spcAft>
                <a:spcPct val="0"/>
              </a:spcAft>
              <a:defRPr sz="2600" b="1">
                <a:solidFill>
                  <a:schemeClr val="tx1"/>
                </a:solidFill>
                <a:latin typeface="Arial" charset="0"/>
              </a:defRPr>
            </a:lvl5pPr>
            <a:lvl6pPr marL="457200" algn="l" rtl="0" eaLnBrk="1" fontAlgn="base" hangingPunct="1">
              <a:spcBef>
                <a:spcPct val="0"/>
              </a:spcBef>
              <a:spcAft>
                <a:spcPct val="0"/>
              </a:spcAft>
              <a:defRPr sz="2600" b="1">
                <a:solidFill>
                  <a:schemeClr val="tx1"/>
                </a:solidFill>
                <a:latin typeface="Arial" charset="0"/>
              </a:defRPr>
            </a:lvl6pPr>
            <a:lvl7pPr marL="914400" algn="l" rtl="0" eaLnBrk="1" fontAlgn="base" hangingPunct="1">
              <a:spcBef>
                <a:spcPct val="0"/>
              </a:spcBef>
              <a:spcAft>
                <a:spcPct val="0"/>
              </a:spcAft>
              <a:defRPr sz="2600" b="1">
                <a:solidFill>
                  <a:schemeClr val="tx1"/>
                </a:solidFill>
                <a:latin typeface="Arial" charset="0"/>
              </a:defRPr>
            </a:lvl7pPr>
            <a:lvl8pPr marL="1371600" algn="l" rtl="0" eaLnBrk="1" fontAlgn="base" hangingPunct="1">
              <a:spcBef>
                <a:spcPct val="0"/>
              </a:spcBef>
              <a:spcAft>
                <a:spcPct val="0"/>
              </a:spcAft>
              <a:defRPr sz="2600" b="1">
                <a:solidFill>
                  <a:schemeClr val="tx1"/>
                </a:solidFill>
                <a:latin typeface="Arial" charset="0"/>
              </a:defRPr>
            </a:lvl8pPr>
            <a:lvl9pPr marL="1828800" algn="l" rtl="0" eaLnBrk="1" fontAlgn="base" hangingPunct="1">
              <a:spcBef>
                <a:spcPct val="0"/>
              </a:spcBef>
              <a:spcAft>
                <a:spcPct val="0"/>
              </a:spcAft>
              <a:defRPr sz="2600" b="1">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smtClean="0">
                <a:ln>
                  <a:noFill/>
                </a:ln>
                <a:solidFill>
                  <a:srgbClr val="000000"/>
                </a:solidFill>
                <a:effectLst/>
                <a:uLnTx/>
                <a:uFillTx/>
                <a:latin typeface="Times New Roman"/>
                <a:ea typeface="Calibri"/>
                <a:cs typeface="Times New Roman"/>
              </a:rPr>
              <a:t>Splitting Businesses</a:t>
            </a:r>
            <a:endParaRPr kumimoji="0" lang="en-US" sz="3600" b="0" i="0" u="none" strike="noStrike" kern="0" cap="none" spc="0" normalizeH="0" baseline="0" noProof="0" dirty="0">
              <a:ln>
                <a:noFill/>
              </a:ln>
              <a:solidFill>
                <a:srgbClr val="000000"/>
              </a:solidFill>
              <a:effectLst/>
              <a:uLnTx/>
              <a:uFillTx/>
              <a:latin typeface="Times New Roman" pitchFamily="18" charset="0"/>
              <a:ea typeface="+mj-ea"/>
              <a:cs typeface="Times New Roman" pitchFamily="18" charset="0"/>
            </a:endParaRPr>
          </a:p>
        </p:txBody>
      </p:sp>
      <p:pic>
        <p:nvPicPr>
          <p:cNvPr id="5122" name="Picture 2" descr="http://www.timothy-carter.com/wp-content/uploads/2013/01/questio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1676400"/>
            <a:ext cx="5949913" cy="394794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Slide Number Placeholder 6"/>
          <p:cNvSpPr>
            <a:spLocks noGrp="1"/>
          </p:cNvSpPr>
          <p:nvPr>
            <p:ph type="sldNum" sz="quarter" idx="12"/>
          </p:nvPr>
        </p:nvSpPr>
        <p:spPr/>
        <p:txBody>
          <a:bodyPr/>
          <a:lstStyle/>
          <a:p>
            <a:fld id="{B4F3AE50-1B84-4193-A18E-F29C95A836E2}" type="slidenum">
              <a:rPr lang="en-US" smtClean="0"/>
              <a:pPr/>
              <a:t>93</a:t>
            </a:fld>
            <a:endParaRPr lang="en-US" dirty="0"/>
          </a:p>
        </p:txBody>
      </p:sp>
    </p:spTree>
    <p:extLst>
      <p:ext uri="{BB962C8B-B14F-4D97-AF65-F5344CB8AC3E}">
        <p14:creationId xmlns:p14="http://schemas.microsoft.com/office/powerpoint/2010/main" xmlns="" val="33387183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emplate>
  <TotalTime>14486</TotalTime>
  <Words>7373</Words>
  <Application>Microsoft Office PowerPoint</Application>
  <PresentationFormat>On-screen Show (4:3)</PresentationFormat>
  <Paragraphs>1148</Paragraphs>
  <Slides>93</Slides>
  <Notes>75</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Slide 1</vt:lpstr>
      <vt:lpstr>Slide 2</vt:lpstr>
      <vt:lpstr>Rulemaking Goals</vt:lpstr>
      <vt:lpstr>Reasons for Rulemaking</vt:lpstr>
      <vt:lpstr>Reasons for Rulemaking  continued</vt:lpstr>
      <vt:lpstr>Slide 6</vt:lpstr>
      <vt:lpstr>Slide 7</vt:lpstr>
      <vt:lpstr>Slide 8</vt:lpstr>
      <vt:lpstr>Rule Clean-Up</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PM and Opacity Standards  Topics</vt:lpstr>
      <vt:lpstr>PM and Opacity Standards  - Background</vt:lpstr>
      <vt:lpstr>Opacity standard changes</vt:lpstr>
      <vt:lpstr>Opacity standard changes continued</vt:lpstr>
      <vt:lpstr>Special Control Areas</vt:lpstr>
      <vt:lpstr>Opacity standard changes continued</vt:lpstr>
      <vt:lpstr>Opacity standard changes continued</vt:lpstr>
      <vt:lpstr>Opacity standard changes continued</vt:lpstr>
      <vt:lpstr>Opacity standard changes continued</vt:lpstr>
      <vt:lpstr>Opacity standard changes - Fugitive Emissions </vt:lpstr>
      <vt:lpstr>Opacity standard changes - Fugitive Emissions </vt:lpstr>
      <vt:lpstr>Slide 34</vt:lpstr>
      <vt:lpstr>Grain loading changes</vt:lpstr>
      <vt:lpstr>Grain loading changes  continued</vt:lpstr>
      <vt:lpstr>Grain loading changes  continued</vt:lpstr>
      <vt:lpstr>Grain loading changes  continued Non-Fuel Burning Equipment</vt:lpstr>
      <vt:lpstr>Grain loading changes  continued Fuel Burning Equipment</vt:lpstr>
      <vt:lpstr>Grain loading changes  continued Pre-1970 Fuel Burning Equipment</vt:lpstr>
      <vt:lpstr>PM and Opacity Standards  -  Affected Sources</vt:lpstr>
      <vt:lpstr>Slide 42</vt:lpstr>
      <vt:lpstr>PM Standards</vt:lpstr>
      <vt:lpstr>Break</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Division 222  Stationary Source Plant Site Emission Limits</vt:lpstr>
      <vt:lpstr>Adjourn</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  continued</vt:lpstr>
      <vt:lpstr>Rule Clean-Up</vt:lpstr>
      <vt:lpstr>Nuisance Odor Update</vt:lpstr>
      <vt:lpstr>Slide 69</vt:lpstr>
      <vt:lpstr>Slide 70</vt:lpstr>
      <vt:lpstr>Slide 71</vt:lpstr>
      <vt:lpstr>Slide 72</vt:lpstr>
      <vt:lpstr>Slide 73</vt:lpstr>
      <vt:lpstr>Slide 74</vt:lpstr>
      <vt:lpstr>Categorically Insignificant Activities</vt:lpstr>
      <vt:lpstr>Slide 76</vt:lpstr>
      <vt:lpstr>Categorically Insignificant Activities - background</vt:lpstr>
      <vt:lpstr>Slide 78</vt:lpstr>
      <vt:lpstr>Small fuel burning equipment  </vt:lpstr>
      <vt:lpstr>Small fuel burning equipment continued </vt:lpstr>
      <vt:lpstr>Small fuel burning equipment continued </vt:lpstr>
      <vt:lpstr>Oil/Water separators </vt:lpstr>
      <vt:lpstr>Regulatory Considerations</vt:lpstr>
      <vt:lpstr>Regulatory Considerations  continued</vt:lpstr>
      <vt:lpstr>Regulatory Considerations  continued</vt:lpstr>
      <vt:lpstr>Categorically Insignificant Activities</vt:lpstr>
      <vt:lpstr>LUNCH</vt:lpstr>
      <vt:lpstr>Splitting Businesses</vt:lpstr>
      <vt:lpstr>Splitting Businesses – Background/Issues</vt:lpstr>
      <vt:lpstr>Splitting Businesses – Rule Changes</vt:lpstr>
      <vt:lpstr>Splitting Businesses – Program Integrity</vt:lpstr>
      <vt:lpstr>Small Boiler Permitting</vt:lpstr>
      <vt:lpstr>Splitting Businesses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Preferred Customer</dc:creator>
  <cp:lastModifiedBy>jinahar</cp:lastModifiedBy>
  <cp:revision>1327</cp:revision>
  <dcterms:created xsi:type="dcterms:W3CDTF">2013-06-02T20:44:18Z</dcterms:created>
  <dcterms:modified xsi:type="dcterms:W3CDTF">2015-04-10T00:13:26Z</dcterms:modified>
</cp:coreProperties>
</file>