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9" r:id="rId5"/>
    <p:sldId id="337" r:id="rId6"/>
    <p:sldId id="260" r:id="rId7"/>
    <p:sldId id="294" r:id="rId8"/>
    <p:sldId id="281" r:id="rId9"/>
    <p:sldId id="261" r:id="rId10"/>
    <p:sldId id="279" r:id="rId11"/>
    <p:sldId id="290" r:id="rId12"/>
    <p:sldId id="293" r:id="rId13"/>
    <p:sldId id="300" r:id="rId14"/>
    <p:sldId id="328" r:id="rId15"/>
    <p:sldId id="271" r:id="rId16"/>
    <p:sldId id="302" r:id="rId17"/>
    <p:sldId id="307" r:id="rId18"/>
    <p:sldId id="323" r:id="rId19"/>
    <p:sldId id="319" r:id="rId20"/>
    <p:sldId id="320" r:id="rId21"/>
    <p:sldId id="321" r:id="rId22"/>
    <p:sldId id="334" r:id="rId23"/>
    <p:sldId id="335" r:id="rId24"/>
    <p:sldId id="338" r:id="rId25"/>
    <p:sldId id="330" r:id="rId26"/>
    <p:sldId id="267" r:id="rId27"/>
    <p:sldId id="282" r:id="rId28"/>
    <p:sldId id="283" r:id="rId29"/>
    <p:sldId id="285" r:id="rId30"/>
    <p:sldId id="286" r:id="rId31"/>
    <p:sldId id="297"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urde" initials="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74093" autoAdjust="0"/>
  </p:normalViewPr>
  <p:slideViewPr>
    <p:cSldViewPr>
      <p:cViewPr varScale="1">
        <p:scale>
          <a:sx n="82" d="100"/>
          <a:sy n="82" d="100"/>
        </p:scale>
        <p:origin x="-184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a:t>Current</a:t>
            </a:r>
            <a:r>
              <a:rPr lang="en-US" sz="1600" baseline="0"/>
              <a:t> vs. Proposed Acute Ammonia Criteria</a:t>
            </a:r>
            <a:r>
              <a:rPr lang="en-US" sz="1600"/>
              <a:t> at Selected pH</a:t>
            </a:r>
          </a:p>
          <a:p>
            <a:pPr>
              <a:defRPr/>
            </a:pPr>
            <a:r>
              <a:rPr lang="en-US" sz="1600" b="0" i="1"/>
              <a:t>Salmonids Present</a:t>
            </a:r>
          </a:p>
        </c:rich>
      </c:tx>
      <c:layout/>
    </c:title>
    <c:plotArea>
      <c:layout/>
      <c:scatterChart>
        <c:scatterStyle val="lineMarker"/>
        <c:ser>
          <c:idx val="0"/>
          <c:order val="0"/>
          <c:tx>
            <c:strRef>
              <c:f>'CMC CCC comp'!$B$2</c:f>
              <c:strCache>
                <c:ptCount val="1"/>
                <c:pt idx="0">
                  <c:v>proposed 6.5</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comp'!$B$3:$B$11</c:f>
              <c:numCache>
                <c:formatCode>General</c:formatCode>
                <c:ptCount val="9"/>
                <c:pt idx="0">
                  <c:v>33</c:v>
                </c:pt>
                <c:pt idx="1">
                  <c:v>32</c:v>
                </c:pt>
                <c:pt idx="2">
                  <c:v>27</c:v>
                </c:pt>
                <c:pt idx="3">
                  <c:v>23</c:v>
                </c:pt>
                <c:pt idx="4">
                  <c:v>19</c:v>
                </c:pt>
                <c:pt idx="5">
                  <c:v>16</c:v>
                </c:pt>
                <c:pt idx="6">
                  <c:v>14</c:v>
                </c:pt>
                <c:pt idx="7">
                  <c:v>12</c:v>
                </c:pt>
                <c:pt idx="8">
                  <c:v>9.9</c:v>
                </c:pt>
              </c:numCache>
            </c:numRef>
          </c:yVal>
        </c:ser>
        <c:ser>
          <c:idx val="1"/>
          <c:order val="1"/>
          <c:tx>
            <c:strRef>
              <c:f>'CMC CCC comp'!$C$2</c:f>
              <c:strCache>
                <c:ptCount val="1"/>
                <c:pt idx="0">
                  <c:v>current 6.5</c:v>
                </c:pt>
              </c:strCache>
            </c:strRef>
          </c:tx>
          <c:spPr>
            <a:ln>
              <a:solidFill>
                <a:schemeClr val="accent5">
                  <a:lumMod val="60000"/>
                  <a:lumOff val="40000"/>
                </a:schemeClr>
              </a:solidFill>
              <a:prstDash val="dash"/>
            </a:ln>
          </c:spPr>
          <c:marker>
            <c:symbol val="diamond"/>
            <c:size val="7"/>
            <c:spPr>
              <a:solidFill>
                <a:schemeClr val="accent5">
                  <a:lumMod val="60000"/>
                  <a:lumOff val="40000"/>
                </a:schemeClr>
              </a:solidFill>
              <a:ln>
                <a:solidFill>
                  <a:srgbClr val="4BACC6">
                    <a:lumMod val="60000"/>
                    <a:lumOff val="40000"/>
                  </a:srgb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comp'!$C$3:$C$11</c:f>
              <c:numCache>
                <c:formatCode>General</c:formatCode>
                <c:ptCount val="9"/>
                <c:pt idx="0">
                  <c:v>25</c:v>
                </c:pt>
                <c:pt idx="1">
                  <c:v>24</c:v>
                </c:pt>
                <c:pt idx="2">
                  <c:v>24</c:v>
                </c:pt>
                <c:pt idx="3">
                  <c:v>24</c:v>
                </c:pt>
                <c:pt idx="4">
                  <c:v>21</c:v>
                </c:pt>
                <c:pt idx="5">
                  <c:v>18</c:v>
                </c:pt>
                <c:pt idx="6">
                  <c:v>16</c:v>
                </c:pt>
                <c:pt idx="7">
                  <c:v>14</c:v>
                </c:pt>
                <c:pt idx="8">
                  <c:v>12</c:v>
                </c:pt>
              </c:numCache>
            </c:numRef>
          </c:yVal>
        </c:ser>
        <c:ser>
          <c:idx val="2"/>
          <c:order val="2"/>
          <c:tx>
            <c:strRef>
              <c:f>'CMC CCC comp'!$D$2</c:f>
              <c:strCache>
                <c:ptCount val="1"/>
                <c:pt idx="0">
                  <c:v>proposed 7.0</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comp'!$D$3:$D$11</c:f>
              <c:numCache>
                <c:formatCode>General</c:formatCode>
                <c:ptCount val="9"/>
                <c:pt idx="0">
                  <c:v>24</c:v>
                </c:pt>
                <c:pt idx="1">
                  <c:v>23</c:v>
                </c:pt>
                <c:pt idx="2">
                  <c:v>20</c:v>
                </c:pt>
                <c:pt idx="3">
                  <c:v>17</c:v>
                </c:pt>
                <c:pt idx="4">
                  <c:v>14</c:v>
                </c:pt>
                <c:pt idx="5">
                  <c:v>12</c:v>
                </c:pt>
                <c:pt idx="6">
                  <c:v>10</c:v>
                </c:pt>
                <c:pt idx="7">
                  <c:v>8.6</c:v>
                </c:pt>
                <c:pt idx="8">
                  <c:v>7.3</c:v>
                </c:pt>
              </c:numCache>
            </c:numRef>
          </c:yVal>
        </c:ser>
        <c:ser>
          <c:idx val="3"/>
          <c:order val="3"/>
          <c:tx>
            <c:strRef>
              <c:f>'CMC CCC comp'!$E$2</c:f>
              <c:strCache>
                <c:ptCount val="1"/>
                <c:pt idx="0">
                  <c:v>current 7.0</c:v>
                </c:pt>
              </c:strCache>
            </c:strRef>
          </c:tx>
          <c:spPr>
            <a:ln>
              <a:solidFill>
                <a:schemeClr val="accent3">
                  <a:lumMod val="60000"/>
                  <a:lumOff val="40000"/>
                </a:schemeClr>
              </a:solidFill>
              <a:prstDash val="dash"/>
            </a:ln>
          </c:spPr>
          <c:marker>
            <c:symbol val="triangle"/>
            <c:size val="7"/>
            <c:spPr>
              <a:solidFill>
                <a:schemeClr val="accent3">
                  <a:lumMod val="60000"/>
                  <a:lumOff val="40000"/>
                </a:schemeClr>
              </a:solidFill>
              <a:ln>
                <a:solidFill>
                  <a:schemeClr val="accent3">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comp'!$E$3:$E$11</c:f>
              <c:numCache>
                <c:formatCode>General</c:formatCode>
                <c:ptCount val="9"/>
                <c:pt idx="0">
                  <c:v>20</c:v>
                </c:pt>
                <c:pt idx="1">
                  <c:v>20</c:v>
                </c:pt>
                <c:pt idx="2">
                  <c:v>19</c:v>
                </c:pt>
                <c:pt idx="3">
                  <c:v>19</c:v>
                </c:pt>
                <c:pt idx="4">
                  <c:v>17</c:v>
                </c:pt>
                <c:pt idx="5">
                  <c:v>14</c:v>
                </c:pt>
                <c:pt idx="6">
                  <c:v>13</c:v>
                </c:pt>
                <c:pt idx="7">
                  <c:v>11</c:v>
                </c:pt>
                <c:pt idx="8">
                  <c:v>10</c:v>
                </c:pt>
              </c:numCache>
            </c:numRef>
          </c:yVal>
        </c:ser>
        <c:ser>
          <c:idx val="4"/>
          <c:order val="4"/>
          <c:tx>
            <c:strRef>
              <c:f>'CMC CCC comp'!$F$2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comp'!$F$3:$F$11</c:f>
              <c:numCache>
                <c:formatCode>General</c:formatCode>
                <c:ptCount val="9"/>
                <c:pt idx="0">
                  <c:v>5.6</c:v>
                </c:pt>
                <c:pt idx="1">
                  <c:v>5.4</c:v>
                </c:pt>
                <c:pt idx="2">
                  <c:v>4.5999999999999996</c:v>
                </c:pt>
                <c:pt idx="3">
                  <c:v>3.9</c:v>
                </c:pt>
                <c:pt idx="4">
                  <c:v>3.3</c:v>
                </c:pt>
                <c:pt idx="5">
                  <c:v>2.8</c:v>
                </c:pt>
                <c:pt idx="6">
                  <c:v>2.4</c:v>
                </c:pt>
                <c:pt idx="7">
                  <c:v>2</c:v>
                </c:pt>
                <c:pt idx="8">
                  <c:v>1.7000000000000022</c:v>
                </c:pt>
              </c:numCache>
            </c:numRef>
          </c:yVal>
        </c:ser>
        <c:ser>
          <c:idx val="5"/>
          <c:order val="5"/>
          <c:tx>
            <c:strRef>
              <c:f>'CMC CCC comp'!$G$2</c:f>
              <c:strCache>
                <c:ptCount val="1"/>
                <c:pt idx="0">
                  <c:v> 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comp'!$G$3:$G$11</c:f>
              <c:numCache>
                <c:formatCode>General</c:formatCode>
                <c:ptCount val="9"/>
                <c:pt idx="0">
                  <c:v>5.7</c:v>
                </c:pt>
                <c:pt idx="1">
                  <c:v>5.7</c:v>
                </c:pt>
                <c:pt idx="2">
                  <c:v>5.6</c:v>
                </c:pt>
                <c:pt idx="3">
                  <c:v>5.6</c:v>
                </c:pt>
                <c:pt idx="4">
                  <c:v>4.9000000000000004</c:v>
                </c:pt>
                <c:pt idx="5">
                  <c:v>4.3</c:v>
                </c:pt>
                <c:pt idx="6">
                  <c:v>3.7</c:v>
                </c:pt>
                <c:pt idx="7">
                  <c:v>3.3</c:v>
                </c:pt>
                <c:pt idx="8">
                  <c:v>2.9</c:v>
                </c:pt>
              </c:numCache>
            </c:numRef>
          </c:yVal>
        </c:ser>
        <c:axId val="81186176"/>
        <c:axId val="81196928"/>
      </c:scatterChart>
      <c:valAx>
        <c:axId val="81186176"/>
        <c:scaling>
          <c:orientation val="minMax"/>
          <c:max val="30"/>
          <c:min val="14"/>
        </c:scaling>
        <c:axPos val="b"/>
        <c:title>
          <c:tx>
            <c:rich>
              <a:bodyPr/>
              <a:lstStyle/>
              <a:p>
                <a:pPr>
                  <a:defRPr/>
                </a:pPr>
                <a:r>
                  <a:rPr lang="en-US"/>
                  <a:t>Temperature  </a:t>
                </a:r>
                <a:r>
                  <a:rPr lang="en-US">
                    <a:latin typeface="Calibri"/>
                  </a:rPr>
                  <a:t>˚</a:t>
                </a:r>
                <a:r>
                  <a:rPr lang="en-US"/>
                  <a:t>C</a:t>
                </a:r>
              </a:p>
            </c:rich>
          </c:tx>
          <c:layout/>
        </c:title>
        <c:numFmt formatCode="General" sourceLinked="1"/>
        <c:majorTickMark val="none"/>
        <c:tickLblPos val="nextTo"/>
        <c:crossAx val="81196928"/>
        <c:crosses val="autoZero"/>
        <c:crossBetween val="midCat"/>
      </c:valAx>
      <c:valAx>
        <c:axId val="81196928"/>
        <c:scaling>
          <c:orientation val="minMax"/>
        </c:scaling>
        <c:axPos val="l"/>
        <c:majorGridlines/>
        <c:title>
          <c:tx>
            <c:rich>
              <a:bodyPr/>
              <a:lstStyle/>
              <a:p>
                <a:pPr>
                  <a:defRPr/>
                </a:pPr>
                <a:r>
                  <a:rPr lang="en-US"/>
                  <a:t>TAN (mg/L)</a:t>
                </a:r>
              </a:p>
            </c:rich>
          </c:tx>
          <c:layout/>
        </c:title>
        <c:numFmt formatCode="General" sourceLinked="1"/>
        <c:majorTickMark val="none"/>
        <c:tickLblPos val="nextTo"/>
        <c:crossAx val="81186176"/>
        <c:crosses val="autoZero"/>
        <c:crossBetween val="midCat"/>
      </c:valAx>
    </c:plotArea>
    <c:legend>
      <c:legendPos val="r"/>
      <c:layout>
        <c:manualLayout>
          <c:xMode val="edge"/>
          <c:yMode val="edge"/>
          <c:x val="0.80743478260869561"/>
          <c:y val="0.34078147133299153"/>
          <c:w val="0.19256521739130472"/>
          <c:h val="0.33452678674732073"/>
        </c:manualLayout>
      </c:layout>
    </c:legend>
    <c:plotVisOnly val="1"/>
  </c:chart>
  <c:spPr>
    <a:solidFill>
      <a:prstClr val="white"/>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baseline="0"/>
              <a:t>Current vs. Proposed </a:t>
            </a:r>
            <a:r>
              <a:rPr lang="en-US" sz="1600"/>
              <a:t>4-Day</a:t>
            </a:r>
            <a:r>
              <a:rPr lang="en-US" sz="1600" baseline="0"/>
              <a:t> Chronic Ammonia Criteria at Selected pH</a:t>
            </a:r>
          </a:p>
          <a:p>
            <a:pPr>
              <a:defRPr/>
            </a:pPr>
            <a:r>
              <a:rPr lang="en-US" sz="1600" b="0" i="1" baseline="0"/>
              <a:t>Mussels Present</a:t>
            </a:r>
            <a:endParaRPr lang="en-US" sz="1600" b="0" i="1"/>
          </a:p>
        </c:rich>
      </c:tx>
      <c:layout/>
    </c:title>
    <c:plotArea>
      <c:layout/>
      <c:scatterChart>
        <c:scatterStyle val="lineMarker"/>
        <c:ser>
          <c:idx val="0"/>
          <c:order val="0"/>
          <c:tx>
            <c:strRef>
              <c:f>'CMC CCC comp'!$N$2</c:f>
              <c:strCache>
                <c:ptCount val="1"/>
                <c:pt idx="0">
                  <c:v>proposed 6.5</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comp'!$N$3:$N$11</c:f>
              <c:numCache>
                <c:formatCode>General</c:formatCode>
                <c:ptCount val="9"/>
                <c:pt idx="0">
                  <c:v>12</c:v>
                </c:pt>
                <c:pt idx="1">
                  <c:v>10</c:v>
                </c:pt>
                <c:pt idx="2">
                  <c:v>8.3000000000000007</c:v>
                </c:pt>
                <c:pt idx="3">
                  <c:v>7.3</c:v>
                </c:pt>
                <c:pt idx="4">
                  <c:v>6</c:v>
                </c:pt>
                <c:pt idx="5">
                  <c:v>5</c:v>
                </c:pt>
                <c:pt idx="6">
                  <c:v>4</c:v>
                </c:pt>
                <c:pt idx="7">
                  <c:v>3.5</c:v>
                </c:pt>
                <c:pt idx="8">
                  <c:v>2.8</c:v>
                </c:pt>
              </c:numCache>
            </c:numRef>
          </c:yVal>
        </c:ser>
        <c:ser>
          <c:idx val="1"/>
          <c:order val="1"/>
          <c:tx>
            <c:strRef>
              <c:f>'CMC CCC comp'!$O$2</c:f>
              <c:strCache>
                <c:ptCount val="1"/>
                <c:pt idx="0">
                  <c:v>current 6.5</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comp'!$O$3:$O$11</c:f>
              <c:numCache>
                <c:formatCode>General</c:formatCode>
                <c:ptCount val="9"/>
                <c:pt idx="0">
                  <c:v>1.9000000000000001</c:v>
                </c:pt>
                <c:pt idx="1">
                  <c:v>1.9000000000000001</c:v>
                </c:pt>
                <c:pt idx="2">
                  <c:v>1.8</c:v>
                </c:pt>
                <c:pt idx="3">
                  <c:v>1.8</c:v>
                </c:pt>
                <c:pt idx="4">
                  <c:v>1.4</c:v>
                </c:pt>
                <c:pt idx="5">
                  <c:v>1.1000000000000001</c:v>
                </c:pt>
                <c:pt idx="6">
                  <c:v>0.92</c:v>
                </c:pt>
                <c:pt idx="7">
                  <c:v>0.74000000000000121</c:v>
                </c:pt>
                <c:pt idx="8">
                  <c:v>0.60000000000000064</c:v>
                </c:pt>
              </c:numCache>
            </c:numRef>
          </c:yVal>
        </c:ser>
        <c:ser>
          <c:idx val="2"/>
          <c:order val="2"/>
          <c:tx>
            <c:strRef>
              <c:f>'CMC CCC comp'!$P$2</c:f>
              <c:strCache>
                <c:ptCount val="1"/>
                <c:pt idx="0">
                  <c:v>proposed 7.0</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comp'!$P$3:$P$11</c:f>
              <c:numCache>
                <c:formatCode>General</c:formatCode>
                <c:ptCount val="9"/>
                <c:pt idx="0">
                  <c:v>11</c:v>
                </c:pt>
                <c:pt idx="1">
                  <c:v>9</c:v>
                </c:pt>
                <c:pt idx="2">
                  <c:v>7.5</c:v>
                </c:pt>
                <c:pt idx="3">
                  <c:v>6.5</c:v>
                </c:pt>
                <c:pt idx="4">
                  <c:v>5.5</c:v>
                </c:pt>
                <c:pt idx="5">
                  <c:v>4.5</c:v>
                </c:pt>
                <c:pt idx="6">
                  <c:v>3.8</c:v>
                </c:pt>
                <c:pt idx="7">
                  <c:v>3</c:v>
                </c:pt>
                <c:pt idx="8">
                  <c:v>2.5</c:v>
                </c:pt>
              </c:numCache>
            </c:numRef>
          </c:yVal>
        </c:ser>
        <c:ser>
          <c:idx val="3"/>
          <c:order val="3"/>
          <c:tx>
            <c:strRef>
              <c:f>'CMC CCC comp'!$Q$2</c:f>
              <c:strCache>
                <c:ptCount val="1"/>
                <c:pt idx="0">
                  <c:v>current 7.0</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comp'!$Q$3:$Q$11</c:f>
              <c:numCache>
                <c:formatCode>General</c:formatCode>
                <c:ptCount val="9"/>
                <c:pt idx="0">
                  <c:v>1.9000000000000001</c:v>
                </c:pt>
                <c:pt idx="1">
                  <c:v>1.9000000000000001</c:v>
                </c:pt>
                <c:pt idx="2">
                  <c:v>1.8</c:v>
                </c:pt>
                <c:pt idx="3">
                  <c:v>1.8</c:v>
                </c:pt>
                <c:pt idx="4">
                  <c:v>1.4</c:v>
                </c:pt>
                <c:pt idx="5">
                  <c:v>1.1000000000000001</c:v>
                </c:pt>
                <c:pt idx="6">
                  <c:v>0.92</c:v>
                </c:pt>
                <c:pt idx="7">
                  <c:v>0.75000000000000133</c:v>
                </c:pt>
                <c:pt idx="8">
                  <c:v>0.61000000000000065</c:v>
                </c:pt>
              </c:numCache>
            </c:numRef>
          </c:yVal>
        </c:ser>
        <c:ser>
          <c:idx val="4"/>
          <c:order val="4"/>
          <c:tx>
            <c:strRef>
              <c:f>'CMC CCC comp'!$R$2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comp'!$R$3:$R$11</c:f>
              <c:numCache>
                <c:formatCode>General</c:formatCode>
                <c:ptCount val="9"/>
                <c:pt idx="0">
                  <c:v>4.5</c:v>
                </c:pt>
                <c:pt idx="1">
                  <c:v>3.8</c:v>
                </c:pt>
                <c:pt idx="2">
                  <c:v>3</c:v>
                </c:pt>
                <c:pt idx="3">
                  <c:v>2.8</c:v>
                </c:pt>
                <c:pt idx="4">
                  <c:v>2.2000000000000002</c:v>
                </c:pt>
                <c:pt idx="5">
                  <c:v>1.8</c:v>
                </c:pt>
                <c:pt idx="6">
                  <c:v>1.5</c:v>
                </c:pt>
                <c:pt idx="7">
                  <c:v>1.3</c:v>
                </c:pt>
                <c:pt idx="8">
                  <c:v>1</c:v>
                </c:pt>
              </c:numCache>
            </c:numRef>
          </c:yVal>
        </c:ser>
        <c:ser>
          <c:idx val="5"/>
          <c:order val="5"/>
          <c:tx>
            <c:strRef>
              <c:f>'CMC CCC comp'!$S$2</c:f>
              <c:strCache>
                <c:ptCount val="1"/>
                <c:pt idx="0">
                  <c:v>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comp'!$S$3:$S$11</c:f>
              <c:numCache>
                <c:formatCode>General</c:formatCode>
                <c:ptCount val="9"/>
                <c:pt idx="0">
                  <c:v>1.2</c:v>
                </c:pt>
                <c:pt idx="1">
                  <c:v>1.1000000000000001</c:v>
                </c:pt>
                <c:pt idx="2">
                  <c:v>1.1000000000000001</c:v>
                </c:pt>
                <c:pt idx="3">
                  <c:v>1.1000000000000001</c:v>
                </c:pt>
                <c:pt idx="4">
                  <c:v>0.88</c:v>
                </c:pt>
                <c:pt idx="5">
                  <c:v>0.71000000000000063</c:v>
                </c:pt>
                <c:pt idx="6">
                  <c:v>0.58000000000000007</c:v>
                </c:pt>
                <c:pt idx="7">
                  <c:v>0.47000000000000008</c:v>
                </c:pt>
                <c:pt idx="8">
                  <c:v>0.39000000000000068</c:v>
                </c:pt>
              </c:numCache>
            </c:numRef>
          </c:yVal>
        </c:ser>
        <c:axId val="81131776"/>
        <c:axId val="81273600"/>
      </c:scatterChart>
      <c:valAx>
        <c:axId val="81131776"/>
        <c:scaling>
          <c:orientation val="minMax"/>
          <c:max val="30"/>
          <c:min val="7"/>
        </c:scaling>
        <c:axPos val="b"/>
        <c:title>
          <c:tx>
            <c:rich>
              <a:bodyPr/>
              <a:lstStyle/>
              <a:p>
                <a:pPr>
                  <a:defRPr/>
                </a:pPr>
                <a:r>
                  <a:rPr lang="en-US" sz="1600"/>
                  <a:t>Temperature ˚C</a:t>
                </a:r>
              </a:p>
            </c:rich>
          </c:tx>
          <c:layout/>
        </c:title>
        <c:numFmt formatCode="General" sourceLinked="1"/>
        <c:majorTickMark val="none"/>
        <c:tickLblPos val="nextTo"/>
        <c:crossAx val="81273600"/>
        <c:crosses val="autoZero"/>
        <c:crossBetween val="midCat"/>
      </c:valAx>
      <c:valAx>
        <c:axId val="81273600"/>
        <c:scaling>
          <c:orientation val="minMax"/>
        </c:scaling>
        <c:axPos val="l"/>
        <c:majorGridlines/>
        <c:title>
          <c:tx>
            <c:rich>
              <a:bodyPr/>
              <a:lstStyle/>
              <a:p>
                <a:pPr>
                  <a:defRPr/>
                </a:pPr>
                <a:r>
                  <a:rPr lang="en-US" sz="1600"/>
                  <a:t>TAN (mg/L)</a:t>
                </a:r>
              </a:p>
            </c:rich>
          </c:tx>
          <c:layout/>
        </c:title>
        <c:numFmt formatCode="General" sourceLinked="1"/>
        <c:majorTickMark val="none"/>
        <c:tickLblPos val="nextTo"/>
        <c:crossAx val="81131776"/>
        <c:crosses val="autoZero"/>
        <c:crossBetween val="midCat"/>
      </c:valAx>
    </c:plotArea>
    <c:legend>
      <c:legendPos val="r"/>
      <c:layout>
        <c:manualLayout>
          <c:xMode val="edge"/>
          <c:yMode val="edge"/>
          <c:x val="0.80231932928913696"/>
          <c:y val="0.34263774460151936"/>
          <c:w val="0.18829095038616897"/>
          <c:h val="0.36044100956834418"/>
        </c:manualLayout>
      </c:layout>
    </c:legend>
    <c:plotVisOnly val="1"/>
  </c:chart>
  <c:spPr>
    <a:solidFill>
      <a:prstClr val="white"/>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0A969A-D142-42F2-8324-C209272D8546}" type="datetimeFigureOut">
              <a:rPr lang="en-US" smtClean="0"/>
              <a:pPr/>
              <a:t>12/22/2014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6D2881-319C-46C5-B00D-734EB89A65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12/22/2014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Deb will introduce herself and then Andrea</a:t>
            </a:r>
          </a:p>
          <a:p>
            <a:pPr>
              <a:spcBef>
                <a:spcPct val="0"/>
              </a:spcBef>
            </a:pPr>
            <a:endParaRPr lang="en-US" dirty="0" smtClean="0"/>
          </a:p>
          <a:p>
            <a:pPr>
              <a:spcBef>
                <a:spcPct val="0"/>
              </a:spcBef>
            </a:pPr>
            <a:endParaRPr lang="en-US" dirty="0" smtClean="0"/>
          </a:p>
          <a:p>
            <a:pPr>
              <a:spcBef>
                <a:spcPct val="0"/>
              </a:spcBef>
            </a:pPr>
            <a:r>
              <a:rPr lang="en-US" dirty="0" smtClean="0"/>
              <a:t>Chair O’Keefe</a:t>
            </a:r>
          </a:p>
          <a:p>
            <a:pPr>
              <a:spcBef>
                <a:spcPct val="0"/>
              </a:spcBef>
            </a:pPr>
            <a:r>
              <a:rPr lang="en-US" dirty="0" smtClean="0"/>
              <a:t>Introductions</a:t>
            </a:r>
          </a:p>
          <a:p>
            <a:pPr>
              <a:spcBef>
                <a:spcPct val="0"/>
              </a:spcBef>
            </a:pPr>
            <a:endParaRPr lang="en-US" dirty="0" smtClean="0"/>
          </a:p>
          <a:p>
            <a:pPr>
              <a:spcBef>
                <a:spcPct val="0"/>
              </a:spcBef>
            </a:pPr>
            <a:r>
              <a:rPr lang="en-US" dirty="0" smtClean="0"/>
              <a:t>Today we are here to recommend that the Commission</a:t>
            </a:r>
            <a:r>
              <a:rPr lang="en-US" baseline="0" dirty="0" smtClean="0"/>
              <a:t> adopt amendments to Oregon’s water quality standards rules.</a:t>
            </a:r>
          </a:p>
          <a:p>
            <a:pPr>
              <a:spcBef>
                <a:spcPct val="0"/>
              </a:spcBef>
            </a:pPr>
            <a:endParaRPr lang="en-US" baseline="0" dirty="0" smtClean="0"/>
          </a:p>
          <a:p>
            <a:pPr>
              <a:spcBef>
                <a:spcPct val="0"/>
              </a:spcBef>
            </a:pPr>
            <a:r>
              <a:rPr lang="en-US" baseline="0" dirty="0" smtClean="0"/>
              <a:t>We will give you some background information, explain why we propose these amendments and then we would be happy to answer questions.</a:t>
            </a:r>
            <a:endParaRPr lang="en-US" dirty="0" smtClean="0"/>
          </a:p>
          <a:p>
            <a:pPr>
              <a:spcBef>
                <a:spcPct val="0"/>
              </a:spcBef>
            </a:pPr>
            <a:endParaRPr lang="en-US"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-There will be 3 look up</a:t>
            </a:r>
            <a:r>
              <a:rPr lang="en-US" baseline="0" dirty="0" smtClean="0"/>
              <a:t> tables for the ammonia criteria</a:t>
            </a:r>
            <a:endParaRPr lang="en-US" dirty="0" smtClean="0"/>
          </a:p>
          <a:p>
            <a:pPr>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positive</a:t>
            </a:r>
            <a:r>
              <a:rPr lang="en-US" baseline="0" dirty="0" smtClean="0"/>
              <a:t> conclusion</a:t>
            </a:r>
            <a:r>
              <a:rPr lang="en-US" dirty="0" smtClean="0"/>
              <a:t> would likely lead to EPA approval of OR’s proposed criteria. EPA is optimistic that its</a:t>
            </a:r>
            <a:r>
              <a:rPr lang="en-US" baseline="0" dirty="0" smtClean="0"/>
              <a:t> criteria are protective of T&amp;E </a:t>
            </a:r>
            <a:r>
              <a:rPr lang="en-US" baseline="0" dirty="0" err="1" smtClean="0"/>
              <a:t>salmonids</a:t>
            </a:r>
            <a:endParaRPr lang="en-US" dirty="0" smtClean="0"/>
          </a:p>
          <a:p>
            <a:pPr>
              <a:spcBef>
                <a:spcPct val="0"/>
              </a:spcBef>
            </a:pPr>
            <a:endParaRPr lang="en-US" dirty="0" smtClean="0"/>
          </a:p>
          <a:p>
            <a:pPr>
              <a:spcBef>
                <a:spcPct val="0"/>
              </a:spcBef>
            </a:pPr>
            <a:r>
              <a:rPr lang="en-US" dirty="0" smtClean="0"/>
              <a:t>-EPA has been working w/ NMFS since this summer.</a:t>
            </a:r>
          </a:p>
          <a:p>
            <a:pPr>
              <a:spcBef>
                <a:spcPct val="0"/>
              </a:spcBef>
            </a:pPr>
            <a:endParaRPr lang="en-US" dirty="0" smtClean="0"/>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p>
          <a:p>
            <a:pPr>
              <a:spcBef>
                <a:spcPct val="0"/>
              </a:spcBef>
            </a:pPr>
            <a:endParaRPr lang="en-US" dirty="0" smtClean="0"/>
          </a:p>
          <a:p>
            <a:pPr>
              <a:lnSpc>
                <a:spcPct val="90000"/>
              </a:lnSpc>
              <a:buClr>
                <a:srgbClr val="3F8D6F"/>
              </a:buClr>
              <a:buFont typeface="Wingdings" pitchFamily="2" charset="2"/>
              <a:buChar char="§"/>
            </a:pPr>
            <a:r>
              <a:rPr lang="en-US" sz="1200" dirty="0" smtClean="0"/>
              <a:t>EPA is optimistic that its criteria are protective of T&amp;E </a:t>
            </a:r>
            <a:r>
              <a:rPr lang="en-US" sz="1200" dirty="0" err="1" smtClean="0"/>
              <a:t>salmonids</a:t>
            </a:r>
            <a:endParaRPr lang="en-US" sz="1200" dirty="0" smtClean="0"/>
          </a:p>
          <a:p>
            <a:pPr>
              <a:lnSpc>
                <a:spcPct val="90000"/>
              </a:lnSpc>
              <a:buClr>
                <a:srgbClr val="3F8D6F"/>
              </a:buClr>
              <a:buFont typeface="Wingdings" pitchFamily="2" charset="2"/>
              <a:buChar char="§"/>
            </a:pPr>
            <a:r>
              <a:rPr lang="en-US" sz="1200" dirty="0" smtClean="0"/>
              <a:t>Under the CWA, DEQ is obligated to address disapprovals in a timely manner</a:t>
            </a:r>
          </a:p>
          <a:p>
            <a:pPr>
              <a:lnSpc>
                <a:spcPct val="90000"/>
              </a:lnSpc>
              <a:buClr>
                <a:srgbClr val="3F8D6F"/>
              </a:buClr>
              <a:buFont typeface="Wingdings" pitchFamily="2" charset="2"/>
              <a:buChar char="§"/>
            </a:pPr>
            <a:r>
              <a:rPr lang="en-US" sz="1200" dirty="0" smtClean="0"/>
              <a:t>Submittal of state adopted criteria encourages EPA and NMFS to act in a timely manner</a:t>
            </a:r>
          </a:p>
          <a:p>
            <a:pPr>
              <a:lnSpc>
                <a:spcPct val="90000"/>
              </a:lnSpc>
              <a:buClr>
                <a:srgbClr val="3F8D6F"/>
              </a:buClr>
            </a:pPr>
            <a:endParaRPr lang="en-US" sz="1200" dirty="0" smtClean="0"/>
          </a:p>
          <a:p>
            <a:pPr lvl="1" indent="0">
              <a:lnSpc>
                <a:spcPct val="90000"/>
              </a:lnSpc>
              <a:buNone/>
            </a:pPr>
            <a:r>
              <a:rPr lang="en-US" sz="1200" dirty="0" smtClean="0"/>
              <a:t>If Oregon’s adoption of EPA’s 2013 recommended criteria not approvable, DEQ would seek guidance from EPA on acceptable alternatives. </a:t>
            </a:r>
          </a:p>
          <a:p>
            <a:pPr>
              <a:spcBef>
                <a:spcPct val="0"/>
              </a:spcBef>
            </a:pPr>
            <a:endParaRPr lang="en-US" dirty="0" smtClean="0"/>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its regulations in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 a division.</a:t>
            </a:r>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buClr>
                <a:srgbClr val="3F8D6F"/>
              </a:buClr>
              <a:buFont typeface="Wingdings" pitchFamily="2" charset="2"/>
              <a:buNone/>
              <a:defRPr/>
            </a:pPr>
            <a:r>
              <a:rPr lang="en-US" sz="1200" b="1" dirty="0" smtClean="0"/>
              <a:t>- </a:t>
            </a:r>
            <a:r>
              <a:rPr lang="en-US" sz="1200" b="0" dirty="0" smtClean="0"/>
              <a:t>Revisions</a:t>
            </a:r>
            <a:r>
              <a:rPr lang="en-US" sz="1200" b="0" baseline="0" dirty="0" smtClean="0"/>
              <a:t> to the ammonia criteria impact other CWA programs</a:t>
            </a:r>
            <a:endParaRPr lang="en-US" sz="1200" b="1" dirty="0" smtClean="0"/>
          </a:p>
          <a:p>
            <a:pPr fontAlgn="auto">
              <a:spcAft>
                <a:spcPts val="0"/>
              </a:spcAft>
              <a:buClr>
                <a:srgbClr val="3F8D6F"/>
              </a:buClr>
              <a:buFont typeface="Wingdings" pitchFamily="2" charset="2"/>
              <a:buNone/>
              <a:defRPr/>
            </a:pPr>
            <a:endParaRPr lang="en-US" sz="1200" b="1" dirty="0" smtClean="0"/>
          </a:p>
          <a:p>
            <a:pPr fontAlgn="auto">
              <a:spcAft>
                <a:spcPts val="0"/>
              </a:spcAft>
              <a:buClr>
                <a:srgbClr val="3F8D6F"/>
              </a:buClr>
              <a:buFont typeface="Wingdings" pitchFamily="2" charset="2"/>
              <a:buNone/>
              <a:defRPr/>
            </a:pPr>
            <a:r>
              <a:rPr lang="en-US" sz="1200" b="1" dirty="0" smtClean="0"/>
              <a:t>IR:</a:t>
            </a:r>
          </a:p>
          <a:p>
            <a:pPr fontAlgn="auto">
              <a:spcAft>
                <a:spcPts val="0"/>
              </a:spcAft>
              <a:buClr>
                <a:srgbClr val="3F8D6F"/>
              </a:buClr>
              <a:buFont typeface="Wingdings" pitchFamily="2" charset="2"/>
              <a:buChar char="§"/>
              <a:defRPr/>
            </a:pPr>
            <a:r>
              <a:rPr lang="en-US" sz="1200" b="1" dirty="0" smtClean="0"/>
              <a:t>2010</a:t>
            </a:r>
            <a:r>
              <a:rPr lang="en-US" sz="1200" dirty="0" smtClean="0"/>
              <a:t>:15 waterbodies impaired for ammonia—5 need TMDLs, 10 approved TMDLs</a:t>
            </a:r>
          </a:p>
          <a:p>
            <a:pPr fontAlgn="auto">
              <a:spcAft>
                <a:spcPts val="0"/>
              </a:spcAft>
              <a:buClr>
                <a:srgbClr val="3F8D6F"/>
              </a:buClr>
              <a:buFont typeface="Wingdings" pitchFamily="2" charset="2"/>
              <a:buChar char="§"/>
              <a:defRPr/>
            </a:pPr>
            <a:r>
              <a:rPr lang="en-US" sz="1200" b="1" dirty="0" smtClean="0"/>
              <a:t>2012</a:t>
            </a:r>
            <a:r>
              <a:rPr lang="en-US" sz="1200" dirty="0" smtClean="0"/>
              <a:t>: 1 additional impaired ammonia listing needing a TMDL</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endParaRPr lang="en-US" sz="1400"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[Could be based on the chronic 30-day rolling average, the 2.5 times the chronic criterion four-day average within the 30-day rolling average, or even the acute criteria duration based on a one-hour average.</a:t>
            </a:r>
            <a:r>
              <a:rPr lang="en-US" sz="1400" baseline="0" dirty="0" smtClean="0"/>
              <a:t> TMDL considerations will be addressed following adoption of criteria]</a:t>
            </a:r>
            <a:r>
              <a:rPr lang="en-US" sz="1400" dirty="0" smtClean="0"/>
              <a:t> </a:t>
            </a:r>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change in NH3 criteria primarily affects individual discharge</a:t>
            </a:r>
            <a:r>
              <a:rPr lang="en-US" baseline="0" dirty="0" smtClean="0"/>
              <a:t> permits, rather than general permits, stormwater or construction permits. Generally, the proposed criteria are less stringent than current criteria.</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-Due to anti-backsliding rules, in cases where the proposed ammonia criteria result in effluent limits that are less stringent than the current limits, DEQ would typically preserve the more stringent limit</a:t>
            </a:r>
          </a:p>
          <a:p>
            <a:r>
              <a:rPr lang="en-US" baseline="0" dirty="0" smtClean="0"/>
              <a:t>           [</a:t>
            </a:r>
            <a:r>
              <a:rPr lang="en-US" dirty="0" err="1" smtClean="0"/>
              <a:t>Antideg</a:t>
            </a:r>
            <a:r>
              <a:rPr lang="en-US" dirty="0" smtClean="0"/>
              <a:t> exceptions: (1) approved TMDL results in less stringent effluent limits; (2) EQC-approved pollutant</a:t>
            </a:r>
            <a:r>
              <a:rPr lang="en-US" baseline="0" dirty="0" smtClean="0"/>
              <a:t> load; (3) exceptions in CWA 402(o)(2) (e.g. technical mistakes, new info                       	available, etc.]</a:t>
            </a:r>
          </a:p>
          <a:p>
            <a:endParaRPr lang="en-US" baseline="0" dirty="0" smtClean="0"/>
          </a:p>
          <a:p>
            <a:r>
              <a:rPr lang="en-US" baseline="0" dirty="0" smtClean="0"/>
              <a:t>-additional permitting and monitoring considerations will be addressed following adoption of criteria</a:t>
            </a:r>
          </a:p>
          <a:p>
            <a:endParaRPr lang="en-US" baseline="0" dirty="0" smtClean="0"/>
          </a:p>
          <a:p>
            <a:r>
              <a:rPr lang="en-US" baseline="0" dirty="0" smtClean="0"/>
              <a:t>-</a:t>
            </a:r>
            <a:r>
              <a:rPr lang="en-US" b="1" baseline="0" dirty="0" smtClean="0"/>
              <a:t>Debra will be covering the next few slides on the corrections we’re proposing  </a:t>
            </a:r>
          </a:p>
          <a:p>
            <a:endParaRPr lang="en-US" baseline="0" dirty="0" smtClean="0"/>
          </a:p>
          <a:p>
            <a:pPr fontAlgn="auto">
              <a:spcAft>
                <a:spcPts val="0"/>
              </a:spcAft>
              <a:buFont typeface="Wingdings" pitchFamily="2" charset="2"/>
              <a:buNone/>
              <a:defRPr/>
            </a:pPr>
            <a:r>
              <a:rPr lang="en-US" sz="1000" dirty="0" smtClean="0"/>
              <a:t>BACKPOCKET: Currently, the amount of monitoring required is based upon a facility’s flow capacity</a:t>
            </a:r>
          </a:p>
          <a:p>
            <a:pPr lvl="1" fontAlgn="auto">
              <a:spcAft>
                <a:spcPts val="0"/>
              </a:spcAft>
              <a:buFont typeface="Arial" pitchFamily="34" charset="0"/>
              <a:buChar char="•"/>
              <a:defRPr/>
            </a:pPr>
            <a:r>
              <a:rPr lang="en-US" sz="1000" dirty="0" smtClean="0"/>
              <a:t>larger facilities (4 per month) require more monitoring than smaller facilities (1-2 per month)</a:t>
            </a:r>
          </a:p>
          <a:p>
            <a:pPr marL="457200" marR="0" lvl="1" indent="0" algn="l" defTabSz="914400" rtl="0" eaLnBrk="1" fontAlgn="auto" latinLnBrk="0" hangingPunct="1">
              <a:lnSpc>
                <a:spcPct val="100000"/>
              </a:lnSpc>
              <a:spcBef>
                <a:spcPct val="30000"/>
              </a:spcBef>
              <a:spcAft>
                <a:spcPts val="0"/>
              </a:spcAft>
              <a:buClrTx/>
              <a:buSzTx/>
              <a:buFont typeface="Arial" pitchFamily="34" charset="0"/>
              <a:buNone/>
              <a:tabLst/>
              <a:defRPr/>
            </a:pPr>
            <a:endParaRPr lang="en-US" sz="1000" baseline="0" dirty="0" smtClean="0"/>
          </a:p>
          <a:p>
            <a:pPr marL="0" marR="0" lvl="0" indent="0" algn="l" defTabSz="914400" rtl="0" eaLnBrk="1" fontAlgn="auto" latinLnBrk="0" hangingPunct="1">
              <a:lnSpc>
                <a:spcPct val="100000"/>
              </a:lnSpc>
              <a:spcBef>
                <a:spcPct val="30000"/>
              </a:spcBef>
              <a:spcAft>
                <a:spcPts val="0"/>
              </a:spcAft>
              <a:buClrTx/>
              <a:buSzTx/>
              <a:buFont typeface="Arial" pitchFamily="34" charset="0"/>
              <a:buNone/>
              <a:tabLst/>
              <a:defRPr/>
            </a:pPr>
            <a:r>
              <a:rPr lang="en-US" sz="1000" baseline="0" dirty="0" smtClean="0"/>
              <a:t>-MZs: DEQ has the option to use 30Q5 (lowest 30 day </a:t>
            </a:r>
            <a:r>
              <a:rPr lang="en-US" sz="1000" baseline="0" dirty="0" err="1" smtClean="0"/>
              <a:t>ave</a:t>
            </a:r>
            <a:r>
              <a:rPr lang="en-US" sz="1000" baseline="0" dirty="0" smtClean="0"/>
              <a:t>. Q based on a 5 yr. interval) or 30Q10 design flows to determine compliance w/ chronic criteria. 30Q5 is what dischargers use for the human health toxics criteria</a:t>
            </a:r>
          </a:p>
          <a:p>
            <a:pPr lvl="1" fontAlgn="auto">
              <a:spcAft>
                <a:spcPts val="0"/>
              </a:spcAft>
              <a:buFont typeface="Arial" pitchFamily="34" charset="0"/>
              <a:buNone/>
              <a:defRPr/>
            </a:pPr>
            <a:endParaRPr lang="en-US" sz="1200" dirty="0" smtClean="0"/>
          </a:p>
          <a:p>
            <a:pPr lvl="0" fontAlgn="auto">
              <a:spcAft>
                <a:spcPts val="0"/>
              </a:spcAft>
              <a:buFont typeface="Arial" pitchFamily="34" charset="0"/>
              <a:buNone/>
              <a:defRPr/>
            </a:pPr>
            <a:endParaRPr lang="en-US" sz="1200" dirty="0" smtClean="0"/>
          </a:p>
          <a:p>
            <a:pPr lvl="0" fontAlgn="auto">
              <a:spcAft>
                <a:spcPts val="0"/>
              </a:spcAft>
              <a:buFontTx/>
              <a:buNone/>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baseline="0" dirty="0" smtClean="0"/>
              <a:t>In 2003, DEQ reorganized Division 41 rules.  During this process, criteria for the main stem Snake River were place in one rule, but the wrong river miles were inadvertently identified in the pH criterion.  The proposed rule amendment simply removes the river miles identified in the pH criterion language to remove any ambiguity about whether the pH criterion applies to the entire main stem of the Snake River within Oregon, which it does.</a:t>
            </a:r>
          </a:p>
          <a:p>
            <a:pPr>
              <a:spcBef>
                <a:spcPct val="0"/>
              </a:spcBef>
            </a:pPr>
            <a:r>
              <a:rPr lang="en-US" baseline="0" dirty="0" smtClean="0"/>
              <a:t> </a:t>
            </a:r>
          </a:p>
          <a:p>
            <a:pPr>
              <a:spcBef>
                <a:spcPct val="0"/>
              </a:spcBef>
            </a:pPr>
            <a:r>
              <a:rPr lang="en-US" baseline="0" dirty="0" smtClean="0"/>
              <a:t>Shown on P.     of Attachment A.</a:t>
            </a:r>
          </a:p>
          <a:p>
            <a:pPr>
              <a:spcBef>
                <a:spcPct val="0"/>
              </a:spcBef>
            </a:pPr>
            <a:endParaRPr lang="en-US" baseline="0" dirty="0" smtClean="0"/>
          </a:p>
          <a:p>
            <a:pPr>
              <a:spcBef>
                <a:spcPct val="0"/>
              </a:spcBef>
            </a:pPr>
            <a:endParaRPr lang="en-US" dirty="0" smtClean="0"/>
          </a:p>
          <a:p>
            <a:pPr>
              <a:spcBef>
                <a:spcPct val="0"/>
              </a:spcBef>
            </a:pP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a:p>
            <a:pPr>
              <a:spcBef>
                <a:spcPct val="0"/>
              </a:spcBef>
            </a:pPr>
            <a:r>
              <a:rPr lang="en-US" dirty="0" smtClean="0"/>
              <a:t>Bullet</a:t>
            </a:r>
            <a:r>
              <a:rPr lang="en-US" baseline="0" dirty="0" smtClean="0"/>
              <a:t> 1: above</a:t>
            </a:r>
          </a:p>
          <a:p>
            <a:pPr>
              <a:spcBef>
                <a:spcPct val="0"/>
              </a:spcBef>
            </a:pPr>
            <a:endParaRPr lang="en-US" baseline="0" dirty="0" smtClean="0"/>
          </a:p>
          <a:p>
            <a:pPr>
              <a:spcBef>
                <a:spcPct val="0"/>
              </a:spcBef>
            </a:pPr>
            <a:r>
              <a:rPr lang="en-US" baseline="0" dirty="0" smtClean="0"/>
              <a:t>Bullet 2:</a:t>
            </a:r>
            <a:endParaRPr lang="en-US" dirty="0" smtClean="0"/>
          </a:p>
          <a:p>
            <a:pPr>
              <a:spcBef>
                <a:spcPct val="0"/>
              </a:spcBef>
              <a:buFont typeface="Arial" pitchFamily="34" charset="0"/>
              <a:buChar char="•"/>
            </a:pPr>
            <a:r>
              <a:rPr lang="en-US" dirty="0" smtClean="0"/>
              <a:t> The</a:t>
            </a:r>
            <a:r>
              <a:rPr lang="en-US" baseline="0" dirty="0" smtClean="0"/>
              <a:t> revisions for the majority of the canal, a 27 mile constructed channel, were approved.  </a:t>
            </a:r>
          </a:p>
          <a:p>
            <a:pPr>
              <a:spcBef>
                <a:spcPct val="0"/>
              </a:spcBef>
              <a:buFont typeface="Arial" pitchFamily="34" charset="0"/>
              <a:buChar char="•"/>
            </a:pPr>
            <a:r>
              <a:rPr lang="en-US" baseline="0" dirty="0" smtClean="0"/>
              <a:t> But the revisions for the lower 3-mile overflow channel were partially disapproved.</a:t>
            </a:r>
          </a:p>
          <a:p>
            <a:pPr lvl="1">
              <a:spcBef>
                <a:spcPct val="0"/>
              </a:spcBef>
              <a:buFont typeface="Arial" pitchFamily="34" charset="0"/>
              <a:buChar char="•"/>
            </a:pPr>
            <a:r>
              <a:rPr lang="en-US" baseline="0" dirty="0" smtClean="0"/>
              <a:t>  follows a natural drainage-way connecting the constructed channel to the Columbia R.</a:t>
            </a:r>
          </a:p>
          <a:p>
            <a:pPr lvl="0">
              <a:spcBef>
                <a:spcPct val="0"/>
              </a:spcBef>
              <a:buFont typeface="Arial" pitchFamily="34" charset="0"/>
              <a:buNone/>
            </a:pPr>
            <a:endParaRPr lang="en-US" baseline="0" dirty="0" smtClean="0"/>
          </a:p>
          <a:p>
            <a:pPr lvl="0">
              <a:spcBef>
                <a:spcPct val="0"/>
              </a:spcBef>
              <a:buFont typeface="Arial" pitchFamily="34" charset="0"/>
              <a:buNone/>
            </a:pPr>
            <a:r>
              <a:rPr lang="en-US" baseline="0" dirty="0" smtClean="0"/>
              <a:t>Bullet 3:</a:t>
            </a:r>
          </a:p>
          <a:p>
            <a:pPr lvl="0">
              <a:spcBef>
                <a:spcPct val="0"/>
              </a:spcBef>
              <a:buFont typeface="Arial" pitchFamily="34" charset="0"/>
              <a:buChar char="•"/>
            </a:pPr>
            <a:r>
              <a:rPr lang="en-US" baseline="0" dirty="0" smtClean="0"/>
              <a:t> the disapproved criteria are not effective for CWA purposes,  therefore the </a:t>
            </a:r>
            <a:r>
              <a:rPr lang="en-US" i="1" baseline="0" dirty="0" smtClean="0"/>
              <a:t>(bullet above)</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r>
              <a:rPr lang="en-US" dirty="0" smtClean="0"/>
              <a:t>Where 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1.  As a result of litigation over Oregon’s temperature standard,</a:t>
            </a:r>
            <a:r>
              <a:rPr lang="en-US" baseline="0" dirty="0" smtClean="0"/>
              <a:t> </a:t>
            </a:r>
            <a:r>
              <a:rPr lang="en-US" i="1" baseline="0" dirty="0" smtClean="0"/>
              <a:t>(bullet 1)</a:t>
            </a:r>
            <a:endParaRPr lang="en-US" i="1" dirty="0" smtClean="0"/>
          </a:p>
          <a:p>
            <a:pPr>
              <a:spcBef>
                <a:spcPct val="0"/>
              </a:spcBef>
            </a:pPr>
            <a:endParaRPr lang="en-US" dirty="0" smtClean="0"/>
          </a:p>
          <a:p>
            <a:pPr marL="228600" indent="-228600">
              <a:spcBef>
                <a:spcPct val="0"/>
              </a:spcBef>
              <a:buAutoNum type="arabicPeriod" startAt="2"/>
            </a:pPr>
            <a:r>
              <a:rPr lang="en-US" dirty="0" smtClean="0"/>
              <a:t>DEQ is not proposing</a:t>
            </a:r>
            <a:r>
              <a:rPr lang="en-US" baseline="0" dirty="0" smtClean="0"/>
              <a:t> to </a:t>
            </a:r>
            <a:r>
              <a:rPr lang="en-US" dirty="0" smtClean="0"/>
              <a:t>amend these rules, rather,</a:t>
            </a:r>
            <a:r>
              <a:rPr lang="en-US" baseline="0" dirty="0" smtClean="0"/>
              <a:t> we recommend </a:t>
            </a:r>
            <a:r>
              <a:rPr lang="en-US" dirty="0" smtClean="0"/>
              <a:t>adding clarifying notes to inform the reader that</a:t>
            </a:r>
            <a:r>
              <a:rPr lang="en-US" baseline="0" dirty="0" smtClean="0"/>
              <a:t> these provision are not in effect for CWA purposes.  </a:t>
            </a:r>
          </a:p>
          <a:p>
            <a:pPr marL="1143000" lvl="2" indent="-228600">
              <a:spcBef>
                <a:spcPct val="0"/>
              </a:spcBef>
              <a:buNone/>
            </a:pPr>
            <a:r>
              <a:rPr lang="en-US" i="1" baseline="0" dirty="0" smtClean="0"/>
              <a:t>(Because they are not rule amendments, </a:t>
            </a:r>
            <a:r>
              <a:rPr lang="en-US" i="1" dirty="0" smtClean="0"/>
              <a:t>DEQ did not take public comment on the informational notes.</a:t>
            </a:r>
            <a:r>
              <a:rPr lang="en-US" i="1" baseline="0" dirty="0" smtClean="0"/>
              <a:t>  </a:t>
            </a:r>
            <a:r>
              <a:rPr lang="en-US" sz="1200" i="1" baseline="0" dirty="0" smtClean="0">
                <a:solidFill>
                  <a:srgbClr val="FF0000"/>
                </a:solidFill>
              </a:rPr>
              <a:t>One commenter believes the addition of these notes are ambiguous, while several other commenters supported the notes.)</a:t>
            </a:r>
          </a:p>
          <a:p>
            <a:pPr>
              <a:spcBef>
                <a:spcPct val="0"/>
              </a:spcBef>
              <a:buFontTx/>
              <a:buChar char="-"/>
            </a:pPr>
            <a:endParaRPr lang="en-US" dirty="0" smtClean="0"/>
          </a:p>
          <a:p>
            <a:pPr marL="228600" marR="0" indent="-228600" algn="l" defTabSz="914400" rtl="0" eaLnBrk="1" fontAlgn="base" latinLnBrk="0" hangingPunct="1">
              <a:lnSpc>
                <a:spcPct val="100000"/>
              </a:lnSpc>
              <a:spcBef>
                <a:spcPct val="0"/>
              </a:spcBef>
              <a:spcAft>
                <a:spcPct val="0"/>
              </a:spcAft>
              <a:buClrTx/>
              <a:buSzTx/>
              <a:buFontTx/>
              <a:buAutoNum type="arabicPeriod" startAt="3"/>
              <a:tabLst/>
              <a:defRPr/>
            </a:pPr>
            <a:r>
              <a:rPr lang="en-US" sz="1200" kern="1200" dirty="0" smtClean="0">
                <a:solidFill>
                  <a:schemeClr val="tx1"/>
                </a:solidFill>
                <a:latin typeface="+mn-lt"/>
                <a:ea typeface="+mn-ea"/>
                <a:cs typeface="+mn-cs"/>
              </a:rPr>
              <a:t>DEQ is not recommending revisions to the temperature standard at this</a:t>
            </a:r>
            <a:r>
              <a:rPr lang="en-US" sz="1200" kern="1200" baseline="0" dirty="0" smtClean="0">
                <a:solidFill>
                  <a:schemeClr val="tx1"/>
                </a:solidFill>
                <a:latin typeface="+mn-lt"/>
                <a:ea typeface="+mn-ea"/>
                <a:cs typeface="+mn-cs"/>
              </a:rPr>
              <a:t> time. </a:t>
            </a:r>
          </a:p>
          <a:p>
            <a:pPr marL="685800" marR="0" lvl="1" indent="-22860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standards in the future.</a:t>
            </a: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-HAND BACK TO ANDREA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committee</a:t>
            </a:r>
            <a:r>
              <a:rPr lang="en-US" sz="1200" kern="1200" baseline="0" dirty="0" smtClean="0">
                <a:solidFill>
                  <a:schemeClr val="tx1"/>
                </a:solidFill>
                <a:latin typeface="+mn-lt"/>
                <a:ea typeface="+mn-ea"/>
                <a:cs typeface="+mn-cs"/>
              </a:rPr>
              <a:t> because we </a:t>
            </a:r>
            <a:r>
              <a:rPr lang="en-US" sz="1200" kern="1200" dirty="0" smtClean="0">
                <a:solidFill>
                  <a:schemeClr val="tx1"/>
                </a:solidFill>
                <a:latin typeface="+mn-lt"/>
                <a:ea typeface="+mn-ea"/>
                <a:cs typeface="+mn-cs"/>
              </a:rPr>
              <a:t>did not anticipate that the proposed rules would 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neutral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BACKPOCKET: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         NH3</a:t>
            </a:r>
            <a:r>
              <a:rPr lang="en-US" sz="1000" baseline="0" dirty="0" smtClean="0"/>
              <a:t> Comments: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a:t>
            </a:r>
            <a:r>
              <a:rPr lang="en-US" sz="1000" dirty="0" smtClean="0"/>
              <a:t>DEQ received one public comment questioning why we propose to adopt revisions now, rather than wait for NMFS’s opinion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a:t>
            </a:r>
            <a:r>
              <a:rPr lang="en-US" sz="1000" dirty="0" smtClean="0"/>
              <a:t>One public commenter stated concern in allowing mixing zones</a:t>
            </a:r>
          </a:p>
          <a:p>
            <a:pPr lvl="2" fontAlgn="auto">
              <a:spcAft>
                <a:spcPts val="0"/>
              </a:spcAft>
              <a:buClr>
                <a:srgbClr val="3F8D6F"/>
              </a:buClr>
              <a:defRPr/>
            </a:pPr>
            <a:r>
              <a:rPr lang="en-US" sz="1000" dirty="0" smtClean="0"/>
              <a:t>             -Sensitive, non-mobile species, such as mussels cannot move out of the toxic zone like fish can </a:t>
            </a:r>
          </a:p>
          <a:p>
            <a:pPr lvl="1" fontAlgn="auto">
              <a:spcAft>
                <a:spcPts val="0"/>
              </a:spcAft>
              <a:buClr>
                <a:srgbClr val="3F8D6F"/>
              </a:buClr>
              <a:defRPr/>
            </a:pPr>
            <a:r>
              <a:rPr lang="en-US" sz="1000" dirty="0" smtClean="0"/>
              <a:t>                       -DEQ is not proposing revisions to its mixing zone policy as a part of this rulemaking—</a:t>
            </a:r>
            <a:r>
              <a:rPr lang="en-US" sz="1000" dirty="0" smtClean="0">
                <a:solidFill>
                  <a:srgbClr val="FF0000"/>
                </a:solidFill>
              </a:rPr>
              <a:t>DEQ </a:t>
            </a:r>
            <a:endParaRPr lang="en-US" sz="10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DEQ recommends that the Commission adopt the proposed rule amendments shown in Attachment A of your staff report.  </a:t>
            </a:r>
          </a:p>
          <a:p>
            <a:pPr>
              <a:spcBef>
                <a:spcPct val="0"/>
              </a:spcBef>
            </a:pPr>
            <a:endParaRPr lang="en-US" dirty="0" smtClean="0"/>
          </a:p>
          <a:p>
            <a:pPr>
              <a:spcBef>
                <a:spcPct val="0"/>
              </a:spcBef>
            </a:pPr>
            <a:r>
              <a:rPr lang="en-US" dirty="0" smtClean="0"/>
              <a:t>These amendments:</a:t>
            </a:r>
          </a:p>
          <a:p>
            <a:pPr>
              <a:spcBef>
                <a:spcPct val="0"/>
              </a:spcBef>
            </a:pPr>
            <a:r>
              <a:rPr lang="en-US" dirty="0" smtClean="0"/>
              <a:t>-</a:t>
            </a:r>
            <a:r>
              <a:rPr lang="en-US" baseline="0" dirty="0" smtClean="0"/>
              <a:t> Revise Oregon’s ammonia criteria, which are established to protect fish and other aquatic life.</a:t>
            </a:r>
            <a:endParaRPr lang="en-US" dirty="0" smtClean="0"/>
          </a:p>
          <a:p>
            <a:pPr>
              <a:spcBef>
                <a:spcPct val="0"/>
              </a:spcBef>
            </a:pPr>
            <a:endParaRPr lang="en-US" dirty="0" smtClean="0"/>
          </a:p>
          <a:p>
            <a:pPr>
              <a:spcBef>
                <a:spcPct val="0"/>
              </a:spcBef>
              <a:buFontTx/>
              <a:buChar char="-"/>
            </a:pPr>
            <a:r>
              <a:rPr lang="en-US" dirty="0" smtClean="0"/>
              <a:t> Correct a minor error in</a:t>
            </a:r>
            <a:r>
              <a:rPr lang="en-US" baseline="0" dirty="0" smtClean="0"/>
              <a:t> the </a:t>
            </a:r>
            <a:r>
              <a:rPr lang="en-US" dirty="0" smtClean="0"/>
              <a:t>Snake River criteria rule language</a:t>
            </a:r>
          </a:p>
          <a:p>
            <a:pPr>
              <a:spcBef>
                <a:spcPct val="0"/>
              </a:spcBef>
              <a:buFontTx/>
              <a:buChar char="-"/>
            </a:pPr>
            <a:endParaRPr lang="en-US" dirty="0" smtClean="0"/>
          </a:p>
          <a:p>
            <a:pPr>
              <a:spcBef>
                <a:spcPct val="0"/>
              </a:spcBef>
              <a:buFontTx/>
              <a:buChar char="-"/>
            </a:pPr>
            <a:r>
              <a:rPr lang="en-US" dirty="0" smtClean="0"/>
              <a:t> </a:t>
            </a:r>
            <a:r>
              <a:rPr lang="en-US" baseline="0" dirty="0" smtClean="0"/>
              <a:t>R</a:t>
            </a:r>
            <a:r>
              <a:rPr lang="en-US" dirty="0" smtClean="0"/>
              <a:t>evise the site specific standards for an irrigation canal in the Umatilla basin </a:t>
            </a:r>
          </a:p>
          <a:p>
            <a:pPr>
              <a:spcBef>
                <a:spcPct val="0"/>
              </a:spcBef>
              <a:buFontTx/>
              <a:buChar char="-"/>
            </a:pPr>
            <a:endParaRPr lang="en-US" dirty="0" smtClean="0"/>
          </a:p>
          <a:p>
            <a:pPr>
              <a:spcBef>
                <a:spcPct val="0"/>
              </a:spcBef>
              <a:buFontTx/>
              <a:buChar char="-"/>
            </a:pPr>
            <a:r>
              <a:rPr lang="en-US" dirty="0" smtClean="0"/>
              <a:t> Add informational</a:t>
            </a:r>
            <a:r>
              <a:rPr lang="en-US" baseline="0" dirty="0" smtClean="0"/>
              <a:t> notes about the status of the natural conditions criteria</a:t>
            </a:r>
          </a:p>
          <a:p>
            <a:pPr>
              <a:spcBef>
                <a:spcPct val="0"/>
              </a:spcBef>
              <a:buFontTx/>
              <a:buChar char="-"/>
            </a:pPr>
            <a:endParaRPr lang="en-US" baseline="0" dirty="0" smtClean="0"/>
          </a:p>
          <a:p>
            <a:pPr>
              <a:spcBef>
                <a:spcPct val="0"/>
              </a:spcBef>
              <a:buFontTx/>
              <a:buChar char="-"/>
            </a:pPr>
            <a:r>
              <a:rPr lang="en-US" dirty="0" smtClean="0"/>
              <a:t> And</a:t>
            </a:r>
            <a:r>
              <a:rPr lang="en-US" baseline="0" dirty="0" smtClean="0"/>
              <a:t> incorporate some</a:t>
            </a:r>
            <a:r>
              <a:rPr lang="en-US" dirty="0" smtClean="0"/>
              <a:t> plain</a:t>
            </a:r>
            <a:r>
              <a:rPr lang="en-US" baseline="0" dirty="0" smtClean="0"/>
              <a:t> English revisions to the rules. The plain English changes are not substantive. </a:t>
            </a:r>
          </a:p>
          <a:p>
            <a:pPr>
              <a:spcBef>
                <a:spcPct val="0"/>
              </a:spcBef>
              <a:buFontTx/>
              <a:buNone/>
            </a:pPr>
            <a:endParaRPr lang="en-US" dirty="0" smtClean="0"/>
          </a:p>
          <a:p>
            <a:pPr>
              <a:spcBef>
                <a:spcPct val="0"/>
              </a:spcBef>
              <a:buFontTx/>
              <a:buNone/>
            </a:pPr>
            <a:endParaRPr lang="en-US" dirty="0" smtClean="0"/>
          </a:p>
          <a:p>
            <a:pPr>
              <a:spcBef>
                <a:spcPct val="0"/>
              </a:spcBef>
            </a:pPr>
            <a:r>
              <a:rPr lang="en-US" dirty="0" smtClean="0"/>
              <a:t>I will explain the minor revisions later in the presentation, but first, Andrea will provide background information and an overview of the recommended</a:t>
            </a:r>
            <a:r>
              <a:rPr lang="en-US" baseline="0" dirty="0" smtClean="0"/>
              <a:t> changes to the ammonia criteria.</a:t>
            </a:r>
          </a:p>
          <a:p>
            <a:pPr>
              <a:spcBef>
                <a:spcPct val="0"/>
              </a:spcBef>
            </a:pP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-Last year, EPA disapproved OR’s ammonia criteria that were adopted 10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dirty="0" smtClean="0"/>
          </a:p>
          <a:p>
            <a:pPr>
              <a:spcBef>
                <a:spcPct val="0"/>
              </a:spcBef>
            </a:pPr>
            <a:r>
              <a:rPr lang="en-US" dirty="0" smtClean="0"/>
              <a:t>-Ammonia is a pollutant commonly found in animal/human</a:t>
            </a:r>
            <a:r>
              <a:rPr lang="en-US" baseline="0" dirty="0" smtClean="0"/>
              <a:t> </a:t>
            </a:r>
            <a:r>
              <a:rPr lang="en-US" dirty="0" smtClean="0"/>
              <a:t>waste products and fertilizers</a:t>
            </a:r>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-NH3 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2004, the EQC adopted revised ammonia criteria based on EPA’s latest recommendations at that time (1999).</a:t>
            </a:r>
            <a:r>
              <a:rPr lang="en-US" baseline="0" dirty="0" smtClean="0"/>
              <a:t> A</a:t>
            </a:r>
            <a:r>
              <a:rPr lang="en-US" dirty="0" smtClean="0"/>
              <a:t>ny revisions to state WQS must</a:t>
            </a:r>
            <a:r>
              <a:rPr lang="en-US" baseline="0" dirty="0" smtClean="0"/>
              <a:t> </a:t>
            </a:r>
            <a:r>
              <a:rPr lang="en-US" dirty="0" smtClean="0"/>
              <a:t>be approved by the EPA to be effective for CWA purposes. However, before EPA could act on OR’s criteria, they needed</a:t>
            </a:r>
            <a:r>
              <a:rPr lang="en-US" baseline="0" dirty="0" smtClean="0"/>
              <a:t> to consult with the Services. </a:t>
            </a:r>
            <a:r>
              <a:rPr lang="en-US" dirty="0" smtClean="0"/>
              <a:t>The Endangered Species Act  requires federal agencies, including EPA, to consult with the U.S. Fish and Wildlife Service and National Marine Fisheries Service to ensure that its actions, such as approval of DEQ water quality standards, are not likely to jeopardize the existence of threatened or endangered species or their critical habitats</a:t>
            </a:r>
          </a:p>
          <a:p>
            <a:pPr>
              <a:spcBef>
                <a:spcPct val="0"/>
              </a:spcBef>
            </a:pPr>
            <a:endParaRPr lang="en-US" dirty="0" smtClean="0"/>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to complete ESA consultation given technical issues and eventually litigation to get EPA and the Services to complete their analyses.</a:t>
            </a:r>
          </a:p>
          <a:p>
            <a:pPr>
              <a:spcBef>
                <a:spcPct val="0"/>
              </a:spcBef>
            </a:pPr>
            <a:endParaRPr lang="en-US" dirty="0" smtClean="0"/>
          </a:p>
          <a:p>
            <a:pPr>
              <a:spcBef>
                <a:spcPct val="0"/>
              </a:spcBef>
            </a:pPr>
            <a:r>
              <a:rPr lang="en-US" dirty="0" smtClean="0"/>
              <a:t>-read through bullets</a:t>
            </a:r>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-EPA conducted literature reviews from 1985 through Oct.</a:t>
            </a:r>
            <a:r>
              <a:rPr lang="en-US" baseline="0" dirty="0" smtClean="0"/>
              <a:t> 2012 (27 yrs) and have been working on developing updated NH3 criteria since their 1999 </a:t>
            </a:r>
            <a:r>
              <a:rPr lang="en-US" baseline="0" dirty="0" err="1" smtClean="0"/>
              <a:t>rec’s</a:t>
            </a:r>
            <a:r>
              <a:rPr lang="en-US" baseline="0" dirty="0" smtClean="0"/>
              <a:t> (13 yrs)</a:t>
            </a:r>
          </a:p>
          <a:p>
            <a:pPr>
              <a:lnSpc>
                <a:spcPct val="90000"/>
              </a:lnSpc>
              <a:spcBef>
                <a:spcPct val="0"/>
              </a:spcBef>
            </a:pPr>
            <a:endParaRPr lang="en-US" baseline="0"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p>
          <a:p>
            <a:pPr>
              <a:lnSpc>
                <a:spcPct val="90000"/>
              </a:lnSpc>
              <a:spcBef>
                <a:spcPct val="0"/>
              </a:spcBef>
            </a:pPr>
            <a:endParaRPr lang="en-US" dirty="0" smtClean="0"/>
          </a:p>
          <a:p>
            <a:pPr>
              <a:lnSpc>
                <a:spcPct val="90000"/>
              </a:lnSpc>
              <a:spcBef>
                <a:spcPct val="0"/>
              </a:spcBef>
            </a:pPr>
            <a:r>
              <a:rPr lang="en-US" dirty="0" err="1" smtClean="0"/>
              <a:t>Backpocket</a:t>
            </a:r>
            <a:r>
              <a:rPr lang="en-US" dirty="0" smtClean="0"/>
              <a:t>:</a:t>
            </a:r>
          </a:p>
          <a:p>
            <a:pPr>
              <a:lnSpc>
                <a:spcPct val="90000"/>
              </a:lnSpc>
              <a:spcBef>
                <a:spcPct val="0"/>
              </a:spcBef>
            </a:pP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b="1" dirty="0" smtClean="0"/>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BACKPOCKET: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has rec’d TAN expression since 1999 because both forms are toxic</a:t>
            </a:r>
            <a:r>
              <a:rPr lang="en-US" baseline="0" dirty="0" smtClean="0"/>
              <a:t> and convert back and forth</a:t>
            </a:r>
            <a:r>
              <a:rPr lang="en-US" dirty="0" smtClean="0"/>
              <a:t>. OR’s current criteria are expressed as unionized ammonia</a:t>
            </a:r>
          </a:p>
          <a:p>
            <a:pPr>
              <a:spcBef>
                <a:spcPct val="0"/>
              </a:spcBef>
            </a:pPr>
            <a:endParaRPr lang="en-US" dirty="0" smtClean="0"/>
          </a:p>
          <a:p>
            <a:pPr>
              <a:spcBef>
                <a:spcPct val="0"/>
              </a:spcBef>
            </a:pPr>
            <a:r>
              <a:rPr lang="en-US" dirty="0" smtClean="0"/>
              <a:t>-ACUTE</a:t>
            </a:r>
            <a:r>
              <a:rPr lang="en-US" baseline="0" dirty="0" smtClean="0"/>
              <a:t> CRITERIA</a:t>
            </a:r>
          </a:p>
          <a:p>
            <a:pPr>
              <a:spcBef>
                <a:spcPct val="0"/>
              </a:spcBef>
            </a:pPr>
            <a:r>
              <a:rPr lang="en-US" baseline="0" dirty="0" smtClean="0"/>
              <a:t>         - T</a:t>
            </a:r>
            <a:r>
              <a:rPr lang="en-US" dirty="0" smtClean="0"/>
              <a:t>he majority of OR waterbodies support </a:t>
            </a:r>
            <a:r>
              <a:rPr lang="en-US" dirty="0" err="1" smtClean="0"/>
              <a:t>salmonid</a:t>
            </a:r>
            <a:r>
              <a:rPr lang="en-US" dirty="0" smtClean="0"/>
              <a:t> use, so the more stringent criteria would apply in most waterbodies here in OR</a:t>
            </a:r>
          </a:p>
          <a:p>
            <a:pPr lvl="1">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lvl="1">
              <a:spcBef>
                <a:spcPct val="0"/>
              </a:spcBef>
            </a:pPr>
            <a:r>
              <a:rPr lang="en-US" dirty="0" smtClean="0"/>
              <a:t>-The 4 most sensitive species</a:t>
            </a:r>
            <a:r>
              <a:rPr lang="en-US" baseline="0" dirty="0" smtClean="0"/>
              <a:t> are mussels</a:t>
            </a:r>
            <a:endParaRPr lang="en-US" dirty="0" smtClean="0"/>
          </a:p>
          <a:p>
            <a:pPr>
              <a:spcBef>
                <a:spcPct val="0"/>
              </a:spcBef>
            </a:pPr>
            <a:endParaRPr lang="en-US" dirty="0" smtClean="0"/>
          </a:p>
          <a:p>
            <a:pPr>
              <a:spcBef>
                <a:spcPct val="0"/>
              </a:spcBef>
            </a:pPr>
            <a:r>
              <a:rPr lang="en-US" dirty="0" smtClean="0"/>
              <a:t>-CHRONIC CRITERIA</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a:t>
            </a:r>
            <a:r>
              <a:rPr lang="en-US" dirty="0" smtClean="0"/>
              <a:t>30 day averaging period began with EPA’s 1999 criteria </a:t>
            </a:r>
            <a:r>
              <a:rPr lang="en-US" dirty="0" err="1" smtClean="0"/>
              <a:t>rec’s</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-The 5 most sensitive species are mussels, a clam, bluegills/sunfish and the </a:t>
            </a:r>
            <a:r>
              <a:rPr lang="en-US" baseline="0" dirty="0" err="1" smtClean="0"/>
              <a:t>pebblesnail</a:t>
            </a:r>
            <a:r>
              <a:rPr lang="en-US" baseline="0" dirty="0" smtClean="0"/>
              <a:t> </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8. The solid lines are the proposed criteria, while the dotted lines are OR’s current criteria</a:t>
            </a:r>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baseline="0" dirty="0" smtClean="0"/>
              <a:t>        </a:t>
            </a:r>
            <a:r>
              <a:rPr lang="en-US" dirty="0" smtClean="0"/>
              <a:t>-as pH and temperature increases, the amount of unionized ammonia, the more toxic form of ammonia, predominates. Therefore, the criteria are more stringent as pH and temperature rise. </a:t>
            </a:r>
          </a:p>
          <a:p>
            <a:pPr>
              <a:spcBef>
                <a:spcPct val="0"/>
              </a:spcBef>
              <a:buFontTx/>
              <a:buNone/>
            </a:pPr>
            <a:endParaRPr lang="en-US" dirty="0" smtClean="0"/>
          </a:p>
          <a:p>
            <a:pPr>
              <a:spcBef>
                <a:spcPct val="0"/>
              </a:spcBef>
              <a:buFontTx/>
              <a:buChar char="-"/>
            </a:pPr>
            <a:r>
              <a:rPr lang="en-US" dirty="0" smtClean="0"/>
              <a:t>At higher temps, the proposed criteria are more stringent, while at lower temps, the proposed criteria are generally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12/22/2014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12/22/2014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12/22/2014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12/22/2014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12/22/2014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12/22/2014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12/22/2014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12/22/2014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Standards – Revisions to 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smtClean="0">
                <a:cs typeface="Arial" pitchFamily="34" charset="0"/>
              </a:rPr>
              <a:t>Debra </a:t>
            </a:r>
            <a:r>
              <a:rPr lang="en-US" sz="1600" b="1" dirty="0">
                <a:cs typeface="Arial" pitchFamily="34" charset="0"/>
              </a:rPr>
              <a:t>Sturdevant, </a:t>
            </a:r>
            <a:r>
              <a:rPr lang="en-US" sz="1600" b="1" dirty="0" smtClean="0">
                <a:solidFill>
                  <a:schemeClr val="bg1"/>
                </a:solidFill>
                <a:cs typeface="Arial" pitchFamily="34" charset="0"/>
              </a:rPr>
              <a:t>Interim</a:t>
            </a:r>
            <a:r>
              <a:rPr lang="en-US" sz="1600" b="1" dirty="0" smtClean="0">
                <a:cs typeface="Arial" pitchFamily="34" charset="0"/>
              </a:rPr>
              <a:t> Manager  </a:t>
            </a:r>
            <a:r>
              <a:rPr lang="en-US" sz="1600" b="1" dirty="0">
                <a:cs typeface="Arial" pitchFamily="34" charset="0"/>
              </a:rPr>
              <a:t>| </a:t>
            </a:r>
            <a:r>
              <a:rPr lang="en-US" sz="1600" b="1" dirty="0" smtClean="0">
                <a:cs typeface="Arial" pitchFamily="34" charset="0"/>
              </a:rPr>
              <a:t> </a:t>
            </a:r>
            <a:r>
              <a:rPr lang="en-US" sz="1600" b="1" dirty="0">
                <a:cs typeface="Arial" pitchFamily="34" charset="0"/>
              </a:rPr>
              <a:t>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152400" y="5943600"/>
            <a:ext cx="8696325" cy="738188"/>
          </a:xfrm>
          <a:prstGeom prst="rect">
            <a:avLst/>
          </a:prstGeom>
          <a:noFill/>
          <a:ln w="9525">
            <a:noFill/>
            <a:miter lim="800000"/>
            <a:headEnd/>
            <a:tailEnd/>
          </a:ln>
        </p:spPr>
        <p:txBody>
          <a:bodyPr>
            <a:spAutoFit/>
          </a:bodyPr>
          <a:lstStyle/>
          <a:p>
            <a:r>
              <a:rPr lang="en-US" sz="1400" b="1" dirty="0">
                <a:solidFill>
                  <a:schemeClr val="bg1"/>
                </a:solidFill>
              </a:rPr>
              <a:t>Note:</a:t>
            </a:r>
            <a:r>
              <a:rPr lang="en-US" sz="1400" dirty="0">
                <a:solidFill>
                  <a:schemeClr val="bg1"/>
                </a:solidFill>
              </a:rPr>
              <a:t>  The graph above shows </a:t>
            </a:r>
            <a:r>
              <a:rPr lang="en-US" sz="1400" dirty="0" smtClean="0">
                <a:solidFill>
                  <a:schemeClr val="bg1"/>
                </a:solidFill>
              </a:rPr>
              <a:t>current </a:t>
            </a:r>
            <a:r>
              <a:rPr lang="en-US" sz="1400" dirty="0">
                <a:solidFill>
                  <a:schemeClr val="bg1"/>
                </a:solidFill>
              </a:rPr>
              <a:t>ammonia chronic criteria at pH of 6.5 and 7.0 on one line because they are almost identical. </a:t>
            </a:r>
            <a:r>
              <a:rPr lang="en-US" sz="1400" dirty="0" smtClean="0">
                <a:solidFill>
                  <a:schemeClr val="bg1"/>
                </a:solidFill>
              </a:rPr>
              <a:t>Current </a:t>
            </a:r>
            <a:r>
              <a:rPr lang="en-US" sz="1400" dirty="0">
                <a:solidFill>
                  <a:schemeClr val="bg1"/>
                </a:solidFill>
              </a:rPr>
              <a:t>criteria based on </a:t>
            </a:r>
            <a:r>
              <a:rPr lang="en-US" sz="1400" dirty="0" err="1">
                <a:solidFill>
                  <a:schemeClr val="bg1"/>
                </a:solidFill>
              </a:rPr>
              <a:t>salmonid</a:t>
            </a:r>
            <a:r>
              <a:rPr lang="en-US" sz="1400" dirty="0">
                <a:solidFill>
                  <a:schemeClr val="bg1"/>
                </a:solidFill>
              </a:rPr>
              <a:t> presence. Presence or absence of </a:t>
            </a:r>
            <a:r>
              <a:rPr lang="en-US" sz="1400" dirty="0" err="1">
                <a:solidFill>
                  <a:schemeClr val="bg1"/>
                </a:solidFill>
              </a:rPr>
              <a:t>salmonids</a:t>
            </a:r>
            <a:r>
              <a:rPr lang="en-US" sz="1400" dirty="0">
                <a:solidFill>
                  <a:schemeClr val="bg1"/>
                </a:solidFill>
              </a:rPr>
              <a:t>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10</a:t>
            </a:fld>
            <a:endParaRPr lang="en-US"/>
          </a:p>
        </p:txBody>
      </p:sp>
      <p:graphicFrame>
        <p:nvGraphicFramePr>
          <p:cNvPr id="8" name="Chart 7"/>
          <p:cNvGraphicFramePr/>
          <p:nvPr/>
        </p:nvGraphicFramePr>
        <p:xfrm>
          <a:off x="228600" y="228600"/>
          <a:ext cx="8629650" cy="5572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4724400" cy="3048000"/>
          </a:xfrm>
        </p:spPr>
        <p:txBody>
          <a:bodyPr>
            <a:normAutofit/>
          </a:bodyPr>
          <a:lstStyle/>
          <a:p>
            <a:pPr>
              <a:lnSpc>
                <a:spcPct val="90000"/>
              </a:lnSpc>
              <a:buClr>
                <a:srgbClr val="3F8D6F"/>
              </a:buClr>
              <a:buFont typeface="Wingdings" pitchFamily="2" charset="2"/>
              <a:buChar char="§"/>
            </a:pPr>
            <a:r>
              <a:rPr lang="en-US" sz="2800" dirty="0" smtClean="0"/>
              <a:t>NMFS and EPA are currently evaluating whether EPA’s 2013 criteria address the recommendations in NMFS’s biological opinion.</a:t>
            </a:r>
          </a:p>
          <a:p>
            <a:pPr>
              <a:lnSpc>
                <a:spcPct val="90000"/>
              </a:lnSpc>
              <a:buClr>
                <a:srgbClr val="3F8D6F"/>
              </a:buClr>
            </a:pPr>
            <a:endParaRPr lang="en-US" sz="2400" dirty="0" smtClean="0"/>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5334000" y="2514600"/>
            <a:ext cx="3352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30, 31 and 40 to a separate rule in </a:t>
            </a:r>
            <a:r>
              <a:rPr lang="en-US" sz="2400" b="1" dirty="0" smtClean="0"/>
              <a:t>OAR 340-041-8033</a:t>
            </a:r>
            <a:r>
              <a:rPr lang="en-US" sz="2400" dirty="0" smtClean="0"/>
              <a:t>. </a:t>
            </a:r>
          </a:p>
          <a:p>
            <a:pPr lvl="1" fontAlgn="auto">
              <a:spcAft>
                <a:spcPts val="0"/>
              </a:spcAft>
              <a:defRPr/>
            </a:pPr>
            <a:r>
              <a:rPr lang="en-US" sz="2200" dirty="0" smtClean="0"/>
              <a:t>Table 30 (Aquatic Life Criteria): edits to ammonia criteria and addition of three ammonia criteria tables</a:t>
            </a:r>
          </a:p>
          <a:p>
            <a:pPr lvl="1" fontAlgn="auto">
              <a:spcAft>
                <a:spcPts val="0"/>
              </a:spcAft>
              <a:defRPr/>
            </a:pPr>
            <a:r>
              <a:rPr lang="en-US" sz="2200" dirty="0" smtClean="0"/>
              <a:t>Table 31 (Aquatic Life Guidance Criteria): minor  non-substantive edits</a:t>
            </a:r>
          </a:p>
          <a:p>
            <a:pPr lvl="1" fontAlgn="auto">
              <a:spcAft>
                <a:spcPts val="0"/>
              </a:spcAft>
              <a:defRPr/>
            </a:pPr>
            <a:r>
              <a:rPr lang="en-US" sz="2200" dirty="0" smtClean="0"/>
              <a:t>Table 40 (Human Health Criteria): </a:t>
            </a:r>
            <a:r>
              <a:rPr lang="en-US" sz="2200" dirty="0" smtClean="0"/>
              <a:t>no </a:t>
            </a:r>
            <a:r>
              <a:rPr lang="en-US" sz="2200" dirty="0" smtClean="0"/>
              <a:t>amendments  </a:t>
            </a:r>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3340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dirty="0" smtClean="0"/>
              <a:t>16 ammonia-impaired waterbodies</a:t>
            </a:r>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dirty="0" smtClean="0"/>
              <a:t>DEQ will re-assess listings in the next cycle of the Integrated Report</a:t>
            </a:r>
          </a:p>
          <a:p>
            <a:pPr lvl="1" fontAlgn="auto">
              <a:spcAft>
                <a:spcPts val="0"/>
              </a:spcAft>
              <a:defRPr/>
            </a:pPr>
            <a:r>
              <a:rPr lang="en-US" sz="2400" dirty="0" smtClean="0"/>
              <a:t>DEQ may de-list waterbodies that meet the new ammonia criteria</a:t>
            </a: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13</a:t>
            </a:fld>
            <a:endParaRPr lang="en-US"/>
          </a:p>
        </p:txBody>
      </p:sp>
      <p:pic>
        <p:nvPicPr>
          <p:cNvPr id="5" name="Picture 4" descr="illinoisriver.jpg"/>
          <p:cNvPicPr>
            <a:picLocks noChangeAspect="1"/>
          </p:cNvPicPr>
          <p:nvPr/>
        </p:nvPicPr>
        <p:blipFill>
          <a:blip r:embed="rId3" cstate="print"/>
          <a:stretch>
            <a:fillRect/>
          </a:stretch>
        </p:blipFill>
        <p:spPr>
          <a:xfrm>
            <a:off x="5791200" y="1678432"/>
            <a:ext cx="2590800" cy="3868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TMDL—ten approved TMDLs, six need a TMDL</a:t>
            </a:r>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ammonia TMDL </a:t>
            </a:r>
            <a:r>
              <a:rPr lang="en-US" sz="2800" dirty="0" err="1" smtClean="0"/>
              <a:t>wasteload</a:t>
            </a:r>
            <a:r>
              <a:rPr lang="en-US" sz="2800" dirty="0" smtClean="0"/>
              <a:t> and load allocations based on revised ammonia criteria</a:t>
            </a:r>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850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buNone/>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the new 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15</a:t>
            </a:fld>
            <a:endParaRPr lang="en-US"/>
          </a:p>
        </p:txBody>
      </p:sp>
      <p:pic>
        <p:nvPicPr>
          <p:cNvPr id="5" name="Picture 6" descr="discharge pipe 2.jpg"/>
          <p:cNvPicPr>
            <a:picLocks noChangeAspect="1"/>
          </p:cNvPicPr>
          <p:nvPr/>
        </p:nvPicPr>
        <p:blipFill>
          <a:blip r:embed="rId3" cstate="print"/>
          <a:srcRect/>
          <a:stretch>
            <a:fillRect/>
          </a:stretch>
        </p:blipFill>
        <p:spPr bwMode="auto">
          <a:xfrm>
            <a:off x="6934200" y="12954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identified the wrong river miles for the main stem Snake River</a:t>
            </a:r>
            <a:endParaRPr lang="en-US" sz="2800" strike="sngStrike" dirty="0" smtClean="0"/>
          </a:p>
          <a:p>
            <a:pPr fontAlgn="auto">
              <a:spcAft>
                <a:spcPts val="0"/>
              </a:spcAft>
              <a:buClr>
                <a:srgbClr val="3F8D6F"/>
              </a:buClr>
              <a:buFont typeface="Wingdings" pitchFamily="2" charset="2"/>
              <a:buChar char="§"/>
              <a:defRPr/>
            </a:pPr>
            <a:r>
              <a:rPr lang="en-US" sz="2800" dirty="0" smtClean="0"/>
              <a:t>Proposed revision clarifies that the pH criteria applies to the entire main stem Snake River.</a:t>
            </a:r>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lnSpcReduction="10000"/>
          </a:bodyPr>
          <a:lstStyle/>
          <a:p>
            <a:pPr fontAlgn="auto">
              <a:spcAft>
                <a:spcPts val="0"/>
              </a:spcAft>
              <a:defRPr/>
            </a:pPr>
            <a:r>
              <a:rPr lang="en-US" b="1" dirty="0" smtClean="0"/>
              <a:t>West Division Main Canal Site-Specific Criteria</a:t>
            </a:r>
          </a:p>
          <a:p>
            <a:pPr fontAlgn="auto">
              <a:spcAft>
                <a:spcPts val="0"/>
              </a:spcAft>
              <a:buClr>
                <a:srgbClr val="3F8D6F"/>
              </a:buClr>
              <a:buFont typeface="Wingdings" pitchFamily="2" charset="2"/>
              <a:buChar char="§"/>
              <a:defRPr/>
            </a:pPr>
            <a:r>
              <a:rPr lang="en-US" sz="2800" dirty="0" smtClean="0"/>
              <a:t>In 2012, EQC removed certain designated uses and adopted site-specific criteria for this irrigation canal in the Umatilla Basin.</a:t>
            </a:r>
          </a:p>
          <a:p>
            <a:pPr fontAlgn="auto">
              <a:spcAft>
                <a:spcPts val="0"/>
              </a:spcAft>
              <a:buClr>
                <a:srgbClr val="3F8D6F"/>
              </a:buClr>
              <a:buFont typeface="Wingdings" pitchFamily="2" charset="2"/>
              <a:buChar char="§"/>
              <a:defRPr/>
            </a:pPr>
            <a:r>
              <a:rPr lang="en-US" sz="2800" dirty="0" smtClean="0"/>
              <a:t>EPA partially approved and partially disapproved the changes.</a:t>
            </a:r>
          </a:p>
          <a:p>
            <a:pPr fontAlgn="auto">
              <a:spcAft>
                <a:spcPts val="0"/>
              </a:spcAft>
              <a:buClr>
                <a:srgbClr val="3F8D6F"/>
              </a:buClr>
              <a:buFont typeface="Wingdings" pitchFamily="2" charset="2"/>
              <a:buChar char="§"/>
              <a:defRPr/>
            </a:pPr>
            <a:r>
              <a:rPr lang="en-US" sz="2800" dirty="0" smtClean="0"/>
              <a:t>Proposed revisions make Oregon’s rule language consistent with the effective criteria following EPA’s action.</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8077200" cy="4953000"/>
          </a:xfrm>
        </p:spPr>
        <p:txBody>
          <a:bodyPr/>
          <a:lstStyle/>
          <a:p>
            <a:r>
              <a:rPr lang="en-US" b="1" dirty="0" smtClean="0"/>
              <a:t>Natural Conditions Criteria Notes</a:t>
            </a:r>
          </a:p>
          <a:p>
            <a:pPr>
              <a:buClr>
                <a:srgbClr val="3F8D6F"/>
              </a:buClr>
              <a:buFont typeface="Wingdings" pitchFamily="2" charset="2"/>
              <a:buChar char="§"/>
            </a:pPr>
            <a:endParaRPr lang="en-US" sz="2400" dirty="0" smtClean="0"/>
          </a:p>
          <a:p>
            <a:pPr>
              <a:buClr>
                <a:srgbClr val="3F8D6F"/>
              </a:buClr>
              <a:buFont typeface="Wingdings" pitchFamily="2" charset="2"/>
              <a:buChar char="§"/>
            </a:pPr>
            <a:r>
              <a:rPr lang="en-US" sz="2800" dirty="0" smtClean="0"/>
              <a:t>In 2013, EPA disapproved: </a:t>
            </a:r>
          </a:p>
          <a:p>
            <a:pPr lvl="1">
              <a:buClr>
                <a:srgbClr val="3F8D6F"/>
              </a:buClr>
            </a:pPr>
            <a:r>
              <a:rPr lang="en-US" sz="2400" dirty="0" smtClean="0"/>
              <a:t>the temperature natural conditions criterion, and</a:t>
            </a:r>
          </a:p>
          <a:p>
            <a:pPr lvl="1">
              <a:buClr>
                <a:srgbClr val="3F8D6F"/>
              </a:buClr>
            </a:pPr>
            <a:r>
              <a:rPr lang="en-US" sz="2400" dirty="0" smtClean="0"/>
              <a:t>a general natural conditions narrative.</a:t>
            </a:r>
          </a:p>
          <a:p>
            <a:pPr lvl="1">
              <a:buClr>
                <a:srgbClr val="3F8D6F"/>
              </a:buClr>
            </a:pPr>
            <a:endParaRPr lang="en-US" sz="2000" dirty="0" smtClean="0"/>
          </a:p>
          <a:p>
            <a:pPr>
              <a:buClr>
                <a:srgbClr val="3F8D6F"/>
              </a:buClr>
              <a:buFont typeface="Wingdings" pitchFamily="2" charset="2"/>
              <a:buChar char="§"/>
            </a:pPr>
            <a:r>
              <a:rPr lang="en-US" sz="2800" dirty="0" smtClean="0"/>
              <a:t>Proposed editorial notes are informational:</a:t>
            </a:r>
          </a:p>
          <a:p>
            <a:pPr lvl="1">
              <a:buClr>
                <a:srgbClr val="3F8D6F"/>
              </a:buClr>
            </a:pPr>
            <a:r>
              <a:rPr lang="en-US" sz="2400" dirty="0" smtClean="0"/>
              <a:t>these provisions are no longer effective for Clean Water Act purposes, such as permitting and TMDLs</a:t>
            </a:r>
          </a:p>
          <a:p>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commenters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19</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the Water Quality Standards rules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191000"/>
          </a:xfrm>
        </p:spPr>
        <p:txBody>
          <a:bodyPr/>
          <a:lstStyle/>
          <a:p>
            <a:pPr>
              <a:buClr>
                <a:srgbClr val="3F8D6F"/>
              </a:buClr>
              <a:buFont typeface="Wingdings" pitchFamily="2" charset="2"/>
              <a:buChar char="§"/>
            </a:pPr>
            <a:r>
              <a:rPr lang="en-US" sz="2800" dirty="0" smtClean="0"/>
              <a:t>The ammonia revisions will become 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a:t>
            </a:r>
            <a:r>
              <a:rPr lang="en-US" sz="2800" dirty="0" smtClean="0"/>
              <a:t>revisions will </a:t>
            </a:r>
            <a:r>
              <a:rPr lang="en-US" sz="2800" dirty="0" smtClean="0"/>
              <a:t>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20</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the proposed rules become 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OAR 340, Division 41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21</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23</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486400" y="4343400"/>
            <a:ext cx="27320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362200"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2555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248400" y="1371600"/>
            <a:ext cx="2701925"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105400" y="3810000"/>
            <a:ext cx="37512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25</a:t>
            </a:fld>
            <a:endParaRPr lang="en-US"/>
          </a:p>
        </p:txBody>
      </p:sp>
      <p:sp>
        <p:nvSpPr>
          <p:cNvPr id="75781" name="TextBox 7"/>
          <p:cNvSpPr txBox="1">
            <a:spLocks noChangeArrowheads="1"/>
          </p:cNvSpPr>
          <p:nvPr/>
        </p:nvSpPr>
        <p:spPr bwMode="auto">
          <a:xfrm>
            <a:off x="6854825" y="31242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2" name="TextBox 8"/>
          <p:cNvSpPr txBox="1">
            <a:spLocks noChangeArrowheads="1"/>
          </p:cNvSpPr>
          <p:nvPr/>
        </p:nvSpPr>
        <p:spPr bwMode="auto">
          <a:xfrm>
            <a:off x="6477000" y="59436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3" name="TextBox 9"/>
          <p:cNvSpPr txBox="1">
            <a:spLocks noChangeArrowheads="1"/>
          </p:cNvSpPr>
          <p:nvPr/>
        </p:nvSpPr>
        <p:spPr bwMode="auto">
          <a:xfrm>
            <a:off x="338138" y="381000"/>
            <a:ext cx="7151687" cy="646331"/>
          </a:xfrm>
          <a:prstGeom prst="rect">
            <a:avLst/>
          </a:prstGeom>
          <a:noFill/>
          <a:ln w="9525">
            <a:noFill/>
            <a:miter lim="800000"/>
            <a:headEnd/>
            <a:tailEnd/>
          </a:ln>
        </p:spPr>
        <p:txBody>
          <a:bodyPr wrap="square">
            <a:spAutoFit/>
          </a:bodyPr>
          <a:lstStyle/>
          <a:p>
            <a:r>
              <a:rPr lang="en-US" sz="3600" b="1" dirty="0">
                <a:solidFill>
                  <a:schemeClr val="bg1"/>
                </a:solidFill>
              </a:rPr>
              <a:t>Mollusks—Freshwater </a:t>
            </a:r>
            <a:r>
              <a:rPr lang="en-US" sz="3600" b="1" dirty="0" smtClean="0">
                <a:solidFill>
                  <a:schemeClr val="bg1"/>
                </a:solidFill>
              </a:rPr>
              <a:t>Sentinel</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29988" y="0"/>
            <a:ext cx="8633012"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0" y="762000"/>
            <a:ext cx="7086600" cy="6096000"/>
          </a:xfrm>
          <a:prstGeom prst="rect">
            <a:avLst/>
          </a:prstGeom>
          <a:noFill/>
          <a:ln w="9525">
            <a:noFill/>
            <a:miter lim="800000"/>
            <a:headEnd/>
            <a:tailEnd/>
          </a:ln>
        </p:spPr>
      </p:pic>
      <p:sp>
        <p:nvSpPr>
          <p:cNvPr id="79874" name="TextBox 2"/>
          <p:cNvSpPr txBox="1">
            <a:spLocks noChangeArrowheads="1"/>
          </p:cNvSpPr>
          <p:nvPr/>
        </p:nvSpPr>
        <p:spPr bwMode="auto">
          <a:xfrm>
            <a:off x="228600" y="152400"/>
            <a:ext cx="8691563" cy="461665"/>
          </a:xfrm>
          <a:prstGeom prst="rect">
            <a:avLst/>
          </a:prstGeom>
          <a:noFill/>
          <a:ln w="9525">
            <a:noFill/>
            <a:miter lim="800000"/>
            <a:headEnd/>
            <a:tailEnd/>
          </a:ln>
        </p:spPr>
        <p:txBody>
          <a:bodyPr wrap="square">
            <a:spAutoFit/>
          </a:bodyPr>
          <a:lstStyle/>
          <a:p>
            <a:r>
              <a:rPr lang="en-US" sz="2400" b="1" dirty="0" err="1"/>
              <a:t>Pulmonate</a:t>
            </a:r>
            <a:r>
              <a:rPr lang="en-US" sz="2400" b="1" dirty="0"/>
              <a:t> and Non-</a:t>
            </a:r>
            <a:r>
              <a:rPr lang="en-US" sz="2400" b="1" dirty="0" err="1"/>
              <a:t>Pulmonate</a:t>
            </a:r>
            <a:r>
              <a:rPr lang="en-US" sz="2400" b="1" dirty="0"/>
              <a:t> Snail Presence in Oregon</a:t>
            </a:r>
          </a:p>
        </p:txBody>
      </p:sp>
      <p:grpSp>
        <p:nvGrpSpPr>
          <p:cNvPr id="79875" name="Group 3"/>
          <p:cNvGrpSpPr>
            <a:grpSpLocks/>
          </p:cNvGrpSpPr>
          <p:nvPr/>
        </p:nvGrpSpPr>
        <p:grpSpPr bwMode="auto">
          <a:xfrm>
            <a:off x="7086600" y="1143000"/>
            <a:ext cx="1905000" cy="1828800"/>
            <a:chOff x="7087122" y="1295355"/>
            <a:chExt cx="2056878" cy="1789376"/>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dirty="0"/>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dirty="0"/>
                <a:t>WMC database</a:t>
              </a:r>
            </a:p>
          </p:txBody>
        </p:sp>
        <p:sp>
          <p:nvSpPr>
            <p:cNvPr id="79887" name="TextBox 15"/>
            <p:cNvSpPr txBox="1">
              <a:spLocks noChangeArrowheads="1"/>
            </p:cNvSpPr>
            <p:nvPr/>
          </p:nvSpPr>
          <p:spPr bwMode="auto">
            <a:xfrm>
              <a:off x="7116349" y="1295355"/>
              <a:ext cx="1905000" cy="646331"/>
            </a:xfrm>
            <a:prstGeom prst="rect">
              <a:avLst/>
            </a:prstGeom>
            <a:noFill/>
            <a:ln w="9525">
              <a:noFill/>
              <a:miter lim="800000"/>
              <a:headEnd/>
              <a:tailEnd/>
            </a:ln>
          </p:spPr>
          <p:txBody>
            <a:bodyPr>
              <a:spAutoFit/>
            </a:bodyPr>
            <a:lstStyle/>
            <a:p>
              <a:r>
                <a:rPr lang="en-US" b="1" dirty="0" err="1"/>
                <a:t>Pulmonate</a:t>
              </a:r>
              <a:r>
                <a:rPr lang="en-US" b="1" dirty="0"/>
                <a:t> snails</a:t>
              </a:r>
            </a:p>
          </p:txBody>
        </p:sp>
      </p:grpSp>
      <p:grpSp>
        <p:nvGrpSpPr>
          <p:cNvPr id="79876" name="Group 9"/>
          <p:cNvGrpSpPr>
            <a:grpSpLocks/>
          </p:cNvGrpSpPr>
          <p:nvPr/>
        </p:nvGrpSpPr>
        <p:grpSpPr bwMode="auto">
          <a:xfrm>
            <a:off x="7010400" y="3200400"/>
            <a:ext cx="1981200" cy="2209800"/>
            <a:chOff x="7086540" y="864730"/>
            <a:chExt cx="2140588" cy="194300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dirty="0"/>
                <a:t>WMC database</a:t>
              </a:r>
            </a:p>
          </p:txBody>
        </p:sp>
        <p:sp>
          <p:nvSpPr>
            <p:cNvPr id="79882" name="TextBox 9"/>
            <p:cNvSpPr txBox="1">
              <a:spLocks noChangeArrowheads="1"/>
            </p:cNvSpPr>
            <p:nvPr/>
          </p:nvSpPr>
          <p:spPr bwMode="auto">
            <a:xfrm>
              <a:off x="7099070" y="864730"/>
              <a:ext cx="2128058" cy="1023640"/>
            </a:xfrm>
            <a:prstGeom prst="rect">
              <a:avLst/>
            </a:prstGeom>
            <a:noFill/>
            <a:ln w="9525">
              <a:noFill/>
              <a:miter lim="800000"/>
              <a:headEnd/>
              <a:tailEnd/>
            </a:ln>
          </p:spPr>
          <p:txBody>
            <a:bodyPr wrap="square">
              <a:spAutoFit/>
            </a:bodyPr>
            <a:lstStyle/>
            <a:p>
              <a:r>
                <a:rPr lang="en-US" b="1" dirty="0"/>
                <a:t>Non-</a:t>
              </a:r>
              <a:r>
                <a:rPr lang="en-US" b="1" dirty="0" err="1"/>
                <a:t>pulmonate</a:t>
              </a:r>
              <a:r>
                <a:rPr lang="en-US" b="1" dirty="0"/>
                <a:t>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dirty="0" smtClean="0"/>
          </a:p>
          <a:p>
            <a:pPr>
              <a:buClr>
                <a:srgbClr val="3F8D6F"/>
              </a:buClr>
              <a:buFont typeface="Wingdings" pitchFamily="2" charset="2"/>
              <a:buChar char="§"/>
            </a:pPr>
            <a:r>
              <a:rPr lang="en-US" sz="2800" dirty="0" smtClean="0"/>
              <a:t>To update Oregon’s ammonia criteria based on the latest science</a:t>
            </a:r>
          </a:p>
          <a:p>
            <a:pPr lvl="1"/>
            <a:r>
              <a:rPr lang="en-US" sz="2400" dirty="0" smtClean="0"/>
              <a:t>EPA’s latest recommendations (2013) are based on the sensitivity of ammonia to mussels, snails and other aquatic life </a:t>
            </a:r>
          </a:p>
          <a:p>
            <a:pPr>
              <a:buClr>
                <a:srgbClr val="3F8D6F"/>
              </a:buClr>
              <a:buFont typeface="Wingdings" pitchFamily="2" charset="2"/>
              <a:buChar char="§"/>
            </a:pPr>
            <a:endParaRPr lang="en-US" sz="2800" dirty="0" smtClean="0"/>
          </a:p>
          <a:p>
            <a:pPr>
              <a:buClr>
                <a:srgbClr val="3F8D6F"/>
              </a:buClr>
              <a:buFont typeface="Wingdings" pitchFamily="2" charset="2"/>
              <a:buChar char="§"/>
            </a:pPr>
            <a:r>
              <a:rPr lang="en-US" sz="2800" dirty="0" smtClean="0"/>
              <a:t>To address EPA disapproval of criteria adopted in 2004</a:t>
            </a:r>
          </a:p>
          <a:p>
            <a:pPr>
              <a:buClr>
                <a:srgbClr val="3F8D6F"/>
              </a:buClr>
            </a:pPr>
            <a:endParaRPr lang="en-US" sz="2800" dirty="0" smtClean="0"/>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lnSpcReduction="10000"/>
          </a:bodyPr>
          <a:lstStyle/>
          <a:p>
            <a:pPr fontAlgn="auto">
              <a:spcAft>
                <a:spcPts val="0"/>
              </a:spcAft>
              <a:buClr>
                <a:srgbClr val="008272"/>
              </a:buClr>
              <a:buFont typeface="Wingdings" pitchFamily="2" charset="2"/>
              <a:buChar char="§"/>
              <a:defRPr/>
            </a:pPr>
            <a:r>
              <a:rPr lang="en-US" sz="2800" dirty="0" smtClean="0"/>
              <a:t>Concentrations of a pollutant at which fish, shellfish and other</a:t>
            </a:r>
            <a:r>
              <a:rPr lang="en-US" sz="2800" dirty="0" smtClean="0">
                <a:solidFill>
                  <a:srgbClr val="FF0000"/>
                </a:solidFill>
              </a:rPr>
              <a:t> </a:t>
            </a:r>
            <a:r>
              <a:rPr lang="en-US" sz="2800" dirty="0" smtClean="0"/>
              <a:t>aquatic life are 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t>
            </a:r>
            <a:r>
              <a:rPr lang="en-US" sz="2800" dirty="0" smtClean="0"/>
              <a:t>assessments, TMDLs </a:t>
            </a:r>
            <a:r>
              <a:rPr lang="en-US" sz="2800" dirty="0" smtClean="0"/>
              <a:t>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dirty="0">
                <a:solidFill>
                  <a:schemeClr val="bg1"/>
                </a:solidFill>
              </a:rPr>
              <a:t>What are </a:t>
            </a:r>
            <a:r>
              <a:rPr lang="en-US" sz="3200" b="1" dirty="0" smtClean="0">
                <a:solidFill>
                  <a:schemeClr val="bg1"/>
                </a:solidFill>
              </a:rPr>
              <a:t>aquatic </a:t>
            </a:r>
            <a:r>
              <a:rPr lang="en-US" sz="3200" b="1" dirty="0">
                <a:solidFill>
                  <a:schemeClr val="bg1"/>
                </a:solidFill>
              </a:rPr>
              <a:t>life toxics criteria?</a:t>
            </a:r>
          </a:p>
          <a:p>
            <a:r>
              <a:rPr lang="en-US" sz="2800" dirty="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dirty="0" smtClean="0"/>
          </a:p>
          <a:p>
            <a:pPr>
              <a:lnSpc>
                <a:spcPct val="90000"/>
              </a:lnSpc>
              <a:buClr>
                <a:srgbClr val="3F8D6F"/>
              </a:buClr>
              <a:buFont typeface="Wingdings" pitchFamily="2" charset="2"/>
              <a:buChar char="§"/>
            </a:pPr>
            <a:r>
              <a:rPr lang="en-US" sz="2600" dirty="0" smtClean="0"/>
              <a:t>EQC adopted ammonia criteria based on EPA’s 1999 recommendations—these criteria have never been in effect</a:t>
            </a:r>
            <a:r>
              <a:rPr lang="en-US" sz="2600" dirty="0" smtClean="0">
                <a:solidFill>
                  <a:srgbClr val="FF0000"/>
                </a:solidFill>
              </a:rPr>
              <a:t> </a:t>
            </a:r>
            <a:r>
              <a:rPr lang="en-US" sz="2600" dirty="0" smtClean="0"/>
              <a:t>for Clean Water Act purposes</a:t>
            </a:r>
            <a:endParaRPr lang="en-US" sz="2600" strike="sngStrike" dirty="0" smtClean="0"/>
          </a:p>
          <a:p>
            <a:pPr>
              <a:lnSpc>
                <a:spcPct val="90000"/>
              </a:lnSpc>
              <a:buClr>
                <a:srgbClr val="3F8D6F"/>
              </a:buClr>
            </a:pPr>
            <a:endParaRPr lang="en-US" sz="2600" dirty="0" smtClean="0"/>
          </a:p>
          <a:p>
            <a:pPr>
              <a:lnSpc>
                <a:spcPct val="90000"/>
              </a:lnSpc>
              <a:buClr>
                <a:srgbClr val="3F8D6F"/>
              </a:buClr>
              <a:buFont typeface="Wingdings" pitchFamily="2" charset="2"/>
              <a:buChar char="§"/>
            </a:pPr>
            <a:r>
              <a:rPr lang="en-US" sz="2600" dirty="0" smtClean="0"/>
              <a:t>EPA must approve state revisions to water quality standards before they are in effect</a:t>
            </a:r>
          </a:p>
          <a:p>
            <a:pPr lvl="1">
              <a:lnSpc>
                <a:spcPct val="90000"/>
              </a:lnSpc>
              <a:buFont typeface="Wingdings" pitchFamily="2" charset="2"/>
              <a:buNone/>
            </a:pPr>
            <a:r>
              <a:rPr lang="en-US" sz="1900" b="1" dirty="0" smtClean="0"/>
              <a:t>REQUIRED:</a:t>
            </a:r>
            <a:r>
              <a:rPr lang="en-US" sz="2200" dirty="0" smtClean="0"/>
              <a:t> Endangered Species Act (ESA) consultation with National Marine Fisheries Service (NMFS) and  U.S. Fish &amp; Wildlife Service for criteria affecting threatened and endangered  species</a:t>
            </a:r>
          </a:p>
          <a:p>
            <a:pPr>
              <a:lnSpc>
                <a:spcPct val="90000"/>
              </a:lnSpc>
            </a:pPr>
            <a:endParaRPr lang="en-US" sz="3000" dirty="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29200"/>
          </a:xfrm>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400" b="1" dirty="0" smtClean="0">
                <a:solidFill>
                  <a:srgbClr val="3F8D6F"/>
                </a:solidFill>
              </a:rPr>
              <a:t>Aug. 2012: </a:t>
            </a:r>
            <a:r>
              <a:rPr lang="en-US" sz="2400" dirty="0" smtClean="0"/>
              <a:t>NMFS ESA consultation indicated that Oregon’s ammonia criteria would cause harm to T&amp;E species</a:t>
            </a:r>
          </a:p>
          <a:p>
            <a:pPr>
              <a:lnSpc>
                <a:spcPct val="80000"/>
              </a:lnSpc>
              <a:buClr>
                <a:srgbClr val="3F8D6F"/>
              </a:buClr>
              <a:buFont typeface="Wingdings" pitchFamily="2" charset="2"/>
              <a:buChar char="§"/>
            </a:pPr>
            <a:endParaRPr lang="en-US" sz="2200" dirty="0" smtClean="0"/>
          </a:p>
          <a:p>
            <a:pPr>
              <a:lnSpc>
                <a:spcPct val="80000"/>
              </a:lnSpc>
              <a:buClr>
                <a:srgbClr val="3F8D6F"/>
              </a:buClr>
              <a:buFont typeface="Wingdings" pitchFamily="2" charset="2"/>
              <a:buChar char="§"/>
            </a:pPr>
            <a:r>
              <a:rPr lang="en-US" sz="2400" b="1" dirty="0" smtClean="0">
                <a:solidFill>
                  <a:srgbClr val="3F8D6F"/>
                </a:solidFill>
              </a:rPr>
              <a:t>Jan. 2013: </a:t>
            </a:r>
            <a:r>
              <a:rPr lang="en-US" sz="2400" dirty="0" smtClean="0"/>
              <a:t>EPA disapproved the ammonia criteria:</a:t>
            </a:r>
          </a:p>
          <a:p>
            <a:pPr lvl="1">
              <a:lnSpc>
                <a:spcPct val="80000"/>
              </a:lnSpc>
            </a:pPr>
            <a:r>
              <a:rPr lang="en-US" sz="2000" dirty="0" smtClean="0"/>
              <a:t>do not protect freshwater mussels and snails, and </a:t>
            </a:r>
          </a:p>
          <a:p>
            <a:pPr lvl="1">
              <a:lnSpc>
                <a:spcPct val="80000"/>
              </a:lnSpc>
            </a:pPr>
            <a:r>
              <a:rPr lang="en-US" sz="2000" dirty="0" smtClean="0"/>
              <a:t>according to NMFS would cause jeopardy to T&amp;E species  </a:t>
            </a:r>
          </a:p>
          <a:p>
            <a:pPr>
              <a:lnSpc>
                <a:spcPct val="80000"/>
              </a:lnSpc>
              <a:buClr>
                <a:srgbClr val="3F8D6F"/>
              </a:buClr>
            </a:pPr>
            <a:endParaRPr lang="en-US" sz="2200" dirty="0" smtClean="0"/>
          </a:p>
          <a:p>
            <a:pPr>
              <a:lnSpc>
                <a:spcPct val="80000"/>
              </a:lnSpc>
              <a:buClr>
                <a:srgbClr val="3F8D6F"/>
              </a:buClr>
              <a:buFont typeface="Wingdings" pitchFamily="2" charset="2"/>
              <a:buChar char="§"/>
            </a:pPr>
            <a:r>
              <a:rPr lang="en-US" sz="2400" dirty="0" smtClean="0"/>
              <a:t>Oregon’s 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2000" b="1" i="1" dirty="0" smtClean="0"/>
              <a:t>Oregon 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4953000" cy="42672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criteria, including data on:</a:t>
            </a:r>
            <a:r>
              <a:rPr lang="en-US" sz="2000" dirty="0" smtClean="0"/>
              <a:t> </a:t>
            </a:r>
            <a:endParaRPr lang="en-US" sz="2000" dirty="0" smtClean="0"/>
          </a:p>
          <a:p>
            <a:pPr>
              <a:lnSpc>
                <a:spcPct val="90000"/>
              </a:lnSpc>
              <a:buClr>
                <a:srgbClr val="3F8D6F"/>
              </a:buClr>
            </a:pPr>
            <a:endParaRPr lang="en-US" sz="2000" dirty="0" smtClean="0"/>
          </a:p>
          <a:p>
            <a:pPr lvl="1">
              <a:lnSpc>
                <a:spcPct val="90000"/>
              </a:lnSpc>
            </a:pPr>
            <a:r>
              <a:rPr lang="en-US" sz="2000" b="1" dirty="0" smtClean="0">
                <a:solidFill>
                  <a:srgbClr val="3F8D6F"/>
                </a:solidFill>
              </a:rPr>
              <a:t>Mussels </a:t>
            </a:r>
            <a:r>
              <a:rPr lang="en-US" sz="2000" dirty="0" smtClean="0"/>
              <a:t>and </a:t>
            </a:r>
            <a:r>
              <a:rPr lang="en-US" sz="2000" b="1" dirty="0" smtClean="0">
                <a:solidFill>
                  <a:srgbClr val="3F8D6F"/>
                </a:solidFill>
              </a:rPr>
              <a:t>snails,</a:t>
            </a:r>
            <a:r>
              <a:rPr lang="en-US" sz="2000" dirty="0" smtClean="0"/>
              <a:t> some of the most sensitive species</a:t>
            </a:r>
          </a:p>
          <a:p>
            <a:pPr lvl="1">
              <a:lnSpc>
                <a:spcPct val="90000"/>
              </a:lnSpc>
            </a:pPr>
            <a:r>
              <a:rPr lang="en-US" sz="2000" dirty="0" smtClean="0"/>
              <a:t>14 threatened and endangered species (5 are mussels) </a:t>
            </a:r>
            <a:endParaRPr lang="en-US" sz="2000" strike="sngStrike" dirty="0" smtClean="0"/>
          </a:p>
          <a:p>
            <a:pPr lvl="1">
              <a:lnSpc>
                <a:spcPct val="90000"/>
              </a:lnSpc>
              <a:buFont typeface="Wingdings" pitchFamily="2" charset="2"/>
              <a:buNone/>
            </a:pPr>
            <a:endParaRPr lang="en-US" sz="2000" dirty="0" smtClean="0"/>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7</a:t>
            </a:fld>
            <a:endParaRPr lang="en-US"/>
          </a:p>
        </p:txBody>
      </p:sp>
      <p:pic>
        <p:nvPicPr>
          <p:cNvPr id="5" name="Picture 4"/>
          <p:cNvPicPr>
            <a:picLocks noChangeAspect="1" noChangeArrowheads="1"/>
          </p:cNvPicPr>
          <p:nvPr/>
        </p:nvPicPr>
        <p:blipFill>
          <a:blip r:embed="rId3" cstate="print"/>
          <a:srcRect/>
          <a:stretch>
            <a:fillRect/>
          </a:stretch>
        </p:blipFill>
        <p:spPr bwMode="auto">
          <a:xfrm>
            <a:off x="6248400" y="1371600"/>
            <a:ext cx="2701925"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181600" y="3962400"/>
            <a:ext cx="37512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TextBox 8"/>
          <p:cNvSpPr txBox="1">
            <a:spLocks noChangeArrowheads="1"/>
          </p:cNvSpPr>
          <p:nvPr/>
        </p:nvSpPr>
        <p:spPr bwMode="auto">
          <a:xfrm>
            <a:off x="6172200" y="6400800"/>
            <a:ext cx="2743200" cy="307777"/>
          </a:xfrm>
          <a:prstGeom prst="rect">
            <a:avLst/>
          </a:prstGeom>
          <a:noFill/>
          <a:ln w="9525">
            <a:noFill/>
            <a:miter lim="800000"/>
            <a:headEnd/>
            <a:tailEnd/>
          </a:ln>
        </p:spPr>
        <p:txBody>
          <a:bodyPr wrap="square">
            <a:spAutoFit/>
          </a:bodyPr>
          <a:lstStyle/>
          <a:p>
            <a:r>
              <a:rPr lang="en-US" sz="1400" b="1" dirty="0">
                <a:solidFill>
                  <a:schemeClr val="bg1"/>
                </a:solidFill>
              </a:rPr>
              <a:t>Photo Credit: Chris Barnhart</a:t>
            </a:r>
          </a:p>
        </p:txBody>
      </p:sp>
      <p:sp>
        <p:nvSpPr>
          <p:cNvPr id="8" name="TextBox 8"/>
          <p:cNvSpPr txBox="1">
            <a:spLocks noChangeArrowheads="1"/>
          </p:cNvSpPr>
          <p:nvPr/>
        </p:nvSpPr>
        <p:spPr bwMode="auto">
          <a:xfrm>
            <a:off x="6248400" y="3352800"/>
            <a:ext cx="3203575" cy="307777"/>
          </a:xfrm>
          <a:prstGeom prst="rect">
            <a:avLst/>
          </a:prstGeom>
          <a:noFill/>
          <a:ln w="9525">
            <a:noFill/>
            <a:miter lim="800000"/>
            <a:headEnd/>
            <a:tailEnd/>
          </a:ln>
        </p:spPr>
        <p:txBody>
          <a:bodyPr wrap="square">
            <a:spAutoFit/>
          </a:bodyPr>
          <a:lstStyle/>
          <a:p>
            <a:r>
              <a:rPr lang="en-US" sz="1400" b="1" dirty="0">
                <a:solidFill>
                  <a:schemeClr val="bg1"/>
                </a:solidFill>
              </a:rPr>
              <a:t>Photo Credit: Chris Barnhart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105400"/>
          </a:xfrm>
        </p:spPr>
        <p:txBody>
          <a:bodyPr>
            <a:normAutofit lnSpcReduction="10000"/>
          </a:bodyPr>
          <a:lstStyle/>
          <a:p>
            <a:pPr>
              <a:lnSpc>
                <a:spcPct val="90000"/>
              </a:lnSpc>
              <a:buClr>
                <a:srgbClr val="3F8D6F"/>
              </a:buClr>
              <a:buFont typeface="Wingdings" pitchFamily="2" charset="2"/>
              <a:buChar char="§"/>
            </a:pPr>
            <a:r>
              <a:rPr lang="en-US" sz="2400" dirty="0" smtClean="0"/>
              <a:t>Ammonia toxicity depends on pH and temperature</a:t>
            </a:r>
          </a:p>
          <a:p>
            <a:pPr lvl="1">
              <a:lnSpc>
                <a:spcPct val="90000"/>
              </a:lnSpc>
            </a:pPr>
            <a:r>
              <a:rPr lang="en-US" sz="2200" dirty="0" smtClean="0"/>
              <a:t>As pH and temperature increase, the criteria become more stringent</a:t>
            </a:r>
          </a:p>
          <a:p>
            <a:pPr>
              <a:lnSpc>
                <a:spcPct val="80000"/>
              </a:lnSpc>
              <a:buClr>
                <a:srgbClr val="3F8D6F"/>
              </a:buClr>
            </a:pPr>
            <a:endParaRPr lang="en-US" sz="2600" dirty="0" smtClean="0"/>
          </a:p>
          <a:p>
            <a:pPr>
              <a:lnSpc>
                <a:spcPct val="80000"/>
              </a:lnSpc>
              <a:buClr>
                <a:srgbClr val="3F8D6F"/>
              </a:buClr>
              <a:buFont typeface="Wingdings" pitchFamily="2" charset="2"/>
              <a:buChar char="§"/>
            </a:pPr>
            <a:r>
              <a:rPr lang="en-US" sz="2400" dirty="0" smtClean="0"/>
              <a:t>Expressed </a:t>
            </a:r>
            <a:r>
              <a:rPr lang="en-US" sz="2400" dirty="0" smtClean="0"/>
              <a:t>as mg/L TAN—</a:t>
            </a:r>
            <a:r>
              <a:rPr lang="en-US" sz="2400" b="1" dirty="0" smtClean="0"/>
              <a:t>T</a:t>
            </a:r>
            <a:r>
              <a:rPr lang="en-US" sz="2400" dirty="0" smtClean="0"/>
              <a:t>otal </a:t>
            </a:r>
            <a:r>
              <a:rPr lang="en-US" sz="2400" b="1" dirty="0" smtClean="0"/>
              <a:t>A</a:t>
            </a:r>
            <a:r>
              <a:rPr lang="en-US" sz="2400" dirty="0" smtClean="0"/>
              <a:t>mmonia </a:t>
            </a:r>
            <a:r>
              <a:rPr lang="en-US" sz="2400" b="1" dirty="0" smtClean="0"/>
              <a:t>N</a:t>
            </a:r>
            <a:r>
              <a:rPr lang="en-US" sz="2400" dirty="0" smtClean="0"/>
              <a:t>itrogen (NH3 and NH4) </a:t>
            </a:r>
          </a:p>
          <a:p>
            <a:pPr>
              <a:lnSpc>
                <a:spcPct val="80000"/>
              </a:lnSpc>
              <a:buClr>
                <a:srgbClr val="3F8D6F"/>
              </a:buClr>
            </a:pPr>
            <a:endParaRPr lang="en-US" sz="2300" dirty="0" smtClean="0"/>
          </a:p>
          <a:p>
            <a:pPr>
              <a:lnSpc>
                <a:spcPct val="80000"/>
              </a:lnSpc>
              <a:buClr>
                <a:srgbClr val="3F8D6F"/>
              </a:buClr>
              <a:buFont typeface="Wingdings" pitchFamily="2" charset="2"/>
              <a:buChar char="§"/>
            </a:pPr>
            <a:r>
              <a:rPr lang="en-US" sz="2400" dirty="0" smtClean="0"/>
              <a:t>Acute criteria (1-hr duration)</a:t>
            </a:r>
          </a:p>
          <a:p>
            <a:pPr lvl="1">
              <a:lnSpc>
                <a:spcPct val="80000"/>
              </a:lnSpc>
            </a:pPr>
            <a:r>
              <a:rPr lang="en-US" sz="2200" dirty="0" smtClean="0"/>
              <a:t>Generally </a:t>
            </a:r>
            <a:r>
              <a:rPr lang="en-US" sz="2200" u="sng" dirty="0" smtClean="0"/>
              <a:t>more</a:t>
            </a:r>
            <a:r>
              <a:rPr lang="en-US" sz="2200" dirty="0" smtClean="0"/>
              <a:t> stringent than Oregon’s current criteria</a:t>
            </a:r>
          </a:p>
          <a:p>
            <a:pPr lvl="1">
              <a:lnSpc>
                <a:spcPct val="80000"/>
              </a:lnSpc>
            </a:pPr>
            <a:r>
              <a:rPr lang="en-US" sz="2200" dirty="0" smtClean="0"/>
              <a:t>Two sets of criteria apply based on presence or absence of salmon and trout</a:t>
            </a:r>
            <a:endParaRPr lang="en-US" sz="2200" strike="sngStrike" dirty="0" smtClean="0"/>
          </a:p>
          <a:p>
            <a:pPr lvl="1">
              <a:lnSpc>
                <a:spcPct val="80000"/>
              </a:lnSpc>
              <a:buFont typeface="Wingdings" pitchFamily="2" charset="2"/>
              <a:buNone/>
            </a:pPr>
            <a:endParaRPr lang="en-US" sz="1900" dirty="0" smtClean="0"/>
          </a:p>
          <a:p>
            <a:pPr>
              <a:lnSpc>
                <a:spcPct val="80000"/>
              </a:lnSpc>
              <a:buClr>
                <a:srgbClr val="3F8D6F"/>
              </a:buClr>
              <a:buFont typeface="Wingdings" pitchFamily="2" charset="2"/>
              <a:buChar char="§"/>
            </a:pPr>
            <a:r>
              <a:rPr lang="en-US" sz="2400" dirty="0" smtClean="0"/>
              <a:t>Chronic criteria (4-day </a:t>
            </a:r>
            <a:r>
              <a:rPr lang="en-US" sz="2400" u="sng" dirty="0" smtClean="0"/>
              <a:t>and</a:t>
            </a:r>
            <a:r>
              <a:rPr lang="en-US" sz="2400" dirty="0" smtClean="0"/>
              <a:t> 30-day duration)</a:t>
            </a:r>
          </a:p>
          <a:p>
            <a:pPr lvl="1">
              <a:lnSpc>
                <a:spcPct val="80000"/>
              </a:lnSpc>
            </a:pPr>
            <a:r>
              <a:rPr lang="en-US" sz="2200" dirty="0" smtClean="0"/>
              <a:t>Generally, </a:t>
            </a:r>
            <a:r>
              <a:rPr lang="en-US" sz="2200" u="sng" dirty="0" smtClean="0"/>
              <a:t>less</a:t>
            </a:r>
            <a:r>
              <a:rPr lang="en-US" sz="2200" dirty="0" smtClean="0"/>
              <a:t> stringent than Oregon’s current criteria</a:t>
            </a:r>
          </a:p>
          <a:p>
            <a:pPr lvl="1">
              <a:lnSpc>
                <a:spcPct val="80000"/>
              </a:lnSpc>
            </a:pPr>
            <a:r>
              <a:rPr lang="en-US" sz="2200" dirty="0" smtClean="0"/>
              <a:t>One set of </a:t>
            </a:r>
            <a:r>
              <a:rPr lang="en-US" sz="2200" dirty="0" smtClean="0"/>
              <a:t>criteria—not dependent </a:t>
            </a:r>
            <a:r>
              <a:rPr lang="en-US" sz="2200" dirty="0" smtClean="0"/>
              <a:t>on presence of salmon and trout</a:t>
            </a:r>
          </a:p>
        </p:txBody>
      </p:sp>
      <p:sp>
        <p:nvSpPr>
          <p:cNvPr id="32770" name="TextBox 2"/>
          <p:cNvSpPr txBox="1">
            <a:spLocks noChangeArrowheads="1"/>
          </p:cNvSpPr>
          <p:nvPr/>
        </p:nvSpPr>
        <p:spPr bwMode="auto">
          <a:xfrm>
            <a:off x="452438" y="381000"/>
            <a:ext cx="8181975" cy="584775"/>
          </a:xfrm>
          <a:prstGeom prst="rect">
            <a:avLst/>
          </a:prstGeom>
          <a:noFill/>
          <a:ln w="9525">
            <a:noFill/>
            <a:miter lim="800000"/>
            <a:headEnd/>
            <a:tailEnd/>
          </a:ln>
        </p:spPr>
        <p:txBody>
          <a:bodyPr>
            <a:spAutoFit/>
          </a:bodyPr>
          <a:lstStyle/>
          <a:p>
            <a:r>
              <a:rPr lang="en-US" sz="3200" b="1" dirty="0">
                <a:solidFill>
                  <a:schemeClr val="bg1"/>
                </a:solidFill>
              </a:rPr>
              <a:t>Proposed </a:t>
            </a:r>
            <a:r>
              <a:rPr lang="en-US" sz="3200" b="1" dirty="0" smtClean="0">
                <a:solidFill>
                  <a:schemeClr val="bg1"/>
                </a:solidFill>
              </a:rPr>
              <a:t>ammonia criteria revisions</a:t>
            </a:r>
            <a:endParaRPr lang="en-US" sz="3200" b="1" dirty="0">
              <a:solidFill>
                <a:schemeClr val="bg1"/>
              </a:solidFill>
            </a:endParaRPr>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9</a:t>
            </a:fld>
            <a:endParaRPr lang="en-US"/>
          </a:p>
        </p:txBody>
      </p:sp>
      <p:graphicFrame>
        <p:nvGraphicFramePr>
          <p:cNvPr id="5" name="Chart 4"/>
          <p:cNvGraphicFramePr/>
          <p:nvPr/>
        </p:nvGraphicFramePr>
        <p:xfrm>
          <a:off x="228600" y="762000"/>
          <a:ext cx="8763000" cy="53673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E8029-1C1D-4DEC-B790-FA29439828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DE544823-4072-4AD0-AB0C-FF7BB7D8242F}">
  <ds:schemaRefs>
    <ds:schemaRef ds:uri="http://schemas.microsoft.com/sharepoint/v3/contenttype/forms"/>
  </ds:schemaRefs>
</ds:datastoreItem>
</file>

<file path=customXml/itemProps3.xml><?xml version="1.0" encoding="utf-8"?>
<ds:datastoreItem xmlns:ds="http://schemas.openxmlformats.org/officeDocument/2006/customXml" ds:itemID="{F68B4A87-ADBC-4026-A5A5-42B20DA13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Ammonia Webinar</Template>
  <TotalTime>5136</TotalTime>
  <Words>4133</Words>
  <Application>Microsoft Office PowerPoint</Application>
  <PresentationFormat>On-screen Show (4:3)</PresentationFormat>
  <Paragraphs>914</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amatzke</cp:lastModifiedBy>
  <cp:revision>434</cp:revision>
  <dcterms:created xsi:type="dcterms:W3CDTF">2014-08-28T17:02:09Z</dcterms:created>
  <dcterms:modified xsi:type="dcterms:W3CDTF">2014-12-22T23:01:48Z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