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9" r:id="rId5"/>
    <p:sldId id="337" r:id="rId6"/>
    <p:sldId id="260" r:id="rId7"/>
    <p:sldId id="294" r:id="rId8"/>
    <p:sldId id="281" r:id="rId9"/>
    <p:sldId id="261" r:id="rId10"/>
    <p:sldId id="279" r:id="rId11"/>
    <p:sldId id="290" r:id="rId12"/>
    <p:sldId id="293" r:id="rId13"/>
    <p:sldId id="300" r:id="rId14"/>
    <p:sldId id="328" r:id="rId15"/>
    <p:sldId id="271" r:id="rId16"/>
    <p:sldId id="302" r:id="rId17"/>
    <p:sldId id="307" r:id="rId18"/>
    <p:sldId id="323" r:id="rId19"/>
    <p:sldId id="319" r:id="rId20"/>
    <p:sldId id="320" r:id="rId21"/>
    <p:sldId id="321" r:id="rId22"/>
    <p:sldId id="334" r:id="rId23"/>
    <p:sldId id="335" r:id="rId24"/>
    <p:sldId id="338" r:id="rId25"/>
    <p:sldId id="330" r:id="rId26"/>
    <p:sldId id="267" r:id="rId27"/>
    <p:sldId id="282" r:id="rId28"/>
    <p:sldId id="283" r:id="rId29"/>
    <p:sldId id="285" r:id="rId30"/>
    <p:sldId id="286" r:id="rId31"/>
    <p:sldId id="297"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74093" autoAdjust="0"/>
  </p:normalViewPr>
  <p:slideViewPr>
    <p:cSldViewPr>
      <p:cViewPr varScale="1">
        <p:scale>
          <a:sx n="60" d="100"/>
          <a:sy n="60" d="100"/>
        </p:scale>
        <p:origin x="-81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a:t>Current</a:t>
            </a:r>
            <a:r>
              <a:rPr lang="en-US" sz="1600" baseline="0"/>
              <a:t> vs. Proposed Acute Ammonia Criteria</a:t>
            </a:r>
            <a:r>
              <a:rPr lang="en-US" sz="1600"/>
              <a:t> at Selected pH</a:t>
            </a:r>
          </a:p>
          <a:p>
            <a:pPr>
              <a:defRPr/>
            </a:pPr>
            <a:r>
              <a:rPr lang="en-US" sz="1600" b="0" i="1"/>
              <a:t>Salmonids Present</a:t>
            </a:r>
          </a:p>
        </c:rich>
      </c:tx>
      <c:layout/>
    </c:title>
    <c:plotArea>
      <c:layout/>
      <c:scatterChart>
        <c:scatterStyle val="lineMarker"/>
        <c:ser>
          <c:idx val="0"/>
          <c:order val="0"/>
          <c:tx>
            <c:strRef>
              <c:f>'CMC CCC comp'!$B$2</c:f>
              <c:strCache>
                <c:ptCount val="1"/>
                <c:pt idx="0">
                  <c:v>proposed 6.5</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comp'!$B$3:$B$11</c:f>
              <c:numCache>
                <c:formatCode>General</c:formatCode>
                <c:ptCount val="9"/>
                <c:pt idx="0">
                  <c:v>33</c:v>
                </c:pt>
                <c:pt idx="1">
                  <c:v>32</c:v>
                </c:pt>
                <c:pt idx="2">
                  <c:v>27</c:v>
                </c:pt>
                <c:pt idx="3">
                  <c:v>23</c:v>
                </c:pt>
                <c:pt idx="4">
                  <c:v>19</c:v>
                </c:pt>
                <c:pt idx="5">
                  <c:v>16</c:v>
                </c:pt>
                <c:pt idx="6">
                  <c:v>14</c:v>
                </c:pt>
                <c:pt idx="7">
                  <c:v>12</c:v>
                </c:pt>
                <c:pt idx="8">
                  <c:v>9.9</c:v>
                </c:pt>
              </c:numCache>
            </c:numRef>
          </c:yVal>
        </c:ser>
        <c:ser>
          <c:idx val="1"/>
          <c:order val="1"/>
          <c:tx>
            <c:strRef>
              <c:f>'CMC CCC comp'!$C$2</c:f>
              <c:strCache>
                <c:ptCount val="1"/>
                <c:pt idx="0">
                  <c:v>current 6.5</c:v>
                </c:pt>
              </c:strCache>
            </c:strRef>
          </c:tx>
          <c:spPr>
            <a:ln>
              <a:solidFill>
                <a:schemeClr val="accent5">
                  <a:lumMod val="60000"/>
                  <a:lumOff val="40000"/>
                </a:schemeClr>
              </a:solidFill>
              <a:prstDash val="dash"/>
            </a:ln>
          </c:spPr>
          <c:marker>
            <c:symbol val="diamond"/>
            <c:size val="7"/>
            <c:spPr>
              <a:solidFill>
                <a:schemeClr val="accent5">
                  <a:lumMod val="60000"/>
                  <a:lumOff val="40000"/>
                </a:schemeClr>
              </a:solidFill>
              <a:ln>
                <a:solidFill>
                  <a:srgbClr val="4BACC6">
                    <a:lumMod val="60000"/>
                    <a:lumOff val="40000"/>
                  </a:srgb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comp'!$C$3:$C$11</c:f>
              <c:numCache>
                <c:formatCode>General</c:formatCode>
                <c:ptCount val="9"/>
                <c:pt idx="0">
                  <c:v>25</c:v>
                </c:pt>
                <c:pt idx="1">
                  <c:v>24</c:v>
                </c:pt>
                <c:pt idx="2">
                  <c:v>24</c:v>
                </c:pt>
                <c:pt idx="3">
                  <c:v>24</c:v>
                </c:pt>
                <c:pt idx="4">
                  <c:v>21</c:v>
                </c:pt>
                <c:pt idx="5">
                  <c:v>18</c:v>
                </c:pt>
                <c:pt idx="6">
                  <c:v>16</c:v>
                </c:pt>
                <c:pt idx="7">
                  <c:v>14</c:v>
                </c:pt>
                <c:pt idx="8">
                  <c:v>12</c:v>
                </c:pt>
              </c:numCache>
            </c:numRef>
          </c:yVal>
        </c:ser>
        <c:ser>
          <c:idx val="2"/>
          <c:order val="2"/>
          <c:tx>
            <c:strRef>
              <c:f>'CMC CCC comp'!$D$2</c:f>
              <c:strCache>
                <c:ptCount val="1"/>
                <c:pt idx="0">
                  <c:v>proposed 7.0</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comp'!$D$3:$D$11</c:f>
              <c:numCache>
                <c:formatCode>General</c:formatCode>
                <c:ptCount val="9"/>
                <c:pt idx="0">
                  <c:v>24</c:v>
                </c:pt>
                <c:pt idx="1">
                  <c:v>23</c:v>
                </c:pt>
                <c:pt idx="2">
                  <c:v>20</c:v>
                </c:pt>
                <c:pt idx="3">
                  <c:v>17</c:v>
                </c:pt>
                <c:pt idx="4">
                  <c:v>14</c:v>
                </c:pt>
                <c:pt idx="5">
                  <c:v>12</c:v>
                </c:pt>
                <c:pt idx="6">
                  <c:v>10</c:v>
                </c:pt>
                <c:pt idx="7">
                  <c:v>8.6</c:v>
                </c:pt>
                <c:pt idx="8">
                  <c:v>7.3</c:v>
                </c:pt>
              </c:numCache>
            </c:numRef>
          </c:yVal>
        </c:ser>
        <c:ser>
          <c:idx val="3"/>
          <c:order val="3"/>
          <c:tx>
            <c:strRef>
              <c:f>'CMC CCC comp'!$E$2</c:f>
              <c:strCache>
                <c:ptCount val="1"/>
                <c:pt idx="0">
                  <c:v>current 7.0</c:v>
                </c:pt>
              </c:strCache>
            </c:strRef>
          </c:tx>
          <c:spPr>
            <a:ln>
              <a:solidFill>
                <a:schemeClr val="accent3">
                  <a:lumMod val="60000"/>
                  <a:lumOff val="40000"/>
                </a:schemeClr>
              </a:solidFill>
              <a:prstDash val="dash"/>
            </a:ln>
          </c:spPr>
          <c:marker>
            <c:symbol val="triangle"/>
            <c:size val="7"/>
            <c:spPr>
              <a:solidFill>
                <a:schemeClr val="accent3">
                  <a:lumMod val="60000"/>
                  <a:lumOff val="40000"/>
                </a:schemeClr>
              </a:solidFill>
              <a:ln>
                <a:solidFill>
                  <a:schemeClr val="accent3">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comp'!$E$3:$E$11</c:f>
              <c:numCache>
                <c:formatCode>General</c:formatCode>
                <c:ptCount val="9"/>
                <c:pt idx="0">
                  <c:v>20</c:v>
                </c:pt>
                <c:pt idx="1">
                  <c:v>20</c:v>
                </c:pt>
                <c:pt idx="2">
                  <c:v>19</c:v>
                </c:pt>
                <c:pt idx="3">
                  <c:v>19</c:v>
                </c:pt>
                <c:pt idx="4">
                  <c:v>17</c:v>
                </c:pt>
                <c:pt idx="5">
                  <c:v>14</c:v>
                </c:pt>
                <c:pt idx="6">
                  <c:v>13</c:v>
                </c:pt>
                <c:pt idx="7">
                  <c:v>11</c:v>
                </c:pt>
                <c:pt idx="8">
                  <c:v>10</c:v>
                </c:pt>
              </c:numCache>
            </c:numRef>
          </c:yVal>
        </c:ser>
        <c:ser>
          <c:idx val="4"/>
          <c:order val="4"/>
          <c:tx>
            <c:strRef>
              <c:f>'CMC CCC comp'!$F$2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comp'!$F$3:$F$11</c:f>
              <c:numCache>
                <c:formatCode>General</c:formatCode>
                <c:ptCount val="9"/>
                <c:pt idx="0">
                  <c:v>5.6</c:v>
                </c:pt>
                <c:pt idx="1">
                  <c:v>5.4</c:v>
                </c:pt>
                <c:pt idx="2">
                  <c:v>4.5999999999999996</c:v>
                </c:pt>
                <c:pt idx="3">
                  <c:v>3.9</c:v>
                </c:pt>
                <c:pt idx="4">
                  <c:v>3.3</c:v>
                </c:pt>
                <c:pt idx="5">
                  <c:v>2.8</c:v>
                </c:pt>
                <c:pt idx="6">
                  <c:v>2.4</c:v>
                </c:pt>
                <c:pt idx="7">
                  <c:v>2</c:v>
                </c:pt>
                <c:pt idx="8">
                  <c:v>1.7000000000000022</c:v>
                </c:pt>
              </c:numCache>
            </c:numRef>
          </c:yVal>
        </c:ser>
        <c:ser>
          <c:idx val="5"/>
          <c:order val="5"/>
          <c:tx>
            <c:strRef>
              <c:f>'CMC CCC comp'!$G$2</c:f>
              <c:strCache>
                <c:ptCount val="1"/>
                <c:pt idx="0">
                  <c:v> 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comp'!$G$3:$G$11</c:f>
              <c:numCache>
                <c:formatCode>General</c:formatCode>
                <c:ptCount val="9"/>
                <c:pt idx="0">
                  <c:v>5.7</c:v>
                </c:pt>
                <c:pt idx="1">
                  <c:v>5.7</c:v>
                </c:pt>
                <c:pt idx="2">
                  <c:v>5.6</c:v>
                </c:pt>
                <c:pt idx="3">
                  <c:v>5.6</c:v>
                </c:pt>
                <c:pt idx="4">
                  <c:v>4.9000000000000004</c:v>
                </c:pt>
                <c:pt idx="5">
                  <c:v>4.3</c:v>
                </c:pt>
                <c:pt idx="6">
                  <c:v>3.7</c:v>
                </c:pt>
                <c:pt idx="7">
                  <c:v>3.3</c:v>
                </c:pt>
                <c:pt idx="8">
                  <c:v>2.9</c:v>
                </c:pt>
              </c:numCache>
            </c:numRef>
          </c:yVal>
        </c:ser>
        <c:axId val="73794688"/>
        <c:axId val="73796992"/>
      </c:scatterChart>
      <c:valAx>
        <c:axId val="73794688"/>
        <c:scaling>
          <c:orientation val="minMax"/>
          <c:max val="30"/>
          <c:min val="14"/>
        </c:scaling>
        <c:axPos val="b"/>
        <c:title>
          <c:tx>
            <c:rich>
              <a:bodyPr/>
              <a:lstStyle/>
              <a:p>
                <a:pPr>
                  <a:defRPr/>
                </a:pPr>
                <a:r>
                  <a:rPr lang="en-US"/>
                  <a:t>Temperature  </a:t>
                </a:r>
                <a:r>
                  <a:rPr lang="en-US">
                    <a:latin typeface="Calibri"/>
                  </a:rPr>
                  <a:t>˚</a:t>
                </a:r>
                <a:r>
                  <a:rPr lang="en-US"/>
                  <a:t>C</a:t>
                </a:r>
              </a:p>
            </c:rich>
          </c:tx>
          <c:layout/>
        </c:title>
        <c:numFmt formatCode="General" sourceLinked="1"/>
        <c:majorTickMark val="none"/>
        <c:tickLblPos val="nextTo"/>
        <c:crossAx val="73796992"/>
        <c:crosses val="autoZero"/>
        <c:crossBetween val="midCat"/>
      </c:valAx>
      <c:valAx>
        <c:axId val="73796992"/>
        <c:scaling>
          <c:orientation val="minMax"/>
        </c:scaling>
        <c:axPos val="l"/>
        <c:majorGridlines/>
        <c:title>
          <c:tx>
            <c:rich>
              <a:bodyPr/>
              <a:lstStyle/>
              <a:p>
                <a:pPr>
                  <a:defRPr/>
                </a:pPr>
                <a:r>
                  <a:rPr lang="en-US"/>
                  <a:t>TAN (mg/L)</a:t>
                </a:r>
              </a:p>
            </c:rich>
          </c:tx>
          <c:layout/>
        </c:title>
        <c:numFmt formatCode="General" sourceLinked="1"/>
        <c:majorTickMark val="none"/>
        <c:tickLblPos val="nextTo"/>
        <c:crossAx val="73794688"/>
        <c:crosses val="autoZero"/>
        <c:crossBetween val="midCat"/>
      </c:valAx>
    </c:plotArea>
    <c:legend>
      <c:legendPos val="r"/>
      <c:layout>
        <c:manualLayout>
          <c:xMode val="edge"/>
          <c:yMode val="edge"/>
          <c:x val="0.80743478260869561"/>
          <c:y val="0.34078147133299147"/>
          <c:w val="0.19256521739130469"/>
          <c:h val="0.33452678674732061"/>
        </c:manualLayout>
      </c:layout>
    </c:legend>
    <c:plotVisOnly val="1"/>
  </c:chart>
  <c:spPr>
    <a:solidFill>
      <a:prstClr val="white"/>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baseline="0"/>
              <a:t>Current vs. Proposed </a:t>
            </a:r>
            <a:r>
              <a:rPr lang="en-US" sz="1600"/>
              <a:t>4-Day</a:t>
            </a:r>
            <a:r>
              <a:rPr lang="en-US" sz="1600" baseline="0"/>
              <a:t> Chronic Ammonia Criteria at Selected pH</a:t>
            </a:r>
          </a:p>
          <a:p>
            <a:pPr>
              <a:defRPr/>
            </a:pPr>
            <a:r>
              <a:rPr lang="en-US" sz="1600" b="0" i="1" baseline="0"/>
              <a:t>Mussels Present</a:t>
            </a:r>
            <a:endParaRPr lang="en-US" sz="1600" b="0" i="1"/>
          </a:p>
        </c:rich>
      </c:tx>
      <c:layout/>
    </c:title>
    <c:plotArea>
      <c:layout/>
      <c:scatterChart>
        <c:scatterStyle val="lineMarker"/>
        <c:ser>
          <c:idx val="0"/>
          <c:order val="0"/>
          <c:tx>
            <c:strRef>
              <c:f>'CMC CCC comp'!$N$2</c:f>
              <c:strCache>
                <c:ptCount val="1"/>
                <c:pt idx="0">
                  <c:v>proposed 6.5</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comp'!$N$3:$N$11</c:f>
              <c:numCache>
                <c:formatCode>General</c:formatCode>
                <c:ptCount val="9"/>
                <c:pt idx="0">
                  <c:v>12</c:v>
                </c:pt>
                <c:pt idx="1">
                  <c:v>10</c:v>
                </c:pt>
                <c:pt idx="2">
                  <c:v>8.3000000000000007</c:v>
                </c:pt>
                <c:pt idx="3">
                  <c:v>7.3</c:v>
                </c:pt>
                <c:pt idx="4">
                  <c:v>6</c:v>
                </c:pt>
                <c:pt idx="5">
                  <c:v>5</c:v>
                </c:pt>
                <c:pt idx="6">
                  <c:v>4</c:v>
                </c:pt>
                <c:pt idx="7">
                  <c:v>3.5</c:v>
                </c:pt>
                <c:pt idx="8">
                  <c:v>2.8</c:v>
                </c:pt>
              </c:numCache>
            </c:numRef>
          </c:yVal>
        </c:ser>
        <c:ser>
          <c:idx val="1"/>
          <c:order val="1"/>
          <c:tx>
            <c:strRef>
              <c:f>'CMC CCC comp'!$O$2</c:f>
              <c:strCache>
                <c:ptCount val="1"/>
                <c:pt idx="0">
                  <c:v>current 6.5</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comp'!$O$3:$O$11</c:f>
              <c:numCache>
                <c:formatCode>General</c:formatCode>
                <c:ptCount val="9"/>
                <c:pt idx="0">
                  <c:v>1.9000000000000001</c:v>
                </c:pt>
                <c:pt idx="1">
                  <c:v>1.9000000000000001</c:v>
                </c:pt>
                <c:pt idx="2">
                  <c:v>1.8</c:v>
                </c:pt>
                <c:pt idx="3">
                  <c:v>1.8</c:v>
                </c:pt>
                <c:pt idx="4">
                  <c:v>1.4</c:v>
                </c:pt>
                <c:pt idx="5">
                  <c:v>1.1000000000000001</c:v>
                </c:pt>
                <c:pt idx="6">
                  <c:v>0.92</c:v>
                </c:pt>
                <c:pt idx="7">
                  <c:v>0.7400000000000011</c:v>
                </c:pt>
                <c:pt idx="8">
                  <c:v>0.60000000000000064</c:v>
                </c:pt>
              </c:numCache>
            </c:numRef>
          </c:yVal>
        </c:ser>
        <c:ser>
          <c:idx val="2"/>
          <c:order val="2"/>
          <c:tx>
            <c:strRef>
              <c:f>'CMC CCC comp'!$P$2</c:f>
              <c:strCache>
                <c:ptCount val="1"/>
                <c:pt idx="0">
                  <c:v>proposed 7.0</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comp'!$P$3:$P$11</c:f>
              <c:numCache>
                <c:formatCode>General</c:formatCode>
                <c:ptCount val="9"/>
                <c:pt idx="0">
                  <c:v>11</c:v>
                </c:pt>
                <c:pt idx="1">
                  <c:v>9</c:v>
                </c:pt>
                <c:pt idx="2">
                  <c:v>7.5</c:v>
                </c:pt>
                <c:pt idx="3">
                  <c:v>6.5</c:v>
                </c:pt>
                <c:pt idx="4">
                  <c:v>5.5</c:v>
                </c:pt>
                <c:pt idx="5">
                  <c:v>4.5</c:v>
                </c:pt>
                <c:pt idx="6">
                  <c:v>3.8</c:v>
                </c:pt>
                <c:pt idx="7">
                  <c:v>3</c:v>
                </c:pt>
                <c:pt idx="8">
                  <c:v>2.5</c:v>
                </c:pt>
              </c:numCache>
            </c:numRef>
          </c:yVal>
        </c:ser>
        <c:ser>
          <c:idx val="3"/>
          <c:order val="3"/>
          <c:tx>
            <c:strRef>
              <c:f>'CMC CCC comp'!$Q$2</c:f>
              <c:strCache>
                <c:ptCount val="1"/>
                <c:pt idx="0">
                  <c:v>current 7.0</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comp'!$Q$3:$Q$11</c:f>
              <c:numCache>
                <c:formatCode>General</c:formatCode>
                <c:ptCount val="9"/>
                <c:pt idx="0">
                  <c:v>1.9000000000000001</c:v>
                </c:pt>
                <c:pt idx="1">
                  <c:v>1.9000000000000001</c:v>
                </c:pt>
                <c:pt idx="2">
                  <c:v>1.8</c:v>
                </c:pt>
                <c:pt idx="3">
                  <c:v>1.8</c:v>
                </c:pt>
                <c:pt idx="4">
                  <c:v>1.4</c:v>
                </c:pt>
                <c:pt idx="5">
                  <c:v>1.1000000000000001</c:v>
                </c:pt>
                <c:pt idx="6">
                  <c:v>0.92</c:v>
                </c:pt>
                <c:pt idx="7">
                  <c:v>0.75000000000000122</c:v>
                </c:pt>
                <c:pt idx="8">
                  <c:v>0.61000000000000065</c:v>
                </c:pt>
              </c:numCache>
            </c:numRef>
          </c:yVal>
        </c:ser>
        <c:ser>
          <c:idx val="4"/>
          <c:order val="4"/>
          <c:tx>
            <c:strRef>
              <c:f>'CMC CCC comp'!$R$2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comp'!$R$3:$R$11</c:f>
              <c:numCache>
                <c:formatCode>General</c:formatCode>
                <c:ptCount val="9"/>
                <c:pt idx="0">
                  <c:v>4.5</c:v>
                </c:pt>
                <c:pt idx="1">
                  <c:v>3.8</c:v>
                </c:pt>
                <c:pt idx="2">
                  <c:v>3</c:v>
                </c:pt>
                <c:pt idx="3">
                  <c:v>2.8</c:v>
                </c:pt>
                <c:pt idx="4">
                  <c:v>2.2000000000000002</c:v>
                </c:pt>
                <c:pt idx="5">
                  <c:v>1.8</c:v>
                </c:pt>
                <c:pt idx="6">
                  <c:v>1.5</c:v>
                </c:pt>
                <c:pt idx="7">
                  <c:v>1.3</c:v>
                </c:pt>
                <c:pt idx="8">
                  <c:v>1</c:v>
                </c:pt>
              </c:numCache>
            </c:numRef>
          </c:yVal>
        </c:ser>
        <c:ser>
          <c:idx val="5"/>
          <c:order val="5"/>
          <c:tx>
            <c:strRef>
              <c:f>'CMC CCC comp'!$S$2</c:f>
              <c:strCache>
                <c:ptCount val="1"/>
                <c:pt idx="0">
                  <c:v>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comp'!$S$3:$S$11</c:f>
              <c:numCache>
                <c:formatCode>General</c:formatCode>
                <c:ptCount val="9"/>
                <c:pt idx="0">
                  <c:v>1.2</c:v>
                </c:pt>
                <c:pt idx="1">
                  <c:v>1.1000000000000001</c:v>
                </c:pt>
                <c:pt idx="2">
                  <c:v>1.1000000000000001</c:v>
                </c:pt>
                <c:pt idx="3">
                  <c:v>1.1000000000000001</c:v>
                </c:pt>
                <c:pt idx="4">
                  <c:v>0.88</c:v>
                </c:pt>
                <c:pt idx="5">
                  <c:v>0.71000000000000063</c:v>
                </c:pt>
                <c:pt idx="6">
                  <c:v>0.58000000000000007</c:v>
                </c:pt>
                <c:pt idx="7">
                  <c:v>0.47000000000000008</c:v>
                </c:pt>
                <c:pt idx="8">
                  <c:v>0.39000000000000062</c:v>
                </c:pt>
              </c:numCache>
            </c:numRef>
          </c:yVal>
        </c:ser>
        <c:axId val="74203136"/>
        <c:axId val="74205440"/>
      </c:scatterChart>
      <c:valAx>
        <c:axId val="74203136"/>
        <c:scaling>
          <c:orientation val="minMax"/>
          <c:max val="30"/>
          <c:min val="7"/>
        </c:scaling>
        <c:axPos val="b"/>
        <c:title>
          <c:tx>
            <c:rich>
              <a:bodyPr/>
              <a:lstStyle/>
              <a:p>
                <a:pPr>
                  <a:defRPr/>
                </a:pPr>
                <a:r>
                  <a:rPr lang="en-US" sz="1600"/>
                  <a:t>Temperature ˚C</a:t>
                </a:r>
              </a:p>
            </c:rich>
          </c:tx>
          <c:layout/>
        </c:title>
        <c:numFmt formatCode="General" sourceLinked="1"/>
        <c:majorTickMark val="none"/>
        <c:tickLblPos val="nextTo"/>
        <c:crossAx val="74205440"/>
        <c:crosses val="autoZero"/>
        <c:crossBetween val="midCat"/>
      </c:valAx>
      <c:valAx>
        <c:axId val="74205440"/>
        <c:scaling>
          <c:orientation val="minMax"/>
        </c:scaling>
        <c:axPos val="l"/>
        <c:majorGridlines/>
        <c:title>
          <c:tx>
            <c:rich>
              <a:bodyPr/>
              <a:lstStyle/>
              <a:p>
                <a:pPr>
                  <a:defRPr/>
                </a:pPr>
                <a:r>
                  <a:rPr lang="en-US" sz="1600"/>
                  <a:t>TAN (mg/L)</a:t>
                </a:r>
              </a:p>
            </c:rich>
          </c:tx>
          <c:layout/>
        </c:title>
        <c:numFmt formatCode="General" sourceLinked="1"/>
        <c:majorTickMark val="none"/>
        <c:tickLblPos val="nextTo"/>
        <c:crossAx val="74203136"/>
        <c:crosses val="autoZero"/>
        <c:crossBetween val="midCat"/>
      </c:valAx>
    </c:plotArea>
    <c:legend>
      <c:legendPos val="r"/>
      <c:layout>
        <c:manualLayout>
          <c:xMode val="edge"/>
          <c:yMode val="edge"/>
          <c:x val="0.80231932928913696"/>
          <c:y val="0.34263774460151947"/>
          <c:w val="0.18829095038616894"/>
          <c:h val="0.36044100956834418"/>
        </c:manualLayout>
      </c:layout>
    </c:legend>
    <c:plotVisOnly val="1"/>
  </c:chart>
  <c:spPr>
    <a:solidFill>
      <a:prstClr val="white"/>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pPr/>
              <a:t>12/19/2014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12/19/2014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Deb will introduce herself and then Andrea</a:t>
            </a:r>
          </a:p>
          <a:p>
            <a:pPr>
              <a:spcBef>
                <a:spcPct val="0"/>
              </a:spcBef>
            </a:pPr>
            <a:endParaRPr lang="en-US" dirty="0" smtClean="0"/>
          </a:p>
          <a:p>
            <a:pPr>
              <a:spcBef>
                <a:spcPct val="0"/>
              </a:spcBef>
            </a:pPr>
            <a:endParaRPr lang="en-US" dirty="0" smtClean="0"/>
          </a:p>
          <a:p>
            <a:pPr>
              <a:spcBef>
                <a:spcPct val="0"/>
              </a:spcBef>
            </a:pPr>
            <a:r>
              <a:rPr lang="en-US" dirty="0" smtClean="0"/>
              <a:t>Chair O’Keefe</a:t>
            </a:r>
          </a:p>
          <a:p>
            <a:pPr>
              <a:spcBef>
                <a:spcPct val="0"/>
              </a:spcBef>
            </a:pPr>
            <a:r>
              <a:rPr lang="en-US" dirty="0" smtClean="0"/>
              <a:t>Introductions</a:t>
            </a:r>
          </a:p>
          <a:p>
            <a:pPr>
              <a:spcBef>
                <a:spcPct val="0"/>
              </a:spcBef>
            </a:pPr>
            <a:endParaRPr lang="en-US" dirty="0" smtClean="0"/>
          </a:p>
          <a:p>
            <a:pPr>
              <a:spcBef>
                <a:spcPct val="0"/>
              </a:spcBef>
            </a:pPr>
            <a:r>
              <a:rPr lang="en-US" dirty="0" smtClean="0"/>
              <a:t>Today we are here to recommend that the Commission</a:t>
            </a:r>
            <a:r>
              <a:rPr lang="en-US" baseline="0" dirty="0" smtClean="0"/>
              <a:t> adopt amendments to Oregon’s water quality standards </a:t>
            </a:r>
            <a:r>
              <a:rPr lang="en-US" baseline="0" dirty="0" smtClean="0"/>
              <a:t>rules.</a:t>
            </a:r>
            <a:endParaRPr lang="en-US" baseline="0" dirty="0" smtClean="0"/>
          </a:p>
          <a:p>
            <a:pPr>
              <a:spcBef>
                <a:spcPct val="0"/>
              </a:spcBef>
            </a:pPr>
            <a:endParaRPr lang="en-US" baseline="0" dirty="0" smtClean="0"/>
          </a:p>
          <a:p>
            <a:pPr>
              <a:spcBef>
                <a:spcPct val="0"/>
              </a:spcBef>
            </a:pPr>
            <a:r>
              <a:rPr lang="en-US" baseline="0" dirty="0" smtClean="0"/>
              <a:t>We will give you some background information, explain why we propose these amendments and then we would be happy to answer questions.</a:t>
            </a:r>
            <a:endParaRPr lang="en-US" dirty="0" smtClean="0"/>
          </a:p>
          <a:p>
            <a:pPr>
              <a:spcBef>
                <a:spcPct val="0"/>
              </a:spcBef>
            </a:pPr>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-There will be 3 look up</a:t>
            </a:r>
            <a:r>
              <a:rPr lang="en-US" baseline="0" dirty="0" smtClean="0"/>
              <a:t> tables for the ammonia criteria</a:t>
            </a:r>
            <a:endParaRPr lang="en-US" dirty="0" smtClean="0"/>
          </a:p>
          <a:p>
            <a:pPr>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positive</a:t>
            </a:r>
            <a:r>
              <a:rPr lang="en-US" baseline="0" dirty="0" smtClean="0"/>
              <a:t> conclusion</a:t>
            </a:r>
            <a:r>
              <a:rPr lang="en-US" dirty="0" smtClean="0"/>
              <a:t> would likely lead to EPA approval of OR’s proposed criteria. EPA is optimistic that its</a:t>
            </a:r>
            <a:r>
              <a:rPr lang="en-US" baseline="0" dirty="0" smtClean="0"/>
              <a:t> criteria are protective of T&amp;E </a:t>
            </a:r>
            <a:r>
              <a:rPr lang="en-US" baseline="0" dirty="0" err="1" smtClean="0"/>
              <a:t>salmonids</a:t>
            </a:r>
            <a:endParaRPr lang="en-US" dirty="0" smtClean="0"/>
          </a:p>
          <a:p>
            <a:pPr>
              <a:spcBef>
                <a:spcPct val="0"/>
              </a:spcBef>
            </a:pPr>
            <a:endParaRPr lang="en-US" dirty="0" smtClean="0"/>
          </a:p>
          <a:p>
            <a:pPr>
              <a:spcBef>
                <a:spcPct val="0"/>
              </a:spcBef>
            </a:pPr>
            <a:r>
              <a:rPr lang="en-US" dirty="0" smtClean="0"/>
              <a:t>-EPA has been working w/ NMFS since this summer.</a:t>
            </a:r>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a:p>
            <a:pPr>
              <a:lnSpc>
                <a:spcPct val="90000"/>
              </a:lnSpc>
              <a:buClr>
                <a:srgbClr val="3F8D6F"/>
              </a:buClr>
              <a:buFont typeface="Wingdings" pitchFamily="2" charset="2"/>
              <a:buChar char="§"/>
            </a:pPr>
            <a:r>
              <a:rPr lang="en-US" sz="1200" dirty="0" smtClean="0"/>
              <a:t>EPA is optimistic that its criteria are protective of T&amp;E </a:t>
            </a:r>
            <a:r>
              <a:rPr lang="en-US" sz="1200" dirty="0" err="1" smtClean="0"/>
              <a:t>salmonids</a:t>
            </a:r>
            <a:endParaRPr lang="en-US" sz="1200" dirty="0" smtClean="0"/>
          </a:p>
          <a:p>
            <a:pPr>
              <a:lnSpc>
                <a:spcPct val="90000"/>
              </a:lnSpc>
              <a:buClr>
                <a:srgbClr val="3F8D6F"/>
              </a:buClr>
              <a:buFont typeface="Wingdings" pitchFamily="2" charset="2"/>
              <a:buChar char="§"/>
            </a:pPr>
            <a:r>
              <a:rPr lang="en-US" sz="1200" dirty="0" smtClean="0"/>
              <a:t>Under the CWA, DEQ is obligated to address disapprovals in a timely manner</a:t>
            </a:r>
          </a:p>
          <a:p>
            <a:pPr>
              <a:lnSpc>
                <a:spcPct val="90000"/>
              </a:lnSpc>
              <a:buClr>
                <a:srgbClr val="3F8D6F"/>
              </a:buClr>
              <a:buFont typeface="Wingdings" pitchFamily="2" charset="2"/>
              <a:buChar char="§"/>
            </a:pPr>
            <a:r>
              <a:rPr lang="en-US" sz="1200" dirty="0" smtClean="0"/>
              <a:t>Submittal of state adopted criteria encourages EPA and NMFS to act in a timely manner</a:t>
            </a:r>
          </a:p>
          <a:p>
            <a:pPr>
              <a:lnSpc>
                <a:spcPct val="90000"/>
              </a:lnSpc>
              <a:buClr>
                <a:srgbClr val="3F8D6F"/>
              </a:buClr>
            </a:pPr>
            <a:endParaRPr lang="en-US" sz="1200" dirty="0" smtClean="0"/>
          </a:p>
          <a:p>
            <a:pPr lvl="1" indent="0">
              <a:lnSpc>
                <a:spcPct val="90000"/>
              </a:lnSpc>
              <a:buNone/>
            </a:pPr>
            <a:r>
              <a:rPr lang="en-US" sz="1200" dirty="0" smtClean="0"/>
              <a:t>If Oregon’s adoption of EPA’s 2013 recommended criteria not approvable, DEQ would seek guidance from EPA on acceptable alternatives. </a:t>
            </a:r>
          </a:p>
          <a:p>
            <a:pPr>
              <a:spcBef>
                <a:spcPct val="0"/>
              </a:spcBef>
            </a:pPr>
            <a:endParaRPr lang="en-US" dirty="0" smtClean="0"/>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buClr>
                <a:srgbClr val="3F8D6F"/>
              </a:buClr>
              <a:buFont typeface="Wingdings" pitchFamily="2" charset="2"/>
              <a:buNone/>
              <a:defRPr/>
            </a:pPr>
            <a:r>
              <a:rPr lang="en-US" sz="1200" b="1" dirty="0" smtClean="0"/>
              <a:t>- </a:t>
            </a:r>
            <a:r>
              <a:rPr lang="en-US" sz="1200" b="0" dirty="0" smtClean="0"/>
              <a:t>Revisions</a:t>
            </a:r>
            <a:r>
              <a:rPr lang="en-US" sz="1200" b="0" baseline="0" dirty="0" smtClean="0"/>
              <a:t> to the ammonia criteria impact other CWA programs</a:t>
            </a:r>
            <a:endParaRPr lang="en-US" sz="1200" b="1" dirty="0" smtClean="0"/>
          </a:p>
          <a:p>
            <a:pPr fontAlgn="auto">
              <a:spcAft>
                <a:spcPts val="0"/>
              </a:spcAft>
              <a:buClr>
                <a:srgbClr val="3F8D6F"/>
              </a:buClr>
              <a:buFont typeface="Wingdings" pitchFamily="2" charset="2"/>
              <a:buNone/>
              <a:defRPr/>
            </a:pPr>
            <a:endParaRPr lang="en-US" sz="1200" b="1" dirty="0" smtClean="0"/>
          </a:p>
          <a:p>
            <a:pPr fontAlgn="auto">
              <a:spcAft>
                <a:spcPts val="0"/>
              </a:spcAft>
              <a:buClr>
                <a:srgbClr val="3F8D6F"/>
              </a:buClr>
              <a:buFont typeface="Wingdings" pitchFamily="2" charset="2"/>
              <a:buNone/>
              <a:defRPr/>
            </a:pPr>
            <a:r>
              <a:rPr lang="en-US" sz="1200" b="1" dirty="0" smtClean="0"/>
              <a:t>IR:</a:t>
            </a:r>
          </a:p>
          <a:p>
            <a:pPr fontAlgn="auto">
              <a:spcAft>
                <a:spcPts val="0"/>
              </a:spcAft>
              <a:buClr>
                <a:srgbClr val="3F8D6F"/>
              </a:buClr>
              <a:buFont typeface="Wingdings" pitchFamily="2" charset="2"/>
              <a:buChar char="§"/>
              <a:defRPr/>
            </a:pPr>
            <a:r>
              <a:rPr lang="en-US" sz="1200" b="1" dirty="0" smtClean="0"/>
              <a:t>2010</a:t>
            </a:r>
            <a:r>
              <a:rPr lang="en-US" sz="1200" dirty="0" smtClean="0"/>
              <a:t>:15 waterbodies impaired for ammonia—5 need TMDLs, 10 approved TMDLs</a:t>
            </a:r>
          </a:p>
          <a:p>
            <a:pPr fontAlgn="auto">
              <a:spcAft>
                <a:spcPts val="0"/>
              </a:spcAft>
              <a:buClr>
                <a:srgbClr val="3F8D6F"/>
              </a:buClr>
              <a:buFont typeface="Wingdings" pitchFamily="2" charset="2"/>
              <a:buChar char="§"/>
              <a:defRPr/>
            </a:pPr>
            <a:r>
              <a:rPr lang="en-US" sz="1200" b="1" dirty="0" smtClean="0"/>
              <a:t>2012</a:t>
            </a:r>
            <a:r>
              <a:rPr lang="en-US" sz="1200" dirty="0" smtClean="0"/>
              <a:t>: 1 additional impaired ammonia listing needing a TMDL</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lang="en-US" sz="1400"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[Could be based on the chronic 30-day rolling average, the 2.5 times the chronic criterion four-day average within the 30-day rolling average, or even the acute criteria duration based on a one-hour average.</a:t>
            </a:r>
            <a:r>
              <a:rPr lang="en-US" sz="1400" baseline="0" dirty="0" smtClean="0"/>
              <a:t> TMDL considerations will be addressed following adoption of criteria]</a:t>
            </a:r>
            <a:r>
              <a:rPr lang="en-US" sz="1400" dirty="0" smtClean="0"/>
              <a:t> </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change in NH3 criteria primarily affects individual discharge</a:t>
            </a:r>
            <a:r>
              <a:rPr lang="en-US" baseline="0" dirty="0" smtClean="0"/>
              <a:t> permits, rather than general permits, stormwater or construction permits. Generally, the proposed criteria are less stringent than current criteria.</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-Due to anti-backsliding rules, in cases where the proposed ammonia criteria result in effluent limits that are less stringent than the current limits, DEQ would typically preserve the more stringent limit</a:t>
            </a:r>
          </a:p>
          <a:p>
            <a:r>
              <a:rPr lang="en-US" baseline="0" dirty="0" smtClean="0"/>
              <a:t>           [</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endParaRPr lang="en-US" baseline="0" dirty="0" smtClean="0"/>
          </a:p>
          <a:p>
            <a:r>
              <a:rPr lang="en-US" baseline="0" dirty="0" smtClean="0"/>
              <a:t>-additional permitting and monitoring considerations will be addressed following adoption of criteria</a:t>
            </a:r>
          </a:p>
          <a:p>
            <a:endParaRPr lang="en-US" baseline="0" dirty="0" smtClean="0"/>
          </a:p>
          <a:p>
            <a:r>
              <a:rPr lang="en-US" baseline="0" dirty="0" smtClean="0"/>
              <a:t>-</a:t>
            </a:r>
            <a:r>
              <a:rPr lang="en-US" b="1" baseline="0" dirty="0" smtClean="0"/>
              <a:t>Debra will be covering the next few slides on the corrections we’re proposing  </a:t>
            </a:r>
          </a:p>
          <a:p>
            <a:endParaRPr lang="en-US" baseline="0" dirty="0" smtClean="0"/>
          </a:p>
          <a:p>
            <a:pPr fontAlgn="auto">
              <a:spcAft>
                <a:spcPts val="0"/>
              </a:spcAft>
              <a:buFont typeface="Wingdings" pitchFamily="2" charset="2"/>
              <a:buNone/>
              <a:defRPr/>
            </a:pPr>
            <a:r>
              <a:rPr lang="en-US" sz="1000" dirty="0" smtClean="0"/>
              <a:t>BACKPOCKET: Currently, the amount of monitoring required is based upon a facility’s flow capacity</a:t>
            </a:r>
          </a:p>
          <a:p>
            <a:pPr lvl="1" fontAlgn="auto">
              <a:spcAft>
                <a:spcPts val="0"/>
              </a:spcAft>
              <a:buFont typeface="Arial" pitchFamily="34" charset="0"/>
              <a:buChar char="•"/>
              <a:defRPr/>
            </a:pPr>
            <a:r>
              <a:rPr lang="en-US" sz="1000" dirty="0" smtClean="0"/>
              <a:t>larger facilities (4 per month) require more monitoring than smaller facilities (1-2 per month)</a:t>
            </a:r>
          </a:p>
          <a:p>
            <a:pPr marL="457200" marR="0" lvl="1" indent="0" algn="l" defTabSz="914400" rtl="0" eaLnBrk="1" fontAlgn="auto" latinLnBrk="0" hangingPunct="1">
              <a:lnSpc>
                <a:spcPct val="100000"/>
              </a:lnSpc>
              <a:spcBef>
                <a:spcPct val="30000"/>
              </a:spcBef>
              <a:spcAft>
                <a:spcPts val="0"/>
              </a:spcAft>
              <a:buClrTx/>
              <a:buSzTx/>
              <a:buFont typeface="Arial" pitchFamily="34" charset="0"/>
              <a:buNone/>
              <a:tabLst/>
              <a:defRPr/>
            </a:pPr>
            <a:endParaRPr lang="en-US" sz="1000" baseline="0" dirty="0" smtClean="0"/>
          </a:p>
          <a:p>
            <a:pPr marL="0" marR="0" lvl="0" indent="0" algn="l" defTabSz="914400" rtl="0" eaLnBrk="1" fontAlgn="auto" latinLnBrk="0" hangingPunct="1">
              <a:lnSpc>
                <a:spcPct val="100000"/>
              </a:lnSpc>
              <a:spcBef>
                <a:spcPct val="30000"/>
              </a:spcBef>
              <a:spcAft>
                <a:spcPts val="0"/>
              </a:spcAft>
              <a:buClrTx/>
              <a:buSzTx/>
              <a:buFont typeface="Arial" pitchFamily="34" charset="0"/>
              <a:buNone/>
              <a:tabLst/>
              <a:defRPr/>
            </a:pPr>
            <a:r>
              <a:rPr lang="en-US" sz="1000" baseline="0" dirty="0" smtClean="0"/>
              <a:t>-MZs: DEQ has the option to use 30Q5 (lowest 30 day </a:t>
            </a:r>
            <a:r>
              <a:rPr lang="en-US" sz="1000" baseline="0" dirty="0" err="1" smtClean="0"/>
              <a:t>ave</a:t>
            </a:r>
            <a:r>
              <a:rPr lang="en-US" sz="1000" baseline="0" dirty="0" smtClean="0"/>
              <a:t>. Q based on a 5 yr. interval) or 30Q10 design flows to determine compliance w/ chronic criteria. 30Q5 is what dischargers use for the human health toxics criteria</a:t>
            </a:r>
          </a:p>
          <a:p>
            <a:pPr lvl="1" fontAlgn="auto">
              <a:spcAft>
                <a:spcPts val="0"/>
              </a:spcAft>
              <a:buFont typeface="Arial" pitchFamily="34" charset="0"/>
              <a:buNone/>
              <a:defRPr/>
            </a:pPr>
            <a:endParaRPr lang="en-US" sz="1200" dirty="0" smtClean="0"/>
          </a:p>
          <a:p>
            <a:pPr lvl="0" fontAlgn="auto">
              <a:spcAft>
                <a:spcPts val="0"/>
              </a:spcAft>
              <a:buFont typeface="Arial" pitchFamily="34" charset="0"/>
              <a:buNone/>
              <a:defRPr/>
            </a:pPr>
            <a:endParaRPr lang="en-US" sz="1200" dirty="0" smtClean="0"/>
          </a:p>
          <a:p>
            <a:pPr lvl="0" fontAlgn="auto">
              <a:spcAft>
                <a:spcPts val="0"/>
              </a:spcAft>
              <a:buFontTx/>
              <a:buNone/>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baseline="0" dirty="0" smtClean="0"/>
              <a:t>In </a:t>
            </a:r>
            <a:r>
              <a:rPr lang="en-US" baseline="0" dirty="0" smtClean="0"/>
              <a:t>2003, DEQ reorganized Division 41 rules.  During this process, criteria for the main stem Snake River were place in one rule, but the wrong river miles were inadvertently identified </a:t>
            </a:r>
            <a:r>
              <a:rPr lang="en-US" baseline="0" dirty="0" smtClean="0"/>
              <a:t>in the pH criterion.  </a:t>
            </a:r>
            <a:r>
              <a:rPr lang="en-US" baseline="0" dirty="0" smtClean="0"/>
              <a:t>The </a:t>
            </a:r>
            <a:r>
              <a:rPr lang="en-US" baseline="0" dirty="0" smtClean="0"/>
              <a:t>proposed rule amendment simply </a:t>
            </a:r>
            <a:r>
              <a:rPr lang="en-US" baseline="0" dirty="0" smtClean="0"/>
              <a:t>removes the river miles identified in the pH criterion language to remove any ambiguity about </a:t>
            </a:r>
            <a:r>
              <a:rPr lang="en-US" baseline="0" dirty="0" smtClean="0"/>
              <a:t>whether the </a:t>
            </a:r>
            <a:r>
              <a:rPr lang="en-US" baseline="0" dirty="0" smtClean="0"/>
              <a:t>pH criterion </a:t>
            </a:r>
            <a:r>
              <a:rPr lang="en-US" baseline="0" dirty="0" smtClean="0"/>
              <a:t>applies to the entire main stem of the Snake River within Oregon, which it does.</a:t>
            </a:r>
            <a:endParaRPr lang="en-US" baseline="0" dirty="0" smtClean="0"/>
          </a:p>
          <a:p>
            <a:pPr>
              <a:spcBef>
                <a:spcPct val="0"/>
              </a:spcBef>
            </a:pPr>
            <a:r>
              <a:rPr lang="en-US" baseline="0" dirty="0" smtClean="0"/>
              <a:t> </a:t>
            </a:r>
          </a:p>
          <a:p>
            <a:pPr>
              <a:spcBef>
                <a:spcPct val="0"/>
              </a:spcBef>
            </a:pPr>
            <a:r>
              <a:rPr lang="en-US" baseline="0" dirty="0" smtClean="0"/>
              <a:t>Shown on P.     of Attachment A.</a:t>
            </a:r>
          </a:p>
          <a:p>
            <a:pPr>
              <a:spcBef>
                <a:spcPct val="0"/>
              </a:spcBef>
            </a:pPr>
            <a:endParaRPr lang="en-US" baseline="0" dirty="0" smtClean="0"/>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a:p>
            <a:pPr>
              <a:spcBef>
                <a:spcPct val="0"/>
              </a:spcBef>
            </a:pPr>
            <a:r>
              <a:rPr lang="en-US" dirty="0" smtClean="0"/>
              <a:t>Bullet</a:t>
            </a:r>
            <a:r>
              <a:rPr lang="en-US" baseline="0" dirty="0" smtClean="0"/>
              <a:t> 1: above</a:t>
            </a:r>
          </a:p>
          <a:p>
            <a:pPr>
              <a:spcBef>
                <a:spcPct val="0"/>
              </a:spcBef>
            </a:pPr>
            <a:endParaRPr lang="en-US" baseline="0" dirty="0" smtClean="0"/>
          </a:p>
          <a:p>
            <a:pPr>
              <a:spcBef>
                <a:spcPct val="0"/>
              </a:spcBef>
            </a:pPr>
            <a:r>
              <a:rPr lang="en-US" baseline="0" dirty="0" smtClean="0"/>
              <a:t>Bullet 2:</a:t>
            </a:r>
            <a:endParaRPr lang="en-US" dirty="0" smtClean="0"/>
          </a:p>
          <a:p>
            <a:pPr>
              <a:spcBef>
                <a:spcPct val="0"/>
              </a:spcBef>
              <a:buFont typeface="Arial" pitchFamily="34" charset="0"/>
              <a:buChar char="•"/>
            </a:pPr>
            <a:r>
              <a:rPr lang="en-US" dirty="0" smtClean="0"/>
              <a:t> The</a:t>
            </a:r>
            <a:r>
              <a:rPr lang="en-US" baseline="0" dirty="0" smtClean="0"/>
              <a:t> revisions for the majority of the canal, a 27 mile constructed channel, were approved.  </a:t>
            </a:r>
          </a:p>
          <a:p>
            <a:pPr>
              <a:spcBef>
                <a:spcPct val="0"/>
              </a:spcBef>
              <a:buFont typeface="Arial" pitchFamily="34" charset="0"/>
              <a:buChar char="•"/>
            </a:pPr>
            <a:r>
              <a:rPr lang="en-US" baseline="0" dirty="0" smtClean="0"/>
              <a:t> But the revisions for the lower 3-mile overflow channel were partially disapproved.</a:t>
            </a:r>
          </a:p>
          <a:p>
            <a:pPr lvl="1">
              <a:spcBef>
                <a:spcPct val="0"/>
              </a:spcBef>
              <a:buFont typeface="Arial" pitchFamily="34" charset="0"/>
              <a:buChar char="•"/>
            </a:pPr>
            <a:r>
              <a:rPr lang="en-US" baseline="0" dirty="0" smtClean="0"/>
              <a:t>  follows a natural drainage-way connecting the constructed channel to the Columbia R.</a:t>
            </a:r>
          </a:p>
          <a:p>
            <a:pPr lvl="0">
              <a:spcBef>
                <a:spcPct val="0"/>
              </a:spcBef>
              <a:buFont typeface="Arial" pitchFamily="34" charset="0"/>
              <a:buNone/>
            </a:pPr>
            <a:endParaRPr lang="en-US" baseline="0" dirty="0" smtClean="0"/>
          </a:p>
          <a:p>
            <a:pPr lvl="0">
              <a:spcBef>
                <a:spcPct val="0"/>
              </a:spcBef>
              <a:buFont typeface="Arial" pitchFamily="34" charset="0"/>
              <a:buNone/>
            </a:pPr>
            <a:r>
              <a:rPr lang="en-US" baseline="0" dirty="0" smtClean="0"/>
              <a:t>Bullet 3:</a:t>
            </a:r>
          </a:p>
          <a:p>
            <a:pPr lvl="0">
              <a:spcBef>
                <a:spcPct val="0"/>
              </a:spcBef>
              <a:buFont typeface="Arial" pitchFamily="34" charset="0"/>
              <a:buChar char="•"/>
            </a:pPr>
            <a:r>
              <a:rPr lang="en-US" baseline="0" dirty="0" smtClean="0"/>
              <a:t> the disapproved criteria are not effective for CWA purposes,  therefore the </a:t>
            </a:r>
            <a:r>
              <a:rPr lang="en-US" i="1" baseline="0" dirty="0" smtClean="0"/>
              <a:t>(bullet above)</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r>
              <a:rPr lang="en-US" dirty="0" smtClean="0"/>
              <a:t>Where </a:t>
            </a:r>
            <a:r>
              <a:rPr lang="en-US" dirty="0" smtClean="0"/>
              <a:t>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1.  As </a:t>
            </a:r>
            <a:r>
              <a:rPr lang="en-US" dirty="0" smtClean="0"/>
              <a:t>a result of </a:t>
            </a:r>
            <a:r>
              <a:rPr lang="en-US" dirty="0" smtClean="0"/>
              <a:t>litigation over Oregon’s temperature standard,</a:t>
            </a:r>
            <a:r>
              <a:rPr lang="en-US" baseline="0" dirty="0" smtClean="0"/>
              <a:t> </a:t>
            </a:r>
            <a:r>
              <a:rPr lang="en-US" i="1" baseline="0" dirty="0" smtClean="0"/>
              <a:t>(bullet 1)</a:t>
            </a:r>
            <a:endParaRPr lang="en-US" i="1" dirty="0" smtClean="0"/>
          </a:p>
          <a:p>
            <a:pPr>
              <a:spcBef>
                <a:spcPct val="0"/>
              </a:spcBef>
            </a:pPr>
            <a:endParaRPr lang="en-US" dirty="0" smtClean="0"/>
          </a:p>
          <a:p>
            <a:pPr marL="228600" indent="-228600">
              <a:spcBef>
                <a:spcPct val="0"/>
              </a:spcBef>
              <a:buAutoNum type="arabicPeriod" startAt="2"/>
            </a:pPr>
            <a:r>
              <a:rPr lang="en-US" dirty="0" smtClean="0"/>
              <a:t>DEQ is not proposing</a:t>
            </a:r>
            <a:r>
              <a:rPr lang="en-US" baseline="0" dirty="0" smtClean="0"/>
              <a:t> to </a:t>
            </a:r>
            <a:r>
              <a:rPr lang="en-US" dirty="0" smtClean="0"/>
              <a:t>amend these rules</a:t>
            </a:r>
            <a:r>
              <a:rPr lang="en-US" dirty="0" smtClean="0"/>
              <a:t>, </a:t>
            </a:r>
            <a:r>
              <a:rPr lang="en-US" dirty="0" smtClean="0"/>
              <a:t>rather,</a:t>
            </a:r>
            <a:r>
              <a:rPr lang="en-US" baseline="0" dirty="0" smtClean="0"/>
              <a:t> we recommend </a:t>
            </a:r>
            <a:r>
              <a:rPr lang="en-US" dirty="0" smtClean="0"/>
              <a:t>adding </a:t>
            </a:r>
            <a:r>
              <a:rPr lang="en-US" dirty="0" smtClean="0"/>
              <a:t>clarifying </a:t>
            </a:r>
            <a:r>
              <a:rPr lang="en-US" dirty="0" smtClean="0"/>
              <a:t>notes to inform the reader that</a:t>
            </a:r>
            <a:r>
              <a:rPr lang="en-US" baseline="0" dirty="0" smtClean="0"/>
              <a:t> these provision are not in effect for CWA purposes.  </a:t>
            </a:r>
          </a:p>
          <a:p>
            <a:pPr marL="1143000" lvl="2" indent="-228600">
              <a:spcBef>
                <a:spcPct val="0"/>
              </a:spcBef>
              <a:buNone/>
            </a:pPr>
            <a:r>
              <a:rPr lang="en-US" i="1" baseline="0" dirty="0" smtClean="0"/>
              <a:t>(Because they are not rule amendments, </a:t>
            </a:r>
            <a:r>
              <a:rPr lang="en-US" i="1" dirty="0" smtClean="0"/>
              <a:t>DEQ </a:t>
            </a:r>
            <a:r>
              <a:rPr lang="en-US" i="1" dirty="0" smtClean="0"/>
              <a:t>did not take public comment on </a:t>
            </a:r>
            <a:r>
              <a:rPr lang="en-US" i="1" dirty="0" smtClean="0"/>
              <a:t>the informational notes.</a:t>
            </a:r>
            <a:r>
              <a:rPr lang="en-US" i="1" baseline="0" dirty="0" smtClean="0"/>
              <a:t>  </a:t>
            </a:r>
            <a:r>
              <a:rPr lang="en-US" sz="1200" i="1" baseline="0" dirty="0" smtClean="0">
                <a:solidFill>
                  <a:srgbClr val="FF0000"/>
                </a:solidFill>
              </a:rPr>
              <a:t>One commenter </a:t>
            </a:r>
            <a:r>
              <a:rPr lang="en-US" sz="1200" i="1" baseline="0" dirty="0" smtClean="0">
                <a:solidFill>
                  <a:srgbClr val="FF0000"/>
                </a:solidFill>
              </a:rPr>
              <a:t>believes the addition of these notes are ambiguous, while several other commenters supported the notes</a:t>
            </a:r>
            <a:r>
              <a:rPr lang="en-US" sz="1200" i="1" baseline="0" dirty="0" smtClean="0">
                <a:solidFill>
                  <a:srgbClr val="FF0000"/>
                </a:solidFill>
              </a:rPr>
              <a:t>.)</a:t>
            </a:r>
            <a:endParaRPr lang="en-US" sz="1200" i="1" baseline="0" dirty="0" smtClean="0">
              <a:solidFill>
                <a:srgbClr val="FF0000"/>
              </a:solidFill>
            </a:endParaRPr>
          </a:p>
          <a:p>
            <a:pPr>
              <a:spcBef>
                <a:spcPct val="0"/>
              </a:spcBef>
              <a:buFontTx/>
              <a:buChar char="-"/>
            </a:pPr>
            <a:endParaRPr lang="en-US" dirty="0" smtClean="0"/>
          </a:p>
          <a:p>
            <a:pPr marL="228600" marR="0" indent="-228600" algn="l" defTabSz="914400" rtl="0" eaLnBrk="1" fontAlgn="base" latinLnBrk="0" hangingPunct="1">
              <a:lnSpc>
                <a:spcPct val="100000"/>
              </a:lnSpc>
              <a:spcBef>
                <a:spcPct val="0"/>
              </a:spcBef>
              <a:spcAft>
                <a:spcPct val="0"/>
              </a:spcAft>
              <a:buClrTx/>
              <a:buSzTx/>
              <a:buFontTx/>
              <a:buAutoNum type="arabicPeriod" startAt="3"/>
              <a:tabLst/>
              <a:defRPr/>
            </a:pPr>
            <a:r>
              <a:rPr lang="en-US" sz="1200" kern="1200" dirty="0" smtClean="0">
                <a:solidFill>
                  <a:schemeClr val="tx1"/>
                </a:solidFill>
                <a:latin typeface="+mn-lt"/>
                <a:ea typeface="+mn-ea"/>
                <a:cs typeface="+mn-cs"/>
              </a:rPr>
              <a:t>DEQ is not recommending revisions to the temperature standard at this</a:t>
            </a:r>
            <a:r>
              <a:rPr lang="en-US" sz="1200" kern="1200" baseline="0" dirty="0" smtClean="0">
                <a:solidFill>
                  <a:schemeClr val="tx1"/>
                </a:solidFill>
                <a:latin typeface="+mn-lt"/>
                <a:ea typeface="+mn-ea"/>
                <a:cs typeface="+mn-cs"/>
              </a:rPr>
              <a:t> time. </a:t>
            </a:r>
          </a:p>
          <a:p>
            <a:pPr marL="685800" marR="0" lvl="1" indent="-22860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a:t>
            </a:r>
            <a:r>
              <a:rPr lang="en-US" sz="1200" kern="1200" dirty="0" smtClean="0">
                <a:solidFill>
                  <a:schemeClr val="tx1"/>
                </a:solidFill>
                <a:latin typeface="+mn-lt"/>
                <a:ea typeface="+mn-ea"/>
                <a:cs typeface="+mn-cs"/>
              </a:rPr>
              <a:t>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a:t>
            </a:r>
            <a:r>
              <a:rPr lang="en-US" sz="1200" kern="1200" dirty="0" smtClean="0">
                <a:solidFill>
                  <a:schemeClr val="tx1"/>
                </a:solidFill>
                <a:latin typeface="+mn-lt"/>
                <a:ea typeface="+mn-ea"/>
                <a:cs typeface="+mn-cs"/>
              </a:rPr>
              <a:t>standards in the future.</a:t>
            </a:r>
            <a:endParaRPr lang="en-US" sz="1200" kern="1200" dirty="0" smtClean="0">
              <a:solidFill>
                <a:schemeClr val="tx1"/>
              </a:solidFill>
              <a:latin typeface="+mn-lt"/>
              <a:ea typeface="+mn-ea"/>
              <a:cs typeface="+mn-cs"/>
            </a:endParaRP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-HAND BACK TO ANDREA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a:t>
            </a:r>
            <a:r>
              <a:rPr lang="en-US" sz="1200" kern="1200" baseline="0" dirty="0" smtClean="0">
                <a:solidFill>
                  <a:schemeClr val="tx1"/>
                </a:solidFill>
                <a:latin typeface="+mn-lt"/>
                <a:ea typeface="+mn-ea"/>
                <a:cs typeface="+mn-cs"/>
              </a:rPr>
              <a:t> because we </a:t>
            </a:r>
            <a:r>
              <a:rPr lang="en-US" sz="1200" kern="1200" dirty="0" smtClean="0">
                <a:solidFill>
                  <a:schemeClr val="tx1"/>
                </a:solidFill>
                <a:latin typeface="+mn-lt"/>
                <a:ea typeface="+mn-ea"/>
                <a:cs typeface="+mn-cs"/>
              </a:rPr>
              <a:t>did not anticipate that the proposed rules would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BACKPOCKET: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         NH3</a:t>
            </a:r>
            <a:r>
              <a:rPr lang="en-US" sz="1000" baseline="0" dirty="0" smtClean="0"/>
              <a:t> Comments: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a:t>
            </a:r>
            <a:r>
              <a:rPr lang="en-US" sz="1000" dirty="0" smtClean="0"/>
              <a:t>DEQ received one public comment questioning why we propose to adopt revisions now, rather than wait for NMFS’s opinion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a:t>
            </a:r>
            <a:r>
              <a:rPr lang="en-US" sz="1000" dirty="0" smtClean="0"/>
              <a:t>One public commenter stated concern in allowing mixing zones</a:t>
            </a:r>
          </a:p>
          <a:p>
            <a:pPr lvl="2" fontAlgn="auto">
              <a:spcAft>
                <a:spcPts val="0"/>
              </a:spcAft>
              <a:buClr>
                <a:srgbClr val="3F8D6F"/>
              </a:buClr>
              <a:defRPr/>
            </a:pPr>
            <a:r>
              <a:rPr lang="en-US" sz="1000" dirty="0" smtClean="0"/>
              <a:t>             -Sensitive, non-mobile species, such as mussels cannot move out of the toxic zone like fish can </a:t>
            </a:r>
          </a:p>
          <a:p>
            <a:pPr lvl="1" fontAlgn="auto">
              <a:spcAft>
                <a:spcPts val="0"/>
              </a:spcAft>
              <a:buClr>
                <a:srgbClr val="3F8D6F"/>
              </a:buClr>
              <a:defRPr/>
            </a:pPr>
            <a:r>
              <a:rPr lang="en-US" sz="1000" dirty="0" smtClean="0"/>
              <a:t>                       -DEQ is not proposing revisions to its mixing zone policy as a part of this rulemaking—</a:t>
            </a:r>
            <a:r>
              <a:rPr lang="en-US" sz="1000" dirty="0" smtClean="0">
                <a:solidFill>
                  <a:srgbClr val="FF0000"/>
                </a:solidFill>
              </a:rPr>
              <a:t>DEQ </a:t>
            </a:r>
            <a:endParaRPr lang="en-US" sz="10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DEQ recommends that the Commission adopt the proposed rule amendments shown in Attachment A of your staff report.  </a:t>
            </a:r>
            <a:endParaRPr lang="en-US" baseline="0" dirty="0" smtClean="0"/>
          </a:p>
          <a:p>
            <a:pPr>
              <a:spcBef>
                <a:spcPct val="0"/>
              </a:spcBef>
            </a:pPr>
            <a:endParaRPr lang="en-US" dirty="0" smtClean="0"/>
          </a:p>
          <a:p>
            <a:pPr>
              <a:spcBef>
                <a:spcPct val="0"/>
              </a:spcBef>
            </a:pPr>
            <a:r>
              <a:rPr lang="en-US" dirty="0" smtClean="0"/>
              <a:t>These </a:t>
            </a:r>
            <a:r>
              <a:rPr lang="en-US" dirty="0" smtClean="0"/>
              <a:t>amendments:</a:t>
            </a:r>
          </a:p>
          <a:p>
            <a:pPr>
              <a:spcBef>
                <a:spcPct val="0"/>
              </a:spcBef>
            </a:pPr>
            <a:r>
              <a:rPr lang="en-US" dirty="0" smtClean="0"/>
              <a:t>-</a:t>
            </a:r>
            <a:r>
              <a:rPr lang="en-US" baseline="0" dirty="0" smtClean="0"/>
              <a:t> Revise Oregon’s ammonia criteria, which are established to protect fish and other aquatic life.</a:t>
            </a:r>
            <a:endParaRPr lang="en-US" dirty="0" smtClean="0"/>
          </a:p>
          <a:p>
            <a:pPr>
              <a:spcBef>
                <a:spcPct val="0"/>
              </a:spcBef>
            </a:pPr>
            <a:endParaRPr lang="en-US" dirty="0" smtClean="0"/>
          </a:p>
          <a:p>
            <a:pPr>
              <a:spcBef>
                <a:spcPct val="0"/>
              </a:spcBef>
              <a:buFontTx/>
              <a:buChar char="-"/>
            </a:pPr>
            <a:r>
              <a:rPr lang="en-US" dirty="0" smtClean="0"/>
              <a:t> Correct a minor error in</a:t>
            </a:r>
            <a:r>
              <a:rPr lang="en-US" baseline="0" dirty="0" smtClean="0"/>
              <a:t> the </a:t>
            </a:r>
            <a:r>
              <a:rPr lang="en-US" dirty="0" smtClean="0"/>
              <a:t>Snake River criteria rule language</a:t>
            </a:r>
            <a:endParaRPr lang="en-US" dirty="0" smtClean="0"/>
          </a:p>
          <a:p>
            <a:pPr>
              <a:spcBef>
                <a:spcPct val="0"/>
              </a:spcBef>
              <a:buFontTx/>
              <a:buChar char="-"/>
            </a:pPr>
            <a:endParaRPr lang="en-US" dirty="0" smtClean="0"/>
          </a:p>
          <a:p>
            <a:pPr>
              <a:spcBef>
                <a:spcPct val="0"/>
              </a:spcBef>
              <a:buFontTx/>
              <a:buChar char="-"/>
            </a:pPr>
            <a:r>
              <a:rPr lang="en-US" dirty="0" smtClean="0"/>
              <a:t> </a:t>
            </a:r>
            <a:r>
              <a:rPr lang="en-US" baseline="0" dirty="0" smtClean="0"/>
              <a:t>R</a:t>
            </a:r>
            <a:r>
              <a:rPr lang="en-US" dirty="0" smtClean="0"/>
              <a:t>evise </a:t>
            </a:r>
            <a:r>
              <a:rPr lang="en-US" dirty="0" smtClean="0"/>
              <a:t>the site specific standards for an irrigation canal in the Umatilla basin </a:t>
            </a:r>
          </a:p>
          <a:p>
            <a:pPr>
              <a:spcBef>
                <a:spcPct val="0"/>
              </a:spcBef>
              <a:buFontTx/>
              <a:buChar char="-"/>
            </a:pPr>
            <a:endParaRPr lang="en-US" dirty="0" smtClean="0"/>
          </a:p>
          <a:p>
            <a:pPr>
              <a:spcBef>
                <a:spcPct val="0"/>
              </a:spcBef>
              <a:buFontTx/>
              <a:buChar char="-"/>
            </a:pPr>
            <a:r>
              <a:rPr lang="en-US" dirty="0" smtClean="0"/>
              <a:t> Add </a:t>
            </a:r>
            <a:r>
              <a:rPr lang="en-US" dirty="0" smtClean="0"/>
              <a:t>informational</a:t>
            </a:r>
            <a:r>
              <a:rPr lang="en-US" baseline="0" dirty="0" smtClean="0"/>
              <a:t> notes about the status of the natural conditions criteria</a:t>
            </a:r>
          </a:p>
          <a:p>
            <a:pPr>
              <a:spcBef>
                <a:spcPct val="0"/>
              </a:spcBef>
              <a:buFontTx/>
              <a:buChar char="-"/>
            </a:pPr>
            <a:endParaRPr lang="en-US" baseline="0" dirty="0" smtClean="0"/>
          </a:p>
          <a:p>
            <a:pPr>
              <a:spcBef>
                <a:spcPct val="0"/>
              </a:spcBef>
              <a:buFontTx/>
              <a:buChar char="-"/>
            </a:pPr>
            <a:r>
              <a:rPr lang="en-US" dirty="0" smtClean="0"/>
              <a:t> And</a:t>
            </a:r>
            <a:r>
              <a:rPr lang="en-US" baseline="0" dirty="0" smtClean="0"/>
              <a:t> incorporate </a:t>
            </a:r>
            <a:r>
              <a:rPr lang="en-US" baseline="0" dirty="0" smtClean="0"/>
              <a:t>some</a:t>
            </a:r>
            <a:r>
              <a:rPr lang="en-US" dirty="0" smtClean="0"/>
              <a:t> plain</a:t>
            </a:r>
            <a:r>
              <a:rPr lang="en-US" baseline="0" dirty="0" smtClean="0"/>
              <a:t> English revisions to the </a:t>
            </a:r>
            <a:r>
              <a:rPr lang="en-US" baseline="0" dirty="0" smtClean="0"/>
              <a:t>rules. The plain English changes </a:t>
            </a:r>
            <a:r>
              <a:rPr lang="en-US" baseline="0" dirty="0" smtClean="0"/>
              <a:t>are not substantive. </a:t>
            </a:r>
          </a:p>
          <a:p>
            <a:pPr>
              <a:spcBef>
                <a:spcPct val="0"/>
              </a:spcBef>
              <a:buFontTx/>
              <a:buNone/>
            </a:pPr>
            <a:endParaRPr lang="en-US" dirty="0" smtClean="0"/>
          </a:p>
          <a:p>
            <a:pPr>
              <a:spcBef>
                <a:spcPct val="0"/>
              </a:spcBef>
              <a:buFontTx/>
              <a:buNone/>
            </a:pPr>
            <a:endParaRPr lang="en-US" dirty="0" smtClean="0"/>
          </a:p>
          <a:p>
            <a:pPr>
              <a:spcBef>
                <a:spcPct val="0"/>
              </a:spcBef>
            </a:pPr>
            <a:r>
              <a:rPr lang="en-US" dirty="0" smtClean="0"/>
              <a:t>I will </a:t>
            </a:r>
            <a:r>
              <a:rPr lang="en-US" dirty="0" smtClean="0"/>
              <a:t>explain the minor revisions later </a:t>
            </a:r>
            <a:r>
              <a:rPr lang="en-US" dirty="0" smtClean="0"/>
              <a:t>in the </a:t>
            </a:r>
            <a:r>
              <a:rPr lang="en-US" dirty="0" smtClean="0"/>
              <a:t>presentation, but </a:t>
            </a:r>
            <a:r>
              <a:rPr lang="en-US" dirty="0" smtClean="0"/>
              <a:t>first, </a:t>
            </a:r>
            <a:r>
              <a:rPr lang="en-US" dirty="0" smtClean="0"/>
              <a:t>Andrea will provide background information and an overview of the recommended</a:t>
            </a:r>
            <a:r>
              <a:rPr lang="en-US" baseline="0" dirty="0" smtClean="0"/>
              <a:t> changes to the ammonia criteria.</a:t>
            </a:r>
            <a:endParaRPr lang="en-US" baseline="0" dirty="0" smtClean="0"/>
          </a:p>
          <a:p>
            <a:pPr>
              <a:spcBef>
                <a:spcPct val="0"/>
              </a:spcBef>
            </a:pP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animal/human</a:t>
            </a:r>
            <a:r>
              <a:rPr lang="en-US" baseline="0" dirty="0" smtClean="0"/>
              <a:t> </a:t>
            </a:r>
            <a:r>
              <a:rPr lang="en-US" dirty="0" smtClean="0"/>
              <a:t>waste 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2004, the EQC adopted revised ammonia criteria based on EPA’s latest recommendations at that time (1999).</a:t>
            </a:r>
            <a:r>
              <a:rPr lang="en-US" baseline="0" dirty="0" smtClean="0"/>
              <a:t> A</a:t>
            </a:r>
            <a:r>
              <a:rPr lang="en-US" dirty="0" smtClean="0"/>
              <a:t>ny revisions to state WQS must</a:t>
            </a:r>
            <a:r>
              <a:rPr lang="en-US" baseline="0" dirty="0" smtClean="0"/>
              <a:t> </a:t>
            </a:r>
            <a:r>
              <a:rPr lang="en-US" dirty="0" smtClean="0"/>
              <a:t>be approved by the EPA to be effective for CWA purposes. However, before EPA could act on OR’s criteria, they needed</a:t>
            </a:r>
            <a:r>
              <a:rPr lang="en-US" baseline="0" dirty="0" smtClean="0"/>
              <a:t> to consult with the Services. </a:t>
            </a:r>
            <a:r>
              <a:rPr lang="en-US" dirty="0" smtClean="0"/>
              <a:t>The 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habitats</a:t>
            </a:r>
          </a:p>
          <a:p>
            <a:pPr>
              <a:spcBef>
                <a:spcPct val="0"/>
              </a:spcBef>
            </a:pPr>
            <a:endParaRPr lang="en-US" dirty="0" smtClean="0"/>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p>
          <a:p>
            <a:pPr>
              <a:spcBef>
                <a:spcPct val="0"/>
              </a:spcBef>
            </a:pPr>
            <a:endParaRPr lang="en-US" dirty="0" smtClean="0"/>
          </a:p>
          <a:p>
            <a:pPr>
              <a:spcBef>
                <a:spcPct val="0"/>
              </a:spcBef>
            </a:pPr>
            <a:r>
              <a:rPr lang="en-US" dirty="0" smtClean="0"/>
              <a:t>-read through bullets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-EPA conducted literature reviews from 1985 through Oct.</a:t>
            </a:r>
            <a:r>
              <a:rPr lang="en-US" baseline="0" dirty="0" smtClean="0"/>
              <a:t> 2012 (27 yrs) and have been working on developing updated NH3 criteria since their 1999 </a:t>
            </a:r>
            <a:r>
              <a:rPr lang="en-US" baseline="0" dirty="0" err="1" smtClean="0"/>
              <a:t>rec’s</a:t>
            </a:r>
            <a:r>
              <a:rPr lang="en-US" baseline="0" dirty="0" smtClean="0"/>
              <a:t> (13 yrs)</a:t>
            </a:r>
          </a:p>
          <a:p>
            <a:pPr>
              <a:lnSpc>
                <a:spcPct val="90000"/>
              </a:lnSpc>
              <a:spcBef>
                <a:spcPct val="0"/>
              </a:spcBef>
            </a:pPr>
            <a:endParaRPr lang="en-US" baseline="0"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p>
          <a:p>
            <a:pPr>
              <a:lnSpc>
                <a:spcPct val="90000"/>
              </a:lnSpc>
              <a:spcBef>
                <a:spcPct val="0"/>
              </a:spcBef>
            </a:pPr>
            <a:endParaRPr lang="en-US" dirty="0" smtClean="0"/>
          </a:p>
          <a:p>
            <a:pPr>
              <a:lnSpc>
                <a:spcPct val="90000"/>
              </a:lnSpc>
              <a:spcBef>
                <a:spcPct val="0"/>
              </a:spcBef>
            </a:pPr>
            <a:r>
              <a:rPr lang="en-US" dirty="0" err="1" smtClean="0"/>
              <a:t>Backpocket</a:t>
            </a:r>
            <a:r>
              <a:rPr lang="en-US" dirty="0" smtClean="0"/>
              <a:t>:</a:t>
            </a:r>
          </a:p>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has rec’d TAN expression since 1999 because both forms are toxic</a:t>
            </a:r>
            <a:r>
              <a:rPr lang="en-US" baseline="0" dirty="0" smtClean="0"/>
              <a:t> and convert back and forth</a:t>
            </a:r>
            <a:r>
              <a:rPr lang="en-US" dirty="0" smtClean="0"/>
              <a:t>. OR’s current criteria are expressed as unionized ammonia</a:t>
            </a:r>
          </a:p>
          <a:p>
            <a:pPr>
              <a:spcBef>
                <a:spcPct val="0"/>
              </a:spcBef>
            </a:pPr>
            <a:endParaRPr lang="en-US" dirty="0" smtClean="0"/>
          </a:p>
          <a:p>
            <a:pPr>
              <a:spcBef>
                <a:spcPct val="0"/>
              </a:spcBef>
            </a:pPr>
            <a:r>
              <a:rPr lang="en-US" dirty="0" smtClean="0"/>
              <a:t>-ACUTE</a:t>
            </a:r>
            <a:r>
              <a:rPr lang="en-US" baseline="0" dirty="0" smtClean="0"/>
              <a:t> CRITERIA</a:t>
            </a:r>
          </a:p>
          <a:p>
            <a:pPr>
              <a:spcBef>
                <a:spcPct val="0"/>
              </a:spcBef>
            </a:pPr>
            <a:r>
              <a:rPr lang="en-US" baseline="0" dirty="0" smtClean="0"/>
              <a:t>         - T</a:t>
            </a:r>
            <a:r>
              <a:rPr lang="en-US" dirty="0" smtClean="0"/>
              <a:t>he majority of OR waterbodies support </a:t>
            </a:r>
            <a:r>
              <a:rPr lang="en-US" dirty="0" err="1" smtClean="0"/>
              <a:t>salmonid</a:t>
            </a:r>
            <a:r>
              <a:rPr lang="en-US" dirty="0" smtClean="0"/>
              <a:t> use, so the more stringent criteria would apply in most waterbodies here in OR</a:t>
            </a:r>
          </a:p>
          <a:p>
            <a:pPr lvl="1">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lvl="1">
              <a:spcBef>
                <a:spcPct val="0"/>
              </a:spcBef>
            </a:pPr>
            <a:r>
              <a:rPr lang="en-US" dirty="0" smtClean="0"/>
              <a:t>-The 4 most sensitive species</a:t>
            </a:r>
            <a:r>
              <a:rPr lang="en-US" baseline="0" dirty="0" smtClean="0"/>
              <a:t> are mussels</a:t>
            </a:r>
            <a:endParaRPr lang="en-US" dirty="0" smtClean="0"/>
          </a:p>
          <a:p>
            <a:pPr>
              <a:spcBef>
                <a:spcPct val="0"/>
              </a:spcBef>
            </a:pPr>
            <a:endParaRPr lang="en-US" dirty="0" smtClean="0"/>
          </a:p>
          <a:p>
            <a:pPr>
              <a:spcBef>
                <a:spcPct val="0"/>
              </a:spcBef>
            </a:pPr>
            <a:r>
              <a:rPr lang="en-US" dirty="0" smtClean="0"/>
              <a:t>-CHRONIC CRITERIA</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a:t>
            </a:r>
            <a:r>
              <a:rPr lang="en-US" dirty="0" smtClean="0"/>
              <a:t>30 day averaging period began with EPA’s 1999 criteria </a:t>
            </a:r>
            <a:r>
              <a:rPr lang="en-US" dirty="0" err="1" smtClean="0"/>
              <a:t>rec’s</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-The 5 most sensitive species are mussels, a clam, bluegills/sunfish and the </a:t>
            </a:r>
            <a:r>
              <a:rPr lang="en-US" baseline="0" dirty="0" err="1" smtClean="0"/>
              <a:t>pebblesnail</a:t>
            </a:r>
            <a:r>
              <a:rPr lang="en-US" baseline="0" dirty="0" smtClean="0"/>
              <a:t> </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 The solid lines are the proposed criteria, while the dotted lines are OR’s current criteria</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baseline="0" dirty="0" smtClean="0"/>
              <a:t>        </a:t>
            </a:r>
            <a:r>
              <a:rPr lang="en-US" dirty="0" smtClean="0"/>
              <a:t>-as pH and temperature increases, the amount of unionized ammonia, the more toxic form of ammonia, predominates. Therefore, the criteria are more stringent as pH and temperature rise. </a:t>
            </a:r>
          </a:p>
          <a:p>
            <a:pPr>
              <a:spcBef>
                <a:spcPct val="0"/>
              </a:spcBef>
              <a:buFontTx/>
              <a:buNone/>
            </a:pPr>
            <a:endParaRPr lang="en-US" dirty="0" smtClean="0"/>
          </a:p>
          <a:p>
            <a:pPr>
              <a:spcBef>
                <a:spcPct val="0"/>
              </a:spcBef>
              <a:buFontTx/>
              <a:buChar char="-"/>
            </a:pPr>
            <a:r>
              <a:rPr lang="en-US" dirty="0" smtClean="0"/>
              <a:t>At higher temps, the proposed criteria are more stringent, while at lower temps, the proposed criteria are generally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12/19/2014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12/19/2014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12/19/2014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12/19/2014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 Revisions to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chemeClr val="bg1"/>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152400" y="5943600"/>
            <a:ext cx="8696325" cy="738188"/>
          </a:xfrm>
          <a:prstGeom prst="rect">
            <a:avLst/>
          </a:prstGeom>
          <a:noFill/>
          <a:ln w="9525">
            <a:noFill/>
            <a:miter lim="800000"/>
            <a:headEnd/>
            <a:tailEnd/>
          </a:ln>
        </p:spPr>
        <p:txBody>
          <a:bodyPr>
            <a:spAutoFit/>
          </a:bodyPr>
          <a:lstStyle/>
          <a:p>
            <a:r>
              <a:rPr lang="en-US" sz="1400" b="1" dirty="0">
                <a:solidFill>
                  <a:schemeClr val="bg1"/>
                </a:solidFill>
              </a:rPr>
              <a:t>Note:</a:t>
            </a:r>
            <a:r>
              <a:rPr lang="en-US" sz="1400" dirty="0">
                <a:solidFill>
                  <a:schemeClr val="bg1"/>
                </a:solidFill>
              </a:rPr>
              <a:t>  The graph above shows </a:t>
            </a:r>
            <a:r>
              <a:rPr lang="en-US" sz="1400" dirty="0" smtClean="0">
                <a:solidFill>
                  <a:schemeClr val="bg1"/>
                </a:solidFill>
              </a:rPr>
              <a:t>current </a:t>
            </a:r>
            <a:r>
              <a:rPr lang="en-US" sz="1400" dirty="0">
                <a:solidFill>
                  <a:schemeClr val="bg1"/>
                </a:solidFill>
              </a:rPr>
              <a:t>ammonia chronic criteria at pH of 6.5 and 7.0 on one line because they are almost identical. </a:t>
            </a:r>
            <a:r>
              <a:rPr lang="en-US" sz="1400" dirty="0" smtClean="0">
                <a:solidFill>
                  <a:schemeClr val="bg1"/>
                </a:solidFill>
              </a:rPr>
              <a:t>Current </a:t>
            </a:r>
            <a:r>
              <a:rPr lang="en-US" sz="1400" dirty="0">
                <a:solidFill>
                  <a:schemeClr val="bg1"/>
                </a:solidFill>
              </a:rPr>
              <a:t>criteria based on </a:t>
            </a:r>
            <a:r>
              <a:rPr lang="en-US" sz="1400" dirty="0" err="1">
                <a:solidFill>
                  <a:schemeClr val="bg1"/>
                </a:solidFill>
              </a:rPr>
              <a:t>salmonid</a:t>
            </a:r>
            <a:r>
              <a:rPr lang="en-US" sz="1400" dirty="0">
                <a:solidFill>
                  <a:schemeClr val="bg1"/>
                </a:solidFill>
              </a:rPr>
              <a:t> presence. Presence or absence of </a:t>
            </a:r>
            <a:r>
              <a:rPr lang="en-US" sz="1400" dirty="0" err="1">
                <a:solidFill>
                  <a:schemeClr val="bg1"/>
                </a:solidFill>
              </a:rPr>
              <a:t>salmonids</a:t>
            </a:r>
            <a:r>
              <a:rPr lang="en-US" sz="1400" dirty="0">
                <a:solidFill>
                  <a:schemeClr val="bg1"/>
                </a:solidFill>
              </a:rPr>
              <a:t>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10</a:t>
            </a:fld>
            <a:endParaRPr lang="en-US"/>
          </a:p>
        </p:txBody>
      </p:sp>
      <p:graphicFrame>
        <p:nvGraphicFramePr>
          <p:cNvPr id="8" name="Chart 7"/>
          <p:cNvGraphicFramePr/>
          <p:nvPr/>
        </p:nvGraphicFramePr>
        <p:xfrm>
          <a:off x="228600" y="228600"/>
          <a:ext cx="8629650" cy="5572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4724400" cy="3048000"/>
          </a:xfrm>
        </p:spPr>
        <p:txBody>
          <a:bodyPr>
            <a:normAutofit/>
          </a:bodyPr>
          <a:lstStyle/>
          <a:p>
            <a:pPr>
              <a:lnSpc>
                <a:spcPct val="90000"/>
              </a:lnSpc>
              <a:buClr>
                <a:srgbClr val="3F8D6F"/>
              </a:buClr>
              <a:buFont typeface="Wingdings" pitchFamily="2" charset="2"/>
              <a:buChar char="§"/>
            </a:pPr>
            <a:r>
              <a:rPr lang="en-US" sz="2800" dirty="0" smtClean="0"/>
              <a:t>NMFS and EPA are currently evaluating whether EPA’s 2013 criteria address the recommendations in NMFS’s biological opinion.</a:t>
            </a:r>
          </a:p>
          <a:p>
            <a:pPr>
              <a:lnSpc>
                <a:spcPct val="90000"/>
              </a:lnSpc>
              <a:buClr>
                <a:srgbClr val="3F8D6F"/>
              </a:buClr>
            </a:pPr>
            <a:endParaRPr lang="en-US" sz="2400" dirty="0" smtClean="0"/>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5394960" y="2819400"/>
            <a:ext cx="3352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31 and 40 to a separate rule in </a:t>
            </a:r>
            <a:r>
              <a:rPr lang="en-US" sz="2400" b="1" dirty="0" smtClean="0"/>
              <a:t>OAR 340-041-8033</a:t>
            </a:r>
            <a:r>
              <a:rPr lang="en-US" sz="2400" dirty="0" smtClean="0"/>
              <a:t>. </a:t>
            </a:r>
          </a:p>
          <a:p>
            <a:pPr lvl="1" fontAlgn="auto">
              <a:spcAft>
                <a:spcPts val="0"/>
              </a:spcAft>
              <a:defRPr/>
            </a:pPr>
            <a:r>
              <a:rPr lang="en-US" sz="2200" dirty="0" smtClean="0"/>
              <a:t>Table </a:t>
            </a:r>
            <a:r>
              <a:rPr lang="en-US" sz="2200" dirty="0" smtClean="0"/>
              <a:t>30 (Aquatic </a:t>
            </a:r>
            <a:r>
              <a:rPr lang="en-US" sz="2200" dirty="0" smtClean="0"/>
              <a:t>Life </a:t>
            </a:r>
            <a:r>
              <a:rPr lang="en-US" sz="2200" dirty="0" smtClean="0"/>
              <a:t>Criteria): </a:t>
            </a:r>
            <a:r>
              <a:rPr lang="en-US" sz="2200" dirty="0" smtClean="0"/>
              <a:t>edits to ammonia criteria and addition of three ammonia criteria tables</a:t>
            </a:r>
          </a:p>
          <a:p>
            <a:pPr lvl="1" fontAlgn="auto">
              <a:spcAft>
                <a:spcPts val="0"/>
              </a:spcAft>
              <a:defRPr/>
            </a:pPr>
            <a:r>
              <a:rPr lang="en-US" sz="2200" dirty="0" smtClean="0"/>
              <a:t>Table 31 (Aquatic Life Guidance Criteria): minor  non-substantive edits</a:t>
            </a:r>
          </a:p>
          <a:p>
            <a:pPr lvl="1" fontAlgn="auto">
              <a:spcAft>
                <a:spcPts val="0"/>
              </a:spcAft>
              <a:defRPr/>
            </a:pPr>
            <a:r>
              <a:rPr lang="en-US" sz="2200" dirty="0" smtClean="0"/>
              <a:t>Table 40 (Human Health Criteria):  no amendments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3340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dirty="0" smtClean="0"/>
              <a:t>16 ammonia-impaired waterbodies</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DEQ will re-assess listings in the next cycle of the Integrated Report</a:t>
            </a:r>
          </a:p>
          <a:p>
            <a:pPr lvl="1" fontAlgn="auto">
              <a:spcAft>
                <a:spcPts val="0"/>
              </a:spcAft>
              <a:defRPr/>
            </a:pPr>
            <a:r>
              <a:rPr lang="en-US" sz="2400" dirty="0" smtClean="0"/>
              <a:t>DEQ may de-list waterbodies that meet the new ammonia criteria</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13</a:t>
            </a:fld>
            <a:endParaRPr lang="en-US"/>
          </a:p>
        </p:txBody>
      </p:sp>
      <p:pic>
        <p:nvPicPr>
          <p:cNvPr id="5" name="Picture 4" descr="illinoisriver.jpg"/>
          <p:cNvPicPr>
            <a:picLocks noChangeAspect="1"/>
          </p:cNvPicPr>
          <p:nvPr/>
        </p:nvPicPr>
        <p:blipFill>
          <a:blip r:embed="rId3" cstate="print"/>
          <a:stretch>
            <a:fillRect/>
          </a:stretch>
        </p:blipFill>
        <p:spPr>
          <a:xfrm>
            <a:off x="5791200" y="1678432"/>
            <a:ext cx="2590800" cy="3868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TMDL—ten approved TMDLs, six need a TMDL</a:t>
            </a:r>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ammonia TMDL </a:t>
            </a:r>
            <a:r>
              <a:rPr lang="en-US" sz="2800" dirty="0" err="1" smtClean="0"/>
              <a:t>wasteload</a:t>
            </a:r>
            <a:r>
              <a:rPr lang="en-US" sz="2800" dirty="0" smtClean="0"/>
              <a:t> and load allocations based on revised ammonia criteria</a:t>
            </a:r>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850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buNone/>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identified the wrong river miles for the main stem Snake River</a:t>
            </a:r>
            <a:endParaRPr lang="en-US" sz="2800" strike="sngStrike" dirty="0" smtClean="0"/>
          </a:p>
          <a:p>
            <a:pPr fontAlgn="auto">
              <a:spcAft>
                <a:spcPts val="0"/>
              </a:spcAft>
              <a:buClr>
                <a:srgbClr val="3F8D6F"/>
              </a:buClr>
              <a:buFont typeface="Wingdings" pitchFamily="2" charset="2"/>
              <a:buChar char="§"/>
              <a:defRPr/>
            </a:pPr>
            <a:r>
              <a:rPr lang="en-US" sz="2800" dirty="0" smtClean="0"/>
              <a:t>Proposed revision clarifies that the pH criteria applies to the entire main stem Snake River.</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lnSpcReduction="10000"/>
          </a:bodyPr>
          <a:lstStyle/>
          <a:p>
            <a:pPr fontAlgn="auto">
              <a:spcAft>
                <a:spcPts val="0"/>
              </a:spcAft>
              <a:defRPr/>
            </a:pPr>
            <a:r>
              <a:rPr lang="en-US" b="1" dirty="0" smtClean="0"/>
              <a:t>West Division Main Canal Site-Specific Criteria</a:t>
            </a:r>
          </a:p>
          <a:p>
            <a:pPr fontAlgn="auto">
              <a:spcAft>
                <a:spcPts val="0"/>
              </a:spcAft>
              <a:buClr>
                <a:srgbClr val="3F8D6F"/>
              </a:buClr>
              <a:buFont typeface="Wingdings" pitchFamily="2" charset="2"/>
              <a:buChar char="§"/>
              <a:defRPr/>
            </a:pPr>
            <a:r>
              <a:rPr lang="en-US" sz="2800" dirty="0" smtClean="0"/>
              <a:t>In 2012, EQC removed certain designated uses and adopted site-specific criteria for this irrigation canal in the Umatilla Basin.</a:t>
            </a:r>
          </a:p>
          <a:p>
            <a:pPr fontAlgn="auto">
              <a:spcAft>
                <a:spcPts val="0"/>
              </a:spcAft>
              <a:buClr>
                <a:srgbClr val="3F8D6F"/>
              </a:buClr>
              <a:buFont typeface="Wingdings" pitchFamily="2" charset="2"/>
              <a:buChar char="§"/>
              <a:defRPr/>
            </a:pPr>
            <a:r>
              <a:rPr lang="en-US" sz="2800" dirty="0" smtClean="0"/>
              <a:t>EPA partially approved and partially disapproved the changes.</a:t>
            </a:r>
          </a:p>
          <a:p>
            <a:pPr fontAlgn="auto">
              <a:spcAft>
                <a:spcPts val="0"/>
              </a:spcAft>
              <a:buClr>
                <a:srgbClr val="3F8D6F"/>
              </a:buClr>
              <a:buFont typeface="Wingdings" pitchFamily="2" charset="2"/>
              <a:buChar char="§"/>
              <a:defRPr/>
            </a:pPr>
            <a:r>
              <a:rPr lang="en-US" sz="2800" dirty="0" smtClean="0"/>
              <a:t>Proposed revisions make Oregon’s rule language consistent with the effective criteria following EPA’s action.</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8077200" cy="4953000"/>
          </a:xfrm>
        </p:spPr>
        <p:txBody>
          <a:bodyPr/>
          <a:lstStyle/>
          <a:p>
            <a:r>
              <a:rPr lang="en-US" b="1" dirty="0" smtClean="0"/>
              <a:t>Natural Conditions Criteria Notes</a:t>
            </a:r>
          </a:p>
          <a:p>
            <a:pPr>
              <a:buClr>
                <a:srgbClr val="3F8D6F"/>
              </a:buClr>
              <a:buFont typeface="Wingdings" pitchFamily="2" charset="2"/>
              <a:buChar char="§"/>
            </a:pPr>
            <a:endParaRPr lang="en-US" sz="2400" dirty="0" smtClean="0"/>
          </a:p>
          <a:p>
            <a:pPr>
              <a:buClr>
                <a:srgbClr val="3F8D6F"/>
              </a:buClr>
              <a:buFont typeface="Wingdings" pitchFamily="2" charset="2"/>
              <a:buChar char="§"/>
            </a:pPr>
            <a:r>
              <a:rPr lang="en-US" sz="2800" dirty="0" smtClean="0"/>
              <a:t>In 2013, EPA disapproved: </a:t>
            </a:r>
          </a:p>
          <a:p>
            <a:pPr lvl="1">
              <a:buClr>
                <a:srgbClr val="3F8D6F"/>
              </a:buClr>
            </a:pPr>
            <a:r>
              <a:rPr lang="en-US" sz="2400" dirty="0" smtClean="0"/>
              <a:t>the temperature natural conditions criterion, and</a:t>
            </a:r>
          </a:p>
          <a:p>
            <a:pPr lvl="1">
              <a:buClr>
                <a:srgbClr val="3F8D6F"/>
              </a:buClr>
            </a:pPr>
            <a:r>
              <a:rPr lang="en-US" sz="2400" dirty="0" smtClean="0"/>
              <a:t>a general natural conditions narrative.</a:t>
            </a:r>
          </a:p>
          <a:p>
            <a:pPr lvl="1">
              <a:buClr>
                <a:srgbClr val="3F8D6F"/>
              </a:buClr>
            </a:pPr>
            <a:endParaRPr lang="en-US" sz="2000" dirty="0" smtClean="0"/>
          </a:p>
          <a:p>
            <a:pPr>
              <a:buClr>
                <a:srgbClr val="3F8D6F"/>
              </a:buClr>
              <a:buFont typeface="Wingdings" pitchFamily="2" charset="2"/>
              <a:buChar char="§"/>
            </a:pPr>
            <a:r>
              <a:rPr lang="en-US" sz="2800" dirty="0" smtClean="0"/>
              <a:t>Proposed editorial notes are informational:</a:t>
            </a:r>
          </a:p>
          <a:p>
            <a:pPr lvl="1">
              <a:buClr>
                <a:srgbClr val="3F8D6F"/>
              </a:buClr>
            </a:pPr>
            <a:r>
              <a:rPr lang="en-US" sz="2400" dirty="0" smtClean="0"/>
              <a:t>these provisions are no longer effective for Clean Water Act purposes, such as permitting and TMDLs</a:t>
            </a:r>
          </a:p>
          <a:p>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commenters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19</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the Water Quality Standards rules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191000"/>
          </a:xfrm>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revisions</a:t>
            </a:r>
            <a:r>
              <a:rPr lang="en-US" sz="2800" strike="sngStrike" dirty="0" smtClean="0"/>
              <a:t> </a:t>
            </a:r>
            <a:r>
              <a:rPr lang="en-US" sz="2800" dirty="0" smtClean="0"/>
              <a:t>will 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20</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21</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23</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486400" y="4343400"/>
            <a:ext cx="27320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362200"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2555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248400" y="1371600"/>
            <a:ext cx="2701925"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105400" y="3810000"/>
            <a:ext cx="37512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25</a:t>
            </a:fld>
            <a:endParaRPr lang="en-US"/>
          </a:p>
        </p:txBody>
      </p:sp>
      <p:sp>
        <p:nvSpPr>
          <p:cNvPr id="75781" name="TextBox 7"/>
          <p:cNvSpPr txBox="1">
            <a:spLocks noChangeArrowheads="1"/>
          </p:cNvSpPr>
          <p:nvPr/>
        </p:nvSpPr>
        <p:spPr bwMode="auto">
          <a:xfrm>
            <a:off x="6854825" y="31242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2" name="TextBox 8"/>
          <p:cNvSpPr txBox="1">
            <a:spLocks noChangeArrowheads="1"/>
          </p:cNvSpPr>
          <p:nvPr/>
        </p:nvSpPr>
        <p:spPr bwMode="auto">
          <a:xfrm>
            <a:off x="6477000" y="59436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3" name="TextBox 9"/>
          <p:cNvSpPr txBox="1">
            <a:spLocks noChangeArrowheads="1"/>
          </p:cNvSpPr>
          <p:nvPr/>
        </p:nvSpPr>
        <p:spPr bwMode="auto">
          <a:xfrm>
            <a:off x="338138" y="381000"/>
            <a:ext cx="7151687" cy="646331"/>
          </a:xfrm>
          <a:prstGeom prst="rect">
            <a:avLst/>
          </a:prstGeom>
          <a:noFill/>
          <a:ln w="9525">
            <a:noFill/>
            <a:miter lim="800000"/>
            <a:headEnd/>
            <a:tailEnd/>
          </a:ln>
        </p:spPr>
        <p:txBody>
          <a:bodyPr wrap="square">
            <a:spAutoFit/>
          </a:bodyPr>
          <a:lstStyle/>
          <a:p>
            <a:r>
              <a:rPr lang="en-US" sz="3600" b="1" dirty="0">
                <a:solidFill>
                  <a:schemeClr val="bg1"/>
                </a:solidFill>
              </a:rPr>
              <a:t>Mollusks—Freshwater </a:t>
            </a:r>
            <a:r>
              <a:rPr lang="en-US" sz="3600" b="1" dirty="0" smtClean="0">
                <a:solidFill>
                  <a:schemeClr val="bg1"/>
                </a:solidFill>
              </a:rPr>
              <a:t>Sentinel</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29988" y="0"/>
            <a:ext cx="8633012"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0" y="762000"/>
            <a:ext cx="7086600" cy="6096000"/>
          </a:xfrm>
          <a:prstGeom prst="rect">
            <a:avLst/>
          </a:prstGeom>
          <a:noFill/>
          <a:ln w="9525">
            <a:noFill/>
            <a:miter lim="800000"/>
            <a:headEnd/>
            <a:tailEnd/>
          </a:ln>
        </p:spPr>
      </p:pic>
      <p:sp>
        <p:nvSpPr>
          <p:cNvPr id="79874" name="TextBox 2"/>
          <p:cNvSpPr txBox="1">
            <a:spLocks noChangeArrowheads="1"/>
          </p:cNvSpPr>
          <p:nvPr/>
        </p:nvSpPr>
        <p:spPr bwMode="auto">
          <a:xfrm>
            <a:off x="228600" y="152400"/>
            <a:ext cx="8691563" cy="461665"/>
          </a:xfrm>
          <a:prstGeom prst="rect">
            <a:avLst/>
          </a:prstGeom>
          <a:noFill/>
          <a:ln w="9525">
            <a:noFill/>
            <a:miter lim="800000"/>
            <a:headEnd/>
            <a:tailEnd/>
          </a:ln>
        </p:spPr>
        <p:txBody>
          <a:bodyPr wrap="square">
            <a:spAutoFit/>
          </a:bodyPr>
          <a:lstStyle/>
          <a:p>
            <a:r>
              <a:rPr lang="en-US" sz="2400" b="1" dirty="0" err="1"/>
              <a:t>Pulmonate</a:t>
            </a:r>
            <a:r>
              <a:rPr lang="en-US" sz="2400" b="1" dirty="0"/>
              <a:t> and Non-</a:t>
            </a:r>
            <a:r>
              <a:rPr lang="en-US" sz="2400" b="1" dirty="0" err="1"/>
              <a:t>Pulmonate</a:t>
            </a:r>
            <a:r>
              <a:rPr lang="en-US" sz="2400" b="1" dirty="0"/>
              <a:t> Snail Presence in Oregon</a:t>
            </a:r>
          </a:p>
        </p:txBody>
      </p:sp>
      <p:grpSp>
        <p:nvGrpSpPr>
          <p:cNvPr id="79875" name="Group 3"/>
          <p:cNvGrpSpPr>
            <a:grpSpLocks/>
          </p:cNvGrpSpPr>
          <p:nvPr/>
        </p:nvGrpSpPr>
        <p:grpSpPr bwMode="auto">
          <a:xfrm>
            <a:off x="7086600" y="1143000"/>
            <a:ext cx="1905000" cy="1828800"/>
            <a:chOff x="7087122" y="1295355"/>
            <a:chExt cx="2056878" cy="1789376"/>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dirty="0"/>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dirty="0"/>
                <a:t>WMC database</a:t>
              </a:r>
            </a:p>
          </p:txBody>
        </p:sp>
        <p:sp>
          <p:nvSpPr>
            <p:cNvPr id="79887" name="TextBox 15"/>
            <p:cNvSpPr txBox="1">
              <a:spLocks noChangeArrowheads="1"/>
            </p:cNvSpPr>
            <p:nvPr/>
          </p:nvSpPr>
          <p:spPr bwMode="auto">
            <a:xfrm>
              <a:off x="7116349" y="1295355"/>
              <a:ext cx="1905000" cy="646331"/>
            </a:xfrm>
            <a:prstGeom prst="rect">
              <a:avLst/>
            </a:prstGeom>
            <a:noFill/>
            <a:ln w="9525">
              <a:noFill/>
              <a:miter lim="800000"/>
              <a:headEnd/>
              <a:tailEnd/>
            </a:ln>
          </p:spPr>
          <p:txBody>
            <a:bodyPr>
              <a:spAutoFit/>
            </a:bodyPr>
            <a:lstStyle/>
            <a:p>
              <a:r>
                <a:rPr lang="en-US" b="1" dirty="0" err="1"/>
                <a:t>Pulmonate</a:t>
              </a:r>
              <a:r>
                <a:rPr lang="en-US" b="1" dirty="0"/>
                <a:t> snails</a:t>
              </a:r>
            </a:p>
          </p:txBody>
        </p:sp>
      </p:grpSp>
      <p:grpSp>
        <p:nvGrpSpPr>
          <p:cNvPr id="79876" name="Group 9"/>
          <p:cNvGrpSpPr>
            <a:grpSpLocks/>
          </p:cNvGrpSpPr>
          <p:nvPr/>
        </p:nvGrpSpPr>
        <p:grpSpPr bwMode="auto">
          <a:xfrm>
            <a:off x="7010400" y="3200400"/>
            <a:ext cx="1981200" cy="2209800"/>
            <a:chOff x="7086540" y="864730"/>
            <a:chExt cx="2140588" cy="194300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dirty="0"/>
                <a:t>WMC database</a:t>
              </a:r>
            </a:p>
          </p:txBody>
        </p:sp>
        <p:sp>
          <p:nvSpPr>
            <p:cNvPr id="79882" name="TextBox 9"/>
            <p:cNvSpPr txBox="1">
              <a:spLocks noChangeArrowheads="1"/>
            </p:cNvSpPr>
            <p:nvPr/>
          </p:nvSpPr>
          <p:spPr bwMode="auto">
            <a:xfrm>
              <a:off x="7099070" y="864730"/>
              <a:ext cx="2128058" cy="1023640"/>
            </a:xfrm>
            <a:prstGeom prst="rect">
              <a:avLst/>
            </a:prstGeom>
            <a:noFill/>
            <a:ln w="9525">
              <a:noFill/>
              <a:miter lim="800000"/>
              <a:headEnd/>
              <a:tailEnd/>
            </a:ln>
          </p:spPr>
          <p:txBody>
            <a:bodyPr wrap="square">
              <a:spAutoFit/>
            </a:bodyPr>
            <a:lstStyle/>
            <a:p>
              <a:r>
                <a:rPr lang="en-US" b="1" dirty="0"/>
                <a:t>Non-</a:t>
              </a:r>
              <a:r>
                <a:rPr lang="en-US" b="1" dirty="0" err="1"/>
                <a:t>pulmonate</a:t>
              </a:r>
              <a:r>
                <a:rPr lang="en-US" b="1" dirty="0"/>
                <a:t>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update Oregon’s ammonia criteria based on the latest science</a:t>
            </a:r>
          </a:p>
          <a:p>
            <a:pPr lvl="1"/>
            <a:r>
              <a:rPr lang="en-US" sz="2400" dirty="0" smtClean="0"/>
              <a:t>EPA’s latest recommendations (2013) are based on the sensitivity of ammonia to mussels, snails and other aquatic life </a:t>
            </a:r>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EPA disapproval of criteria adopted in 2004</a:t>
            </a:r>
          </a:p>
          <a:p>
            <a:pPr>
              <a:buClr>
                <a:srgbClr val="3F8D6F"/>
              </a:buCl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fish, shellfish and other</a:t>
            </a:r>
            <a:r>
              <a:rPr lang="en-US" sz="2800" dirty="0" smtClean="0">
                <a:solidFill>
                  <a:srgbClr val="FF0000"/>
                </a:solidFill>
              </a:rPr>
              <a:t> </a:t>
            </a:r>
            <a:r>
              <a:rPr lang="en-US" sz="2800" dirty="0" smtClean="0"/>
              <a:t>aquatic life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assessments, 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dirty="0">
                <a:solidFill>
                  <a:schemeClr val="bg1"/>
                </a:solidFill>
              </a:rPr>
              <a:t>What are </a:t>
            </a:r>
            <a:r>
              <a:rPr lang="en-US" sz="3200" b="1" dirty="0" smtClean="0">
                <a:solidFill>
                  <a:schemeClr val="bg1"/>
                </a:solidFill>
              </a:rPr>
              <a:t>aquatic </a:t>
            </a:r>
            <a:r>
              <a:rPr lang="en-US" sz="3200" b="1" dirty="0">
                <a:solidFill>
                  <a:schemeClr val="bg1"/>
                </a:solidFill>
              </a:rPr>
              <a:t>life toxics criteria?</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dirty="0" smtClean="0"/>
          </a:p>
          <a:p>
            <a:pPr>
              <a:lnSpc>
                <a:spcPct val="90000"/>
              </a:lnSpc>
              <a:buClr>
                <a:srgbClr val="3F8D6F"/>
              </a:buClr>
              <a:buFont typeface="Wingdings" pitchFamily="2" charset="2"/>
              <a:buChar char="§"/>
            </a:pPr>
            <a:r>
              <a:rPr lang="en-US" sz="2600" dirty="0" smtClean="0"/>
              <a:t>EQC adopted ammonia criteria based on EPA’s 1999 recommendations—these criteria have never been in effect</a:t>
            </a:r>
            <a:r>
              <a:rPr lang="en-US" sz="2600" dirty="0" smtClean="0">
                <a:solidFill>
                  <a:srgbClr val="FF0000"/>
                </a:solidFill>
              </a:rPr>
              <a:t> </a:t>
            </a:r>
            <a:r>
              <a:rPr lang="en-US" sz="2600" dirty="0" smtClean="0"/>
              <a:t>for Clean Water Act purposes</a:t>
            </a:r>
            <a:endParaRPr lang="en-US" sz="2600" strike="sngStrike" dirty="0" smtClean="0"/>
          </a:p>
          <a:p>
            <a:pPr>
              <a:lnSpc>
                <a:spcPct val="90000"/>
              </a:lnSpc>
              <a:buClr>
                <a:srgbClr val="3F8D6F"/>
              </a:buClr>
            </a:pPr>
            <a:endParaRPr lang="en-US" sz="2600" dirty="0" smtClean="0"/>
          </a:p>
          <a:p>
            <a:pPr>
              <a:lnSpc>
                <a:spcPct val="90000"/>
              </a:lnSpc>
              <a:buClr>
                <a:srgbClr val="3F8D6F"/>
              </a:buClr>
              <a:buFont typeface="Wingdings" pitchFamily="2" charset="2"/>
              <a:buChar char="§"/>
            </a:pPr>
            <a:r>
              <a:rPr lang="en-US" sz="2600" dirty="0" smtClean="0"/>
              <a:t>EPA must approve state revisions to water quality standards before they are in effect</a:t>
            </a:r>
          </a:p>
          <a:p>
            <a:pPr lvl="1">
              <a:lnSpc>
                <a:spcPct val="90000"/>
              </a:lnSpc>
              <a:buFont typeface="Wingdings" pitchFamily="2" charset="2"/>
              <a:buNone/>
            </a:pPr>
            <a:r>
              <a:rPr lang="en-US" sz="1900" b="1" dirty="0" smtClean="0"/>
              <a:t>REQUIRED:</a:t>
            </a:r>
            <a:r>
              <a:rPr lang="en-US" sz="2200" dirty="0" smtClean="0"/>
              <a:t> Endangered Species Act (ESA) consultation with National Marine Fisheries Service (NMFS) and  U.S. Fish &amp; Wildlife Service for criteria affecting threatened and endangered  species</a:t>
            </a:r>
          </a:p>
          <a:p>
            <a:pPr>
              <a:lnSpc>
                <a:spcPct val="90000"/>
              </a:lnSpc>
            </a:pPr>
            <a:endParaRPr lang="en-US" sz="3000" dirty="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29200"/>
          </a:xfrm>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400" b="1" dirty="0" smtClean="0">
                <a:solidFill>
                  <a:srgbClr val="3F8D6F"/>
                </a:solidFill>
              </a:rPr>
              <a:t>Aug. 2012: </a:t>
            </a:r>
            <a:r>
              <a:rPr lang="en-US" sz="2400" dirty="0" smtClean="0"/>
              <a:t>NMFS ESA consultation indicated that Oregon’s ammonia criteria would cause harm to T&amp;E species</a:t>
            </a:r>
          </a:p>
          <a:p>
            <a:pPr>
              <a:lnSpc>
                <a:spcPct val="80000"/>
              </a:lnSpc>
              <a:buClr>
                <a:srgbClr val="3F8D6F"/>
              </a:buClr>
              <a:buFont typeface="Wingdings" pitchFamily="2" charset="2"/>
              <a:buChar char="§"/>
            </a:pPr>
            <a:endParaRPr lang="en-US" sz="2200" dirty="0" smtClean="0"/>
          </a:p>
          <a:p>
            <a:pPr>
              <a:lnSpc>
                <a:spcPct val="80000"/>
              </a:lnSpc>
              <a:buClr>
                <a:srgbClr val="3F8D6F"/>
              </a:buClr>
              <a:buFont typeface="Wingdings" pitchFamily="2" charset="2"/>
              <a:buChar char="§"/>
            </a:pPr>
            <a:r>
              <a:rPr lang="en-US" sz="2400" b="1" dirty="0" smtClean="0">
                <a:solidFill>
                  <a:srgbClr val="3F8D6F"/>
                </a:solidFill>
              </a:rPr>
              <a:t>Jan. 2013: </a:t>
            </a:r>
            <a:r>
              <a:rPr lang="en-US" sz="2400" dirty="0" smtClean="0"/>
              <a:t>EPA disapproved the ammonia criteria:</a:t>
            </a:r>
          </a:p>
          <a:p>
            <a:pPr lvl="1">
              <a:lnSpc>
                <a:spcPct val="80000"/>
              </a:lnSpc>
            </a:pPr>
            <a:r>
              <a:rPr lang="en-US" sz="2000" dirty="0" smtClean="0"/>
              <a:t>do not protect freshwater mussels and snails, and </a:t>
            </a:r>
          </a:p>
          <a:p>
            <a:pPr lvl="1">
              <a:lnSpc>
                <a:spcPct val="80000"/>
              </a:lnSpc>
            </a:pPr>
            <a:r>
              <a:rPr lang="en-US" sz="2000" dirty="0" smtClean="0"/>
              <a:t>according to NMFS would cause jeopardy to T&amp;E species  </a:t>
            </a:r>
          </a:p>
          <a:p>
            <a:pPr>
              <a:lnSpc>
                <a:spcPct val="80000"/>
              </a:lnSpc>
              <a:buClr>
                <a:srgbClr val="3F8D6F"/>
              </a:buClr>
            </a:pPr>
            <a:endParaRPr lang="en-US" sz="2200" dirty="0" smtClean="0"/>
          </a:p>
          <a:p>
            <a:pPr>
              <a:lnSpc>
                <a:spcPct val="80000"/>
              </a:lnSpc>
              <a:buClr>
                <a:srgbClr val="3F8D6F"/>
              </a:buClr>
              <a:buFont typeface="Wingdings" pitchFamily="2" charset="2"/>
              <a:buChar char="§"/>
            </a:pPr>
            <a:r>
              <a:rPr lang="en-US" sz="2400" dirty="0" smtClean="0"/>
              <a:t>Oregon’s 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20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criteria, including data on:</a:t>
            </a:r>
            <a:r>
              <a:rPr lang="en-US" sz="2000" dirty="0" smtClean="0"/>
              <a:t> </a:t>
            </a:r>
          </a:p>
          <a:p>
            <a:pPr lvl="1">
              <a:lnSpc>
                <a:spcPct val="90000"/>
              </a:lnSpc>
            </a:pPr>
            <a:r>
              <a:rPr lang="en-US" sz="2000" b="1" dirty="0" smtClean="0">
                <a:solidFill>
                  <a:srgbClr val="3F8D6F"/>
                </a:solidFill>
              </a:rPr>
              <a:t>Mussels </a:t>
            </a:r>
            <a:r>
              <a:rPr lang="en-US" sz="2000" dirty="0" smtClean="0"/>
              <a:t>and </a:t>
            </a:r>
            <a:r>
              <a:rPr lang="en-US" sz="2000" b="1" dirty="0" smtClean="0">
                <a:solidFill>
                  <a:srgbClr val="3F8D6F"/>
                </a:solidFill>
              </a:rPr>
              <a:t>snails,</a:t>
            </a:r>
            <a:r>
              <a:rPr lang="en-US" sz="2000" dirty="0" smtClean="0"/>
              <a:t> some of the most sensitive species</a:t>
            </a:r>
          </a:p>
          <a:p>
            <a:pPr lvl="1">
              <a:lnSpc>
                <a:spcPct val="90000"/>
              </a:lnSpc>
            </a:pPr>
            <a:r>
              <a:rPr lang="en-US" sz="2000" dirty="0" smtClean="0"/>
              <a:t>14 threatened and endangered species (5 are mussels) </a:t>
            </a:r>
            <a:endParaRPr lang="en-US" sz="2000" strike="sngStrike" dirty="0" smtClean="0"/>
          </a:p>
          <a:p>
            <a:pPr lvl="1">
              <a:lnSpc>
                <a:spcPct val="90000"/>
              </a:lnSpc>
              <a:buFont typeface="Wingdings" pitchFamily="2" charset="2"/>
              <a:buNone/>
            </a:pPr>
            <a:endParaRPr lang="en-US" sz="2000" dirty="0" smtClean="0"/>
          </a:p>
          <a:p>
            <a:pPr>
              <a:lnSpc>
                <a:spcPct val="90000"/>
              </a:lnSpc>
              <a:buClr>
                <a:srgbClr val="3F8D6F"/>
              </a:buClr>
              <a:buFont typeface="Wingdings" pitchFamily="2" charset="2"/>
              <a:buChar char="§"/>
            </a:pPr>
            <a:r>
              <a:rPr lang="en-US" sz="2200" dirty="0" smtClean="0"/>
              <a:t>Ammonia toxicity depends on pH and temperature</a:t>
            </a:r>
          </a:p>
          <a:p>
            <a:pPr lvl="1">
              <a:lnSpc>
                <a:spcPct val="90000"/>
              </a:lnSpc>
            </a:pPr>
            <a:r>
              <a:rPr lang="en-US" sz="2000" dirty="0" smtClean="0"/>
              <a:t>As pH and temperature increase, the criteria become more stringent</a:t>
            </a:r>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648200"/>
          </a:xfrm>
        </p:spPr>
        <p:txBody>
          <a:bodyPr>
            <a:normAutofit/>
          </a:bodyPr>
          <a:lstStyle/>
          <a:p>
            <a:pPr>
              <a:lnSpc>
                <a:spcPct val="80000"/>
              </a:lnSpc>
              <a:buClr>
                <a:srgbClr val="3F8D6F"/>
              </a:buClr>
              <a:buFont typeface="Wingdings" pitchFamily="2" charset="2"/>
              <a:buChar char="§"/>
            </a:pPr>
            <a:r>
              <a:rPr lang="en-US" sz="2600" dirty="0" smtClean="0"/>
              <a:t>Expressed as mg/L TAN—</a:t>
            </a:r>
            <a:r>
              <a:rPr lang="en-US" sz="2600" b="1" dirty="0" smtClean="0"/>
              <a:t>T</a:t>
            </a:r>
            <a:r>
              <a:rPr lang="en-US" sz="2600" dirty="0" smtClean="0"/>
              <a:t>otal </a:t>
            </a:r>
            <a:r>
              <a:rPr lang="en-US" sz="2600" b="1" dirty="0" smtClean="0"/>
              <a:t>A</a:t>
            </a:r>
            <a:r>
              <a:rPr lang="en-US" sz="2600" dirty="0" smtClean="0"/>
              <a:t>mmonia </a:t>
            </a:r>
            <a:r>
              <a:rPr lang="en-US" sz="2600" b="1" dirty="0" smtClean="0"/>
              <a:t>N</a:t>
            </a:r>
            <a:r>
              <a:rPr lang="en-US" sz="2600" dirty="0" smtClean="0"/>
              <a:t>itrogen (NH3 and NH4) </a:t>
            </a:r>
          </a:p>
          <a:p>
            <a:pPr>
              <a:lnSpc>
                <a:spcPct val="80000"/>
              </a:lnSpc>
              <a:buClr>
                <a:srgbClr val="3F8D6F"/>
              </a:buClr>
            </a:pPr>
            <a:endParaRPr lang="en-US" sz="2300" dirty="0" smtClean="0"/>
          </a:p>
          <a:p>
            <a:pPr>
              <a:lnSpc>
                <a:spcPct val="80000"/>
              </a:lnSpc>
              <a:buClr>
                <a:srgbClr val="3F8D6F"/>
              </a:buClr>
              <a:buFont typeface="Wingdings" pitchFamily="2" charset="2"/>
              <a:buChar char="§"/>
            </a:pPr>
            <a:r>
              <a:rPr lang="en-US" sz="2600" dirty="0" smtClean="0"/>
              <a:t>Acute criteria (1-hr duration)</a:t>
            </a:r>
          </a:p>
          <a:p>
            <a:pPr lvl="1">
              <a:lnSpc>
                <a:spcPct val="80000"/>
              </a:lnSpc>
            </a:pPr>
            <a:r>
              <a:rPr lang="en-US" sz="2200" dirty="0" smtClean="0"/>
              <a:t>Generally </a:t>
            </a:r>
            <a:r>
              <a:rPr lang="en-US" sz="2200" u="sng" dirty="0" smtClean="0"/>
              <a:t>more</a:t>
            </a:r>
            <a:r>
              <a:rPr lang="en-US" sz="2200" dirty="0" smtClean="0"/>
              <a:t> stringent than Oregon’s current criteria</a:t>
            </a:r>
          </a:p>
          <a:p>
            <a:pPr lvl="1">
              <a:lnSpc>
                <a:spcPct val="80000"/>
              </a:lnSpc>
            </a:pPr>
            <a:r>
              <a:rPr lang="en-US" sz="2200" dirty="0" smtClean="0"/>
              <a:t>Two sets of criteria apply based on presence or absence of salmon and trout</a:t>
            </a:r>
            <a:endParaRPr lang="en-US" sz="2200" strike="sngStrike" dirty="0" smtClean="0"/>
          </a:p>
          <a:p>
            <a:pPr lvl="1">
              <a:lnSpc>
                <a:spcPct val="80000"/>
              </a:lnSpc>
              <a:buFont typeface="Wingdings" pitchFamily="2" charset="2"/>
              <a:buNone/>
            </a:pPr>
            <a:endParaRPr lang="en-US" sz="1900" dirty="0" smtClean="0"/>
          </a:p>
          <a:p>
            <a:pPr>
              <a:lnSpc>
                <a:spcPct val="80000"/>
              </a:lnSpc>
              <a:buClr>
                <a:srgbClr val="3F8D6F"/>
              </a:buClr>
              <a:buFont typeface="Wingdings" pitchFamily="2" charset="2"/>
              <a:buChar char="§"/>
            </a:pPr>
            <a:r>
              <a:rPr lang="en-US" sz="2600" dirty="0" smtClean="0"/>
              <a:t>Chronic criteria (4-day </a:t>
            </a:r>
            <a:r>
              <a:rPr lang="en-US" sz="2600" u="sng" dirty="0" smtClean="0"/>
              <a:t>and</a:t>
            </a:r>
            <a:r>
              <a:rPr lang="en-US" sz="2600" dirty="0" smtClean="0"/>
              <a:t> 30-day duration)</a:t>
            </a:r>
          </a:p>
          <a:p>
            <a:pPr lvl="1">
              <a:lnSpc>
                <a:spcPct val="80000"/>
              </a:lnSpc>
            </a:pPr>
            <a:r>
              <a:rPr lang="en-US" sz="2200" dirty="0" smtClean="0"/>
              <a:t>Generally, </a:t>
            </a:r>
            <a:r>
              <a:rPr lang="en-US" sz="2200" u="sng" dirty="0" smtClean="0"/>
              <a:t>less</a:t>
            </a:r>
            <a:r>
              <a:rPr lang="en-US" sz="2200" dirty="0" smtClean="0"/>
              <a:t> stringent than Oregon’s current criteria</a:t>
            </a:r>
          </a:p>
          <a:p>
            <a:pPr lvl="1">
              <a:lnSpc>
                <a:spcPct val="80000"/>
              </a:lnSpc>
            </a:pPr>
            <a:r>
              <a:rPr lang="en-US" sz="2200" dirty="0" smtClean="0"/>
              <a:t>One set of criteria, not dependent on presence of salmon and trout</a:t>
            </a:r>
          </a:p>
        </p:txBody>
      </p:sp>
      <p:sp>
        <p:nvSpPr>
          <p:cNvPr id="32770" name="TextBox 2"/>
          <p:cNvSpPr txBox="1">
            <a:spLocks noChangeArrowheads="1"/>
          </p:cNvSpPr>
          <p:nvPr/>
        </p:nvSpPr>
        <p:spPr bwMode="auto">
          <a:xfrm>
            <a:off x="452438" y="381000"/>
            <a:ext cx="8181975" cy="584775"/>
          </a:xfrm>
          <a:prstGeom prst="rect">
            <a:avLst/>
          </a:prstGeom>
          <a:noFill/>
          <a:ln w="9525">
            <a:noFill/>
            <a:miter lim="800000"/>
            <a:headEnd/>
            <a:tailEnd/>
          </a:ln>
        </p:spPr>
        <p:txBody>
          <a:bodyPr>
            <a:spAutoFit/>
          </a:bodyPr>
          <a:lstStyle/>
          <a:p>
            <a:r>
              <a:rPr lang="en-US" sz="3200" b="1" dirty="0">
                <a:solidFill>
                  <a:schemeClr val="bg1"/>
                </a:solidFill>
              </a:rPr>
              <a:t>Proposed </a:t>
            </a:r>
            <a:r>
              <a:rPr lang="en-US" sz="3200" b="1" dirty="0" smtClean="0">
                <a:solidFill>
                  <a:schemeClr val="bg1"/>
                </a:solidFill>
              </a:rPr>
              <a:t>ammonia criteria revisions</a:t>
            </a:r>
            <a:endParaRPr lang="en-US" sz="3200" b="1" dirty="0">
              <a:solidFill>
                <a:schemeClr val="bg1"/>
              </a:solidFill>
            </a:endParaRPr>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9</a:t>
            </a:fld>
            <a:endParaRPr lang="en-US"/>
          </a:p>
        </p:txBody>
      </p:sp>
      <p:graphicFrame>
        <p:nvGraphicFramePr>
          <p:cNvPr id="5" name="Chart 4"/>
          <p:cNvGraphicFramePr/>
          <p:nvPr/>
        </p:nvGraphicFramePr>
        <p:xfrm>
          <a:off x="228600" y="762000"/>
          <a:ext cx="8763000" cy="53673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Props1.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Ammonia Webinar</Template>
  <TotalTime>5101</TotalTime>
  <Words>4125</Words>
  <Application>Microsoft Office PowerPoint</Application>
  <PresentationFormat>On-screen Show (4:3)</PresentationFormat>
  <Paragraphs>910</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dsturde</cp:lastModifiedBy>
  <cp:revision>430</cp:revision>
  <dcterms:created xsi:type="dcterms:W3CDTF">2014-08-28T17:02:09Z</dcterms:created>
  <dcterms:modified xsi:type="dcterms:W3CDTF">2014-12-19T23:41:17Z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