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0595" autoAdjust="0"/>
  </p:normalViewPr>
  <p:slideViewPr>
    <p:cSldViewPr>
      <p:cViewPr varScale="1">
        <p:scale>
          <a:sx n="78" d="100"/>
          <a:sy n="78" d="100"/>
        </p:scale>
        <p:origin x="-19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1.7000000000000013</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68434944"/>
        <c:axId val="69600768"/>
      </c:scatterChart>
      <c:valAx>
        <c:axId val="68434944"/>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69600768"/>
        <c:crosses val="autoZero"/>
        <c:crossBetween val="midCat"/>
      </c:valAx>
      <c:valAx>
        <c:axId val="69600768"/>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68434944"/>
        <c:crosses val="autoZero"/>
        <c:crossBetween val="midCat"/>
      </c:valAx>
    </c:plotArea>
    <c:legend>
      <c:legendPos val="r"/>
      <c:layout>
        <c:manualLayout>
          <c:xMode val="edge"/>
          <c:yMode val="edge"/>
          <c:x val="0.80743478260869561"/>
          <c:y val="0.34078147133299092"/>
          <c:w val="0.19256521739130447"/>
          <c:h val="0.33452678674732017"/>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0.74000000000000066</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0.75000000000000078</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0.3900000000000004</c:v>
                </c:pt>
              </c:numCache>
            </c:numRef>
          </c:yVal>
        </c:ser>
        <c:axId val="69654400"/>
        <c:axId val="82391424"/>
      </c:scatterChart>
      <c:valAx>
        <c:axId val="69654400"/>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82391424"/>
        <c:crosses val="autoZero"/>
        <c:crossBetween val="midCat"/>
      </c:valAx>
      <c:valAx>
        <c:axId val="82391424"/>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69654400"/>
        <c:crosses val="autoZero"/>
        <c:crossBetween val="midCat"/>
      </c:valAx>
    </c:plotArea>
    <c:legend>
      <c:legendPos val="r"/>
      <c:layout>
        <c:manualLayout>
          <c:xMode val="edge"/>
          <c:yMode val="edge"/>
          <c:x val="0.80231932928913696"/>
          <c:y val="0.3426377446015198"/>
          <c:w val="0.18829095038616875"/>
          <c:h val="0.36044100956834418"/>
        </c:manualLayout>
      </c:layout>
    </c:legend>
    <c:plotVisOnly val="1"/>
  </c:chart>
  <c:spPr>
    <a:solidFill>
      <a:prstClr val="white"/>
    </a:solidFill>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16T12:48:14.046" idx="1">
    <p:pos x="10" y="10"/>
    <p:text>made several revisions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t>
            </a:r>
            <a:r>
              <a:rPr lang="en-US" dirty="0" smtClean="0"/>
              <a:t>Alternatives in the </a:t>
            </a:r>
            <a:r>
              <a:rPr lang="en-US" dirty="0" err="1" smtClean="0"/>
              <a:t>BiOp</a:t>
            </a:r>
            <a:r>
              <a:rPr lang="en-US" dirty="0" smtClean="0"/>
              <a:t>, </a:t>
            </a:r>
            <a:r>
              <a:rPr lang="en-US" dirty="0" smtClean="0"/>
              <a:t>then NMFS can conclude that EPA’s 2013 ammonia criteria protect threatened and endangered species in Oregon, thus satisfying Endangered Species Act consultation requirements. A positive</a:t>
            </a:r>
            <a:r>
              <a:rPr lang="en-US" baseline="0" dirty="0" smtClean="0"/>
              <a:t> conclusion</a:t>
            </a:r>
            <a:r>
              <a:rPr lang="en-US" dirty="0" smtClean="0"/>
              <a:t> would likely lead to EPA approval of OR’s proposed criteria. </a:t>
            </a:r>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a:t>
            </a:r>
            <a:r>
              <a:rPr lang="en-US" sz="1200" dirty="0" smtClean="0"/>
              <a:t>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-6 waterbodies need a TMDL</a:t>
            </a:r>
          </a:p>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a:t>
            </a:r>
            <a:r>
              <a:rPr lang="en-US" sz="1400" dirty="0" smtClean="0"/>
              <a:t>Could be based on the chronic 30-day rolling average, the 2.5 times the chronic criterion four-day average within the 30-day rolling average, or even the acute criteria duration based on a one-hour </a:t>
            </a:r>
            <a:r>
              <a:rPr lang="en-US" sz="1400" dirty="0" smtClean="0"/>
              <a:t>average.</a:t>
            </a:r>
            <a:r>
              <a:rPr lang="en-US" sz="1400" baseline="0" dirty="0" smtClean="0"/>
              <a:t> TMDL considerations will be addressed following adoption of criteria</a:t>
            </a:r>
            <a:r>
              <a:rPr lang="en-US" sz="1400" dirty="0" smtClean="0"/>
              <a:t> </a:t>
            </a:r>
            <a:endParaRPr lang="en-US" sz="1400" dirty="0" smtClean="0"/>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a:t>
            </a:r>
            <a:r>
              <a:rPr lang="en-US" baseline="0" dirty="0" smtClean="0"/>
              <a:t>permits. Generally, the proposed criteria are less stringent than current criteria.</a:t>
            </a:r>
            <a:endParaRPr lang="en-US" baseline="0" dirty="0" smtClean="0"/>
          </a:p>
          <a:p>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-additional permitting and monitoring considerations </a:t>
            </a:r>
            <a:r>
              <a:rPr lang="en-US" baseline="0" dirty="0" smtClean="0"/>
              <a:t>will be addressed following adoption of </a:t>
            </a:r>
            <a:r>
              <a:rPr lang="en-US" baseline="0" dirty="0" smtClean="0"/>
              <a:t>criteria</a:t>
            </a:r>
          </a:p>
          <a:p>
            <a:endParaRPr lang="en-US" baseline="0" dirty="0" smtClean="0"/>
          </a:p>
          <a:p>
            <a:r>
              <a:rPr lang="en-US" baseline="0" dirty="0" smtClean="0"/>
              <a:t>-Debra will be covering the next few slides on the corrections we’re proposing  </a:t>
            </a:r>
            <a:endParaRPr lang="en-US" baseline="0" dirty="0" smtClean="0"/>
          </a:p>
          <a:p>
            <a:endParaRPr lang="en-US" baseline="0" dirty="0" smtClean="0"/>
          </a:p>
          <a:p>
            <a:pPr fontAlgn="auto">
              <a:spcAft>
                <a:spcPts val="0"/>
              </a:spcAft>
              <a:buFont typeface="Wingdings" pitchFamily="2" charset="2"/>
              <a:buNone/>
              <a:defRPr/>
            </a:pPr>
            <a:r>
              <a:rPr lang="en-US" sz="1200" dirty="0" smtClean="0"/>
              <a:t>BACKPOCKET: Currently, the amount of monitoring required is based upon a facility’s flow capacity</a:t>
            </a:r>
          </a:p>
          <a:p>
            <a:pPr lvl="1" fontAlgn="auto">
              <a:spcAft>
                <a:spcPts val="0"/>
              </a:spcAft>
              <a:buFont typeface="Arial" pitchFamily="34" charset="0"/>
              <a:buChar char="•"/>
              <a:defRPr/>
            </a:pPr>
            <a:r>
              <a:rPr lang="en-US" sz="1200"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The pH criteria</a:t>
            </a:r>
            <a:r>
              <a:rPr lang="en-US" baseline="0" dirty="0" smtClean="0"/>
              <a:t> in Oregon’s water quality standards vary slightly by basin or waterbody.  In 2003, DEQ reorganized Division 41 rules.  During this process, criteria for the main stem Snake River were place in one rule, but the wrong river miles were inadvertently identified in the pH criteria.  The rule amendment proposed today simply removes the river miles identified in the pH criterion language to remove any ambiguity about where the pH criterion applies.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a:t>
            </a:r>
            <a:r>
              <a:rPr lang="en-US" dirty="0" smtClean="0"/>
              <a:t>did </a:t>
            </a:r>
            <a:r>
              <a:rPr lang="en-US" dirty="0" smtClean="0"/>
              <a:t>not </a:t>
            </a:r>
            <a:r>
              <a:rPr lang="en-US" dirty="0" smtClean="0"/>
              <a:t>take </a:t>
            </a:r>
            <a:r>
              <a:rPr lang="en-US" dirty="0" smtClean="0"/>
              <a:t>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baseline="0" dirty="0" smtClean="0">
                <a:solidFill>
                  <a:srgbClr val="FF0000"/>
                </a:solidFill>
              </a:rPr>
              <a:t>One public commenter believes the addition of these notes are ambiguous, while several other </a:t>
            </a:r>
            <a:r>
              <a:rPr lang="en-US" sz="1200" baseline="0" dirty="0" err="1" smtClean="0">
                <a:solidFill>
                  <a:srgbClr val="FF0000"/>
                </a:solidFill>
              </a:rPr>
              <a:t>commenters</a:t>
            </a:r>
            <a:r>
              <a:rPr lang="en-US" sz="1200" baseline="0" dirty="0" smtClean="0">
                <a:solidFill>
                  <a:srgbClr val="FF0000"/>
                </a:solidFill>
              </a:rPr>
              <a:t> supported the notes.</a:t>
            </a:r>
          </a:p>
          <a:p>
            <a:pPr>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a:t>
            </a:r>
            <a:r>
              <a:rPr lang="en-US" sz="1200" kern="1200" dirty="0" smtClean="0">
                <a:solidFill>
                  <a:schemeClr val="tx1"/>
                </a:solidFill>
                <a:latin typeface="+mn-lt"/>
                <a:ea typeface="+mn-ea"/>
                <a:cs typeface="+mn-cs"/>
              </a:rPr>
              <a:t>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a:t>
            </a:r>
            <a:r>
              <a:rPr lang="en-US" sz="1200" kern="1200" dirty="0" smtClean="0">
                <a:solidFill>
                  <a:schemeClr val="tx1"/>
                </a:solidFill>
                <a:latin typeface="+mn-lt"/>
                <a:ea typeface="+mn-ea"/>
                <a:cs typeface="+mn-cs"/>
              </a:rPr>
              <a:t>not anticipate </a:t>
            </a:r>
            <a:r>
              <a:rPr lang="en-US" sz="1200" kern="1200" dirty="0" smtClean="0">
                <a:solidFill>
                  <a:schemeClr val="tx1"/>
                </a:solidFill>
                <a:latin typeface="+mn-lt"/>
                <a:ea typeface="+mn-ea"/>
                <a:cs typeface="+mn-cs"/>
              </a:rPr>
              <a:t>that the </a:t>
            </a:r>
            <a:r>
              <a:rPr lang="en-US" sz="1200" kern="1200" dirty="0" smtClean="0">
                <a:solidFill>
                  <a:schemeClr val="tx1"/>
                </a:solidFill>
                <a:latin typeface="+mn-lt"/>
                <a:ea typeface="+mn-ea"/>
                <a:cs typeface="+mn-cs"/>
              </a:rPr>
              <a:t>proposed rules </a:t>
            </a:r>
            <a:r>
              <a:rPr lang="en-US" sz="1200" kern="1200" dirty="0" smtClean="0">
                <a:solidFill>
                  <a:schemeClr val="tx1"/>
                </a:solidFill>
                <a:latin typeface="+mn-lt"/>
                <a:ea typeface="+mn-ea"/>
                <a:cs typeface="+mn-cs"/>
              </a:rPr>
              <a:t>would </a:t>
            </a:r>
            <a:r>
              <a:rPr lang="en-US" sz="1200" kern="1200" dirty="0" smtClean="0">
                <a:solidFill>
                  <a:schemeClr val="tx1"/>
                </a:solidFill>
                <a:latin typeface="+mn-lt"/>
                <a:ea typeface="+mn-ea"/>
                <a:cs typeface="+mn-cs"/>
              </a:rPr>
              <a:t>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NH3</a:t>
            </a:r>
            <a:r>
              <a:rPr lang="en-US" sz="12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12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2400" dirty="0" smtClean="0"/>
              <a:t>One public commenter stated concern in allowing mixing zones</a:t>
            </a:r>
          </a:p>
          <a:p>
            <a:pPr lvl="2" fontAlgn="auto">
              <a:spcAft>
                <a:spcPts val="0"/>
              </a:spcAft>
              <a:buClr>
                <a:srgbClr val="3F8D6F"/>
              </a:buClr>
              <a:defRPr/>
            </a:pPr>
            <a:r>
              <a:rPr lang="en-US" sz="2000" dirty="0" smtClean="0"/>
              <a:t>             -Sensitive, non-mobile species, such as mussels cannot move out of the toxic zone like fish can </a:t>
            </a:r>
          </a:p>
          <a:p>
            <a:pPr lvl="1" fontAlgn="auto">
              <a:spcAft>
                <a:spcPts val="0"/>
              </a:spcAft>
              <a:buClr>
                <a:srgbClr val="3F8D6F"/>
              </a:buClr>
              <a:defRPr/>
            </a:pPr>
            <a:r>
              <a:rPr lang="en-US" sz="2400" dirty="0" smtClean="0"/>
              <a:t>                       -DEQ is not proposing revisions to its mixing zone policy as a part of this rulemaking—</a:t>
            </a:r>
            <a:r>
              <a:rPr lang="en-US" sz="2400" dirty="0" smtClean="0">
                <a:solidFill>
                  <a:srgbClr val="FF0000"/>
                </a:solidFill>
              </a:rPr>
              <a:t>DEQ </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t>
            </a:r>
            <a:r>
              <a:rPr lang="en-US" dirty="0" smtClean="0"/>
              <a:t>animal/human</a:t>
            </a:r>
            <a:r>
              <a:rPr lang="en-US" baseline="0" dirty="0" smtClean="0"/>
              <a:t> </a:t>
            </a:r>
            <a:r>
              <a:rPr lang="en-US" dirty="0" smtClean="0"/>
              <a:t>waste </a:t>
            </a:r>
            <a:r>
              <a:rPr lang="en-US" dirty="0" smtClean="0"/>
              <a:t>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a:t>
            </a:r>
            <a:r>
              <a:rPr lang="en-US" dirty="0" smtClean="0"/>
              <a:t>ny </a:t>
            </a:r>
            <a:r>
              <a:rPr lang="en-US" dirty="0" smtClean="0"/>
              <a:t>revisions to state WQS </a:t>
            </a:r>
            <a:r>
              <a:rPr lang="en-US" dirty="0" smtClean="0"/>
              <a:t>must</a:t>
            </a:r>
            <a:r>
              <a:rPr lang="en-US" baseline="0" dirty="0" smtClean="0"/>
              <a:t> </a:t>
            </a:r>
            <a:r>
              <a:rPr lang="en-US" dirty="0" smtClean="0"/>
              <a:t>be </a:t>
            </a:r>
            <a:r>
              <a:rPr lang="en-US" dirty="0" smtClean="0"/>
              <a:t>approved by the EPA to be effective for CWA purposes. </a:t>
            </a:r>
            <a:r>
              <a:rPr lang="en-US" dirty="0" smtClean="0"/>
              <a:t>However, before EPA could act on OR’s criteria, they needed</a:t>
            </a:r>
            <a:r>
              <a:rPr lang="en-US" baseline="0" dirty="0" smtClean="0"/>
              <a:t> to consult with the Services. </a:t>
            </a:r>
            <a:r>
              <a:rPr lang="en-US" dirty="0" smtClean="0"/>
              <a:t>The </a:t>
            </a:r>
            <a:r>
              <a:rPr lang="en-US" dirty="0" smtClean="0"/>
              <a:t>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a:t>
            </a:r>
            <a:r>
              <a:rPr lang="en-US" dirty="0" smtClean="0"/>
              <a:t>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r>
              <a:rPr lang="en-US" dirty="0" smtClean="0"/>
              <a:t>.</a:t>
            </a:r>
          </a:p>
          <a:p>
            <a:pPr>
              <a:spcBef>
                <a:spcPct val="0"/>
              </a:spcBef>
            </a:pPr>
            <a:endParaRPr lang="en-US" dirty="0" smtClean="0"/>
          </a:p>
          <a:p>
            <a:pPr>
              <a:spcBef>
                <a:spcPct val="0"/>
              </a:spcBef>
            </a:pPr>
            <a:r>
              <a:rPr lang="en-US" dirty="0" smtClean="0"/>
              <a:t>-read through bullets</a:t>
            </a:r>
            <a:endParaRPr lang="en-US" dirty="0" smtClean="0"/>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OR’s </a:t>
            </a:r>
            <a:r>
              <a:rPr lang="en-US" dirty="0" smtClean="0"/>
              <a:t>current criteria are expressed as </a:t>
            </a:r>
            <a:r>
              <a:rPr lang="en-US" dirty="0" smtClean="0"/>
              <a:t>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12/17/2014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a:t>
            </a:r>
            <a:r>
              <a:rPr lang="en-US" sz="2800" dirty="0" smtClean="0"/>
              <a:t>currently evaluating </a:t>
            </a:r>
            <a:r>
              <a:rPr lang="en-US" sz="2800" dirty="0" smtClean="0"/>
              <a:t>whether EPA’s 2013 criteria address the Reasonable and Prudent Alternatives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Table 31: minor  non-substantive edits</a:t>
            </a:r>
          </a:p>
          <a:p>
            <a:pPr lvl="1" fontAlgn="auto">
              <a:spcAft>
                <a:spcPts val="0"/>
              </a:spcAft>
              <a:defRPr/>
            </a:pPr>
            <a:r>
              <a:rPr lang="en-US" sz="2000" dirty="0" smtClean="0"/>
              <a:t>Table 40:  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a:t>
            </a:r>
            <a:r>
              <a:rPr lang="en-US" sz="2800" dirty="0" smtClean="0"/>
              <a:t>will re-assess listings in the next cycle of the Integrated Report</a:t>
            </a:r>
          </a:p>
          <a:p>
            <a:pPr lvl="1" fontAlgn="auto">
              <a:spcAft>
                <a:spcPts val="0"/>
              </a:spcAft>
              <a:defRPr/>
            </a:pPr>
            <a:r>
              <a:rPr lang="en-US" sz="2400" dirty="0" smtClean="0"/>
              <a:t>DEQ may de-list waterbodies </a:t>
            </a:r>
            <a:r>
              <a:rPr lang="en-US" sz="2400" dirty="0" smtClean="0"/>
              <a:t>that </a:t>
            </a:r>
            <a:r>
              <a:rPr lang="en-US" sz="2400" dirty="0" smtClean="0"/>
              <a:t>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t>
            </a:r>
            <a:r>
              <a:rPr lang="en-US" sz="2800" dirty="0" smtClean="0"/>
              <a:t>allocations based on revised ammonia criteria</a:t>
            </a:r>
            <a:endParaRPr lang="en-US" sz="2800" dirty="0" smtClean="0"/>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a:t>
            </a:r>
            <a:r>
              <a:rPr lang="en-US" sz="2800" dirty="0" smtClean="0"/>
              <a:t>revisions</a:t>
            </a:r>
            <a:r>
              <a:rPr lang="en-US" sz="2800" strike="sngStrike" dirty="0" smtClean="0"/>
              <a:t> </a:t>
            </a:r>
            <a:r>
              <a:rPr lang="en-US" sz="2800" dirty="0" smtClean="0"/>
              <a:t>will </a:t>
            </a:r>
            <a:r>
              <a:rPr lang="en-US" sz="2800" dirty="0" smtClean="0"/>
              <a:t>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a:t>
            </a:r>
            <a:r>
              <a:rPr lang="en-US" sz="2600" strike="sngStrike" dirty="0" smtClean="0"/>
              <a:t>in </a:t>
            </a:r>
            <a:r>
              <a:rPr lang="en-US" sz="2600" strike="sngStrike" dirty="0" err="1" smtClean="0"/>
              <a:t>effect</a:t>
            </a:r>
            <a:r>
              <a:rPr lang="en-US" sz="2600" dirty="0" err="1" smtClean="0">
                <a:solidFill>
                  <a:srgbClr val="FF0000"/>
                </a:solidFill>
              </a:rPr>
              <a:t>usable</a:t>
            </a:r>
            <a:r>
              <a:rPr lang="en-US" sz="2600" dirty="0" smtClean="0">
                <a:solidFill>
                  <a:srgbClr val="FF0000"/>
                </a:solidFill>
              </a:rPr>
              <a:t> for Clean Water Act actions</a:t>
            </a:r>
            <a:endParaRPr lang="en-US" sz="2600" strike="sngStrike" dirty="0" smtClean="0">
              <a:solidFill>
                <a:srgbClr val="FF0000"/>
              </a:solidFill>
            </a:endParaRPr>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a:t>
            </a:r>
            <a:r>
              <a:rPr lang="en-US" sz="2000" dirty="0" smtClean="0"/>
              <a:t>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a:t>
            </a:r>
            <a:r>
              <a:rPr lang="en-US" sz="2000" dirty="0" smtClean="0"/>
              <a:t>some </a:t>
            </a:r>
            <a:r>
              <a:rPr lang="en-US" sz="2000" dirty="0" smtClean="0"/>
              <a:t>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a:t>
            </a:r>
            <a:r>
              <a:rPr lang="en-US" sz="2000" dirty="0" smtClean="0"/>
              <a:t>increase, </a:t>
            </a:r>
            <a:r>
              <a:rPr lang="en-US" sz="2000" dirty="0" smtClean="0"/>
              <a:t>the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a:t>
            </a:r>
            <a:r>
              <a:rPr lang="en-US" sz="2200" dirty="0" smtClean="0"/>
              <a:t>salmon</a:t>
            </a:r>
            <a:r>
              <a:rPr lang="en-US" sz="2200" dirty="0" smtClean="0"/>
              <a:t> </a:t>
            </a:r>
            <a:r>
              <a:rPr lang="en-US" sz="2200" dirty="0" smtClean="0"/>
              <a:t>and </a:t>
            </a:r>
            <a:r>
              <a:rPr lang="en-US" sz="2200" dirty="0" smtClean="0"/>
              <a:t>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criteria, not dependent 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Ammonia Webinar</Template>
  <TotalTime>4931</TotalTime>
  <Words>3979</Words>
  <Application>Microsoft Office PowerPoint</Application>
  <PresentationFormat>On-screen Show (4:3)</PresentationFormat>
  <Paragraphs>872</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412</cp:revision>
  <dcterms:created xsi:type="dcterms:W3CDTF">2014-08-28T17:02:09Z</dcterms:created>
  <dcterms:modified xsi:type="dcterms:W3CDTF">2014-12-17T23:17:56Z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