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259" r:id="rId5"/>
    <p:sldId id="337" r:id="rId6"/>
    <p:sldId id="260" r:id="rId7"/>
    <p:sldId id="294" r:id="rId8"/>
    <p:sldId id="281" r:id="rId9"/>
    <p:sldId id="261" r:id="rId10"/>
    <p:sldId id="279" r:id="rId11"/>
    <p:sldId id="290" r:id="rId12"/>
    <p:sldId id="293" r:id="rId13"/>
    <p:sldId id="300" r:id="rId14"/>
    <p:sldId id="328" r:id="rId15"/>
    <p:sldId id="271" r:id="rId16"/>
    <p:sldId id="302" r:id="rId17"/>
    <p:sldId id="307" r:id="rId18"/>
    <p:sldId id="323" r:id="rId19"/>
    <p:sldId id="319" r:id="rId20"/>
    <p:sldId id="320" r:id="rId21"/>
    <p:sldId id="321" r:id="rId22"/>
    <p:sldId id="334" r:id="rId23"/>
    <p:sldId id="335" r:id="rId24"/>
    <p:sldId id="338" r:id="rId25"/>
    <p:sldId id="330" r:id="rId26"/>
    <p:sldId id="267" r:id="rId27"/>
    <p:sldId id="282" r:id="rId28"/>
    <p:sldId id="283" r:id="rId29"/>
    <p:sldId id="285" r:id="rId30"/>
    <p:sldId id="286" r:id="rId31"/>
    <p:sldId id="297"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turde" initials="d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CC9900"/>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70595" autoAdjust="0"/>
  </p:normalViewPr>
  <p:slideViewPr>
    <p:cSldViewPr>
      <p:cViewPr varScale="1">
        <p:scale>
          <a:sx n="57" d="100"/>
          <a:sy n="57" d="100"/>
        </p:scale>
        <p:origin x="-912"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a:t>Current</a:t>
            </a:r>
            <a:r>
              <a:rPr lang="en-US" sz="1600" baseline="0"/>
              <a:t> vs. Proposed Acute Ammonia Criteria</a:t>
            </a:r>
            <a:r>
              <a:rPr lang="en-US" sz="1600"/>
              <a:t> at Selected pH</a:t>
            </a:r>
          </a:p>
          <a:p>
            <a:pPr>
              <a:defRPr/>
            </a:pPr>
            <a:r>
              <a:rPr lang="en-US" sz="1600" b="0" i="1"/>
              <a:t>Salmonids Present</a:t>
            </a:r>
          </a:p>
        </c:rich>
      </c:tx>
      <c:layout/>
    </c:title>
    <c:plotArea>
      <c:layout/>
      <c:scatterChart>
        <c:scatterStyle val="lineMarker"/>
        <c:ser>
          <c:idx val="0"/>
          <c:order val="0"/>
          <c:tx>
            <c:strRef>
              <c:f>'CMC CCC comp'!$B$2</c:f>
              <c:strCache>
                <c:ptCount val="1"/>
                <c:pt idx="0">
                  <c:v>proposed 6.5</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comp'!$B$3:$B$11</c:f>
              <c:numCache>
                <c:formatCode>General</c:formatCode>
                <c:ptCount val="9"/>
                <c:pt idx="0">
                  <c:v>33</c:v>
                </c:pt>
                <c:pt idx="1">
                  <c:v>32</c:v>
                </c:pt>
                <c:pt idx="2">
                  <c:v>27</c:v>
                </c:pt>
                <c:pt idx="3">
                  <c:v>23</c:v>
                </c:pt>
                <c:pt idx="4">
                  <c:v>19</c:v>
                </c:pt>
                <c:pt idx="5">
                  <c:v>16</c:v>
                </c:pt>
                <c:pt idx="6">
                  <c:v>14</c:v>
                </c:pt>
                <c:pt idx="7">
                  <c:v>12</c:v>
                </c:pt>
                <c:pt idx="8">
                  <c:v>9.9</c:v>
                </c:pt>
              </c:numCache>
            </c:numRef>
          </c:yVal>
        </c:ser>
        <c:ser>
          <c:idx val="1"/>
          <c:order val="1"/>
          <c:tx>
            <c:strRef>
              <c:f>'CMC CCC comp'!$C$2</c:f>
              <c:strCache>
                <c:ptCount val="1"/>
                <c:pt idx="0">
                  <c:v>current 6.5</c:v>
                </c:pt>
              </c:strCache>
            </c:strRef>
          </c:tx>
          <c:spPr>
            <a:ln>
              <a:solidFill>
                <a:schemeClr val="accent5">
                  <a:lumMod val="60000"/>
                  <a:lumOff val="40000"/>
                </a:schemeClr>
              </a:solidFill>
              <a:prstDash val="dash"/>
            </a:ln>
          </c:spPr>
          <c:marker>
            <c:symbol val="diamond"/>
            <c:size val="7"/>
            <c:spPr>
              <a:solidFill>
                <a:schemeClr val="accent5">
                  <a:lumMod val="60000"/>
                  <a:lumOff val="40000"/>
                </a:schemeClr>
              </a:solidFill>
              <a:ln>
                <a:solidFill>
                  <a:srgbClr val="4BACC6">
                    <a:lumMod val="60000"/>
                    <a:lumOff val="40000"/>
                  </a:srgb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comp'!$C$3:$C$11</c:f>
              <c:numCache>
                <c:formatCode>General</c:formatCode>
                <c:ptCount val="9"/>
                <c:pt idx="0">
                  <c:v>25</c:v>
                </c:pt>
                <c:pt idx="1">
                  <c:v>24</c:v>
                </c:pt>
                <c:pt idx="2">
                  <c:v>24</c:v>
                </c:pt>
                <c:pt idx="3">
                  <c:v>24</c:v>
                </c:pt>
                <c:pt idx="4">
                  <c:v>21</c:v>
                </c:pt>
                <c:pt idx="5">
                  <c:v>18</c:v>
                </c:pt>
                <c:pt idx="6">
                  <c:v>16</c:v>
                </c:pt>
                <c:pt idx="7">
                  <c:v>14</c:v>
                </c:pt>
                <c:pt idx="8">
                  <c:v>12</c:v>
                </c:pt>
              </c:numCache>
            </c:numRef>
          </c:yVal>
        </c:ser>
        <c:ser>
          <c:idx val="2"/>
          <c:order val="2"/>
          <c:tx>
            <c:strRef>
              <c:f>'CMC CCC comp'!$D$2</c:f>
              <c:strCache>
                <c:ptCount val="1"/>
                <c:pt idx="0">
                  <c:v>proposed 7.0</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comp'!$D$3:$D$11</c:f>
              <c:numCache>
                <c:formatCode>General</c:formatCode>
                <c:ptCount val="9"/>
                <c:pt idx="0">
                  <c:v>24</c:v>
                </c:pt>
                <c:pt idx="1">
                  <c:v>23</c:v>
                </c:pt>
                <c:pt idx="2">
                  <c:v>20</c:v>
                </c:pt>
                <c:pt idx="3">
                  <c:v>17</c:v>
                </c:pt>
                <c:pt idx="4">
                  <c:v>14</c:v>
                </c:pt>
                <c:pt idx="5">
                  <c:v>12</c:v>
                </c:pt>
                <c:pt idx="6">
                  <c:v>10</c:v>
                </c:pt>
                <c:pt idx="7">
                  <c:v>8.6</c:v>
                </c:pt>
                <c:pt idx="8">
                  <c:v>7.3</c:v>
                </c:pt>
              </c:numCache>
            </c:numRef>
          </c:yVal>
        </c:ser>
        <c:ser>
          <c:idx val="3"/>
          <c:order val="3"/>
          <c:tx>
            <c:strRef>
              <c:f>'CMC CCC comp'!$E$2</c:f>
              <c:strCache>
                <c:ptCount val="1"/>
                <c:pt idx="0">
                  <c:v>current 7.0</c:v>
                </c:pt>
              </c:strCache>
            </c:strRef>
          </c:tx>
          <c:spPr>
            <a:ln>
              <a:solidFill>
                <a:schemeClr val="accent3">
                  <a:lumMod val="60000"/>
                  <a:lumOff val="40000"/>
                </a:schemeClr>
              </a:solidFill>
              <a:prstDash val="dash"/>
            </a:ln>
          </c:spPr>
          <c:marker>
            <c:symbol val="triangle"/>
            <c:size val="7"/>
            <c:spPr>
              <a:solidFill>
                <a:schemeClr val="accent3">
                  <a:lumMod val="60000"/>
                  <a:lumOff val="40000"/>
                </a:schemeClr>
              </a:solidFill>
              <a:ln>
                <a:solidFill>
                  <a:schemeClr val="accent3">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comp'!$E$3:$E$11</c:f>
              <c:numCache>
                <c:formatCode>General</c:formatCode>
                <c:ptCount val="9"/>
                <c:pt idx="0">
                  <c:v>20</c:v>
                </c:pt>
                <c:pt idx="1">
                  <c:v>20</c:v>
                </c:pt>
                <c:pt idx="2">
                  <c:v>19</c:v>
                </c:pt>
                <c:pt idx="3">
                  <c:v>19</c:v>
                </c:pt>
                <c:pt idx="4">
                  <c:v>17</c:v>
                </c:pt>
                <c:pt idx="5">
                  <c:v>14</c:v>
                </c:pt>
                <c:pt idx="6">
                  <c:v>13</c:v>
                </c:pt>
                <c:pt idx="7">
                  <c:v>11</c:v>
                </c:pt>
                <c:pt idx="8">
                  <c:v>10</c:v>
                </c:pt>
              </c:numCache>
            </c:numRef>
          </c:yVal>
        </c:ser>
        <c:ser>
          <c:idx val="4"/>
          <c:order val="4"/>
          <c:tx>
            <c:strRef>
              <c:f>'CMC CCC comp'!$F$2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comp'!$F$3:$F$11</c:f>
              <c:numCache>
                <c:formatCode>General</c:formatCode>
                <c:ptCount val="9"/>
                <c:pt idx="0">
                  <c:v>5.6</c:v>
                </c:pt>
                <c:pt idx="1">
                  <c:v>5.4</c:v>
                </c:pt>
                <c:pt idx="2">
                  <c:v>4.5999999999999996</c:v>
                </c:pt>
                <c:pt idx="3">
                  <c:v>3.9</c:v>
                </c:pt>
                <c:pt idx="4">
                  <c:v>3.3</c:v>
                </c:pt>
                <c:pt idx="5">
                  <c:v>2.8</c:v>
                </c:pt>
                <c:pt idx="6">
                  <c:v>2.4</c:v>
                </c:pt>
                <c:pt idx="7">
                  <c:v>2</c:v>
                </c:pt>
                <c:pt idx="8">
                  <c:v>1.7000000000000011</c:v>
                </c:pt>
              </c:numCache>
            </c:numRef>
          </c:yVal>
        </c:ser>
        <c:ser>
          <c:idx val="5"/>
          <c:order val="5"/>
          <c:tx>
            <c:strRef>
              <c:f>'CMC CCC comp'!$G$2</c:f>
              <c:strCache>
                <c:ptCount val="1"/>
                <c:pt idx="0">
                  <c:v> 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comp'!$G$3:$G$11</c:f>
              <c:numCache>
                <c:formatCode>General</c:formatCode>
                <c:ptCount val="9"/>
                <c:pt idx="0">
                  <c:v>5.7</c:v>
                </c:pt>
                <c:pt idx="1">
                  <c:v>5.7</c:v>
                </c:pt>
                <c:pt idx="2">
                  <c:v>5.6</c:v>
                </c:pt>
                <c:pt idx="3">
                  <c:v>5.6</c:v>
                </c:pt>
                <c:pt idx="4">
                  <c:v>4.9000000000000004</c:v>
                </c:pt>
                <c:pt idx="5">
                  <c:v>4.3</c:v>
                </c:pt>
                <c:pt idx="6">
                  <c:v>3.7</c:v>
                </c:pt>
                <c:pt idx="7">
                  <c:v>3.3</c:v>
                </c:pt>
                <c:pt idx="8">
                  <c:v>2.9</c:v>
                </c:pt>
              </c:numCache>
            </c:numRef>
          </c:yVal>
        </c:ser>
        <c:axId val="57454592"/>
        <c:axId val="57456896"/>
      </c:scatterChart>
      <c:valAx>
        <c:axId val="57454592"/>
        <c:scaling>
          <c:orientation val="minMax"/>
          <c:max val="30"/>
          <c:min val="14"/>
        </c:scaling>
        <c:axPos val="b"/>
        <c:title>
          <c:tx>
            <c:rich>
              <a:bodyPr/>
              <a:lstStyle/>
              <a:p>
                <a:pPr>
                  <a:defRPr/>
                </a:pPr>
                <a:r>
                  <a:rPr lang="en-US"/>
                  <a:t>Temperature  </a:t>
                </a:r>
                <a:r>
                  <a:rPr lang="en-US">
                    <a:latin typeface="Calibri"/>
                  </a:rPr>
                  <a:t>˚</a:t>
                </a:r>
                <a:r>
                  <a:rPr lang="en-US"/>
                  <a:t>C</a:t>
                </a:r>
              </a:p>
            </c:rich>
          </c:tx>
          <c:layout/>
        </c:title>
        <c:numFmt formatCode="General" sourceLinked="1"/>
        <c:majorTickMark val="none"/>
        <c:tickLblPos val="nextTo"/>
        <c:crossAx val="57456896"/>
        <c:crosses val="autoZero"/>
        <c:crossBetween val="midCat"/>
      </c:valAx>
      <c:valAx>
        <c:axId val="57456896"/>
        <c:scaling>
          <c:orientation val="minMax"/>
        </c:scaling>
        <c:axPos val="l"/>
        <c:majorGridlines/>
        <c:title>
          <c:tx>
            <c:rich>
              <a:bodyPr/>
              <a:lstStyle/>
              <a:p>
                <a:pPr>
                  <a:defRPr/>
                </a:pPr>
                <a:r>
                  <a:rPr lang="en-US"/>
                  <a:t>TAN (mg/L)</a:t>
                </a:r>
              </a:p>
            </c:rich>
          </c:tx>
          <c:layout/>
        </c:title>
        <c:numFmt formatCode="General" sourceLinked="1"/>
        <c:majorTickMark val="none"/>
        <c:tickLblPos val="nextTo"/>
        <c:crossAx val="57454592"/>
        <c:crosses val="autoZero"/>
        <c:crossBetween val="midCat"/>
      </c:valAx>
    </c:plotArea>
    <c:legend>
      <c:legendPos val="r"/>
      <c:layout>
        <c:manualLayout>
          <c:xMode val="edge"/>
          <c:yMode val="edge"/>
          <c:x val="0.80743478260869561"/>
          <c:y val="0.3407814713329908"/>
          <c:w val="0.19256521739130442"/>
          <c:h val="0.33452678674732006"/>
        </c:manualLayout>
      </c:layout>
    </c:legend>
    <c:plotVisOnly val="1"/>
  </c:chart>
  <c:spPr>
    <a:solidFill>
      <a:prstClr val="white"/>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baseline="0"/>
              <a:t>Current vs. Proposed </a:t>
            </a:r>
            <a:r>
              <a:rPr lang="en-US" sz="1600"/>
              <a:t>4-Day</a:t>
            </a:r>
            <a:r>
              <a:rPr lang="en-US" sz="1600" baseline="0"/>
              <a:t> Chronic Ammonia Criteria at Selected pH</a:t>
            </a:r>
          </a:p>
          <a:p>
            <a:pPr>
              <a:defRPr/>
            </a:pPr>
            <a:r>
              <a:rPr lang="en-US" sz="1600" b="0" i="1" baseline="0"/>
              <a:t>Mussels Present</a:t>
            </a:r>
            <a:endParaRPr lang="en-US" sz="1600" b="0" i="1"/>
          </a:p>
        </c:rich>
      </c:tx>
      <c:layout/>
    </c:title>
    <c:plotArea>
      <c:layout/>
      <c:scatterChart>
        <c:scatterStyle val="lineMarker"/>
        <c:ser>
          <c:idx val="0"/>
          <c:order val="0"/>
          <c:tx>
            <c:strRef>
              <c:f>'CMC CCC comp'!$N$2</c:f>
              <c:strCache>
                <c:ptCount val="1"/>
                <c:pt idx="0">
                  <c:v>proposed 6.5</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comp'!$N$3:$N$11</c:f>
              <c:numCache>
                <c:formatCode>General</c:formatCode>
                <c:ptCount val="9"/>
                <c:pt idx="0">
                  <c:v>12</c:v>
                </c:pt>
                <c:pt idx="1">
                  <c:v>10</c:v>
                </c:pt>
                <c:pt idx="2">
                  <c:v>8.3000000000000007</c:v>
                </c:pt>
                <c:pt idx="3">
                  <c:v>7.3</c:v>
                </c:pt>
                <c:pt idx="4">
                  <c:v>6</c:v>
                </c:pt>
                <c:pt idx="5">
                  <c:v>5</c:v>
                </c:pt>
                <c:pt idx="6">
                  <c:v>4</c:v>
                </c:pt>
                <c:pt idx="7">
                  <c:v>3.5</c:v>
                </c:pt>
                <c:pt idx="8">
                  <c:v>2.8</c:v>
                </c:pt>
              </c:numCache>
            </c:numRef>
          </c:yVal>
        </c:ser>
        <c:ser>
          <c:idx val="1"/>
          <c:order val="1"/>
          <c:tx>
            <c:strRef>
              <c:f>'CMC CCC comp'!$O$2</c:f>
              <c:strCache>
                <c:ptCount val="1"/>
                <c:pt idx="0">
                  <c:v>current 6.5</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comp'!$O$3:$O$11</c:f>
              <c:numCache>
                <c:formatCode>General</c:formatCode>
                <c:ptCount val="9"/>
                <c:pt idx="0">
                  <c:v>1.9000000000000001</c:v>
                </c:pt>
                <c:pt idx="1">
                  <c:v>1.9000000000000001</c:v>
                </c:pt>
                <c:pt idx="2">
                  <c:v>1.8</c:v>
                </c:pt>
                <c:pt idx="3">
                  <c:v>1.8</c:v>
                </c:pt>
                <c:pt idx="4">
                  <c:v>1.4</c:v>
                </c:pt>
                <c:pt idx="5">
                  <c:v>1.1000000000000001</c:v>
                </c:pt>
                <c:pt idx="6">
                  <c:v>0.92</c:v>
                </c:pt>
                <c:pt idx="7">
                  <c:v>0.74000000000000055</c:v>
                </c:pt>
                <c:pt idx="8">
                  <c:v>0.60000000000000053</c:v>
                </c:pt>
              </c:numCache>
            </c:numRef>
          </c:yVal>
        </c:ser>
        <c:ser>
          <c:idx val="2"/>
          <c:order val="2"/>
          <c:tx>
            <c:strRef>
              <c:f>'CMC CCC comp'!$P$2</c:f>
              <c:strCache>
                <c:ptCount val="1"/>
                <c:pt idx="0">
                  <c:v>proposed 7.0</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comp'!$P$3:$P$11</c:f>
              <c:numCache>
                <c:formatCode>General</c:formatCode>
                <c:ptCount val="9"/>
                <c:pt idx="0">
                  <c:v>11</c:v>
                </c:pt>
                <c:pt idx="1">
                  <c:v>9</c:v>
                </c:pt>
                <c:pt idx="2">
                  <c:v>7.5</c:v>
                </c:pt>
                <c:pt idx="3">
                  <c:v>6.5</c:v>
                </c:pt>
                <c:pt idx="4">
                  <c:v>5.5</c:v>
                </c:pt>
                <c:pt idx="5">
                  <c:v>4.5</c:v>
                </c:pt>
                <c:pt idx="6">
                  <c:v>3.8</c:v>
                </c:pt>
                <c:pt idx="7">
                  <c:v>3</c:v>
                </c:pt>
                <c:pt idx="8">
                  <c:v>2.5</c:v>
                </c:pt>
              </c:numCache>
            </c:numRef>
          </c:yVal>
        </c:ser>
        <c:ser>
          <c:idx val="3"/>
          <c:order val="3"/>
          <c:tx>
            <c:strRef>
              <c:f>'CMC CCC comp'!$Q$2</c:f>
              <c:strCache>
                <c:ptCount val="1"/>
                <c:pt idx="0">
                  <c:v>current 7.0</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comp'!$Q$3:$Q$11</c:f>
              <c:numCache>
                <c:formatCode>General</c:formatCode>
                <c:ptCount val="9"/>
                <c:pt idx="0">
                  <c:v>1.9000000000000001</c:v>
                </c:pt>
                <c:pt idx="1">
                  <c:v>1.9000000000000001</c:v>
                </c:pt>
                <c:pt idx="2">
                  <c:v>1.8</c:v>
                </c:pt>
                <c:pt idx="3">
                  <c:v>1.8</c:v>
                </c:pt>
                <c:pt idx="4">
                  <c:v>1.4</c:v>
                </c:pt>
                <c:pt idx="5">
                  <c:v>1.1000000000000001</c:v>
                </c:pt>
                <c:pt idx="6">
                  <c:v>0.92</c:v>
                </c:pt>
                <c:pt idx="7">
                  <c:v>0.75000000000000056</c:v>
                </c:pt>
                <c:pt idx="8">
                  <c:v>0.61000000000000054</c:v>
                </c:pt>
              </c:numCache>
            </c:numRef>
          </c:yVal>
        </c:ser>
        <c:ser>
          <c:idx val="4"/>
          <c:order val="4"/>
          <c:tx>
            <c:strRef>
              <c:f>'CMC CCC comp'!$R$2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comp'!$R$3:$R$11</c:f>
              <c:numCache>
                <c:formatCode>General</c:formatCode>
                <c:ptCount val="9"/>
                <c:pt idx="0">
                  <c:v>4.5</c:v>
                </c:pt>
                <c:pt idx="1">
                  <c:v>3.8</c:v>
                </c:pt>
                <c:pt idx="2">
                  <c:v>3</c:v>
                </c:pt>
                <c:pt idx="3">
                  <c:v>2.8</c:v>
                </c:pt>
                <c:pt idx="4">
                  <c:v>2.2000000000000002</c:v>
                </c:pt>
                <c:pt idx="5">
                  <c:v>1.8</c:v>
                </c:pt>
                <c:pt idx="6">
                  <c:v>1.5</c:v>
                </c:pt>
                <c:pt idx="7">
                  <c:v>1.3</c:v>
                </c:pt>
                <c:pt idx="8">
                  <c:v>1</c:v>
                </c:pt>
              </c:numCache>
            </c:numRef>
          </c:yVal>
        </c:ser>
        <c:ser>
          <c:idx val="5"/>
          <c:order val="5"/>
          <c:tx>
            <c:strRef>
              <c:f>'CMC CCC comp'!$S$2</c:f>
              <c:strCache>
                <c:ptCount val="1"/>
                <c:pt idx="0">
                  <c:v>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comp'!$S$3:$S$11</c:f>
              <c:numCache>
                <c:formatCode>General</c:formatCode>
                <c:ptCount val="9"/>
                <c:pt idx="0">
                  <c:v>1.2</c:v>
                </c:pt>
                <c:pt idx="1">
                  <c:v>1.1000000000000001</c:v>
                </c:pt>
                <c:pt idx="2">
                  <c:v>1.1000000000000001</c:v>
                </c:pt>
                <c:pt idx="3">
                  <c:v>1.1000000000000001</c:v>
                </c:pt>
                <c:pt idx="4">
                  <c:v>0.88</c:v>
                </c:pt>
                <c:pt idx="5">
                  <c:v>0.71000000000000052</c:v>
                </c:pt>
                <c:pt idx="6">
                  <c:v>0.58000000000000007</c:v>
                </c:pt>
                <c:pt idx="7">
                  <c:v>0.47000000000000008</c:v>
                </c:pt>
                <c:pt idx="8">
                  <c:v>0.39000000000000035</c:v>
                </c:pt>
              </c:numCache>
            </c:numRef>
          </c:yVal>
        </c:ser>
        <c:axId val="57842304"/>
        <c:axId val="57861248"/>
      </c:scatterChart>
      <c:valAx>
        <c:axId val="57842304"/>
        <c:scaling>
          <c:orientation val="minMax"/>
          <c:max val="30"/>
          <c:min val="7"/>
        </c:scaling>
        <c:axPos val="b"/>
        <c:title>
          <c:tx>
            <c:rich>
              <a:bodyPr/>
              <a:lstStyle/>
              <a:p>
                <a:pPr>
                  <a:defRPr/>
                </a:pPr>
                <a:r>
                  <a:rPr lang="en-US" sz="1600"/>
                  <a:t>Temperature ˚C</a:t>
                </a:r>
              </a:p>
            </c:rich>
          </c:tx>
          <c:layout/>
        </c:title>
        <c:numFmt formatCode="General" sourceLinked="1"/>
        <c:majorTickMark val="none"/>
        <c:tickLblPos val="nextTo"/>
        <c:crossAx val="57861248"/>
        <c:crosses val="autoZero"/>
        <c:crossBetween val="midCat"/>
      </c:valAx>
      <c:valAx>
        <c:axId val="57861248"/>
        <c:scaling>
          <c:orientation val="minMax"/>
        </c:scaling>
        <c:axPos val="l"/>
        <c:majorGridlines/>
        <c:title>
          <c:tx>
            <c:rich>
              <a:bodyPr/>
              <a:lstStyle/>
              <a:p>
                <a:pPr>
                  <a:defRPr/>
                </a:pPr>
                <a:r>
                  <a:rPr lang="en-US" sz="1600"/>
                  <a:t>TAN (mg/L)</a:t>
                </a:r>
              </a:p>
            </c:rich>
          </c:tx>
          <c:layout/>
        </c:title>
        <c:numFmt formatCode="General" sourceLinked="1"/>
        <c:majorTickMark val="none"/>
        <c:tickLblPos val="nextTo"/>
        <c:crossAx val="57842304"/>
        <c:crosses val="autoZero"/>
        <c:crossBetween val="midCat"/>
      </c:valAx>
    </c:plotArea>
    <c:legend>
      <c:legendPos val="r"/>
      <c:layout>
        <c:manualLayout>
          <c:xMode val="edge"/>
          <c:yMode val="edge"/>
          <c:x val="0.80231932928913696"/>
          <c:y val="0.34263774460151991"/>
          <c:w val="0.18829095038616867"/>
          <c:h val="0.36044100956834418"/>
        </c:manualLayout>
      </c:layout>
    </c:legend>
    <c:plotVisOnly val="1"/>
  </c:chart>
  <c:spPr>
    <a:solidFill>
      <a:prstClr val="white"/>
    </a:solidFill>
  </c:sp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4-12-16T12:48:14.046" idx="1">
    <p:pos x="10" y="10"/>
    <p:text>made several revisions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2-08T14:49:01.434" idx="2">
    <p:pos x="10" y="10"/>
    <p:text>I'd prefer to state the primary reason through a positive statement first, and then the response to disapproval second.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C0A969A-D142-42F2-8324-C209272D8546}" type="datetimeFigureOut">
              <a:rPr lang="en-US" smtClean="0"/>
              <a:pPr/>
              <a:t>12/16/2014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6D2881-319C-46C5-B00D-734EB89A650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03A20928-4DEC-444B-8C5A-277AC48F0D8E}" type="datetimeFigureOut">
              <a:rPr lang="en-US"/>
              <a:pPr>
                <a:defRPr/>
              </a:pPr>
              <a:t>12/16/2014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E932704-2E01-4078-91EE-ECA39756DC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Deb will introduce herself and then Andrea</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A5CE97-C070-49DF-88C9-1F2F408AFE2E}"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 comparison graph of the proposed chronic criteria using the 4-day statistic against OR’s current chronic criteria which is based on a 4-day average.</a:t>
            </a:r>
          </a:p>
          <a:p>
            <a:pPr>
              <a:spcBef>
                <a:spcPct val="0"/>
              </a:spcBef>
            </a:pPr>
            <a:endParaRPr lang="en-US" dirty="0" smtClean="0"/>
          </a:p>
          <a:p>
            <a:pPr>
              <a:spcBef>
                <a:spcPct val="0"/>
              </a:spcBef>
            </a:pPr>
            <a:r>
              <a:rPr lang="en-US" dirty="0" smtClean="0"/>
              <a:t>-The solid lines are the proposed criteria, while the dotted lines are OR’s current criteria. Again, criteria become more stringent as temp and pH increase </a:t>
            </a:r>
          </a:p>
          <a:p>
            <a:pPr>
              <a:spcBef>
                <a:spcPct val="0"/>
              </a:spcBef>
            </a:pPr>
            <a:endParaRPr lang="en-US" dirty="0" smtClean="0"/>
          </a:p>
          <a:p>
            <a:pPr>
              <a:spcBef>
                <a:spcPct val="0"/>
              </a:spcBef>
            </a:pPr>
            <a:r>
              <a:rPr lang="en-US" dirty="0" smtClean="0"/>
              <a:t>-The proposed chronic criteria are less stringent than OR’s chronic criteria, particularly at lower temps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-There will be 3 look up</a:t>
            </a:r>
            <a:r>
              <a:rPr lang="en-US" baseline="0" dirty="0" smtClean="0"/>
              <a:t> tables for the ammonia criteria</a:t>
            </a:r>
            <a:endParaRPr lang="en-US" dirty="0" smtClean="0"/>
          </a:p>
          <a:p>
            <a:pPr>
              <a:spcBef>
                <a:spcPct val="0"/>
              </a:spcBef>
            </a:pPr>
            <a:endParaRPr lang="en-US" dirty="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AD6E0-E283-4FCB-8E05-DDA955A9DE2D}"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and NMFS are evaluating how EPA’s latest 2013 recommendations are consistent with the Reasonable and Prudent Alternatives in NMFS’s jeopardy opinion. If NMFS determines that EPA’s criteria derivation method generally followed the Reasonable and Prudent Alternatives, then NMFS can conclude that EPA’s 2013 ammonia criteria protect threatened and endangered species in Oregon, thus satisfying Endangered Species Act consultation requirements. A positive</a:t>
            </a:r>
            <a:r>
              <a:rPr lang="en-US" baseline="0" dirty="0" smtClean="0"/>
              <a:t> conclusion</a:t>
            </a:r>
            <a:r>
              <a:rPr lang="en-US" dirty="0" smtClean="0"/>
              <a:t> would likely lead to EPA approval of OR’s proposed criteria. </a:t>
            </a:r>
          </a:p>
          <a:p>
            <a:pPr>
              <a:spcBef>
                <a:spcPct val="0"/>
              </a:spcBef>
            </a:pPr>
            <a:endParaRPr lang="en-US" dirty="0" smtClean="0"/>
          </a:p>
          <a:p>
            <a:pPr>
              <a:spcBef>
                <a:spcPct val="0"/>
              </a:spcBef>
            </a:pPr>
            <a:r>
              <a:rPr lang="en-US" dirty="0" smtClean="0"/>
              <a:t>-EPA has been working w/ NMFS since this summer.</a:t>
            </a:r>
          </a:p>
          <a:p>
            <a:pPr>
              <a:spcBef>
                <a:spcPct val="0"/>
              </a:spcBef>
            </a:pPr>
            <a:endParaRPr lang="en-US" dirty="0" smtClean="0"/>
          </a:p>
          <a:p>
            <a:pPr>
              <a:spcBef>
                <a:spcPct val="0"/>
              </a:spcBef>
            </a:pPr>
            <a:endParaRPr lang="en-US" dirty="0" smtClean="0"/>
          </a:p>
          <a:p>
            <a:pPr>
              <a:spcBef>
                <a:spcPct val="0"/>
              </a:spcBef>
            </a:pPr>
            <a:r>
              <a:rPr lang="en-US" b="1" dirty="0" err="1" smtClean="0"/>
              <a:t>Backpocket</a:t>
            </a:r>
            <a:r>
              <a:rPr lang="en-US" b="1" dirty="0" smtClean="0"/>
              <a:t> only</a:t>
            </a:r>
            <a:r>
              <a:rPr lang="en-US" dirty="0" smtClean="0"/>
              <a:t>: NMFS believes EPA’s </a:t>
            </a:r>
            <a:r>
              <a:rPr lang="en-US" i="1" u="sng" dirty="0" smtClean="0"/>
              <a:t>2013</a:t>
            </a:r>
            <a:r>
              <a:rPr lang="en-US" u="sng" dirty="0" smtClean="0"/>
              <a:t> </a:t>
            </a:r>
            <a:r>
              <a:rPr lang="en-US" i="1" u="sng" dirty="0" smtClean="0"/>
              <a:t>chronic criterion  </a:t>
            </a:r>
            <a:r>
              <a:rPr lang="en-US" dirty="0" smtClean="0"/>
              <a:t>would likely be protective because the value is so close to Oregon’s 1985 criterion which was a value stated in the </a:t>
            </a:r>
            <a:r>
              <a:rPr lang="en-US" dirty="0" err="1" smtClean="0"/>
              <a:t>BiOp</a:t>
            </a:r>
            <a:r>
              <a:rPr lang="en-US" dirty="0" smtClean="0"/>
              <a:t>. EPA needs to show how the acute criteria are consistent with the “specific process” NMFS specified in the </a:t>
            </a:r>
            <a:r>
              <a:rPr lang="en-US" dirty="0" err="1" smtClean="0"/>
              <a:t>BiOp</a:t>
            </a:r>
            <a:r>
              <a:rPr lang="en-US" dirty="0" smtClean="0"/>
              <a:t>. </a:t>
            </a:r>
          </a:p>
          <a:p>
            <a:pPr>
              <a:spcBef>
                <a:spcPct val="0"/>
              </a:spcBef>
            </a:pPr>
            <a:endParaRPr lang="en-US" dirty="0" smtClean="0"/>
          </a:p>
          <a:p>
            <a:pPr>
              <a:lnSpc>
                <a:spcPct val="90000"/>
              </a:lnSpc>
              <a:buClr>
                <a:srgbClr val="3F8D6F"/>
              </a:buClr>
              <a:buFont typeface="Wingdings" pitchFamily="2" charset="2"/>
              <a:buChar char="§"/>
            </a:pPr>
            <a:r>
              <a:rPr lang="en-US" sz="2800" dirty="0" smtClean="0"/>
              <a:t>EPA is optimistic that its criteria are protective of T&amp;E </a:t>
            </a:r>
            <a:r>
              <a:rPr lang="en-US" sz="2800" dirty="0" err="1" smtClean="0"/>
              <a:t>salmonids</a:t>
            </a:r>
            <a:endParaRPr lang="en-US" sz="2800" dirty="0" smtClean="0"/>
          </a:p>
          <a:p>
            <a:pPr>
              <a:lnSpc>
                <a:spcPct val="90000"/>
              </a:lnSpc>
              <a:buClr>
                <a:srgbClr val="3F8D6F"/>
              </a:buClr>
              <a:buFont typeface="Wingdings" pitchFamily="2" charset="2"/>
              <a:buChar char="§"/>
            </a:pPr>
            <a:r>
              <a:rPr lang="en-US" sz="2800" dirty="0" smtClean="0"/>
              <a:t>Under the CWA, DEQ is obligated to address disapprovals in a timely manner</a:t>
            </a:r>
          </a:p>
          <a:p>
            <a:pPr>
              <a:lnSpc>
                <a:spcPct val="90000"/>
              </a:lnSpc>
              <a:buClr>
                <a:srgbClr val="3F8D6F"/>
              </a:buClr>
              <a:buFont typeface="Wingdings" pitchFamily="2" charset="2"/>
              <a:buChar char="§"/>
            </a:pPr>
            <a:r>
              <a:rPr lang="en-US" sz="2800" dirty="0" smtClean="0"/>
              <a:t>Submittal of state adopted criteria encourages EPA and NMFS to act in a timely manner</a:t>
            </a:r>
          </a:p>
          <a:p>
            <a:pPr>
              <a:lnSpc>
                <a:spcPct val="90000"/>
              </a:lnSpc>
              <a:buClr>
                <a:srgbClr val="3F8D6F"/>
              </a:buClr>
            </a:pPr>
            <a:endParaRPr lang="en-US" sz="2800" dirty="0" smtClean="0"/>
          </a:p>
          <a:p>
            <a:pPr lvl="1" indent="0">
              <a:lnSpc>
                <a:spcPct val="90000"/>
              </a:lnSpc>
              <a:buNone/>
            </a:pPr>
            <a:r>
              <a:rPr lang="en-US" sz="2400" dirty="0" smtClean="0"/>
              <a:t>If Oregon’s adoption of EPA’s 2013 recommended criteria not approvable, DEQ would seek guidance from EPA on acceptable alternatives</a:t>
            </a:r>
            <a:r>
              <a:rPr lang="en-US" dirty="0" smtClean="0"/>
              <a:t>. </a:t>
            </a:r>
          </a:p>
          <a:p>
            <a:pPr>
              <a:spcBef>
                <a:spcPct val="0"/>
              </a:spcBef>
            </a:pPr>
            <a:endParaRPr lang="en-US" dirty="0" smtClean="0"/>
          </a:p>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53D3B7-2D72-4020-9C8E-035051D83D2C}"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-DEQ is proposing changes to its regulations in Chapter 340 in the Toxic Substances rule. This is where the toxics WQ criteria are found.</a:t>
            </a:r>
          </a:p>
          <a:p>
            <a:pPr>
              <a:spcBef>
                <a:spcPct val="0"/>
              </a:spcBef>
            </a:pPr>
            <a:endParaRPr lang="en-US" dirty="0" smtClean="0"/>
          </a:p>
          <a:p>
            <a:pPr>
              <a:spcBef>
                <a:spcPct val="0"/>
              </a:spcBef>
            </a:pPr>
            <a:r>
              <a:rPr lang="en-US" dirty="0" smtClean="0"/>
              <a:t>-DEQ’s intention is to begin moving all tables to the rule 8000 series for every division to make it easier for the public to find all the tables associated with a division.</a:t>
            </a:r>
          </a:p>
          <a:p>
            <a:pPr>
              <a:spcBef>
                <a:spcPct val="0"/>
              </a:spcBef>
            </a:pPr>
            <a:endParaRPr lang="en-US" dirty="0" smtClean="0"/>
          </a:p>
          <a:p>
            <a:pPr>
              <a:spcBef>
                <a:spcPct val="0"/>
              </a:spcBef>
            </a:pPr>
            <a:r>
              <a:rPr lang="en-US" dirty="0" smtClean="0"/>
              <a:t>-Plain English: should not be substantive changes (e.g. department to DEQ)</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5BBF68-3830-44A0-9B7C-8B414AA16811}"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Aft>
                <a:spcPts val="0"/>
              </a:spcAft>
              <a:buClr>
                <a:srgbClr val="3F8D6F"/>
              </a:buClr>
              <a:buFont typeface="Wingdings" pitchFamily="2" charset="2"/>
              <a:buChar char="§"/>
              <a:defRPr/>
            </a:pPr>
            <a:r>
              <a:rPr lang="en-US" sz="1200" b="1" dirty="0" smtClean="0"/>
              <a:t>2010</a:t>
            </a:r>
            <a:r>
              <a:rPr lang="en-US" sz="1200" dirty="0" smtClean="0"/>
              <a:t>:15 waterbodies impaired for ammonia—5 need TMDLs, 10 approved TMDLs</a:t>
            </a:r>
          </a:p>
          <a:p>
            <a:pPr fontAlgn="auto">
              <a:spcAft>
                <a:spcPts val="0"/>
              </a:spcAft>
              <a:buClr>
                <a:srgbClr val="3F8D6F"/>
              </a:buClr>
              <a:buFont typeface="Wingdings" pitchFamily="2" charset="2"/>
              <a:buChar char="§"/>
              <a:defRPr/>
            </a:pPr>
            <a:r>
              <a:rPr lang="en-US" sz="1200" b="1" dirty="0" smtClean="0"/>
              <a:t>2012</a:t>
            </a:r>
            <a:r>
              <a:rPr lang="en-US" sz="1200" dirty="0" smtClean="0"/>
              <a:t>: 1 additional impaired ammonia listing needing a TMDL</a:t>
            </a:r>
          </a:p>
          <a:p>
            <a:pPr defTabSz="930275">
              <a:spcBef>
                <a:spcPct val="0"/>
              </a:spcBef>
            </a:pPr>
            <a:endParaRPr lang="en-US" dirty="0" smtClean="0"/>
          </a:p>
          <a:p>
            <a:pPr defTabSz="930275">
              <a:spcBef>
                <a:spcPct val="0"/>
              </a:spcBef>
            </a:pPr>
            <a:r>
              <a:rPr lang="en-US" dirty="0" smtClean="0"/>
              <a:t>-DEQ’s Integrated Report staff use the chronic criteria for ammonia to evaluate whether waterbodies are meeting state water quality standards. The chronic criteria are expected to be less stringent than Oregon’s criteria.</a:t>
            </a:r>
          </a:p>
          <a:p>
            <a:pPr defTabSz="930275">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3ECA40-F089-40BB-904A-4D638C7DD9F2}"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1400" dirty="0" smtClean="0"/>
              <a:t>-Could be based on the chronic 30-day rolling average, the 2.5 times the chronic criterion four-day average within the 30-day rolling average, or even the acute criteria duration based on a one-hour average—hasn’t been determined yet. </a:t>
            </a:r>
          </a:p>
          <a:p>
            <a:pPr>
              <a:spcBef>
                <a:spcPct val="0"/>
              </a:spcBef>
            </a:pP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21CA6A-6CA4-431C-A72B-BB9DAFE1CD53}"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change in NH3 criteria primarily affects individual discharge</a:t>
            </a:r>
            <a:r>
              <a:rPr lang="en-US" baseline="0" dirty="0" smtClean="0"/>
              <a:t> permits, rather than general permits, stormwater or construction permits</a:t>
            </a:r>
          </a:p>
          <a:p>
            <a:endParaRPr lang="en-US"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-Due to anti-backsliding rules, in cases where the proposed ammonia criteria result in effluent limits that are less stringent than the current limits, DEQ would typically preserve the more stringent limit</a:t>
            </a:r>
          </a:p>
          <a:p>
            <a:r>
              <a:rPr lang="en-US" baseline="0" dirty="0" smtClean="0"/>
              <a:t>           [</a:t>
            </a:r>
            <a:r>
              <a:rPr lang="en-US" dirty="0" err="1" smtClean="0"/>
              <a:t>Antideg</a:t>
            </a:r>
            <a:r>
              <a:rPr lang="en-US" dirty="0" smtClean="0"/>
              <a:t> exceptions: (1) approved TMDL results in less stringent effluent limits; (2) EQC-approved pollutant</a:t>
            </a:r>
            <a:r>
              <a:rPr lang="en-US" baseline="0" dirty="0" smtClean="0"/>
              <a:t> load; (3) exceptions in CWA 402(o)(2) (e.g. technical mistakes, new info                       	available, etc.]</a:t>
            </a:r>
          </a:p>
          <a:p>
            <a:endParaRPr lang="en-US" baseline="0" dirty="0" smtClean="0"/>
          </a:p>
          <a:p>
            <a:r>
              <a:rPr lang="en-US" baseline="0" dirty="0" smtClean="0"/>
              <a:t>[MZs: DEQ has the option to use 30Q5 (lowest 30 day </a:t>
            </a:r>
            <a:r>
              <a:rPr lang="en-US" baseline="0" dirty="0" err="1" smtClean="0"/>
              <a:t>ave</a:t>
            </a:r>
            <a:r>
              <a:rPr lang="en-US" baseline="0" dirty="0" smtClean="0"/>
              <a:t>. Q based on a 5 yr. interval) or 30Q10 design flows to determine compliance w/ chronic criteria. 30Q5 is what dischargers use for the human health toxics criteria]</a:t>
            </a:r>
          </a:p>
          <a:p>
            <a:endParaRPr lang="en-US" baseline="0" dirty="0" smtClean="0"/>
          </a:p>
          <a:p>
            <a:r>
              <a:rPr lang="en-US" baseline="0" dirty="0" smtClean="0"/>
              <a:t>-monitoring and TMDL considerations will be addressed following adoption of criteria</a:t>
            </a:r>
          </a:p>
          <a:p>
            <a:endParaRPr lang="en-US" baseline="0" dirty="0" smtClean="0"/>
          </a:p>
          <a:p>
            <a:pPr fontAlgn="auto">
              <a:spcAft>
                <a:spcPts val="0"/>
              </a:spcAft>
              <a:buFont typeface="Wingdings" pitchFamily="2" charset="2"/>
              <a:buNone/>
              <a:defRPr/>
            </a:pPr>
            <a:r>
              <a:rPr lang="en-US" sz="1200" dirty="0" smtClean="0"/>
              <a:t>BACKPOCKET: Currently, the amount of monitoring required is based upon a facility’s flow capacity</a:t>
            </a:r>
          </a:p>
          <a:p>
            <a:pPr lvl="1" fontAlgn="auto">
              <a:spcAft>
                <a:spcPts val="0"/>
              </a:spcAft>
              <a:buFont typeface="Arial" pitchFamily="34" charset="0"/>
              <a:buChar char="•"/>
              <a:defRPr/>
            </a:pPr>
            <a:r>
              <a:rPr lang="en-US" sz="1200" dirty="0" smtClean="0"/>
              <a:t>larger facilities (4 per month) require more monitoring than smaller facilities (1-2 per month)</a:t>
            </a: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HAND OVER TO DEBRA</a:t>
            </a:r>
          </a:p>
          <a:p>
            <a:pPr>
              <a:spcBef>
                <a:spcPct val="0"/>
              </a:spcBef>
            </a:pPr>
            <a:endParaRPr lang="en-US" dirty="0" smtClean="0"/>
          </a:p>
          <a:p>
            <a:pPr>
              <a:spcBef>
                <a:spcPct val="0"/>
              </a:spcBef>
            </a:pPr>
            <a:r>
              <a:rPr lang="en-US" dirty="0" smtClean="0"/>
              <a:t>The pH criteria</a:t>
            </a:r>
            <a:r>
              <a:rPr lang="en-US" baseline="0" dirty="0" smtClean="0"/>
              <a:t> in Oregon’s water quality standards vary slightly by basin or waterbody.  In 2003, DEQ reorganized Division 41 rules.  During this process, criteria for the main stem Snake River were place in one rule, but the wrong river miles were inadvertently identified in the pH criteria.  The rule amendment proposed today simply removes the river miles identified in the pH criterion language to remove any ambiguity about where the pH criterion applies.</a:t>
            </a:r>
          </a:p>
          <a:p>
            <a:pPr>
              <a:spcBef>
                <a:spcPct val="0"/>
              </a:spcBef>
            </a:pPr>
            <a:r>
              <a:rPr lang="en-US" baseline="0" dirty="0" smtClean="0"/>
              <a:t> </a:t>
            </a:r>
          </a:p>
          <a:p>
            <a:pPr>
              <a:spcBef>
                <a:spcPct val="0"/>
              </a:spcBef>
            </a:pPr>
            <a:r>
              <a:rPr lang="en-US" baseline="0" dirty="0" smtClean="0"/>
              <a:t>Shown on P.     of Attachment A.</a:t>
            </a:r>
          </a:p>
          <a:p>
            <a:pPr>
              <a:spcBef>
                <a:spcPct val="0"/>
              </a:spcBef>
            </a:pPr>
            <a:endParaRPr lang="en-US" baseline="0" dirty="0" smtClean="0"/>
          </a:p>
          <a:p>
            <a:pPr>
              <a:spcBef>
                <a:spcPct val="0"/>
              </a:spcBef>
            </a:pPr>
            <a:endParaRPr lang="en-US" dirty="0" smtClean="0"/>
          </a:p>
          <a:p>
            <a:pPr>
              <a:spcBef>
                <a:spcPct val="0"/>
              </a:spcBef>
            </a:pPr>
            <a:r>
              <a:rPr lang="en-US" dirty="0" smtClean="0"/>
              <a:t>(OAR 340-041-0124) –</a:t>
            </a:r>
          </a:p>
          <a:p>
            <a:pPr>
              <a:spcBef>
                <a:spcPct val="0"/>
              </a:spcBef>
            </a:pPr>
            <a:r>
              <a:rPr lang="en-US" dirty="0" smtClean="0"/>
              <a:t>Standard is 7.0 – 9.0</a:t>
            </a:r>
          </a:p>
          <a:p>
            <a:pPr>
              <a:spcBef>
                <a:spcPct val="0"/>
              </a:spcBef>
            </a:pPr>
            <a:r>
              <a:rPr lang="en-US" dirty="0" smtClean="0"/>
              <a:t>Had previously been divided into different basins (Grand </a:t>
            </a:r>
            <a:r>
              <a:rPr lang="en-US" dirty="0" err="1" smtClean="0"/>
              <a:t>Ronde</a:t>
            </a:r>
            <a:r>
              <a:rPr lang="en-US" dirty="0" smtClean="0"/>
              <a:t>, Owyhee, Powder, Malheur)</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F491C-5C74-45FC-BF6C-700A1B28310B}"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Where appropriate, indicate where sections apply to upper (constructed channel) portion or lower portion only.  Changes to OAR 340-041-0315, Table 315 and Table 310A.</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FDD3C-EE2B-44DA-966C-A141565E8B06}"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a result of litigation</a:t>
            </a:r>
          </a:p>
          <a:p>
            <a:pPr>
              <a:spcBef>
                <a:spcPct val="0"/>
              </a:spcBef>
            </a:pPr>
            <a:endParaRPr lang="en-US" dirty="0" smtClean="0"/>
          </a:p>
          <a:p>
            <a:pPr>
              <a:spcBef>
                <a:spcPct val="0"/>
              </a:spcBef>
            </a:pPr>
            <a:r>
              <a:rPr lang="en-US" dirty="0" smtClean="0"/>
              <a:t>-Not amending any rules, but only adding clarifying notes, so DEQ is not taking public comment on these clarifications.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baseline="0" dirty="0" smtClean="0">
                <a:solidFill>
                  <a:srgbClr val="FF0000"/>
                </a:solidFill>
              </a:rPr>
              <a:t>One public commenter believes the addition of these notes are ambiguous, while several other </a:t>
            </a:r>
            <a:r>
              <a:rPr lang="en-US" sz="1200" baseline="0" dirty="0" err="1" smtClean="0">
                <a:solidFill>
                  <a:srgbClr val="FF0000"/>
                </a:solidFill>
              </a:rPr>
              <a:t>commenters</a:t>
            </a:r>
            <a:r>
              <a:rPr lang="en-US" sz="1200" baseline="0" dirty="0" smtClean="0">
                <a:solidFill>
                  <a:srgbClr val="FF0000"/>
                </a:solidFill>
              </a:rPr>
              <a:t> supported the notes.</a:t>
            </a:r>
          </a:p>
          <a:p>
            <a:pPr>
              <a:spcBef>
                <a:spcPct val="0"/>
              </a:spcBef>
              <a:buFontTx/>
              <a:buChar cha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t>
            </a:r>
            <a:r>
              <a:rPr lang="en-US" sz="1200" kern="1200" dirty="0" smtClean="0">
                <a:solidFill>
                  <a:schemeClr val="tx1"/>
                </a:solidFill>
                <a:latin typeface="+mn-lt"/>
                <a:ea typeface="+mn-ea"/>
                <a:cs typeface="+mn-cs"/>
              </a:rPr>
              <a:t>DEQ did not remove the disapproved portions of the statewide natural conditions criterion and the natural conditions criterion for temperature because the agency has not yet determined how it proposes to address EPA’s disapproval of these standards. DEQ will consider how to address natural variability in stream temperature and other situations in which water quality criteria are unattainable due to natural conditions, and expects to make recommendations to the EQC for revising these water quality standards. As a result, the natural conditions provisions are still part of EQC’s policy, even though they are not effective for Clean Water Act purposes. As part of the standards review and rulemaking process, DEQ will provide an opportunity to comment on the proposed revisions to the temperature standard.  </a:t>
            </a:r>
          </a:p>
          <a:p>
            <a:pPr>
              <a:spcBef>
                <a:spcPct val="0"/>
              </a:spcBef>
            </a:pPr>
            <a:endParaRPr lang="en-US" dirty="0" smtClean="0"/>
          </a:p>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0C645-0514-4CF3-B2BB-0EDF594233A3}"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-Prior to initiating rulemaking, DEQ sent an invitation to Oregon tribes and to a wide range of stakeholders to discuss and provide input to DEQ on rulemaking priorities to address EPA disapproved criteria for aluminum, ammonia, cadmium (acute) and copper. During these meetings, DEQ also shared information about EPA’s updated criteria for freshwater copper and ammonia. Several stakeholders indicated that an advisory committee was</a:t>
            </a:r>
            <a:r>
              <a:rPr lang="en-US" sz="1200" kern="1200" baseline="0" dirty="0" smtClean="0">
                <a:solidFill>
                  <a:schemeClr val="tx1"/>
                </a:solidFill>
                <a:latin typeface="+mn-lt"/>
                <a:ea typeface="+mn-ea"/>
                <a:cs typeface="+mn-cs"/>
              </a:rPr>
              <a:t> not needed and that DEQ should initiate rulemaking as quickly as possible</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did not convene an advisory committee. DEQ did not anticipate the proposed rules will have a significant fiscal or economic impact or would be controversial.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-5 public comments received: Generally, </a:t>
            </a:r>
            <a:r>
              <a:rPr lang="en-US" sz="1200" kern="1200" dirty="0" err="1" smtClean="0">
                <a:solidFill>
                  <a:schemeClr val="tx1"/>
                </a:solidFill>
                <a:latin typeface="+mn-lt"/>
                <a:ea typeface="+mn-ea"/>
                <a:cs typeface="+mn-cs"/>
              </a:rPr>
              <a:t>commenters</a:t>
            </a:r>
            <a:r>
              <a:rPr lang="en-US" sz="1200" kern="1200" dirty="0" smtClean="0">
                <a:solidFill>
                  <a:schemeClr val="tx1"/>
                </a:solidFill>
                <a:latin typeface="+mn-lt"/>
                <a:ea typeface="+mn-ea"/>
                <a:cs typeface="+mn-cs"/>
              </a:rPr>
              <a:t> either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supported the ammonia rule</a:t>
            </a:r>
            <a:r>
              <a:rPr lang="en-US" sz="1200" kern="1200" baseline="0" dirty="0" smtClean="0">
                <a:solidFill>
                  <a:schemeClr val="tx1"/>
                </a:solidFill>
                <a:latin typeface="+mn-lt"/>
                <a:ea typeface="+mn-ea"/>
                <a:cs typeface="+mn-cs"/>
              </a:rPr>
              <a:t> revisions or were neutral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         NH3</a:t>
            </a:r>
            <a:r>
              <a:rPr lang="en-US" sz="1200" baseline="0" dirty="0" smtClean="0"/>
              <a:t> Comments: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	-</a:t>
            </a:r>
            <a:r>
              <a:rPr lang="en-US" sz="1200" dirty="0" smtClean="0"/>
              <a:t>DEQ received one public comment questioning why we propose to adopt revisions now, rather than wait for NMFS’s opinion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                    -</a:t>
            </a:r>
            <a:r>
              <a:rPr lang="en-US" sz="2400" dirty="0" smtClean="0"/>
              <a:t>One public commenter stated concern in allowing mixing zones</a:t>
            </a:r>
          </a:p>
          <a:p>
            <a:pPr lvl="2" fontAlgn="auto">
              <a:spcAft>
                <a:spcPts val="0"/>
              </a:spcAft>
              <a:buClr>
                <a:srgbClr val="3F8D6F"/>
              </a:buClr>
              <a:defRPr/>
            </a:pPr>
            <a:r>
              <a:rPr lang="en-US" sz="2000" dirty="0" smtClean="0"/>
              <a:t>             -Sensitive, non-mobile species, such as mussels cannot move out of the toxic zone like fish can </a:t>
            </a:r>
          </a:p>
          <a:p>
            <a:pPr lvl="1" fontAlgn="auto">
              <a:spcAft>
                <a:spcPts val="0"/>
              </a:spcAft>
              <a:buClr>
                <a:srgbClr val="3F8D6F"/>
              </a:buClr>
              <a:defRPr/>
            </a:pPr>
            <a:r>
              <a:rPr lang="en-US" sz="2400" dirty="0" smtClean="0"/>
              <a:t>                       -DEQ is not proposing revisions to its mixing zone policy as a part of this rulemaking—</a:t>
            </a:r>
            <a:r>
              <a:rPr lang="en-US" sz="2400" dirty="0" smtClean="0">
                <a:solidFill>
                  <a:srgbClr val="FF0000"/>
                </a:solidFill>
              </a:rPr>
              <a:t>DEQ </a:t>
            </a: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-Correction Amendments: We are correcting a pH error on the </a:t>
            </a:r>
            <a:r>
              <a:rPr lang="en-US" dirty="0" err="1" smtClean="0"/>
              <a:t>mainstem</a:t>
            </a:r>
            <a:r>
              <a:rPr lang="en-US" dirty="0" smtClean="0"/>
              <a:t> Snake </a:t>
            </a:r>
            <a:r>
              <a:rPr lang="en-US" dirty="0" err="1" smtClean="0"/>
              <a:t>Ri</a:t>
            </a:r>
            <a:r>
              <a:rPr lang="en-US" dirty="0" smtClean="0"/>
              <a:t>. The other clarifications deal w/ several EPA disapproval actions and getting those disapprovals reflected correctly in our rules. Debra will cover these clarifications in more detail at the end of the presentation. In addition, DEQ is proposing plain</a:t>
            </a:r>
            <a:r>
              <a:rPr lang="en-US" baseline="0" dirty="0" smtClean="0"/>
              <a:t> English revisions to its rules. These revisions are not substantive. </a:t>
            </a:r>
            <a:endParaRPr lang="en-US" dirty="0" smtClean="0"/>
          </a:p>
          <a:p>
            <a:pPr>
              <a:spcBef>
                <a:spcPct val="0"/>
              </a:spcBef>
            </a:pPr>
            <a:endParaRPr lang="en-US" dirty="0" smtClean="0"/>
          </a:p>
          <a:p>
            <a:pPr>
              <a:spcBef>
                <a:spcPct val="0"/>
              </a:spcBef>
            </a:pPr>
            <a:r>
              <a:rPr lang="en-US" dirty="0" smtClean="0"/>
              <a:t>-The following slides will focus on the ammonia amendments</a:t>
            </a:r>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-EPA has 90 days to</a:t>
            </a:r>
            <a:r>
              <a:rPr lang="en-US" sz="1200" kern="1200" baseline="0" dirty="0" smtClean="0">
                <a:solidFill>
                  <a:schemeClr val="tx1"/>
                </a:solidFill>
                <a:latin typeface="+mn-lt"/>
                <a:ea typeface="+mn-ea"/>
                <a:cs typeface="+mn-cs"/>
              </a:rPr>
              <a:t> take action on OR’s revised criteria.</a:t>
            </a:r>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87AFB-2473-4D7F-A5B6-31DAC943FDDC}"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-Borrowed this slide from Chris Barnhart at Missouri State Univ. who has done quite a bit of research on mussel toxicity</a:t>
            </a:r>
          </a:p>
          <a:p>
            <a:pPr>
              <a:spcBef>
                <a:spcPct val="0"/>
              </a:spcBef>
            </a:pPr>
            <a:endParaRPr lang="en-US" smtClean="0"/>
          </a:p>
          <a:p>
            <a:pPr>
              <a:spcBef>
                <a:spcPct val="0"/>
              </a:spcBef>
            </a:pPr>
            <a:r>
              <a:rPr lang="en-US" smtClean="0"/>
              <a:t>-Mussels and snails are important to food webs, water quality, nutrient cycling and habitat quality in freshwater systems. </a:t>
            </a:r>
          </a:p>
          <a:p>
            <a:pPr>
              <a:spcBef>
                <a:spcPct val="0"/>
              </a:spcBef>
            </a:pPr>
            <a:endParaRPr lang="en-US" smtClean="0"/>
          </a:p>
          <a:p>
            <a:pPr>
              <a:spcBef>
                <a:spcPct val="0"/>
              </a:spcBef>
            </a:pPr>
            <a:r>
              <a:rPr lang="en-US" smtClean="0"/>
              <a:t>-much higher diversity of mussels in the eastern part of the U.S. (AL, TN, GA, KY, MS)</a:t>
            </a:r>
          </a:p>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91555-6D90-4D09-80E3-76E35454F747}"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-DEQ worked with the </a:t>
            </a:r>
            <a:r>
              <a:rPr lang="en-US" dirty="0" err="1" smtClean="0"/>
              <a:t>Xerces</a:t>
            </a:r>
            <a:r>
              <a:rPr lang="en-US" dirty="0" smtClean="0"/>
              <a:t> Society to locate mussel data in OR. Data indicates there are 6 species of mussels in Oregon. None of these species are federally listed</a:t>
            </a:r>
            <a:r>
              <a:rPr lang="en-US" smtClean="0"/>
              <a:t>. ussels </a:t>
            </a:r>
            <a:r>
              <a:rPr lang="en-US" dirty="0" smtClean="0"/>
              <a:t>are pretty widespread across the state, although just because the </a:t>
            </a:r>
            <a:r>
              <a:rPr lang="en-US" dirty="0" err="1" smtClean="0"/>
              <a:t>subbasin</a:t>
            </a:r>
            <a:r>
              <a:rPr lang="en-US" dirty="0" smtClean="0"/>
              <a:t> shows mussels present, it doesn’t necessarily mean ALL waterbodies in that basin have mussels. </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smtClean="0"/>
              <a:t>The majority of N.A. freshwater mussels are in the </a:t>
            </a:r>
            <a:r>
              <a:rPr lang="en-US" dirty="0" err="1" smtClean="0"/>
              <a:t>Unionidae</a:t>
            </a:r>
            <a:r>
              <a:rPr lang="en-US" dirty="0" smtClean="0"/>
              <a:t> family</a:t>
            </a:r>
            <a:endParaRPr lang="en-US" dirty="0" smtClean="0">
              <a:solidFill>
                <a:schemeClr val="bg1">
                  <a:lumMod val="50000"/>
                </a:schemeClr>
              </a:solidFill>
            </a:endParaRP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err="1" smtClean="0">
                <a:solidFill>
                  <a:schemeClr val="bg1">
                    <a:lumMod val="50000"/>
                  </a:schemeClr>
                </a:solidFill>
              </a:rPr>
              <a:t>Unionid</a:t>
            </a:r>
            <a:r>
              <a:rPr lang="en-US" dirty="0" smtClean="0">
                <a:solidFill>
                  <a:schemeClr val="bg1">
                    <a:lumMod val="50000"/>
                  </a:schemeClr>
                </a:solidFill>
              </a:rPr>
              <a:t> families in OR: </a:t>
            </a:r>
            <a:r>
              <a:rPr lang="en-US" dirty="0" err="1" smtClean="0">
                <a:solidFill>
                  <a:schemeClr val="bg1">
                    <a:lumMod val="50000"/>
                  </a:schemeClr>
                </a:solidFill>
              </a:rPr>
              <a:t>Gonidia</a:t>
            </a:r>
            <a:r>
              <a:rPr lang="en-US" dirty="0" smtClean="0">
                <a:solidFill>
                  <a:schemeClr val="bg1">
                    <a:lumMod val="50000"/>
                  </a:schemeClr>
                </a:solidFill>
              </a:rPr>
              <a:t> and </a:t>
            </a:r>
            <a:r>
              <a:rPr lang="en-US" dirty="0" err="1" smtClean="0">
                <a:solidFill>
                  <a:schemeClr val="bg1">
                    <a:lumMod val="50000"/>
                  </a:schemeClr>
                </a:solidFill>
              </a:rPr>
              <a:t>Anodonta</a:t>
            </a:r>
            <a:r>
              <a:rPr lang="en-US" dirty="0" smtClean="0">
                <a:solidFill>
                  <a:schemeClr val="bg1">
                    <a:lumMod val="50000"/>
                  </a:schemeClr>
                </a:solidFill>
              </a:rPr>
              <a:t> (“floaters”)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-We also have the Western </a:t>
            </a:r>
            <a:r>
              <a:rPr lang="en-US" dirty="0" err="1" smtClean="0">
                <a:solidFill>
                  <a:schemeClr val="bg1">
                    <a:lumMod val="50000"/>
                  </a:schemeClr>
                </a:solidFill>
              </a:rPr>
              <a:t>Pearlshell</a:t>
            </a:r>
            <a:r>
              <a:rPr lang="en-US" dirty="0" smtClean="0">
                <a:solidFill>
                  <a:schemeClr val="bg1">
                    <a:lumMod val="50000"/>
                  </a:schemeClr>
                </a:solidFill>
              </a:rPr>
              <a:t> which is in the </a:t>
            </a:r>
            <a:r>
              <a:rPr lang="en-US" dirty="0" err="1" smtClean="0">
                <a:solidFill>
                  <a:schemeClr val="bg1">
                    <a:lumMod val="50000"/>
                  </a:schemeClr>
                </a:solidFill>
              </a:rPr>
              <a:t>Margaritifera</a:t>
            </a:r>
            <a:r>
              <a:rPr lang="en-US" dirty="0" smtClean="0">
                <a:solidFill>
                  <a:schemeClr val="bg1">
                    <a:lumMod val="50000"/>
                  </a:schemeClr>
                </a:solidFill>
              </a:rPr>
              <a:t> family (pearl mussels)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-The 6 </a:t>
            </a:r>
            <a:r>
              <a:rPr lang="en-US" dirty="0" err="1" smtClean="0">
                <a:solidFill>
                  <a:schemeClr val="bg1">
                    <a:lumMod val="50000"/>
                  </a:schemeClr>
                </a:solidFill>
              </a:rPr>
              <a:t>subbasins</a:t>
            </a:r>
            <a:r>
              <a:rPr lang="en-US" dirty="0" smtClean="0">
                <a:solidFill>
                  <a:schemeClr val="bg1">
                    <a:lumMod val="50000"/>
                  </a:schemeClr>
                </a:solidFill>
              </a:rPr>
              <a:t> don’t necessarily reflect absence of mussels, but more likely that specific mussel surveys have not been done there</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endParaRPr lang="en-US" dirty="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35113-13C1-42AC-8E72-5770FB9B6C9F}"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-DEQ and Western Monitoring Center (UT state univ.) data sources indicate there are approximately 16 species or taxa of snails in Oregon (probably more though). As you can see from this map, snails are widespread across OR.</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9AA414-6A27-4FE1-A9AA-CA2AD7A709D6}"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table of ammonia criteria based on salmonids present. DEQ is proposing to add ammonia look up tables to Table 30 which is the table for all our toxics criteria to protect aquatic life.</a:t>
            </a:r>
          </a:p>
          <a:p>
            <a:pPr>
              <a:spcBef>
                <a:spcPct val="0"/>
              </a:spcBef>
            </a:pPr>
            <a:endParaRPr lang="en-US" smtClean="0"/>
          </a:p>
          <a:p>
            <a:pPr>
              <a:spcBef>
                <a:spcPct val="0"/>
              </a:spcBef>
            </a:pPr>
            <a:r>
              <a:rPr lang="en-US" smtClean="0"/>
              <a:t>-There would be one table based on the presence of salmonids and another table based on salmonids absent.</a:t>
            </a:r>
          </a:p>
          <a:p>
            <a:pPr>
              <a:spcBef>
                <a:spcPct val="0"/>
              </a:spcBef>
            </a:pPr>
            <a:endParaRPr lang="en-US" smtClean="0"/>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9FB17-05FA-45FE-9309-96A3BDFD4044}"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-Last year, EPA disapproved OR’s ammonia criteria that were adopted 10 yrs. ago in 2004. Since 2004, new toxicity data on the effects of ammonia to freshwater mussels and snails have become available and EPA has developed new recommendations for ammonia to protect mollusks and other aquatic life. These recommendations were finalized in 2013. DEQ intends to address EPA’s disapproval by adopting these recommendations based on the latest science.</a:t>
            </a:r>
          </a:p>
          <a:p>
            <a:pPr>
              <a:spcBef>
                <a:spcPct val="0"/>
              </a:spcBef>
            </a:pPr>
            <a:endParaRPr lang="en-US" dirty="0" smtClean="0"/>
          </a:p>
          <a:p>
            <a:pPr>
              <a:spcBef>
                <a:spcPct val="0"/>
              </a:spcBef>
            </a:pPr>
            <a:r>
              <a:rPr lang="en-US" dirty="0" smtClean="0"/>
              <a:t>-Ammonia is a pollutant commonly found in waste products and fertilizers</a:t>
            </a:r>
          </a:p>
          <a:p>
            <a:pPr>
              <a:spcBef>
                <a:spcPct val="0"/>
              </a:spcBef>
            </a:pPr>
            <a:endParaRPr lang="en-US" dirty="0" smtClean="0"/>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C9288-67DE-49C1-AB4D-8CE1ED321430}"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-NH3 is one of the aquatic life toxic pollutants. OR has a total of 41 aquatic life pollutants. These criteria, including NH3, apply in waterbodies where the beneficial use is for fish and aquatic life. Although OR has a number of beneficial uses, the protection of fish and aquatic life is usually the most sensitive beneficial use to protect. Most waterbodies in OR have fish and aquatic life as a beneficial use.</a:t>
            </a:r>
          </a:p>
          <a:p>
            <a:pPr>
              <a:spcBef>
                <a:spcPct val="0"/>
              </a:spcBef>
            </a:pPr>
            <a:endParaRPr lang="en-US" dirty="0" smtClean="0"/>
          </a:p>
          <a:p>
            <a:pPr>
              <a:spcBef>
                <a:spcPct val="0"/>
              </a:spcBef>
            </a:pPr>
            <a:r>
              <a:rPr lang="en-US" dirty="0" smtClean="0"/>
              <a:t>-Toxics criteria are used in a number of CWA programs, so the criteria serve as a foundation for other programs. </a:t>
            </a:r>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-Any revisions to state WQS must then be approved by the EPA to be effective for CWA purposes. </a:t>
            </a:r>
          </a:p>
          <a:p>
            <a:pPr>
              <a:spcBef>
                <a:spcPct val="0"/>
              </a:spcBef>
            </a:pPr>
            <a:endParaRPr lang="en-US" dirty="0" smtClean="0"/>
          </a:p>
          <a:p>
            <a:pPr>
              <a:spcBef>
                <a:spcPct val="0"/>
              </a:spcBef>
            </a:pPr>
            <a:r>
              <a:rPr lang="en-US" dirty="0" smtClean="0"/>
              <a:t>-The Endangered Species Act  requires federal agencies, including EPA, to consult with the U.S. Fish and Wildlife Service and National Marine Fisheries Service to ensure that its actions, such as approval of DEQ water quality standards, are not likely to jeopardize the existence of threatened or endangered species or their critical habitats</a:t>
            </a:r>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36C3F-F47E-4208-9AD1-ECCD8F4CC33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-It took almost 8 yrs. to complete ESA consultation given technical issues and eventually litigation to get EPA and the Services to complete their analyses.</a:t>
            </a:r>
          </a:p>
          <a:p>
            <a:pPr>
              <a:spcBef>
                <a:spcPct val="0"/>
              </a:spcBef>
            </a:pPr>
            <a:endParaRPr lang="en-US" dirty="0" smtClean="0"/>
          </a:p>
          <a:p>
            <a:pPr>
              <a:spcBef>
                <a:spcPct val="0"/>
              </a:spcBef>
            </a:pPr>
            <a:r>
              <a:rPr lang="en-US" dirty="0" smtClean="0"/>
              <a:t>-The CWA requires EPA to propose criteria for OR if OR doesn’t adopt the changes specified in the disapproval w/in 90 days of action. (not realistic given a state’s rulemaking process)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BACKPOCKET:</a:t>
            </a:r>
            <a:r>
              <a:rPr lang="en-US" baseline="0" dirty="0" smtClean="0"/>
              <a:t> </a:t>
            </a:r>
            <a:r>
              <a:rPr lang="en-US" dirty="0" smtClean="0"/>
              <a:t>FWS also issued a </a:t>
            </a:r>
            <a:r>
              <a:rPr lang="en-US" dirty="0" err="1" smtClean="0"/>
              <a:t>BiOp</a:t>
            </a:r>
            <a:r>
              <a:rPr lang="en-US" dirty="0" smtClean="0"/>
              <a:t> on OR’s ALC (July 30, 2012), but did not find jeopardy with OR’s 1999 ammonia criteria (based on effects to bull trout, OR chub, Lost River sucker, </a:t>
            </a:r>
            <a:r>
              <a:rPr lang="en-US" dirty="0" err="1" smtClean="0"/>
              <a:t>shortnose</a:t>
            </a:r>
            <a:r>
              <a:rPr lang="en-US" dirty="0" smtClean="0"/>
              <a:t> sucker, vernal pool fairy shrimp, marbled </a:t>
            </a:r>
            <a:r>
              <a:rPr lang="en-US" dirty="0" err="1" smtClean="0"/>
              <a:t>murrelet</a:t>
            </a:r>
            <a:r>
              <a:rPr lang="en-US" dirty="0" smtClean="0"/>
              <a:t>)</a:t>
            </a:r>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dirty="0" smtClean="0"/>
              <a:t>-EPA conducted literature reviews from 1985 through October 2012 (27 yrs.) and have been working on developing updated NH3 criteria since their 1999 </a:t>
            </a:r>
            <a:r>
              <a:rPr lang="en-US" dirty="0" err="1" smtClean="0"/>
              <a:t>rec’s</a:t>
            </a:r>
            <a:r>
              <a:rPr lang="en-US" dirty="0" smtClean="0"/>
              <a:t> (13 yrs.) </a:t>
            </a:r>
          </a:p>
          <a:p>
            <a:pPr>
              <a:lnSpc>
                <a:spcPct val="90000"/>
              </a:lnSpc>
              <a:spcBef>
                <a:spcPct val="0"/>
              </a:spcBef>
            </a:pPr>
            <a:endParaRPr lang="en-US"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endParaRPr lang="en-US" b="1" dirty="0" smtClean="0"/>
          </a:p>
          <a:p>
            <a:pPr>
              <a:lnSpc>
                <a:spcPct val="90000"/>
              </a:lnSpc>
              <a:spcBef>
                <a:spcPct val="0"/>
              </a:spcBef>
            </a:pPr>
            <a:endParaRPr lang="en-US" dirty="0" smtClean="0"/>
          </a:p>
          <a:p>
            <a:pPr>
              <a:lnSpc>
                <a:spcPct val="90000"/>
              </a:lnSpc>
              <a:spcBef>
                <a:spcPct val="0"/>
              </a:spcBef>
            </a:pPr>
            <a:endParaRPr lang="en-US" dirty="0" smtClean="0"/>
          </a:p>
          <a:p>
            <a:pPr>
              <a:lnSpc>
                <a:spcPct val="90000"/>
              </a:lnSpc>
              <a:spcBef>
                <a:spcPct val="0"/>
              </a:spcBef>
            </a:pPr>
            <a:r>
              <a:rPr lang="en-US" dirty="0" smtClean="0"/>
              <a:t>BACKPOCKET: Data met EPA’s guidelines for developing ALC--All 8 families are represented in the dataset:</a:t>
            </a:r>
          </a:p>
          <a:p>
            <a:pPr>
              <a:lnSpc>
                <a:spcPct val="90000"/>
              </a:lnSpc>
              <a:spcBef>
                <a:spcPct val="0"/>
              </a:spcBef>
            </a:pPr>
            <a:r>
              <a:rPr lang="en-US" b="1" dirty="0" smtClean="0"/>
              <a:t>Eight families:</a:t>
            </a:r>
          </a:p>
          <a:p>
            <a:pPr>
              <a:lnSpc>
                <a:spcPct val="90000"/>
              </a:lnSpc>
              <a:spcBef>
                <a:spcPct val="0"/>
              </a:spcBef>
            </a:pPr>
            <a:r>
              <a:rPr lang="en-US" dirty="0" smtClean="0"/>
              <a:t>1.Salmonid			4.Planktonic Crustacean—daphnia, copepods, amphipods</a:t>
            </a:r>
          </a:p>
          <a:p>
            <a:pPr>
              <a:lnSpc>
                <a:spcPct val="90000"/>
              </a:lnSpc>
              <a:spcBef>
                <a:spcPct val="0"/>
              </a:spcBef>
            </a:pPr>
            <a:r>
              <a:rPr lang="en-US" dirty="0" smtClean="0"/>
              <a:t>2.Second Fish Family		5.Benthic Crustacean—crabs, lobster</a:t>
            </a:r>
          </a:p>
          <a:p>
            <a:pPr>
              <a:lnSpc>
                <a:spcPct val="90000"/>
              </a:lnSpc>
              <a:spcBef>
                <a:spcPct val="0"/>
              </a:spcBef>
            </a:pPr>
            <a:r>
              <a:rPr lang="en-US" dirty="0" smtClean="0"/>
              <a:t>3.Chordata—salamanders, frogs	6.Insect—mayflies, stoneflies, dragonflies</a:t>
            </a:r>
          </a:p>
          <a:p>
            <a:pPr>
              <a:lnSpc>
                <a:spcPct val="90000"/>
              </a:lnSpc>
              <a:spcBef>
                <a:spcPct val="0"/>
              </a:spcBef>
            </a:pPr>
            <a:r>
              <a:rPr lang="en-US" dirty="0" smtClean="0"/>
              <a:t>7.Rotifer, </a:t>
            </a:r>
            <a:r>
              <a:rPr lang="en-US" dirty="0" err="1" smtClean="0"/>
              <a:t>Annelida</a:t>
            </a:r>
            <a:r>
              <a:rPr lang="en-US" dirty="0" smtClean="0"/>
              <a:t>, </a:t>
            </a:r>
            <a:r>
              <a:rPr lang="en-US" dirty="0" err="1" smtClean="0"/>
              <a:t>Mollusca</a:t>
            </a:r>
            <a:r>
              <a:rPr lang="en-US" dirty="0" smtClean="0"/>
              <a:t>	8.Other Insect or </a:t>
            </a:r>
            <a:r>
              <a:rPr lang="en-US" dirty="0" err="1" smtClean="0"/>
              <a:t>Mollusca</a:t>
            </a:r>
            <a:endParaRPr lang="en-US" dirty="0" smtClean="0"/>
          </a:p>
          <a:p>
            <a:pPr>
              <a:lnSpc>
                <a:spcPct val="90000"/>
              </a:lnSpc>
              <a:spcBef>
                <a:spcPct val="0"/>
              </a:spcBef>
            </a:pPr>
            <a:endParaRPr lang="en-US" dirty="0" smtClean="0"/>
          </a:p>
          <a:p>
            <a:pPr>
              <a:lnSpc>
                <a:spcPct val="90000"/>
              </a:lnSpc>
              <a:spcBef>
                <a:spcPct val="0"/>
              </a:spcBef>
            </a:pPr>
            <a:endParaRPr lang="en-US" b="1" dirty="0" smtClean="0"/>
          </a:p>
          <a:p>
            <a:pPr>
              <a:lnSpc>
                <a:spcPct val="90000"/>
              </a:lnSpc>
              <a:spcBef>
                <a:spcPct val="0"/>
              </a:spcBef>
            </a:pPr>
            <a:r>
              <a:rPr lang="en-US" dirty="0" smtClean="0"/>
              <a:t>	</a:t>
            </a:r>
          </a:p>
          <a:p>
            <a:pPr>
              <a:lnSpc>
                <a:spcPct val="90000"/>
              </a:lnSpc>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F9561-99F7-4602-B572-6BD8F0250D28}"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has rec’d TAN expression since 1999. OR’s criteria based on 1985 </a:t>
            </a:r>
            <a:r>
              <a:rPr lang="en-US" dirty="0" err="1" smtClean="0"/>
              <a:t>rec’s</a:t>
            </a:r>
            <a:r>
              <a:rPr lang="en-US" dirty="0" smtClean="0"/>
              <a:t> expresses the criteria as unionized ammonia</a:t>
            </a:r>
          </a:p>
          <a:p>
            <a:pPr>
              <a:spcBef>
                <a:spcPct val="0"/>
              </a:spcBef>
            </a:pPr>
            <a:endParaRPr lang="en-US" dirty="0" smtClean="0"/>
          </a:p>
          <a:p>
            <a:pPr>
              <a:spcBef>
                <a:spcPct val="0"/>
              </a:spcBef>
            </a:pPr>
            <a:r>
              <a:rPr lang="en-US" dirty="0" smtClean="0"/>
              <a:t>-ACUTE</a:t>
            </a:r>
            <a:r>
              <a:rPr lang="en-US" baseline="0" dirty="0" smtClean="0"/>
              <a:t> CRITERIA</a:t>
            </a:r>
          </a:p>
          <a:p>
            <a:pPr>
              <a:spcBef>
                <a:spcPct val="0"/>
              </a:spcBef>
            </a:pPr>
            <a:r>
              <a:rPr lang="en-US" baseline="0" dirty="0" smtClean="0"/>
              <a:t>         - T</a:t>
            </a:r>
            <a:r>
              <a:rPr lang="en-US" dirty="0" smtClean="0"/>
              <a:t>he majority of OR waterbodies support </a:t>
            </a:r>
            <a:r>
              <a:rPr lang="en-US" dirty="0" err="1" smtClean="0"/>
              <a:t>salmonid</a:t>
            </a:r>
            <a:r>
              <a:rPr lang="en-US" dirty="0" smtClean="0"/>
              <a:t> use, so the more stringent criteria would apply in most waterbodies here in OR</a:t>
            </a:r>
          </a:p>
          <a:p>
            <a:pPr lvl="1">
              <a:spcBef>
                <a:spcPct val="0"/>
              </a:spcBef>
            </a:pPr>
            <a:r>
              <a:rPr lang="en-US" dirty="0" smtClean="0"/>
              <a:t>(other waterbodies support cool water species or Borax Lake chub (i.e. include highly alkaline and saline lakes in Goose and Summer Lake </a:t>
            </a:r>
            <a:r>
              <a:rPr lang="en-US" dirty="0" err="1" smtClean="0"/>
              <a:t>subbasin</a:t>
            </a:r>
            <a:r>
              <a:rPr lang="en-US" dirty="0" smtClean="0"/>
              <a:t>, the lower portions of the Klamath, Malheur and Owyhee Rivers and a few other stream reaches) </a:t>
            </a:r>
          </a:p>
          <a:p>
            <a:pPr lvl="1">
              <a:spcBef>
                <a:spcPct val="0"/>
              </a:spcBef>
            </a:pPr>
            <a:r>
              <a:rPr lang="en-US" dirty="0" smtClean="0"/>
              <a:t>-The 4 most sensitive species</a:t>
            </a:r>
            <a:r>
              <a:rPr lang="en-US" baseline="0" dirty="0" smtClean="0"/>
              <a:t> are mussels</a:t>
            </a:r>
            <a:endParaRPr lang="en-US" dirty="0" smtClean="0"/>
          </a:p>
          <a:p>
            <a:pPr>
              <a:spcBef>
                <a:spcPct val="0"/>
              </a:spcBef>
            </a:pPr>
            <a:endParaRPr lang="en-US" dirty="0" smtClean="0"/>
          </a:p>
          <a:p>
            <a:pPr>
              <a:spcBef>
                <a:spcPct val="0"/>
              </a:spcBef>
            </a:pPr>
            <a:r>
              <a:rPr lang="en-US" dirty="0" smtClean="0"/>
              <a:t>-CHRONIC CRITERIA</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a:t>
            </a:r>
            <a:r>
              <a:rPr lang="en-US" dirty="0" smtClean="0"/>
              <a:t>30 day averaging period began with EPA’s 1999 criteria </a:t>
            </a:r>
            <a:r>
              <a:rPr lang="en-US" dirty="0" err="1" smtClean="0"/>
              <a:t>rec’s</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-The 5 most sensitive species are mussels, a clam, bluegills/sunfish and the </a:t>
            </a:r>
            <a:r>
              <a:rPr lang="en-US" baseline="0" dirty="0" err="1" smtClean="0"/>
              <a:t>pebblesnail</a:t>
            </a:r>
            <a:r>
              <a:rPr lang="en-US" baseline="0" dirty="0" smtClean="0"/>
              <a:t> </a:t>
            </a: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14F0F-5956-42F1-A7B3-017CE1E57087}"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graph shows a comparison between OR’s current acute criteria and the proposed (EPA) criteria at pHs of 6.5, 7 and 8. The solid lines are the proposed criteria, while the dotted lines are OR’s current criteria</a:t>
            </a:r>
          </a:p>
          <a:p>
            <a:pPr>
              <a:spcBef>
                <a:spcPct val="0"/>
              </a:spcBef>
            </a:pPr>
            <a:endParaRPr lang="en-US" dirty="0" smtClean="0"/>
          </a:p>
          <a:p>
            <a:pPr>
              <a:spcBef>
                <a:spcPct val="0"/>
              </a:spcBef>
            </a:pPr>
            <a:r>
              <a:rPr lang="en-US" dirty="0" smtClean="0"/>
              <a:t>-As indicated earlier, ammonia toxicity is dependent on pH and temperature</a:t>
            </a:r>
          </a:p>
          <a:p>
            <a:pPr>
              <a:spcBef>
                <a:spcPct val="0"/>
              </a:spcBef>
            </a:pPr>
            <a:r>
              <a:rPr lang="en-US" baseline="0" dirty="0" smtClean="0"/>
              <a:t>        </a:t>
            </a:r>
            <a:r>
              <a:rPr lang="en-US" dirty="0" smtClean="0"/>
              <a:t>-as pH and temperature increases, the amount of unionized ammonia, the more toxic form of ammonia, predominates. Therefore, the criteria are more stringent as pH and temperature rise. </a:t>
            </a:r>
          </a:p>
          <a:p>
            <a:pPr>
              <a:spcBef>
                <a:spcPct val="0"/>
              </a:spcBef>
              <a:buFontTx/>
              <a:buNone/>
            </a:pPr>
            <a:endParaRPr lang="en-US" dirty="0" smtClean="0"/>
          </a:p>
          <a:p>
            <a:pPr>
              <a:spcBef>
                <a:spcPct val="0"/>
              </a:spcBef>
              <a:buFontTx/>
              <a:buChar char="-"/>
            </a:pPr>
            <a:r>
              <a:rPr lang="en-US" dirty="0" smtClean="0"/>
              <a:t>At higher temps, the proposed criteria are more stringent, while at lower temps, the proposed criteria are generally less stringent than OR’s current criteria</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DA0F1A-8586-4132-8EAE-57A70269F38C}"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533400" y="838200"/>
            <a:ext cx="8077200" cy="838200"/>
          </a:xfrm>
          <a:prstGeom prst="rect">
            <a:avLst/>
          </a:prstGeom>
          <a:solidFill>
            <a:srgbClr val="439777"/>
          </a:solidFill>
        </p:spPr>
        <p:txBody>
          <a:bodyPr anchor="ctr">
            <a:normAutofit/>
          </a:bodyPr>
          <a:lstStyle/>
          <a:p>
            <a:pPr algn="ctr" fontAlgn="auto">
              <a:spcAft>
                <a:spcPts val="0"/>
              </a:spcAft>
              <a:defRPr/>
            </a:pPr>
            <a:r>
              <a:rPr lang="en-US" sz="3200" dirty="0">
                <a:solidFill>
                  <a:schemeClr val="bg1"/>
                </a:solidFill>
                <a:latin typeface="Arial" pitchFamily="34" charset="0"/>
                <a:ea typeface="+mj-ea"/>
                <a:cs typeface="Arial" pitchFamily="34" charset="0"/>
              </a:rPr>
              <a:t>Program Name</a:t>
            </a:r>
          </a:p>
        </p:txBody>
      </p:sp>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F5F0A4A-F6C6-4DC4-B530-00A13421A6B2}" type="datetime1">
              <a:rPr lang="en-US"/>
              <a:pPr>
                <a:defRPr/>
              </a:pPr>
              <a:t>12/16/2014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61625-FA99-4AE3-B77D-A66AAEF543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F89B9-C2C8-439B-94DA-0EB7D1A080EB}" type="datetime1">
              <a:rPr lang="en-US"/>
              <a:pPr>
                <a:defRPr/>
              </a:pPr>
              <a:t>12/16/2014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59BAC-9B90-4DE6-99C8-DFD78BB1A3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BC8EF-75C2-475A-A69A-C8F6C2875EF1}" type="datetime1">
              <a:rPr lang="en-US"/>
              <a:pPr>
                <a:defRPr/>
              </a:pPr>
              <a:t>12/16/2014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126F4-D319-4A2B-AFCB-D92731B3D3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462963" y="5638800"/>
            <a:ext cx="430212"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C1BAE3EF-962F-478B-A09F-B0D6F835AA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1363B-22DF-47DD-94DC-954B6A98E307}" type="datetime1">
              <a:rPr lang="en-US"/>
              <a:pPr>
                <a:defRPr/>
              </a:pPr>
              <a:t>12/16/2014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F7764-DAB3-4DF5-8515-2CCA8F05BD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sp>
        <p:nvSpPr>
          <p:cNvPr id="3" name="Content Placeholder 2"/>
          <p:cNvSpPr>
            <a:spLocks noGrp="1"/>
          </p:cNvSpPr>
          <p:nvPr>
            <p:ph sz="half" idx="1"/>
          </p:nvPr>
        </p:nvSpPr>
        <p:spPr>
          <a:xfrm>
            <a:off x="457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55EAD14-30EA-4AF4-A328-AD6BE13917F5}" type="datetime1">
              <a:rPr lang="en-US"/>
              <a:pPr>
                <a:defRPr/>
              </a:pPr>
              <a:t>12/16/2014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FEBB6D-644C-4832-9B8D-C26EE3F624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13D20E-613B-49FF-80C0-CDF045BCF183}" type="datetime1">
              <a:rPr lang="en-US"/>
              <a:pPr>
                <a:defRPr/>
              </a:pPr>
              <a:t>12/16/2014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095CCB-C38F-49F9-BCED-94C31AB0CD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9B97F8-8DA7-4312-A8FF-8D3552C9F1FD}" type="datetime1">
              <a:rPr lang="en-US"/>
              <a:pPr>
                <a:defRPr/>
              </a:pPr>
              <a:t>12/16/2014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D0D5C2-E1F4-415B-99C2-5B5F340273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B5898-961D-494A-AC0D-B9E41F01255F}" type="datetime1">
              <a:rPr lang="en-US"/>
              <a:pPr>
                <a:defRPr/>
              </a:pPr>
              <a:t>12/16/2014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4B7E6-B9B7-4DCB-A69B-DAD214CC25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4F836-D77C-47BC-999A-187B4472CBD3}" type="datetime1">
              <a:rPr lang="en-US"/>
              <a:pPr>
                <a:defRPr/>
              </a:pPr>
              <a:t>12/16/2014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FF1023-4CED-4EE9-B816-C46BA54A5E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1F7015-940B-4E07-B6FF-986340EC2A6E}" type="datetime1">
              <a:rPr lang="en-US"/>
              <a:pPr>
                <a:defRPr/>
              </a:pPr>
              <a:t>12/16/2014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05638-20F7-4589-9584-61F62C5209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BFE084-CD7D-47E4-9383-C25F70BC618D}" type="datetime1">
              <a:rPr lang="en-US"/>
              <a:pPr>
                <a:defRPr/>
              </a:pPr>
              <a:t>12/16/2014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F0DEF3-3451-4670-8C02-9B382EB50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fontAlgn="auto">
              <a:spcAft>
                <a:spcPts val="0"/>
              </a:spcAft>
              <a:defRPr/>
            </a:pPr>
            <a:r>
              <a:rPr lang="en-US" sz="4400" b="1" u="sng" dirty="0" smtClean="0"/>
              <a:t>EQC Action Item</a:t>
            </a:r>
            <a:r>
              <a:rPr lang="en-US" sz="4400" dirty="0" smtClean="0"/>
              <a:t>: Water Quality Standards – Revisions to Freshwater Ammonia Criteria</a:t>
            </a:r>
          </a:p>
          <a:p>
            <a:pPr fontAlgn="auto">
              <a:spcAft>
                <a:spcPts val="0"/>
              </a:spcAft>
              <a:defRPr/>
            </a:pPr>
            <a:endParaRPr lang="en-US" dirty="0" smtClean="0"/>
          </a:p>
          <a:p>
            <a:pPr fontAlgn="auto">
              <a:spcAft>
                <a:spcPts val="0"/>
              </a:spcAft>
              <a:defRPr/>
            </a:pPr>
            <a:r>
              <a:rPr lang="en-US" dirty="0" smtClean="0"/>
              <a:t>January 7-8, 2014</a:t>
            </a:r>
          </a:p>
          <a:p>
            <a:pPr fontAlgn="auto">
              <a:spcAft>
                <a:spcPts val="0"/>
              </a:spcAft>
              <a:defRPr/>
            </a:pPr>
            <a:r>
              <a:rPr lang="en-US" dirty="0" smtClean="0"/>
              <a:t>Portland</a:t>
            </a:r>
          </a:p>
          <a:p>
            <a:pPr fontAlgn="auto">
              <a:spcAft>
                <a:spcPts val="0"/>
              </a:spcAft>
              <a:defRPr/>
            </a:pPr>
            <a:endParaRPr lang="en-US" dirty="0" smtClean="0"/>
          </a:p>
          <a:p>
            <a:pPr fontAlgn="auto">
              <a:spcAft>
                <a:spcPts val="0"/>
              </a:spcAft>
              <a:defRPr/>
            </a:pPr>
            <a:endParaRPr lang="en-US" dirty="0"/>
          </a:p>
        </p:txBody>
      </p:sp>
      <p:sp>
        <p:nvSpPr>
          <p:cNvPr id="3" name="Rectangle 2"/>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cs typeface="Arial" pitchFamily="34" charset="0"/>
              </a:rPr>
              <a:t>       </a:t>
            </a:r>
            <a:r>
              <a:rPr lang="en-US" sz="1600" b="1" dirty="0" smtClean="0">
                <a:cs typeface="Arial" pitchFamily="34" charset="0"/>
              </a:rPr>
              <a:t>Debra </a:t>
            </a:r>
            <a:r>
              <a:rPr lang="en-US" sz="1600" b="1" dirty="0">
                <a:cs typeface="Arial" pitchFamily="34" charset="0"/>
              </a:rPr>
              <a:t>Sturdevant, </a:t>
            </a:r>
            <a:r>
              <a:rPr lang="en-US" sz="1600" b="1" dirty="0" smtClean="0">
                <a:solidFill>
                  <a:schemeClr val="bg1"/>
                </a:solidFill>
                <a:cs typeface="Arial" pitchFamily="34" charset="0"/>
              </a:rPr>
              <a:t>Interim</a:t>
            </a:r>
            <a:r>
              <a:rPr lang="en-US" sz="1600" b="1" dirty="0" smtClean="0">
                <a:cs typeface="Arial" pitchFamily="34" charset="0"/>
              </a:rPr>
              <a:t> Manager  </a:t>
            </a:r>
            <a:r>
              <a:rPr lang="en-US" sz="1600" b="1" dirty="0">
                <a:cs typeface="Arial" pitchFamily="34" charset="0"/>
              </a:rPr>
              <a:t>| </a:t>
            </a:r>
            <a:r>
              <a:rPr lang="en-US" sz="1600" b="1" dirty="0" smtClean="0">
                <a:cs typeface="Arial" pitchFamily="34" charset="0"/>
              </a:rPr>
              <a:t> </a:t>
            </a:r>
            <a:r>
              <a:rPr lang="en-US" sz="1600" b="1" dirty="0">
                <a:cs typeface="Arial" pitchFamily="34" charset="0"/>
              </a:rPr>
              <a:t>Andrea Matzke, WQ Standards Specialist  </a:t>
            </a:r>
            <a:endParaRPr lang="en-US" sz="1600" dirty="0">
              <a:cs typeface="Arial" pitchFamily="34" charset="0"/>
            </a:endParaRPr>
          </a:p>
        </p:txBody>
      </p:sp>
      <p:sp>
        <p:nvSpPr>
          <p:cNvPr id="15363" name="TextBox 3"/>
          <p:cNvSpPr txBox="1">
            <a:spLocks noChangeArrowheads="1"/>
          </p:cNvSpPr>
          <p:nvPr/>
        </p:nvSpPr>
        <p:spPr bwMode="auto">
          <a:xfrm>
            <a:off x="228600" y="457200"/>
            <a:ext cx="8229600" cy="369888"/>
          </a:xfrm>
          <a:prstGeom prst="rect">
            <a:avLst/>
          </a:prstGeom>
          <a:noFill/>
          <a:ln w="9525">
            <a:noFill/>
            <a:miter lim="800000"/>
            <a:headEnd/>
            <a:tailEnd/>
          </a:ln>
        </p:spPr>
        <p:txBody>
          <a:bodyPr>
            <a:spAutoFit/>
          </a:bodyPr>
          <a:lstStyle/>
          <a:p>
            <a:r>
              <a:rPr lang="en-US">
                <a:solidFill>
                  <a:schemeClr val="bg1"/>
                </a:solidFill>
              </a:rPr>
              <a:t>Environmental Solutions, Water Quality Standards and Assessment Section</a:t>
            </a:r>
          </a:p>
        </p:txBody>
      </p:sp>
      <p:sp>
        <p:nvSpPr>
          <p:cNvPr id="5" name="Slide Number Placeholder 4"/>
          <p:cNvSpPr>
            <a:spLocks noGrp="1"/>
          </p:cNvSpPr>
          <p:nvPr>
            <p:ph type="sldNum" sz="quarter" idx="10"/>
          </p:nvPr>
        </p:nvSpPr>
        <p:spPr/>
        <p:txBody>
          <a:bodyPr/>
          <a:lstStyle/>
          <a:p>
            <a:pPr>
              <a:defRPr/>
            </a:pPr>
            <a:fld id="{10F181D1-57F3-4DF8-983F-F7332CEE57EB}"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5060" name="Rectangle 3"/>
          <p:cNvSpPr>
            <a:spLocks noChangeArrowheads="1"/>
          </p:cNvSpPr>
          <p:nvPr/>
        </p:nvSpPr>
        <p:spPr bwMode="auto">
          <a:xfrm>
            <a:off x="152400" y="5943600"/>
            <a:ext cx="8696325" cy="738188"/>
          </a:xfrm>
          <a:prstGeom prst="rect">
            <a:avLst/>
          </a:prstGeom>
          <a:noFill/>
          <a:ln w="9525">
            <a:noFill/>
            <a:miter lim="800000"/>
            <a:headEnd/>
            <a:tailEnd/>
          </a:ln>
        </p:spPr>
        <p:txBody>
          <a:bodyPr>
            <a:spAutoFit/>
          </a:bodyPr>
          <a:lstStyle/>
          <a:p>
            <a:r>
              <a:rPr lang="en-US" sz="1400" b="1" dirty="0">
                <a:solidFill>
                  <a:schemeClr val="bg1"/>
                </a:solidFill>
              </a:rPr>
              <a:t>Note:</a:t>
            </a:r>
            <a:r>
              <a:rPr lang="en-US" sz="1400" dirty="0">
                <a:solidFill>
                  <a:schemeClr val="bg1"/>
                </a:solidFill>
              </a:rPr>
              <a:t>  The graph above shows </a:t>
            </a:r>
            <a:r>
              <a:rPr lang="en-US" sz="1400" dirty="0" smtClean="0">
                <a:solidFill>
                  <a:schemeClr val="bg1"/>
                </a:solidFill>
              </a:rPr>
              <a:t>current </a:t>
            </a:r>
            <a:r>
              <a:rPr lang="en-US" sz="1400" dirty="0">
                <a:solidFill>
                  <a:schemeClr val="bg1"/>
                </a:solidFill>
              </a:rPr>
              <a:t>ammonia chronic criteria at pH of 6.5 and 7.0 on one line because they are almost identical. </a:t>
            </a:r>
            <a:r>
              <a:rPr lang="en-US" sz="1400" dirty="0" smtClean="0">
                <a:solidFill>
                  <a:schemeClr val="bg1"/>
                </a:solidFill>
              </a:rPr>
              <a:t>Current </a:t>
            </a:r>
            <a:r>
              <a:rPr lang="en-US" sz="1400" dirty="0">
                <a:solidFill>
                  <a:schemeClr val="bg1"/>
                </a:solidFill>
              </a:rPr>
              <a:t>criteria based on </a:t>
            </a:r>
            <a:r>
              <a:rPr lang="en-US" sz="1400" dirty="0" err="1">
                <a:solidFill>
                  <a:schemeClr val="bg1"/>
                </a:solidFill>
              </a:rPr>
              <a:t>salmonid</a:t>
            </a:r>
            <a:r>
              <a:rPr lang="en-US" sz="1400" dirty="0">
                <a:solidFill>
                  <a:schemeClr val="bg1"/>
                </a:solidFill>
              </a:rPr>
              <a:t> presence. Presence or absence of </a:t>
            </a:r>
            <a:r>
              <a:rPr lang="en-US" sz="1400" dirty="0" err="1">
                <a:solidFill>
                  <a:schemeClr val="bg1"/>
                </a:solidFill>
              </a:rPr>
              <a:t>salmonids</a:t>
            </a:r>
            <a:r>
              <a:rPr lang="en-US" sz="1400" dirty="0">
                <a:solidFill>
                  <a:schemeClr val="bg1"/>
                </a:solidFill>
              </a:rPr>
              <a:t> is not applicable for the proposed chronic criteria.</a:t>
            </a:r>
          </a:p>
        </p:txBody>
      </p:sp>
      <p:sp>
        <p:nvSpPr>
          <p:cNvPr id="5" name="Slide Number Placeholder 4"/>
          <p:cNvSpPr>
            <a:spLocks noGrp="1"/>
          </p:cNvSpPr>
          <p:nvPr>
            <p:ph type="sldNum" sz="quarter" idx="12"/>
          </p:nvPr>
        </p:nvSpPr>
        <p:spPr/>
        <p:txBody>
          <a:bodyPr/>
          <a:lstStyle/>
          <a:p>
            <a:pPr>
              <a:defRPr/>
            </a:pPr>
            <a:fld id="{C4A0B669-C053-49AE-A9BA-5BF988EC6805}" type="slidenum">
              <a:rPr lang="en-US"/>
              <a:pPr>
                <a:defRPr/>
              </a:pPr>
              <a:t>10</a:t>
            </a:fld>
            <a:endParaRPr lang="en-US"/>
          </a:p>
        </p:txBody>
      </p:sp>
      <p:graphicFrame>
        <p:nvGraphicFramePr>
          <p:cNvPr id="8" name="Chart 7"/>
          <p:cNvGraphicFramePr/>
          <p:nvPr/>
        </p:nvGraphicFramePr>
        <p:xfrm>
          <a:off x="228600" y="228600"/>
          <a:ext cx="8629650" cy="55721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4724400" cy="3048000"/>
          </a:xfrm>
        </p:spPr>
        <p:txBody>
          <a:bodyPr>
            <a:normAutofit/>
          </a:bodyPr>
          <a:lstStyle/>
          <a:p>
            <a:pPr>
              <a:lnSpc>
                <a:spcPct val="90000"/>
              </a:lnSpc>
              <a:buClr>
                <a:srgbClr val="3F8D6F"/>
              </a:buClr>
              <a:buFont typeface="Wingdings" pitchFamily="2" charset="2"/>
              <a:buChar char="§"/>
            </a:pPr>
            <a:r>
              <a:rPr lang="en-US" sz="2800" dirty="0" smtClean="0"/>
              <a:t>NMFS and EPA are currently </a:t>
            </a:r>
            <a:r>
              <a:rPr lang="en-US" sz="2800" strike="sngStrike" dirty="0" smtClean="0"/>
              <a:t>discussing</a:t>
            </a:r>
            <a:r>
              <a:rPr lang="en-US" sz="2800" dirty="0" smtClean="0"/>
              <a:t> </a:t>
            </a:r>
            <a:r>
              <a:rPr lang="en-US" sz="2800" dirty="0" smtClean="0">
                <a:solidFill>
                  <a:srgbClr val="FF0000"/>
                </a:solidFill>
              </a:rPr>
              <a:t>analyzing </a:t>
            </a:r>
            <a:r>
              <a:rPr lang="en-US" sz="2800" dirty="0" smtClean="0"/>
              <a:t>whether </a:t>
            </a:r>
            <a:r>
              <a:rPr lang="en-US" sz="2800" dirty="0" smtClean="0"/>
              <a:t>EPA’s 2013 criteria address the Reasonable and Prudent Alternatives in NMFS’s biological opinion.</a:t>
            </a:r>
          </a:p>
          <a:p>
            <a:pPr>
              <a:lnSpc>
                <a:spcPct val="90000"/>
              </a:lnSpc>
              <a:buClr>
                <a:srgbClr val="3F8D6F"/>
              </a:buClr>
            </a:pPr>
            <a:endParaRPr lang="en-US" sz="2400" dirty="0" smtClean="0"/>
          </a:p>
          <a:p>
            <a:pPr>
              <a:lnSpc>
                <a:spcPct val="90000"/>
              </a:lnSpc>
              <a:buClr>
                <a:srgbClr val="3F8D6F"/>
              </a:buClr>
            </a:pPr>
            <a:endParaRPr lang="en-US" sz="2400" b="1" dirty="0" smtClean="0"/>
          </a:p>
        </p:txBody>
      </p:sp>
      <p:sp>
        <p:nvSpPr>
          <p:cNvPr id="4915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NMFS and EPA discussions</a:t>
            </a:r>
          </a:p>
        </p:txBody>
      </p:sp>
      <p:sp>
        <p:nvSpPr>
          <p:cNvPr id="4" name="Slide Number Placeholder 3"/>
          <p:cNvSpPr>
            <a:spLocks noGrp="1"/>
          </p:cNvSpPr>
          <p:nvPr>
            <p:ph type="sldNum" sz="quarter" idx="10"/>
          </p:nvPr>
        </p:nvSpPr>
        <p:spPr/>
        <p:txBody>
          <a:bodyPr/>
          <a:lstStyle/>
          <a:p>
            <a:pPr>
              <a:defRPr/>
            </a:pPr>
            <a:fld id="{A032257D-72F8-4FB5-B081-07FC8E7F23FB}" type="slidenum">
              <a:rPr lang="en-US"/>
              <a:pPr>
                <a:defRPr/>
              </a:pPr>
              <a:t>11</a:t>
            </a:fld>
            <a:endParaRPr lang="en-US"/>
          </a:p>
        </p:txBody>
      </p:sp>
      <p:pic>
        <p:nvPicPr>
          <p:cNvPr id="5" name="Picture 4" descr="coho smolt.jpg"/>
          <p:cNvPicPr>
            <a:picLocks noChangeAspect="1"/>
          </p:cNvPicPr>
          <p:nvPr/>
        </p:nvPicPr>
        <p:blipFill>
          <a:blip r:embed="rId3" cstate="print"/>
          <a:stretch>
            <a:fillRect/>
          </a:stretch>
        </p:blipFill>
        <p:spPr>
          <a:xfrm>
            <a:off x="5394960" y="2819400"/>
            <a:ext cx="33528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rtlCol="0">
            <a:normAutofit/>
          </a:bodyPr>
          <a:lstStyle/>
          <a:p>
            <a:pPr fontAlgn="auto">
              <a:spcAft>
                <a:spcPts val="0"/>
              </a:spcAft>
              <a:defRPr/>
            </a:pPr>
            <a:r>
              <a:rPr lang="en-US" b="1" dirty="0" smtClean="0"/>
              <a:t>Toxics Substances</a:t>
            </a:r>
            <a:endParaRPr lang="en-US" dirty="0" smtClean="0"/>
          </a:p>
          <a:p>
            <a:pPr lvl="1" fontAlgn="auto">
              <a:spcAft>
                <a:spcPts val="0"/>
              </a:spcAft>
              <a:buNone/>
              <a:defRPr/>
            </a:pPr>
            <a:endParaRPr lang="en-US" sz="2000" dirty="0" smtClean="0"/>
          </a:p>
          <a:p>
            <a:pPr fontAlgn="auto">
              <a:spcAft>
                <a:spcPts val="0"/>
              </a:spcAft>
              <a:buClr>
                <a:srgbClr val="3F8D6F"/>
              </a:buClr>
              <a:buFont typeface="Wingdings" pitchFamily="2" charset="2"/>
              <a:buChar char="§"/>
              <a:defRPr/>
            </a:pPr>
            <a:r>
              <a:rPr lang="en-US" sz="2400" dirty="0" smtClean="0"/>
              <a:t>DEQ is proposing to move Tables 30 (Aquatic Life Criteria), 31 (Guidance Values for Aquatic Life) and 40 (Human Health Criteria) to a separate rule in </a:t>
            </a:r>
            <a:r>
              <a:rPr lang="en-US" sz="2400" b="1" dirty="0" smtClean="0"/>
              <a:t>OAR 340-041-8033</a:t>
            </a:r>
            <a:r>
              <a:rPr lang="en-US" sz="2400" dirty="0" smtClean="0"/>
              <a:t>. </a:t>
            </a:r>
          </a:p>
          <a:p>
            <a:pPr lvl="1" fontAlgn="auto">
              <a:spcAft>
                <a:spcPts val="0"/>
              </a:spcAft>
              <a:defRPr/>
            </a:pPr>
            <a:r>
              <a:rPr lang="en-US" sz="2000" dirty="0" smtClean="0"/>
              <a:t>Table 30: edits to ammonia criteria and addition of three ammonia criteria tables</a:t>
            </a:r>
          </a:p>
          <a:p>
            <a:pPr lvl="1" fontAlgn="auto">
              <a:spcAft>
                <a:spcPts val="0"/>
              </a:spcAft>
              <a:defRPr/>
            </a:pPr>
            <a:r>
              <a:rPr lang="en-US" sz="2000" dirty="0" smtClean="0"/>
              <a:t>Table 31: minor  non-substantive edits</a:t>
            </a:r>
          </a:p>
          <a:p>
            <a:pPr lvl="1" fontAlgn="auto">
              <a:spcAft>
                <a:spcPts val="0"/>
              </a:spcAft>
              <a:defRPr/>
            </a:pPr>
            <a:r>
              <a:rPr lang="en-US" sz="2000" dirty="0" smtClean="0"/>
              <a:t>Table 40:  no amendments  </a:t>
            </a:r>
          </a:p>
          <a:p>
            <a:pPr lvl="1" fontAlgn="auto">
              <a:spcAft>
                <a:spcPts val="0"/>
              </a:spcAft>
              <a:buFont typeface="Wingdings" pitchFamily="2" charset="2"/>
              <a:buNone/>
              <a:defRPr/>
            </a:pPr>
            <a:endParaRPr lang="en-US" sz="2000" dirty="0" smtClean="0"/>
          </a:p>
          <a:p>
            <a:pPr fontAlgn="auto">
              <a:spcAft>
                <a:spcPts val="0"/>
              </a:spcAft>
              <a:buClr>
                <a:srgbClr val="3F8D6F"/>
              </a:buClr>
              <a:buFont typeface="Wingdings" pitchFamily="2" charset="2"/>
              <a:buChar char="§"/>
              <a:defRPr/>
            </a:pPr>
            <a:r>
              <a:rPr lang="en-US" sz="2400" dirty="0" smtClean="0"/>
              <a:t>Incorporate plain language into -0033 consistent with the Oregon Administrative Procedures Act.</a:t>
            </a:r>
          </a:p>
          <a:p>
            <a:pPr fontAlgn="auto">
              <a:spcAft>
                <a:spcPts val="0"/>
              </a:spcAft>
              <a:buClr>
                <a:srgbClr val="3F8D6F"/>
              </a:buClr>
              <a:buFont typeface="Wingdings" pitchFamily="2" charset="2"/>
              <a:buChar char="§"/>
              <a:defRPr/>
            </a:pPr>
            <a:endParaRPr lang="en-US" sz="2400" dirty="0"/>
          </a:p>
        </p:txBody>
      </p:sp>
      <p:sp>
        <p:nvSpPr>
          <p:cNvPr id="47106" name="TextBox 2"/>
          <p:cNvSpPr txBox="1">
            <a:spLocks noChangeArrowheads="1"/>
          </p:cNvSpPr>
          <p:nvPr/>
        </p:nvSpPr>
        <p:spPr bwMode="auto">
          <a:xfrm>
            <a:off x="228600" y="457200"/>
            <a:ext cx="8181975" cy="519113"/>
          </a:xfrm>
          <a:prstGeom prst="rect">
            <a:avLst/>
          </a:prstGeom>
          <a:noFill/>
          <a:ln w="9525">
            <a:noFill/>
            <a:miter lim="800000"/>
            <a:headEnd/>
            <a:tailEnd/>
          </a:ln>
        </p:spPr>
        <p:txBody>
          <a:bodyPr>
            <a:spAutoFit/>
          </a:bodyPr>
          <a:lstStyle/>
          <a:p>
            <a:r>
              <a:rPr lang="en-US" sz="2400" b="1" dirty="0">
                <a:solidFill>
                  <a:schemeClr val="bg1"/>
                </a:solidFill>
              </a:rPr>
              <a:t>Proposed </a:t>
            </a:r>
            <a:r>
              <a:rPr lang="en-US" sz="2400" b="1" dirty="0" smtClean="0">
                <a:solidFill>
                  <a:schemeClr val="bg1"/>
                </a:solidFill>
              </a:rPr>
              <a:t>revisions </a:t>
            </a:r>
            <a:r>
              <a:rPr lang="en-US" sz="2400" b="1" dirty="0">
                <a:solidFill>
                  <a:schemeClr val="bg1"/>
                </a:solidFill>
              </a:rPr>
              <a:t>to Toxics Rule OAR 340-041-0033</a:t>
            </a:r>
            <a:r>
              <a:rPr lang="en-US" sz="28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7AFEAC7E-29CD-43CA-A1BA-33E8CC70B93C}"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334000" cy="5105400"/>
          </a:xfrm>
        </p:spPr>
        <p:txBody>
          <a:bodyPr rtlCol="0">
            <a:normAutofit/>
          </a:bodyPr>
          <a:lstStyle/>
          <a:p>
            <a:pPr fontAlgn="auto">
              <a:spcAft>
                <a:spcPts val="0"/>
              </a:spcAft>
              <a:defRPr/>
            </a:pPr>
            <a:r>
              <a:rPr lang="en-US" b="1" dirty="0" smtClean="0"/>
              <a:t>Integrated Report</a:t>
            </a:r>
          </a:p>
          <a:p>
            <a:pPr fontAlgn="auto">
              <a:spcAft>
                <a:spcPts val="0"/>
              </a:spcAft>
              <a:buClr>
                <a:srgbClr val="3F8D6F"/>
              </a:buClr>
              <a:buFont typeface="Wingdings" pitchFamily="2" charset="2"/>
              <a:buChar char="§"/>
              <a:defRPr/>
            </a:pPr>
            <a:r>
              <a:rPr lang="en-US" sz="2800" dirty="0" smtClean="0"/>
              <a:t>16 ammonia-impaired waterbodies</a:t>
            </a:r>
          </a:p>
          <a:p>
            <a:pPr fontAlgn="auto">
              <a:spcAft>
                <a:spcPts val="0"/>
              </a:spcAft>
              <a:buClr>
                <a:srgbClr val="3F8D6F"/>
              </a:buClr>
              <a:defRPr/>
            </a:pPr>
            <a:endParaRPr lang="en-US" sz="2800" dirty="0" smtClean="0"/>
          </a:p>
          <a:p>
            <a:pPr fontAlgn="auto">
              <a:spcAft>
                <a:spcPts val="0"/>
              </a:spcAft>
              <a:buClr>
                <a:srgbClr val="3F8D6F"/>
              </a:buClr>
              <a:buFont typeface="Wingdings" pitchFamily="2" charset="2"/>
              <a:buChar char="§"/>
              <a:defRPr/>
            </a:pPr>
            <a:r>
              <a:rPr lang="en-US" sz="2800" strike="sngStrike" dirty="0" smtClean="0"/>
              <a:t>Following EPA approval of ammonia criteria, </a:t>
            </a:r>
            <a:r>
              <a:rPr lang="en-US" sz="2800" dirty="0" smtClean="0"/>
              <a:t>DEQ will re-assess listings in the next cycle of the Integrated Report</a:t>
            </a:r>
          </a:p>
          <a:p>
            <a:pPr lvl="1" fontAlgn="auto">
              <a:spcAft>
                <a:spcPts val="0"/>
              </a:spcAft>
              <a:defRPr/>
            </a:pPr>
            <a:r>
              <a:rPr lang="en-US" sz="2400" dirty="0" smtClean="0"/>
              <a:t>DEQ may de-list waterbodies </a:t>
            </a:r>
            <a:r>
              <a:rPr lang="en-US" sz="2400" strike="sngStrike" dirty="0" smtClean="0"/>
              <a:t>impaired for </a:t>
            </a:r>
            <a:r>
              <a:rPr lang="en-US" sz="2400" dirty="0" smtClean="0">
                <a:solidFill>
                  <a:srgbClr val="FF0000"/>
                </a:solidFill>
              </a:rPr>
              <a:t>that meet the new </a:t>
            </a:r>
            <a:r>
              <a:rPr lang="en-US" sz="2400" dirty="0" smtClean="0"/>
              <a:t>ammonia </a:t>
            </a:r>
            <a:r>
              <a:rPr lang="en-US" sz="2400" dirty="0" smtClean="0">
                <a:solidFill>
                  <a:srgbClr val="FF0000"/>
                </a:solidFill>
              </a:rPr>
              <a:t>criteria</a:t>
            </a:r>
            <a:endParaRPr lang="en-US" sz="2400" dirty="0" smtClean="0">
              <a:solidFill>
                <a:srgbClr val="FF0000"/>
              </a:solidFill>
            </a:endParaRPr>
          </a:p>
        </p:txBody>
      </p:sp>
      <p:sp>
        <p:nvSpPr>
          <p:cNvPr id="5120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677EAA91-BD0C-41C4-BA29-2991597D50D9}" type="slidenum">
              <a:rPr lang="en-US"/>
              <a:pPr>
                <a:defRPr/>
              </a:pPr>
              <a:t>13</a:t>
            </a:fld>
            <a:endParaRPr lang="en-US"/>
          </a:p>
        </p:txBody>
      </p:sp>
      <p:pic>
        <p:nvPicPr>
          <p:cNvPr id="5" name="Picture 4" descr="illinoisriver.jpg"/>
          <p:cNvPicPr>
            <a:picLocks noChangeAspect="1"/>
          </p:cNvPicPr>
          <p:nvPr/>
        </p:nvPicPr>
        <p:blipFill>
          <a:blip r:embed="rId3" cstate="print"/>
          <a:stretch>
            <a:fillRect/>
          </a:stretch>
        </p:blipFill>
        <p:spPr>
          <a:xfrm>
            <a:off x="5791200" y="1678432"/>
            <a:ext cx="2590800" cy="3868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p:txBody>
          <a:bodyPr/>
          <a:lstStyle/>
          <a:p>
            <a:r>
              <a:rPr lang="en-US" b="1" dirty="0" smtClean="0"/>
              <a:t>Total Maximum Daily Loads (TMDLs)</a:t>
            </a:r>
          </a:p>
          <a:p>
            <a:endParaRPr lang="en-US" b="1" dirty="0" smtClean="0"/>
          </a:p>
          <a:p>
            <a:pPr>
              <a:buClr>
                <a:srgbClr val="3F8D6F"/>
              </a:buClr>
              <a:buFont typeface="Wingdings" pitchFamily="2" charset="2"/>
              <a:buChar char="§"/>
            </a:pPr>
            <a:r>
              <a:rPr lang="en-US" sz="2800" dirty="0" smtClean="0"/>
              <a:t>If a waterbody is listed for ammonia, DEQ must develop a TMDL—ten approved TMDLs</a:t>
            </a:r>
          </a:p>
          <a:p>
            <a:pPr>
              <a:buClr>
                <a:srgbClr val="3F8D6F"/>
              </a:buClr>
            </a:pPr>
            <a:endParaRPr lang="en-US" sz="2800" dirty="0" smtClean="0"/>
          </a:p>
          <a:p>
            <a:pPr>
              <a:buClr>
                <a:srgbClr val="3F8D6F"/>
              </a:buClr>
              <a:buFont typeface="Wingdings" pitchFamily="2" charset="2"/>
              <a:buChar char="§"/>
            </a:pPr>
            <a:r>
              <a:rPr lang="en-US" sz="2800" dirty="0" smtClean="0"/>
              <a:t>DEQ may need to re-assess current ammonia TMDL </a:t>
            </a:r>
            <a:r>
              <a:rPr lang="en-US" sz="2800" dirty="0" err="1" smtClean="0"/>
              <a:t>wasteload</a:t>
            </a:r>
            <a:r>
              <a:rPr lang="en-US" sz="2800" dirty="0" smtClean="0"/>
              <a:t> and load allocations</a:t>
            </a:r>
          </a:p>
        </p:txBody>
      </p:sp>
      <p:sp>
        <p:nvSpPr>
          <p:cNvPr id="5325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BC20FBFA-B6E7-46F0-9988-4AA81F65751C}"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fontScale="85000" lnSpcReduction="20000"/>
          </a:bodyPr>
          <a:lstStyle/>
          <a:p>
            <a:pPr fontAlgn="auto">
              <a:spcAft>
                <a:spcPts val="0"/>
              </a:spcAft>
              <a:defRPr/>
            </a:pPr>
            <a:r>
              <a:rPr lang="en-US" sz="4500" b="1" dirty="0" smtClean="0"/>
              <a:t>Wastewater and Industrial Dischargers</a:t>
            </a:r>
          </a:p>
          <a:p>
            <a:pPr fontAlgn="auto">
              <a:spcAft>
                <a:spcPts val="0"/>
              </a:spcAft>
              <a:defRPr/>
            </a:pPr>
            <a:endParaRPr lang="en-US" sz="4100" b="1" dirty="0" smtClean="0"/>
          </a:p>
          <a:p>
            <a:pPr fontAlgn="auto">
              <a:spcAft>
                <a:spcPts val="0"/>
              </a:spcAft>
              <a:buClr>
                <a:srgbClr val="3F8D6F"/>
              </a:buClr>
              <a:buFont typeface="Wingdings" pitchFamily="2" charset="2"/>
              <a:buChar char="§"/>
              <a:defRPr/>
            </a:pPr>
            <a:r>
              <a:rPr lang="en-US" sz="3400" dirty="0" smtClean="0"/>
              <a:t>Generally, the proposed chronic criteria are less stringent than current criteria</a:t>
            </a:r>
          </a:p>
          <a:p>
            <a:pPr lvl="1" fontAlgn="auto">
              <a:spcAft>
                <a:spcPts val="0"/>
              </a:spcAft>
              <a:buClr>
                <a:srgbClr val="3F8D6F"/>
              </a:buClr>
              <a:buNone/>
              <a:defRPr/>
            </a:pPr>
            <a:endParaRPr lang="en-US" dirty="0" smtClean="0"/>
          </a:p>
          <a:p>
            <a:pPr fontAlgn="auto">
              <a:spcAft>
                <a:spcPts val="0"/>
              </a:spcAft>
              <a:buClr>
                <a:srgbClr val="3F8D6F"/>
              </a:buClr>
              <a:buFont typeface="Wingdings" pitchFamily="2" charset="2"/>
              <a:buChar char="§"/>
              <a:defRPr/>
            </a:pPr>
            <a:r>
              <a:rPr lang="en-US" sz="3400" dirty="0" smtClean="0"/>
              <a:t>Some facilities may need to update mixing zone studies or collect more monitoring data to characterize effluent based on the new 30-day chronic average (rather than the current 4-day average)</a:t>
            </a:r>
          </a:p>
          <a:p>
            <a:pPr fontAlgn="auto">
              <a:spcAft>
                <a:spcPts val="0"/>
              </a:spcAft>
              <a:buClr>
                <a:srgbClr val="3F8D6F"/>
              </a:buClr>
              <a:defRPr/>
            </a:pPr>
            <a:endParaRPr lang="en-US" sz="3400" dirty="0" smtClean="0"/>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038600" cy="4525963"/>
          </a:xfrm>
        </p:spPr>
        <p:txBody>
          <a:bodyPr rtlCol="0">
            <a:normAutofit fontScale="92500"/>
          </a:bodyPr>
          <a:lstStyle/>
          <a:p>
            <a:pPr fontAlgn="auto">
              <a:spcAft>
                <a:spcPts val="0"/>
              </a:spcAft>
              <a:defRPr/>
            </a:pPr>
            <a:r>
              <a:rPr lang="en-US" b="1" dirty="0" smtClean="0"/>
              <a:t>Snake River pH Rule</a:t>
            </a:r>
          </a:p>
          <a:p>
            <a:pPr fontAlgn="auto">
              <a:spcAft>
                <a:spcPts val="0"/>
              </a:spcAft>
              <a:buClr>
                <a:srgbClr val="3F8D6F"/>
              </a:buClr>
              <a:buFont typeface="Wingdings" pitchFamily="2" charset="2"/>
              <a:buChar char="§"/>
              <a:defRPr/>
            </a:pPr>
            <a:r>
              <a:rPr lang="en-US" sz="2800" dirty="0" smtClean="0"/>
              <a:t>In 2003, DEQ </a:t>
            </a:r>
            <a:r>
              <a:rPr lang="en-US" sz="2800" dirty="0" smtClean="0"/>
              <a:t>identified the wrong river </a:t>
            </a:r>
            <a:r>
              <a:rPr lang="en-US" sz="2800" dirty="0" smtClean="0"/>
              <a:t>miles for the </a:t>
            </a:r>
            <a:r>
              <a:rPr lang="en-US" sz="2800" dirty="0" smtClean="0"/>
              <a:t>main stem Snake River</a:t>
            </a:r>
            <a:endParaRPr lang="en-US" sz="2800" strike="sngStrike" dirty="0" smtClean="0"/>
          </a:p>
          <a:p>
            <a:pPr fontAlgn="auto">
              <a:spcAft>
                <a:spcPts val="0"/>
              </a:spcAft>
              <a:buClr>
                <a:srgbClr val="3F8D6F"/>
              </a:buClr>
              <a:buFont typeface="Wingdings" pitchFamily="2" charset="2"/>
              <a:buChar char="§"/>
              <a:defRPr/>
            </a:pPr>
            <a:r>
              <a:rPr lang="en-US" sz="2800" dirty="0" smtClean="0"/>
              <a:t>Proposed revision clarifies that the pH criteria applies to the </a:t>
            </a:r>
            <a:r>
              <a:rPr lang="en-US" sz="2800" dirty="0" smtClean="0"/>
              <a:t>entire main stem Snake </a:t>
            </a:r>
            <a:r>
              <a:rPr lang="en-US" sz="2800" dirty="0" smtClean="0"/>
              <a:t>River.</a:t>
            </a:r>
            <a:endParaRPr lang="en-US" sz="2800" dirty="0" smtClean="0"/>
          </a:p>
          <a:p>
            <a:pPr fontAlgn="auto">
              <a:spcAft>
                <a:spcPts val="0"/>
              </a:spcAft>
              <a:buFont typeface="Arial" pitchFamily="34" charset="0"/>
              <a:buChar char="•"/>
              <a:defRPr/>
            </a:pPr>
            <a:endParaRPr lang="en-US" sz="2800" dirty="0"/>
          </a:p>
        </p:txBody>
      </p:sp>
      <p:sp>
        <p:nvSpPr>
          <p:cNvPr id="65538" name="TextBox 2"/>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t>
            </a:r>
            <a:r>
              <a:rPr lang="en-US" sz="2800" b="1" dirty="0" smtClean="0">
                <a:solidFill>
                  <a:schemeClr val="bg1"/>
                </a:solidFill>
              </a:rPr>
              <a:t>amendments</a:t>
            </a:r>
            <a:endParaRPr lang="en-US" sz="2800" b="1" dirty="0">
              <a:solidFill>
                <a:schemeClr val="bg1"/>
              </a:solidFill>
            </a:endParaRPr>
          </a:p>
        </p:txBody>
      </p:sp>
      <p:pic>
        <p:nvPicPr>
          <p:cNvPr id="65539" name="Picture 2" descr="http://www.freeimages.com/pic/l/v/ve/vee8/958267_83676779.jpg"/>
          <p:cNvPicPr>
            <a:picLocks noChangeAspect="1" noChangeArrowheads="1"/>
          </p:cNvPicPr>
          <p:nvPr/>
        </p:nvPicPr>
        <p:blipFill>
          <a:blip r:embed="rId3" cstate="print"/>
          <a:srcRect/>
          <a:stretch>
            <a:fillRect/>
          </a:stretch>
        </p:blipFill>
        <p:spPr bwMode="auto">
          <a:xfrm>
            <a:off x="4699000" y="2362200"/>
            <a:ext cx="4064000" cy="3048000"/>
          </a:xfrm>
          <a:prstGeom prst="rect">
            <a:avLst/>
          </a:prstGeom>
          <a:noFill/>
          <a:ln w="31750">
            <a:solidFill>
              <a:schemeClr val="tx1"/>
            </a:solidFill>
            <a:miter lim="800000"/>
            <a:headEnd/>
            <a:tailEnd/>
          </a:ln>
        </p:spPr>
      </p:pic>
      <p:sp>
        <p:nvSpPr>
          <p:cNvPr id="5" name="Slide Number Placeholder 4"/>
          <p:cNvSpPr>
            <a:spLocks noGrp="1"/>
          </p:cNvSpPr>
          <p:nvPr>
            <p:ph type="sldNum" sz="quarter" idx="10"/>
          </p:nvPr>
        </p:nvSpPr>
        <p:spPr/>
        <p:txBody>
          <a:bodyPr/>
          <a:lstStyle/>
          <a:p>
            <a:pPr>
              <a:defRPr/>
            </a:pPr>
            <a:fld id="{053FA0B6-692A-4204-9BC2-34FC62F65565}"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620000" cy="4525963"/>
          </a:xfrm>
        </p:spPr>
        <p:txBody>
          <a:bodyPr rtlCol="0">
            <a:normAutofit lnSpcReduction="10000"/>
          </a:bodyPr>
          <a:lstStyle/>
          <a:p>
            <a:pPr fontAlgn="auto">
              <a:spcAft>
                <a:spcPts val="0"/>
              </a:spcAft>
              <a:defRPr/>
            </a:pPr>
            <a:r>
              <a:rPr lang="en-US" b="1" dirty="0" smtClean="0"/>
              <a:t>West Division Main Canal </a:t>
            </a:r>
            <a:r>
              <a:rPr lang="en-US" b="1" dirty="0" smtClean="0"/>
              <a:t>Site-Specific Criteria</a:t>
            </a:r>
            <a:endParaRPr lang="en-US" b="1" dirty="0" smtClean="0"/>
          </a:p>
          <a:p>
            <a:pPr fontAlgn="auto">
              <a:spcAft>
                <a:spcPts val="0"/>
              </a:spcAft>
              <a:buClr>
                <a:srgbClr val="3F8D6F"/>
              </a:buClr>
              <a:buFont typeface="Wingdings" pitchFamily="2" charset="2"/>
              <a:buChar char="§"/>
              <a:defRPr/>
            </a:pPr>
            <a:r>
              <a:rPr lang="en-US" sz="2800" dirty="0" smtClean="0"/>
              <a:t>In 2012, EQC removed certain designated uses and adopted </a:t>
            </a:r>
            <a:r>
              <a:rPr lang="en-US" sz="2800" dirty="0" smtClean="0"/>
              <a:t>site-specific </a:t>
            </a:r>
            <a:r>
              <a:rPr lang="en-US" sz="2800" dirty="0" smtClean="0"/>
              <a:t>criteria for </a:t>
            </a:r>
            <a:r>
              <a:rPr lang="en-US" sz="2800" dirty="0" smtClean="0"/>
              <a:t>this irrigation </a:t>
            </a:r>
            <a:r>
              <a:rPr lang="en-US" sz="2800" dirty="0" smtClean="0"/>
              <a:t>canal in </a:t>
            </a:r>
            <a:r>
              <a:rPr lang="en-US" sz="2800" dirty="0" smtClean="0"/>
              <a:t>the Umatilla </a:t>
            </a:r>
            <a:r>
              <a:rPr lang="en-US" sz="2800" dirty="0" smtClean="0"/>
              <a:t>Basin.</a:t>
            </a:r>
          </a:p>
          <a:p>
            <a:pPr fontAlgn="auto">
              <a:spcAft>
                <a:spcPts val="0"/>
              </a:spcAft>
              <a:buClr>
                <a:srgbClr val="3F8D6F"/>
              </a:buClr>
              <a:buFont typeface="Wingdings" pitchFamily="2" charset="2"/>
              <a:buChar char="§"/>
              <a:defRPr/>
            </a:pPr>
            <a:r>
              <a:rPr lang="en-US" sz="2800" dirty="0" smtClean="0"/>
              <a:t>EPA partially approved and partially disapproved the </a:t>
            </a:r>
            <a:r>
              <a:rPr lang="en-US" sz="2800" dirty="0" smtClean="0"/>
              <a:t>change</a:t>
            </a:r>
            <a:r>
              <a:rPr lang="en-US" sz="2800" dirty="0" smtClean="0"/>
              <a:t>s</a:t>
            </a:r>
            <a:r>
              <a:rPr lang="en-US" sz="2800" dirty="0" smtClean="0"/>
              <a:t>.</a:t>
            </a:r>
          </a:p>
          <a:p>
            <a:pPr fontAlgn="auto">
              <a:spcAft>
                <a:spcPts val="0"/>
              </a:spcAft>
              <a:buClr>
                <a:srgbClr val="3F8D6F"/>
              </a:buClr>
              <a:buFont typeface="Wingdings" pitchFamily="2" charset="2"/>
              <a:buChar char="§"/>
              <a:defRPr/>
            </a:pPr>
            <a:r>
              <a:rPr lang="en-US" sz="2800" dirty="0" smtClean="0"/>
              <a:t>Proposed revisions make Oregon’s rule language consistent </a:t>
            </a:r>
            <a:r>
              <a:rPr lang="en-US" sz="2800" dirty="0" smtClean="0"/>
              <a:t>with </a:t>
            </a:r>
            <a:r>
              <a:rPr lang="en-US" sz="2800" dirty="0" smtClean="0"/>
              <a:t>the effective criteria following EPA’s action.</a:t>
            </a:r>
            <a:endParaRPr lang="en-US" dirty="0" smtClean="0"/>
          </a:p>
          <a:p>
            <a:pPr fontAlgn="auto">
              <a:spcAft>
                <a:spcPts val="0"/>
              </a:spcAft>
              <a:buFont typeface="Arial" pitchFamily="34" charset="0"/>
              <a:buChar char="•"/>
              <a:defRPr/>
            </a:pPr>
            <a:endParaRPr lang="en-US" sz="2800" dirty="0"/>
          </a:p>
        </p:txBody>
      </p:sp>
      <p:sp>
        <p:nvSpPr>
          <p:cNvPr id="67586"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t>
            </a:r>
            <a:r>
              <a:rPr lang="en-US" sz="2800" b="1" dirty="0" smtClean="0">
                <a:solidFill>
                  <a:schemeClr val="bg1"/>
                </a:solidFill>
              </a:rPr>
              <a:t>amendments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2E1F9266-5FA9-427F-83B6-5455ED58DE46}"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457200" y="1600200"/>
            <a:ext cx="8077200" cy="4953000"/>
          </a:xfrm>
        </p:spPr>
        <p:txBody>
          <a:bodyPr/>
          <a:lstStyle/>
          <a:p>
            <a:r>
              <a:rPr lang="en-US" b="1" dirty="0" smtClean="0"/>
              <a:t>Natural </a:t>
            </a:r>
            <a:r>
              <a:rPr lang="en-US" b="1" dirty="0" smtClean="0"/>
              <a:t>Conditions Criteria Notes</a:t>
            </a:r>
            <a:endParaRPr lang="en-US" b="1" dirty="0" smtClean="0"/>
          </a:p>
          <a:p>
            <a:pPr>
              <a:buClr>
                <a:srgbClr val="3F8D6F"/>
              </a:buClr>
              <a:buFont typeface="Wingdings" pitchFamily="2" charset="2"/>
              <a:buChar char="§"/>
            </a:pPr>
            <a:endParaRPr lang="en-US" sz="2400" dirty="0" smtClean="0"/>
          </a:p>
          <a:p>
            <a:pPr>
              <a:buClr>
                <a:srgbClr val="3F8D6F"/>
              </a:buClr>
              <a:buFont typeface="Wingdings" pitchFamily="2" charset="2"/>
              <a:buChar char="§"/>
            </a:pPr>
            <a:r>
              <a:rPr lang="en-US" sz="2800" dirty="0" smtClean="0"/>
              <a:t>In </a:t>
            </a:r>
            <a:r>
              <a:rPr lang="en-US" sz="2800" dirty="0" smtClean="0"/>
              <a:t>2013, EPA </a:t>
            </a:r>
            <a:r>
              <a:rPr lang="en-US" sz="2800" dirty="0" smtClean="0"/>
              <a:t>disapproved: </a:t>
            </a:r>
          </a:p>
          <a:p>
            <a:pPr lvl="1">
              <a:buClr>
                <a:srgbClr val="3F8D6F"/>
              </a:buClr>
            </a:pPr>
            <a:r>
              <a:rPr lang="en-US" sz="2400" dirty="0" smtClean="0"/>
              <a:t>the temperature natural </a:t>
            </a:r>
            <a:r>
              <a:rPr lang="en-US" sz="2400" dirty="0" smtClean="0"/>
              <a:t>conditions </a:t>
            </a:r>
            <a:r>
              <a:rPr lang="en-US" sz="2400" dirty="0" smtClean="0"/>
              <a:t>criterion, and</a:t>
            </a:r>
          </a:p>
          <a:p>
            <a:pPr lvl="1">
              <a:buClr>
                <a:srgbClr val="3F8D6F"/>
              </a:buClr>
            </a:pPr>
            <a:r>
              <a:rPr lang="en-US" sz="2400" dirty="0" smtClean="0"/>
              <a:t>a general natural conditions narrative.</a:t>
            </a:r>
          </a:p>
          <a:p>
            <a:pPr lvl="1">
              <a:buClr>
                <a:srgbClr val="3F8D6F"/>
              </a:buClr>
            </a:pPr>
            <a:endParaRPr lang="en-US" sz="2000" dirty="0" smtClean="0"/>
          </a:p>
          <a:p>
            <a:pPr>
              <a:buClr>
                <a:srgbClr val="3F8D6F"/>
              </a:buClr>
              <a:buFont typeface="Wingdings" pitchFamily="2" charset="2"/>
              <a:buChar char="§"/>
            </a:pPr>
            <a:r>
              <a:rPr lang="en-US" sz="2800" dirty="0" smtClean="0"/>
              <a:t>Proposed editorial </a:t>
            </a:r>
            <a:r>
              <a:rPr lang="en-US" sz="2800" dirty="0" smtClean="0"/>
              <a:t>notes are informational:</a:t>
            </a:r>
          </a:p>
          <a:p>
            <a:pPr lvl="1">
              <a:buClr>
                <a:srgbClr val="3F8D6F"/>
              </a:buClr>
            </a:pPr>
            <a:r>
              <a:rPr lang="en-US" sz="2400" dirty="0" smtClean="0"/>
              <a:t>these provisions </a:t>
            </a:r>
            <a:r>
              <a:rPr lang="en-US" sz="2400" dirty="0" smtClean="0"/>
              <a:t>are no longer effective for Clean Water Act </a:t>
            </a:r>
            <a:r>
              <a:rPr lang="en-US" sz="2400" dirty="0" smtClean="0"/>
              <a:t>purposes, such as permitting and TMDLs</a:t>
            </a:r>
            <a:endParaRPr lang="en-US" sz="2400" dirty="0" smtClean="0"/>
          </a:p>
          <a:p>
            <a:endParaRPr lang="en-US" sz="2800" dirty="0" smtClean="0"/>
          </a:p>
        </p:txBody>
      </p:sp>
      <p:sp>
        <p:nvSpPr>
          <p:cNvPr id="6963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Proposed </a:t>
            </a:r>
            <a:r>
              <a:rPr lang="en-US" sz="2800" b="1" dirty="0" smtClean="0">
                <a:solidFill>
                  <a:schemeClr val="bg1"/>
                </a:solidFill>
              </a:rPr>
              <a:t>rule </a:t>
            </a:r>
            <a:r>
              <a:rPr lang="en-US" sz="2800" b="1" dirty="0" smtClean="0">
                <a:solidFill>
                  <a:schemeClr val="bg1"/>
                </a:solidFill>
              </a:rPr>
              <a:t>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64284A11-D4D2-4F81-975C-8E87F9520217}"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Stakeholder discussions prior to rulemaking</a:t>
            </a:r>
          </a:p>
          <a:p>
            <a:pPr>
              <a:buClr>
                <a:srgbClr val="3F8D6F"/>
              </a:buClr>
              <a:buFont typeface="Wingdings" pitchFamily="2" charset="2"/>
              <a:buChar char="§"/>
            </a:pPr>
            <a:r>
              <a:rPr lang="en-US" sz="2800" dirty="0" smtClean="0"/>
              <a:t>No advisory committee—DEQ did not anticipate significant fiscal impacts or controversy</a:t>
            </a:r>
          </a:p>
          <a:p>
            <a:pPr>
              <a:buClr>
                <a:srgbClr val="3F8D6F"/>
              </a:buClr>
              <a:buFont typeface="Wingdings" pitchFamily="2" charset="2"/>
              <a:buChar char="§"/>
            </a:pPr>
            <a:r>
              <a:rPr lang="en-US" sz="2800" dirty="0" smtClean="0"/>
              <a:t>DEQ webinar on Sept. 10 prior to public comment period</a:t>
            </a:r>
          </a:p>
          <a:p>
            <a:pPr>
              <a:buClr>
                <a:srgbClr val="3F8D6F"/>
              </a:buClr>
              <a:buFont typeface="Wingdings" pitchFamily="2" charset="2"/>
              <a:buChar char="§"/>
            </a:pPr>
            <a:r>
              <a:rPr lang="en-US" sz="2800" dirty="0" smtClean="0"/>
              <a:t>Public comment: Sept. 16 – Oct. 30</a:t>
            </a:r>
          </a:p>
          <a:p>
            <a:pPr lvl="1">
              <a:buClr>
                <a:srgbClr val="3F8D6F"/>
              </a:buClr>
            </a:pPr>
            <a:r>
              <a:rPr lang="en-US" sz="2400" dirty="0" smtClean="0"/>
              <a:t>Five commenters </a:t>
            </a:r>
          </a:p>
          <a:p>
            <a:pPr>
              <a:buClr>
                <a:srgbClr val="3F8D6F"/>
              </a:buClr>
              <a:buFont typeface="Wingdings" pitchFamily="2" charset="2"/>
              <a:buChar char="§"/>
            </a:pPr>
            <a:r>
              <a:rPr lang="en-US" sz="2800" dirty="0" smtClean="0"/>
              <a:t>One public hearing in Portland: Oct. 15 </a:t>
            </a:r>
          </a:p>
          <a:p>
            <a:pPr lvl="1">
              <a:buClr>
                <a:srgbClr val="3F8D6F"/>
              </a:buClr>
            </a:pPr>
            <a:r>
              <a:rPr lang="en-US" sz="2400" dirty="0" smtClean="0"/>
              <a:t>One attendee</a:t>
            </a:r>
            <a:endParaRPr lang="en-US" sz="24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19</a:t>
            </a:fld>
            <a:endParaRPr lang="en-US"/>
          </a:p>
        </p:txBody>
      </p:sp>
      <p:sp>
        <p:nvSpPr>
          <p:cNvPr id="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Public input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a:t>
            </a:r>
            <a:r>
              <a:rPr lang="en-US" sz="2600" dirty="0" smtClean="0"/>
              <a:t>the Water Quality Standards rules as </a:t>
            </a:r>
            <a:r>
              <a:rPr lang="en-US" sz="2600" dirty="0" smtClean="0"/>
              <a:t>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t>
            </a:r>
            <a:r>
              <a:rPr lang="en-US" sz="2200" dirty="0" smtClean="0"/>
              <a:t>ammonia criteria</a:t>
            </a:r>
          </a:p>
          <a:p>
            <a:pPr lvl="1">
              <a:lnSpc>
                <a:spcPct val="90000"/>
              </a:lnSpc>
            </a:pPr>
            <a:r>
              <a:rPr lang="en-US" sz="2200" dirty="0" smtClean="0"/>
              <a:t>Correct </a:t>
            </a:r>
            <a:r>
              <a:rPr lang="en-US" sz="2200" dirty="0" smtClean="0"/>
              <a:t>a minor error in the Snake River rule language</a:t>
            </a:r>
            <a:endParaRPr lang="en-US" sz="2200" dirty="0" smtClean="0"/>
          </a:p>
          <a:p>
            <a:pPr lvl="1">
              <a:lnSpc>
                <a:spcPct val="90000"/>
              </a:lnSpc>
            </a:pPr>
            <a:r>
              <a:rPr lang="en-US" sz="2200" dirty="0" smtClean="0"/>
              <a:t>Amend </a:t>
            </a:r>
            <a:r>
              <a:rPr lang="en-US" sz="2200" dirty="0" smtClean="0"/>
              <a:t>site-specific </a:t>
            </a:r>
            <a:r>
              <a:rPr lang="en-US" sz="2200" dirty="0" smtClean="0"/>
              <a:t>standards </a:t>
            </a:r>
            <a:r>
              <a:rPr lang="en-US" sz="2200" dirty="0" smtClean="0"/>
              <a:t>for an irrigation canal in the </a:t>
            </a:r>
            <a:r>
              <a:rPr lang="en-US" sz="2200" dirty="0" smtClean="0"/>
              <a:t>Umatilla </a:t>
            </a:r>
            <a:r>
              <a:rPr lang="en-US" sz="2200" dirty="0" smtClean="0"/>
              <a:t>Basin</a:t>
            </a:r>
            <a:endParaRPr lang="en-US" sz="2200" dirty="0" smtClean="0"/>
          </a:p>
          <a:p>
            <a:pPr lvl="1">
              <a:lnSpc>
                <a:spcPct val="90000"/>
              </a:lnSpc>
            </a:pPr>
            <a:r>
              <a:rPr lang="en-US" sz="2200" dirty="0" smtClean="0"/>
              <a:t>I</a:t>
            </a:r>
            <a:r>
              <a:rPr lang="en-US" sz="2200" dirty="0" smtClean="0"/>
              <a:t>nform the reader</a:t>
            </a:r>
            <a:r>
              <a:rPr lang="en-US" sz="2200" dirty="0" smtClean="0"/>
              <a:t> that </a:t>
            </a:r>
            <a:r>
              <a:rPr lang="en-US" sz="2200" dirty="0" smtClean="0"/>
              <a:t>the </a:t>
            </a:r>
            <a:r>
              <a:rPr lang="en-US" sz="2200" dirty="0" smtClean="0"/>
              <a:t>general and temperature-specific natural </a:t>
            </a:r>
            <a:r>
              <a:rPr lang="en-US" sz="2200" dirty="0" smtClean="0"/>
              <a:t>conditions </a:t>
            </a:r>
            <a:r>
              <a:rPr lang="en-US" sz="2200" dirty="0" smtClean="0"/>
              <a:t>criteria are not in effect due to EPA disapproval</a:t>
            </a:r>
            <a:endParaRPr lang="en-US" sz="2200" dirty="0" smtClean="0"/>
          </a:p>
          <a:p>
            <a:pPr lvl="1">
              <a:lnSpc>
                <a:spcPct val="90000"/>
              </a:lnSpc>
            </a:pPr>
            <a:r>
              <a:rPr lang="en-US" sz="2200" dirty="0" smtClean="0"/>
              <a:t>Incorporate plain language </a:t>
            </a:r>
            <a:r>
              <a:rPr lang="en-US" sz="2200" dirty="0" smtClean="0"/>
              <a:t>revisions consistent </a:t>
            </a:r>
            <a:r>
              <a:rPr lang="en-US" sz="2200" dirty="0" smtClean="0"/>
              <a:t>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The ammonia revisions will become effective after EQC adoption and subsequent EPA approval</a:t>
            </a:r>
          </a:p>
          <a:p>
            <a:pPr>
              <a:buClr>
                <a:srgbClr val="3F8D6F"/>
              </a:buClr>
            </a:pPr>
            <a:endParaRPr lang="en-US" sz="2800" dirty="0" smtClean="0"/>
          </a:p>
          <a:p>
            <a:pPr>
              <a:buClr>
                <a:srgbClr val="3F8D6F"/>
              </a:buClr>
              <a:buFont typeface="Wingdings" pitchFamily="2" charset="2"/>
              <a:buChar char="§"/>
            </a:pPr>
            <a:r>
              <a:rPr lang="en-US" sz="2800" dirty="0" smtClean="0"/>
              <a:t>Other revisions</a:t>
            </a:r>
            <a:r>
              <a:rPr lang="en-US" sz="2800" strike="sngStrike" dirty="0" smtClean="0"/>
              <a:t>, unrelated to water quality standards revisions,</a:t>
            </a:r>
            <a:r>
              <a:rPr lang="en-US" sz="2800" dirty="0" smtClean="0"/>
              <a:t> will become effective upon EQC adoption and filing with Secretary of State.</a:t>
            </a:r>
            <a:endParaRPr lang="en-US" sz="28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20</a:t>
            </a:fld>
            <a:endParaRPr lang="en-US"/>
          </a:p>
        </p:txBody>
      </p:sp>
      <p:sp>
        <p:nvSpPr>
          <p:cNvPr id="4" name="TextBox 3"/>
          <p:cNvSpPr txBox="1">
            <a:spLocks noChangeArrowheads="1"/>
          </p:cNvSpPr>
          <p:nvPr/>
        </p:nvSpPr>
        <p:spPr bwMode="auto">
          <a:xfrm>
            <a:off x="381000" y="381000"/>
            <a:ext cx="8534400" cy="523220"/>
          </a:xfrm>
          <a:prstGeom prst="rect">
            <a:avLst/>
          </a:prstGeom>
          <a:noFill/>
          <a:ln w="9525">
            <a:noFill/>
            <a:miter lim="800000"/>
            <a:headEnd/>
            <a:tailEnd/>
          </a:ln>
        </p:spPr>
        <p:txBody>
          <a:bodyPr wrap="square">
            <a:spAutoFit/>
          </a:bodyPr>
          <a:lstStyle/>
          <a:p>
            <a:r>
              <a:rPr lang="en-US" sz="2800" b="1" dirty="0" smtClean="0">
                <a:solidFill>
                  <a:schemeClr val="bg1"/>
                </a:solidFill>
              </a:rPr>
              <a:t>When will the proposed rules become effective?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OAR 340, Division 41 as 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ammonia criteria</a:t>
            </a:r>
          </a:p>
          <a:p>
            <a:pPr lvl="1">
              <a:lnSpc>
                <a:spcPct val="90000"/>
              </a:lnSpc>
            </a:pPr>
            <a:r>
              <a:rPr lang="en-US" sz="2200" dirty="0" smtClean="0"/>
              <a:t>Correct a minor error in the Snake River rule language</a:t>
            </a:r>
          </a:p>
          <a:p>
            <a:pPr lvl="1">
              <a:lnSpc>
                <a:spcPct val="90000"/>
              </a:lnSpc>
            </a:pPr>
            <a:r>
              <a:rPr lang="en-US" sz="2200" dirty="0" smtClean="0"/>
              <a:t>Amend site-specific standards for an irrigation canal in the Umatilla Basin</a:t>
            </a:r>
          </a:p>
          <a:p>
            <a:pPr lvl="1">
              <a:lnSpc>
                <a:spcPct val="90000"/>
              </a:lnSpc>
            </a:pPr>
            <a:r>
              <a:rPr lang="en-US" sz="2200" dirty="0" smtClean="0"/>
              <a:t>Inform the reader that the general and temperature-specific natural conditions criteria are not in effect due to EPA disapproval</a:t>
            </a:r>
          </a:p>
          <a:p>
            <a:pPr lvl="1">
              <a:lnSpc>
                <a:spcPct val="90000"/>
              </a:lnSpc>
            </a:pPr>
            <a:r>
              <a:rPr lang="en-US" sz="2200" dirty="0" smtClean="0"/>
              <a:t>Incorporate plain language revisions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21</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p:txBody>
          <a:bodyPr/>
          <a:lstStyle/>
          <a:p>
            <a:r>
              <a:rPr lang="en-US" sz="4400" smtClean="0"/>
              <a:t>Extra Slides</a:t>
            </a:r>
          </a:p>
        </p:txBody>
      </p:sp>
      <p:sp>
        <p:nvSpPr>
          <p:cNvPr id="3" name="Slide Number Placeholder 2"/>
          <p:cNvSpPr>
            <a:spLocks noGrp="1"/>
          </p:cNvSpPr>
          <p:nvPr>
            <p:ph type="sldNum" sz="quarter" idx="10"/>
          </p:nvPr>
        </p:nvSpPr>
        <p:spPr/>
        <p:txBody>
          <a:bodyPr/>
          <a:lstStyle/>
          <a:p>
            <a:pPr>
              <a:defRPr/>
            </a:pPr>
            <a:fld id="{ECFDB409-E95D-49C0-9B5C-4DE8C1FD03DA}"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idx="1"/>
          </p:nvPr>
        </p:nvSpPr>
        <p:spPr/>
        <p:txBody>
          <a:bodyPr/>
          <a:lstStyle/>
          <a:p>
            <a:r>
              <a:rPr lang="en-US" b="1" smtClean="0"/>
              <a:t>Pollutant found in fertilizers and waste products:</a:t>
            </a:r>
          </a:p>
          <a:p>
            <a:pPr>
              <a:buClr>
                <a:srgbClr val="3F8D6F"/>
              </a:buClr>
              <a:buFont typeface="Wingdings" pitchFamily="2" charset="2"/>
              <a:buChar char="§"/>
            </a:pPr>
            <a:r>
              <a:rPr lang="en-US" sz="2400" smtClean="0"/>
              <a:t>Municipal and industrial waste</a:t>
            </a:r>
          </a:p>
          <a:p>
            <a:pPr>
              <a:buClr>
                <a:srgbClr val="3F8D6F"/>
              </a:buClr>
              <a:buFont typeface="Wingdings" pitchFamily="2" charset="2"/>
              <a:buChar char="§"/>
            </a:pPr>
            <a:r>
              <a:rPr lang="en-US" sz="2400" smtClean="0"/>
              <a:t>Septic systems seepage and landfill leachate</a:t>
            </a:r>
          </a:p>
          <a:p>
            <a:pPr>
              <a:buClr>
                <a:srgbClr val="3F8D6F"/>
              </a:buClr>
              <a:buFont typeface="Wingdings" pitchFamily="2" charset="2"/>
              <a:buChar char="§"/>
            </a:pPr>
            <a:r>
              <a:rPr lang="en-US" sz="2400" smtClean="0"/>
              <a:t>Fertilizer runoff from agricultural and urban sources</a:t>
            </a:r>
          </a:p>
          <a:p>
            <a:pPr>
              <a:buClr>
                <a:srgbClr val="3F8D6F"/>
              </a:buClr>
              <a:buFont typeface="Wingdings" pitchFamily="2" charset="2"/>
              <a:buChar char="§"/>
            </a:pPr>
            <a:r>
              <a:rPr lang="en-US" sz="2400" smtClean="0"/>
              <a:t>Manure application</a:t>
            </a:r>
          </a:p>
          <a:p>
            <a:pPr>
              <a:buClr>
                <a:srgbClr val="3F8D6F"/>
              </a:buClr>
              <a:buFont typeface="Wingdings" pitchFamily="2" charset="2"/>
              <a:buChar char="§"/>
            </a:pPr>
            <a:r>
              <a:rPr lang="en-US" sz="2400" smtClean="0"/>
              <a:t>Aquaculture</a:t>
            </a:r>
          </a:p>
        </p:txBody>
      </p:sp>
      <p:sp>
        <p:nvSpPr>
          <p:cNvPr id="72706" name="TextBox 2"/>
          <p:cNvSpPr txBox="1">
            <a:spLocks noChangeArrowheads="1"/>
          </p:cNvSpPr>
          <p:nvPr/>
        </p:nvSpPr>
        <p:spPr bwMode="auto">
          <a:xfrm>
            <a:off x="452438" y="381000"/>
            <a:ext cx="8181975" cy="646113"/>
          </a:xfrm>
          <a:prstGeom prst="rect">
            <a:avLst/>
          </a:prstGeom>
          <a:noFill/>
          <a:ln w="9525">
            <a:noFill/>
            <a:miter lim="800000"/>
            <a:headEnd/>
            <a:tailEnd/>
          </a:ln>
        </p:spPr>
        <p:txBody>
          <a:bodyPr>
            <a:spAutoFit/>
          </a:bodyPr>
          <a:lstStyle/>
          <a:p>
            <a:r>
              <a:rPr lang="en-US" sz="3600" b="1">
                <a:solidFill>
                  <a:schemeClr val="bg1"/>
                </a:solidFill>
              </a:rPr>
              <a:t>Sources of Ammonia</a:t>
            </a:r>
          </a:p>
        </p:txBody>
      </p:sp>
      <p:sp>
        <p:nvSpPr>
          <p:cNvPr id="4" name="Slide Number Placeholder 3"/>
          <p:cNvSpPr>
            <a:spLocks noGrp="1"/>
          </p:cNvSpPr>
          <p:nvPr>
            <p:ph type="sldNum" sz="quarter" idx="10"/>
          </p:nvPr>
        </p:nvSpPr>
        <p:spPr/>
        <p:txBody>
          <a:bodyPr/>
          <a:lstStyle/>
          <a:p>
            <a:pPr>
              <a:defRPr/>
            </a:pPr>
            <a:fld id="{361BA683-D34A-4C79-B711-F24E5D049623}" type="slidenum">
              <a:rPr lang="en-US"/>
              <a:pPr>
                <a:defRPr/>
              </a:pPr>
              <a:t>23</a:t>
            </a:fld>
            <a:endParaRPr lang="en-US"/>
          </a:p>
        </p:txBody>
      </p:sp>
      <p:pic>
        <p:nvPicPr>
          <p:cNvPr id="72708" name="Picture 4" descr="nitrogen fertilizer.jpg"/>
          <p:cNvPicPr>
            <a:picLocks noChangeAspect="1"/>
          </p:cNvPicPr>
          <p:nvPr/>
        </p:nvPicPr>
        <p:blipFill>
          <a:blip r:embed="rId2" cstate="print"/>
          <a:srcRect/>
          <a:stretch>
            <a:fillRect/>
          </a:stretch>
        </p:blipFill>
        <p:spPr bwMode="auto">
          <a:xfrm>
            <a:off x="5486400" y="4343400"/>
            <a:ext cx="2732088" cy="2286000"/>
          </a:xfrm>
          <a:prstGeom prst="rect">
            <a:avLst/>
          </a:prstGeom>
          <a:noFill/>
          <a:ln w="12700">
            <a:solidFill>
              <a:schemeClr val="tx1"/>
            </a:solidFill>
            <a:miter lim="800000"/>
            <a:headEnd/>
            <a:tailEnd/>
          </a:ln>
        </p:spPr>
      </p:pic>
      <p:pic>
        <p:nvPicPr>
          <p:cNvPr id="72709" name="Picture 5" descr="cow in water.jpg"/>
          <p:cNvPicPr>
            <a:picLocks noChangeAspect="1"/>
          </p:cNvPicPr>
          <p:nvPr/>
        </p:nvPicPr>
        <p:blipFill>
          <a:blip r:embed="rId3" cstate="print"/>
          <a:srcRect/>
          <a:stretch>
            <a:fillRect/>
          </a:stretch>
        </p:blipFill>
        <p:spPr bwMode="auto">
          <a:xfrm>
            <a:off x="2743200" y="4572000"/>
            <a:ext cx="2362200" cy="2111375"/>
          </a:xfrm>
          <a:prstGeom prst="rect">
            <a:avLst/>
          </a:prstGeom>
          <a:noFill/>
          <a:ln w="12700">
            <a:solidFill>
              <a:schemeClr val="tx1"/>
            </a:solidFill>
            <a:miter lim="800000"/>
            <a:headEnd/>
            <a:tailEnd/>
          </a:ln>
        </p:spPr>
      </p:pic>
      <p:pic>
        <p:nvPicPr>
          <p:cNvPr id="72710" name="Picture 6" descr="discharge pipe 2.jpg"/>
          <p:cNvPicPr>
            <a:picLocks noChangeAspect="1"/>
          </p:cNvPicPr>
          <p:nvPr/>
        </p:nvPicPr>
        <p:blipFill>
          <a:blip r:embed="rId4" cstate="print"/>
          <a:srcRect/>
          <a:stretch>
            <a:fillRect/>
          </a:stretch>
        </p:blipFill>
        <p:spPr bwMode="auto">
          <a:xfrm>
            <a:off x="762000" y="5181600"/>
            <a:ext cx="1763713" cy="1524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0988" y="1371600"/>
            <a:ext cx="4348162" cy="3352800"/>
          </a:xfrm>
        </p:spPr>
        <p:txBody>
          <a:bodyPr rtlCol="0">
            <a:normAutofit fontScale="92500"/>
          </a:bodyPr>
          <a:lstStyle/>
          <a:p>
            <a:pPr fontAlgn="auto">
              <a:spcAft>
                <a:spcPts val="0"/>
              </a:spcAft>
              <a:buFont typeface="Arial" pitchFamily="34" charset="0"/>
              <a:buNone/>
              <a:defRPr/>
            </a:pPr>
            <a:r>
              <a:rPr lang="en-US" sz="3600" b="1" dirty="0" smtClean="0"/>
              <a:t>Fish</a:t>
            </a:r>
          </a:p>
          <a:p>
            <a:pPr fontAlgn="auto">
              <a:spcAft>
                <a:spcPts val="0"/>
              </a:spcAft>
              <a:buFont typeface="Wingdings" pitchFamily="2" charset="2"/>
              <a:buChar char="§"/>
              <a:defRPr/>
            </a:pPr>
            <a:r>
              <a:rPr lang="en-US" sz="2400" b="1" dirty="0" smtClean="0"/>
              <a:t>Gill damage and increased ventilation rates</a:t>
            </a:r>
          </a:p>
          <a:p>
            <a:pPr fontAlgn="auto">
              <a:spcAft>
                <a:spcPts val="0"/>
              </a:spcAft>
              <a:buFont typeface="Wingdings" pitchFamily="2" charset="2"/>
              <a:buChar char="§"/>
              <a:defRPr/>
            </a:pPr>
            <a:r>
              <a:rPr lang="en-US" sz="2400" b="1" dirty="0" smtClean="0"/>
              <a:t>Reduction in blood oxygen capacity</a:t>
            </a:r>
          </a:p>
          <a:p>
            <a:pPr fontAlgn="auto">
              <a:spcAft>
                <a:spcPts val="0"/>
              </a:spcAft>
              <a:buFont typeface="Wingdings" pitchFamily="2" charset="2"/>
              <a:buChar char="§"/>
              <a:defRPr/>
            </a:pPr>
            <a:r>
              <a:rPr lang="en-US" sz="2400" b="1" dirty="0" smtClean="0"/>
              <a:t>Disruption of </a:t>
            </a:r>
            <a:r>
              <a:rPr lang="en-US" sz="2400" b="1" dirty="0" err="1" smtClean="0"/>
              <a:t>osmoregulation</a:t>
            </a:r>
            <a:r>
              <a:rPr lang="en-US" sz="2400" b="1" dirty="0" smtClean="0"/>
              <a:t> (cell function/excretion)</a:t>
            </a:r>
            <a:endParaRPr lang="en-US" sz="2400" b="1" dirty="0"/>
          </a:p>
        </p:txBody>
      </p:sp>
      <p:sp>
        <p:nvSpPr>
          <p:cNvPr id="3" name="Content Placeholder 2"/>
          <p:cNvSpPr>
            <a:spLocks noGrp="1"/>
          </p:cNvSpPr>
          <p:nvPr>
            <p:ph sz="half" idx="2"/>
          </p:nvPr>
        </p:nvSpPr>
        <p:spPr>
          <a:xfrm>
            <a:off x="4967288" y="1371600"/>
            <a:ext cx="4176712" cy="4144963"/>
          </a:xfrm>
        </p:spPr>
        <p:txBody>
          <a:bodyPr rtlCol="0">
            <a:normAutofit lnSpcReduction="10000"/>
          </a:bodyPr>
          <a:lstStyle/>
          <a:p>
            <a:pPr fontAlgn="auto">
              <a:spcAft>
                <a:spcPts val="0"/>
              </a:spcAft>
              <a:buFont typeface="Arial" pitchFamily="34" charset="0"/>
              <a:buNone/>
              <a:defRPr/>
            </a:pPr>
            <a:r>
              <a:rPr lang="en-US" sz="3600" b="1" dirty="0" smtClean="0"/>
              <a:t>Invertebrates (mussels) </a:t>
            </a:r>
          </a:p>
          <a:p>
            <a:pPr fontAlgn="auto">
              <a:spcAft>
                <a:spcPts val="0"/>
              </a:spcAft>
              <a:buFont typeface="Wingdings" pitchFamily="2" charset="2"/>
              <a:buChar char="§"/>
              <a:defRPr/>
            </a:pPr>
            <a:r>
              <a:rPr lang="en-US" sz="2400" b="1" dirty="0" smtClean="0"/>
              <a:t>Reduced opening of valve for respiration and feeding</a:t>
            </a:r>
          </a:p>
          <a:p>
            <a:pPr fontAlgn="auto">
              <a:spcAft>
                <a:spcPts val="0"/>
              </a:spcAft>
              <a:buFont typeface="Wingdings" pitchFamily="2" charset="2"/>
              <a:buChar char="§"/>
              <a:defRPr/>
            </a:pPr>
            <a:r>
              <a:rPr lang="en-US" sz="2400" b="1" dirty="0" smtClean="0"/>
              <a:t>Impairs secretion of the </a:t>
            </a:r>
            <a:r>
              <a:rPr lang="en-US" sz="2400" b="1" dirty="0" err="1" smtClean="0"/>
              <a:t>byssus</a:t>
            </a:r>
            <a:r>
              <a:rPr lang="en-US" sz="2400" b="1" dirty="0" smtClean="0"/>
              <a:t> or “anchoring threads” in bivalves</a:t>
            </a:r>
          </a:p>
          <a:p>
            <a:pPr fontAlgn="auto">
              <a:spcAft>
                <a:spcPts val="0"/>
              </a:spcAft>
              <a:buFont typeface="Wingdings" pitchFamily="2" charset="2"/>
              <a:buChar char="§"/>
              <a:defRPr/>
            </a:pPr>
            <a:r>
              <a:rPr lang="en-US" sz="2400" b="1" dirty="0" smtClean="0"/>
              <a:t>Reduced </a:t>
            </a:r>
            <a:r>
              <a:rPr lang="en-US" sz="2400" b="1" dirty="0" err="1" smtClean="0"/>
              <a:t>ciliary</a:t>
            </a:r>
            <a:r>
              <a:rPr lang="en-US" sz="2400" b="1" dirty="0" smtClean="0"/>
              <a:t> action on gills</a:t>
            </a:r>
            <a:endParaRPr lang="en-US" sz="2400" b="1" dirty="0"/>
          </a:p>
        </p:txBody>
      </p:sp>
      <p:sp>
        <p:nvSpPr>
          <p:cNvPr id="73732" name="TextBox 4"/>
          <p:cNvSpPr txBox="1">
            <a:spLocks noChangeArrowheads="1"/>
          </p:cNvSpPr>
          <p:nvPr/>
        </p:nvSpPr>
        <p:spPr bwMode="auto">
          <a:xfrm>
            <a:off x="509588" y="381000"/>
            <a:ext cx="6292850" cy="646113"/>
          </a:xfrm>
          <a:prstGeom prst="rect">
            <a:avLst/>
          </a:prstGeom>
          <a:noFill/>
          <a:ln w="9525">
            <a:noFill/>
            <a:miter lim="800000"/>
            <a:headEnd/>
            <a:tailEnd/>
          </a:ln>
        </p:spPr>
        <p:txBody>
          <a:bodyPr>
            <a:spAutoFit/>
          </a:bodyPr>
          <a:lstStyle/>
          <a:p>
            <a:r>
              <a:rPr lang="en-US" sz="3600" b="1">
                <a:solidFill>
                  <a:schemeClr val="bg1"/>
                </a:solidFill>
              </a:rPr>
              <a:t>Effects to Aquatic Life</a:t>
            </a:r>
          </a:p>
        </p:txBody>
      </p:sp>
      <p:sp>
        <p:nvSpPr>
          <p:cNvPr id="6" name="Slide Number Placeholder 5"/>
          <p:cNvSpPr>
            <a:spLocks noGrp="1"/>
          </p:cNvSpPr>
          <p:nvPr>
            <p:ph type="sldNum" sz="quarter" idx="12"/>
          </p:nvPr>
        </p:nvSpPr>
        <p:spPr/>
        <p:txBody>
          <a:bodyPr/>
          <a:lstStyle/>
          <a:p>
            <a:pPr>
              <a:defRPr/>
            </a:pPr>
            <a:fld id="{D2562A91-072A-46FA-A519-34420EB6EF17}"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25550"/>
            <a:ext cx="4572000" cy="5632450"/>
          </a:xfrm>
          <a:prstGeom prst="rect">
            <a:avLst/>
          </a:prstGeom>
        </p:spPr>
        <p:txBody>
          <a:bodyPr>
            <a:spAutoFit/>
          </a:bodyPr>
          <a:lstStyle/>
          <a:p>
            <a:pPr fontAlgn="auto">
              <a:spcBef>
                <a:spcPts val="0"/>
              </a:spcBef>
              <a:spcAft>
                <a:spcPts val="0"/>
              </a:spcAft>
              <a:defRPr/>
            </a:pPr>
            <a:r>
              <a:rPr lang="en-US" altLang="en-US" sz="2400" b="1" dirty="0">
                <a:solidFill>
                  <a:srgbClr val="3F8D6F"/>
                </a:solidFill>
                <a:latin typeface="+mn-lt"/>
                <a:cs typeface="+mn-cs"/>
              </a:rPr>
              <a:t>Diverse</a:t>
            </a:r>
            <a:r>
              <a:rPr lang="en-US" altLang="en-US" sz="2400" dirty="0">
                <a:latin typeface="+mn-lt"/>
                <a:cs typeface="+mn-cs"/>
              </a:rPr>
              <a:t>- there are over 1000 North American freshwater </a:t>
            </a:r>
            <a:r>
              <a:rPr lang="en-US" altLang="en-US" sz="2400" dirty="0" err="1">
                <a:latin typeface="+mn-lt"/>
                <a:cs typeface="+mn-cs"/>
              </a:rPr>
              <a:t>taxa</a:t>
            </a:r>
            <a:endParaRPr lang="en-US" altLang="en-US" sz="2400" dirty="0">
              <a:latin typeface="+mn-lt"/>
              <a:cs typeface="+mn-cs"/>
            </a:endParaRPr>
          </a:p>
          <a:p>
            <a:pPr fontAlgn="auto">
              <a:spcBef>
                <a:spcPts val="0"/>
              </a:spcBef>
              <a:spcAft>
                <a:spcPts val="0"/>
              </a:spcAft>
              <a:defRPr/>
            </a:pPr>
            <a:endParaRPr lang="en-US" altLang="en-US" sz="2400" u="sng"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Broadly distributed </a:t>
            </a:r>
            <a:r>
              <a:rPr lang="en-US" altLang="en-US" sz="2400" dirty="0">
                <a:latin typeface="+mn-lt"/>
                <a:cs typeface="+mn-cs"/>
              </a:rPr>
              <a:t>in benthic habitats (especially snails)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Long-lived and sedentary </a:t>
            </a:r>
            <a:r>
              <a:rPr lang="en-US" altLang="en-US" sz="2400" dirty="0">
                <a:latin typeface="+mn-lt"/>
                <a:cs typeface="+mn-cs"/>
              </a:rPr>
              <a:t/>
            </a:r>
            <a:br>
              <a:rPr lang="en-US" altLang="en-US" sz="2400" dirty="0">
                <a:latin typeface="+mn-lt"/>
                <a:cs typeface="+mn-cs"/>
              </a:rPr>
            </a:br>
            <a:r>
              <a:rPr lang="en-US" altLang="en-US" sz="2400" dirty="0">
                <a:latin typeface="+mn-lt"/>
                <a:cs typeface="+mn-cs"/>
              </a:rPr>
              <a:t>(especially mussels)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Sensitive</a:t>
            </a:r>
            <a:r>
              <a:rPr lang="en-US" altLang="en-US" sz="2400" b="1" dirty="0">
                <a:solidFill>
                  <a:schemeClr val="accent1">
                    <a:lumMod val="75000"/>
                  </a:schemeClr>
                </a:solidFill>
                <a:latin typeface="+mn-lt"/>
                <a:cs typeface="+mn-cs"/>
              </a:rPr>
              <a:t> </a:t>
            </a:r>
            <a:r>
              <a:rPr lang="en-US" altLang="en-US" sz="2400" dirty="0">
                <a:latin typeface="+mn-lt"/>
                <a:cs typeface="+mn-cs"/>
              </a:rPr>
              <a:t>e.g. ammonia, chlorine, Cu</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Protected species </a:t>
            </a:r>
            <a:r>
              <a:rPr lang="en-US" altLang="en-US" sz="2400" dirty="0">
                <a:latin typeface="+mn-lt"/>
                <a:cs typeface="+mn-cs"/>
              </a:rPr>
              <a:t>118 federally listed</a:t>
            </a:r>
            <a:br>
              <a:rPr lang="en-US" altLang="en-US" sz="2400" dirty="0">
                <a:latin typeface="+mn-lt"/>
                <a:cs typeface="+mn-cs"/>
              </a:rPr>
            </a:br>
            <a:r>
              <a:rPr lang="en-US" altLang="en-US" sz="2400" dirty="0">
                <a:latin typeface="+mn-lt"/>
                <a:cs typeface="+mn-cs"/>
              </a:rPr>
              <a:t>(88 mussels, 30 snails)</a:t>
            </a:r>
            <a:endParaRPr lang="en-US" altLang="en-US" sz="2400" u="sng" dirty="0">
              <a:latin typeface="+mn-lt"/>
              <a:cs typeface="+mn-cs"/>
            </a:endParaRPr>
          </a:p>
        </p:txBody>
      </p:sp>
      <p:pic>
        <p:nvPicPr>
          <p:cNvPr id="75778" name="Picture 4"/>
          <p:cNvPicPr>
            <a:picLocks noChangeAspect="1" noChangeArrowheads="1"/>
          </p:cNvPicPr>
          <p:nvPr/>
        </p:nvPicPr>
        <p:blipFill>
          <a:blip r:embed="rId3" cstate="print"/>
          <a:srcRect/>
          <a:stretch>
            <a:fillRect/>
          </a:stretch>
        </p:blipFill>
        <p:spPr bwMode="auto">
          <a:xfrm>
            <a:off x="6248400" y="1371600"/>
            <a:ext cx="2701925" cy="2316163"/>
          </a:xfrm>
          <a:prstGeom prst="rect">
            <a:avLst/>
          </a:prstGeom>
          <a:noFill/>
          <a:ln w="38100">
            <a:solidFill>
              <a:schemeClr val="tx1"/>
            </a:solidFill>
            <a:miter lim="800000"/>
            <a:headEnd/>
            <a:tailEnd/>
          </a:ln>
        </p:spPr>
      </p:pic>
      <p:pic>
        <p:nvPicPr>
          <p:cNvPr id="6" name="Picture 5"/>
          <p:cNvPicPr/>
          <p:nvPr/>
        </p:nvPicPr>
        <p:blipFill>
          <a:blip r:embed="rId4" cstate="print"/>
          <a:srcRect/>
          <a:stretch>
            <a:fillRect/>
          </a:stretch>
        </p:blipFill>
        <p:spPr bwMode="auto">
          <a:xfrm>
            <a:off x="5105400" y="3810000"/>
            <a:ext cx="3751262" cy="27511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pPr>
              <a:defRPr/>
            </a:pPr>
            <a:fld id="{708CB7D6-44A7-4126-8E66-9B3C691BC5B4}" type="slidenum">
              <a:rPr lang="en-US"/>
              <a:pPr>
                <a:defRPr/>
              </a:pPr>
              <a:t>25</a:t>
            </a:fld>
            <a:endParaRPr lang="en-US"/>
          </a:p>
        </p:txBody>
      </p:sp>
      <p:sp>
        <p:nvSpPr>
          <p:cNvPr id="75781" name="TextBox 7"/>
          <p:cNvSpPr txBox="1">
            <a:spLocks noChangeArrowheads="1"/>
          </p:cNvSpPr>
          <p:nvPr/>
        </p:nvSpPr>
        <p:spPr bwMode="auto">
          <a:xfrm>
            <a:off x="6854825" y="31242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2" name="TextBox 8"/>
          <p:cNvSpPr txBox="1">
            <a:spLocks noChangeArrowheads="1"/>
          </p:cNvSpPr>
          <p:nvPr/>
        </p:nvSpPr>
        <p:spPr bwMode="auto">
          <a:xfrm>
            <a:off x="6477000" y="59436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3" name="TextBox 9"/>
          <p:cNvSpPr txBox="1">
            <a:spLocks noChangeArrowheads="1"/>
          </p:cNvSpPr>
          <p:nvPr/>
        </p:nvSpPr>
        <p:spPr bwMode="auto">
          <a:xfrm>
            <a:off x="338138" y="381000"/>
            <a:ext cx="7151687" cy="646331"/>
          </a:xfrm>
          <a:prstGeom prst="rect">
            <a:avLst/>
          </a:prstGeom>
          <a:noFill/>
          <a:ln w="9525">
            <a:noFill/>
            <a:miter lim="800000"/>
            <a:headEnd/>
            <a:tailEnd/>
          </a:ln>
        </p:spPr>
        <p:txBody>
          <a:bodyPr wrap="square">
            <a:spAutoFit/>
          </a:bodyPr>
          <a:lstStyle/>
          <a:p>
            <a:r>
              <a:rPr lang="en-US" sz="3600" b="1" dirty="0">
                <a:solidFill>
                  <a:schemeClr val="bg1"/>
                </a:solidFill>
              </a:rPr>
              <a:t>Mollusks—Freshwater </a:t>
            </a:r>
            <a:r>
              <a:rPr lang="en-US" sz="3600" b="1" dirty="0" smtClean="0">
                <a:solidFill>
                  <a:schemeClr val="bg1"/>
                </a:solidFill>
              </a:rPr>
              <a:t>Sentinel</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OregonMolluskPresence6Species_18JUN2014.jpg"/>
          <p:cNvPicPr>
            <a:picLocks noChangeAspect="1" noChangeArrowheads="1"/>
          </p:cNvPicPr>
          <p:nvPr/>
        </p:nvPicPr>
        <p:blipFill>
          <a:blip r:embed="rId3" cstate="print"/>
          <a:srcRect/>
          <a:stretch>
            <a:fillRect/>
          </a:stretch>
        </p:blipFill>
        <p:spPr bwMode="auto">
          <a:xfrm>
            <a:off x="129988" y="0"/>
            <a:ext cx="8633012"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9EBB891-8296-4202-8BB8-A9F1374BC4B6}"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11_all snails.jpg"/>
          <p:cNvPicPr>
            <a:picLocks noChangeAspect="1" noChangeArrowheads="1"/>
          </p:cNvPicPr>
          <p:nvPr/>
        </p:nvPicPr>
        <p:blipFill>
          <a:blip r:embed="rId3" cstate="print"/>
          <a:srcRect/>
          <a:stretch>
            <a:fillRect/>
          </a:stretch>
        </p:blipFill>
        <p:spPr bwMode="auto">
          <a:xfrm>
            <a:off x="0" y="762000"/>
            <a:ext cx="7086600" cy="6096000"/>
          </a:xfrm>
          <a:prstGeom prst="rect">
            <a:avLst/>
          </a:prstGeom>
          <a:noFill/>
          <a:ln w="9525">
            <a:noFill/>
            <a:miter lim="800000"/>
            <a:headEnd/>
            <a:tailEnd/>
          </a:ln>
        </p:spPr>
      </p:pic>
      <p:sp>
        <p:nvSpPr>
          <p:cNvPr id="79874" name="TextBox 2"/>
          <p:cNvSpPr txBox="1">
            <a:spLocks noChangeArrowheads="1"/>
          </p:cNvSpPr>
          <p:nvPr/>
        </p:nvSpPr>
        <p:spPr bwMode="auto">
          <a:xfrm>
            <a:off x="228600" y="152400"/>
            <a:ext cx="8691563" cy="461665"/>
          </a:xfrm>
          <a:prstGeom prst="rect">
            <a:avLst/>
          </a:prstGeom>
          <a:noFill/>
          <a:ln w="9525">
            <a:noFill/>
            <a:miter lim="800000"/>
            <a:headEnd/>
            <a:tailEnd/>
          </a:ln>
        </p:spPr>
        <p:txBody>
          <a:bodyPr wrap="square">
            <a:spAutoFit/>
          </a:bodyPr>
          <a:lstStyle/>
          <a:p>
            <a:r>
              <a:rPr lang="en-US" sz="2400" b="1" dirty="0" err="1"/>
              <a:t>Pulmonate</a:t>
            </a:r>
            <a:r>
              <a:rPr lang="en-US" sz="2400" b="1" dirty="0"/>
              <a:t> and Non-</a:t>
            </a:r>
            <a:r>
              <a:rPr lang="en-US" sz="2400" b="1" dirty="0" err="1"/>
              <a:t>Pulmonate</a:t>
            </a:r>
            <a:r>
              <a:rPr lang="en-US" sz="2400" b="1" dirty="0"/>
              <a:t> Snail Presence in Oregon</a:t>
            </a:r>
          </a:p>
        </p:txBody>
      </p:sp>
      <p:grpSp>
        <p:nvGrpSpPr>
          <p:cNvPr id="79875" name="Group 3"/>
          <p:cNvGrpSpPr>
            <a:grpSpLocks/>
          </p:cNvGrpSpPr>
          <p:nvPr/>
        </p:nvGrpSpPr>
        <p:grpSpPr bwMode="auto">
          <a:xfrm>
            <a:off x="7086600" y="1143000"/>
            <a:ext cx="1905000" cy="1828800"/>
            <a:chOff x="7087122" y="1295355"/>
            <a:chExt cx="2056878" cy="1789376"/>
          </a:xfrm>
        </p:grpSpPr>
        <p:sp>
          <p:nvSpPr>
            <p:cNvPr id="5" name="Regular Pentagon 4"/>
            <p:cNvSpPr/>
            <p:nvPr/>
          </p:nvSpPr>
          <p:spPr>
            <a:xfrm>
              <a:off x="7087122" y="2133678"/>
              <a:ext cx="151618" cy="228634"/>
            </a:xfrm>
            <a:prstGeom prst="pentagon">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Oval 5"/>
            <p:cNvSpPr/>
            <p:nvPr/>
          </p:nvSpPr>
          <p:spPr>
            <a:xfrm>
              <a:off x="7087122" y="2514734"/>
              <a:ext cx="151618" cy="228634"/>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5" name="TextBox 13"/>
            <p:cNvSpPr txBox="1">
              <a:spLocks noChangeArrowheads="1"/>
            </p:cNvSpPr>
            <p:nvPr/>
          </p:nvSpPr>
          <p:spPr bwMode="auto">
            <a:xfrm>
              <a:off x="7239000" y="2057400"/>
              <a:ext cx="1905000" cy="646331"/>
            </a:xfrm>
            <a:prstGeom prst="rect">
              <a:avLst/>
            </a:prstGeom>
            <a:noFill/>
            <a:ln w="9525">
              <a:noFill/>
              <a:miter lim="800000"/>
              <a:headEnd/>
              <a:tailEnd/>
            </a:ln>
          </p:spPr>
          <p:txBody>
            <a:bodyPr>
              <a:spAutoFit/>
            </a:bodyPr>
            <a:lstStyle/>
            <a:p>
              <a:r>
                <a:rPr lang="en-US" dirty="0"/>
                <a:t>DEQ database</a:t>
              </a:r>
            </a:p>
          </p:txBody>
        </p:sp>
        <p:sp>
          <p:nvSpPr>
            <p:cNvPr id="79886" name="TextBox 14"/>
            <p:cNvSpPr txBox="1">
              <a:spLocks noChangeArrowheads="1"/>
            </p:cNvSpPr>
            <p:nvPr/>
          </p:nvSpPr>
          <p:spPr bwMode="auto">
            <a:xfrm>
              <a:off x="7239000" y="2438400"/>
              <a:ext cx="1905000" cy="646331"/>
            </a:xfrm>
            <a:prstGeom prst="rect">
              <a:avLst/>
            </a:prstGeom>
            <a:noFill/>
            <a:ln w="9525">
              <a:noFill/>
              <a:miter lim="800000"/>
              <a:headEnd/>
              <a:tailEnd/>
            </a:ln>
          </p:spPr>
          <p:txBody>
            <a:bodyPr>
              <a:spAutoFit/>
            </a:bodyPr>
            <a:lstStyle/>
            <a:p>
              <a:r>
                <a:rPr lang="en-US" dirty="0"/>
                <a:t>WMC database</a:t>
              </a:r>
            </a:p>
          </p:txBody>
        </p:sp>
        <p:sp>
          <p:nvSpPr>
            <p:cNvPr id="79887" name="TextBox 15"/>
            <p:cNvSpPr txBox="1">
              <a:spLocks noChangeArrowheads="1"/>
            </p:cNvSpPr>
            <p:nvPr/>
          </p:nvSpPr>
          <p:spPr bwMode="auto">
            <a:xfrm>
              <a:off x="7116349" y="1295355"/>
              <a:ext cx="1905000" cy="646331"/>
            </a:xfrm>
            <a:prstGeom prst="rect">
              <a:avLst/>
            </a:prstGeom>
            <a:noFill/>
            <a:ln w="9525">
              <a:noFill/>
              <a:miter lim="800000"/>
              <a:headEnd/>
              <a:tailEnd/>
            </a:ln>
          </p:spPr>
          <p:txBody>
            <a:bodyPr>
              <a:spAutoFit/>
            </a:bodyPr>
            <a:lstStyle/>
            <a:p>
              <a:r>
                <a:rPr lang="en-US" b="1" dirty="0" err="1"/>
                <a:t>Pulmonate</a:t>
              </a:r>
              <a:r>
                <a:rPr lang="en-US" b="1" dirty="0"/>
                <a:t> snails</a:t>
              </a:r>
            </a:p>
          </p:txBody>
        </p:sp>
      </p:grpSp>
      <p:grpSp>
        <p:nvGrpSpPr>
          <p:cNvPr id="79876" name="Group 9"/>
          <p:cNvGrpSpPr>
            <a:grpSpLocks/>
          </p:cNvGrpSpPr>
          <p:nvPr/>
        </p:nvGrpSpPr>
        <p:grpSpPr bwMode="auto">
          <a:xfrm>
            <a:off x="7010400" y="3200400"/>
            <a:ext cx="1981200" cy="2209800"/>
            <a:chOff x="7086540" y="864730"/>
            <a:chExt cx="2140588" cy="1943002"/>
          </a:xfrm>
        </p:grpSpPr>
        <p:sp>
          <p:nvSpPr>
            <p:cNvPr id="11" name="Regular Pentagon 10"/>
            <p:cNvSpPr/>
            <p:nvPr/>
          </p:nvSpPr>
          <p:spPr>
            <a:xfrm>
              <a:off x="7086540" y="2133305"/>
              <a:ext cx="152279" cy="228512"/>
            </a:xfrm>
            <a:prstGeom prst="pen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Oval 11"/>
            <p:cNvSpPr/>
            <p:nvPr/>
          </p:nvSpPr>
          <p:spPr>
            <a:xfrm>
              <a:off x="7086540" y="2514158"/>
              <a:ext cx="152279" cy="228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0" name="TextBox 7"/>
            <p:cNvSpPr txBox="1">
              <a:spLocks noChangeArrowheads="1"/>
            </p:cNvSpPr>
            <p:nvPr/>
          </p:nvSpPr>
          <p:spPr bwMode="auto">
            <a:xfrm>
              <a:off x="7239000" y="2057400"/>
              <a:ext cx="1905000" cy="369332"/>
            </a:xfrm>
            <a:prstGeom prst="rect">
              <a:avLst/>
            </a:prstGeom>
            <a:noFill/>
            <a:ln w="9525">
              <a:noFill/>
              <a:miter lim="800000"/>
              <a:headEnd/>
              <a:tailEnd/>
            </a:ln>
          </p:spPr>
          <p:txBody>
            <a:bodyPr>
              <a:spAutoFit/>
            </a:bodyPr>
            <a:lstStyle/>
            <a:p>
              <a:r>
                <a:rPr lang="en-US"/>
                <a:t>DEQ database</a:t>
              </a:r>
            </a:p>
          </p:txBody>
        </p:sp>
        <p:sp>
          <p:nvSpPr>
            <p:cNvPr id="79881" name="TextBox 8"/>
            <p:cNvSpPr txBox="1">
              <a:spLocks noChangeArrowheads="1"/>
            </p:cNvSpPr>
            <p:nvPr/>
          </p:nvSpPr>
          <p:spPr bwMode="auto">
            <a:xfrm>
              <a:off x="7239000" y="2438400"/>
              <a:ext cx="1905000" cy="369332"/>
            </a:xfrm>
            <a:prstGeom prst="rect">
              <a:avLst/>
            </a:prstGeom>
            <a:noFill/>
            <a:ln w="9525">
              <a:noFill/>
              <a:miter lim="800000"/>
              <a:headEnd/>
              <a:tailEnd/>
            </a:ln>
          </p:spPr>
          <p:txBody>
            <a:bodyPr>
              <a:spAutoFit/>
            </a:bodyPr>
            <a:lstStyle/>
            <a:p>
              <a:r>
                <a:rPr lang="en-US" dirty="0"/>
                <a:t>WMC database</a:t>
              </a:r>
            </a:p>
          </p:txBody>
        </p:sp>
        <p:sp>
          <p:nvSpPr>
            <p:cNvPr id="79882" name="TextBox 9"/>
            <p:cNvSpPr txBox="1">
              <a:spLocks noChangeArrowheads="1"/>
            </p:cNvSpPr>
            <p:nvPr/>
          </p:nvSpPr>
          <p:spPr bwMode="auto">
            <a:xfrm>
              <a:off x="7099070" y="864730"/>
              <a:ext cx="2128058" cy="1023640"/>
            </a:xfrm>
            <a:prstGeom prst="rect">
              <a:avLst/>
            </a:prstGeom>
            <a:noFill/>
            <a:ln w="9525">
              <a:noFill/>
              <a:miter lim="800000"/>
              <a:headEnd/>
              <a:tailEnd/>
            </a:ln>
          </p:spPr>
          <p:txBody>
            <a:bodyPr wrap="square">
              <a:spAutoFit/>
            </a:bodyPr>
            <a:lstStyle/>
            <a:p>
              <a:r>
                <a:rPr lang="en-US" b="1" dirty="0"/>
                <a:t>Non-</a:t>
              </a:r>
              <a:r>
                <a:rPr lang="en-US" b="1" dirty="0" err="1"/>
                <a:t>pulmonate</a:t>
              </a:r>
              <a:r>
                <a:rPr lang="en-US" b="1" dirty="0"/>
                <a:t> (gilled) snails</a:t>
              </a:r>
            </a:p>
          </p:txBody>
        </p:sp>
      </p:grpSp>
      <p:sp>
        <p:nvSpPr>
          <p:cNvPr id="16" name="Slide Number Placeholder 15"/>
          <p:cNvSpPr>
            <a:spLocks noGrp="1"/>
          </p:cNvSpPr>
          <p:nvPr>
            <p:ph type="sldNum" sz="quarter" idx="12"/>
          </p:nvPr>
        </p:nvSpPr>
        <p:spPr/>
        <p:txBody>
          <a:bodyPr/>
          <a:lstStyle/>
          <a:p>
            <a:pPr>
              <a:defRPr/>
            </a:pPr>
            <a:fld id="{617AD3FF-DD64-4771-85B9-6A1BCDB0C606}"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1225" y="152400"/>
          <a:ext cx="7265610" cy="6553191"/>
        </p:xfrm>
        <a:graphic>
          <a:graphicData uri="http://schemas.openxmlformats.org/drawingml/2006/table">
            <a:tbl>
              <a:tblPr/>
              <a:tblGrid>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tblGrid>
              <a:tr h="556382">
                <a:tc gridSpan="18">
                  <a:txBody>
                    <a:bodyPr/>
                    <a:lstStyle/>
                    <a:p>
                      <a:pPr marL="0" marR="0" algn="ctr">
                        <a:lnSpc>
                          <a:spcPct val="115000"/>
                        </a:lnSpc>
                        <a:spcBef>
                          <a:spcPts val="0"/>
                        </a:spcBef>
                        <a:spcAft>
                          <a:spcPts val="0"/>
                        </a:spcAft>
                      </a:pPr>
                      <a:r>
                        <a:rPr lang="en-US" sz="1000" b="1" dirty="0">
                          <a:solidFill>
                            <a:srgbClr val="FFFFFF"/>
                          </a:solidFill>
                          <a:latin typeface="Arial"/>
                          <a:ea typeface="Times New Roman"/>
                          <a:cs typeface="Calibri"/>
                        </a:rPr>
                        <a:t>Table 1:</a:t>
                      </a:r>
                      <a:r>
                        <a:rPr lang="en-US" sz="1000" dirty="0">
                          <a:solidFill>
                            <a:srgbClr val="FFFFFF"/>
                          </a:solidFill>
                          <a:latin typeface="Arial"/>
                          <a:ea typeface="Times New Roman"/>
                          <a:cs typeface="Calibri"/>
                        </a:rPr>
                        <a:t> Ammonia Acute Criteria Values (One-hour Average)</a:t>
                      </a:r>
                      <a:r>
                        <a:rPr lang="en-US" sz="1000" i="1" dirty="0">
                          <a:solidFill>
                            <a:srgbClr val="FFFFFF"/>
                          </a:solidFill>
                          <a:latin typeface="Arial"/>
                          <a:ea typeface="Times New Roman"/>
                          <a:cs typeface="Calibri"/>
                        </a:rPr>
                        <a:t>—</a:t>
                      </a:r>
                      <a:r>
                        <a:rPr lang="en-US" sz="1000" dirty="0" err="1">
                          <a:solidFill>
                            <a:srgbClr val="FFFFFF"/>
                          </a:solidFill>
                          <a:latin typeface="Arial"/>
                          <a:ea typeface="Times New Roman"/>
                          <a:cs typeface="Calibri"/>
                        </a:rPr>
                        <a:t>Salmonid</a:t>
                      </a:r>
                      <a:r>
                        <a:rPr lang="en-US" sz="1000" dirty="0">
                          <a:solidFill>
                            <a:srgbClr val="FFFFFF"/>
                          </a:solidFill>
                          <a:latin typeface="Arial"/>
                          <a:ea typeface="Times New Roman"/>
                          <a:cs typeface="Calibri"/>
                        </a:rPr>
                        <a:t> Species </a:t>
                      </a:r>
                      <a:r>
                        <a:rPr lang="en-US" sz="1000" u="sng" dirty="0">
                          <a:solidFill>
                            <a:srgbClr val="FFFFFF"/>
                          </a:solidFill>
                          <a:latin typeface="Arial"/>
                          <a:ea typeface="Times New Roman"/>
                          <a:cs typeface="Calibri"/>
                        </a:rPr>
                        <a:t>Present</a:t>
                      </a:r>
                      <a:endParaRPr lang="en-US" sz="900" dirty="0">
                        <a:latin typeface="Cambria"/>
                        <a:ea typeface="Times New Roman"/>
                        <a:cs typeface="Calibri"/>
                      </a:endParaRPr>
                    </a:p>
                    <a:p>
                      <a:pPr marL="0" marR="0" algn="ctr">
                        <a:lnSpc>
                          <a:spcPct val="115000"/>
                        </a:lnSpc>
                        <a:spcBef>
                          <a:spcPts val="0"/>
                        </a:spcBef>
                        <a:spcAft>
                          <a:spcPts val="0"/>
                        </a:spcAft>
                      </a:pPr>
                      <a:r>
                        <a:rPr lang="en-US" sz="1000" dirty="0">
                          <a:solidFill>
                            <a:srgbClr val="FFFFFF"/>
                          </a:solidFill>
                          <a:latin typeface="Arial"/>
                          <a:ea typeface="Times New Roman"/>
                          <a:cs typeface="Calibri"/>
                        </a:rPr>
                        <a:t>Temperature and pH-Dependent and expressed as Total Ammonia Nitrogen (mg/L TAN)</a:t>
                      </a:r>
                      <a:endParaRPr lang="en-US" sz="900" dirty="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rgbClr val="0082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7869">
                <a:tc gridSpan="18">
                  <a:txBody>
                    <a:bodyPr/>
                    <a:lstStyle/>
                    <a:p>
                      <a:pPr marL="0" marR="0" algn="ctr">
                        <a:lnSpc>
                          <a:spcPct val="115000"/>
                        </a:lnSpc>
                        <a:spcBef>
                          <a:spcPts val="0"/>
                        </a:spcBef>
                        <a:spcAft>
                          <a:spcPts val="0"/>
                        </a:spcAft>
                      </a:pPr>
                      <a:r>
                        <a:rPr lang="en-US" sz="900">
                          <a:latin typeface="Arial"/>
                          <a:ea typeface="Times New Roman"/>
                          <a:cs typeface="Calibri"/>
                        </a:rPr>
                        <a:t>Criteria cannot be exceeded more than once every three years</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B1DD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557">
                <a:tc gridSpan="18">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189">
                <a:tc gridSpan="18">
                  <a:txBody>
                    <a:bodyPr/>
                    <a:lstStyle/>
                    <a:p>
                      <a:pPr marL="0" marR="0" algn="ctr">
                        <a:lnSpc>
                          <a:spcPct val="115000"/>
                        </a:lnSpc>
                        <a:spcBef>
                          <a:spcPts val="0"/>
                        </a:spcBef>
                        <a:spcAft>
                          <a:spcPts val="0"/>
                        </a:spcAft>
                      </a:pPr>
                      <a:r>
                        <a:rPr lang="en-US" sz="900" b="1">
                          <a:latin typeface="Arial"/>
                          <a:ea typeface="Times New Roman"/>
                          <a:cs typeface="Calibri"/>
                        </a:rPr>
                        <a:t>Temperature (</a:t>
                      </a:r>
                      <a:r>
                        <a:rPr lang="en-US" sz="900" b="1" baseline="30000">
                          <a:latin typeface="Arial"/>
                          <a:ea typeface="Times New Roman"/>
                          <a:cs typeface="Calibri"/>
                        </a:rPr>
                        <a:t>o</a:t>
                      </a:r>
                      <a:r>
                        <a:rPr lang="en-US" sz="900" b="1">
                          <a:latin typeface="Arial"/>
                          <a:ea typeface="Times New Roman"/>
                          <a:cs typeface="Calibri"/>
                        </a:rPr>
                        <a:t>C)</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pH</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0-14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8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9.0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latin typeface="Arial"/>
                          <a:ea typeface="Times New Roman"/>
                          <a:cs typeface="Calibri"/>
                        </a:rPr>
                        <a:t>0.27</a:t>
                      </a:r>
                      <a:endParaRPr lang="en-US" sz="9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pic>
        <p:nvPicPr>
          <p:cNvPr id="39428" name="Picture 2"/>
          <p:cNvPicPr>
            <a:picLocks noChangeAspect="1" noChangeArrowheads="1"/>
          </p:cNvPicPr>
          <p:nvPr/>
        </p:nvPicPr>
        <p:blipFill>
          <a:blip r:embed="rId3" cstate="print"/>
          <a:srcRect/>
          <a:stretch>
            <a:fillRect/>
          </a:stretch>
        </p:blipFill>
        <p:spPr bwMode="auto">
          <a:xfrm>
            <a:off x="968375" y="990600"/>
            <a:ext cx="6862763" cy="45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43D387A-618A-4298-A5C4-B2A460A285AE}" type="slidenum">
              <a:rPr lang="en-US"/>
              <a:pPr>
                <a:defRPr/>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endParaRPr lang="en-US" sz="2800" dirty="0" smtClean="0"/>
          </a:p>
          <a:p>
            <a:pPr>
              <a:buClr>
                <a:srgbClr val="3F8D6F"/>
              </a:buClr>
              <a:buFont typeface="Wingdings" pitchFamily="2" charset="2"/>
              <a:buChar char="§"/>
            </a:pPr>
            <a:r>
              <a:rPr lang="en-US" sz="2800" dirty="0" smtClean="0"/>
              <a:t>To update Oregon’s ammonia criteria based on the latest science</a:t>
            </a:r>
          </a:p>
          <a:p>
            <a:pPr lvl="1"/>
            <a:r>
              <a:rPr lang="en-US" sz="2400" dirty="0" smtClean="0"/>
              <a:t>EPA’s latest recommendations (2013) are based on the sensitivity of ammonia to mussels, snails and other aquatic life </a:t>
            </a:r>
          </a:p>
          <a:p>
            <a:pPr>
              <a:buClr>
                <a:srgbClr val="3F8D6F"/>
              </a:buClr>
              <a:buFont typeface="Wingdings" pitchFamily="2" charset="2"/>
              <a:buChar char="§"/>
            </a:pPr>
            <a:endParaRPr lang="en-US" sz="2800" dirty="0" smtClean="0"/>
          </a:p>
          <a:p>
            <a:pPr>
              <a:buClr>
                <a:srgbClr val="3F8D6F"/>
              </a:buClr>
              <a:buFont typeface="Wingdings" pitchFamily="2" charset="2"/>
              <a:buChar char="§"/>
            </a:pPr>
            <a:r>
              <a:rPr lang="en-US" sz="2800" dirty="0" smtClean="0"/>
              <a:t>To address EPA disapproval of criteria adopted in 2004</a:t>
            </a:r>
          </a:p>
          <a:p>
            <a:pPr>
              <a:buClr>
                <a:srgbClr val="3F8D6F"/>
              </a:buClr>
            </a:pPr>
            <a:endParaRPr lang="en-US" sz="2800" dirty="0" smtClean="0"/>
          </a:p>
        </p:txBody>
      </p:sp>
      <p:sp>
        <p:nvSpPr>
          <p:cNvPr id="4" name="Slide Number Placeholder 3"/>
          <p:cNvSpPr>
            <a:spLocks noGrp="1"/>
          </p:cNvSpPr>
          <p:nvPr>
            <p:ph type="sldNum" sz="quarter" idx="10"/>
          </p:nvPr>
        </p:nvSpPr>
        <p:spPr/>
        <p:txBody>
          <a:bodyPr/>
          <a:lstStyle/>
          <a:p>
            <a:pPr>
              <a:defRPr/>
            </a:pPr>
            <a:fld id="{0FD8B5F4-0F0F-4274-ACB0-895A4FB9DEE1}" type="slidenum">
              <a:rPr lang="en-US"/>
              <a:pPr>
                <a:defRPr/>
              </a:pPr>
              <a:t>3</a:t>
            </a:fld>
            <a:endParaRPr lang="en-US"/>
          </a:p>
        </p:txBody>
      </p:sp>
      <p:sp>
        <p:nvSpPr>
          <p:cNvPr id="19459" name="Rectangle 4"/>
          <p:cNvSpPr>
            <a:spLocks noChangeArrowheads="1"/>
          </p:cNvSpPr>
          <p:nvPr/>
        </p:nvSpPr>
        <p:spPr bwMode="auto">
          <a:xfrm>
            <a:off x="395288" y="304800"/>
            <a:ext cx="8524875" cy="1200150"/>
          </a:xfrm>
          <a:prstGeom prst="rect">
            <a:avLst/>
          </a:prstGeom>
          <a:noFill/>
          <a:ln w="9525">
            <a:noFill/>
            <a:miter lim="800000"/>
            <a:headEnd/>
            <a:tailEnd/>
          </a:ln>
        </p:spPr>
        <p:txBody>
          <a:bodyPr>
            <a:spAutoFit/>
          </a:bodyPr>
          <a:lstStyle/>
          <a:p>
            <a:r>
              <a:rPr lang="en-US" sz="3600" b="1">
                <a:solidFill>
                  <a:schemeClr val="bg1"/>
                </a:solidFill>
              </a:rPr>
              <a:t>Why is DEQ proposing revisions?</a:t>
            </a:r>
          </a:p>
          <a:p>
            <a:endParaRPr lang="en-US" sz="3600" b="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5259388" cy="4525963"/>
          </a:xfrm>
        </p:spPr>
        <p:txBody>
          <a:bodyPr rtlCol="0">
            <a:normAutofit lnSpcReduction="10000"/>
          </a:bodyPr>
          <a:lstStyle/>
          <a:p>
            <a:pPr fontAlgn="auto">
              <a:spcAft>
                <a:spcPts val="0"/>
              </a:spcAft>
              <a:buClr>
                <a:srgbClr val="008272"/>
              </a:buClr>
              <a:buFont typeface="Wingdings" pitchFamily="2" charset="2"/>
              <a:buChar char="§"/>
              <a:defRPr/>
            </a:pPr>
            <a:r>
              <a:rPr lang="en-US" sz="2800" dirty="0" smtClean="0"/>
              <a:t>Concentrations of a pollutant at which fish, shellfish and other</a:t>
            </a:r>
            <a:r>
              <a:rPr lang="en-US" sz="2800" dirty="0" smtClean="0">
                <a:solidFill>
                  <a:srgbClr val="FF0000"/>
                </a:solidFill>
              </a:rPr>
              <a:t> </a:t>
            </a:r>
            <a:r>
              <a:rPr lang="en-US" sz="2800" dirty="0" smtClean="0"/>
              <a:t>aquatic life are protected</a:t>
            </a:r>
          </a:p>
          <a:p>
            <a:pPr fontAlgn="auto">
              <a:spcAft>
                <a:spcPts val="0"/>
              </a:spcAft>
              <a:buClr>
                <a:srgbClr val="008272"/>
              </a:buClr>
              <a:defRPr/>
            </a:pPr>
            <a:endParaRPr lang="en-US" sz="2800" dirty="0" smtClean="0"/>
          </a:p>
          <a:p>
            <a:pPr fontAlgn="auto">
              <a:spcAft>
                <a:spcPts val="0"/>
              </a:spcAft>
              <a:buClr>
                <a:srgbClr val="008272"/>
              </a:buClr>
              <a:buFont typeface="Wingdings" pitchFamily="2" charset="2"/>
              <a:buChar char="§"/>
              <a:defRPr/>
            </a:pPr>
            <a:r>
              <a:rPr lang="en-US" sz="2800" dirty="0" smtClean="0"/>
              <a:t>Toxics criteria are used in wastewater discharge permits, water quality assessments, TMDLs and the Cleanup Program</a:t>
            </a:r>
          </a:p>
          <a:p>
            <a:pPr fontAlgn="auto">
              <a:spcAft>
                <a:spcPts val="0"/>
              </a:spcAft>
              <a:buClr>
                <a:srgbClr val="008272"/>
              </a:buClr>
              <a:defRPr/>
            </a:pPr>
            <a:endParaRPr lang="en-US" u="sng" dirty="0" smtClean="0"/>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4</a:t>
            </a:fld>
            <a:endParaRPr lang="en-US"/>
          </a:p>
        </p:txBody>
      </p:sp>
      <p:pic>
        <p:nvPicPr>
          <p:cNvPr id="5" name="Picture 4" descr="coho smolt.jpg"/>
          <p:cNvPicPr>
            <a:picLocks noChangeAspect="1"/>
          </p:cNvPicPr>
          <p:nvPr/>
        </p:nvPicPr>
        <p:blipFill>
          <a:blip r:embed="rId3" cstate="print"/>
          <a:stretch>
            <a:fillRect/>
          </a:stretch>
        </p:blipFill>
        <p:spPr>
          <a:xfrm>
            <a:off x="6459916" y="289560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172200" y="1828800"/>
            <a:ext cx="2590800" cy="923925"/>
          </a:xfrm>
          <a:prstGeom prst="rect">
            <a:avLst/>
          </a:prstGeom>
          <a:noFill/>
          <a:ln w="9525">
            <a:noFill/>
            <a:miter lim="800000"/>
            <a:headEnd/>
            <a:tailEnd/>
          </a:ln>
        </p:spPr>
        <p:txBody>
          <a:bodyPr>
            <a:spAutoFit/>
          </a:bodyPr>
          <a:lstStyle/>
          <a:p>
            <a:r>
              <a:rPr lang="en-US"/>
              <a:t>Beneficial use protected: </a:t>
            </a:r>
            <a:r>
              <a:rPr lang="en-US" i="1"/>
              <a:t>fish and aquatic life</a:t>
            </a:r>
          </a:p>
        </p:txBody>
      </p:sp>
      <p:pic>
        <p:nvPicPr>
          <p:cNvPr id="7" name="Picture 6" descr="stonefly.jpg"/>
          <p:cNvPicPr>
            <a:picLocks noChangeAspect="1"/>
          </p:cNvPicPr>
          <p:nvPr/>
        </p:nvPicPr>
        <p:blipFill>
          <a:blip r:embed="rId4" cstate="print"/>
          <a:stretch>
            <a:fillRect/>
          </a:stretch>
        </p:blipFill>
        <p:spPr>
          <a:xfrm>
            <a:off x="5887821" y="4572001"/>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395288" y="381000"/>
            <a:ext cx="8139112" cy="1016000"/>
          </a:xfrm>
          <a:prstGeom prst="rect">
            <a:avLst/>
          </a:prstGeom>
          <a:noFill/>
          <a:ln w="9525">
            <a:noFill/>
            <a:miter lim="800000"/>
            <a:headEnd/>
            <a:tailEnd/>
          </a:ln>
        </p:spPr>
        <p:txBody>
          <a:bodyPr>
            <a:spAutoFit/>
          </a:bodyPr>
          <a:lstStyle/>
          <a:p>
            <a:r>
              <a:rPr lang="en-US" sz="3200" b="1" dirty="0">
                <a:solidFill>
                  <a:schemeClr val="bg1"/>
                </a:solidFill>
              </a:rPr>
              <a:t>What are </a:t>
            </a:r>
            <a:r>
              <a:rPr lang="en-US" sz="3200" b="1" strike="sngStrike" dirty="0">
                <a:solidFill>
                  <a:schemeClr val="bg1"/>
                </a:solidFill>
              </a:rPr>
              <a:t>the </a:t>
            </a:r>
            <a:r>
              <a:rPr lang="en-US" sz="3200" b="1" dirty="0">
                <a:solidFill>
                  <a:schemeClr val="bg1"/>
                </a:solidFill>
              </a:rPr>
              <a:t>aquatic life toxics criteria?</a:t>
            </a:r>
          </a:p>
          <a:p>
            <a:r>
              <a:rPr lang="en-US" sz="2800" dirty="0">
                <a:solidFill>
                  <a:schemeClr val="bg1"/>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endParaRPr lang="en-US" sz="3000" b="1" dirty="0" smtClean="0"/>
          </a:p>
          <a:p>
            <a:pPr>
              <a:lnSpc>
                <a:spcPct val="90000"/>
              </a:lnSpc>
              <a:buClr>
                <a:srgbClr val="3F8D6F"/>
              </a:buClr>
              <a:buFont typeface="Wingdings" pitchFamily="2" charset="2"/>
              <a:buChar char="§"/>
            </a:pPr>
            <a:r>
              <a:rPr lang="en-US" sz="2600" dirty="0" smtClean="0"/>
              <a:t>EQC adopted ammonia criteria based on EPA’s 1999 recommendations—these criteria have never been </a:t>
            </a:r>
            <a:r>
              <a:rPr lang="en-US" sz="2600" strike="sngStrike" dirty="0" smtClean="0"/>
              <a:t>in </a:t>
            </a:r>
            <a:r>
              <a:rPr lang="en-US" sz="2600" strike="sngStrike" dirty="0" err="1" smtClean="0"/>
              <a:t>effect</a:t>
            </a:r>
            <a:r>
              <a:rPr lang="en-US" sz="2600" dirty="0" err="1" smtClean="0">
                <a:solidFill>
                  <a:srgbClr val="FF0000"/>
                </a:solidFill>
              </a:rPr>
              <a:t>usable</a:t>
            </a:r>
            <a:r>
              <a:rPr lang="en-US" sz="2600" dirty="0" smtClean="0">
                <a:solidFill>
                  <a:srgbClr val="FF0000"/>
                </a:solidFill>
              </a:rPr>
              <a:t> for Clean Water Act actions</a:t>
            </a:r>
            <a:endParaRPr lang="en-US" sz="2600" strike="sngStrike" dirty="0" smtClean="0">
              <a:solidFill>
                <a:srgbClr val="FF0000"/>
              </a:solidFill>
            </a:endParaRPr>
          </a:p>
          <a:p>
            <a:pPr>
              <a:lnSpc>
                <a:spcPct val="90000"/>
              </a:lnSpc>
              <a:buClr>
                <a:srgbClr val="3F8D6F"/>
              </a:buClr>
            </a:pPr>
            <a:endParaRPr lang="en-US" sz="2600" dirty="0" smtClean="0"/>
          </a:p>
          <a:p>
            <a:pPr>
              <a:lnSpc>
                <a:spcPct val="90000"/>
              </a:lnSpc>
              <a:buClr>
                <a:srgbClr val="3F8D6F"/>
              </a:buClr>
              <a:buFont typeface="Wingdings" pitchFamily="2" charset="2"/>
              <a:buChar char="§"/>
            </a:pPr>
            <a:r>
              <a:rPr lang="en-US" sz="2600" dirty="0" smtClean="0"/>
              <a:t>EPA must approve state revisions to water quality standards before </a:t>
            </a:r>
            <a:r>
              <a:rPr lang="en-US" sz="2600" dirty="0" smtClean="0">
                <a:solidFill>
                  <a:srgbClr val="FF0000"/>
                </a:solidFill>
              </a:rPr>
              <a:t>they are </a:t>
            </a:r>
            <a:r>
              <a:rPr lang="en-US" sz="2600" dirty="0" smtClean="0"/>
              <a:t>in </a:t>
            </a:r>
            <a:r>
              <a:rPr lang="en-US" sz="2600" dirty="0" smtClean="0"/>
              <a:t>effect</a:t>
            </a:r>
          </a:p>
          <a:p>
            <a:pPr lvl="1">
              <a:lnSpc>
                <a:spcPct val="90000"/>
              </a:lnSpc>
              <a:buFont typeface="Wingdings" pitchFamily="2" charset="2"/>
              <a:buNone/>
            </a:pPr>
            <a:r>
              <a:rPr lang="en-US" sz="1900" b="1" dirty="0" smtClean="0"/>
              <a:t>REQUIRED:</a:t>
            </a:r>
            <a:r>
              <a:rPr lang="en-US" sz="2200" dirty="0" smtClean="0"/>
              <a:t> Endangered Species Act (ESA) consultation with National Marine Fisheries Service (NMFS) and  U.S. Fish &amp; Wildlife Service for criteria affecting threatened and endangered  species</a:t>
            </a:r>
          </a:p>
          <a:p>
            <a:pPr>
              <a:lnSpc>
                <a:spcPct val="90000"/>
              </a:lnSpc>
            </a:pPr>
            <a:endParaRPr lang="en-US" sz="3000" dirty="0" smtClean="0"/>
          </a:p>
        </p:txBody>
      </p:sp>
      <p:sp>
        <p:nvSpPr>
          <p:cNvPr id="26626" name="TextBox 2"/>
          <p:cNvSpPr txBox="1">
            <a:spLocks noChangeArrowheads="1"/>
          </p:cNvSpPr>
          <p:nvPr/>
        </p:nvSpPr>
        <p:spPr bwMode="auto">
          <a:xfrm>
            <a:off x="395288" y="381000"/>
            <a:ext cx="8215312" cy="641350"/>
          </a:xfrm>
          <a:prstGeom prst="rect">
            <a:avLst/>
          </a:prstGeom>
          <a:noFill/>
          <a:ln w="9525">
            <a:noFill/>
            <a:miter lim="800000"/>
            <a:headEnd/>
            <a:tailEnd/>
          </a:ln>
        </p:spPr>
        <p:txBody>
          <a:bodyPr>
            <a:spAutoFit/>
          </a:bodyPr>
          <a:lstStyle/>
          <a:p>
            <a:r>
              <a:rPr lang="en-US" sz="3600" b="1">
                <a:solidFill>
                  <a:schemeClr val="bg1"/>
                </a:solidFill>
              </a:rPr>
              <a:t>2004 ammonia standards adoption</a:t>
            </a:r>
          </a:p>
        </p:txBody>
      </p:sp>
      <p:sp>
        <p:nvSpPr>
          <p:cNvPr id="4" name="Slide Number Placeholder 3"/>
          <p:cNvSpPr>
            <a:spLocks noGrp="1"/>
          </p:cNvSpPr>
          <p:nvPr>
            <p:ph type="sldNum" sz="quarter" idx="10"/>
          </p:nvPr>
        </p:nvSpPr>
        <p:spPr/>
        <p:txBody>
          <a:bodyPr/>
          <a:lstStyle/>
          <a:p>
            <a:pPr>
              <a:defRPr/>
            </a:pPr>
            <a:fld id="{DD0F2A92-3687-48BE-9A14-7CD901EDADFE}"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029200"/>
          </a:xfrm>
        </p:spPr>
        <p:txBody>
          <a:bodyPr>
            <a:normAutofit/>
          </a:bodyPr>
          <a:lstStyle/>
          <a:p>
            <a:pPr>
              <a:lnSpc>
                <a:spcPct val="80000"/>
              </a:lnSpc>
            </a:pPr>
            <a:endParaRPr lang="en-US" sz="2500" b="1" dirty="0" smtClean="0"/>
          </a:p>
          <a:p>
            <a:pPr>
              <a:lnSpc>
                <a:spcPct val="80000"/>
              </a:lnSpc>
              <a:buClr>
                <a:srgbClr val="3F8D6F"/>
              </a:buClr>
              <a:buFont typeface="Wingdings" pitchFamily="2" charset="2"/>
              <a:buChar char="§"/>
            </a:pPr>
            <a:r>
              <a:rPr lang="en-US" sz="2400" b="1" dirty="0" smtClean="0">
                <a:solidFill>
                  <a:srgbClr val="3F8D6F"/>
                </a:solidFill>
              </a:rPr>
              <a:t>Aug. 2012: </a:t>
            </a:r>
            <a:r>
              <a:rPr lang="en-US" sz="2400" dirty="0" smtClean="0"/>
              <a:t>NMFS ESA consultation indicated that </a:t>
            </a:r>
            <a:r>
              <a:rPr lang="en-US" sz="2400" dirty="0" smtClean="0"/>
              <a:t>Oregon’s ammonia criteria would cause harm to T&amp;E species</a:t>
            </a:r>
          </a:p>
          <a:p>
            <a:pPr>
              <a:lnSpc>
                <a:spcPct val="80000"/>
              </a:lnSpc>
              <a:buClr>
                <a:srgbClr val="3F8D6F"/>
              </a:buClr>
              <a:buFont typeface="Wingdings" pitchFamily="2" charset="2"/>
              <a:buChar char="§"/>
            </a:pPr>
            <a:endParaRPr lang="en-US" sz="2200" dirty="0" smtClean="0"/>
          </a:p>
          <a:p>
            <a:pPr>
              <a:lnSpc>
                <a:spcPct val="80000"/>
              </a:lnSpc>
              <a:buClr>
                <a:srgbClr val="3F8D6F"/>
              </a:buClr>
              <a:buFont typeface="Wingdings" pitchFamily="2" charset="2"/>
              <a:buChar char="§"/>
            </a:pPr>
            <a:r>
              <a:rPr lang="en-US" sz="2400" b="1" dirty="0" smtClean="0">
                <a:solidFill>
                  <a:srgbClr val="3F8D6F"/>
                </a:solidFill>
              </a:rPr>
              <a:t>Jan</a:t>
            </a:r>
            <a:r>
              <a:rPr lang="en-US" sz="2400" b="1" dirty="0" smtClean="0">
                <a:solidFill>
                  <a:srgbClr val="3F8D6F"/>
                </a:solidFill>
              </a:rPr>
              <a:t>. 2013: </a:t>
            </a:r>
            <a:r>
              <a:rPr lang="en-US" sz="2400" dirty="0" smtClean="0"/>
              <a:t>EPA disapproved </a:t>
            </a:r>
            <a:r>
              <a:rPr lang="en-US" sz="2400" dirty="0" smtClean="0"/>
              <a:t>the ammonia criteria:</a:t>
            </a:r>
            <a:endParaRPr lang="en-US" sz="2400" dirty="0" smtClean="0"/>
          </a:p>
          <a:p>
            <a:pPr lvl="1">
              <a:lnSpc>
                <a:spcPct val="80000"/>
              </a:lnSpc>
            </a:pPr>
            <a:r>
              <a:rPr lang="en-US" sz="2000" strike="sngStrike" dirty="0" smtClean="0"/>
              <a:t>2004-adopted ammonia </a:t>
            </a:r>
            <a:r>
              <a:rPr lang="en-US" sz="2000" strike="sngStrike" dirty="0" smtClean="0"/>
              <a:t>criteria</a:t>
            </a:r>
            <a:r>
              <a:rPr lang="en-US" sz="2000" dirty="0" smtClean="0"/>
              <a:t> because they do not protect </a:t>
            </a:r>
            <a:r>
              <a:rPr lang="en-US" sz="2000" dirty="0" smtClean="0"/>
              <a:t>freshwater mussels and </a:t>
            </a:r>
            <a:r>
              <a:rPr lang="en-US" sz="2000" dirty="0" smtClean="0"/>
              <a:t>snails, </a:t>
            </a:r>
            <a:r>
              <a:rPr lang="en-US" sz="2000" dirty="0" smtClean="0"/>
              <a:t>and </a:t>
            </a:r>
            <a:endParaRPr lang="en-US" sz="2000" dirty="0" smtClean="0"/>
          </a:p>
          <a:p>
            <a:pPr lvl="1">
              <a:lnSpc>
                <a:spcPct val="80000"/>
              </a:lnSpc>
            </a:pPr>
            <a:r>
              <a:rPr lang="en-US" sz="2000" dirty="0" smtClean="0"/>
              <a:t>according </a:t>
            </a:r>
            <a:r>
              <a:rPr lang="en-US" sz="2000" dirty="0" smtClean="0"/>
              <a:t>to NMFS would cause jeopardy to T&amp;E species  </a:t>
            </a:r>
          </a:p>
          <a:p>
            <a:pPr>
              <a:lnSpc>
                <a:spcPct val="80000"/>
              </a:lnSpc>
              <a:buClr>
                <a:srgbClr val="3F8D6F"/>
              </a:buClr>
            </a:pPr>
            <a:endParaRPr lang="en-US" sz="2200" dirty="0" smtClean="0"/>
          </a:p>
          <a:p>
            <a:pPr>
              <a:lnSpc>
                <a:spcPct val="80000"/>
              </a:lnSpc>
              <a:buClr>
                <a:srgbClr val="3F8D6F"/>
              </a:buClr>
              <a:buFont typeface="Wingdings" pitchFamily="2" charset="2"/>
              <a:buChar char="§"/>
            </a:pPr>
            <a:r>
              <a:rPr lang="en-US" sz="2400" dirty="0" smtClean="0"/>
              <a:t>Oregon’s </a:t>
            </a:r>
            <a:r>
              <a:rPr lang="en-US" sz="2400" dirty="0" smtClean="0"/>
              <a:t>effective criteria continue to be based on EPA’s 1985 recommendations</a:t>
            </a:r>
          </a:p>
          <a:p>
            <a:pPr algn="ctr">
              <a:lnSpc>
                <a:spcPct val="80000"/>
              </a:lnSpc>
            </a:pPr>
            <a:endParaRPr lang="en-US" sz="1900" b="1" i="1" dirty="0" smtClean="0"/>
          </a:p>
          <a:p>
            <a:pPr algn="ctr">
              <a:lnSpc>
                <a:spcPct val="80000"/>
              </a:lnSpc>
            </a:pPr>
            <a:endParaRPr lang="en-US" sz="1900" b="1" i="1" dirty="0" smtClean="0"/>
          </a:p>
          <a:p>
            <a:pPr algn="ctr">
              <a:lnSpc>
                <a:spcPct val="80000"/>
              </a:lnSpc>
            </a:pPr>
            <a:r>
              <a:rPr lang="en-US" sz="2000" b="1" i="1" dirty="0" smtClean="0"/>
              <a:t>Oregon needs to respond to disapprovals in a timely manner </a:t>
            </a:r>
          </a:p>
          <a:p>
            <a:pPr>
              <a:lnSpc>
                <a:spcPct val="80000"/>
              </a:lnSpc>
            </a:pPr>
            <a:endParaRPr lang="en-US" sz="2500" dirty="0" smtClean="0"/>
          </a:p>
          <a:p>
            <a:pPr>
              <a:lnSpc>
                <a:spcPct val="80000"/>
              </a:lnSpc>
            </a:pPr>
            <a:endParaRPr lang="en-US" sz="2500" dirty="0" smtClean="0"/>
          </a:p>
        </p:txBody>
      </p:sp>
      <p:sp>
        <p:nvSpPr>
          <p:cNvPr id="28674" name="TextBox 2"/>
          <p:cNvSpPr txBox="1">
            <a:spLocks noChangeArrowheads="1"/>
          </p:cNvSpPr>
          <p:nvPr/>
        </p:nvSpPr>
        <p:spPr bwMode="auto">
          <a:xfrm>
            <a:off x="395288" y="381000"/>
            <a:ext cx="8596312" cy="641350"/>
          </a:xfrm>
          <a:prstGeom prst="rect">
            <a:avLst/>
          </a:prstGeom>
          <a:noFill/>
          <a:ln w="9525">
            <a:noFill/>
            <a:miter lim="800000"/>
            <a:headEnd/>
            <a:tailEnd/>
          </a:ln>
        </p:spPr>
        <p:txBody>
          <a:bodyPr>
            <a:spAutoFit/>
          </a:bodyPr>
          <a:lstStyle/>
          <a:p>
            <a:r>
              <a:rPr lang="en-US" sz="3600" b="1" dirty="0">
                <a:solidFill>
                  <a:schemeClr val="bg1"/>
                </a:solidFill>
              </a:rPr>
              <a:t>2004 ammonia standards disapproval</a:t>
            </a:r>
            <a:r>
              <a:rPr lang="en-US" sz="32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normAutofit/>
          </a:bodyPr>
          <a:lstStyle/>
          <a:p>
            <a:pPr>
              <a:lnSpc>
                <a:spcPct val="90000"/>
              </a:lnSpc>
              <a:buClr>
                <a:srgbClr val="439777"/>
              </a:buClr>
              <a:buFont typeface="Wingdings" pitchFamily="2" charset="2"/>
              <a:buChar char="§"/>
            </a:pPr>
            <a:r>
              <a:rPr lang="en-US" sz="2200" dirty="0" smtClean="0"/>
              <a:t>DEQ proposes to adopt EPA’s 2013 ammonia criteria recommendations</a:t>
            </a:r>
          </a:p>
          <a:p>
            <a:pPr>
              <a:lnSpc>
                <a:spcPct val="90000"/>
              </a:lnSpc>
            </a:pPr>
            <a:endParaRPr lang="en-US" sz="2000" dirty="0" smtClean="0"/>
          </a:p>
          <a:p>
            <a:pPr>
              <a:lnSpc>
                <a:spcPct val="90000"/>
              </a:lnSpc>
              <a:buClr>
                <a:srgbClr val="3F8D6F"/>
              </a:buClr>
              <a:buFont typeface="Wingdings" pitchFamily="2" charset="2"/>
              <a:buChar char="§"/>
            </a:pPr>
            <a:r>
              <a:rPr lang="en-US" sz="2200" dirty="0" smtClean="0"/>
              <a:t>EPA used 27 years of toxicity data—largest dataset of all aquatic life </a:t>
            </a:r>
            <a:r>
              <a:rPr lang="en-US" sz="2200" dirty="0" smtClean="0"/>
              <a:t>criteria</a:t>
            </a:r>
            <a:r>
              <a:rPr lang="en-US" sz="2200" dirty="0" smtClean="0">
                <a:solidFill>
                  <a:srgbClr val="FF0000"/>
                </a:solidFill>
              </a:rPr>
              <a:t>, including data on:</a:t>
            </a:r>
            <a:r>
              <a:rPr lang="en-US" sz="2000" dirty="0" smtClean="0"/>
              <a:t> </a:t>
            </a:r>
            <a:endParaRPr lang="en-US" sz="2000" dirty="0" smtClean="0"/>
          </a:p>
          <a:p>
            <a:pPr lvl="1">
              <a:lnSpc>
                <a:spcPct val="90000"/>
              </a:lnSpc>
            </a:pPr>
            <a:r>
              <a:rPr lang="en-US" sz="2000" b="1" dirty="0" smtClean="0">
                <a:solidFill>
                  <a:srgbClr val="3F8D6F"/>
                </a:solidFill>
              </a:rPr>
              <a:t>Mussels </a:t>
            </a:r>
            <a:r>
              <a:rPr lang="en-US" sz="2000" dirty="0" smtClean="0"/>
              <a:t>and </a:t>
            </a:r>
            <a:r>
              <a:rPr lang="en-US" sz="2000" b="1" dirty="0" smtClean="0">
                <a:solidFill>
                  <a:srgbClr val="3F8D6F"/>
                </a:solidFill>
              </a:rPr>
              <a:t>snails,</a:t>
            </a:r>
            <a:r>
              <a:rPr lang="en-US" sz="2000" dirty="0" smtClean="0"/>
              <a:t> </a:t>
            </a:r>
            <a:r>
              <a:rPr lang="en-US" sz="2000" strike="sngStrike" dirty="0" smtClean="0"/>
              <a:t>are</a:t>
            </a:r>
            <a:r>
              <a:rPr lang="en-US" sz="2000" dirty="0" smtClean="0"/>
              <a:t> some of the most sensitive species</a:t>
            </a:r>
          </a:p>
          <a:p>
            <a:pPr lvl="1">
              <a:lnSpc>
                <a:spcPct val="90000"/>
              </a:lnSpc>
            </a:pPr>
            <a:r>
              <a:rPr lang="en-US" sz="2000" dirty="0" smtClean="0"/>
              <a:t>14 threatened and endangered species (5 are mussels) </a:t>
            </a:r>
            <a:r>
              <a:rPr lang="en-US" sz="2000" strike="sngStrike" dirty="0" smtClean="0"/>
              <a:t>included in toxicity data</a:t>
            </a:r>
          </a:p>
          <a:p>
            <a:pPr lvl="1">
              <a:lnSpc>
                <a:spcPct val="90000"/>
              </a:lnSpc>
              <a:buFont typeface="Wingdings" pitchFamily="2" charset="2"/>
              <a:buNone/>
            </a:pPr>
            <a:endParaRPr lang="en-US" sz="2000" dirty="0" smtClean="0"/>
          </a:p>
          <a:p>
            <a:pPr>
              <a:lnSpc>
                <a:spcPct val="90000"/>
              </a:lnSpc>
              <a:buClr>
                <a:srgbClr val="3F8D6F"/>
              </a:buClr>
              <a:buFont typeface="Wingdings" pitchFamily="2" charset="2"/>
              <a:buChar char="§"/>
            </a:pPr>
            <a:r>
              <a:rPr lang="en-US" sz="2200" dirty="0" smtClean="0"/>
              <a:t>Ammonia toxicity depends on pH and temperature</a:t>
            </a:r>
          </a:p>
          <a:p>
            <a:pPr lvl="1">
              <a:lnSpc>
                <a:spcPct val="90000"/>
              </a:lnSpc>
            </a:pPr>
            <a:r>
              <a:rPr lang="en-US" sz="2000" dirty="0" smtClean="0"/>
              <a:t>As pH and temperature increase</a:t>
            </a:r>
            <a:r>
              <a:rPr lang="en-US" sz="2000" strike="sngStrike" dirty="0" smtClean="0"/>
              <a:t>s</a:t>
            </a:r>
            <a:r>
              <a:rPr lang="en-US" sz="2000" dirty="0" smtClean="0">
                <a:solidFill>
                  <a:srgbClr val="FF0000"/>
                </a:solidFill>
              </a:rPr>
              <a:t>,</a:t>
            </a:r>
            <a:r>
              <a:rPr lang="en-US" sz="2000" dirty="0" smtClean="0"/>
              <a:t> </a:t>
            </a:r>
            <a:r>
              <a:rPr lang="en-US" sz="2000" dirty="0" smtClean="0">
                <a:solidFill>
                  <a:srgbClr val="FF0000"/>
                </a:solidFill>
              </a:rPr>
              <a:t>the</a:t>
            </a:r>
            <a:r>
              <a:rPr lang="en-US" sz="2000" dirty="0" smtClean="0"/>
              <a:t> criteria </a:t>
            </a:r>
            <a:r>
              <a:rPr lang="en-US" sz="2000" dirty="0" smtClean="0"/>
              <a:t>become more stringent</a:t>
            </a:r>
          </a:p>
          <a:p>
            <a:pPr lvl="1">
              <a:lnSpc>
                <a:spcPct val="90000"/>
              </a:lnSpc>
              <a:buFont typeface="Wingdings" pitchFamily="2" charset="2"/>
              <a:buNone/>
            </a:pPr>
            <a:endParaRPr lang="en-US" sz="2000" dirty="0" smtClean="0"/>
          </a:p>
          <a:p>
            <a:pPr>
              <a:lnSpc>
                <a:spcPct val="90000"/>
              </a:lnSpc>
            </a:pPr>
            <a:endParaRPr lang="en-US" sz="3000" dirty="0" smtClean="0"/>
          </a:p>
        </p:txBody>
      </p:sp>
      <p:sp>
        <p:nvSpPr>
          <p:cNvPr id="30722" name="TextBox 2"/>
          <p:cNvSpPr txBox="1">
            <a:spLocks noChangeArrowheads="1"/>
          </p:cNvSpPr>
          <p:nvPr/>
        </p:nvSpPr>
        <p:spPr bwMode="auto">
          <a:xfrm>
            <a:off x="304800" y="381000"/>
            <a:ext cx="8181975" cy="646331"/>
          </a:xfrm>
          <a:prstGeom prst="rect">
            <a:avLst/>
          </a:prstGeom>
          <a:noFill/>
          <a:ln w="9525">
            <a:noFill/>
            <a:miter lim="800000"/>
            <a:headEnd/>
            <a:tailEnd/>
          </a:ln>
        </p:spPr>
        <p:txBody>
          <a:bodyPr>
            <a:spAutoFit/>
          </a:bodyPr>
          <a:lstStyle/>
          <a:p>
            <a:r>
              <a:rPr lang="en-US" sz="3600" b="1" dirty="0">
                <a:solidFill>
                  <a:schemeClr val="bg1"/>
                </a:solidFill>
              </a:rPr>
              <a:t>EPA’s Aug. 2013 recommendations</a:t>
            </a:r>
          </a:p>
        </p:txBody>
      </p:sp>
      <p:sp>
        <p:nvSpPr>
          <p:cNvPr id="4" name="Slide Number Placeholder 3"/>
          <p:cNvSpPr>
            <a:spLocks noGrp="1"/>
          </p:cNvSpPr>
          <p:nvPr>
            <p:ph type="sldNum" sz="quarter" idx="10"/>
          </p:nvPr>
        </p:nvSpPr>
        <p:spPr/>
        <p:txBody>
          <a:bodyPr/>
          <a:lstStyle/>
          <a:p>
            <a:pPr>
              <a:defRPr/>
            </a:pPr>
            <a:fld id="{2BAA3FA3-9487-4E62-92DB-98579B8AC0BD}"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648200"/>
          </a:xfrm>
        </p:spPr>
        <p:txBody>
          <a:bodyPr>
            <a:normAutofit/>
          </a:bodyPr>
          <a:lstStyle/>
          <a:p>
            <a:pPr>
              <a:lnSpc>
                <a:spcPct val="80000"/>
              </a:lnSpc>
              <a:buClr>
                <a:srgbClr val="3F8D6F"/>
              </a:buClr>
              <a:buFont typeface="Wingdings" pitchFamily="2" charset="2"/>
              <a:buChar char="§"/>
            </a:pPr>
            <a:r>
              <a:rPr lang="en-US" sz="2600" dirty="0" smtClean="0"/>
              <a:t>Expressed as mg/L TAN—</a:t>
            </a:r>
            <a:r>
              <a:rPr lang="en-US" sz="2600" b="1" dirty="0" smtClean="0"/>
              <a:t>T</a:t>
            </a:r>
            <a:r>
              <a:rPr lang="en-US" sz="2600" dirty="0" smtClean="0"/>
              <a:t>otal </a:t>
            </a:r>
            <a:r>
              <a:rPr lang="en-US" sz="2600" b="1" dirty="0" smtClean="0"/>
              <a:t>A</a:t>
            </a:r>
            <a:r>
              <a:rPr lang="en-US" sz="2600" dirty="0" smtClean="0"/>
              <a:t>mmonia </a:t>
            </a:r>
            <a:r>
              <a:rPr lang="en-US" sz="2600" b="1" dirty="0" smtClean="0"/>
              <a:t>N</a:t>
            </a:r>
            <a:r>
              <a:rPr lang="en-US" sz="2600" dirty="0" smtClean="0"/>
              <a:t>itrogen (NH3 and NH4) </a:t>
            </a:r>
          </a:p>
          <a:p>
            <a:pPr>
              <a:lnSpc>
                <a:spcPct val="80000"/>
              </a:lnSpc>
              <a:buClr>
                <a:srgbClr val="3F8D6F"/>
              </a:buClr>
            </a:pPr>
            <a:endParaRPr lang="en-US" sz="2300" dirty="0" smtClean="0"/>
          </a:p>
          <a:p>
            <a:pPr>
              <a:lnSpc>
                <a:spcPct val="80000"/>
              </a:lnSpc>
              <a:buClr>
                <a:srgbClr val="3F8D6F"/>
              </a:buClr>
              <a:buFont typeface="Wingdings" pitchFamily="2" charset="2"/>
              <a:buChar char="§"/>
            </a:pPr>
            <a:r>
              <a:rPr lang="en-US" sz="2600" dirty="0" smtClean="0"/>
              <a:t>Acute criteria (1-hr duration)</a:t>
            </a:r>
          </a:p>
          <a:p>
            <a:pPr lvl="1">
              <a:lnSpc>
                <a:spcPct val="80000"/>
              </a:lnSpc>
            </a:pPr>
            <a:r>
              <a:rPr lang="en-US" sz="2200" dirty="0" smtClean="0"/>
              <a:t>Generally </a:t>
            </a:r>
            <a:r>
              <a:rPr lang="en-US" sz="2200" u="sng" dirty="0" smtClean="0"/>
              <a:t>more</a:t>
            </a:r>
            <a:r>
              <a:rPr lang="en-US" sz="2200" dirty="0" smtClean="0"/>
              <a:t> stringent than Oregon’s current criteria</a:t>
            </a:r>
          </a:p>
          <a:p>
            <a:pPr lvl="1">
              <a:lnSpc>
                <a:spcPct val="80000"/>
              </a:lnSpc>
            </a:pPr>
            <a:r>
              <a:rPr lang="en-US" sz="2200" dirty="0" smtClean="0"/>
              <a:t>Two sets of criteria apply based on presence or absence of </a:t>
            </a:r>
            <a:r>
              <a:rPr lang="en-US" sz="2200" dirty="0" smtClean="0"/>
              <a:t>salmon</a:t>
            </a:r>
            <a:r>
              <a:rPr lang="en-US" sz="2200" strike="sngStrike" dirty="0" smtClean="0"/>
              <a:t>ids </a:t>
            </a:r>
            <a:r>
              <a:rPr lang="en-US" sz="2200" dirty="0" smtClean="0"/>
              <a:t>and trout</a:t>
            </a:r>
            <a:endParaRPr lang="en-US" sz="2200" strike="sngStrike" dirty="0" smtClean="0"/>
          </a:p>
          <a:p>
            <a:pPr lvl="1">
              <a:lnSpc>
                <a:spcPct val="80000"/>
              </a:lnSpc>
              <a:buFont typeface="Wingdings" pitchFamily="2" charset="2"/>
              <a:buNone/>
            </a:pPr>
            <a:endParaRPr lang="en-US" sz="1900" dirty="0" smtClean="0"/>
          </a:p>
          <a:p>
            <a:pPr>
              <a:lnSpc>
                <a:spcPct val="80000"/>
              </a:lnSpc>
              <a:buClr>
                <a:srgbClr val="3F8D6F"/>
              </a:buClr>
              <a:buFont typeface="Wingdings" pitchFamily="2" charset="2"/>
              <a:buChar char="§"/>
            </a:pPr>
            <a:r>
              <a:rPr lang="en-US" sz="2600" dirty="0" smtClean="0"/>
              <a:t>Chronic criteria (4-day </a:t>
            </a:r>
            <a:r>
              <a:rPr lang="en-US" sz="2600" u="sng" dirty="0" smtClean="0"/>
              <a:t>and</a:t>
            </a:r>
            <a:r>
              <a:rPr lang="en-US" sz="2600" dirty="0" smtClean="0"/>
              <a:t> 30-day duration)</a:t>
            </a:r>
          </a:p>
          <a:p>
            <a:pPr lvl="1">
              <a:lnSpc>
                <a:spcPct val="80000"/>
              </a:lnSpc>
            </a:pPr>
            <a:r>
              <a:rPr lang="en-US" sz="2200" dirty="0" smtClean="0"/>
              <a:t>Generally, </a:t>
            </a:r>
            <a:r>
              <a:rPr lang="en-US" sz="2200" u="sng" dirty="0" smtClean="0"/>
              <a:t>less</a:t>
            </a:r>
            <a:r>
              <a:rPr lang="en-US" sz="2200" dirty="0" smtClean="0"/>
              <a:t> stringent than Oregon’s current criteria</a:t>
            </a:r>
          </a:p>
          <a:p>
            <a:pPr lvl="1">
              <a:lnSpc>
                <a:spcPct val="80000"/>
              </a:lnSpc>
            </a:pPr>
            <a:r>
              <a:rPr lang="en-US" sz="2200" dirty="0" smtClean="0">
                <a:solidFill>
                  <a:srgbClr val="FF0000"/>
                </a:solidFill>
              </a:rPr>
              <a:t>One set of criteria, not dependent on p</a:t>
            </a:r>
            <a:r>
              <a:rPr lang="en-US" sz="2200" dirty="0" smtClean="0"/>
              <a:t>resence of salmon and trout</a:t>
            </a:r>
            <a:endParaRPr lang="en-US" sz="2200" dirty="0" smtClean="0"/>
          </a:p>
        </p:txBody>
      </p:sp>
      <p:sp>
        <p:nvSpPr>
          <p:cNvPr id="32770" name="TextBox 2"/>
          <p:cNvSpPr txBox="1">
            <a:spLocks noChangeArrowheads="1"/>
          </p:cNvSpPr>
          <p:nvPr/>
        </p:nvSpPr>
        <p:spPr bwMode="auto">
          <a:xfrm>
            <a:off x="452438" y="381000"/>
            <a:ext cx="8181975" cy="584775"/>
          </a:xfrm>
          <a:prstGeom prst="rect">
            <a:avLst/>
          </a:prstGeom>
          <a:noFill/>
          <a:ln w="9525">
            <a:noFill/>
            <a:miter lim="800000"/>
            <a:headEnd/>
            <a:tailEnd/>
          </a:ln>
        </p:spPr>
        <p:txBody>
          <a:bodyPr>
            <a:spAutoFit/>
          </a:bodyPr>
          <a:lstStyle/>
          <a:p>
            <a:r>
              <a:rPr lang="en-US" sz="3200" b="1" dirty="0">
                <a:solidFill>
                  <a:schemeClr val="bg1"/>
                </a:solidFill>
              </a:rPr>
              <a:t>Proposed </a:t>
            </a:r>
            <a:r>
              <a:rPr lang="en-US" sz="3200" b="1" dirty="0" smtClean="0">
                <a:solidFill>
                  <a:schemeClr val="bg1"/>
                </a:solidFill>
              </a:rPr>
              <a:t>ammonia </a:t>
            </a:r>
            <a:r>
              <a:rPr lang="en-US" sz="3200" b="1" dirty="0" smtClean="0">
                <a:solidFill>
                  <a:srgbClr val="FF0000"/>
                </a:solidFill>
              </a:rPr>
              <a:t>criteria</a:t>
            </a:r>
            <a:r>
              <a:rPr lang="en-US" sz="3200" b="1" dirty="0" smtClean="0">
                <a:solidFill>
                  <a:schemeClr val="bg1"/>
                </a:solidFill>
              </a:rPr>
              <a:t> revisions</a:t>
            </a:r>
            <a:endParaRPr lang="en-US" sz="3200" b="1" dirty="0">
              <a:solidFill>
                <a:schemeClr val="bg1"/>
              </a:solidFill>
            </a:endParaRPr>
          </a:p>
        </p:txBody>
      </p:sp>
      <p:sp>
        <p:nvSpPr>
          <p:cNvPr id="6" name="Slide Number Placeholder 5"/>
          <p:cNvSpPr>
            <a:spLocks noGrp="1"/>
          </p:cNvSpPr>
          <p:nvPr>
            <p:ph type="sldNum" sz="quarter" idx="10"/>
          </p:nvPr>
        </p:nvSpPr>
        <p:spPr/>
        <p:txBody>
          <a:bodyPr/>
          <a:lstStyle/>
          <a:p>
            <a:pPr>
              <a:defRPr/>
            </a:pPr>
            <a:fld id="{B10F05FA-27A4-441D-9105-9C20279140F6}"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1873D7-8E20-4329-B99B-A26BC54407E6}" type="slidenum">
              <a:rPr lang="en-US"/>
              <a:pPr>
                <a:defRPr/>
              </a:pPr>
              <a:t>9</a:t>
            </a:fld>
            <a:endParaRPr lang="en-US"/>
          </a:p>
        </p:txBody>
      </p:sp>
      <p:graphicFrame>
        <p:nvGraphicFramePr>
          <p:cNvPr id="5" name="Chart 4"/>
          <p:cNvGraphicFramePr/>
          <p:nvPr/>
        </p:nvGraphicFramePr>
        <p:xfrm>
          <a:off x="228600" y="762000"/>
          <a:ext cx="8763000" cy="53673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mmonia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ListId:docs;">Team Review</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221777DEDFBC43A7E97F54281281B8" ma:contentTypeVersion="" ma:contentTypeDescription="Create a new document." ma:contentTypeScope="" ma:versionID="21550d23b9aed3acb14d9517d8cca059">
  <xsd:schema xmlns:xsd="http://www.w3.org/2001/XMLSchema" xmlns:xs="http://www.w3.org/2001/XMLSchema" xmlns:p="http://schemas.microsoft.com/office/2006/metadata/properties" xmlns:ns2="$ListId:docs;" targetNamespace="http://schemas.microsoft.com/office/2006/metadata/properties" ma:root="true" ma:fieldsID="3d9add8d7f66833ac2ce47954ca4475e"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ternalName="Category">
      <xsd:simpleType>
        <xsd:restriction base="dms:Choice">
          <xsd:enumeration value="Select..."/>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9E8029-1C1D-4DEC-B790-FA294398284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DE544823-4072-4AD0-AB0C-FF7BB7D8242F}">
  <ds:schemaRefs>
    <ds:schemaRef ds:uri="http://schemas.microsoft.com/sharepoint/v3/contenttype/forms"/>
  </ds:schemaRefs>
</ds:datastoreItem>
</file>

<file path=customXml/itemProps3.xml><?xml version="1.0" encoding="utf-8"?>
<ds:datastoreItem xmlns:ds="http://schemas.openxmlformats.org/officeDocument/2006/customXml" ds:itemID="{F68B4A87-ADBC-4026-A5A5-42B20DA13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Ammonia Webinar</Template>
  <TotalTime>4860</TotalTime>
  <Words>3920</Words>
  <Application>Microsoft Office PowerPoint</Application>
  <PresentationFormat>On-screen Show (4:3)</PresentationFormat>
  <Paragraphs>862</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Ammonia Webinar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webinar</dc:title>
  <dc:creator>amatzke</dc:creator>
  <cp:lastModifiedBy>dsturde</cp:lastModifiedBy>
  <cp:revision>405</cp:revision>
  <dcterms:created xsi:type="dcterms:W3CDTF">2014-08-28T17:02:09Z</dcterms:created>
  <dcterms:modified xsi:type="dcterms:W3CDTF">2014-12-16T20:51:52Z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0x01010098221777DEDFBC43A7E97F54281281B8</vt:lpwstr>
  </property>
  <property fmtid="{D5CDD505-2E9C-101B-9397-08002B2CF9AE}" pid="3" name="Category">
    <vt:lpwstr>Supporting Document</vt:lpwstr>
  </property>
</Properties>
</file>