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9" r:id="rId5"/>
    <p:sldId id="337" r:id="rId6"/>
    <p:sldId id="260" r:id="rId7"/>
    <p:sldId id="294" r:id="rId8"/>
    <p:sldId id="281" r:id="rId9"/>
    <p:sldId id="261" r:id="rId10"/>
    <p:sldId id="279" r:id="rId11"/>
    <p:sldId id="290" r:id="rId12"/>
    <p:sldId id="293" r:id="rId13"/>
    <p:sldId id="300" r:id="rId14"/>
    <p:sldId id="328" r:id="rId15"/>
    <p:sldId id="271" r:id="rId16"/>
    <p:sldId id="302" r:id="rId17"/>
    <p:sldId id="307" r:id="rId18"/>
    <p:sldId id="323" r:id="rId19"/>
    <p:sldId id="319" r:id="rId20"/>
    <p:sldId id="320" r:id="rId21"/>
    <p:sldId id="321" r:id="rId22"/>
    <p:sldId id="334" r:id="rId23"/>
    <p:sldId id="335" r:id="rId24"/>
    <p:sldId id="338" r:id="rId25"/>
    <p:sldId id="330" r:id="rId26"/>
    <p:sldId id="267" r:id="rId27"/>
    <p:sldId id="282" r:id="rId28"/>
    <p:sldId id="283" r:id="rId29"/>
    <p:sldId id="285" r:id="rId30"/>
    <p:sldId id="286" r:id="rId31"/>
    <p:sldId id="297"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urde" initials="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70595" autoAdjust="0"/>
  </p:normalViewPr>
  <p:slideViewPr>
    <p:cSldViewPr>
      <p:cViewPr varScale="1">
        <p:scale>
          <a:sx n="78" d="100"/>
          <a:sy n="78" d="100"/>
        </p:scale>
        <p:origin x="-19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a:t>Current</a:t>
            </a:r>
            <a:r>
              <a:rPr lang="en-US" sz="1600" baseline="0"/>
              <a:t> vs. Proposed Acute Ammonia Criteria</a:t>
            </a:r>
            <a:r>
              <a:rPr lang="en-US" sz="1600"/>
              <a:t> at Selected pH</a:t>
            </a:r>
          </a:p>
          <a:p>
            <a:pPr>
              <a:defRPr/>
            </a:pPr>
            <a:r>
              <a:rPr lang="en-US" sz="1600" b="0" i="1"/>
              <a:t>Salmonids Present</a:t>
            </a:r>
          </a:p>
        </c:rich>
      </c:tx>
      <c:layout/>
    </c:title>
    <c:plotArea>
      <c:layout/>
      <c:scatterChart>
        <c:scatterStyle val="lineMarker"/>
        <c:ser>
          <c:idx val="0"/>
          <c:order val="0"/>
          <c:tx>
            <c:strRef>
              <c:f>'CMC CCC comp'!$B$2</c:f>
              <c:strCache>
                <c:ptCount val="1"/>
                <c:pt idx="0">
                  <c:v>proposed 6.5</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comp'!$B$3:$B$11</c:f>
              <c:numCache>
                <c:formatCode>General</c:formatCode>
                <c:ptCount val="9"/>
                <c:pt idx="0">
                  <c:v>33</c:v>
                </c:pt>
                <c:pt idx="1">
                  <c:v>32</c:v>
                </c:pt>
                <c:pt idx="2">
                  <c:v>27</c:v>
                </c:pt>
                <c:pt idx="3">
                  <c:v>23</c:v>
                </c:pt>
                <c:pt idx="4">
                  <c:v>19</c:v>
                </c:pt>
                <c:pt idx="5">
                  <c:v>16</c:v>
                </c:pt>
                <c:pt idx="6">
                  <c:v>14</c:v>
                </c:pt>
                <c:pt idx="7">
                  <c:v>12</c:v>
                </c:pt>
                <c:pt idx="8">
                  <c:v>9.9</c:v>
                </c:pt>
              </c:numCache>
            </c:numRef>
          </c:yVal>
        </c:ser>
        <c:ser>
          <c:idx val="1"/>
          <c:order val="1"/>
          <c:tx>
            <c:strRef>
              <c:f>'CMC CCC comp'!$C$2</c:f>
              <c:strCache>
                <c:ptCount val="1"/>
                <c:pt idx="0">
                  <c:v>current 6.5</c:v>
                </c:pt>
              </c:strCache>
            </c:strRef>
          </c:tx>
          <c:spPr>
            <a:ln>
              <a:solidFill>
                <a:schemeClr val="accent5">
                  <a:lumMod val="60000"/>
                  <a:lumOff val="40000"/>
                </a:schemeClr>
              </a:solidFill>
              <a:prstDash val="dash"/>
            </a:ln>
          </c:spPr>
          <c:marker>
            <c:symbol val="diamond"/>
            <c:size val="7"/>
            <c:spPr>
              <a:solidFill>
                <a:schemeClr val="accent5">
                  <a:lumMod val="60000"/>
                  <a:lumOff val="40000"/>
                </a:schemeClr>
              </a:solidFill>
              <a:ln>
                <a:solidFill>
                  <a:srgbClr val="4BACC6">
                    <a:lumMod val="60000"/>
                    <a:lumOff val="40000"/>
                  </a:srgb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comp'!$C$3:$C$11</c:f>
              <c:numCache>
                <c:formatCode>General</c:formatCode>
                <c:ptCount val="9"/>
                <c:pt idx="0">
                  <c:v>25</c:v>
                </c:pt>
                <c:pt idx="1">
                  <c:v>24</c:v>
                </c:pt>
                <c:pt idx="2">
                  <c:v>24</c:v>
                </c:pt>
                <c:pt idx="3">
                  <c:v>24</c:v>
                </c:pt>
                <c:pt idx="4">
                  <c:v>21</c:v>
                </c:pt>
                <c:pt idx="5">
                  <c:v>18</c:v>
                </c:pt>
                <c:pt idx="6">
                  <c:v>16</c:v>
                </c:pt>
                <c:pt idx="7">
                  <c:v>14</c:v>
                </c:pt>
                <c:pt idx="8">
                  <c:v>12</c:v>
                </c:pt>
              </c:numCache>
            </c:numRef>
          </c:yVal>
        </c:ser>
        <c:ser>
          <c:idx val="2"/>
          <c:order val="2"/>
          <c:tx>
            <c:strRef>
              <c:f>'CMC CCC comp'!$D$2</c:f>
              <c:strCache>
                <c:ptCount val="1"/>
                <c:pt idx="0">
                  <c:v>proposed 7.0</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comp'!$D$3:$D$11</c:f>
              <c:numCache>
                <c:formatCode>General</c:formatCode>
                <c:ptCount val="9"/>
                <c:pt idx="0">
                  <c:v>24</c:v>
                </c:pt>
                <c:pt idx="1">
                  <c:v>23</c:v>
                </c:pt>
                <c:pt idx="2">
                  <c:v>20</c:v>
                </c:pt>
                <c:pt idx="3">
                  <c:v>17</c:v>
                </c:pt>
                <c:pt idx="4">
                  <c:v>14</c:v>
                </c:pt>
                <c:pt idx="5">
                  <c:v>12</c:v>
                </c:pt>
                <c:pt idx="6">
                  <c:v>10</c:v>
                </c:pt>
                <c:pt idx="7">
                  <c:v>8.6</c:v>
                </c:pt>
                <c:pt idx="8">
                  <c:v>7.3</c:v>
                </c:pt>
              </c:numCache>
            </c:numRef>
          </c:yVal>
        </c:ser>
        <c:ser>
          <c:idx val="3"/>
          <c:order val="3"/>
          <c:tx>
            <c:strRef>
              <c:f>'CMC CCC comp'!$E$2</c:f>
              <c:strCache>
                <c:ptCount val="1"/>
                <c:pt idx="0">
                  <c:v>current 7.0</c:v>
                </c:pt>
              </c:strCache>
            </c:strRef>
          </c:tx>
          <c:spPr>
            <a:ln>
              <a:solidFill>
                <a:schemeClr val="accent3">
                  <a:lumMod val="60000"/>
                  <a:lumOff val="40000"/>
                </a:schemeClr>
              </a:solidFill>
              <a:prstDash val="dash"/>
            </a:ln>
          </c:spPr>
          <c:marker>
            <c:symbol val="triangle"/>
            <c:size val="7"/>
            <c:spPr>
              <a:solidFill>
                <a:schemeClr val="accent3">
                  <a:lumMod val="60000"/>
                  <a:lumOff val="40000"/>
                </a:schemeClr>
              </a:solidFill>
              <a:ln>
                <a:solidFill>
                  <a:schemeClr val="accent3">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comp'!$E$3:$E$11</c:f>
              <c:numCache>
                <c:formatCode>General</c:formatCode>
                <c:ptCount val="9"/>
                <c:pt idx="0">
                  <c:v>20</c:v>
                </c:pt>
                <c:pt idx="1">
                  <c:v>20</c:v>
                </c:pt>
                <c:pt idx="2">
                  <c:v>19</c:v>
                </c:pt>
                <c:pt idx="3">
                  <c:v>19</c:v>
                </c:pt>
                <c:pt idx="4">
                  <c:v>17</c:v>
                </c:pt>
                <c:pt idx="5">
                  <c:v>14</c:v>
                </c:pt>
                <c:pt idx="6">
                  <c:v>13</c:v>
                </c:pt>
                <c:pt idx="7">
                  <c:v>11</c:v>
                </c:pt>
                <c:pt idx="8">
                  <c:v>10</c:v>
                </c:pt>
              </c:numCache>
            </c:numRef>
          </c:yVal>
        </c:ser>
        <c:ser>
          <c:idx val="4"/>
          <c:order val="4"/>
          <c:tx>
            <c:strRef>
              <c:f>'CMC CCC comp'!$F$2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comp'!$F$3:$F$11</c:f>
              <c:numCache>
                <c:formatCode>General</c:formatCode>
                <c:ptCount val="9"/>
                <c:pt idx="0">
                  <c:v>5.6</c:v>
                </c:pt>
                <c:pt idx="1">
                  <c:v>5.4</c:v>
                </c:pt>
                <c:pt idx="2">
                  <c:v>4.5999999999999996</c:v>
                </c:pt>
                <c:pt idx="3">
                  <c:v>3.9</c:v>
                </c:pt>
                <c:pt idx="4">
                  <c:v>3.3</c:v>
                </c:pt>
                <c:pt idx="5">
                  <c:v>2.8</c:v>
                </c:pt>
                <c:pt idx="6">
                  <c:v>2.4</c:v>
                </c:pt>
                <c:pt idx="7">
                  <c:v>2</c:v>
                </c:pt>
                <c:pt idx="8">
                  <c:v>1.7000000000000008</c:v>
                </c:pt>
              </c:numCache>
            </c:numRef>
          </c:yVal>
        </c:ser>
        <c:ser>
          <c:idx val="5"/>
          <c:order val="5"/>
          <c:tx>
            <c:strRef>
              <c:f>'CMC CCC comp'!$G$2</c:f>
              <c:strCache>
                <c:ptCount val="1"/>
                <c:pt idx="0">
                  <c:v> 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comp'!$G$3:$G$11</c:f>
              <c:numCache>
                <c:formatCode>General</c:formatCode>
                <c:ptCount val="9"/>
                <c:pt idx="0">
                  <c:v>5.7</c:v>
                </c:pt>
                <c:pt idx="1">
                  <c:v>5.7</c:v>
                </c:pt>
                <c:pt idx="2">
                  <c:v>5.6</c:v>
                </c:pt>
                <c:pt idx="3">
                  <c:v>5.6</c:v>
                </c:pt>
                <c:pt idx="4">
                  <c:v>4.9000000000000004</c:v>
                </c:pt>
                <c:pt idx="5">
                  <c:v>4.3</c:v>
                </c:pt>
                <c:pt idx="6">
                  <c:v>3.7</c:v>
                </c:pt>
                <c:pt idx="7">
                  <c:v>3.3</c:v>
                </c:pt>
                <c:pt idx="8">
                  <c:v>2.9</c:v>
                </c:pt>
              </c:numCache>
            </c:numRef>
          </c:yVal>
        </c:ser>
        <c:axId val="31850880"/>
        <c:axId val="31852800"/>
      </c:scatterChart>
      <c:valAx>
        <c:axId val="31850880"/>
        <c:scaling>
          <c:orientation val="minMax"/>
          <c:max val="30"/>
          <c:min val="14"/>
        </c:scaling>
        <c:axPos val="b"/>
        <c:title>
          <c:tx>
            <c:rich>
              <a:bodyPr/>
              <a:lstStyle/>
              <a:p>
                <a:pPr>
                  <a:defRPr/>
                </a:pPr>
                <a:r>
                  <a:rPr lang="en-US"/>
                  <a:t>Temperature  </a:t>
                </a:r>
                <a:r>
                  <a:rPr lang="en-US">
                    <a:latin typeface="Calibri"/>
                  </a:rPr>
                  <a:t>˚</a:t>
                </a:r>
                <a:r>
                  <a:rPr lang="en-US"/>
                  <a:t>C</a:t>
                </a:r>
              </a:p>
            </c:rich>
          </c:tx>
          <c:layout/>
        </c:title>
        <c:numFmt formatCode="General" sourceLinked="1"/>
        <c:majorTickMark val="none"/>
        <c:tickLblPos val="nextTo"/>
        <c:crossAx val="31852800"/>
        <c:crosses val="autoZero"/>
        <c:crossBetween val="midCat"/>
      </c:valAx>
      <c:valAx>
        <c:axId val="31852800"/>
        <c:scaling>
          <c:orientation val="minMax"/>
        </c:scaling>
        <c:axPos val="l"/>
        <c:majorGridlines/>
        <c:title>
          <c:tx>
            <c:rich>
              <a:bodyPr/>
              <a:lstStyle/>
              <a:p>
                <a:pPr>
                  <a:defRPr/>
                </a:pPr>
                <a:r>
                  <a:rPr lang="en-US"/>
                  <a:t>TAN (mg/L)</a:t>
                </a:r>
              </a:p>
            </c:rich>
          </c:tx>
          <c:layout/>
        </c:title>
        <c:numFmt formatCode="General" sourceLinked="1"/>
        <c:majorTickMark val="none"/>
        <c:tickLblPos val="nextTo"/>
        <c:crossAx val="31850880"/>
        <c:crosses val="autoZero"/>
        <c:crossBetween val="midCat"/>
      </c:valAx>
    </c:plotArea>
    <c:legend>
      <c:legendPos val="r"/>
      <c:layout>
        <c:manualLayout>
          <c:xMode val="edge"/>
          <c:yMode val="edge"/>
          <c:x val="0.80743478260869561"/>
          <c:y val="0.34078147133299064"/>
          <c:w val="0.19256521739130436"/>
          <c:h val="0.33452678674731995"/>
        </c:manualLayout>
      </c:layout>
    </c:legend>
    <c:plotVisOnly val="1"/>
  </c:chart>
  <c:spPr>
    <a:solidFill>
      <a:prstClr val="white"/>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baseline="0"/>
              <a:t>Current vs. Proposed </a:t>
            </a:r>
            <a:r>
              <a:rPr lang="en-US" sz="1600"/>
              <a:t>4-Day</a:t>
            </a:r>
            <a:r>
              <a:rPr lang="en-US" sz="1600" baseline="0"/>
              <a:t> Chronic Ammonia Criteria at Selected pH</a:t>
            </a:r>
          </a:p>
          <a:p>
            <a:pPr>
              <a:defRPr/>
            </a:pPr>
            <a:r>
              <a:rPr lang="en-US" sz="1600" b="0" i="1" baseline="0"/>
              <a:t>Mussels Present</a:t>
            </a:r>
            <a:endParaRPr lang="en-US" sz="1600" b="0" i="1"/>
          </a:p>
        </c:rich>
      </c:tx>
      <c:layout/>
    </c:title>
    <c:plotArea>
      <c:layout/>
      <c:scatterChart>
        <c:scatterStyle val="lineMarker"/>
        <c:ser>
          <c:idx val="0"/>
          <c:order val="0"/>
          <c:tx>
            <c:strRef>
              <c:f>'CMC CCC comp'!$N$2</c:f>
              <c:strCache>
                <c:ptCount val="1"/>
                <c:pt idx="0">
                  <c:v>proposed 6.5</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comp'!$N$3:$N$11</c:f>
              <c:numCache>
                <c:formatCode>General</c:formatCode>
                <c:ptCount val="9"/>
                <c:pt idx="0">
                  <c:v>12</c:v>
                </c:pt>
                <c:pt idx="1">
                  <c:v>10</c:v>
                </c:pt>
                <c:pt idx="2">
                  <c:v>8.3000000000000007</c:v>
                </c:pt>
                <c:pt idx="3">
                  <c:v>7.3</c:v>
                </c:pt>
                <c:pt idx="4">
                  <c:v>6</c:v>
                </c:pt>
                <c:pt idx="5">
                  <c:v>5</c:v>
                </c:pt>
                <c:pt idx="6">
                  <c:v>4</c:v>
                </c:pt>
                <c:pt idx="7">
                  <c:v>3.5</c:v>
                </c:pt>
                <c:pt idx="8">
                  <c:v>2.8</c:v>
                </c:pt>
              </c:numCache>
            </c:numRef>
          </c:yVal>
        </c:ser>
        <c:ser>
          <c:idx val="1"/>
          <c:order val="1"/>
          <c:tx>
            <c:strRef>
              <c:f>'CMC CCC comp'!$O$2</c:f>
              <c:strCache>
                <c:ptCount val="1"/>
                <c:pt idx="0">
                  <c:v>current 6.5</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comp'!$O$3:$O$11</c:f>
              <c:numCache>
                <c:formatCode>General</c:formatCode>
                <c:ptCount val="9"/>
                <c:pt idx="0">
                  <c:v>1.9000000000000001</c:v>
                </c:pt>
                <c:pt idx="1">
                  <c:v>1.9000000000000001</c:v>
                </c:pt>
                <c:pt idx="2">
                  <c:v>1.8</c:v>
                </c:pt>
                <c:pt idx="3">
                  <c:v>1.8</c:v>
                </c:pt>
                <c:pt idx="4">
                  <c:v>1.4</c:v>
                </c:pt>
                <c:pt idx="5">
                  <c:v>1.1000000000000001</c:v>
                </c:pt>
                <c:pt idx="6">
                  <c:v>0.92</c:v>
                </c:pt>
                <c:pt idx="7">
                  <c:v>0.74000000000000044</c:v>
                </c:pt>
                <c:pt idx="8">
                  <c:v>0.60000000000000042</c:v>
                </c:pt>
              </c:numCache>
            </c:numRef>
          </c:yVal>
        </c:ser>
        <c:ser>
          <c:idx val="2"/>
          <c:order val="2"/>
          <c:tx>
            <c:strRef>
              <c:f>'CMC CCC comp'!$P$2</c:f>
              <c:strCache>
                <c:ptCount val="1"/>
                <c:pt idx="0">
                  <c:v>proposed 7.0</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comp'!$P$3:$P$11</c:f>
              <c:numCache>
                <c:formatCode>General</c:formatCode>
                <c:ptCount val="9"/>
                <c:pt idx="0">
                  <c:v>11</c:v>
                </c:pt>
                <c:pt idx="1">
                  <c:v>9</c:v>
                </c:pt>
                <c:pt idx="2">
                  <c:v>7.5</c:v>
                </c:pt>
                <c:pt idx="3">
                  <c:v>6.5</c:v>
                </c:pt>
                <c:pt idx="4">
                  <c:v>5.5</c:v>
                </c:pt>
                <c:pt idx="5">
                  <c:v>4.5</c:v>
                </c:pt>
                <c:pt idx="6">
                  <c:v>3.8</c:v>
                </c:pt>
                <c:pt idx="7">
                  <c:v>3</c:v>
                </c:pt>
                <c:pt idx="8">
                  <c:v>2.5</c:v>
                </c:pt>
              </c:numCache>
            </c:numRef>
          </c:yVal>
        </c:ser>
        <c:ser>
          <c:idx val="3"/>
          <c:order val="3"/>
          <c:tx>
            <c:strRef>
              <c:f>'CMC CCC comp'!$Q$2</c:f>
              <c:strCache>
                <c:ptCount val="1"/>
                <c:pt idx="0">
                  <c:v>current 7.0</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comp'!$Q$3:$Q$11</c:f>
              <c:numCache>
                <c:formatCode>General</c:formatCode>
                <c:ptCount val="9"/>
                <c:pt idx="0">
                  <c:v>1.9000000000000001</c:v>
                </c:pt>
                <c:pt idx="1">
                  <c:v>1.9000000000000001</c:v>
                </c:pt>
                <c:pt idx="2">
                  <c:v>1.8</c:v>
                </c:pt>
                <c:pt idx="3">
                  <c:v>1.8</c:v>
                </c:pt>
                <c:pt idx="4">
                  <c:v>1.4</c:v>
                </c:pt>
                <c:pt idx="5">
                  <c:v>1.1000000000000001</c:v>
                </c:pt>
                <c:pt idx="6">
                  <c:v>0.92</c:v>
                </c:pt>
                <c:pt idx="7">
                  <c:v>0.75000000000000044</c:v>
                </c:pt>
                <c:pt idx="8">
                  <c:v>0.61000000000000043</c:v>
                </c:pt>
              </c:numCache>
            </c:numRef>
          </c:yVal>
        </c:ser>
        <c:ser>
          <c:idx val="4"/>
          <c:order val="4"/>
          <c:tx>
            <c:strRef>
              <c:f>'CMC CCC comp'!$R$2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comp'!$R$3:$R$11</c:f>
              <c:numCache>
                <c:formatCode>General</c:formatCode>
                <c:ptCount val="9"/>
                <c:pt idx="0">
                  <c:v>4.5</c:v>
                </c:pt>
                <c:pt idx="1">
                  <c:v>3.8</c:v>
                </c:pt>
                <c:pt idx="2">
                  <c:v>3</c:v>
                </c:pt>
                <c:pt idx="3">
                  <c:v>2.8</c:v>
                </c:pt>
                <c:pt idx="4">
                  <c:v>2.2000000000000002</c:v>
                </c:pt>
                <c:pt idx="5">
                  <c:v>1.8</c:v>
                </c:pt>
                <c:pt idx="6">
                  <c:v>1.5</c:v>
                </c:pt>
                <c:pt idx="7">
                  <c:v>1.3</c:v>
                </c:pt>
                <c:pt idx="8">
                  <c:v>1</c:v>
                </c:pt>
              </c:numCache>
            </c:numRef>
          </c:yVal>
        </c:ser>
        <c:ser>
          <c:idx val="5"/>
          <c:order val="5"/>
          <c:tx>
            <c:strRef>
              <c:f>'CMC CCC comp'!$S$2</c:f>
              <c:strCache>
                <c:ptCount val="1"/>
                <c:pt idx="0">
                  <c:v>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comp'!$S$3:$S$11</c:f>
              <c:numCache>
                <c:formatCode>General</c:formatCode>
                <c:ptCount val="9"/>
                <c:pt idx="0">
                  <c:v>1.2</c:v>
                </c:pt>
                <c:pt idx="1">
                  <c:v>1.1000000000000001</c:v>
                </c:pt>
                <c:pt idx="2">
                  <c:v>1.1000000000000001</c:v>
                </c:pt>
                <c:pt idx="3">
                  <c:v>1.1000000000000001</c:v>
                </c:pt>
                <c:pt idx="4">
                  <c:v>0.88</c:v>
                </c:pt>
                <c:pt idx="5">
                  <c:v>0.71000000000000041</c:v>
                </c:pt>
                <c:pt idx="6">
                  <c:v>0.58000000000000007</c:v>
                </c:pt>
                <c:pt idx="7">
                  <c:v>0.47000000000000008</c:v>
                </c:pt>
                <c:pt idx="8">
                  <c:v>0.39000000000000024</c:v>
                </c:pt>
              </c:numCache>
            </c:numRef>
          </c:yVal>
        </c:ser>
        <c:axId val="31906048"/>
        <c:axId val="32322304"/>
      </c:scatterChart>
      <c:valAx>
        <c:axId val="31906048"/>
        <c:scaling>
          <c:orientation val="minMax"/>
          <c:max val="30"/>
          <c:min val="7"/>
        </c:scaling>
        <c:axPos val="b"/>
        <c:title>
          <c:tx>
            <c:rich>
              <a:bodyPr/>
              <a:lstStyle/>
              <a:p>
                <a:pPr>
                  <a:defRPr/>
                </a:pPr>
                <a:r>
                  <a:rPr lang="en-US" sz="1600"/>
                  <a:t>Temperature ˚C</a:t>
                </a:r>
              </a:p>
            </c:rich>
          </c:tx>
          <c:layout/>
        </c:title>
        <c:numFmt formatCode="General" sourceLinked="1"/>
        <c:majorTickMark val="none"/>
        <c:tickLblPos val="nextTo"/>
        <c:crossAx val="32322304"/>
        <c:crosses val="autoZero"/>
        <c:crossBetween val="midCat"/>
      </c:valAx>
      <c:valAx>
        <c:axId val="32322304"/>
        <c:scaling>
          <c:orientation val="minMax"/>
        </c:scaling>
        <c:axPos val="l"/>
        <c:majorGridlines/>
        <c:title>
          <c:tx>
            <c:rich>
              <a:bodyPr/>
              <a:lstStyle/>
              <a:p>
                <a:pPr>
                  <a:defRPr/>
                </a:pPr>
                <a:r>
                  <a:rPr lang="en-US" sz="1600"/>
                  <a:t>TAN (mg/L)</a:t>
                </a:r>
              </a:p>
            </c:rich>
          </c:tx>
          <c:layout/>
        </c:title>
        <c:numFmt formatCode="General" sourceLinked="1"/>
        <c:majorTickMark val="none"/>
        <c:tickLblPos val="nextTo"/>
        <c:crossAx val="31906048"/>
        <c:crosses val="autoZero"/>
        <c:crossBetween val="midCat"/>
      </c:valAx>
    </c:plotArea>
    <c:legend>
      <c:legendPos val="r"/>
      <c:layout>
        <c:manualLayout>
          <c:xMode val="edge"/>
          <c:yMode val="edge"/>
          <c:x val="0.80231932928913696"/>
          <c:y val="0.34263774460152002"/>
          <c:w val="0.18829095038616861"/>
          <c:h val="0.36044100956834413"/>
        </c:manualLayout>
      </c:layout>
    </c:legend>
    <c:plotVisOnly val="1"/>
  </c:chart>
  <c:spPr>
    <a:solidFill>
      <a:prstClr val="white"/>
    </a:solidFill>
  </c:sp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4-12-08T14:43:25.086" idx="1">
    <p:pos x="10" y="10"/>
    <p:text>Too many words, please pare down to key words and fill in / explain verbally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2-08T14:49:01.434" idx="2">
    <p:pos x="10" y="10"/>
    <p:text>I'd prefer to state the primary reason through a positive statement first, and then the response to disapproval second.</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12-08T14:43:25.086" idx="3">
    <p:pos x="10" y="10"/>
    <p:text>Too many words, please pare down to key words and fill in / explain verbally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0A969A-D142-42F2-8324-C209272D8546}" type="datetimeFigureOut">
              <a:rPr lang="en-US" smtClean="0"/>
              <a:pPr/>
              <a:t>12/12/2014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6D2881-319C-46C5-B00D-734EB89A65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12/12/2014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Deb will introduce herself and then Andrea</a:t>
            </a:r>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-There will be 3 look up</a:t>
            </a:r>
            <a:r>
              <a:rPr lang="en-US" baseline="0" dirty="0" smtClean="0"/>
              <a:t> tables for the ammonia criteria</a:t>
            </a:r>
            <a:endParaRPr lang="en-US" dirty="0" smtClean="0"/>
          </a:p>
          <a:p>
            <a:pPr>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and NMFS are evaluating how EPA’s latest 2013 recommendations are consistent with the Reasonable and Prudent Alternatives in NMFS’s jeopardy opinion. If NMFS determines that EPA’s criteria derivation method generally followed the Reasonable and Prudent Alternatives, then NMFS can conclude that EPA’s 2013 ammonia criteria protect threatened and endangered species in Oregon, thus satisfying Endangered Species Act consultation requirements. A positive</a:t>
            </a:r>
            <a:r>
              <a:rPr lang="en-US" baseline="0" dirty="0" smtClean="0"/>
              <a:t> conclusion</a:t>
            </a:r>
            <a:r>
              <a:rPr lang="en-US" dirty="0" smtClean="0"/>
              <a:t> would likely lead to EPA approval of OR’s proposed criteria. </a:t>
            </a:r>
          </a:p>
          <a:p>
            <a:pPr>
              <a:spcBef>
                <a:spcPct val="0"/>
              </a:spcBef>
            </a:pPr>
            <a:endParaRPr lang="en-US" dirty="0" smtClean="0"/>
          </a:p>
          <a:p>
            <a:pPr>
              <a:spcBef>
                <a:spcPct val="0"/>
              </a:spcBef>
            </a:pPr>
            <a:r>
              <a:rPr lang="en-US" dirty="0" smtClean="0"/>
              <a:t>-EPA has been working w/ NMFS since this summer.</a:t>
            </a:r>
          </a:p>
          <a:p>
            <a:pPr>
              <a:spcBef>
                <a:spcPct val="0"/>
              </a:spcBef>
            </a:pPr>
            <a:endParaRPr lang="en-US" dirty="0" smtClean="0"/>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endParaRPr lang="en-US" dirty="0" smtClean="0"/>
          </a:p>
          <a:p>
            <a:pPr>
              <a:spcBef>
                <a:spcPct val="0"/>
              </a:spcBef>
            </a:pPr>
            <a:endParaRPr lang="en-US" dirty="0" smtClean="0"/>
          </a:p>
          <a:p>
            <a:pPr>
              <a:lnSpc>
                <a:spcPct val="90000"/>
              </a:lnSpc>
              <a:buClr>
                <a:srgbClr val="3F8D6F"/>
              </a:buClr>
              <a:buFont typeface="Wingdings" pitchFamily="2" charset="2"/>
              <a:buChar char="§"/>
            </a:pPr>
            <a:r>
              <a:rPr lang="en-US" sz="2800" dirty="0" smtClean="0"/>
              <a:t>EPA is optimistic that its criteria are protective of T&amp;E </a:t>
            </a:r>
            <a:r>
              <a:rPr lang="en-US" sz="2800" dirty="0" err="1" smtClean="0"/>
              <a:t>salmonids</a:t>
            </a:r>
            <a:endParaRPr lang="en-US" sz="2800" dirty="0" smtClean="0"/>
          </a:p>
          <a:p>
            <a:pPr>
              <a:lnSpc>
                <a:spcPct val="90000"/>
              </a:lnSpc>
              <a:buClr>
                <a:srgbClr val="3F8D6F"/>
              </a:buClr>
              <a:buFont typeface="Wingdings" pitchFamily="2" charset="2"/>
              <a:buChar char="§"/>
            </a:pPr>
            <a:r>
              <a:rPr lang="en-US" sz="2800" dirty="0" smtClean="0"/>
              <a:t>Under the CWA, DEQ is obligated to address disapprovals in a timely manner</a:t>
            </a:r>
          </a:p>
          <a:p>
            <a:pPr>
              <a:lnSpc>
                <a:spcPct val="90000"/>
              </a:lnSpc>
              <a:buClr>
                <a:srgbClr val="3F8D6F"/>
              </a:buClr>
              <a:buFont typeface="Wingdings" pitchFamily="2" charset="2"/>
              <a:buChar char="§"/>
            </a:pPr>
            <a:r>
              <a:rPr lang="en-US" sz="2800" dirty="0" smtClean="0"/>
              <a:t>Submittal of state adopted criteria encourages EPA and NMFS to act in a timely manner</a:t>
            </a:r>
          </a:p>
          <a:p>
            <a:pPr>
              <a:lnSpc>
                <a:spcPct val="90000"/>
              </a:lnSpc>
              <a:buClr>
                <a:srgbClr val="3F8D6F"/>
              </a:buClr>
            </a:pPr>
            <a:endParaRPr lang="en-US" sz="2800" dirty="0" smtClean="0"/>
          </a:p>
          <a:p>
            <a:pPr lvl="1" indent="0">
              <a:lnSpc>
                <a:spcPct val="90000"/>
              </a:lnSpc>
              <a:buNone/>
            </a:pPr>
            <a:r>
              <a:rPr lang="en-US" sz="2400" dirty="0" smtClean="0"/>
              <a:t>If Oregon’s adoption of EPA’s 2013 recommended criteria not approvable, DEQ would seek guidance from EPA on acceptable alternatives</a:t>
            </a:r>
            <a:r>
              <a:rPr lang="en-US" dirty="0" smtClean="0"/>
              <a:t>. </a:t>
            </a:r>
          </a:p>
          <a:p>
            <a:pPr>
              <a:spcBef>
                <a:spcPct val="0"/>
              </a:spcBef>
            </a:pPr>
            <a:endParaRPr lang="en-US" dirty="0" smtClean="0"/>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its regulations in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 a division.</a:t>
            </a:r>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buClr>
                <a:srgbClr val="3F8D6F"/>
              </a:buClr>
              <a:buFont typeface="Wingdings" pitchFamily="2" charset="2"/>
              <a:buChar char="§"/>
              <a:defRPr/>
            </a:pPr>
            <a:r>
              <a:rPr lang="en-US" sz="1200" b="1" dirty="0" smtClean="0"/>
              <a:t>2010</a:t>
            </a:r>
            <a:r>
              <a:rPr lang="en-US" sz="1200" dirty="0" smtClean="0"/>
              <a:t>:15 waterbodies impaired for ammonia—5 need TMDLs, 10 approved TMDLs</a:t>
            </a:r>
          </a:p>
          <a:p>
            <a:pPr fontAlgn="auto">
              <a:spcAft>
                <a:spcPts val="0"/>
              </a:spcAft>
              <a:buClr>
                <a:srgbClr val="3F8D6F"/>
              </a:buClr>
              <a:buFont typeface="Wingdings" pitchFamily="2" charset="2"/>
              <a:buChar char="§"/>
              <a:defRPr/>
            </a:pPr>
            <a:r>
              <a:rPr lang="en-US" sz="1200" b="1" dirty="0" smtClean="0"/>
              <a:t>2012</a:t>
            </a:r>
            <a:r>
              <a:rPr lang="en-US" sz="1200" dirty="0" smtClean="0"/>
              <a:t>: 1 additional impaired ammonia listing needing a TMDL</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a:t>
            </a:r>
            <a:r>
              <a:rPr lang="en-US" sz="1400" dirty="0" smtClean="0"/>
              <a:t>Could be based on the chronic 30-day rolling average, the 2.5 times the chronic criterion four-day average within the 30-day rolling average, or even the acute criteria duration based on a one-hour average—hasn’t been determined yet. </a:t>
            </a:r>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change in NH3 criteria primarily affects individual discharge</a:t>
            </a:r>
            <a:r>
              <a:rPr lang="en-US" baseline="0" dirty="0" smtClean="0"/>
              <a:t> permits, rather than general permits, stormwater or construction permits</a:t>
            </a:r>
          </a:p>
          <a:p>
            <a:endParaRPr 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-Due to anti-backsliding rules, in cases where the proposed ammonia criteria result in effluent limits that are less stringent than the current limits, DEQ would typically preserve the more stringent limit</a:t>
            </a:r>
          </a:p>
          <a:p>
            <a:r>
              <a:rPr lang="en-US" baseline="0" dirty="0" smtClean="0"/>
              <a:t>           [</a:t>
            </a:r>
            <a:r>
              <a:rPr lang="en-US" dirty="0" err="1" smtClean="0"/>
              <a:t>Antideg</a:t>
            </a:r>
            <a:r>
              <a:rPr lang="en-US" dirty="0" smtClean="0"/>
              <a:t> </a:t>
            </a:r>
            <a:r>
              <a:rPr lang="en-US" dirty="0" smtClean="0"/>
              <a:t>exceptions: (1) approved TMDL results in less stringent effluent limits; (2) EQC-approved pollutant</a:t>
            </a:r>
            <a:r>
              <a:rPr lang="en-US" baseline="0" dirty="0" smtClean="0"/>
              <a:t> load; (3) exceptions in CWA 402(o)(2) (e.g. technical mistakes, new info </a:t>
            </a:r>
            <a:r>
              <a:rPr lang="en-US" baseline="0" dirty="0" smtClean="0"/>
              <a:t>                      	available</a:t>
            </a:r>
            <a:r>
              <a:rPr lang="en-US" baseline="0" dirty="0" smtClean="0"/>
              <a:t>, etc</a:t>
            </a:r>
            <a:r>
              <a:rPr lang="en-US" baseline="0" dirty="0" smtClean="0"/>
              <a:t>.]</a:t>
            </a:r>
            <a:endParaRPr lang="en-US" baseline="0" dirty="0" smtClean="0"/>
          </a:p>
          <a:p>
            <a:endParaRPr lang="en-US" baseline="0" dirty="0" smtClean="0"/>
          </a:p>
          <a:p>
            <a:r>
              <a:rPr lang="en-US" baseline="0" dirty="0" smtClean="0"/>
              <a:t>[MZs</a:t>
            </a:r>
            <a:r>
              <a:rPr lang="en-US" baseline="0" dirty="0" smtClean="0"/>
              <a:t>: DEQ has the option to use 30Q5 (lowest 30 day </a:t>
            </a:r>
            <a:r>
              <a:rPr lang="en-US" baseline="0" dirty="0" err="1" smtClean="0"/>
              <a:t>ave</a:t>
            </a:r>
            <a:r>
              <a:rPr lang="en-US" baseline="0" dirty="0" smtClean="0"/>
              <a:t>. Q based on a 5 yr. interval) or 30Q10 design flows to determine compliance w/ chronic criteria. 30Q5 is what dischargers use for the human health toxics </a:t>
            </a:r>
            <a:r>
              <a:rPr lang="en-US" baseline="0" dirty="0" smtClean="0"/>
              <a:t>criteria]</a:t>
            </a:r>
            <a:endParaRPr lang="en-US" baseline="0" dirty="0" smtClean="0"/>
          </a:p>
          <a:p>
            <a:endParaRPr lang="en-US" baseline="0" dirty="0" smtClean="0"/>
          </a:p>
          <a:p>
            <a:r>
              <a:rPr lang="en-US" baseline="0" dirty="0" smtClean="0"/>
              <a:t>-monitoring and TMDL considerations will be addressed following adoption of criteria</a:t>
            </a:r>
          </a:p>
          <a:p>
            <a:endParaRPr lang="en-US" baseline="0" dirty="0" smtClean="0"/>
          </a:p>
          <a:p>
            <a:pPr fontAlgn="auto">
              <a:spcAft>
                <a:spcPts val="0"/>
              </a:spcAft>
              <a:buFont typeface="Wingdings" pitchFamily="2" charset="2"/>
              <a:buNone/>
              <a:defRPr/>
            </a:pPr>
            <a:r>
              <a:rPr lang="en-US" sz="1200" dirty="0" smtClean="0"/>
              <a:t>BACKPOCKET: Currently, the amount of monitoring required is based upon a facility’s flow capacity</a:t>
            </a:r>
          </a:p>
          <a:p>
            <a:pPr lvl="1" fontAlgn="auto">
              <a:spcAft>
                <a:spcPts val="0"/>
              </a:spcAft>
              <a:buFont typeface="Arial" pitchFamily="34" charset="0"/>
              <a:buChar char="•"/>
              <a:defRPr/>
            </a:pPr>
            <a:r>
              <a:rPr lang="en-US" sz="1200" dirty="0" smtClean="0"/>
              <a:t>larger facilities (4 per month) require more monitoring than smaller facilities (1-2 per month)</a:t>
            </a: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Where 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a result of litigation</a:t>
            </a:r>
          </a:p>
          <a:p>
            <a:pPr>
              <a:spcBef>
                <a:spcPct val="0"/>
              </a:spcBef>
            </a:pPr>
            <a:endParaRPr lang="en-US" dirty="0" smtClean="0"/>
          </a:p>
          <a:p>
            <a:pPr>
              <a:spcBef>
                <a:spcPct val="0"/>
              </a:spcBef>
            </a:pPr>
            <a:r>
              <a:rPr lang="en-US" dirty="0" smtClean="0"/>
              <a:t>-Not amending any rules, but only adding clarifying notes, so DEQ is not taking public comment on these clarifications.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baseline="0" dirty="0" smtClean="0">
                <a:solidFill>
                  <a:srgbClr val="FF0000"/>
                </a:solidFill>
              </a:rPr>
              <a:t>One public commenter believes the addition of these notes are ambiguous, while several other </a:t>
            </a:r>
            <a:r>
              <a:rPr lang="en-US" sz="1200" baseline="0" dirty="0" err="1" smtClean="0">
                <a:solidFill>
                  <a:srgbClr val="FF0000"/>
                </a:solidFill>
              </a:rPr>
              <a:t>commenters</a:t>
            </a:r>
            <a:r>
              <a:rPr lang="en-US" sz="1200" baseline="0" dirty="0" smtClean="0">
                <a:solidFill>
                  <a:srgbClr val="FF0000"/>
                </a:solidFill>
              </a:rPr>
              <a:t> supported the notes.</a:t>
            </a:r>
          </a:p>
          <a:p>
            <a:pPr>
              <a:spcBef>
                <a:spcPct val="0"/>
              </a:spcBef>
              <a:buFontTx/>
              <a:buChar cha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t>
            </a:r>
            <a:r>
              <a:rPr lang="en-US" sz="1200" kern="1200" dirty="0" smtClean="0">
                <a:solidFill>
                  <a:schemeClr val="tx1"/>
                </a:solidFill>
                <a:latin typeface="+mn-lt"/>
                <a:ea typeface="+mn-ea"/>
                <a:cs typeface="+mn-cs"/>
              </a:rPr>
              <a:t>DEQ did not remove the disapproved portions of the statewide natural conditions criterion and the natural conditions criterion for temperature because the 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standards. As a result, the natural conditions provisions are still part of EQC’s policy, even though they are not effective for Clean Water Act purposes. As part of the standards review and rulemaking process, DEQ will provide an opportunity to comment on the proposed revisions to the temperature standard.  </a:t>
            </a: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committee. DEQ did not anticipate the proposed rules will 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a:t>
            </a:r>
            <a:r>
              <a:rPr lang="en-US" sz="1200" kern="1200" baseline="0" dirty="0" smtClean="0">
                <a:solidFill>
                  <a:schemeClr val="tx1"/>
                </a:solidFill>
                <a:latin typeface="+mn-lt"/>
                <a:ea typeface="+mn-ea"/>
                <a:cs typeface="+mn-cs"/>
              </a:rPr>
              <a:t>neutral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         NH3</a:t>
            </a:r>
            <a:r>
              <a:rPr lang="en-US" sz="1200" baseline="0" dirty="0" smtClean="0"/>
              <a:t> Comments: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	-</a:t>
            </a:r>
            <a:r>
              <a:rPr lang="en-US" sz="1200" dirty="0" smtClean="0"/>
              <a:t>DEQ received one public comment questioning why we propose to adopt revisions now, rather than wait for NMFS’s opinion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                    -</a:t>
            </a:r>
            <a:r>
              <a:rPr lang="en-US" sz="2400" dirty="0" smtClean="0"/>
              <a:t>One public commenter stated concern in allowing mixing zones</a:t>
            </a:r>
          </a:p>
          <a:p>
            <a:pPr lvl="2" fontAlgn="auto">
              <a:spcAft>
                <a:spcPts val="0"/>
              </a:spcAft>
              <a:buClr>
                <a:srgbClr val="3F8D6F"/>
              </a:buClr>
              <a:defRPr/>
            </a:pPr>
            <a:r>
              <a:rPr lang="en-US" sz="2000" dirty="0" smtClean="0"/>
              <a:t>             -Sensitive, non-mobile species, such as mussels cannot move out of the toxic zone like fish can </a:t>
            </a:r>
          </a:p>
          <a:p>
            <a:pPr lvl="1" fontAlgn="auto">
              <a:spcAft>
                <a:spcPts val="0"/>
              </a:spcAft>
              <a:buClr>
                <a:srgbClr val="3F8D6F"/>
              </a:buClr>
              <a:defRPr/>
            </a:pPr>
            <a:r>
              <a:rPr lang="en-US" sz="2400" dirty="0" smtClean="0"/>
              <a:t>                       -DEQ is not proposing revisions to its mixing zone policy as a part of this rulemaking—</a:t>
            </a:r>
            <a:r>
              <a:rPr lang="en-US" sz="2400" dirty="0" smtClean="0">
                <a:solidFill>
                  <a:srgbClr val="FF0000"/>
                </a:solidFill>
              </a:rPr>
              <a:t>DEQ </a:t>
            </a: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-Correction </a:t>
            </a:r>
            <a:r>
              <a:rPr lang="en-US" dirty="0" smtClean="0"/>
              <a:t>Amendments: We are correcting a pH error on the </a:t>
            </a:r>
            <a:r>
              <a:rPr lang="en-US" dirty="0" err="1" smtClean="0"/>
              <a:t>mainstem</a:t>
            </a:r>
            <a:r>
              <a:rPr lang="en-US" dirty="0" smtClean="0"/>
              <a:t> Snake </a:t>
            </a:r>
            <a:r>
              <a:rPr lang="en-US" dirty="0" err="1" smtClean="0"/>
              <a:t>Ri</a:t>
            </a:r>
            <a:r>
              <a:rPr lang="en-US" dirty="0" smtClean="0"/>
              <a:t>. The other clarifications deal w/ several EPA disapproval actions and getting those disapprovals reflected correctly in our rules. Debra will cover these clarifications in more detail at the end of the presentation. In addition, DEQ is proposing plain</a:t>
            </a:r>
            <a:r>
              <a:rPr lang="en-US" baseline="0" dirty="0" smtClean="0"/>
              <a:t> English revisions to its rules. These revisions are not substantive. </a:t>
            </a:r>
            <a:endParaRPr lang="en-US" dirty="0" smtClean="0"/>
          </a:p>
          <a:p>
            <a:pPr>
              <a:spcBef>
                <a:spcPct val="0"/>
              </a:spcBef>
            </a:pPr>
            <a:endParaRPr lang="en-US" dirty="0" smtClean="0"/>
          </a:p>
          <a:p>
            <a:pPr>
              <a:spcBef>
                <a:spcPct val="0"/>
              </a:spcBef>
            </a:pPr>
            <a:r>
              <a:rPr lang="en-US" dirty="0" smtClean="0"/>
              <a:t>-The </a:t>
            </a:r>
            <a:r>
              <a:rPr lang="en-US" dirty="0" smtClean="0"/>
              <a:t>following slides will focus on the ammonia amendments</a:t>
            </a:r>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-Last year, EPA disapproved OR’s ammonia criteria that were adopted 10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dirty="0" smtClean="0"/>
          </a:p>
          <a:p>
            <a:pPr>
              <a:spcBef>
                <a:spcPct val="0"/>
              </a:spcBef>
            </a:pPr>
            <a:r>
              <a:rPr lang="en-US" dirty="0" smtClean="0"/>
              <a:t>-Ammonia is a pollutant commonly found in waste products and fertilizers</a:t>
            </a:r>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-NH3 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-Any revisions to state WQS must then be approved by the EPA to be effective for CWA purposes. </a:t>
            </a:r>
          </a:p>
          <a:p>
            <a:pPr>
              <a:spcBef>
                <a:spcPct val="0"/>
              </a:spcBef>
            </a:pPr>
            <a:endParaRPr lang="en-US" smtClean="0"/>
          </a:p>
          <a:p>
            <a:pPr>
              <a:spcBef>
                <a:spcPct val="0"/>
              </a:spcBef>
            </a:pPr>
            <a:r>
              <a:rPr lang="en-US" smtClean="0"/>
              <a:t>-The Endangered Species Act  requires federal agencies, including EPA, to consult with the U.S. Fish and Wildlife Service and National Marine Fisheries Service to ensure that its actions, such as approval of DEQ water quality standards, are not likely to jeopardize the existence of threatened or endangered species or their critical habitats</a:t>
            </a:r>
          </a:p>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to complete ESA consultation given technical issues and eventually litigation to get EPA and the Services to complete their analyses.</a:t>
            </a:r>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b="1" dirty="0" smtClean="0"/>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BACKPOCKET: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has rec’d TAN expression since 1999. OR’s criteria based on 1985 </a:t>
            </a:r>
            <a:r>
              <a:rPr lang="en-US" dirty="0" err="1" smtClean="0"/>
              <a:t>rec’s</a:t>
            </a:r>
            <a:r>
              <a:rPr lang="en-US" dirty="0" smtClean="0"/>
              <a:t> expresses the criteria as unionized ammonia</a:t>
            </a:r>
          </a:p>
          <a:p>
            <a:pPr>
              <a:spcBef>
                <a:spcPct val="0"/>
              </a:spcBef>
            </a:pPr>
            <a:endParaRPr lang="en-US" dirty="0" smtClean="0"/>
          </a:p>
          <a:p>
            <a:pPr>
              <a:spcBef>
                <a:spcPct val="0"/>
              </a:spcBef>
            </a:pPr>
            <a:r>
              <a:rPr lang="en-US" dirty="0" smtClean="0"/>
              <a:t>-ACUTE</a:t>
            </a:r>
            <a:r>
              <a:rPr lang="en-US" baseline="0" dirty="0" smtClean="0"/>
              <a:t> CRITERIA</a:t>
            </a:r>
          </a:p>
          <a:p>
            <a:pPr>
              <a:spcBef>
                <a:spcPct val="0"/>
              </a:spcBef>
            </a:pPr>
            <a:r>
              <a:rPr lang="en-US" baseline="0" dirty="0" smtClean="0"/>
              <a:t>         - T</a:t>
            </a:r>
            <a:r>
              <a:rPr lang="en-US" dirty="0" smtClean="0"/>
              <a:t>he majority of OR waterbodies support </a:t>
            </a:r>
            <a:r>
              <a:rPr lang="en-US" dirty="0" err="1" smtClean="0"/>
              <a:t>salmonid</a:t>
            </a:r>
            <a:r>
              <a:rPr lang="en-US" dirty="0" smtClean="0"/>
              <a:t> use, so the more stringent criteria would apply in most waterbodies here in OR</a:t>
            </a:r>
          </a:p>
          <a:p>
            <a:pPr lvl="1">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lvl="1">
              <a:spcBef>
                <a:spcPct val="0"/>
              </a:spcBef>
            </a:pPr>
            <a:r>
              <a:rPr lang="en-US" dirty="0" smtClean="0"/>
              <a:t>-The 4 most sensitive species</a:t>
            </a:r>
            <a:r>
              <a:rPr lang="en-US" baseline="0" dirty="0" smtClean="0"/>
              <a:t> are mussels</a:t>
            </a:r>
            <a:endParaRPr lang="en-US" dirty="0" smtClean="0"/>
          </a:p>
          <a:p>
            <a:pPr>
              <a:spcBef>
                <a:spcPct val="0"/>
              </a:spcBef>
            </a:pPr>
            <a:endParaRPr lang="en-US" dirty="0" smtClean="0"/>
          </a:p>
          <a:p>
            <a:pPr>
              <a:spcBef>
                <a:spcPct val="0"/>
              </a:spcBef>
            </a:pPr>
            <a:r>
              <a:rPr lang="en-US" dirty="0" smtClean="0"/>
              <a:t>-CHRONIC CRITERIA</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a:t>
            </a:r>
            <a:r>
              <a:rPr lang="en-US" dirty="0" smtClean="0"/>
              <a:t>30 day averaging period began with EPA’s 1999 criteria </a:t>
            </a:r>
            <a:r>
              <a:rPr lang="en-US" dirty="0" err="1" smtClean="0"/>
              <a:t>rec’s</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-The 5 most sensitive species are mussels, a clam, </a:t>
            </a:r>
            <a:r>
              <a:rPr lang="en-US" baseline="0" dirty="0" smtClean="0"/>
              <a:t>bluegills/sunfish </a:t>
            </a:r>
            <a:r>
              <a:rPr lang="en-US" baseline="0" dirty="0" smtClean="0"/>
              <a:t>and the </a:t>
            </a:r>
            <a:r>
              <a:rPr lang="en-US" baseline="0" dirty="0" err="1" smtClean="0"/>
              <a:t>pebblesnail</a:t>
            </a:r>
            <a:r>
              <a:rPr lang="en-US" baseline="0" dirty="0" smtClean="0"/>
              <a:t> </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a:t>
            </a:r>
            <a:r>
              <a:rPr lang="en-US" dirty="0" smtClean="0"/>
              <a:t>8. The solid lines are the proposed criteria, while the dotted lines are OR’s current criteria</a:t>
            </a:r>
            <a:endParaRPr lang="en-US" dirty="0" smtClean="0"/>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baseline="0" dirty="0" smtClean="0"/>
              <a:t>        </a:t>
            </a:r>
            <a:r>
              <a:rPr lang="en-US" dirty="0" smtClean="0"/>
              <a:t>-as pH and temperature increases, the amount of unionized ammonia, the more toxic form of ammonia, predominates. Therefore, the criteria are more stringent as pH and temperature rise. </a:t>
            </a:r>
          </a:p>
          <a:p>
            <a:pPr>
              <a:spcBef>
                <a:spcPct val="0"/>
              </a:spcBef>
              <a:buFontTx/>
              <a:buNone/>
            </a:pPr>
            <a:endParaRPr lang="en-US" dirty="0" smtClean="0"/>
          </a:p>
          <a:p>
            <a:pPr>
              <a:spcBef>
                <a:spcPct val="0"/>
              </a:spcBef>
              <a:buFontTx/>
              <a:buChar char="-"/>
            </a:pPr>
            <a:r>
              <a:rPr lang="en-US" dirty="0" smtClean="0"/>
              <a:t>At higher temps, the proposed criteria are more stringent, while at lower temps, the proposed criteria are generally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12/12/2014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12/12/2014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12/12/2014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12/12/2014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12/12/2014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12/12/2014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12/12/2014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12/12/2014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12/12/2014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12/12/2014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Standards – Revisions to 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smtClean="0">
                <a:cs typeface="Arial" pitchFamily="34" charset="0"/>
              </a:rPr>
              <a:t>Debra </a:t>
            </a:r>
            <a:r>
              <a:rPr lang="en-US" sz="1600" b="1" dirty="0">
                <a:cs typeface="Arial" pitchFamily="34" charset="0"/>
              </a:rPr>
              <a:t>Sturdevant, </a:t>
            </a:r>
            <a:r>
              <a:rPr lang="en-US" sz="1600" b="1" dirty="0" smtClean="0">
                <a:solidFill>
                  <a:schemeClr val="bg1"/>
                </a:solidFill>
                <a:cs typeface="Arial" pitchFamily="34" charset="0"/>
              </a:rPr>
              <a:t>Interim</a:t>
            </a:r>
            <a:r>
              <a:rPr lang="en-US" sz="1600" b="1" dirty="0" smtClean="0">
                <a:cs typeface="Arial" pitchFamily="34" charset="0"/>
              </a:rPr>
              <a:t> Manager  </a:t>
            </a:r>
            <a:r>
              <a:rPr lang="en-US" sz="1600" b="1" dirty="0">
                <a:cs typeface="Arial" pitchFamily="34" charset="0"/>
              </a:rPr>
              <a:t>| </a:t>
            </a:r>
            <a:r>
              <a:rPr lang="en-US" sz="1600" b="1" dirty="0" smtClean="0">
                <a:cs typeface="Arial" pitchFamily="34" charset="0"/>
              </a:rPr>
              <a:t> </a:t>
            </a:r>
            <a:r>
              <a:rPr lang="en-US" sz="1600" b="1" dirty="0">
                <a:cs typeface="Arial" pitchFamily="34" charset="0"/>
              </a:rPr>
              <a:t>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152400" y="5943600"/>
            <a:ext cx="8696325" cy="738188"/>
          </a:xfrm>
          <a:prstGeom prst="rect">
            <a:avLst/>
          </a:prstGeom>
          <a:noFill/>
          <a:ln w="9525">
            <a:noFill/>
            <a:miter lim="800000"/>
            <a:headEnd/>
            <a:tailEnd/>
          </a:ln>
        </p:spPr>
        <p:txBody>
          <a:bodyPr>
            <a:spAutoFit/>
          </a:bodyPr>
          <a:lstStyle/>
          <a:p>
            <a:r>
              <a:rPr lang="en-US" sz="1400" b="1" dirty="0">
                <a:solidFill>
                  <a:schemeClr val="bg1"/>
                </a:solidFill>
              </a:rPr>
              <a:t>Note:</a:t>
            </a:r>
            <a:r>
              <a:rPr lang="en-US" sz="1400" dirty="0">
                <a:solidFill>
                  <a:schemeClr val="bg1"/>
                </a:solidFill>
              </a:rPr>
              <a:t>  The graph above shows </a:t>
            </a:r>
            <a:r>
              <a:rPr lang="en-US" sz="1400" dirty="0" smtClean="0">
                <a:solidFill>
                  <a:schemeClr val="bg1"/>
                </a:solidFill>
              </a:rPr>
              <a:t>current </a:t>
            </a:r>
            <a:r>
              <a:rPr lang="en-US" sz="1400" dirty="0">
                <a:solidFill>
                  <a:schemeClr val="bg1"/>
                </a:solidFill>
              </a:rPr>
              <a:t>ammonia chronic criteria at pH of 6.5 and 7.0 on one line because they are almost identical. </a:t>
            </a:r>
            <a:r>
              <a:rPr lang="en-US" sz="1400" dirty="0" smtClean="0">
                <a:solidFill>
                  <a:schemeClr val="bg1"/>
                </a:solidFill>
              </a:rPr>
              <a:t>Current </a:t>
            </a:r>
            <a:r>
              <a:rPr lang="en-US" sz="1400" dirty="0">
                <a:solidFill>
                  <a:schemeClr val="bg1"/>
                </a:solidFill>
              </a:rPr>
              <a:t>criteria based on </a:t>
            </a:r>
            <a:r>
              <a:rPr lang="en-US" sz="1400" dirty="0" err="1">
                <a:solidFill>
                  <a:schemeClr val="bg1"/>
                </a:solidFill>
              </a:rPr>
              <a:t>salmonid</a:t>
            </a:r>
            <a:r>
              <a:rPr lang="en-US" sz="1400" dirty="0">
                <a:solidFill>
                  <a:schemeClr val="bg1"/>
                </a:solidFill>
              </a:rPr>
              <a:t> presence. Presence or absence of </a:t>
            </a:r>
            <a:r>
              <a:rPr lang="en-US" sz="1400" dirty="0" err="1">
                <a:solidFill>
                  <a:schemeClr val="bg1"/>
                </a:solidFill>
              </a:rPr>
              <a:t>salmonids</a:t>
            </a:r>
            <a:r>
              <a:rPr lang="en-US" sz="1400" dirty="0">
                <a:solidFill>
                  <a:schemeClr val="bg1"/>
                </a:solidFill>
              </a:rPr>
              <a:t>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10</a:t>
            </a:fld>
            <a:endParaRPr lang="en-US"/>
          </a:p>
        </p:txBody>
      </p:sp>
      <p:graphicFrame>
        <p:nvGraphicFramePr>
          <p:cNvPr id="8" name="Chart 7"/>
          <p:cNvGraphicFramePr/>
          <p:nvPr/>
        </p:nvGraphicFramePr>
        <p:xfrm>
          <a:off x="228600" y="228600"/>
          <a:ext cx="8629650" cy="5572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4724400" cy="3048000"/>
          </a:xfrm>
        </p:spPr>
        <p:txBody>
          <a:bodyPr>
            <a:normAutofit/>
          </a:bodyPr>
          <a:lstStyle/>
          <a:p>
            <a:pPr>
              <a:lnSpc>
                <a:spcPct val="90000"/>
              </a:lnSpc>
              <a:buClr>
                <a:srgbClr val="3F8D6F"/>
              </a:buClr>
              <a:buFont typeface="Wingdings" pitchFamily="2" charset="2"/>
              <a:buChar char="§"/>
            </a:pPr>
            <a:r>
              <a:rPr lang="en-US" sz="2800" dirty="0" smtClean="0"/>
              <a:t>NMFS and EPA are currently discussing whether EPA’s 2013 criteria address the Reasonable and Prudent Alternatives in NMFS’s biological opinion.</a:t>
            </a:r>
          </a:p>
          <a:p>
            <a:pPr>
              <a:lnSpc>
                <a:spcPct val="90000"/>
              </a:lnSpc>
              <a:buClr>
                <a:srgbClr val="3F8D6F"/>
              </a:buClr>
            </a:pPr>
            <a:endParaRPr lang="en-US" sz="2400" dirty="0" smtClean="0"/>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5394960" y="2819400"/>
            <a:ext cx="3352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30 (Aquatic Life Criteria), 31 (Guidance Values for Aquatic Life) and 40 (Human Health Criteria) to a separate rule in </a:t>
            </a:r>
            <a:r>
              <a:rPr lang="en-US" sz="2400" b="1" dirty="0" smtClean="0"/>
              <a:t>OAR 340-041-8033</a:t>
            </a:r>
            <a:r>
              <a:rPr lang="en-US" sz="2400" dirty="0" smtClean="0"/>
              <a:t>. </a:t>
            </a:r>
          </a:p>
          <a:p>
            <a:pPr lvl="1" fontAlgn="auto">
              <a:spcAft>
                <a:spcPts val="0"/>
              </a:spcAft>
              <a:defRPr/>
            </a:pPr>
            <a:r>
              <a:rPr lang="en-US" sz="2000" dirty="0" smtClean="0"/>
              <a:t>Table 30: edits to ammonia criteria and addition of three ammonia criteria tables</a:t>
            </a:r>
          </a:p>
          <a:p>
            <a:pPr lvl="1" fontAlgn="auto">
              <a:spcAft>
                <a:spcPts val="0"/>
              </a:spcAft>
              <a:defRPr/>
            </a:pPr>
            <a:r>
              <a:rPr lang="en-US" sz="2000" dirty="0" smtClean="0"/>
              <a:t>Table 31: minor  </a:t>
            </a:r>
            <a:r>
              <a:rPr lang="en-US" sz="2000" dirty="0" smtClean="0"/>
              <a:t>non-substantive </a:t>
            </a:r>
            <a:r>
              <a:rPr lang="en-US" sz="2000" dirty="0" smtClean="0"/>
              <a:t>edits</a:t>
            </a:r>
          </a:p>
          <a:p>
            <a:pPr lvl="1" fontAlgn="auto">
              <a:spcAft>
                <a:spcPts val="0"/>
              </a:spcAft>
              <a:defRPr/>
            </a:pPr>
            <a:r>
              <a:rPr lang="en-US" sz="2000" dirty="0" smtClean="0"/>
              <a:t>Table 40: </a:t>
            </a:r>
            <a:r>
              <a:rPr lang="en-US" sz="2000" dirty="0" smtClean="0"/>
              <a:t> no </a:t>
            </a:r>
            <a:r>
              <a:rPr lang="en-US" sz="2000" dirty="0" smtClean="0"/>
              <a:t>amendments </a:t>
            </a:r>
            <a:r>
              <a:rPr lang="en-US" sz="2000" dirty="0" smtClean="0"/>
              <a:t> </a:t>
            </a:r>
            <a:endParaRPr lang="en-US" sz="2000" dirty="0" smtClean="0"/>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3340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dirty="0" smtClean="0"/>
              <a:t>16 ammonia-impaired waterbodies</a:t>
            </a:r>
            <a:endParaRPr lang="en-US" sz="2800" dirty="0" smtClean="0"/>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dirty="0" smtClean="0"/>
              <a:t>Following EPA approval of ammonia criteria, DEQ will re-assess listings in the next cycle of the Integrated Report</a:t>
            </a:r>
          </a:p>
          <a:p>
            <a:pPr lvl="1" fontAlgn="auto">
              <a:spcAft>
                <a:spcPts val="0"/>
              </a:spcAft>
              <a:defRPr/>
            </a:pPr>
            <a:r>
              <a:rPr lang="en-US" sz="2400" dirty="0" smtClean="0"/>
              <a:t>DEQ may de-list waterbodies impaired for ammonia </a:t>
            </a: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13</a:t>
            </a:fld>
            <a:endParaRPr lang="en-US"/>
          </a:p>
        </p:txBody>
      </p:sp>
      <p:pic>
        <p:nvPicPr>
          <p:cNvPr id="5" name="Picture 4" descr="illinoisriver.jpg"/>
          <p:cNvPicPr>
            <a:picLocks noChangeAspect="1"/>
          </p:cNvPicPr>
          <p:nvPr/>
        </p:nvPicPr>
        <p:blipFill>
          <a:blip r:embed="rId3" cstate="print"/>
          <a:stretch>
            <a:fillRect/>
          </a:stretch>
        </p:blipFill>
        <p:spPr>
          <a:xfrm>
            <a:off x="5791200" y="1678432"/>
            <a:ext cx="2590800" cy="3868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a:t>
            </a:r>
            <a:r>
              <a:rPr lang="en-US" sz="2800" dirty="0" smtClean="0"/>
              <a:t>TMDL—ten approved TMDLs</a:t>
            </a:r>
            <a:endParaRPr lang="en-US" sz="2800" dirty="0" smtClean="0"/>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a:t>
            </a:r>
            <a:r>
              <a:rPr lang="en-US" sz="2800" dirty="0" smtClean="0"/>
              <a:t>ammonia TMDL </a:t>
            </a:r>
            <a:r>
              <a:rPr lang="en-US" sz="2800" dirty="0" err="1" smtClean="0"/>
              <a:t>wasteload</a:t>
            </a:r>
            <a:r>
              <a:rPr lang="en-US" sz="2800" dirty="0" smtClean="0"/>
              <a:t> and load </a:t>
            </a:r>
            <a:r>
              <a:rPr lang="en-US" sz="2800" dirty="0" smtClean="0"/>
              <a:t>allocations</a:t>
            </a:r>
            <a:endParaRPr lang="en-US" sz="2800" dirty="0" smtClean="0"/>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850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buNone/>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the new 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lnSpcReduction="200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inadvertently identified certain river miles for the basin-specific pH criteria.</a:t>
            </a:r>
          </a:p>
          <a:p>
            <a:pPr fontAlgn="auto">
              <a:spcAft>
                <a:spcPts val="0"/>
              </a:spcAft>
              <a:buClr>
                <a:srgbClr val="3F8D6F"/>
              </a:buClr>
              <a:buFont typeface="Wingdings" pitchFamily="2" charset="2"/>
              <a:buChar char="§"/>
              <a:defRPr/>
            </a:pPr>
            <a:r>
              <a:rPr lang="en-US" sz="2800" dirty="0" smtClean="0"/>
              <a:t>Rule would correctly identify the entire main stem Snake River as DEQ has been implementing in practice.</a:t>
            </a:r>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clarifications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fontScale="92500"/>
          </a:bodyPr>
          <a:lstStyle/>
          <a:p>
            <a:pPr fontAlgn="auto">
              <a:spcAft>
                <a:spcPts val="0"/>
              </a:spcAft>
              <a:defRPr/>
            </a:pPr>
            <a:r>
              <a:rPr lang="en-US" b="1" dirty="0" smtClean="0"/>
              <a:t>West Division Main Canal Clarifications</a:t>
            </a:r>
          </a:p>
          <a:p>
            <a:pPr fontAlgn="auto">
              <a:spcAft>
                <a:spcPts val="0"/>
              </a:spcAft>
              <a:buClr>
                <a:srgbClr val="3F8D6F"/>
              </a:buClr>
              <a:buFont typeface="Wingdings" pitchFamily="2" charset="2"/>
              <a:buChar char="§"/>
              <a:defRPr/>
            </a:pPr>
            <a:r>
              <a:rPr lang="en-US" sz="2800" dirty="0" smtClean="0"/>
              <a:t>In 2012, EQC removed certain designated uses and adopted basin-specific criteria for irrigation canal in Umatilla Basin.</a:t>
            </a:r>
          </a:p>
          <a:p>
            <a:pPr fontAlgn="auto">
              <a:spcAft>
                <a:spcPts val="0"/>
              </a:spcAft>
              <a:buClr>
                <a:srgbClr val="3F8D6F"/>
              </a:buClr>
              <a:buFont typeface="Wingdings" pitchFamily="2" charset="2"/>
              <a:buChar char="§"/>
              <a:defRPr/>
            </a:pPr>
            <a:r>
              <a:rPr lang="en-US" sz="2800" dirty="0" smtClean="0"/>
              <a:t>EPA partially approved and partially disapproved the amendments.</a:t>
            </a:r>
          </a:p>
          <a:p>
            <a:pPr fontAlgn="auto">
              <a:spcAft>
                <a:spcPts val="0"/>
              </a:spcAft>
              <a:buClr>
                <a:srgbClr val="3F8D6F"/>
              </a:buClr>
              <a:buFont typeface="Wingdings" pitchFamily="2" charset="2"/>
              <a:buChar char="§"/>
              <a:defRPr/>
            </a:pPr>
            <a:r>
              <a:rPr lang="en-US" sz="2800" dirty="0" smtClean="0"/>
              <a:t>Revisions would make rule consistent with EPA’s partial approval including removal of “modified aquatic habitat” from definitions section of standard.</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7620000" cy="4525963"/>
          </a:xfrm>
        </p:spPr>
        <p:txBody>
          <a:bodyPr/>
          <a:lstStyle/>
          <a:p>
            <a:r>
              <a:rPr lang="en-US" b="1" dirty="0" smtClean="0"/>
              <a:t>Natural Conditions Criteria Clarifications</a:t>
            </a:r>
          </a:p>
          <a:p>
            <a:pPr>
              <a:buClr>
                <a:srgbClr val="3F8D6F"/>
              </a:buClr>
              <a:buFont typeface="Wingdings" pitchFamily="2" charset="2"/>
              <a:buChar char="§"/>
            </a:pPr>
            <a:r>
              <a:rPr lang="en-US" sz="2400" dirty="0" smtClean="0"/>
              <a:t>In 2013, EPA disapproved the natural conditions criterion of the temperature standard and statewide natural conditions criterion.</a:t>
            </a:r>
          </a:p>
          <a:p>
            <a:pPr>
              <a:buClr>
                <a:srgbClr val="3F8D6F"/>
              </a:buClr>
              <a:buFont typeface="Wingdings" pitchFamily="2" charset="2"/>
              <a:buChar char="§"/>
            </a:pPr>
            <a:r>
              <a:rPr lang="en-US" sz="2400" dirty="0" smtClean="0"/>
              <a:t>Adding notes clarifying that these rules are no longer effective for Clean Water Act purpose (e.g., permitting, TMDLs).</a:t>
            </a:r>
          </a:p>
          <a:p>
            <a:pPr>
              <a:buClr>
                <a:srgbClr val="3F8D6F"/>
              </a:buClr>
              <a:buFont typeface="Wingdings" pitchFamily="2" charset="2"/>
              <a:buChar char="§"/>
            </a:pPr>
            <a:endParaRPr lang="en-US" sz="2400" dirty="0" smtClean="0"/>
          </a:p>
          <a:p>
            <a:pPr>
              <a:buFont typeface="Arial" charset="0"/>
              <a:buChar char="•"/>
            </a:pPr>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a:t>
            </a:r>
            <a:r>
              <a:rPr lang="en-US" sz="2400" dirty="0" err="1" smtClean="0"/>
              <a:t>commenters</a:t>
            </a:r>
            <a:r>
              <a:rPr lang="en-US" sz="2400" dirty="0" smtClean="0"/>
              <a:t>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19</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OAR 340, Division 41 as shown in Attachment A. These amendments:</a:t>
            </a:r>
          </a:p>
          <a:p>
            <a:pPr>
              <a:lnSpc>
                <a:spcPct val="90000"/>
              </a:lnSpc>
              <a:buClr>
                <a:srgbClr val="3F8D6F"/>
              </a:buClr>
            </a:pPr>
            <a:endParaRPr lang="en-US" sz="2600" dirty="0" smtClean="0"/>
          </a:p>
          <a:p>
            <a:pPr lvl="1">
              <a:lnSpc>
                <a:spcPct val="90000"/>
              </a:lnSpc>
            </a:pPr>
            <a:r>
              <a:rPr lang="en-US" sz="2200" dirty="0" smtClean="0"/>
              <a:t>Adopt revised freshwater ammonia criteria</a:t>
            </a:r>
          </a:p>
          <a:p>
            <a:pPr lvl="1">
              <a:lnSpc>
                <a:spcPct val="90000"/>
              </a:lnSpc>
            </a:pPr>
            <a:r>
              <a:rPr lang="en-US" sz="2200" dirty="0" smtClean="0"/>
              <a:t>Correct a pH error for the main stem Snake River</a:t>
            </a:r>
          </a:p>
          <a:p>
            <a:pPr lvl="1">
              <a:lnSpc>
                <a:spcPct val="90000"/>
              </a:lnSpc>
            </a:pPr>
            <a:r>
              <a:rPr lang="en-US" sz="2200" dirty="0" smtClean="0"/>
              <a:t>Amend the Umatilla Basin-specific standards </a:t>
            </a:r>
          </a:p>
          <a:p>
            <a:pPr lvl="1">
              <a:lnSpc>
                <a:spcPct val="90000"/>
              </a:lnSpc>
            </a:pPr>
            <a:r>
              <a:rPr lang="en-US" sz="2200" dirty="0" smtClean="0"/>
              <a:t>Add disapproval notes to state’s natural conditions criterion and natural conditions criterion for temperature </a:t>
            </a:r>
          </a:p>
          <a:p>
            <a:pPr lvl="1">
              <a:lnSpc>
                <a:spcPct val="90000"/>
              </a:lnSpc>
            </a:pPr>
            <a:r>
              <a:rPr lang="en-US" sz="2200" dirty="0" smtClean="0"/>
              <a:t>Incorporate plain language into the amended rules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The ammonia revisions will become 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revisions, unrelated to water quality standards revisions, will 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20</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the proposed rules become 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OAR 340, Division 41 as shown in Attachment A. These amendments:</a:t>
            </a:r>
          </a:p>
          <a:p>
            <a:pPr>
              <a:lnSpc>
                <a:spcPct val="90000"/>
              </a:lnSpc>
              <a:buClr>
                <a:srgbClr val="3F8D6F"/>
              </a:buClr>
            </a:pPr>
            <a:endParaRPr lang="en-US" sz="2600" dirty="0" smtClean="0"/>
          </a:p>
          <a:p>
            <a:pPr lvl="1">
              <a:lnSpc>
                <a:spcPct val="90000"/>
              </a:lnSpc>
            </a:pPr>
            <a:r>
              <a:rPr lang="en-US" sz="2200" dirty="0" smtClean="0"/>
              <a:t>Adopt revised freshwater ammonia criteria</a:t>
            </a:r>
          </a:p>
          <a:p>
            <a:pPr lvl="1">
              <a:lnSpc>
                <a:spcPct val="90000"/>
              </a:lnSpc>
            </a:pPr>
            <a:r>
              <a:rPr lang="en-US" sz="2200" dirty="0" smtClean="0"/>
              <a:t>Correct a pH error for the main stem Snake River</a:t>
            </a:r>
          </a:p>
          <a:p>
            <a:pPr lvl="1">
              <a:lnSpc>
                <a:spcPct val="90000"/>
              </a:lnSpc>
            </a:pPr>
            <a:r>
              <a:rPr lang="en-US" sz="2200" dirty="0" smtClean="0"/>
              <a:t>Amend the Umatilla Basin-specific standards </a:t>
            </a:r>
          </a:p>
          <a:p>
            <a:pPr lvl="1">
              <a:lnSpc>
                <a:spcPct val="90000"/>
              </a:lnSpc>
            </a:pPr>
            <a:r>
              <a:rPr lang="en-US" sz="2200" dirty="0" smtClean="0"/>
              <a:t>Add disapproval notes to state’s natural conditions criterion and natural conditions criterion for temperature </a:t>
            </a:r>
          </a:p>
          <a:p>
            <a:pPr lvl="1">
              <a:lnSpc>
                <a:spcPct val="90000"/>
              </a:lnSpc>
            </a:pPr>
            <a:r>
              <a:rPr lang="en-US" sz="2200" dirty="0" smtClean="0"/>
              <a:t>Incorporate plain language into the amended rules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21</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23</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486400" y="4343400"/>
            <a:ext cx="27320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362200"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2555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248400" y="1371600"/>
            <a:ext cx="2701925"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105400" y="3810000"/>
            <a:ext cx="37512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25</a:t>
            </a:fld>
            <a:endParaRPr lang="en-US"/>
          </a:p>
        </p:txBody>
      </p:sp>
      <p:sp>
        <p:nvSpPr>
          <p:cNvPr id="75781" name="TextBox 7"/>
          <p:cNvSpPr txBox="1">
            <a:spLocks noChangeArrowheads="1"/>
          </p:cNvSpPr>
          <p:nvPr/>
        </p:nvSpPr>
        <p:spPr bwMode="auto">
          <a:xfrm>
            <a:off x="6854825" y="31242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2" name="TextBox 8"/>
          <p:cNvSpPr txBox="1">
            <a:spLocks noChangeArrowheads="1"/>
          </p:cNvSpPr>
          <p:nvPr/>
        </p:nvSpPr>
        <p:spPr bwMode="auto">
          <a:xfrm>
            <a:off x="6477000" y="59436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3" name="TextBox 9"/>
          <p:cNvSpPr txBox="1">
            <a:spLocks noChangeArrowheads="1"/>
          </p:cNvSpPr>
          <p:nvPr/>
        </p:nvSpPr>
        <p:spPr bwMode="auto">
          <a:xfrm>
            <a:off x="338138" y="381000"/>
            <a:ext cx="7151687" cy="646331"/>
          </a:xfrm>
          <a:prstGeom prst="rect">
            <a:avLst/>
          </a:prstGeom>
          <a:noFill/>
          <a:ln w="9525">
            <a:noFill/>
            <a:miter lim="800000"/>
            <a:headEnd/>
            <a:tailEnd/>
          </a:ln>
        </p:spPr>
        <p:txBody>
          <a:bodyPr wrap="square">
            <a:spAutoFit/>
          </a:bodyPr>
          <a:lstStyle/>
          <a:p>
            <a:r>
              <a:rPr lang="en-US" sz="3600" b="1" dirty="0">
                <a:solidFill>
                  <a:schemeClr val="bg1"/>
                </a:solidFill>
              </a:rPr>
              <a:t>Mollusks—Freshwater </a:t>
            </a:r>
            <a:r>
              <a:rPr lang="en-US" sz="3600" b="1" dirty="0" smtClean="0">
                <a:solidFill>
                  <a:schemeClr val="bg1"/>
                </a:solidFill>
              </a:rPr>
              <a:t>Sentinel</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29988" y="0"/>
            <a:ext cx="8633012"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0" y="762000"/>
            <a:ext cx="7086600" cy="6096000"/>
          </a:xfrm>
          <a:prstGeom prst="rect">
            <a:avLst/>
          </a:prstGeom>
          <a:noFill/>
          <a:ln w="9525">
            <a:noFill/>
            <a:miter lim="800000"/>
            <a:headEnd/>
            <a:tailEnd/>
          </a:ln>
        </p:spPr>
      </p:pic>
      <p:sp>
        <p:nvSpPr>
          <p:cNvPr id="79874" name="TextBox 2"/>
          <p:cNvSpPr txBox="1">
            <a:spLocks noChangeArrowheads="1"/>
          </p:cNvSpPr>
          <p:nvPr/>
        </p:nvSpPr>
        <p:spPr bwMode="auto">
          <a:xfrm>
            <a:off x="228600" y="152400"/>
            <a:ext cx="8691563" cy="461665"/>
          </a:xfrm>
          <a:prstGeom prst="rect">
            <a:avLst/>
          </a:prstGeom>
          <a:noFill/>
          <a:ln w="9525">
            <a:noFill/>
            <a:miter lim="800000"/>
            <a:headEnd/>
            <a:tailEnd/>
          </a:ln>
        </p:spPr>
        <p:txBody>
          <a:bodyPr wrap="square">
            <a:spAutoFit/>
          </a:bodyPr>
          <a:lstStyle/>
          <a:p>
            <a:r>
              <a:rPr lang="en-US" sz="2400" b="1" dirty="0" err="1"/>
              <a:t>Pulmonate</a:t>
            </a:r>
            <a:r>
              <a:rPr lang="en-US" sz="2400" b="1" dirty="0"/>
              <a:t> and Non-</a:t>
            </a:r>
            <a:r>
              <a:rPr lang="en-US" sz="2400" b="1" dirty="0" err="1"/>
              <a:t>Pulmonate</a:t>
            </a:r>
            <a:r>
              <a:rPr lang="en-US" sz="2400" b="1" dirty="0"/>
              <a:t> Snail Presence in Oregon</a:t>
            </a:r>
          </a:p>
        </p:txBody>
      </p:sp>
      <p:grpSp>
        <p:nvGrpSpPr>
          <p:cNvPr id="79875" name="Group 3"/>
          <p:cNvGrpSpPr>
            <a:grpSpLocks/>
          </p:cNvGrpSpPr>
          <p:nvPr/>
        </p:nvGrpSpPr>
        <p:grpSpPr bwMode="auto">
          <a:xfrm>
            <a:off x="7086600" y="1143000"/>
            <a:ext cx="1905000" cy="1828800"/>
            <a:chOff x="7087122" y="1295355"/>
            <a:chExt cx="2056878" cy="1789376"/>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dirty="0"/>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dirty="0"/>
                <a:t>WMC database</a:t>
              </a:r>
            </a:p>
          </p:txBody>
        </p:sp>
        <p:sp>
          <p:nvSpPr>
            <p:cNvPr id="79887" name="TextBox 15"/>
            <p:cNvSpPr txBox="1">
              <a:spLocks noChangeArrowheads="1"/>
            </p:cNvSpPr>
            <p:nvPr/>
          </p:nvSpPr>
          <p:spPr bwMode="auto">
            <a:xfrm>
              <a:off x="7116349" y="1295355"/>
              <a:ext cx="1905000" cy="646331"/>
            </a:xfrm>
            <a:prstGeom prst="rect">
              <a:avLst/>
            </a:prstGeom>
            <a:noFill/>
            <a:ln w="9525">
              <a:noFill/>
              <a:miter lim="800000"/>
              <a:headEnd/>
              <a:tailEnd/>
            </a:ln>
          </p:spPr>
          <p:txBody>
            <a:bodyPr>
              <a:spAutoFit/>
            </a:bodyPr>
            <a:lstStyle/>
            <a:p>
              <a:r>
                <a:rPr lang="en-US" b="1" dirty="0" err="1"/>
                <a:t>Pulmonate</a:t>
              </a:r>
              <a:r>
                <a:rPr lang="en-US" b="1" dirty="0"/>
                <a:t> snails</a:t>
              </a:r>
            </a:p>
          </p:txBody>
        </p:sp>
      </p:grpSp>
      <p:grpSp>
        <p:nvGrpSpPr>
          <p:cNvPr id="79876" name="Group 9"/>
          <p:cNvGrpSpPr>
            <a:grpSpLocks/>
          </p:cNvGrpSpPr>
          <p:nvPr/>
        </p:nvGrpSpPr>
        <p:grpSpPr bwMode="auto">
          <a:xfrm>
            <a:off x="7010400" y="3200400"/>
            <a:ext cx="1981200" cy="2209800"/>
            <a:chOff x="7086540" y="864730"/>
            <a:chExt cx="2140588" cy="194300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dirty="0"/>
                <a:t>WMC database</a:t>
              </a:r>
            </a:p>
          </p:txBody>
        </p:sp>
        <p:sp>
          <p:nvSpPr>
            <p:cNvPr id="79882" name="TextBox 9"/>
            <p:cNvSpPr txBox="1">
              <a:spLocks noChangeArrowheads="1"/>
            </p:cNvSpPr>
            <p:nvPr/>
          </p:nvSpPr>
          <p:spPr bwMode="auto">
            <a:xfrm>
              <a:off x="7099070" y="864730"/>
              <a:ext cx="2128058" cy="1023640"/>
            </a:xfrm>
            <a:prstGeom prst="rect">
              <a:avLst/>
            </a:prstGeom>
            <a:noFill/>
            <a:ln w="9525">
              <a:noFill/>
              <a:miter lim="800000"/>
              <a:headEnd/>
              <a:tailEnd/>
            </a:ln>
          </p:spPr>
          <p:txBody>
            <a:bodyPr wrap="square">
              <a:spAutoFit/>
            </a:bodyPr>
            <a:lstStyle/>
            <a:p>
              <a:r>
                <a:rPr lang="en-US" b="1" dirty="0"/>
                <a:t>Non-</a:t>
              </a:r>
              <a:r>
                <a:rPr lang="en-US" b="1" dirty="0" err="1"/>
                <a:t>pulmonate</a:t>
              </a:r>
              <a:r>
                <a:rPr lang="en-US" b="1" dirty="0"/>
                <a:t>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dirty="0" smtClean="0"/>
          </a:p>
          <a:p>
            <a:pPr>
              <a:buClr>
                <a:srgbClr val="3F8D6F"/>
              </a:buClr>
              <a:buFont typeface="Wingdings" pitchFamily="2" charset="2"/>
              <a:buChar char="§"/>
            </a:pPr>
            <a:r>
              <a:rPr lang="en-US" sz="2800" dirty="0" smtClean="0"/>
              <a:t>To update Oregon’s ammonia criteria based on the latest science</a:t>
            </a:r>
          </a:p>
          <a:p>
            <a:pPr lvl="1"/>
            <a:r>
              <a:rPr lang="en-US" sz="2400" dirty="0" smtClean="0"/>
              <a:t>EPA’s latest recommendations (2013) are based on the sensitivity of ammonia to mussels, snails and other aquatic life </a:t>
            </a:r>
          </a:p>
          <a:p>
            <a:pPr>
              <a:buClr>
                <a:srgbClr val="3F8D6F"/>
              </a:buClr>
              <a:buFont typeface="Wingdings" pitchFamily="2" charset="2"/>
              <a:buChar char="§"/>
            </a:pPr>
            <a:endParaRPr lang="en-US" sz="2800" dirty="0" smtClean="0"/>
          </a:p>
          <a:p>
            <a:pPr>
              <a:buClr>
                <a:srgbClr val="3F8D6F"/>
              </a:buClr>
              <a:buFont typeface="Wingdings" pitchFamily="2" charset="2"/>
              <a:buChar char="§"/>
            </a:pPr>
            <a:r>
              <a:rPr lang="en-US" sz="2800" dirty="0" smtClean="0"/>
              <a:t>To address EPA disapproval of </a:t>
            </a:r>
            <a:r>
              <a:rPr lang="en-US" sz="2800" dirty="0" smtClean="0"/>
              <a:t>criteria adopted in 2004</a:t>
            </a:r>
            <a:endParaRPr lang="en-US" sz="2800" dirty="0" smtClean="0"/>
          </a:p>
          <a:p>
            <a:pPr>
              <a:buClr>
                <a:srgbClr val="3F8D6F"/>
              </a:buClr>
            </a:pPr>
            <a:endParaRPr lang="en-US" sz="2800" dirty="0" smtClean="0"/>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lnSpcReduction="10000"/>
          </a:bodyPr>
          <a:lstStyle/>
          <a:p>
            <a:pPr fontAlgn="auto">
              <a:spcAft>
                <a:spcPts val="0"/>
              </a:spcAft>
              <a:buClr>
                <a:srgbClr val="008272"/>
              </a:buClr>
              <a:buFont typeface="Wingdings" pitchFamily="2" charset="2"/>
              <a:buChar char="§"/>
              <a:defRPr/>
            </a:pPr>
            <a:r>
              <a:rPr lang="en-US" sz="2800" dirty="0" smtClean="0"/>
              <a:t>Concentrations of a pollutant at which fish, shellfish and other</a:t>
            </a:r>
            <a:r>
              <a:rPr lang="en-US" sz="2800" dirty="0" smtClean="0">
                <a:solidFill>
                  <a:srgbClr val="FF0000"/>
                </a:solidFill>
              </a:rPr>
              <a:t> </a:t>
            </a:r>
            <a:r>
              <a:rPr lang="en-US" sz="2800" dirty="0" smtClean="0"/>
              <a:t>aquatic life are 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assessments, TMDLs 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a:solidFill>
                  <a:schemeClr val="bg1"/>
                </a:solidFill>
              </a:rPr>
              <a:t>What are the aquatic life toxics criteria?</a:t>
            </a:r>
          </a:p>
          <a:p>
            <a:r>
              <a:rPr lang="en-US" sz="280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dirty="0" smtClean="0"/>
          </a:p>
          <a:p>
            <a:pPr>
              <a:lnSpc>
                <a:spcPct val="90000"/>
              </a:lnSpc>
              <a:buClr>
                <a:srgbClr val="3F8D6F"/>
              </a:buClr>
              <a:buFont typeface="Wingdings" pitchFamily="2" charset="2"/>
              <a:buChar char="§"/>
            </a:pPr>
            <a:r>
              <a:rPr lang="en-US" sz="2600" dirty="0" smtClean="0"/>
              <a:t>EQC adopted ammonia criteria based on EPA’s 1999 recommendations—these criteria have never been in effect</a:t>
            </a:r>
          </a:p>
          <a:p>
            <a:pPr>
              <a:lnSpc>
                <a:spcPct val="90000"/>
              </a:lnSpc>
              <a:buClr>
                <a:srgbClr val="3F8D6F"/>
              </a:buClr>
            </a:pPr>
            <a:endParaRPr lang="en-US" sz="2600" dirty="0" smtClean="0"/>
          </a:p>
          <a:p>
            <a:pPr>
              <a:lnSpc>
                <a:spcPct val="90000"/>
              </a:lnSpc>
              <a:buClr>
                <a:srgbClr val="3F8D6F"/>
              </a:buClr>
              <a:buFont typeface="Wingdings" pitchFamily="2" charset="2"/>
              <a:buChar char="§"/>
            </a:pPr>
            <a:r>
              <a:rPr lang="en-US" sz="2600" dirty="0" smtClean="0"/>
              <a:t>EPA must approve state revisions to water quality standards before it is in effect</a:t>
            </a:r>
          </a:p>
          <a:p>
            <a:pPr lvl="1">
              <a:lnSpc>
                <a:spcPct val="90000"/>
              </a:lnSpc>
              <a:buFont typeface="Wingdings" pitchFamily="2" charset="2"/>
              <a:buNone/>
            </a:pPr>
            <a:r>
              <a:rPr lang="en-US" sz="1900" b="1" dirty="0" smtClean="0"/>
              <a:t>REQUIRED:</a:t>
            </a:r>
            <a:r>
              <a:rPr lang="en-US" sz="2200" dirty="0" smtClean="0"/>
              <a:t> Endangered Species Act (ESA) consultation with National Marine Fisheries Service (NMFS) and  U.S. Fish &amp; Wildlife Service for criteria affecting threatened and endangered  species</a:t>
            </a:r>
          </a:p>
          <a:p>
            <a:pPr>
              <a:lnSpc>
                <a:spcPct val="90000"/>
              </a:lnSpc>
            </a:pPr>
            <a:endParaRPr lang="en-US" sz="3000" dirty="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200" b="1" dirty="0" smtClean="0">
                <a:solidFill>
                  <a:srgbClr val="3F8D6F"/>
                </a:solidFill>
              </a:rPr>
              <a:t>Aug. 2012: </a:t>
            </a:r>
            <a:r>
              <a:rPr lang="en-US" sz="2200" dirty="0" smtClean="0"/>
              <a:t>NMFS ESA consultation indicated that Oregon’s ammonia criteria would cause harm to T&amp;E species</a:t>
            </a:r>
          </a:p>
          <a:p>
            <a:pPr>
              <a:lnSpc>
                <a:spcPct val="80000"/>
              </a:lnSpc>
              <a:buClr>
                <a:srgbClr val="3F8D6F"/>
              </a:buClr>
              <a:buFont typeface="Wingdings" pitchFamily="2" charset="2"/>
              <a:buNone/>
            </a:pPr>
            <a:endParaRPr lang="en-US" sz="2200" dirty="0" smtClean="0"/>
          </a:p>
          <a:p>
            <a:pPr>
              <a:lnSpc>
                <a:spcPct val="80000"/>
              </a:lnSpc>
              <a:buClr>
                <a:srgbClr val="3F8D6F"/>
              </a:buClr>
              <a:buFont typeface="Wingdings" pitchFamily="2" charset="2"/>
              <a:buChar char="§"/>
            </a:pPr>
            <a:r>
              <a:rPr lang="en-US" sz="2200" b="1" dirty="0" smtClean="0">
                <a:solidFill>
                  <a:srgbClr val="3F8D6F"/>
                </a:solidFill>
              </a:rPr>
              <a:t>Jan. 2013: </a:t>
            </a:r>
            <a:r>
              <a:rPr lang="en-US" sz="2200" dirty="0" smtClean="0"/>
              <a:t>EPA disapproved ammonia (and other pollutants)</a:t>
            </a:r>
            <a:r>
              <a:rPr lang="en-US" sz="1900" dirty="0" smtClean="0"/>
              <a:t>:</a:t>
            </a:r>
          </a:p>
          <a:p>
            <a:pPr lvl="1">
              <a:lnSpc>
                <a:spcPct val="80000"/>
              </a:lnSpc>
            </a:pPr>
            <a:r>
              <a:rPr lang="en-US" sz="2000" dirty="0" smtClean="0"/>
              <a:t>2004-adopted </a:t>
            </a:r>
            <a:r>
              <a:rPr lang="en-US" sz="2000" dirty="0" smtClean="0"/>
              <a:t>ammonia </a:t>
            </a:r>
            <a:r>
              <a:rPr lang="en-US" sz="2000" dirty="0" smtClean="0"/>
              <a:t>criteria are not protective of freshwater mussels and snails and according to NMFS would cause jeopardy to T&amp;E species  </a:t>
            </a:r>
          </a:p>
          <a:p>
            <a:pPr lvl="1">
              <a:lnSpc>
                <a:spcPct val="80000"/>
              </a:lnSpc>
              <a:buFont typeface="Wingdings" pitchFamily="2" charset="2"/>
              <a:buNone/>
            </a:pPr>
            <a:endParaRPr lang="en-US" sz="2000" dirty="0" smtClean="0"/>
          </a:p>
          <a:p>
            <a:pPr lvl="1">
              <a:lnSpc>
                <a:spcPct val="80000"/>
              </a:lnSpc>
            </a:pPr>
            <a:r>
              <a:rPr lang="en-US" sz="2000" dirty="0" smtClean="0"/>
              <a:t>Oregon’s </a:t>
            </a:r>
            <a:r>
              <a:rPr lang="en-US" sz="2000" dirty="0" smtClean="0"/>
              <a:t>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2000" b="1" i="1" dirty="0" smtClean="0"/>
              <a:t>Oregon 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criteria</a:t>
            </a:r>
            <a:r>
              <a:rPr lang="en-US" sz="2000" dirty="0" smtClean="0"/>
              <a:t> </a:t>
            </a:r>
          </a:p>
          <a:p>
            <a:pPr lvl="1">
              <a:lnSpc>
                <a:spcPct val="90000"/>
              </a:lnSpc>
            </a:pPr>
            <a:r>
              <a:rPr lang="en-US" sz="2000" b="1" dirty="0" smtClean="0">
                <a:solidFill>
                  <a:srgbClr val="3F8D6F"/>
                </a:solidFill>
              </a:rPr>
              <a:t>Mussels </a:t>
            </a:r>
            <a:r>
              <a:rPr lang="en-US" sz="2000" dirty="0" smtClean="0"/>
              <a:t>and </a:t>
            </a:r>
            <a:r>
              <a:rPr lang="en-US" sz="2000" b="1" dirty="0" smtClean="0">
                <a:solidFill>
                  <a:srgbClr val="3F8D6F"/>
                </a:solidFill>
              </a:rPr>
              <a:t>snails</a:t>
            </a:r>
            <a:r>
              <a:rPr lang="en-US" sz="2000" dirty="0" smtClean="0"/>
              <a:t> are some of the most sensitive species</a:t>
            </a:r>
          </a:p>
          <a:p>
            <a:pPr lvl="1">
              <a:lnSpc>
                <a:spcPct val="90000"/>
              </a:lnSpc>
            </a:pPr>
            <a:r>
              <a:rPr lang="en-US" sz="2000" dirty="0" smtClean="0"/>
              <a:t>14 threatened and endangered species (5 are mussels) included in toxicity data</a:t>
            </a:r>
          </a:p>
          <a:p>
            <a:pPr lvl="1">
              <a:lnSpc>
                <a:spcPct val="90000"/>
              </a:lnSpc>
              <a:buFont typeface="Wingdings" pitchFamily="2" charset="2"/>
              <a:buNone/>
            </a:pPr>
            <a:endParaRPr lang="en-US" sz="2000" dirty="0" smtClean="0"/>
          </a:p>
          <a:p>
            <a:pPr>
              <a:lnSpc>
                <a:spcPct val="90000"/>
              </a:lnSpc>
              <a:buClr>
                <a:srgbClr val="3F8D6F"/>
              </a:buClr>
              <a:buFont typeface="Wingdings" pitchFamily="2" charset="2"/>
              <a:buChar char="§"/>
            </a:pPr>
            <a:r>
              <a:rPr lang="en-US" sz="2200" dirty="0" smtClean="0"/>
              <a:t>Ammonia toxicity depends on pH and temperature</a:t>
            </a:r>
          </a:p>
          <a:p>
            <a:pPr lvl="1">
              <a:lnSpc>
                <a:spcPct val="90000"/>
              </a:lnSpc>
            </a:pPr>
            <a:r>
              <a:rPr lang="en-US" sz="2000" dirty="0" smtClean="0"/>
              <a:t>As pH and temperature increases, criteria become more stringent</a:t>
            </a:r>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648200"/>
          </a:xfrm>
        </p:spPr>
        <p:txBody>
          <a:bodyPr>
            <a:normAutofit/>
          </a:bodyPr>
          <a:lstStyle/>
          <a:p>
            <a:pPr>
              <a:lnSpc>
                <a:spcPct val="80000"/>
              </a:lnSpc>
              <a:buClr>
                <a:srgbClr val="3F8D6F"/>
              </a:buClr>
              <a:buFont typeface="Wingdings" pitchFamily="2" charset="2"/>
              <a:buChar char="§"/>
            </a:pPr>
            <a:r>
              <a:rPr lang="en-US" sz="2600" dirty="0" smtClean="0"/>
              <a:t>Expressed as mg/L TAN—</a:t>
            </a:r>
            <a:r>
              <a:rPr lang="en-US" sz="2600" b="1" dirty="0" smtClean="0"/>
              <a:t>T</a:t>
            </a:r>
            <a:r>
              <a:rPr lang="en-US" sz="2600" dirty="0" smtClean="0"/>
              <a:t>otal </a:t>
            </a:r>
            <a:r>
              <a:rPr lang="en-US" sz="2600" b="1" dirty="0" smtClean="0"/>
              <a:t>A</a:t>
            </a:r>
            <a:r>
              <a:rPr lang="en-US" sz="2600" dirty="0" smtClean="0"/>
              <a:t>mmonia </a:t>
            </a:r>
            <a:r>
              <a:rPr lang="en-US" sz="2600" b="1" dirty="0" smtClean="0"/>
              <a:t>N</a:t>
            </a:r>
            <a:r>
              <a:rPr lang="en-US" sz="2600" dirty="0" smtClean="0"/>
              <a:t>itrogen (NH3 and NH4) </a:t>
            </a:r>
          </a:p>
          <a:p>
            <a:pPr>
              <a:lnSpc>
                <a:spcPct val="80000"/>
              </a:lnSpc>
              <a:buClr>
                <a:srgbClr val="3F8D6F"/>
              </a:buClr>
            </a:pPr>
            <a:endParaRPr lang="en-US" sz="2300" dirty="0" smtClean="0"/>
          </a:p>
          <a:p>
            <a:pPr>
              <a:lnSpc>
                <a:spcPct val="80000"/>
              </a:lnSpc>
              <a:buClr>
                <a:srgbClr val="3F8D6F"/>
              </a:buClr>
              <a:buFont typeface="Wingdings" pitchFamily="2" charset="2"/>
              <a:buChar char="§"/>
            </a:pPr>
            <a:r>
              <a:rPr lang="en-US" sz="2600" dirty="0" smtClean="0"/>
              <a:t>Acute criteria (1-hr duration)</a:t>
            </a:r>
          </a:p>
          <a:p>
            <a:pPr lvl="1">
              <a:lnSpc>
                <a:spcPct val="80000"/>
              </a:lnSpc>
            </a:pPr>
            <a:r>
              <a:rPr lang="en-US" sz="2200" dirty="0" smtClean="0"/>
              <a:t>Generally </a:t>
            </a:r>
            <a:r>
              <a:rPr lang="en-US" sz="2200" u="sng" dirty="0" smtClean="0"/>
              <a:t>more</a:t>
            </a:r>
            <a:r>
              <a:rPr lang="en-US" sz="2200" dirty="0" smtClean="0"/>
              <a:t> stringent than Oregon’s current criteria</a:t>
            </a:r>
          </a:p>
          <a:p>
            <a:pPr lvl="1">
              <a:lnSpc>
                <a:spcPct val="80000"/>
              </a:lnSpc>
            </a:pPr>
            <a:r>
              <a:rPr lang="en-US" sz="2200" dirty="0" smtClean="0"/>
              <a:t>Two sets of criteria apply based on presence or absence of </a:t>
            </a:r>
            <a:r>
              <a:rPr lang="en-US" sz="2200" dirty="0" err="1" smtClean="0"/>
              <a:t>salmonids</a:t>
            </a:r>
            <a:endParaRPr lang="en-US" sz="2200" dirty="0" smtClean="0"/>
          </a:p>
          <a:p>
            <a:pPr lvl="1">
              <a:lnSpc>
                <a:spcPct val="80000"/>
              </a:lnSpc>
              <a:buFont typeface="Wingdings" pitchFamily="2" charset="2"/>
              <a:buNone/>
            </a:pPr>
            <a:endParaRPr lang="en-US" sz="1900" dirty="0" smtClean="0"/>
          </a:p>
          <a:p>
            <a:pPr>
              <a:lnSpc>
                <a:spcPct val="80000"/>
              </a:lnSpc>
              <a:buClr>
                <a:srgbClr val="3F8D6F"/>
              </a:buClr>
              <a:buFont typeface="Wingdings" pitchFamily="2" charset="2"/>
              <a:buChar char="§"/>
            </a:pPr>
            <a:r>
              <a:rPr lang="en-US" sz="2600" dirty="0" smtClean="0"/>
              <a:t>Chronic criteria (4-day </a:t>
            </a:r>
            <a:r>
              <a:rPr lang="en-US" sz="2600" u="sng" dirty="0" smtClean="0"/>
              <a:t>and</a:t>
            </a:r>
            <a:r>
              <a:rPr lang="en-US" sz="2600" dirty="0" smtClean="0"/>
              <a:t> 30-day duration)</a:t>
            </a:r>
          </a:p>
          <a:p>
            <a:pPr lvl="1">
              <a:lnSpc>
                <a:spcPct val="80000"/>
              </a:lnSpc>
            </a:pPr>
            <a:r>
              <a:rPr lang="en-US" sz="2200" dirty="0" smtClean="0"/>
              <a:t>Generally, </a:t>
            </a:r>
            <a:r>
              <a:rPr lang="en-US" sz="2200" u="sng" dirty="0" smtClean="0"/>
              <a:t>less</a:t>
            </a:r>
            <a:r>
              <a:rPr lang="en-US" sz="2200" dirty="0" smtClean="0"/>
              <a:t> stringent than Oregon’s current criteria</a:t>
            </a:r>
          </a:p>
          <a:p>
            <a:pPr lvl="1">
              <a:lnSpc>
                <a:spcPct val="80000"/>
              </a:lnSpc>
            </a:pPr>
            <a:r>
              <a:rPr lang="en-US" sz="2200" dirty="0" smtClean="0"/>
              <a:t>Presence or absence of </a:t>
            </a:r>
            <a:r>
              <a:rPr lang="en-US" sz="2200" dirty="0" err="1" smtClean="0"/>
              <a:t>salmonids</a:t>
            </a:r>
            <a:r>
              <a:rPr lang="en-US" sz="2200" dirty="0" smtClean="0"/>
              <a:t> not applicable</a:t>
            </a:r>
          </a:p>
        </p:txBody>
      </p:sp>
      <p:sp>
        <p:nvSpPr>
          <p:cNvPr id="3277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Proposed ammonia revisions</a:t>
            </a:r>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9</a:t>
            </a:fld>
            <a:endParaRPr lang="en-US"/>
          </a:p>
        </p:txBody>
      </p:sp>
      <p:graphicFrame>
        <p:nvGraphicFramePr>
          <p:cNvPr id="5" name="Chart 4"/>
          <p:cNvGraphicFramePr/>
          <p:nvPr/>
        </p:nvGraphicFramePr>
        <p:xfrm>
          <a:off x="228600" y="762000"/>
          <a:ext cx="8763000" cy="53673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Props1.xml><?xml version="1.0" encoding="utf-8"?>
<ds:datastoreItem xmlns:ds="http://schemas.openxmlformats.org/officeDocument/2006/customXml" ds:itemID="{F68B4A87-ADBC-4026-A5A5-42B20DA13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544823-4072-4AD0-AB0C-FF7BB7D8242F}">
  <ds:schemaRefs>
    <ds:schemaRef ds:uri="http://schemas.microsoft.com/sharepoint/v3/contenttype/forms"/>
  </ds:schemaRefs>
</ds:datastoreItem>
</file>

<file path=customXml/itemProps3.xml><?xml version="1.0" encoding="utf-8"?>
<ds:datastoreItem xmlns:ds="http://schemas.openxmlformats.org/officeDocument/2006/customXml" ds:itemID="{109E8029-1C1D-4DEC-B790-FA29439828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Ammonia Webinar</Template>
  <TotalTime>4740</TotalTime>
  <Words>3794</Words>
  <Application>Microsoft Office PowerPoint</Application>
  <PresentationFormat>On-screen Show (4:3)</PresentationFormat>
  <Paragraphs>851</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amatzke</cp:lastModifiedBy>
  <cp:revision>392</cp:revision>
  <dcterms:created xsi:type="dcterms:W3CDTF">2014-08-28T17:02:09Z</dcterms:created>
  <dcterms:modified xsi:type="dcterms:W3CDTF">2014-12-12T19:10:56Z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