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59" r:id="rId5"/>
    <p:sldId id="337" r:id="rId6"/>
    <p:sldId id="260" r:id="rId7"/>
    <p:sldId id="294" r:id="rId8"/>
    <p:sldId id="296" r:id="rId9"/>
    <p:sldId id="331" r:id="rId10"/>
    <p:sldId id="281" r:id="rId11"/>
    <p:sldId id="261" r:id="rId12"/>
    <p:sldId id="279" r:id="rId13"/>
    <p:sldId id="290" r:id="rId14"/>
    <p:sldId id="293" r:id="rId15"/>
    <p:sldId id="297" r:id="rId16"/>
    <p:sldId id="291" r:id="rId17"/>
    <p:sldId id="300" r:id="rId18"/>
    <p:sldId id="328" r:id="rId19"/>
    <p:sldId id="332" r:id="rId20"/>
    <p:sldId id="271" r:id="rId21"/>
    <p:sldId id="302" r:id="rId22"/>
    <p:sldId id="307" r:id="rId23"/>
    <p:sldId id="323" r:id="rId24"/>
    <p:sldId id="333" r:id="rId25"/>
    <p:sldId id="308" r:id="rId26"/>
    <p:sldId id="319" r:id="rId27"/>
    <p:sldId id="320" r:id="rId28"/>
    <p:sldId id="321" r:id="rId29"/>
    <p:sldId id="334" r:id="rId30"/>
    <p:sldId id="335" r:id="rId31"/>
    <p:sldId id="329" r:id="rId32"/>
    <p:sldId id="330" r:id="rId33"/>
    <p:sldId id="267" r:id="rId34"/>
    <p:sldId id="282" r:id="rId35"/>
    <p:sldId id="283" r:id="rId36"/>
    <p:sldId id="285" r:id="rId37"/>
    <p:sldId id="286"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9162" autoAdjust="0"/>
  </p:normalViewPr>
  <p:slideViewPr>
    <p:cSldViewPr>
      <p:cViewPr varScale="1">
        <p:scale>
          <a:sx n="64" d="100"/>
          <a:sy n="64" d="100"/>
        </p:scale>
        <p:origin x="-69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08T14:43:25.086" idx="1">
    <p:pos x="10" y="10"/>
    <p:text>Too many words, please pare down to key words and fill in / explain verbally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t>12/8/2014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-CMC: Criterion Maximum Concentration</a:t>
            </a:r>
          </a:p>
          <a:p>
            <a:pPr>
              <a:spcBef>
                <a:spcPct val="0"/>
              </a:spcBef>
            </a:pPr>
            <a:endParaRPr lang="en-US" dirty="0" smtClean="0"/>
          </a:p>
          <a:p>
            <a:pPr>
              <a:spcBef>
                <a:spcPct val="0"/>
              </a:spcBef>
            </a:pPr>
            <a:r>
              <a:rPr lang="en-US" dirty="0" smtClean="0"/>
              <a:t>-EPA has rec’d TAN expression since 1999. OR’s criteria based on 1985 </a:t>
            </a:r>
            <a:r>
              <a:rPr lang="en-US" dirty="0" err="1" smtClean="0"/>
              <a:t>rec’s</a:t>
            </a:r>
            <a:r>
              <a:rPr lang="en-US" dirty="0" smtClean="0"/>
              <a:t> expresses the criteria as unionized ammonia</a:t>
            </a:r>
          </a:p>
          <a:p>
            <a:pPr>
              <a:spcBef>
                <a:spcPct val="0"/>
              </a:spcBef>
            </a:pPr>
            <a:endParaRPr lang="en-US" dirty="0" smtClean="0"/>
          </a:p>
          <a:p>
            <a:pPr>
              <a:spcBef>
                <a:spcPct val="0"/>
              </a:spcBef>
            </a:pPr>
            <a:r>
              <a:rPr lang="en-US" dirty="0" smtClean="0"/>
              <a:t>-15.7 C = 60 F</a:t>
            </a:r>
          </a:p>
          <a:p>
            <a:pPr>
              <a:spcBef>
                <a:spcPct val="0"/>
              </a:spcBef>
            </a:pPr>
            <a:endParaRPr lang="en-US" dirty="0" smtClean="0"/>
          </a:p>
          <a:p>
            <a:pPr>
              <a:spcBef>
                <a:spcPct val="0"/>
              </a:spcBef>
            </a:pPr>
            <a:r>
              <a:rPr lang="en-US" dirty="0" smtClean="0"/>
              <a:t>-the majority of OR waterbodies support </a:t>
            </a:r>
            <a:r>
              <a:rPr lang="en-US" dirty="0" err="1" smtClean="0"/>
              <a:t>salmonid</a:t>
            </a:r>
            <a:r>
              <a:rPr lang="en-US" dirty="0" smtClean="0"/>
              <a:t> use, so the more stringent criteria would apply in most waterbodies here in OR</a:t>
            </a:r>
          </a:p>
          <a:p>
            <a:pPr>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a:spcBef>
                <a:spcPct val="0"/>
              </a:spcBef>
            </a:pPr>
            <a:endParaRPr lang="en-US" dirty="0" smtClean="0"/>
          </a:p>
          <a:p>
            <a:pPr>
              <a:spcBef>
                <a:spcPct val="0"/>
              </a:spcBef>
            </a:pPr>
            <a:r>
              <a:rPr lang="en-US" dirty="0" smtClean="0"/>
              <a:t>BACKPOCKET: The four species and the genus mean acute value (GMAV) associated with each tested species from most to least sensitive are:</a:t>
            </a:r>
          </a:p>
          <a:p>
            <a:pPr>
              <a:spcBef>
                <a:spcPct val="0"/>
              </a:spcBef>
            </a:pPr>
            <a:r>
              <a:rPr lang="en-US" dirty="0" smtClean="0"/>
              <a:t>1. </a:t>
            </a:r>
            <a:r>
              <a:rPr lang="en-US" i="1" dirty="0" err="1" smtClean="0"/>
              <a:t>Lasmigona</a:t>
            </a:r>
            <a:r>
              <a:rPr lang="en-US" i="1" dirty="0" smtClean="0"/>
              <a:t> </a:t>
            </a:r>
            <a:r>
              <a:rPr lang="en-US" i="1" dirty="0" err="1" smtClean="0"/>
              <a:t>subviridis</a:t>
            </a:r>
            <a:r>
              <a:rPr lang="en-US" dirty="0" smtClean="0"/>
              <a:t>, Green Floater (GMAV= 23.41 mg TAN/L)</a:t>
            </a:r>
          </a:p>
          <a:p>
            <a:pPr>
              <a:spcBef>
                <a:spcPct val="0"/>
              </a:spcBef>
            </a:pPr>
            <a:r>
              <a:rPr lang="en-US" dirty="0" smtClean="0"/>
              <a:t>2. </a:t>
            </a:r>
            <a:r>
              <a:rPr lang="en-US" i="1" dirty="0" err="1" smtClean="0"/>
              <a:t>Epioblasma</a:t>
            </a:r>
            <a:r>
              <a:rPr lang="en-US" i="1" dirty="0" smtClean="0"/>
              <a:t> </a:t>
            </a:r>
            <a:r>
              <a:rPr lang="en-US" i="1" dirty="0" err="1" smtClean="0"/>
              <a:t>capsaeformis</a:t>
            </a:r>
            <a:r>
              <a:rPr lang="en-US" dirty="0" smtClean="0"/>
              <a:t>, Oyster mussel (GMAV= 31.14 mg TAN/L) </a:t>
            </a:r>
          </a:p>
          <a:p>
            <a:pPr>
              <a:spcBef>
                <a:spcPct val="0"/>
              </a:spcBef>
            </a:pPr>
            <a:r>
              <a:rPr lang="fr-FR" dirty="0" smtClean="0"/>
              <a:t>3. </a:t>
            </a:r>
            <a:r>
              <a:rPr lang="fr-FR" i="1" dirty="0" err="1" smtClean="0"/>
              <a:t>Villosa</a:t>
            </a:r>
            <a:r>
              <a:rPr lang="fr-FR" i="1" dirty="0" smtClean="0"/>
              <a:t> iris</a:t>
            </a:r>
            <a:r>
              <a:rPr lang="fr-FR" dirty="0" smtClean="0"/>
              <a:t>, </a:t>
            </a:r>
            <a:r>
              <a:rPr lang="fr-FR" dirty="0" err="1" smtClean="0"/>
              <a:t>Rainbow</a:t>
            </a:r>
            <a:r>
              <a:rPr lang="fr-FR" dirty="0" smtClean="0"/>
              <a:t> </a:t>
            </a:r>
            <a:r>
              <a:rPr lang="fr-FR" dirty="0" err="1" smtClean="0"/>
              <a:t>Mussel</a:t>
            </a:r>
            <a:r>
              <a:rPr lang="fr-FR" dirty="0" smtClean="0"/>
              <a:t> (GMAV= 34.23 mg TAN/L)</a:t>
            </a:r>
            <a:endParaRPr lang="en-US" dirty="0" smtClean="0"/>
          </a:p>
          <a:p>
            <a:pPr>
              <a:spcBef>
                <a:spcPct val="0"/>
              </a:spcBef>
            </a:pPr>
            <a:r>
              <a:rPr lang="fr-FR" dirty="0" smtClean="0"/>
              <a:t>4. </a:t>
            </a:r>
            <a:r>
              <a:rPr lang="fr-FR" i="1" dirty="0" err="1" smtClean="0"/>
              <a:t>Lampsilis</a:t>
            </a:r>
            <a:r>
              <a:rPr lang="fr-FR" i="1" dirty="0" smtClean="0"/>
              <a:t> </a:t>
            </a:r>
            <a:r>
              <a:rPr lang="fr-FR" dirty="0" err="1" smtClean="0"/>
              <a:t>sp</a:t>
            </a:r>
            <a:r>
              <a:rPr lang="fr-FR" dirty="0" smtClean="0"/>
              <a:t>. (GMAV=46.63 mg TAN/L)</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dirty="0" smtClean="0"/>
              <a:t>	-as pH and temperature increases, the amount of unionized ammonia, the more toxic form of ammonia, predominates. Therefore, the criteria are more stringent as pH and temperature rise. </a:t>
            </a:r>
          </a:p>
          <a:p>
            <a:pPr>
              <a:spcBef>
                <a:spcPct val="0"/>
              </a:spcBef>
            </a:pPr>
            <a:endParaRPr lang="en-US" dirty="0" smtClean="0"/>
          </a:p>
          <a:p>
            <a:pPr>
              <a:spcBef>
                <a:spcPct val="0"/>
              </a:spcBef>
              <a:buFontTx/>
              <a:buChar char="-"/>
            </a:pPr>
            <a:r>
              <a:rPr lang="en-US" dirty="0" smtClean="0"/>
              <a:t>Solid lines are EPA’s acute criteria (OR’s proposed criteria), while the dotted lines are OR’s currently effective criteria based on EPA’s 1985 </a:t>
            </a:r>
            <a:r>
              <a:rPr lang="en-US" dirty="0" err="1" smtClean="0"/>
              <a:t>rec’s</a:t>
            </a:r>
            <a:r>
              <a:rPr lang="en-US" dirty="0" smtClean="0"/>
              <a:t> (1985 acute criteria also depend on the presence or absence of </a:t>
            </a:r>
            <a:r>
              <a:rPr lang="en-US" dirty="0" err="1" smtClean="0"/>
              <a:t>salmonids</a:t>
            </a:r>
            <a:r>
              <a:rPr lang="en-US" dirty="0" smtClean="0"/>
              <a:t>)</a:t>
            </a:r>
          </a:p>
          <a:p>
            <a:pPr>
              <a:spcBef>
                <a:spcPct val="0"/>
              </a:spcBef>
              <a:buFontTx/>
              <a:buChar char="-"/>
            </a:pPr>
            <a:endParaRPr lang="en-US" dirty="0" smtClean="0"/>
          </a:p>
          <a:p>
            <a:pPr>
              <a:spcBef>
                <a:spcPct val="0"/>
              </a:spcBef>
              <a:buFontTx/>
              <a:buChar char="-"/>
            </a:pPr>
            <a:r>
              <a:rPr lang="en-US" dirty="0" smtClean="0"/>
              <a:t>At higher temps, the proposed criteria are more stringent, while at lower temps, the proposed criteria are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-CCC: Criterion Continuous Concentration</a:t>
            </a:r>
          </a:p>
          <a:p>
            <a:pPr>
              <a:spcBef>
                <a:spcPct val="0"/>
              </a:spcBef>
            </a:pPr>
            <a:endParaRPr lang="en-US" dirty="0" smtClean="0"/>
          </a:p>
          <a:p>
            <a:pPr>
              <a:spcBef>
                <a:spcPct val="0"/>
              </a:spcBef>
            </a:pPr>
            <a:r>
              <a:rPr lang="en-US" dirty="0" smtClean="0"/>
              <a:t>-30 day averaging period began in EPA’s 1999 criteria </a:t>
            </a:r>
            <a:r>
              <a:rPr lang="en-US" dirty="0" err="1" smtClean="0"/>
              <a:t>rec’s</a:t>
            </a:r>
            <a:endParaRPr lang="en-US" dirty="0" smtClean="0"/>
          </a:p>
          <a:p>
            <a:pPr>
              <a:spcBef>
                <a:spcPct val="0"/>
              </a:spcBef>
            </a:pPr>
            <a:endParaRPr lang="en-US" dirty="0" smtClean="0"/>
          </a:p>
          <a:p>
            <a:pPr>
              <a:spcBef>
                <a:spcPct val="0"/>
              </a:spcBef>
            </a:pPr>
            <a:r>
              <a:rPr lang="en-US" dirty="0" smtClean="0"/>
              <a:t>BACKPOCKET: The four most sensitive species from most to least sensitive are:</a:t>
            </a:r>
          </a:p>
          <a:p>
            <a:pPr>
              <a:spcBef>
                <a:spcPct val="0"/>
              </a:spcBef>
            </a:pPr>
            <a:r>
              <a:rPr lang="en-US" dirty="0" smtClean="0"/>
              <a:t>1. </a:t>
            </a:r>
            <a:r>
              <a:rPr lang="en-US" i="1" dirty="0" err="1" smtClean="0"/>
              <a:t>Lampsilis</a:t>
            </a:r>
            <a:r>
              <a:rPr lang="en-US" i="1" dirty="0" smtClean="0"/>
              <a:t> </a:t>
            </a:r>
            <a:r>
              <a:rPr lang="en-US" dirty="0" err="1" smtClean="0"/>
              <a:t>spp</a:t>
            </a:r>
            <a:r>
              <a:rPr lang="en-US" dirty="0" smtClean="0"/>
              <a:t>, Wavy-rayed lamp mussel and </a:t>
            </a:r>
            <a:r>
              <a:rPr lang="en-US" dirty="0" err="1" smtClean="0"/>
              <a:t>Fatmucket</a:t>
            </a:r>
            <a:r>
              <a:rPr lang="en-US" dirty="0" smtClean="0"/>
              <a:t> (GMCV=2.126 mg TAN/L</a:t>
            </a:r>
            <a:r>
              <a:rPr lang="en-US" i="1" dirty="0" smtClean="0"/>
              <a:t>) </a:t>
            </a:r>
            <a:endParaRPr lang="en-US" dirty="0" smtClean="0"/>
          </a:p>
          <a:p>
            <a:pPr>
              <a:spcBef>
                <a:spcPct val="0"/>
              </a:spcBef>
            </a:pPr>
            <a:r>
              <a:rPr lang="fr-FR" dirty="0" smtClean="0"/>
              <a:t>2. </a:t>
            </a:r>
            <a:r>
              <a:rPr lang="fr-FR" i="1" dirty="0" err="1" smtClean="0"/>
              <a:t>Villosa</a:t>
            </a:r>
            <a:r>
              <a:rPr lang="fr-FR" i="1" dirty="0" smtClean="0"/>
              <a:t> iris, </a:t>
            </a:r>
            <a:r>
              <a:rPr lang="fr-FR" dirty="0" err="1" smtClean="0"/>
              <a:t>Rainbow</a:t>
            </a:r>
            <a:r>
              <a:rPr lang="fr-FR" dirty="0" smtClean="0"/>
              <a:t> </a:t>
            </a:r>
            <a:r>
              <a:rPr lang="fr-FR" dirty="0" err="1" smtClean="0"/>
              <a:t>mussel</a:t>
            </a:r>
            <a:r>
              <a:rPr lang="fr-FR" dirty="0" smtClean="0"/>
              <a:t> (GMCV= 3.501 mg TAN/L)</a:t>
            </a:r>
            <a:endParaRPr lang="en-US" dirty="0" smtClean="0"/>
          </a:p>
          <a:p>
            <a:pPr>
              <a:spcBef>
                <a:spcPct val="0"/>
              </a:spcBef>
            </a:pPr>
            <a:r>
              <a:rPr lang="en-US" dirty="0" smtClean="0"/>
              <a:t>3. </a:t>
            </a:r>
            <a:r>
              <a:rPr lang="en-US" i="1" dirty="0" err="1" smtClean="0"/>
              <a:t>Lepomis</a:t>
            </a:r>
            <a:r>
              <a:rPr lang="en-US" i="1" dirty="0" smtClean="0"/>
              <a:t> </a:t>
            </a:r>
            <a:r>
              <a:rPr lang="en-US" dirty="0" smtClean="0"/>
              <a:t>spp., Bluegill and Green sunfish (GMCV= 6.920 mg TAN/L) </a:t>
            </a:r>
          </a:p>
          <a:p>
            <a:pPr>
              <a:spcBef>
                <a:spcPct val="0"/>
              </a:spcBef>
            </a:pPr>
            <a:r>
              <a:rPr lang="en-US" dirty="0" smtClean="0"/>
              <a:t>4. </a:t>
            </a:r>
            <a:r>
              <a:rPr lang="en-US" i="1" dirty="0" err="1" smtClean="0"/>
              <a:t>Musculium</a:t>
            </a:r>
            <a:r>
              <a:rPr lang="en-US" i="1" dirty="0" smtClean="0"/>
              <a:t> </a:t>
            </a:r>
            <a:r>
              <a:rPr lang="en-US" i="1" dirty="0" err="1" smtClean="0"/>
              <a:t>transversum</a:t>
            </a:r>
            <a:r>
              <a:rPr lang="en-US" i="1" dirty="0" smtClean="0"/>
              <a:t>, </a:t>
            </a:r>
            <a:r>
              <a:rPr lang="en-US" dirty="0" smtClean="0"/>
              <a:t>Long </a:t>
            </a:r>
            <a:r>
              <a:rPr lang="en-US" dirty="0" err="1" smtClean="0"/>
              <a:t>fingernailclam</a:t>
            </a:r>
            <a:r>
              <a:rPr lang="en-US" dirty="0" smtClean="0"/>
              <a:t> (GMCV= 7.547 mg TAN/L)</a:t>
            </a:r>
          </a:p>
          <a:p>
            <a:pPr>
              <a:spcBef>
                <a:spcPct val="0"/>
              </a:spcBef>
            </a:pPr>
            <a:endParaRPr lang="en-US" dirty="0" smtClean="0"/>
          </a:p>
          <a:p>
            <a:pPr>
              <a:spcBef>
                <a:spcPct val="0"/>
              </a:spcBef>
            </a:pPr>
            <a:r>
              <a:rPr lang="en-US" dirty="0" smtClean="0"/>
              <a:t>*</a:t>
            </a:r>
            <a:r>
              <a:rPr lang="en-US" dirty="0" err="1" smtClean="0"/>
              <a:t>Pebblesnail</a:t>
            </a:r>
            <a:r>
              <a:rPr lang="en-US" dirty="0" smtClean="0"/>
              <a:t> is #5</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05EA1-236B-4E0B-9867-B39E4E707E0E}"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a:spcBef>
                <a:spcPct val="0"/>
              </a:spcBef>
            </a:pPr>
            <a:r>
              <a:rPr lang="en-US" dirty="0" smtClean="0"/>
              <a:t>-There will also be a look up table attached to Table 30 for the chronic criteria</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then NMFS can conclude that EPA’s 2013 ammonia criteria protect threatened and endangered species in Oregon, thus satisfying Endangered Species Act consultation requirements. A no jeopardy opinion would likely lead to EPA approval of OR’s proposed criteria. </a:t>
            </a:r>
          </a:p>
          <a:p>
            <a:pPr>
              <a:spcBef>
                <a:spcPct val="0"/>
              </a:spcBef>
            </a:pPr>
            <a:endParaRPr lang="en-US" dirty="0" smtClean="0"/>
          </a:p>
          <a:p>
            <a:pPr>
              <a:spcBef>
                <a:spcPct val="0"/>
              </a:spcBef>
            </a:pPr>
            <a:r>
              <a:rPr lang="en-US" dirty="0" smtClean="0"/>
              <a:t>-EPA has been working w/ NMFS since this summer. EPA</a:t>
            </a:r>
            <a:r>
              <a:rPr lang="en-US" baseline="0" dirty="0" smtClean="0"/>
              <a:t> had anticipated completing this additional analyses prior to adoption</a:t>
            </a:r>
            <a:endParaRPr lang="en-US" dirty="0" smtClean="0"/>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rgbClr val="3F8D6F"/>
              </a:buClr>
              <a:buFont typeface="Wingdings" pitchFamily="2" charset="2"/>
              <a:buNone/>
            </a:pPr>
            <a:r>
              <a:rPr lang="en-US" sz="1200" dirty="0" smtClean="0"/>
              <a:t>DEQ received one public comment questioning why we propose to adopt revisions now, rather than wait for NMFS’s opinion</a:t>
            </a:r>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-Every two years, EPA requires states to assess water quality and report on the condition of Oregon's waters. DEQ prepares an Integrated Report that meets the requirements of the CWA for section 305(b) and section 303(d). Section 305(b) requires a report on the overall condition of Oregon's waters, while section 303(d) requires identifying waters that do not meet water quality standards and where DEQ needs to develop a Total Maximum Daily Load, TMDL, pollutant load limit.</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TMDL is a calculation of the maximum amount of a pollutant that a waterbody can receive and still safely meet water quality standards. </a:t>
            </a:r>
          </a:p>
          <a:p>
            <a:pPr>
              <a:spcBef>
                <a:spcPct val="0"/>
              </a:spcBef>
            </a:pPr>
            <a:endParaRPr lang="en-US"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2400" dirty="0" smtClean="0"/>
              <a:t>-Could be based on the chronic 30-day rolling average, the 2.5 times the chronic criterion four-day average within the 30-day rolling average, or even the acute criteria duration based on a one-hour average—hasn’t been determined yet.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-monitoring and TMDL considerations will be addressed following adoption of criteria</a:t>
            </a:r>
          </a:p>
          <a:p>
            <a:endParaRPr lang="en-US" baseline="0" dirty="0" smtClean="0"/>
          </a:p>
          <a:p>
            <a:pPr fontAlgn="auto">
              <a:spcAft>
                <a:spcPts val="0"/>
              </a:spcAft>
              <a:buFont typeface="Wingdings" pitchFamily="2" charset="2"/>
              <a:buNone/>
              <a:defRPr/>
            </a:pPr>
            <a:r>
              <a:rPr lang="en-US" sz="2600" dirty="0" smtClean="0"/>
              <a:t>BACKPOCKET: Currently, the amount of monitoring required is based upon a facility’s flow capacity</a:t>
            </a:r>
          </a:p>
          <a:p>
            <a:pPr lvl="1" fontAlgn="auto">
              <a:spcAft>
                <a:spcPts val="0"/>
              </a:spcAft>
              <a:buFont typeface="Arial" pitchFamily="34" charset="0"/>
              <a:buChar char="•"/>
              <a:defRPr/>
            </a:pPr>
            <a:r>
              <a:rPr lang="en-US"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generally addresses the concern of mixing zone impacts upon non-mobile shellfish communities by limiting the size and extant of the mixing zones in accordance with state rules (OAR 340-041-0053) and current guidance (Regulated Mixing Zone IMD Vol. 1). </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a:t>
            </a:r>
            <a:r>
              <a:rPr lang="en-US" b="1" dirty="0" smtClean="0"/>
              <a:t>MS4: </a:t>
            </a:r>
            <a:r>
              <a:rPr lang="en-US" dirty="0" smtClean="0"/>
              <a:t>Municipal Separate Storm Sewer System; A MS4 permit could be affected indirectly in waterbodies where there is an ammonia TMDL if DEQ determines that a MS4 permit must have an ammonia waste load allocation to meet a TMDL. If a MS4 permit holder needs a waste load allocation, DEQ does not anticipate a change in ammonia criteria would significantly affect a </a:t>
            </a:r>
            <a:r>
              <a:rPr lang="en-US" dirty="0" err="1" smtClean="0"/>
              <a:t>permittee’s</a:t>
            </a:r>
            <a:r>
              <a:rPr lang="en-US" dirty="0" smtClean="0"/>
              <a:t> workload when compared to the currently effective ammonia criteria.</a:t>
            </a:r>
          </a:p>
          <a:p>
            <a:pPr defTabSz="930275">
              <a:spcBef>
                <a:spcPct val="0"/>
              </a:spcBef>
            </a:pPr>
            <a:endParaRPr lang="en-US" dirty="0" smtClean="0"/>
          </a:p>
          <a:p>
            <a:pPr defTabSz="930275">
              <a:spcBef>
                <a:spcPct val="0"/>
              </a:spcBef>
            </a:pPr>
            <a:endParaRPr lang="en-US" dirty="0" smtClean="0"/>
          </a:p>
          <a:p>
            <a:pPr defTabSz="930275">
              <a:spcBef>
                <a:spcPct val="0"/>
              </a:spcBef>
            </a:pPr>
            <a:r>
              <a:rPr lang="en-US" dirty="0" smtClean="0"/>
              <a:t>-</a:t>
            </a:r>
            <a:r>
              <a:rPr lang="en-US" b="1" dirty="0" smtClean="0"/>
              <a:t>401 certifications</a:t>
            </a:r>
            <a:r>
              <a:rPr lang="en-US" dirty="0" smtClean="0"/>
              <a:t>: Water quality parameters of interest in 401 activities, such as fill and removal projects in a stream or hydropower projects are typically conventional pollutants, such as dissolved oxygen, turbidity, and temperature—not ammonia. </a:t>
            </a:r>
          </a:p>
          <a:p>
            <a:pPr defTabSz="930275">
              <a:spcBef>
                <a:spcPct val="0"/>
              </a:spcBef>
            </a:pPr>
            <a:endParaRPr lang="en-US" dirty="0" smtClean="0"/>
          </a:p>
          <a:p>
            <a:pPr defTabSz="930275">
              <a:spcBef>
                <a:spcPct val="0"/>
              </a:spcBef>
            </a:pPr>
            <a:r>
              <a:rPr lang="en-US" dirty="0" smtClean="0"/>
              <a:t>-</a:t>
            </a:r>
            <a:r>
              <a:rPr lang="en-US" b="1" dirty="0" smtClean="0"/>
              <a:t>1200Z industrial SW permit:</a:t>
            </a:r>
            <a:r>
              <a:rPr lang="en-US" dirty="0" smtClean="0"/>
              <a:t> In the situation where a 1200Z permit is discharging to a stream impaired for ammonia, DEQ would base the benchmark on the state water quality standard. DEQ staff may need to evaluate options in developing an appropriate ammonia benchmark for discharges to ammonia impaired waterbodies, given that the ammonia criteria are dependent on pH and temperature.</a:t>
            </a:r>
          </a:p>
          <a:p>
            <a:pPr defTabSz="930275">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2FB79D-BFF6-4E9B-A343-6AEE1F9798E0}"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is not taking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 DEQ did not anticipate the proposed rules will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NH3.</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Magnitude</a:t>
            </a:r>
            <a:r>
              <a:rPr lang="en-US" smtClean="0"/>
              <a:t> = concentration of the pollutant</a:t>
            </a:r>
          </a:p>
          <a:p>
            <a:pPr>
              <a:spcBef>
                <a:spcPct val="0"/>
              </a:spcBef>
            </a:pPr>
            <a:endParaRPr lang="en-US" smtClean="0"/>
          </a:p>
          <a:p>
            <a:pPr>
              <a:spcBef>
                <a:spcPct val="0"/>
              </a:spcBef>
            </a:pPr>
            <a:r>
              <a:rPr lang="en-US" b="1" smtClean="0"/>
              <a:t>Duration</a:t>
            </a:r>
            <a:r>
              <a:rPr lang="en-US" smtClean="0"/>
              <a:t> = the time period over which the concentration value is calculated (averaged) to protect against short and long term impacts to aquatic life</a:t>
            </a:r>
          </a:p>
          <a:p>
            <a:pPr>
              <a:spcBef>
                <a:spcPct val="0"/>
              </a:spcBef>
            </a:pPr>
            <a:r>
              <a:rPr lang="en-US" smtClean="0"/>
              <a:t>	</a:t>
            </a:r>
            <a:r>
              <a:rPr lang="en-US" b="1" smtClean="0"/>
              <a:t>acute 1-hr</a:t>
            </a:r>
            <a:r>
              <a:rPr lang="en-US" smtClean="0"/>
              <a:t>: lethal effects</a:t>
            </a:r>
          </a:p>
          <a:p>
            <a:pPr>
              <a:spcBef>
                <a:spcPct val="0"/>
              </a:spcBef>
            </a:pPr>
            <a:r>
              <a:rPr lang="en-US" smtClean="0"/>
              <a:t>	</a:t>
            </a:r>
            <a:r>
              <a:rPr lang="en-US" b="1" smtClean="0"/>
              <a:t>chronic 4-day</a:t>
            </a:r>
            <a:r>
              <a:rPr lang="en-US" smtClean="0"/>
              <a:t>: reproductive, growth or survival effects</a:t>
            </a:r>
          </a:p>
          <a:p>
            <a:pPr>
              <a:spcBef>
                <a:spcPct val="0"/>
              </a:spcBef>
            </a:pPr>
            <a:endParaRPr lang="en-US" smtClean="0"/>
          </a:p>
          <a:p>
            <a:pPr>
              <a:spcBef>
                <a:spcPct val="0"/>
              </a:spcBef>
            </a:pPr>
            <a:r>
              <a:rPr lang="en-US" b="1" smtClean="0"/>
              <a:t>Frequency</a:t>
            </a:r>
            <a:r>
              <a:rPr lang="en-US" smtClean="0"/>
              <a:t> = how often the concentration value can be exceeded. So, for the majority of ALC, the magnitudes/concentrations associated w/ short and long term exposure periods, cannot be exceeded more than once every 3 years.</a:t>
            </a:r>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C48124-48E5-4E44-8A67-EBB3804B4EED}"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gives the EQC an opportunity to see where the ammonia rulemaking fits in w/ the other list of pollutants EPA disapproved</a:t>
            </a:r>
            <a:r>
              <a:rPr lang="en-US" baseline="0" dirty="0" smtClean="0"/>
              <a:t> in 2004</a:t>
            </a:r>
            <a:r>
              <a:rPr lang="en-US" dirty="0" smtClean="0"/>
              <a:t> , as well as DEQ’s status</a:t>
            </a:r>
            <a:r>
              <a:rPr lang="en-US" baseline="0" dirty="0" smtClean="0"/>
              <a:t> in addressing the disapprovals</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revisions to state WQS must then be approved by the EPA to be effective for CWA purposes. </a:t>
            </a:r>
          </a:p>
          <a:p>
            <a:pPr>
              <a:spcBef>
                <a:spcPct val="0"/>
              </a:spcBef>
            </a:pPr>
            <a:endParaRPr lang="en-US" smtClean="0"/>
          </a:p>
          <a:p>
            <a:pPr>
              <a:spcBef>
                <a:spcPct val="0"/>
              </a:spcBef>
            </a:pPr>
            <a:r>
              <a:rPr lang="en-US"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-no invasive species included in either the acute or chronic datasets (e.g. Asiatic clams). EPA had received concerns during public comment on the draft 2009 ammonia criteria (resulted in slightly less stringent criteria)</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12/8/2014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a:t>
            </a:r>
            <a:r>
              <a:rPr lang="en-US" sz="4400" dirty="0" smtClean="0"/>
              <a:t>Standards – </a:t>
            </a:r>
            <a:r>
              <a:rPr lang="en-US" sz="4400" dirty="0" smtClean="0"/>
              <a:t>Revisions </a:t>
            </a:r>
            <a:r>
              <a:rPr lang="en-US" sz="4400" dirty="0" smtClean="0">
                <a:solidFill>
                  <a:srgbClr val="FF0000"/>
                </a:solidFill>
              </a:rPr>
              <a:t>to</a:t>
            </a:r>
            <a:r>
              <a:rPr lang="en-US" sz="4400" dirty="0" smtClean="0"/>
              <a:t> </a:t>
            </a:r>
            <a:r>
              <a:rPr lang="en-US" sz="4400" dirty="0" smtClean="0"/>
              <a:t>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rgbClr val="FF0000"/>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a:normAutofit/>
          </a:bodyPr>
          <a:lstStyle/>
          <a:p>
            <a:pPr>
              <a:lnSpc>
                <a:spcPct val="80000"/>
              </a:lnSpc>
            </a:pPr>
            <a:r>
              <a:rPr lang="en-US" sz="2100" b="1" dirty="0" smtClean="0"/>
              <a:t>Acute/CMC criteria (1-hr. average)</a:t>
            </a:r>
          </a:p>
          <a:p>
            <a:pPr>
              <a:lnSpc>
                <a:spcPct val="80000"/>
              </a:lnSpc>
              <a:buClr>
                <a:srgbClr val="3F8D6F"/>
              </a:buClr>
            </a:pPr>
            <a:endParaRPr lang="en-US" sz="2100" dirty="0" smtClean="0"/>
          </a:p>
          <a:p>
            <a:pPr lvl="1">
              <a:lnSpc>
                <a:spcPct val="80000"/>
              </a:lnSpc>
              <a:buFont typeface="Wingdings" pitchFamily="2" charset="2"/>
              <a:buNone/>
            </a:pPr>
            <a:endParaRPr lang="en-US" sz="1900" dirty="0" smtClean="0"/>
          </a:p>
          <a:p>
            <a:pPr lvl="1">
              <a:lnSpc>
                <a:spcPct val="80000"/>
              </a:lnSpc>
            </a:pPr>
            <a:r>
              <a:rPr lang="en-US" sz="1900" dirty="0" smtClean="0"/>
              <a:t>Expressed as mg/L TAN—</a:t>
            </a:r>
            <a:r>
              <a:rPr lang="en-US" sz="1900" b="1" dirty="0" smtClean="0"/>
              <a:t>T</a:t>
            </a:r>
            <a:r>
              <a:rPr lang="en-US" sz="1900" dirty="0" smtClean="0"/>
              <a:t>otal </a:t>
            </a:r>
            <a:r>
              <a:rPr lang="en-US" sz="1900" b="1" dirty="0" smtClean="0"/>
              <a:t>A</a:t>
            </a:r>
            <a:r>
              <a:rPr lang="en-US" sz="1900" dirty="0" smtClean="0"/>
              <a:t>mmonia </a:t>
            </a:r>
            <a:r>
              <a:rPr lang="en-US" sz="1900" b="1" dirty="0" smtClean="0"/>
              <a:t>N</a:t>
            </a:r>
            <a:r>
              <a:rPr lang="en-US" sz="1900" dirty="0" smtClean="0"/>
              <a:t>itrogen (NH3 and NH4) </a:t>
            </a:r>
          </a:p>
          <a:p>
            <a:pPr lvl="1">
              <a:lnSpc>
                <a:spcPct val="80000"/>
              </a:lnSpc>
              <a:buFont typeface="Wingdings" pitchFamily="2" charset="2"/>
              <a:buNone/>
            </a:pPr>
            <a:r>
              <a:rPr lang="en-US" sz="1900" dirty="0" smtClean="0"/>
              <a:t> </a:t>
            </a:r>
          </a:p>
          <a:p>
            <a:pPr lvl="1">
              <a:lnSpc>
                <a:spcPct val="80000"/>
              </a:lnSpc>
            </a:pPr>
            <a:r>
              <a:rPr lang="en-US" sz="1900" dirty="0" smtClean="0"/>
              <a:t>Generally, </a:t>
            </a:r>
            <a:r>
              <a:rPr lang="en-US" sz="1900" u="sng" dirty="0" smtClean="0"/>
              <a:t>more</a:t>
            </a:r>
            <a:r>
              <a:rPr lang="en-US" sz="1900" dirty="0" smtClean="0"/>
              <a:t> stringent than Oregon’s current criteria</a:t>
            </a:r>
          </a:p>
          <a:p>
            <a:pPr lvl="1">
              <a:lnSpc>
                <a:spcPct val="80000"/>
              </a:lnSpc>
              <a:buFont typeface="Wingdings" pitchFamily="2" charset="2"/>
              <a:buNone/>
            </a:pPr>
            <a:endParaRPr lang="en-US" sz="1900" dirty="0" smtClean="0"/>
          </a:p>
          <a:p>
            <a:pPr lvl="1">
              <a:lnSpc>
                <a:spcPct val="80000"/>
              </a:lnSpc>
            </a:pPr>
            <a:r>
              <a:rPr lang="en-US" sz="1900" dirty="0" smtClean="0"/>
              <a:t>Temp &gt; 15.7˚C                mussels more sensitive</a:t>
            </a:r>
          </a:p>
          <a:p>
            <a:pPr lvl="1">
              <a:lnSpc>
                <a:spcPct val="80000"/>
              </a:lnSpc>
              <a:buFont typeface="Wingdings" pitchFamily="2" charset="2"/>
              <a:buNone/>
            </a:pPr>
            <a:endParaRPr lang="en-US" sz="1900" dirty="0" smtClean="0"/>
          </a:p>
          <a:p>
            <a:pPr lvl="1">
              <a:lnSpc>
                <a:spcPct val="80000"/>
              </a:lnSpc>
            </a:pPr>
            <a:r>
              <a:rPr lang="en-US" sz="1900" dirty="0" smtClean="0"/>
              <a:t>Temp &lt; 15.7˚C                </a:t>
            </a:r>
            <a:r>
              <a:rPr lang="en-US" sz="1900" dirty="0" err="1" smtClean="0"/>
              <a:t>salmonids</a:t>
            </a:r>
            <a:r>
              <a:rPr lang="en-US" sz="1900" dirty="0" smtClean="0"/>
              <a:t> more sensitive</a:t>
            </a:r>
          </a:p>
          <a:p>
            <a:pPr lvl="1">
              <a:lnSpc>
                <a:spcPct val="80000"/>
              </a:lnSpc>
              <a:buFont typeface="Wingdings" pitchFamily="2" charset="2"/>
              <a:buNone/>
            </a:pPr>
            <a:endParaRPr lang="en-US" sz="1500" dirty="0" smtClean="0"/>
          </a:p>
          <a:p>
            <a:pPr lvl="1">
              <a:lnSpc>
                <a:spcPct val="80000"/>
              </a:lnSpc>
              <a:buFont typeface="Wingdings" pitchFamily="2" charset="2"/>
              <a:buNone/>
            </a:pPr>
            <a:endParaRPr lang="en-US" sz="1500" dirty="0" smtClean="0"/>
          </a:p>
          <a:p>
            <a:pPr algn="ctr">
              <a:lnSpc>
                <a:spcPct val="80000"/>
              </a:lnSpc>
            </a:pPr>
            <a:endParaRPr lang="en-US" sz="1800" b="1" dirty="0" smtClean="0"/>
          </a:p>
          <a:p>
            <a:pPr algn="ctr">
              <a:lnSpc>
                <a:spcPct val="80000"/>
              </a:lnSpc>
            </a:pPr>
            <a:r>
              <a:rPr lang="en-US" sz="2400" b="1" u="sng" dirty="0" smtClean="0"/>
              <a:t>Therefore, two sets of acute criteria apply based on the presence or absence of </a:t>
            </a:r>
            <a:r>
              <a:rPr lang="en-US" sz="2400" b="1" u="sng" dirty="0" err="1" smtClean="0"/>
              <a:t>salmonids</a:t>
            </a:r>
            <a:r>
              <a:rPr lang="en-US" sz="1700" b="1" u="sng" dirty="0" smtClean="0"/>
              <a:t> </a:t>
            </a:r>
          </a:p>
          <a:p>
            <a:pPr>
              <a:lnSpc>
                <a:spcPct val="80000"/>
              </a:lnSpc>
            </a:pPr>
            <a:endParaRPr lang="en-US" sz="1800" dirty="0" smtClean="0"/>
          </a:p>
        </p:txBody>
      </p:sp>
      <p:sp>
        <p:nvSpPr>
          <p:cNvPr id="3277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a:t>
            </a:r>
          </a:p>
        </p:txBody>
      </p:sp>
      <p:sp>
        <p:nvSpPr>
          <p:cNvPr id="4" name="Right Arrow 3"/>
          <p:cNvSpPr/>
          <p:nvPr/>
        </p:nvSpPr>
        <p:spPr>
          <a:xfrm>
            <a:off x="3124200" y="35052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p:cNvSpPr/>
          <p:nvPr/>
        </p:nvSpPr>
        <p:spPr>
          <a:xfrm>
            <a:off x="3124200" y="41148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 y="228600"/>
            <a:ext cx="8763000" cy="457200"/>
          </a:xfrm>
          <a:prstGeom prst="rect">
            <a:avLst/>
          </a:prstGeom>
          <a:noFill/>
          <a:ln w="9525">
            <a:noFill/>
            <a:miter lim="800000"/>
            <a:headEnd/>
            <a:tailEnd/>
          </a:ln>
        </p:spPr>
        <p:txBody>
          <a:bodyPr>
            <a:spAutoFit/>
          </a:bodyPr>
          <a:lstStyle/>
          <a:p>
            <a:pPr algn="ctr"/>
            <a:r>
              <a:rPr lang="en-US" sz="2400" b="1">
                <a:solidFill>
                  <a:schemeClr val="bg1"/>
                </a:solidFill>
              </a:rPr>
              <a:t>Comparison between current and proposed acute criteria</a:t>
            </a:r>
          </a:p>
        </p:txBody>
      </p:sp>
      <p:pic>
        <p:nvPicPr>
          <p:cNvPr id="36867" name="Picture 2"/>
          <p:cNvPicPr>
            <a:picLocks noChangeAspect="1" noChangeArrowheads="1"/>
          </p:cNvPicPr>
          <p:nvPr/>
        </p:nvPicPr>
        <p:blipFill>
          <a:blip r:embed="rId3" cstate="print"/>
          <a:srcRect/>
          <a:stretch>
            <a:fillRect/>
          </a:stretch>
        </p:blipFill>
        <p:spPr bwMode="auto">
          <a:xfrm>
            <a:off x="304800" y="762000"/>
            <a:ext cx="8610600" cy="5924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562600"/>
          </a:xfrm>
        </p:spPr>
        <p:txBody>
          <a:bodyPr>
            <a:normAutofit/>
          </a:bodyPr>
          <a:lstStyle/>
          <a:p>
            <a:pPr>
              <a:lnSpc>
                <a:spcPct val="80000"/>
              </a:lnSpc>
            </a:pPr>
            <a:endParaRPr lang="en-US" sz="2200" b="1" dirty="0" smtClean="0"/>
          </a:p>
          <a:p>
            <a:pPr>
              <a:lnSpc>
                <a:spcPct val="80000"/>
              </a:lnSpc>
            </a:pPr>
            <a:r>
              <a:rPr lang="en-US" sz="2200" b="1" dirty="0" smtClean="0"/>
              <a:t>EPA chronic/CCC criteria</a:t>
            </a:r>
          </a:p>
          <a:p>
            <a:pPr>
              <a:lnSpc>
                <a:spcPct val="80000"/>
              </a:lnSpc>
            </a:pPr>
            <a:endParaRPr lang="en-US" sz="2400" dirty="0" smtClean="0"/>
          </a:p>
          <a:p>
            <a:pPr lvl="1">
              <a:lnSpc>
                <a:spcPct val="80000"/>
              </a:lnSpc>
            </a:pPr>
            <a:r>
              <a:rPr lang="en-US" sz="2000" dirty="0" smtClean="0"/>
              <a:t>Must meet both a 30-day rolling average </a:t>
            </a:r>
            <a:r>
              <a:rPr lang="en-US" sz="2000" dirty="0" smtClean="0">
                <a:solidFill>
                  <a:srgbClr val="3F8D6F"/>
                </a:solidFill>
              </a:rPr>
              <a:t>AND</a:t>
            </a:r>
            <a:r>
              <a:rPr lang="en-US" sz="2000" dirty="0" smtClean="0"/>
              <a:t> a highest 4-day average (not more than 2.5X the CCC)</a:t>
            </a:r>
          </a:p>
          <a:p>
            <a:pPr lvl="2">
              <a:lnSpc>
                <a:spcPct val="80000"/>
              </a:lnSpc>
              <a:buFont typeface="Arial" charset="0"/>
              <a:buNone/>
            </a:pPr>
            <a:r>
              <a:rPr lang="en-US" sz="1700" u="sng" dirty="0" smtClean="0"/>
              <a:t>4-day example:</a:t>
            </a:r>
            <a:r>
              <a:rPr lang="en-US" sz="1700" i="1" dirty="0" smtClean="0"/>
              <a:t> </a:t>
            </a:r>
            <a:r>
              <a:rPr lang="en-US" sz="1700" dirty="0" smtClean="0"/>
              <a:t>CCC @pH 7.4 and temp 22</a:t>
            </a:r>
            <a:r>
              <a:rPr lang="en-US" sz="1700" dirty="0" smtClean="0">
                <a:latin typeface="Calibri" pitchFamily="34" charset="0"/>
              </a:rPr>
              <a:t>˚</a:t>
            </a:r>
            <a:r>
              <a:rPr lang="en-US" sz="1700" dirty="0" smtClean="0"/>
              <a:t> C = 1.3 mg/L, then 1.3 X 2.5 = </a:t>
            </a:r>
            <a:r>
              <a:rPr lang="en-US" sz="1700" b="1" u="sng" dirty="0" smtClean="0"/>
              <a:t>3.3 mg/L TAN </a:t>
            </a:r>
          </a:p>
          <a:p>
            <a:pPr lvl="2">
              <a:lnSpc>
                <a:spcPct val="80000"/>
              </a:lnSpc>
              <a:buFont typeface="Arial" charset="0"/>
              <a:buNone/>
            </a:pPr>
            <a:endParaRPr lang="en-US" sz="1700" b="1" u="sng" dirty="0" smtClean="0"/>
          </a:p>
          <a:p>
            <a:pPr lvl="2">
              <a:lnSpc>
                <a:spcPct val="80000"/>
              </a:lnSpc>
              <a:buFont typeface="Arial" charset="0"/>
              <a:buNone/>
            </a:pPr>
            <a:r>
              <a:rPr lang="en-US" sz="1800" b="1" dirty="0" smtClean="0"/>
              <a:t>* </a:t>
            </a:r>
            <a:r>
              <a:rPr lang="en-US" sz="1700" dirty="0" smtClean="0"/>
              <a:t>Oregon’s current chronic criteria duration is 4-days</a:t>
            </a:r>
          </a:p>
          <a:p>
            <a:pPr lvl="1">
              <a:lnSpc>
                <a:spcPct val="80000"/>
              </a:lnSpc>
              <a:buFont typeface="Wingdings" pitchFamily="2" charset="2"/>
              <a:buNone/>
            </a:pPr>
            <a:endParaRPr lang="en-US" sz="2000" dirty="0" smtClean="0"/>
          </a:p>
          <a:p>
            <a:pPr lvl="1">
              <a:lnSpc>
                <a:spcPct val="80000"/>
              </a:lnSpc>
            </a:pPr>
            <a:r>
              <a:rPr lang="en-US" sz="2000" dirty="0" smtClean="0"/>
              <a:t>Generally, </a:t>
            </a:r>
            <a:r>
              <a:rPr lang="en-US" sz="2000" u="sng" dirty="0" smtClean="0"/>
              <a:t>less</a:t>
            </a:r>
            <a:r>
              <a:rPr lang="en-US" sz="2000" dirty="0" smtClean="0"/>
              <a:t> stringent than Oregon’s current criteria</a:t>
            </a:r>
          </a:p>
          <a:p>
            <a:pPr lvl="1">
              <a:lnSpc>
                <a:spcPct val="80000"/>
              </a:lnSpc>
              <a:buFont typeface="Wingdings" pitchFamily="2" charset="2"/>
              <a:buNone/>
            </a:pPr>
            <a:endParaRPr lang="en-US" sz="2000" dirty="0" smtClean="0"/>
          </a:p>
          <a:p>
            <a:pPr lvl="1">
              <a:lnSpc>
                <a:spcPct val="80000"/>
              </a:lnSpc>
            </a:pPr>
            <a:r>
              <a:rPr lang="en-US" sz="2000" dirty="0" smtClean="0"/>
              <a:t>Not necessary to account for early life stages of fish, since mussels are more sensitive than any early life stage of fish, regardless of temperature</a:t>
            </a:r>
          </a:p>
          <a:p>
            <a:pPr lvl="1">
              <a:lnSpc>
                <a:spcPct val="80000"/>
              </a:lnSpc>
              <a:buFont typeface="Wingdings" pitchFamily="2" charset="2"/>
              <a:buNone/>
            </a:pPr>
            <a:endParaRPr lang="en-US" sz="2000" dirty="0" smtClean="0"/>
          </a:p>
          <a:p>
            <a:pPr lvl="2">
              <a:lnSpc>
                <a:spcPct val="80000"/>
              </a:lnSpc>
              <a:buFont typeface="Arial" charset="0"/>
              <a:buNone/>
            </a:pPr>
            <a:r>
              <a:rPr lang="en-US" sz="1800" b="1" dirty="0" smtClean="0"/>
              <a:t>*</a:t>
            </a:r>
            <a:r>
              <a:rPr lang="en-US" sz="1700" dirty="0" smtClean="0"/>
              <a:t> Oregon’s chronic criteria are based on presence and absence of </a:t>
            </a:r>
            <a:r>
              <a:rPr lang="en-US" sz="1700" dirty="0" err="1" smtClean="0"/>
              <a:t>salmonids</a:t>
            </a:r>
            <a:r>
              <a:rPr lang="en-US" sz="1700" dirty="0" smtClean="0"/>
              <a:t> or other sensitive coldwater species</a:t>
            </a:r>
          </a:p>
          <a:p>
            <a:pPr lvl="2">
              <a:lnSpc>
                <a:spcPct val="80000"/>
              </a:lnSpc>
              <a:buFont typeface="Arial" charset="0"/>
              <a:buNone/>
            </a:pPr>
            <a:endParaRPr lang="en-US" sz="1800" dirty="0" smtClean="0"/>
          </a:p>
        </p:txBody>
      </p:sp>
      <p:sp>
        <p:nvSpPr>
          <p:cNvPr id="4096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 </a:t>
            </a:r>
          </a:p>
        </p:txBody>
      </p:sp>
      <p:sp>
        <p:nvSpPr>
          <p:cNvPr id="4" name="Slide Number Placeholder 3"/>
          <p:cNvSpPr>
            <a:spLocks noGrp="1"/>
          </p:cNvSpPr>
          <p:nvPr>
            <p:ph type="sldNum" sz="quarter" idx="10"/>
          </p:nvPr>
        </p:nvSpPr>
        <p:spPr/>
        <p:txBody>
          <a:bodyPr/>
          <a:lstStyle/>
          <a:p>
            <a:pPr>
              <a:defRPr/>
            </a:pPr>
            <a:fld id="{8DB36818-B94A-4B15-9660-6926C436048C}"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381000" y="609600"/>
            <a:ext cx="8534400" cy="5562600"/>
          </a:xfrm>
          <a:prstGeom prst="rect">
            <a:avLst/>
          </a:prstGeom>
          <a:noFill/>
          <a:ln w="9525">
            <a:noFill/>
            <a:miter lim="800000"/>
            <a:headEnd/>
            <a:tailEnd/>
          </a:ln>
        </p:spPr>
      </p:pic>
      <p:sp>
        <p:nvSpPr>
          <p:cNvPr id="45059" name="TextBox 2"/>
          <p:cNvSpPr txBox="1">
            <a:spLocks noChangeArrowheads="1"/>
          </p:cNvSpPr>
          <p:nvPr/>
        </p:nvSpPr>
        <p:spPr bwMode="auto">
          <a:xfrm>
            <a:off x="228600" y="152400"/>
            <a:ext cx="8915400" cy="457200"/>
          </a:xfrm>
          <a:prstGeom prst="rect">
            <a:avLst/>
          </a:prstGeom>
          <a:noFill/>
          <a:ln w="9525">
            <a:noFill/>
            <a:miter lim="800000"/>
            <a:headEnd/>
            <a:tailEnd/>
          </a:ln>
        </p:spPr>
        <p:txBody>
          <a:bodyPr>
            <a:spAutoFit/>
          </a:bodyPr>
          <a:lstStyle/>
          <a:p>
            <a:r>
              <a:rPr lang="en-US" sz="2400" b="1">
                <a:solidFill>
                  <a:schemeClr val="bg1"/>
                </a:solidFill>
              </a:rPr>
              <a:t>Comparison between current and proposed chronic criteria</a:t>
            </a:r>
          </a:p>
        </p:txBody>
      </p:sp>
      <p:sp>
        <p:nvSpPr>
          <p:cNvPr id="45060" name="Rectangle 3"/>
          <p:cNvSpPr>
            <a:spLocks noChangeArrowheads="1"/>
          </p:cNvSpPr>
          <p:nvPr/>
        </p:nvSpPr>
        <p:spPr bwMode="auto">
          <a:xfrm>
            <a:off x="166688" y="6172200"/>
            <a:ext cx="8696325" cy="738188"/>
          </a:xfrm>
          <a:prstGeom prst="rect">
            <a:avLst/>
          </a:prstGeom>
          <a:noFill/>
          <a:ln w="9525">
            <a:noFill/>
            <a:miter lim="800000"/>
            <a:headEnd/>
            <a:tailEnd/>
          </a:ln>
        </p:spPr>
        <p:txBody>
          <a:bodyPr>
            <a:spAutoFit/>
          </a:bodyPr>
          <a:lstStyle/>
          <a:p>
            <a:r>
              <a:rPr lang="en-US" sz="1400" b="1">
                <a:solidFill>
                  <a:schemeClr val="bg1"/>
                </a:solidFill>
              </a:rPr>
              <a:t>Note:</a:t>
            </a:r>
            <a:r>
              <a:rPr lang="en-US" sz="1400">
                <a:solidFill>
                  <a:schemeClr val="bg1"/>
                </a:solidFill>
              </a:rPr>
              <a:t>  The graph above shows Oregon’s ammonia chronic criteria at pH of 6.5 and 7.0 on one line because they are almost identical. The graph shows Oregon’s criteria based on salmonid presence. Presence or absence of salmonids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5257800" cy="4525963"/>
          </a:xfrm>
        </p:spPr>
        <p:txBody>
          <a:bodyPr>
            <a:normAutofit/>
          </a:bodyPr>
          <a:lstStyle/>
          <a:p>
            <a:pPr>
              <a:lnSpc>
                <a:spcPct val="90000"/>
              </a:lnSpc>
              <a:buClr>
                <a:srgbClr val="3F8D6F"/>
              </a:buClr>
              <a:buFont typeface="Wingdings" pitchFamily="2" charset="2"/>
              <a:buChar char="§"/>
            </a:pPr>
            <a:r>
              <a:rPr lang="en-US" sz="2800" dirty="0" smtClean="0"/>
              <a:t>NMFS and EPA are currently discussing whether EPA’s 2013 criteria are protective of T&amp;E </a:t>
            </a:r>
            <a:r>
              <a:rPr lang="en-US" sz="2800" dirty="0" err="1" smtClean="0"/>
              <a:t>salmonids</a:t>
            </a:r>
            <a:r>
              <a:rPr lang="en-US" sz="2800" dirty="0" smtClean="0"/>
              <a:t> in Oregon</a:t>
            </a:r>
          </a:p>
          <a:p>
            <a:pPr>
              <a:lnSpc>
                <a:spcPct val="90000"/>
              </a:lnSpc>
              <a:buClr>
                <a:srgbClr val="3F8D6F"/>
              </a:buClr>
            </a:pPr>
            <a:endParaRPr lang="en-US" sz="2400" dirty="0" smtClean="0"/>
          </a:p>
          <a:p>
            <a:pPr lvl="1">
              <a:lnSpc>
                <a:spcPct val="90000"/>
              </a:lnSpc>
            </a:pPr>
            <a:r>
              <a:rPr lang="en-US" sz="2400" dirty="0" smtClean="0"/>
              <a:t>A “no jeopardy” decision from NMFS would likely lead to EPA approval of Oregon’s proposed ammonia criteria</a:t>
            </a:r>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15</a:t>
            </a:fld>
            <a:endParaRPr lang="en-US"/>
          </a:p>
        </p:txBody>
      </p:sp>
      <p:pic>
        <p:nvPicPr>
          <p:cNvPr id="5" name="Picture 4" descr="coho smolt.jpg"/>
          <p:cNvPicPr>
            <a:picLocks noChangeAspect="1"/>
          </p:cNvPicPr>
          <p:nvPr/>
        </p:nvPicPr>
        <p:blipFill>
          <a:blip r:embed="rId3" cstate="print"/>
          <a:stretch>
            <a:fillRect/>
          </a:stretch>
        </p:blipFill>
        <p:spPr>
          <a:xfrm>
            <a:off x="5867400" y="2819400"/>
            <a:ext cx="2880360" cy="21602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lstStyle/>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endParaRPr lang="en-US" dirty="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16</a:t>
            </a:fld>
            <a:endParaRPr lang="en-US"/>
          </a:p>
        </p:txBody>
      </p:sp>
      <p:sp>
        <p:nvSpPr>
          <p:cNvPr id="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Why adopt ammonia revisions now?</a:t>
            </a:r>
            <a:endParaRPr lang="en-US" sz="3600" b="1" dirty="0">
              <a:solidFill>
                <a:schemeClr val="bg1"/>
              </a:solidFill>
            </a:endParaRPr>
          </a:p>
        </p:txBody>
      </p:sp>
      <p:sp>
        <p:nvSpPr>
          <p:cNvPr id="5" name="Right Arrow 4"/>
          <p:cNvSpPr/>
          <p:nvPr/>
        </p:nvSpPr>
        <p:spPr>
          <a:xfrm>
            <a:off x="609600" y="47244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Minor  non-substantive edits to Table 31 and no amendments to Table 40.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b="1" dirty="0" smtClean="0"/>
              <a:t>2010</a:t>
            </a:r>
            <a:r>
              <a:rPr lang="en-US" sz="2800" dirty="0" smtClean="0"/>
              <a:t>:15 waterbodies impaired for ammonia—5 need TMDLs, 10 approved TMDLs</a:t>
            </a:r>
          </a:p>
          <a:p>
            <a:pPr fontAlgn="auto">
              <a:spcAft>
                <a:spcPts val="0"/>
              </a:spcAft>
              <a:buClr>
                <a:srgbClr val="3F8D6F"/>
              </a:buClr>
              <a:buFont typeface="Wingdings" pitchFamily="2" charset="2"/>
              <a:buChar char="§"/>
              <a:defRPr/>
            </a:pPr>
            <a:r>
              <a:rPr lang="en-US" sz="2800" b="1" dirty="0" smtClean="0"/>
              <a:t>2012</a:t>
            </a:r>
            <a:r>
              <a:rPr lang="en-US" sz="2800" dirty="0" smtClean="0"/>
              <a:t>: 1 additional impaired ammonia listing needing a TMDL</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Following EPA approval of ammonia criteria, DEQ will re-assess listings in the next cycle of the Integrated Report</a:t>
            </a:r>
          </a:p>
          <a:p>
            <a:pPr lvl="1" fontAlgn="auto">
              <a:spcAft>
                <a:spcPts val="0"/>
              </a:spcAft>
              <a:defRPr/>
            </a:pPr>
            <a:r>
              <a:rPr lang="en-US" sz="2400" dirty="0" smtClean="0"/>
              <a:t>DEQ may de-list waterbodies impaired for ammonia </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TMDL </a:t>
            </a:r>
            <a:r>
              <a:rPr lang="en-US" sz="2800" dirty="0" err="1" smtClean="0"/>
              <a:t>wasteload</a:t>
            </a:r>
            <a:r>
              <a:rPr lang="en-US" sz="2800" dirty="0" smtClean="0"/>
              <a:t> and load allocations that DEQ developed for existing ammonia TMDLs</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smtClean="0"/>
              <a:t>DEQ recommends that the EQC adopt proposed amendments to OAR 340, Division 41 as shown in Attachment A. These amendments:</a:t>
            </a:r>
          </a:p>
          <a:p>
            <a:pPr lvl="1">
              <a:lnSpc>
                <a:spcPct val="90000"/>
              </a:lnSpc>
            </a:pPr>
            <a:r>
              <a:rPr lang="en-US" sz="2200" smtClean="0"/>
              <a:t>Adopt EPA’s latest 2013 national recommendations for freshwater ammonia criteria</a:t>
            </a:r>
          </a:p>
          <a:p>
            <a:pPr lvl="1">
              <a:lnSpc>
                <a:spcPct val="90000"/>
              </a:lnSpc>
            </a:pPr>
            <a:r>
              <a:rPr lang="en-US" sz="2200" smtClean="0"/>
              <a:t>Correct an error in the pH rule language for the main stem Snake River</a:t>
            </a:r>
          </a:p>
          <a:p>
            <a:pPr lvl="1">
              <a:lnSpc>
                <a:spcPct val="90000"/>
              </a:lnSpc>
            </a:pPr>
            <a:r>
              <a:rPr lang="en-US" sz="2200" smtClean="0"/>
              <a:t>Amend the Umatilla Basin-specific standards to align with EPA’s partial disapproval</a:t>
            </a:r>
          </a:p>
          <a:p>
            <a:pPr lvl="1">
              <a:lnSpc>
                <a:spcPct val="90000"/>
              </a:lnSpc>
            </a:pPr>
            <a:r>
              <a:rPr lang="en-US" sz="2200" smtClean="0"/>
              <a:t>Add notes to state’s natural conditions criterion and natural conditions criterion for temperature to reflect EPA’s disapproval</a:t>
            </a:r>
          </a:p>
          <a:p>
            <a:pPr lvl="1">
              <a:lnSpc>
                <a:spcPct val="90000"/>
              </a:lnSpc>
            </a:pPr>
            <a:r>
              <a:rPr lang="en-US" sz="220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625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defRPr/>
            </a:pPr>
            <a:r>
              <a:rPr lang="en-US" dirty="0" smtClean="0"/>
              <a:t>Do not anticipate significantly more effluent limits for ammonia</a:t>
            </a:r>
          </a:p>
          <a:p>
            <a:pPr lvl="1" fontAlgn="auto">
              <a:spcAft>
                <a:spcPts val="0"/>
              </a:spcAft>
              <a:buClr>
                <a:srgbClr val="3F8D6F"/>
              </a:buClr>
              <a:defRPr/>
            </a:pPr>
            <a:r>
              <a:rPr lang="en-US" dirty="0" smtClean="0"/>
              <a:t>Due to anti-backsliding rules, in cases where the proposed ammonia criteria result in effluent limits that are less stringent than the current limits, DEQ would typically preserve the more stringent limit</a:t>
            </a:r>
          </a:p>
          <a:p>
            <a:pPr lvl="1" fontAlgn="auto">
              <a:spcAft>
                <a:spcPts val="0"/>
              </a:spcAft>
              <a:buClr>
                <a:srgbClr val="3F8D6F"/>
              </a:buClr>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buFont typeface="Wingdings" pitchFamily="2" charset="2"/>
              <a:buChar char="§"/>
              <a:defRPr/>
            </a:pPr>
            <a:r>
              <a:rPr lang="en-US" sz="3400" dirty="0" smtClean="0"/>
              <a:t>Could result in revised waste load allocations for facilities with existing ammonia TMDLs</a:t>
            </a:r>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a:bodyPr>
          <a:lstStyle/>
          <a:p>
            <a:pPr fontAlgn="auto">
              <a:spcAft>
                <a:spcPts val="0"/>
              </a:spcAft>
              <a:defRPr/>
            </a:pPr>
            <a:r>
              <a:rPr lang="en-US" sz="2800" b="1" dirty="0" smtClean="0"/>
              <a:t>Wastewater and Industrial Dischargers</a:t>
            </a:r>
            <a:endParaRPr lang="en-US" sz="4100" b="1" dirty="0" smtClean="0"/>
          </a:p>
          <a:p>
            <a:pPr fontAlgn="auto">
              <a:spcAft>
                <a:spcPts val="0"/>
              </a:spcAft>
              <a:buClr>
                <a:srgbClr val="3F8D6F"/>
              </a:buClr>
              <a:buFont typeface="Wingdings" pitchFamily="2" charset="2"/>
              <a:buChar char="§"/>
              <a:defRPr/>
            </a:pPr>
            <a:r>
              <a:rPr lang="en-US" sz="2400" dirty="0" smtClean="0"/>
              <a:t>Mixing Zones</a:t>
            </a:r>
          </a:p>
          <a:p>
            <a:pPr lvl="1" fontAlgn="auto">
              <a:spcAft>
                <a:spcPts val="0"/>
              </a:spcAft>
              <a:buClr>
                <a:srgbClr val="3F8D6F"/>
              </a:buClr>
              <a:defRPr/>
            </a:pPr>
            <a:r>
              <a:rPr lang="en-US" sz="2400" dirty="0" smtClean="0"/>
              <a:t>Allowed in DEQ regulations</a:t>
            </a:r>
          </a:p>
          <a:p>
            <a:pPr lvl="1" fontAlgn="auto">
              <a:spcAft>
                <a:spcPts val="0"/>
              </a:spcAft>
              <a:buClr>
                <a:srgbClr val="3F8D6F"/>
              </a:buClr>
              <a:defRPr/>
            </a:pPr>
            <a:r>
              <a:rPr lang="en-US" sz="2400" dirty="0" smtClean="0"/>
              <a:t>Generally not allowed when receiving waterbody impaired (303d listed) for that discharged pollutant</a:t>
            </a:r>
          </a:p>
          <a:p>
            <a:pPr lvl="1" fontAlgn="auto">
              <a:spcAft>
                <a:spcPts val="0"/>
              </a:spcAft>
              <a:buClr>
                <a:srgbClr val="3F8D6F"/>
              </a:buClr>
              <a:defRPr/>
            </a:pPr>
            <a:r>
              <a:rPr lang="en-US" sz="2400" dirty="0" smtClean="0"/>
              <a:t>One public commenter stated concern in allowing mixing zones</a:t>
            </a:r>
          </a:p>
          <a:p>
            <a:pPr lvl="2" fontAlgn="auto">
              <a:spcAft>
                <a:spcPts val="0"/>
              </a:spcAft>
              <a:buClr>
                <a:srgbClr val="3F8D6F"/>
              </a:buClr>
              <a:defRPr/>
            </a:pPr>
            <a:r>
              <a:rPr lang="en-US" sz="2000" dirty="0" smtClean="0"/>
              <a:t>Sensitive, non-mobile species, such as mussels cannot move out of the toxic zone like fish can </a:t>
            </a:r>
          </a:p>
          <a:p>
            <a:pPr lvl="1" fontAlgn="auto">
              <a:spcAft>
                <a:spcPts val="0"/>
              </a:spcAft>
              <a:buClr>
                <a:srgbClr val="3F8D6F"/>
              </a:buClr>
              <a:defRPr/>
            </a:pPr>
            <a:r>
              <a:rPr lang="en-US" sz="2400" dirty="0" smtClean="0"/>
              <a:t>DEQ is not proposing revisions to its mixing zone policy as a part of this rulemaking—</a:t>
            </a:r>
            <a:r>
              <a:rPr lang="en-US" sz="2400" dirty="0" smtClean="0">
                <a:solidFill>
                  <a:srgbClr val="FF0000"/>
                </a:solidFill>
              </a:rPr>
              <a:t>DEQ will evaluate concern as part of implementation(?).</a:t>
            </a:r>
          </a:p>
          <a:p>
            <a:pPr lvl="1" fontAlgn="auto">
              <a:spcAft>
                <a:spcPts val="0"/>
              </a:spcAft>
              <a:buClr>
                <a:srgbClr val="3F8D6F"/>
              </a:buClr>
              <a:defRPr/>
            </a:pPr>
            <a:endParaRPr lang="en-US" dirty="0" smtClean="0"/>
          </a:p>
          <a:p>
            <a:pPr lvl="1" fontAlgn="auto">
              <a:spcAft>
                <a:spcPts val="0"/>
              </a:spcAft>
              <a:buClr>
                <a:srgbClr val="3F8D6F"/>
              </a:buClr>
              <a:defRPr/>
            </a:pPr>
            <a:endParaRPr lang="en-US"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988" y="1600200"/>
            <a:ext cx="4973637" cy="4525963"/>
          </a:xfrm>
        </p:spPr>
        <p:txBody>
          <a:bodyPr rtlCol="0">
            <a:normAutofit fontScale="92500" lnSpcReduction="10000"/>
          </a:bodyPr>
          <a:lstStyle/>
          <a:p>
            <a:pPr fontAlgn="auto">
              <a:spcAft>
                <a:spcPts val="0"/>
              </a:spcAft>
              <a:defRPr/>
            </a:pPr>
            <a:r>
              <a:rPr lang="en-US" b="1" dirty="0" smtClean="0"/>
              <a:t>General Permits, Stormwater Permits, Construction Permits, MS4s, or 401 certifications</a:t>
            </a:r>
          </a:p>
          <a:p>
            <a:pPr fontAlgn="auto">
              <a:spcAft>
                <a:spcPts val="0"/>
              </a:spcAft>
              <a:defRPr/>
            </a:pPr>
            <a:endParaRPr lang="en-US" b="1" dirty="0" smtClean="0"/>
          </a:p>
          <a:p>
            <a:pPr fontAlgn="auto">
              <a:spcAft>
                <a:spcPts val="0"/>
              </a:spcAft>
              <a:buClr>
                <a:srgbClr val="3F8D6F"/>
              </a:buClr>
              <a:buFont typeface="Wingdings" pitchFamily="2" charset="2"/>
              <a:buChar char="§"/>
              <a:defRPr/>
            </a:pPr>
            <a:r>
              <a:rPr lang="en-US" sz="2800" dirty="0" smtClean="0"/>
              <a:t>Would likely not be impacted by the proposed ammonia criteria because they generally do not require ammonia monitoring</a:t>
            </a:r>
          </a:p>
        </p:txBody>
      </p:sp>
      <p:sp>
        <p:nvSpPr>
          <p:cNvPr id="55298"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D6B4FD36-C1B9-4C28-8C2D-984236AD2C89}" type="slidenum">
              <a:rPr lang="en-US"/>
              <a:pPr>
                <a:defRPr/>
              </a:pPr>
              <a:t>22</a:t>
            </a:fld>
            <a:endParaRPr lang="en-US"/>
          </a:p>
        </p:txBody>
      </p:sp>
      <p:pic>
        <p:nvPicPr>
          <p:cNvPr id="55300" name="Picture 5" descr="silt fencing.jpg"/>
          <p:cNvPicPr>
            <a:picLocks noChangeAspect="1"/>
          </p:cNvPicPr>
          <p:nvPr/>
        </p:nvPicPr>
        <p:blipFill>
          <a:blip r:embed="rId3" cstate="print"/>
          <a:srcRect/>
          <a:stretch>
            <a:fillRect/>
          </a:stretch>
        </p:blipFill>
        <p:spPr bwMode="auto">
          <a:xfrm>
            <a:off x="5105400" y="4495800"/>
            <a:ext cx="3076575" cy="2139950"/>
          </a:xfrm>
          <a:prstGeom prst="rect">
            <a:avLst/>
          </a:prstGeom>
          <a:noFill/>
          <a:ln w="25400">
            <a:solidFill>
              <a:schemeClr val="tx1"/>
            </a:solidFill>
            <a:miter lim="800000"/>
            <a:headEnd/>
            <a:tailEnd/>
          </a:ln>
        </p:spPr>
      </p:pic>
      <p:pic>
        <p:nvPicPr>
          <p:cNvPr id="55301" name="Picture 6" descr="stormwater runoff_columbia riverkeeper.jpg"/>
          <p:cNvPicPr>
            <a:picLocks noChangeAspect="1"/>
          </p:cNvPicPr>
          <p:nvPr/>
        </p:nvPicPr>
        <p:blipFill>
          <a:blip r:embed="rId4" cstate="print"/>
          <a:srcRect/>
          <a:stretch>
            <a:fillRect/>
          </a:stretch>
        </p:blipFill>
        <p:spPr bwMode="auto">
          <a:xfrm>
            <a:off x="5773738" y="1371600"/>
            <a:ext cx="2689225" cy="2868613"/>
          </a:xfrm>
          <a:prstGeom prst="rect">
            <a:avLst/>
          </a:prstGeom>
          <a:noFill/>
          <a:ln w="25400">
            <a:solidFill>
              <a:schemeClr val="tx1"/>
            </a:solidFill>
            <a:miter lim="800000"/>
            <a:headEnd/>
            <a:tailEnd/>
          </a:ln>
        </p:spPr>
      </p:pic>
      <p:sp>
        <p:nvSpPr>
          <p:cNvPr id="55302" name="TextBox 7"/>
          <p:cNvSpPr txBox="1">
            <a:spLocks noChangeArrowheads="1"/>
          </p:cNvSpPr>
          <p:nvPr/>
        </p:nvSpPr>
        <p:spPr bwMode="auto">
          <a:xfrm>
            <a:off x="6172200" y="3581400"/>
            <a:ext cx="2517775" cy="646113"/>
          </a:xfrm>
          <a:prstGeom prst="rect">
            <a:avLst/>
          </a:prstGeom>
          <a:noFill/>
          <a:ln w="9525">
            <a:noFill/>
            <a:miter lim="800000"/>
            <a:headEnd/>
            <a:tailEnd/>
          </a:ln>
        </p:spPr>
        <p:txBody>
          <a:bodyPr>
            <a:spAutoFit/>
          </a:bodyPr>
          <a:lstStyle/>
          <a:p>
            <a:r>
              <a:rPr lang="en-US" dirty="0">
                <a:solidFill>
                  <a:schemeClr val="bg1"/>
                </a:solidFill>
              </a:rPr>
              <a:t>Photo: Columbia </a:t>
            </a:r>
            <a:r>
              <a:rPr lang="en-US" dirty="0" err="1">
                <a:solidFill>
                  <a:schemeClr val="bg1"/>
                </a:solidFill>
              </a:rPr>
              <a:t>Riverkeeper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lnSpcReduction="200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inadvertently identified only certain river miles of Snake River for the pH criteria.</a:t>
            </a:r>
          </a:p>
          <a:p>
            <a:pPr fontAlgn="auto">
              <a:spcAft>
                <a:spcPts val="0"/>
              </a:spcAft>
              <a:buClr>
                <a:srgbClr val="3F8D6F"/>
              </a:buClr>
              <a:buFont typeface="Wingdings" pitchFamily="2" charset="2"/>
              <a:buChar char="§"/>
              <a:defRPr/>
            </a:pPr>
            <a:r>
              <a:rPr lang="en-US" sz="2800" dirty="0" smtClean="0"/>
              <a:t>Amending rule to correctly identify the entire main stem Snake River as DEQ has been implementing in practice.</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fontScale="92500" lnSpcReduction="10000"/>
          </a:bodyPr>
          <a:lstStyle/>
          <a:p>
            <a:pPr fontAlgn="auto">
              <a:spcAft>
                <a:spcPts val="0"/>
              </a:spcAft>
              <a:defRPr/>
            </a:pPr>
            <a:r>
              <a:rPr lang="en-US" b="1" dirty="0" smtClean="0"/>
              <a:t>West Division Main Canal Clarifications</a:t>
            </a:r>
          </a:p>
          <a:p>
            <a:pPr fontAlgn="auto">
              <a:spcAft>
                <a:spcPts val="0"/>
              </a:spcAft>
              <a:buClr>
                <a:srgbClr val="3F8D6F"/>
              </a:buClr>
              <a:buFont typeface="Wingdings" pitchFamily="2" charset="2"/>
              <a:buChar char="§"/>
              <a:defRPr/>
            </a:pPr>
            <a:r>
              <a:rPr lang="en-US" sz="2800" dirty="0" smtClean="0"/>
              <a:t>In 2012, EQC removed certain designated uses and adopted basin-specific criteria for irrigation canal in Umatilla Basin.</a:t>
            </a:r>
          </a:p>
          <a:p>
            <a:pPr fontAlgn="auto">
              <a:spcAft>
                <a:spcPts val="0"/>
              </a:spcAft>
              <a:buClr>
                <a:srgbClr val="3F8D6F"/>
              </a:buClr>
              <a:buFont typeface="Wingdings" pitchFamily="2" charset="2"/>
              <a:buChar char="§"/>
              <a:defRPr/>
            </a:pPr>
            <a:r>
              <a:rPr lang="en-US" sz="2800" dirty="0" smtClean="0"/>
              <a:t>EPA partially disapproved amendments for lower portion of canal.</a:t>
            </a:r>
          </a:p>
          <a:p>
            <a:pPr fontAlgn="auto">
              <a:spcAft>
                <a:spcPts val="0"/>
              </a:spcAft>
              <a:buClr>
                <a:srgbClr val="3F8D6F"/>
              </a:buClr>
              <a:buFont typeface="Wingdings" pitchFamily="2" charset="2"/>
              <a:buChar char="§"/>
              <a:defRPr/>
            </a:pPr>
            <a:r>
              <a:rPr lang="en-US" sz="2800" dirty="0" smtClean="0"/>
              <a:t>Revisions remove disapproved sections and reinstate designated uses and clarify those sections that only apply to upper canal.</a:t>
            </a:r>
          </a:p>
          <a:p>
            <a:pPr fontAlgn="auto">
              <a:spcAft>
                <a:spcPts val="0"/>
              </a:spcAft>
              <a:buClr>
                <a:srgbClr val="3F8D6F"/>
              </a:buClr>
              <a:buFont typeface="Wingdings" pitchFamily="2" charset="2"/>
              <a:buChar char="§"/>
              <a:defRPr/>
            </a:pPr>
            <a:r>
              <a:rPr lang="en-US" sz="2800" dirty="0" smtClean="0"/>
              <a:t>Also removed “modified aquatic habitat” from definitions section of standard.</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7620000" cy="4525963"/>
          </a:xfrm>
        </p:spPr>
        <p:txBody>
          <a:bodyPr/>
          <a:lstStyle/>
          <a:p>
            <a:r>
              <a:rPr lang="en-US" b="1" dirty="0" smtClean="0"/>
              <a:t>Natural Conditions Criteria Clarifications</a:t>
            </a:r>
          </a:p>
          <a:p>
            <a:pPr>
              <a:buClr>
                <a:srgbClr val="3F8D6F"/>
              </a:buClr>
              <a:buFont typeface="Wingdings" pitchFamily="2" charset="2"/>
              <a:buChar char="§"/>
            </a:pPr>
            <a:r>
              <a:rPr lang="en-US" sz="2400" dirty="0" smtClean="0"/>
              <a:t>In 2013, EPA disapproved the natural conditions criterion of the temperature standard and statewide natural conditions criterion.</a:t>
            </a:r>
          </a:p>
          <a:p>
            <a:pPr>
              <a:buClr>
                <a:srgbClr val="3F8D6F"/>
              </a:buClr>
              <a:buFont typeface="Wingdings" pitchFamily="2" charset="2"/>
              <a:buChar char="§"/>
            </a:pPr>
            <a:r>
              <a:rPr lang="en-US" sz="2400" dirty="0" smtClean="0"/>
              <a:t>Adding notes clarifying that these rules are no longer effective for Clean Water Act purpose (e.g., permitting, TMDLs).</a:t>
            </a:r>
          </a:p>
          <a:p>
            <a:pPr>
              <a:buClr>
                <a:srgbClr val="3F8D6F"/>
              </a:buClr>
              <a:buFont typeface="Wingdings" pitchFamily="2" charset="2"/>
              <a:buChar char="§"/>
            </a:pPr>
            <a:r>
              <a:rPr lang="en-US" sz="2400" dirty="0" smtClean="0"/>
              <a:t>One public commenter believes the addition of these notes are ambiguous, while several other </a:t>
            </a:r>
            <a:r>
              <a:rPr lang="en-US" sz="2400" dirty="0" err="1" smtClean="0"/>
              <a:t>commenters</a:t>
            </a:r>
            <a:r>
              <a:rPr lang="en-US" sz="2400" dirty="0" smtClean="0"/>
              <a:t> supported the notes.</a:t>
            </a:r>
          </a:p>
          <a:p>
            <a:pPr>
              <a:buClr>
                <a:srgbClr val="3F8D6F"/>
              </a:buClr>
              <a:buFont typeface="Wingdings" pitchFamily="2" charset="2"/>
              <a:buChar char="§"/>
            </a:pPr>
            <a:endParaRPr lang="en-US" sz="2400" dirty="0" smtClean="0"/>
          </a:p>
          <a:p>
            <a:pPr>
              <a:buFont typeface="Arial" charset="0"/>
              <a:buChar char="•"/>
            </a:pPr>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a:t>
            </a:r>
            <a:r>
              <a:rPr lang="en-US" sz="2400" dirty="0" err="1" smtClean="0"/>
              <a:t>commenters</a:t>
            </a:r>
            <a:r>
              <a:rPr lang="en-US" sz="2400" dirty="0" smtClean="0"/>
              <a:t>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26</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 unrelated to water quality standards revisions,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27</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smtClean="0"/>
              <a:t>DEQ recommends that the EQC adopt proposed amendments to OAR 340, Division 41 as shown in Attachment A. These amendments:</a:t>
            </a:r>
          </a:p>
          <a:p>
            <a:pPr lvl="1">
              <a:lnSpc>
                <a:spcPct val="90000"/>
              </a:lnSpc>
            </a:pPr>
            <a:r>
              <a:rPr lang="en-US" sz="2200" smtClean="0"/>
              <a:t>Adopt EPA’s latest 2013 national recommendations for freshwater ammonia criteria</a:t>
            </a:r>
          </a:p>
          <a:p>
            <a:pPr lvl="1">
              <a:lnSpc>
                <a:spcPct val="90000"/>
              </a:lnSpc>
            </a:pPr>
            <a:r>
              <a:rPr lang="en-US" sz="2200" smtClean="0"/>
              <a:t>Correct an error in the pH rule language for the main stem Snake River</a:t>
            </a:r>
          </a:p>
          <a:p>
            <a:pPr lvl="1">
              <a:lnSpc>
                <a:spcPct val="90000"/>
              </a:lnSpc>
            </a:pPr>
            <a:r>
              <a:rPr lang="en-US" sz="2200" smtClean="0"/>
              <a:t>Amend the Umatilla Basin-specific standards to align with EPA’s partial disapproval</a:t>
            </a:r>
          </a:p>
          <a:p>
            <a:pPr lvl="1">
              <a:lnSpc>
                <a:spcPct val="90000"/>
              </a:lnSpc>
            </a:pPr>
            <a:r>
              <a:rPr lang="en-US" sz="2200" smtClean="0"/>
              <a:t>Add notes to state’s natural conditions criterion and natural conditions criterion for temperature to reflect EPA’s disapproval</a:t>
            </a:r>
          </a:p>
          <a:p>
            <a:pPr lvl="1">
              <a:lnSpc>
                <a:spcPct val="90000"/>
              </a:lnSpc>
            </a:pPr>
            <a:r>
              <a:rPr lang="en-US" sz="220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28</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a:t>
            </a:r>
            <a:r>
              <a:rPr lang="en-US" sz="2800" dirty="0" smtClean="0"/>
              <a:t>update Oregon’s ammonia criteria based </a:t>
            </a:r>
            <a:r>
              <a:rPr lang="en-US" sz="2800" dirty="0" smtClean="0"/>
              <a:t>on the latest </a:t>
            </a:r>
            <a:r>
              <a:rPr lang="en-US" sz="2800" dirty="0" smtClean="0"/>
              <a:t>science</a:t>
            </a:r>
            <a:endParaRPr lang="en-US" sz="2800" dirty="0" smtClean="0"/>
          </a:p>
          <a:p>
            <a:pPr lvl="1"/>
            <a:r>
              <a:rPr lang="en-US" sz="2400" dirty="0" smtClean="0"/>
              <a:t>EPA’s </a:t>
            </a:r>
            <a:r>
              <a:rPr lang="en-US" sz="2400" dirty="0" smtClean="0"/>
              <a:t>latest </a:t>
            </a:r>
            <a:r>
              <a:rPr lang="en-US" sz="2400" dirty="0" smtClean="0"/>
              <a:t>recommendations (2013) </a:t>
            </a:r>
            <a:r>
              <a:rPr lang="en-US" sz="2400" dirty="0" smtClean="0"/>
              <a:t>are based on the sensitivity of ammonia to mussels, snails and other aquatic life </a:t>
            </a:r>
            <a:endParaRPr lang="en-US" sz="2400" dirty="0" smtClean="0"/>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a:t>
            </a:r>
            <a:r>
              <a:rPr lang="en-US" sz="2800" dirty="0" smtClean="0"/>
              <a:t>EPA disapproval of </a:t>
            </a:r>
            <a:r>
              <a:rPr lang="en-US" sz="2800" dirty="0" smtClean="0"/>
              <a:t>current criteria</a:t>
            </a:r>
          </a:p>
          <a:p>
            <a:pPr lvl="1"/>
            <a:r>
              <a:rPr lang="en-US" sz="2400" dirty="0" smtClean="0"/>
              <a:t>Adopted in 2004</a:t>
            </a:r>
            <a:endParaRPr lang="en-US" sz="2400" dirty="0" smtClean="0"/>
          </a:p>
          <a:p>
            <a:pPr>
              <a:buClr>
                <a:srgbClr val="3F8D6F"/>
              </a:buClr>
              <a:buFont typeface="Wingdings" pitchFamily="2" charset="2"/>
              <a:buChar cha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30</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105400" y="4343400"/>
            <a:ext cx="25796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112963"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438" y="144780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345238" y="1371600"/>
            <a:ext cx="2605087"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430838" y="3962400"/>
            <a:ext cx="35226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32</a:t>
            </a:fld>
            <a:endParaRPr lang="en-US"/>
          </a:p>
        </p:txBody>
      </p:sp>
      <p:sp>
        <p:nvSpPr>
          <p:cNvPr id="75781" name="TextBox 7"/>
          <p:cNvSpPr txBox="1">
            <a:spLocks noChangeArrowheads="1"/>
          </p:cNvSpPr>
          <p:nvPr/>
        </p:nvSpPr>
        <p:spPr bwMode="auto">
          <a:xfrm>
            <a:off x="6688138" y="33528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2" name="TextBox 8"/>
          <p:cNvSpPr txBox="1">
            <a:spLocks noChangeArrowheads="1"/>
          </p:cNvSpPr>
          <p:nvPr/>
        </p:nvSpPr>
        <p:spPr bwMode="auto">
          <a:xfrm>
            <a:off x="6688138" y="63246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3" name="TextBox 9"/>
          <p:cNvSpPr txBox="1">
            <a:spLocks noChangeArrowheads="1"/>
          </p:cNvSpPr>
          <p:nvPr/>
        </p:nvSpPr>
        <p:spPr bwMode="auto">
          <a:xfrm>
            <a:off x="338138" y="381000"/>
            <a:ext cx="7151687" cy="1200150"/>
          </a:xfrm>
          <a:prstGeom prst="rect">
            <a:avLst/>
          </a:prstGeom>
          <a:noFill/>
          <a:ln w="9525">
            <a:noFill/>
            <a:miter lim="800000"/>
            <a:headEnd/>
            <a:tailEnd/>
          </a:ln>
        </p:spPr>
        <p:txBody>
          <a:bodyPr>
            <a:spAutoFit/>
          </a:bodyPr>
          <a:lstStyle/>
          <a:p>
            <a:r>
              <a:rPr lang="en-US" sz="3600" b="1">
                <a:solidFill>
                  <a:schemeClr val="bg1"/>
                </a:solidFill>
              </a:rPr>
              <a:t>Mollusks—Freshwater Sentinels</a:t>
            </a:r>
            <a:endParaRPr lang="en-US" sz="36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025525" y="-152400"/>
            <a:ext cx="6578600" cy="7010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338138" y="762000"/>
            <a:ext cx="6523037" cy="6096000"/>
          </a:xfrm>
          <a:prstGeom prst="rect">
            <a:avLst/>
          </a:prstGeom>
          <a:noFill/>
          <a:ln w="9525">
            <a:noFill/>
            <a:miter lim="800000"/>
            <a:headEnd/>
            <a:tailEnd/>
          </a:ln>
        </p:spPr>
      </p:pic>
      <p:sp>
        <p:nvSpPr>
          <p:cNvPr id="79874" name="TextBox 2"/>
          <p:cNvSpPr txBox="1">
            <a:spLocks noChangeArrowheads="1"/>
          </p:cNvSpPr>
          <p:nvPr/>
        </p:nvSpPr>
        <p:spPr bwMode="auto">
          <a:xfrm>
            <a:off x="509588" y="152400"/>
            <a:ext cx="8410575" cy="954088"/>
          </a:xfrm>
          <a:prstGeom prst="rect">
            <a:avLst/>
          </a:prstGeom>
          <a:noFill/>
          <a:ln w="9525">
            <a:noFill/>
            <a:miter lim="800000"/>
            <a:headEnd/>
            <a:tailEnd/>
          </a:ln>
        </p:spPr>
        <p:txBody>
          <a:bodyPr>
            <a:spAutoFit/>
          </a:bodyPr>
          <a:lstStyle/>
          <a:p>
            <a:r>
              <a:rPr lang="en-US" sz="2800" b="1"/>
              <a:t>Pulmonate and Non-Pulmonate Snail Presence in Oregon</a:t>
            </a:r>
          </a:p>
        </p:txBody>
      </p:sp>
      <p:grpSp>
        <p:nvGrpSpPr>
          <p:cNvPr id="79875" name="Group 3"/>
          <p:cNvGrpSpPr>
            <a:grpSpLocks/>
          </p:cNvGrpSpPr>
          <p:nvPr/>
        </p:nvGrpSpPr>
        <p:grpSpPr bwMode="auto">
          <a:xfrm>
            <a:off x="6918325" y="1447800"/>
            <a:ext cx="1854200" cy="1484313"/>
            <a:chOff x="7010400" y="1600200"/>
            <a:chExt cx="2133600" cy="1484531"/>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a:t>WMC database</a:t>
              </a:r>
            </a:p>
          </p:txBody>
        </p:sp>
        <p:sp>
          <p:nvSpPr>
            <p:cNvPr id="79887" name="TextBox 15"/>
            <p:cNvSpPr txBox="1">
              <a:spLocks noChangeArrowheads="1"/>
            </p:cNvSpPr>
            <p:nvPr/>
          </p:nvSpPr>
          <p:spPr bwMode="auto">
            <a:xfrm>
              <a:off x="7010400" y="1600200"/>
              <a:ext cx="1905000" cy="646331"/>
            </a:xfrm>
            <a:prstGeom prst="rect">
              <a:avLst/>
            </a:prstGeom>
            <a:noFill/>
            <a:ln w="9525">
              <a:noFill/>
              <a:miter lim="800000"/>
              <a:headEnd/>
              <a:tailEnd/>
            </a:ln>
          </p:spPr>
          <p:txBody>
            <a:bodyPr>
              <a:spAutoFit/>
            </a:bodyPr>
            <a:lstStyle/>
            <a:p>
              <a:r>
                <a:rPr lang="en-US" b="1"/>
                <a:t>Pulmonate snails</a:t>
              </a:r>
            </a:p>
          </p:txBody>
        </p:sp>
      </p:grpSp>
      <p:grpSp>
        <p:nvGrpSpPr>
          <p:cNvPr id="79876" name="Group 9"/>
          <p:cNvGrpSpPr>
            <a:grpSpLocks/>
          </p:cNvGrpSpPr>
          <p:nvPr/>
        </p:nvGrpSpPr>
        <p:grpSpPr bwMode="auto">
          <a:xfrm>
            <a:off x="6918325" y="2971800"/>
            <a:ext cx="2001838" cy="1436688"/>
            <a:chOff x="7010400" y="1371600"/>
            <a:chExt cx="2133600" cy="143613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a:t>WMC database</a:t>
              </a:r>
            </a:p>
          </p:txBody>
        </p:sp>
        <p:sp>
          <p:nvSpPr>
            <p:cNvPr id="79882" name="TextBox 9"/>
            <p:cNvSpPr txBox="1">
              <a:spLocks noChangeArrowheads="1"/>
            </p:cNvSpPr>
            <p:nvPr/>
          </p:nvSpPr>
          <p:spPr bwMode="auto">
            <a:xfrm>
              <a:off x="7010400" y="1371600"/>
              <a:ext cx="1905000" cy="923330"/>
            </a:xfrm>
            <a:prstGeom prst="rect">
              <a:avLst/>
            </a:prstGeom>
            <a:noFill/>
            <a:ln w="9525">
              <a:noFill/>
              <a:miter lim="800000"/>
              <a:headEnd/>
              <a:tailEnd/>
            </a:ln>
          </p:spPr>
          <p:txBody>
            <a:bodyPr>
              <a:spAutoFit/>
            </a:bodyPr>
            <a:lstStyle/>
            <a:p>
              <a:r>
                <a:rPr lang="en-US" b="1"/>
                <a:t>Non-pulmonate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fontScale="92500"/>
          </a:bodyPr>
          <a:lstStyle/>
          <a:p>
            <a:pPr fontAlgn="auto">
              <a:spcAft>
                <a:spcPts val="0"/>
              </a:spcAft>
              <a:buClr>
                <a:srgbClr val="008272"/>
              </a:buClr>
              <a:buFont typeface="Wingdings" pitchFamily="2" charset="2"/>
              <a:buChar char="§"/>
              <a:defRPr/>
            </a:pPr>
            <a:r>
              <a:rPr lang="en-US" sz="2800" dirty="0" smtClean="0"/>
              <a:t>Concentrations of a pollutant at which </a:t>
            </a:r>
            <a:r>
              <a:rPr lang="en-US" sz="2800" strike="sngStrike" dirty="0" smtClean="0"/>
              <a:t>aquatic life (such as </a:t>
            </a:r>
            <a:r>
              <a:rPr lang="en-US" sz="2800" dirty="0" smtClean="0"/>
              <a:t>fish, shellfish and </a:t>
            </a:r>
            <a:r>
              <a:rPr lang="en-US" sz="2800" dirty="0" smtClean="0">
                <a:solidFill>
                  <a:srgbClr val="FF0000"/>
                </a:solidFill>
              </a:rPr>
              <a:t>other </a:t>
            </a:r>
            <a:r>
              <a:rPr lang="en-US" sz="2800" dirty="0" smtClean="0"/>
              <a:t>aquatic </a:t>
            </a:r>
            <a:r>
              <a:rPr lang="en-US" sz="2800" dirty="0" smtClean="0">
                <a:solidFill>
                  <a:srgbClr val="FF0000"/>
                </a:solidFill>
              </a:rPr>
              <a:t>life</a:t>
            </a:r>
            <a:r>
              <a:rPr lang="en-US" sz="2800" dirty="0" smtClean="0"/>
              <a:t> </a:t>
            </a:r>
            <a:r>
              <a:rPr lang="en-US" sz="2800" strike="sngStrike" dirty="0" smtClean="0"/>
              <a:t>insects</a:t>
            </a:r>
            <a:r>
              <a:rPr lang="en-US" sz="2800" strike="sngStrike" dirty="0" smtClean="0"/>
              <a:t>)</a:t>
            </a:r>
            <a:r>
              <a:rPr lang="en-US" sz="2800" dirty="0" smtClean="0"/>
              <a:t>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a:t>
            </a:r>
            <a:r>
              <a:rPr lang="en-US" sz="2800" strike="sngStrike" dirty="0" smtClean="0"/>
              <a:t>(303(d) list)</a:t>
            </a:r>
            <a:r>
              <a:rPr lang="en-US" sz="2800" dirty="0" smtClean="0"/>
              <a:t>,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a:solidFill>
                  <a:schemeClr val="bg1"/>
                </a:solidFill>
              </a:rPr>
              <a:t>What are the aquatic life toxics criteria?</a:t>
            </a:r>
          </a:p>
          <a:p>
            <a:r>
              <a:rPr lang="en-US" sz="280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1000" b="-21000"/>
          </a:stretch>
        </a:blipFill>
        <a:effectLst/>
      </p:bgPr>
    </p:bg>
    <p:spTree>
      <p:nvGrpSpPr>
        <p:cNvPr id="1" name=""/>
        <p:cNvGrpSpPr/>
        <p:nvPr/>
      </p:nvGrpSpPr>
      <p:grpSpPr>
        <a:xfrm>
          <a:off x="0" y="0"/>
          <a:ext cx="0" cy="0"/>
          <a:chOff x="0" y="0"/>
          <a:chExt cx="0" cy="0"/>
        </a:xfrm>
      </p:grpSpPr>
      <p:grpSp>
        <p:nvGrpSpPr>
          <p:cNvPr id="23554" name="Group 1"/>
          <p:cNvGrpSpPr>
            <a:grpSpLocks/>
          </p:cNvGrpSpPr>
          <p:nvPr/>
        </p:nvGrpSpPr>
        <p:grpSpPr bwMode="auto">
          <a:xfrm>
            <a:off x="3200400" y="1752600"/>
            <a:ext cx="2473325" cy="2590800"/>
            <a:chOff x="4012746" y="141900"/>
            <a:chExt cx="2935876" cy="2935876"/>
          </a:xfrm>
        </p:grpSpPr>
        <p:sp>
          <p:nvSpPr>
            <p:cNvPr id="3" name="Oval 2"/>
            <p:cNvSpPr/>
            <p:nvPr/>
          </p:nvSpPr>
          <p:spPr>
            <a:xfrm>
              <a:off x="4012746" y="141900"/>
              <a:ext cx="2935876" cy="2935876"/>
            </a:xfrm>
            <a:prstGeom prst="ellipse">
              <a:avLst/>
            </a:prstGeom>
            <a:solidFill>
              <a:srgbClr val="FF9933">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4" name="Oval 4"/>
            <p:cNvSpPr/>
            <p:nvPr/>
          </p:nvSpPr>
          <p:spPr>
            <a:xfrm>
              <a:off x="4374548" y="832694"/>
              <a:ext cx="2153856" cy="132042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466850" fontAlgn="auto">
                <a:lnSpc>
                  <a:spcPct val="90000"/>
                </a:lnSpc>
                <a:spcAft>
                  <a:spcPct val="35000"/>
                </a:spcAft>
                <a:defRPr/>
              </a:pPr>
              <a:r>
                <a:rPr lang="en-US" sz="2800" b="1" dirty="0">
                  <a:solidFill>
                    <a:schemeClr val="bg1"/>
                  </a:solidFill>
                </a:rPr>
                <a:t>Magnitude</a:t>
              </a:r>
            </a:p>
            <a:p>
              <a:pPr algn="ctr" defTabSz="1466850" fontAlgn="auto">
                <a:lnSpc>
                  <a:spcPct val="90000"/>
                </a:lnSpc>
                <a:spcAft>
                  <a:spcPct val="35000"/>
                </a:spcAft>
                <a:defRPr/>
              </a:pPr>
              <a:r>
                <a:rPr lang="en-US" sz="2000" i="1" dirty="0">
                  <a:solidFill>
                    <a:schemeClr val="bg1"/>
                  </a:solidFill>
                  <a:cs typeface="Arial"/>
                </a:rPr>
                <a:t>(µg/L)</a:t>
              </a:r>
              <a:endParaRPr lang="en-US" sz="2000" i="1" dirty="0">
                <a:solidFill>
                  <a:schemeClr val="bg1"/>
                </a:solidFill>
              </a:endParaRPr>
            </a:p>
          </p:txBody>
        </p:sp>
      </p:grpSp>
      <p:grpSp>
        <p:nvGrpSpPr>
          <p:cNvPr id="23555" name="Group 4"/>
          <p:cNvGrpSpPr>
            <a:grpSpLocks/>
          </p:cNvGrpSpPr>
          <p:nvPr/>
        </p:nvGrpSpPr>
        <p:grpSpPr bwMode="auto">
          <a:xfrm>
            <a:off x="2057400" y="3810000"/>
            <a:ext cx="2584450" cy="2514600"/>
            <a:chOff x="2953385" y="1976823"/>
            <a:chExt cx="2935876" cy="2935876"/>
          </a:xfrm>
        </p:grpSpPr>
        <p:sp>
          <p:nvSpPr>
            <p:cNvPr id="6" name="Oval 5"/>
            <p:cNvSpPr/>
            <p:nvPr/>
          </p:nvSpPr>
          <p:spPr>
            <a:xfrm>
              <a:off x="2953385" y="1976823"/>
              <a:ext cx="2935876" cy="293587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p:cNvSpPr/>
            <p:nvPr/>
          </p:nvSpPr>
          <p:spPr>
            <a:xfrm>
              <a:off x="3487181" y="2738594"/>
              <a:ext cx="1761887" cy="1614361"/>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466850" fontAlgn="auto">
                <a:lnSpc>
                  <a:spcPct val="90000"/>
                </a:lnSpc>
                <a:spcAft>
                  <a:spcPct val="35000"/>
                </a:spcAft>
                <a:defRPr/>
              </a:pPr>
              <a:r>
                <a:rPr lang="en-US" sz="2800" b="1" dirty="0">
                  <a:solidFill>
                    <a:schemeClr val="bg1"/>
                  </a:solidFill>
                </a:rPr>
                <a:t>Duration</a:t>
              </a:r>
            </a:p>
            <a:p>
              <a:pPr algn="ctr" defTabSz="1466850" fontAlgn="auto">
                <a:lnSpc>
                  <a:spcPct val="90000"/>
                </a:lnSpc>
                <a:spcAft>
                  <a:spcPct val="35000"/>
                </a:spcAft>
                <a:defRPr/>
              </a:pPr>
              <a:r>
                <a:rPr lang="en-US" sz="2000" i="1" dirty="0">
                  <a:solidFill>
                    <a:schemeClr val="bg1"/>
                  </a:solidFill>
                </a:rPr>
                <a:t>(short and long term)</a:t>
              </a:r>
            </a:p>
          </p:txBody>
        </p:sp>
      </p:grpSp>
      <p:grpSp>
        <p:nvGrpSpPr>
          <p:cNvPr id="23556" name="Group 7"/>
          <p:cNvGrpSpPr>
            <a:grpSpLocks/>
          </p:cNvGrpSpPr>
          <p:nvPr/>
        </p:nvGrpSpPr>
        <p:grpSpPr bwMode="auto">
          <a:xfrm>
            <a:off x="4343400" y="3810000"/>
            <a:ext cx="2514600" cy="2590800"/>
            <a:chOff x="5068350" y="1977498"/>
            <a:chExt cx="2935876" cy="2935876"/>
          </a:xfrm>
        </p:grpSpPr>
        <p:sp>
          <p:nvSpPr>
            <p:cNvPr id="9" name="Oval 8"/>
            <p:cNvSpPr/>
            <p:nvPr/>
          </p:nvSpPr>
          <p:spPr>
            <a:xfrm>
              <a:off x="5068350" y="1977498"/>
              <a:ext cx="2935876" cy="2935876"/>
            </a:xfrm>
            <a:prstGeom prst="ellipse">
              <a:avLst/>
            </a:prstGeom>
            <a:solidFill>
              <a:srgbClr val="00CC9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4"/>
            <p:cNvSpPr/>
            <p:nvPr/>
          </p:nvSpPr>
          <p:spPr>
            <a:xfrm>
              <a:off x="5526154" y="2662896"/>
              <a:ext cx="2125915" cy="1993230"/>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466850" fontAlgn="auto">
                <a:lnSpc>
                  <a:spcPct val="90000"/>
                </a:lnSpc>
                <a:spcAft>
                  <a:spcPct val="35000"/>
                </a:spcAft>
                <a:defRPr/>
              </a:pPr>
              <a:r>
                <a:rPr lang="en-US" sz="2800" b="1" dirty="0">
                  <a:solidFill>
                    <a:schemeClr val="bg1"/>
                  </a:solidFill>
                </a:rPr>
                <a:t>Frequency</a:t>
              </a:r>
            </a:p>
            <a:p>
              <a:pPr algn="ctr" defTabSz="1466850" fontAlgn="auto">
                <a:lnSpc>
                  <a:spcPct val="90000"/>
                </a:lnSpc>
                <a:spcAft>
                  <a:spcPct val="35000"/>
                </a:spcAft>
                <a:defRPr/>
              </a:pPr>
              <a:r>
                <a:rPr lang="en-US" sz="2000" i="1" dirty="0">
                  <a:solidFill>
                    <a:schemeClr val="bg1"/>
                  </a:solidFill>
                </a:rPr>
                <a:t>(not to exceed more than once every 3 years)</a:t>
              </a:r>
            </a:p>
          </p:txBody>
        </p:sp>
      </p:grpSp>
      <p:sp>
        <p:nvSpPr>
          <p:cNvPr id="11" name="Rounded Rectangle 10"/>
          <p:cNvSpPr/>
          <p:nvPr/>
        </p:nvSpPr>
        <p:spPr>
          <a:xfrm>
            <a:off x="1539875" y="304800"/>
            <a:ext cx="5949950" cy="1219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8" name="TextBox 11"/>
          <p:cNvSpPr txBox="1">
            <a:spLocks noChangeArrowheads="1"/>
          </p:cNvSpPr>
          <p:nvPr/>
        </p:nvSpPr>
        <p:spPr bwMode="auto">
          <a:xfrm>
            <a:off x="1311275" y="457200"/>
            <a:ext cx="6464300" cy="1077913"/>
          </a:xfrm>
          <a:prstGeom prst="rect">
            <a:avLst/>
          </a:prstGeom>
          <a:noFill/>
          <a:ln w="9525">
            <a:noFill/>
            <a:miter lim="800000"/>
            <a:headEnd/>
            <a:tailEnd/>
          </a:ln>
        </p:spPr>
        <p:txBody>
          <a:bodyPr>
            <a:spAutoFit/>
          </a:bodyPr>
          <a:lstStyle/>
          <a:p>
            <a:pPr algn="ctr"/>
            <a:r>
              <a:rPr lang="en-US" sz="3200" b="1">
                <a:solidFill>
                  <a:schemeClr val="bg1"/>
                </a:solidFill>
              </a:rPr>
              <a:t>What Comprises the Aquatic Life Toxics Criteria?</a:t>
            </a:r>
          </a:p>
        </p:txBody>
      </p:sp>
      <p:sp>
        <p:nvSpPr>
          <p:cNvPr id="13" name="Slide Number Placeholder 12"/>
          <p:cNvSpPr>
            <a:spLocks noGrp="1"/>
          </p:cNvSpPr>
          <p:nvPr>
            <p:ph type="sldNum" sz="quarter" idx="12"/>
          </p:nvPr>
        </p:nvSpPr>
        <p:spPr/>
        <p:txBody>
          <a:bodyPr/>
          <a:lstStyle/>
          <a:p>
            <a:pPr>
              <a:defRPr/>
            </a:pPr>
            <a:fld id="{21E41865-1C42-4075-AEFF-04EFCD8CF482}"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p:txBody>
          <a:bodyPr/>
          <a:lstStyle/>
          <a:p>
            <a:r>
              <a:rPr lang="en-US" b="1" dirty="0" smtClean="0"/>
              <a:t>In 2013 EPA disapproved the following pollutants adopted in 2004:</a:t>
            </a:r>
          </a:p>
          <a:p>
            <a:endParaRPr lang="en-US" dirty="0" smtClean="0"/>
          </a:p>
          <a:p>
            <a:pPr>
              <a:buClr>
                <a:srgbClr val="3F8D6F"/>
              </a:buClr>
              <a:buFont typeface="Wingdings" pitchFamily="2" charset="2"/>
              <a:buChar char="§"/>
            </a:pPr>
            <a:r>
              <a:rPr lang="en-US" sz="2800" dirty="0" smtClean="0"/>
              <a:t>11 pesticides, selenium</a:t>
            </a:r>
          </a:p>
          <a:p>
            <a:pPr>
              <a:buClr>
                <a:srgbClr val="3F8D6F"/>
              </a:buClr>
              <a:buFont typeface="Wingdings" pitchFamily="2" charset="2"/>
              <a:buChar char="§"/>
            </a:pPr>
            <a:r>
              <a:rPr lang="en-US" sz="2800" dirty="0" smtClean="0"/>
              <a:t>copper</a:t>
            </a:r>
          </a:p>
          <a:p>
            <a:pPr>
              <a:buClr>
                <a:srgbClr val="3F8D6F"/>
              </a:buClr>
              <a:buFont typeface="Wingdings" pitchFamily="2" charset="2"/>
              <a:buChar char="§"/>
            </a:pPr>
            <a:r>
              <a:rPr lang="en-US" sz="2800" dirty="0" smtClean="0"/>
              <a:t>cadmium (acute)</a:t>
            </a:r>
          </a:p>
          <a:p>
            <a:pPr>
              <a:buClr>
                <a:srgbClr val="3F8D6F"/>
              </a:buClr>
              <a:buFont typeface="Wingdings" pitchFamily="2" charset="2"/>
              <a:buChar char="§"/>
            </a:pPr>
            <a:r>
              <a:rPr lang="en-US" sz="2800" dirty="0" smtClean="0"/>
              <a:t>aluminum</a:t>
            </a:r>
          </a:p>
          <a:p>
            <a:pPr>
              <a:buClr>
                <a:srgbClr val="3F8D6F"/>
              </a:buClr>
              <a:buFont typeface="Wingdings" pitchFamily="2" charset="2"/>
              <a:buChar char="§"/>
            </a:pPr>
            <a:r>
              <a:rPr lang="en-US" sz="2800" dirty="0" smtClean="0"/>
              <a:t>ammonia</a:t>
            </a:r>
          </a:p>
          <a:p>
            <a:endParaRPr lang="en-US" dirty="0" smtClean="0"/>
          </a:p>
        </p:txBody>
      </p:sp>
      <p:sp>
        <p:nvSpPr>
          <p:cNvPr id="3" name="Slide Number Placeholder 2"/>
          <p:cNvSpPr>
            <a:spLocks noGrp="1"/>
          </p:cNvSpPr>
          <p:nvPr>
            <p:ph type="sldNum" sz="quarter" idx="10"/>
          </p:nvPr>
        </p:nvSpPr>
        <p:spPr/>
        <p:txBody>
          <a:bodyPr/>
          <a:lstStyle/>
          <a:p>
            <a:pPr>
              <a:defRPr/>
            </a:pPr>
            <a:fld id="{290B70A3-FA60-4A97-AF6A-0016D1508839}" type="slidenum">
              <a:rPr lang="en-US"/>
              <a:pPr>
                <a:defRPr/>
              </a:pPr>
              <a:t>6</a:t>
            </a:fld>
            <a:endParaRPr lang="en-US"/>
          </a:p>
        </p:txBody>
      </p:sp>
      <p:sp>
        <p:nvSpPr>
          <p:cNvPr id="25603" name="TextBox 3"/>
          <p:cNvSpPr txBox="1">
            <a:spLocks noChangeArrowheads="1"/>
          </p:cNvSpPr>
          <p:nvPr/>
        </p:nvSpPr>
        <p:spPr bwMode="auto">
          <a:xfrm>
            <a:off x="395288" y="381000"/>
            <a:ext cx="8215312" cy="646113"/>
          </a:xfrm>
          <a:prstGeom prst="rect">
            <a:avLst/>
          </a:prstGeom>
          <a:noFill/>
          <a:ln w="9525">
            <a:noFill/>
            <a:miter lim="800000"/>
            <a:headEnd/>
            <a:tailEnd/>
          </a:ln>
        </p:spPr>
        <p:txBody>
          <a:bodyPr>
            <a:spAutoFit/>
          </a:bodyPr>
          <a:lstStyle/>
          <a:p>
            <a:r>
              <a:rPr lang="en-US" sz="3600" b="1" dirty="0">
                <a:solidFill>
                  <a:schemeClr val="bg1"/>
                </a:solidFill>
              </a:rPr>
              <a:t>2004 aquatic life toxics adoption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601">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25601">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5601">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601">
                                            <p:txEl>
                                              <p:pRg st="3" end="3"/>
                                            </p:txEl>
                                          </p:spTgt>
                                        </p:tgtEl>
                                        <p:attrNameLst>
                                          <p:attrName>ppt_x</p:attrName>
                                        </p:attrNameLst>
                                      </p:cBhvr>
                                      <p:tavLst>
                                        <p:tav tm="0">
                                          <p:val>
                                            <p:strVal val="ppt_x"/>
                                          </p:val>
                                        </p:tav>
                                        <p:tav tm="100000">
                                          <p:val>
                                            <p:strVal val="ppt_x"/>
                                          </p:val>
                                        </p:tav>
                                      </p:tavLst>
                                    </p:anim>
                                    <p:anim calcmode="lin" valueType="num">
                                      <p:cBhvr additive="base">
                                        <p:cTn id="13" dur="500"/>
                                        <p:tgtEl>
                                          <p:spTgt spid="25601">
                                            <p:txEl>
                                              <p:pRg st="3" end="3"/>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25601">
                                            <p:txEl>
                                              <p:pRg st="3" end="3"/>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25601">
                                            <p:txEl>
                                              <p:pRg st="4" end="4"/>
                                            </p:txEl>
                                          </p:spTgt>
                                        </p:tgtEl>
                                        <p:attrNameLst>
                                          <p:attrName>ppt_x</p:attrName>
                                        </p:attrNameLst>
                                      </p:cBhvr>
                                      <p:tavLst>
                                        <p:tav tm="0">
                                          <p:val>
                                            <p:strVal val="ppt_x"/>
                                          </p:val>
                                        </p:tav>
                                        <p:tav tm="100000">
                                          <p:val>
                                            <p:strVal val="ppt_x"/>
                                          </p:val>
                                        </p:tav>
                                      </p:tavLst>
                                    </p:anim>
                                    <p:anim calcmode="lin" valueType="num">
                                      <p:cBhvr additive="base">
                                        <p:cTn id="17" dur="500"/>
                                        <p:tgtEl>
                                          <p:spTgt spid="25601">
                                            <p:txEl>
                                              <p:pRg st="4" end="4"/>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25601">
                                            <p:txEl>
                                              <p:pRg st="4" end="4"/>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25601">
                                            <p:txEl>
                                              <p:pRg st="5" end="5"/>
                                            </p:txEl>
                                          </p:spTgt>
                                        </p:tgtEl>
                                        <p:attrNameLst>
                                          <p:attrName>ppt_x</p:attrName>
                                        </p:attrNameLst>
                                      </p:cBhvr>
                                      <p:tavLst>
                                        <p:tav tm="0">
                                          <p:val>
                                            <p:strVal val="ppt_x"/>
                                          </p:val>
                                        </p:tav>
                                        <p:tav tm="100000">
                                          <p:val>
                                            <p:strVal val="ppt_x"/>
                                          </p:val>
                                        </p:tav>
                                      </p:tavLst>
                                    </p:anim>
                                    <p:anim calcmode="lin" valueType="num">
                                      <p:cBhvr additive="base">
                                        <p:cTn id="21" dur="500"/>
                                        <p:tgtEl>
                                          <p:spTgt spid="25601">
                                            <p:txEl>
                                              <p:pRg st="5" end="5"/>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25601">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mph" presetSubtype="2" fill="hold" nodeType="clickEffect">
                                  <p:stCondLst>
                                    <p:cond delay="0"/>
                                  </p:stCondLst>
                                  <p:childTnLst>
                                    <p:anim to="1.5" calcmode="lin" valueType="num">
                                      <p:cBhvr override="childStyle">
                                        <p:cTn id="26" dur="500" fill="hold"/>
                                        <p:tgtEl>
                                          <p:spTgt spid="25601">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smtClean="0"/>
          </a:p>
          <a:p>
            <a:pPr>
              <a:lnSpc>
                <a:spcPct val="90000"/>
              </a:lnSpc>
              <a:buClr>
                <a:srgbClr val="3F8D6F"/>
              </a:buClr>
              <a:buFont typeface="Wingdings" pitchFamily="2" charset="2"/>
              <a:buChar char="§"/>
            </a:pPr>
            <a:r>
              <a:rPr lang="en-US" sz="2600" smtClean="0"/>
              <a:t>EQC adopted ammonia criteria based on EPA’s 1999 recommendations—these criteria have never been effective</a:t>
            </a:r>
          </a:p>
          <a:p>
            <a:pPr>
              <a:lnSpc>
                <a:spcPct val="90000"/>
              </a:lnSpc>
              <a:buClr>
                <a:srgbClr val="3F8D6F"/>
              </a:buClr>
            </a:pPr>
            <a:endParaRPr lang="en-US" sz="2600" smtClean="0"/>
          </a:p>
          <a:p>
            <a:pPr>
              <a:lnSpc>
                <a:spcPct val="90000"/>
              </a:lnSpc>
              <a:buClr>
                <a:srgbClr val="3F8D6F"/>
              </a:buClr>
              <a:buFont typeface="Wingdings" pitchFamily="2" charset="2"/>
              <a:buChar char="§"/>
            </a:pPr>
            <a:r>
              <a:rPr lang="en-US" sz="2600" smtClean="0"/>
              <a:t>EPA must approve state revisions to water quality standards before being effective</a:t>
            </a:r>
          </a:p>
          <a:p>
            <a:pPr lvl="1">
              <a:lnSpc>
                <a:spcPct val="90000"/>
              </a:lnSpc>
              <a:buFont typeface="Wingdings" pitchFamily="2" charset="2"/>
              <a:buNone/>
            </a:pPr>
            <a:r>
              <a:rPr lang="en-US" sz="1900" b="1" smtClean="0"/>
              <a:t>REQUIRED:</a:t>
            </a:r>
            <a:r>
              <a:rPr lang="en-US" sz="2200" smtClean="0"/>
              <a:t> Endangered Species Act (ESA) consultation with National Marine Fisheries Service and U.S. Fish &amp; Wildlife Service for criteria affecting threatened and endangered (T&amp;E) species</a:t>
            </a:r>
          </a:p>
          <a:p>
            <a:pPr>
              <a:lnSpc>
                <a:spcPct val="90000"/>
              </a:lnSpc>
            </a:pPr>
            <a:endParaRPr lang="en-US" sz="300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200" b="1" dirty="0" smtClean="0">
                <a:solidFill>
                  <a:srgbClr val="3F8D6F"/>
                </a:solidFill>
              </a:rPr>
              <a:t>Aug. 2012: </a:t>
            </a:r>
            <a:r>
              <a:rPr lang="en-US" sz="2200" dirty="0" smtClean="0"/>
              <a:t>NMFS ESA consultation indicated that Oregon’s ammonia criteria would cause harm to T&amp;E species</a:t>
            </a:r>
          </a:p>
          <a:p>
            <a:pPr>
              <a:lnSpc>
                <a:spcPct val="80000"/>
              </a:lnSpc>
              <a:buClr>
                <a:srgbClr val="3F8D6F"/>
              </a:buClr>
              <a:buFont typeface="Wingdings" pitchFamily="2" charset="2"/>
              <a:buNone/>
            </a:pPr>
            <a:endParaRPr lang="en-US" sz="2200" dirty="0" smtClean="0"/>
          </a:p>
          <a:p>
            <a:pPr>
              <a:lnSpc>
                <a:spcPct val="80000"/>
              </a:lnSpc>
              <a:buClr>
                <a:srgbClr val="3F8D6F"/>
              </a:buClr>
              <a:buFont typeface="Wingdings" pitchFamily="2" charset="2"/>
              <a:buChar char="§"/>
            </a:pPr>
            <a:r>
              <a:rPr lang="en-US" sz="2200" b="1" dirty="0" smtClean="0">
                <a:solidFill>
                  <a:srgbClr val="3F8D6F"/>
                </a:solidFill>
              </a:rPr>
              <a:t>Jan. 2013: </a:t>
            </a:r>
            <a:r>
              <a:rPr lang="en-US" sz="2200" dirty="0" smtClean="0"/>
              <a:t>EPA disapproved ammonia (and other pollutants)</a:t>
            </a:r>
            <a:r>
              <a:rPr lang="en-US" sz="1900" dirty="0" smtClean="0"/>
              <a:t>:</a:t>
            </a:r>
          </a:p>
          <a:p>
            <a:pPr lvl="1">
              <a:lnSpc>
                <a:spcPct val="80000"/>
              </a:lnSpc>
            </a:pPr>
            <a:r>
              <a:rPr lang="en-US" sz="2000" dirty="0" smtClean="0"/>
              <a:t>1999 ammonia criteria are not protective of freshwater mussels and snails and according to NMFS would cause jeopardy to T&amp;E species in OR </a:t>
            </a:r>
          </a:p>
          <a:p>
            <a:pPr lvl="1">
              <a:lnSpc>
                <a:spcPct val="80000"/>
              </a:lnSpc>
              <a:buFont typeface="Wingdings" pitchFamily="2" charset="2"/>
              <a:buNone/>
            </a:pPr>
            <a:endParaRPr lang="en-US" sz="2000" dirty="0" smtClean="0"/>
          </a:p>
          <a:p>
            <a:pPr lvl="1">
              <a:lnSpc>
                <a:spcPct val="80000"/>
              </a:lnSpc>
            </a:pPr>
            <a:r>
              <a:rPr lang="en-US" sz="2000" dirty="0" smtClean="0"/>
              <a:t>Therefore, 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19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a:t>
            </a:r>
          </a:p>
          <a:p>
            <a:pPr lvl="1">
              <a:lnSpc>
                <a:spcPct val="90000"/>
              </a:lnSpc>
            </a:pPr>
            <a:r>
              <a:rPr lang="en-US" sz="2000" dirty="0" smtClean="0"/>
              <a:t>Invasive species removed </a:t>
            </a:r>
          </a:p>
          <a:p>
            <a:pPr lvl="1">
              <a:lnSpc>
                <a:spcPct val="90000"/>
              </a:lnSpc>
            </a:pPr>
            <a:r>
              <a:rPr lang="en-US" sz="2000" b="1" dirty="0" smtClean="0">
                <a:solidFill>
                  <a:srgbClr val="3F8D6F"/>
                </a:solidFill>
              </a:rPr>
              <a:t>Mussels </a:t>
            </a:r>
            <a:r>
              <a:rPr lang="en-US" sz="2000" dirty="0" smtClean="0"/>
              <a:t>(</a:t>
            </a:r>
            <a:r>
              <a:rPr lang="en-US" sz="2000" dirty="0" err="1" smtClean="0"/>
              <a:t>Unionid</a:t>
            </a:r>
            <a:r>
              <a:rPr lang="en-US" sz="2000" dirty="0" smtClean="0"/>
              <a:t> family— “pearly mussels”) and gill-bearing (non-</a:t>
            </a:r>
            <a:r>
              <a:rPr lang="en-US" sz="2000" dirty="0" err="1" smtClean="0"/>
              <a:t>pulmonate</a:t>
            </a:r>
            <a:r>
              <a:rPr lang="en-US" sz="2000" dirty="0" smtClean="0"/>
              <a:t>) </a:t>
            </a:r>
            <a:r>
              <a:rPr lang="en-US" sz="2000" b="1" dirty="0" smtClean="0">
                <a:solidFill>
                  <a:srgbClr val="3F8D6F"/>
                </a:solidFill>
              </a:rPr>
              <a:t>snails</a:t>
            </a:r>
            <a:r>
              <a:rPr lang="en-US" sz="2000" dirty="0" smtClean="0"/>
              <a:t> are some of the most sensitive species</a:t>
            </a:r>
          </a:p>
          <a:p>
            <a:pPr lvl="1">
              <a:lnSpc>
                <a:spcPct val="90000"/>
              </a:lnSpc>
            </a:pPr>
            <a:r>
              <a:rPr lang="en-US" sz="2000" dirty="0" smtClean="0"/>
              <a:t>14 T&amp;E species (5 are mussels) included in toxicity data</a:t>
            </a:r>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increases,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Ammonia Webinar</Template>
  <TotalTime>4176</TotalTime>
  <Words>4894</Words>
  <Application>Microsoft Office PowerPoint</Application>
  <PresentationFormat>On-screen Show (4:3)</PresentationFormat>
  <Paragraphs>937</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dsturde</cp:lastModifiedBy>
  <cp:revision>335</cp:revision>
  <dcterms:created xsi:type="dcterms:W3CDTF">2014-08-28T17:02:09Z</dcterms:created>
  <dcterms:modified xsi:type="dcterms:W3CDTF">2014-12-08T22:59:18Z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