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9" r:id="rId3"/>
    <p:sldId id="266" r:id="rId4"/>
    <p:sldId id="264" r:id="rId5"/>
    <p:sldId id="263" r:id="rId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egg" initials="GBD"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F8D6F"/>
    <a:srgbClr val="439777"/>
    <a:srgbClr val="57B59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601" autoAdjust="0"/>
    <p:restoredTop sz="65009" autoAdjust="0"/>
  </p:normalViewPr>
  <p:slideViewPr>
    <p:cSldViewPr>
      <p:cViewPr>
        <p:scale>
          <a:sx n="94" d="100"/>
          <a:sy n="94" d="100"/>
        </p:scale>
        <p:origin x="-246" y="-78"/>
      </p:cViewPr>
      <p:guideLst>
        <p:guide orient="horz" pos="2160"/>
        <p:guide pos="2880"/>
      </p:guideLst>
    </p:cSldViewPr>
  </p:slideViewPr>
  <p:notesTextViewPr>
    <p:cViewPr>
      <p:scale>
        <a:sx n="95" d="100"/>
        <a:sy n="95" d="100"/>
      </p:scale>
      <p:origin x="0" y="0"/>
    </p:cViewPr>
  </p:notesTextViewPr>
  <p:notesViewPr>
    <p:cSldViewPr>
      <p:cViewPr varScale="1">
        <p:scale>
          <a:sx n="81" d="100"/>
          <a:sy n="81" d="100"/>
        </p:scale>
        <p:origin x="-1998" y="-8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4-08-25T12:11:04.206" idx="1">
    <p:pos x="2739" y="2624"/>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724A0F9-2829-4EA2-BBD4-05763CBE77FF}" type="datetimeFigureOut">
              <a:rPr lang="en-US" smtClean="0"/>
              <a:pPr/>
              <a:t>8/25/2014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563DEFE-92C0-465F-AD1A-D4893C4CFF2D}" type="slidenum">
              <a:rPr lang="en-US" smtClean="0"/>
              <a:pPr/>
              <a:t>‹#›</a:t>
            </a:fld>
            <a:endParaRPr lang="en-US"/>
          </a:p>
        </p:txBody>
      </p:sp>
    </p:spTree>
    <p:extLst>
      <p:ext uri="{BB962C8B-B14F-4D97-AF65-F5344CB8AC3E}">
        <p14:creationId xmlns="" xmlns:p14="http://schemas.microsoft.com/office/powerpoint/2010/main" val="266219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Introduction  by Leah:</a:t>
            </a:r>
          </a:p>
          <a:p>
            <a:r>
              <a:rPr lang="en-US" dirty="0" smtClean="0"/>
              <a:t>Good morning, Chair O’Keefe, Commissioners. My</a:t>
            </a:r>
            <a:r>
              <a:rPr lang="en-US" baseline="0" dirty="0" smtClean="0"/>
              <a:t> name is</a:t>
            </a:r>
            <a:r>
              <a:rPr lang="en-US" dirty="0" smtClean="0"/>
              <a:t> </a:t>
            </a:r>
            <a:r>
              <a:rPr lang="en-US" dirty="0" smtClean="0">
                <a:solidFill>
                  <a:srgbClr val="FF0000"/>
                </a:solidFill>
              </a:rPr>
              <a:t>Leah</a:t>
            </a:r>
            <a:r>
              <a:rPr lang="en-US" baseline="0" dirty="0" smtClean="0">
                <a:solidFill>
                  <a:srgbClr val="FF0000"/>
                </a:solidFill>
              </a:rPr>
              <a:t> Feldon and I am the interim Air Quality Operations manager</a:t>
            </a:r>
            <a:r>
              <a:rPr lang="en-US" baseline="0" dirty="0" smtClean="0"/>
              <a:t>, and with me is Gregg Dahmen, an Environmental Engineer with the Air Operations section.  Today we are presenting to you a rule which proposes to increase the Title V permit fees by the Consumer Price Index, or CPI. Now Gregg will explain the proposed rules.  </a:t>
            </a:r>
          </a:p>
          <a:p>
            <a:endParaRPr lang="en-US" baseline="0" dirty="0" smtClean="0"/>
          </a:p>
          <a:p>
            <a:r>
              <a:rPr lang="en-US" baseline="0" dirty="0" smtClean="0"/>
              <a:t>Thank you, Leah.  Chair O’Keefe, Commissioners.</a:t>
            </a:r>
          </a:p>
          <a:p>
            <a:r>
              <a:rPr lang="en-US" baseline="0" dirty="0" smtClean="0"/>
              <a:t>My name is Gregg Dahmen. Thank you for the opportunity to present </a:t>
            </a:r>
            <a:r>
              <a:rPr lang="en-US" u="none" baseline="0" dirty="0" smtClean="0">
                <a:solidFill>
                  <a:srgbClr val="C00000"/>
                </a:solidFill>
              </a:rPr>
              <a:t>our proposal to increase the Title V Permit Fees by the CPI. </a:t>
            </a:r>
            <a:r>
              <a:rPr lang="en-US" u="none" baseline="0" dirty="0" smtClean="0"/>
              <a:t>First</a:t>
            </a:r>
            <a:r>
              <a:rPr lang="en-US" baseline="0" dirty="0" smtClean="0"/>
              <a:t>, I will give you a little context for this proposal, then I will explain the proposed fee increases and finally, I will give you our recommendation.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A563DEFE-92C0-465F-AD1A-D4893C4CFF2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federal Clean Air Act requires all Title V program costs to be fully funded by Title V permit fees.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Title</a:t>
            </a:r>
            <a:r>
              <a:rPr lang="en-US" baseline="0" dirty="0" smtClean="0"/>
              <a:t> V permits are major source permits; currently there are 114 Title V sources in Oregon.  The program’s key functions include:</a:t>
            </a:r>
            <a:endParaRPr lang="en-US" sz="1200" dirty="0" smtClean="0"/>
          </a:p>
          <a:p>
            <a:pPr lvl="0">
              <a:buFont typeface="Arial" pitchFamily="34" charset="0"/>
              <a:buChar char="•"/>
            </a:pPr>
            <a:r>
              <a:rPr lang="en-US" sz="1200" dirty="0" smtClean="0"/>
              <a:t> Timely issuance and renewal of permits</a:t>
            </a:r>
          </a:p>
          <a:p>
            <a:pPr lvl="0">
              <a:buFont typeface="Arial" pitchFamily="34" charset="0"/>
              <a:buChar char="•"/>
            </a:pPr>
            <a:r>
              <a:rPr lang="en-US" sz="1200" dirty="0" smtClean="0"/>
              <a:t> Compliance inspections</a:t>
            </a:r>
          </a:p>
          <a:p>
            <a:pPr lvl="0">
              <a:buFont typeface="Arial" pitchFamily="34" charset="0"/>
              <a:buChar char="•"/>
            </a:pPr>
            <a:r>
              <a:rPr lang="en-US" sz="1200" dirty="0" smtClean="0"/>
              <a:t> Monitoring and enforcement to ensure compliance with air quality regulations</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Both federal and state statutes authorize</a:t>
            </a:r>
            <a:r>
              <a:rPr lang="en-US" baseline="0" dirty="0" smtClean="0"/>
              <a:t> annual CPI increases to </a:t>
            </a:r>
            <a:r>
              <a:rPr lang="en-US" dirty="0" smtClean="0"/>
              <a:t>provide funding for DEQ to operate the program at its current level.  Regular</a:t>
            </a:r>
            <a:r>
              <a:rPr lang="en-US" baseline="0" dirty="0" smtClean="0"/>
              <a:t> fee increases are needed because program costs increase, namely staff costs.</a:t>
            </a:r>
            <a:r>
              <a:rPr lang="en-US" sz="1200" baseline="0" dirty="0" smtClean="0"/>
              <a:t>  </a:t>
            </a:r>
            <a:r>
              <a:rPr lang="en-US" sz="1200" dirty="0" smtClean="0"/>
              <a:t>Failure to increase fees could jeopardize DEQ’s ability to maintain federal approval</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Today we are asking you to approve a CPI increase for phase one of a two-phase rulemaking.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Phase one is a 1.7% increase, based on the 2013 CPI – we know the actual amount of the 2013 CPI.</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Phase two of the rulemaking is an estimated increase, based on the estimated 2014 CPI – we will have the actual amount in late September 2014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are doing a two-phased rulemaking approach in order to save administrative costs.  We had one notice and comment period for both CPIs, but will ask the Commission to adopt each phase separately since the 2014 is only estimated at this point.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will come back at a later commission meeting for approval of the 2014 increase. As long the CPI is close to the estimated 1.7 %, we won’t have to re-notice.</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NOTES IF NEEDED </a:t>
            </a:r>
            <a:r>
              <a:rPr lang="en-US" dirty="0" smtClean="0">
                <a:sym typeface="Wingdings" pitchFamily="2" charset="2"/>
              </a:rPr>
              <a:t> Staff costs include:</a:t>
            </a:r>
          </a:p>
          <a:p>
            <a:pPr marL="45720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sym typeface="Wingdings" pitchFamily="2" charset="2"/>
              </a:rPr>
              <a:t>Salary</a:t>
            </a:r>
            <a:r>
              <a:rPr lang="en-US" baseline="0" dirty="0" smtClean="0">
                <a:sym typeface="Wingdings" pitchFamily="2" charset="2"/>
              </a:rPr>
              <a:t> – 2% cost of living increase in September</a:t>
            </a:r>
          </a:p>
          <a:p>
            <a:pPr marL="45720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sym typeface="Wingdings" pitchFamily="2" charset="2"/>
              </a:rPr>
              <a:t>Medical, dental, PERS</a:t>
            </a:r>
          </a:p>
          <a:p>
            <a:pPr marL="45720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baseline="0" dirty="0" smtClean="0">
              <a:sym typeface="Wingdings" pitchFamily="2" charset="2"/>
            </a:endParaRPr>
          </a:p>
          <a:p>
            <a:pPr marL="457200" marR="0" lvl="1"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sym typeface="Wingdings" pitchFamily="2" charset="2"/>
              </a:rPr>
              <a:t>What happens if CPI doesn’t cover costs?</a:t>
            </a:r>
          </a:p>
          <a:p>
            <a:pPr marL="914400" marR="0" lvl="2"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sym typeface="Wingdings" pitchFamily="2" charset="2"/>
              </a:rPr>
              <a:t>We have experienced that in the past </a:t>
            </a:r>
          </a:p>
          <a:p>
            <a:pPr marL="914400" marR="0" lvl="2"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smtClean="0">
                <a:sym typeface="Wingdings" pitchFamily="2" charset="2"/>
              </a:rPr>
              <a:t>In 2007, the Legislature approved an increase in the statutory basic Title V fees which were originally set in 1988.</a:t>
            </a:r>
          </a:p>
        </p:txBody>
      </p:sp>
      <p:sp>
        <p:nvSpPr>
          <p:cNvPr id="4" name="Slide Number Placeholder 3"/>
          <p:cNvSpPr>
            <a:spLocks noGrp="1"/>
          </p:cNvSpPr>
          <p:nvPr>
            <p:ph type="sldNum" sz="quarter" idx="10"/>
          </p:nvPr>
        </p:nvSpPr>
        <p:spPr/>
        <p:txBody>
          <a:bodyPr/>
          <a:lstStyle/>
          <a:p>
            <a:fld id="{A563DEFE-92C0-465F-AD1A-D4893C4CFF2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This Table shows the various proposed fees for the Title V permit program.  The proposed rules affect several different fee types. </a:t>
            </a:r>
          </a:p>
          <a:p>
            <a:r>
              <a:rPr lang="en-US" baseline="0" dirty="0" smtClean="0"/>
              <a:t>The first column of the table shows the fee type, followed by the current fees, then the 2014 proposed fees based on the 2013 CPI, and finally the estimated 2015 proposed fees which will ultimately be based on the 2014 CPI.  </a:t>
            </a:r>
          </a:p>
          <a:p>
            <a:pPr>
              <a:lnSpc>
                <a:spcPct val="100000"/>
              </a:lnSpc>
              <a:spcAft>
                <a:spcPts val="1200"/>
              </a:spcAft>
            </a:pPr>
            <a:endParaRPr lang="en-US" baseline="0" dirty="0" smtClean="0"/>
          </a:p>
          <a:p>
            <a:pPr lvl="0">
              <a:lnSpc>
                <a:spcPct val="150000"/>
              </a:lnSpc>
              <a:buFont typeface="Arial" pitchFamily="34" charset="0"/>
              <a:buNone/>
            </a:pPr>
            <a:r>
              <a:rPr lang="en-US" sz="1000" b="0" dirty="0" smtClean="0"/>
              <a:t>Going through the rows under</a:t>
            </a:r>
            <a:r>
              <a:rPr lang="en-US" sz="1000" b="0" baseline="0" dirty="0" smtClean="0"/>
              <a:t> the fee category column…</a:t>
            </a:r>
          </a:p>
          <a:p>
            <a:pPr lvl="0">
              <a:lnSpc>
                <a:spcPct val="150000"/>
              </a:lnSpc>
              <a:buFont typeface="Arial" pitchFamily="34" charset="0"/>
              <a:buNone/>
            </a:pPr>
            <a:r>
              <a:rPr lang="en-US" sz="1000" b="0" baseline="0" dirty="0" smtClean="0"/>
              <a:t>First, the annual base fee is </a:t>
            </a:r>
            <a:r>
              <a:rPr lang="en-US" sz="1000" b="0" dirty="0" smtClean="0"/>
              <a:t>Increased for  the period of 11/15/2014 through 11/14/2015.  All Title V permit</a:t>
            </a:r>
            <a:r>
              <a:rPr lang="en-US" sz="1000" b="0" baseline="0" dirty="0" smtClean="0"/>
              <a:t> holders pay this annual base fee.</a:t>
            </a:r>
          </a:p>
          <a:p>
            <a:pPr lvl="0">
              <a:lnSpc>
                <a:spcPct val="150000"/>
              </a:lnSpc>
              <a:buFont typeface="Arial" pitchFamily="34" charset="0"/>
              <a:buChar char="•"/>
            </a:pPr>
            <a:endParaRPr lang="en-US" sz="1000" b="0" baseline="0" dirty="0" smtClean="0"/>
          </a:p>
          <a:p>
            <a:pPr marL="0" marR="0" lvl="0" indent="0" algn="l" defTabSz="914400" rtl="0" eaLnBrk="1" fontAlgn="auto" latinLnBrk="0" hangingPunct="1">
              <a:lnSpc>
                <a:spcPct val="150000"/>
              </a:lnSpc>
              <a:spcBef>
                <a:spcPts val="0"/>
              </a:spcBef>
              <a:spcAft>
                <a:spcPts val="0"/>
              </a:spcAft>
              <a:buClrTx/>
              <a:buSzTx/>
              <a:buFont typeface="Arial" pitchFamily="34" charset="0"/>
              <a:buNone/>
              <a:tabLst/>
              <a:defRPr/>
            </a:pPr>
            <a:r>
              <a:rPr lang="en-US" sz="1000" b="0" dirty="0" smtClean="0"/>
              <a:t>Next,</a:t>
            </a:r>
            <a:r>
              <a:rPr lang="en-US" sz="1000" b="0" baseline="0" dirty="0" smtClean="0"/>
              <a:t> the emission fee is a fee that is specific to the source.  Emission fees are based on an individual source’s emission levels of the following pollutants: </a:t>
            </a:r>
            <a:r>
              <a:rPr lang="en-US" sz="1000" b="0" dirty="0" smtClean="0"/>
              <a:t>PM</a:t>
            </a:r>
            <a:r>
              <a:rPr lang="en-US" sz="1000" b="0" baseline="-25000" dirty="0" smtClean="0"/>
              <a:t>10</a:t>
            </a:r>
            <a:r>
              <a:rPr lang="en-US" sz="1000" b="0" dirty="0" smtClean="0"/>
              <a:t>, NO</a:t>
            </a:r>
            <a:r>
              <a:rPr lang="en-US" sz="1000" b="0" baseline="-25000" dirty="0" smtClean="0"/>
              <a:t>X</a:t>
            </a:r>
            <a:r>
              <a:rPr lang="en-US" sz="1000" b="0" dirty="0" smtClean="0"/>
              <a:t>, SO</a:t>
            </a:r>
            <a:r>
              <a:rPr lang="en-US" sz="1000" b="0" baseline="-25000" dirty="0" smtClean="0"/>
              <a:t>2</a:t>
            </a:r>
            <a:r>
              <a:rPr lang="en-US" sz="1000" b="0" dirty="0" smtClean="0"/>
              <a:t> and VOC.  There is a 7,000 tons per year cap on the emissions when</a:t>
            </a:r>
            <a:r>
              <a:rPr lang="en-US" sz="1000" b="0" baseline="0" dirty="0" smtClean="0"/>
              <a:t> calculating this fee.</a:t>
            </a:r>
            <a:endParaRPr lang="en-US" sz="1000" b="0" dirty="0" smtClean="0"/>
          </a:p>
          <a:p>
            <a:pPr lvl="0">
              <a:lnSpc>
                <a:spcPct val="150000"/>
              </a:lnSpc>
              <a:buFont typeface="Arial" pitchFamily="34" charset="0"/>
              <a:buNone/>
            </a:pPr>
            <a:endParaRPr lang="en-US" sz="1000" b="0" dirty="0" smtClean="0"/>
          </a:p>
          <a:p>
            <a:pPr lvl="0">
              <a:lnSpc>
                <a:spcPct val="150000"/>
              </a:lnSpc>
              <a:buFont typeface="Arial" pitchFamily="34" charset="0"/>
              <a:buNone/>
            </a:pPr>
            <a:r>
              <a:rPr lang="en-US" sz="1000" b="0" dirty="0" smtClean="0"/>
              <a:t>Finally,</a:t>
            </a:r>
            <a:r>
              <a:rPr lang="en-US" sz="1000" b="0" baseline="0" dirty="0" smtClean="0"/>
              <a:t> the proposed increase also applies to special activity fees.  These include administrative amendments; simple, moderate and complex permit modifications; and air monitoring reviews.  </a:t>
            </a:r>
            <a:endParaRPr lang="en-US" sz="1000" b="0" dirty="0" smtClean="0"/>
          </a:p>
        </p:txBody>
      </p:sp>
      <p:sp>
        <p:nvSpPr>
          <p:cNvPr id="4" name="Slide Number Placeholder 3"/>
          <p:cNvSpPr>
            <a:spLocks noGrp="1"/>
          </p:cNvSpPr>
          <p:nvPr>
            <p:ph type="sldNum" sz="quarter" idx="10"/>
          </p:nvPr>
        </p:nvSpPr>
        <p:spPr/>
        <p:txBody>
          <a:bodyPr/>
          <a:lstStyle/>
          <a:p>
            <a:fld id="{A563DEFE-92C0-465F-AD1A-D4893C4CFF2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I will address the public</a:t>
            </a:r>
            <a:r>
              <a:rPr lang="en-US" baseline="0" dirty="0" smtClean="0"/>
              <a:t> notice and comment process for this rulemaking</a:t>
            </a:r>
            <a:r>
              <a:rPr lang="en-US" dirty="0" smtClean="0"/>
              <a:t>. </a:t>
            </a:r>
          </a:p>
          <a:p>
            <a:endParaRPr lang="en-US" dirty="0" smtClean="0"/>
          </a:p>
          <a:p>
            <a:r>
              <a:rPr lang="en-US" dirty="0" smtClean="0"/>
              <a:t>The proposed rules were put on public </a:t>
            </a:r>
            <a:r>
              <a:rPr lang="en-US" u="none" dirty="0" smtClean="0"/>
              <a:t>notice</a:t>
            </a:r>
            <a:r>
              <a:rPr lang="en-US" u="none" baseline="0" dirty="0" smtClean="0"/>
              <a:t> in May</a:t>
            </a:r>
            <a:r>
              <a:rPr lang="en-US" dirty="0" smtClean="0"/>
              <a:t>.  We requested input from the 114 Title</a:t>
            </a:r>
            <a:r>
              <a:rPr lang="en-US" baseline="0" dirty="0" smtClean="0"/>
              <a:t> V </a:t>
            </a:r>
            <a:r>
              <a:rPr lang="en-US" dirty="0" smtClean="0"/>
              <a:t>permit holders that are subject to the fee increase, and notified an additional 6,784</a:t>
            </a:r>
            <a:r>
              <a:rPr lang="en-US" baseline="0" dirty="0" smtClean="0"/>
              <a:t> interested parties by email and US mail.  </a:t>
            </a:r>
          </a:p>
          <a:p>
            <a:r>
              <a:rPr lang="en-US" baseline="0" dirty="0" smtClean="0"/>
              <a:t>DEQ held a public hearing on June 16</a:t>
            </a:r>
            <a:r>
              <a:rPr lang="en-US" baseline="30000" dirty="0" smtClean="0"/>
              <a:t>th</a:t>
            </a:r>
            <a:r>
              <a:rPr lang="en-US" baseline="0" dirty="0" smtClean="0"/>
              <a:t>.  No one attended the public hearing.</a:t>
            </a:r>
          </a:p>
          <a:p>
            <a:endParaRPr lang="en-US" baseline="0" dirty="0" smtClean="0"/>
          </a:p>
          <a:p>
            <a:r>
              <a:rPr lang="en-US" baseline="0" dirty="0" smtClean="0"/>
              <a:t>The comments DEQ received addressed the amount of the fee increase rather than any specific rule language. </a:t>
            </a:r>
            <a:endParaRPr lang="en-US" dirty="0" smtClean="0"/>
          </a:p>
          <a:p>
            <a:endParaRPr lang="en-US" baseline="0" dirty="0" smtClean="0"/>
          </a:p>
          <a:p>
            <a:r>
              <a:rPr lang="en-US" i="0" strike="noStrike" baseline="0" dirty="0" smtClean="0"/>
              <a:t>One</a:t>
            </a:r>
            <a:r>
              <a:rPr lang="en-US" i="0" baseline="0" dirty="0" smtClean="0"/>
              <a:t> commenter thought the fees were already too high, and would prefer to have the fees lowered.  The other commenter recommended that the fees be doubled or increased even more to help drive air pollution down. </a:t>
            </a:r>
          </a:p>
          <a:p>
            <a:endParaRPr lang="en-US" i="0" baseline="0" dirty="0" smtClean="0"/>
          </a:p>
          <a:p>
            <a:r>
              <a:rPr lang="en-US" baseline="0" dirty="0" smtClean="0"/>
              <a:t>No changes were made in the proposed rules based on the comments received.</a:t>
            </a:r>
            <a:endParaRPr lang="en-US" i="0" baseline="0" dirty="0" smtClean="0"/>
          </a:p>
        </p:txBody>
      </p:sp>
      <p:sp>
        <p:nvSpPr>
          <p:cNvPr id="4" name="Slide Number Placeholder 3"/>
          <p:cNvSpPr>
            <a:spLocks noGrp="1"/>
          </p:cNvSpPr>
          <p:nvPr>
            <p:ph type="sldNum" sz="quarter" idx="10"/>
          </p:nvPr>
        </p:nvSpPr>
        <p:spPr/>
        <p:txBody>
          <a:bodyPr/>
          <a:lstStyle/>
          <a:p>
            <a:fld id="{A563DEFE-92C0-465F-AD1A-D4893C4CFF2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0" baseline="0" dirty="0" smtClean="0"/>
          </a:p>
          <a:p>
            <a:r>
              <a:rPr lang="en-US" b="1" dirty="0" smtClean="0"/>
              <a:t>In conclusion,</a:t>
            </a:r>
            <a:r>
              <a:rPr lang="en-US" b="1" baseline="0" dirty="0" smtClean="0"/>
              <a:t> </a:t>
            </a:r>
            <a:r>
              <a:rPr lang="en-US" b="1" dirty="0" smtClean="0"/>
              <a:t>DEQ recommends that the Environmental Quality Commission</a:t>
            </a:r>
            <a:r>
              <a:rPr lang="en-US" b="1" baseline="0" dirty="0" smtClean="0"/>
              <a:t> a</a:t>
            </a:r>
            <a:r>
              <a:rPr lang="en-US" b="1" dirty="0" smtClean="0"/>
              <a:t>dopt Phase One of the proposed rules in Attachment A as part of chapter 340 of the Oregon Administrative Rules.</a:t>
            </a:r>
          </a:p>
          <a:p>
            <a:endParaRPr lang="en-US" baseline="0" dirty="0" smtClean="0"/>
          </a:p>
          <a:p>
            <a:r>
              <a:rPr lang="en-US" dirty="0" smtClean="0"/>
              <a:t>If you have any</a:t>
            </a:r>
            <a:r>
              <a:rPr lang="en-US" baseline="0" dirty="0" smtClean="0"/>
              <a:t> questions, I’d be happy to answer them. </a:t>
            </a:r>
          </a:p>
          <a:p>
            <a:endParaRPr lang="en-US" baseline="0" dirty="0" smtClean="0"/>
          </a:p>
          <a:p>
            <a:r>
              <a:rPr lang="en-US" baseline="0" dirty="0" smtClean="0"/>
              <a:t>(Wait for EQC actions)</a:t>
            </a:r>
          </a:p>
          <a:p>
            <a:endParaRPr lang="en-US" baseline="0" dirty="0" smtClean="0"/>
          </a:p>
          <a:p>
            <a:r>
              <a:rPr lang="en-US" b="1" baseline="0" smtClean="0"/>
              <a:t>Thank you, </a:t>
            </a:r>
            <a:r>
              <a:rPr lang="en-US" b="1" baseline="0" dirty="0" smtClean="0"/>
              <a:t>Chair O’Keefe and Commissioners.</a:t>
            </a:r>
          </a:p>
          <a:p>
            <a:endParaRPr lang="en-US" dirty="0"/>
          </a:p>
        </p:txBody>
      </p:sp>
      <p:sp>
        <p:nvSpPr>
          <p:cNvPr id="4" name="Slide Number Placeholder 3"/>
          <p:cNvSpPr>
            <a:spLocks noGrp="1"/>
          </p:cNvSpPr>
          <p:nvPr>
            <p:ph type="sldNum" sz="quarter" idx="10"/>
          </p:nvPr>
        </p:nvSpPr>
        <p:spPr/>
        <p:txBody>
          <a:bodyPr/>
          <a:lstStyle/>
          <a:p>
            <a:fld id="{A563DEFE-92C0-465F-AD1A-D4893C4CFF2D}"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8/25/2014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8/25/2014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8/25/2014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8/25/2014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8/25/2014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8/25/2014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1447800"/>
          </a:xfrm>
          <a:solidFill>
            <a:srgbClr val="439777"/>
          </a:solidFill>
        </p:spPr>
        <p:txBody>
          <a:bodyPr>
            <a:noAutofit/>
          </a:bodyPr>
          <a:lstStyle/>
          <a:p>
            <a:r>
              <a:rPr lang="en-US" sz="4800" dirty="0" smtClean="0">
                <a:solidFill>
                  <a:schemeClr val="bg1"/>
                </a:solidFill>
                <a:latin typeface="Arial" pitchFamily="34" charset="0"/>
                <a:cs typeface="Arial" pitchFamily="34" charset="0"/>
              </a:rPr>
              <a:t>Increase Title V Permit Fees  </a:t>
            </a:r>
            <a:r>
              <a:rPr lang="en-US" dirty="0" smtClean="0">
                <a:solidFill>
                  <a:schemeClr val="bg1"/>
                </a:solidFill>
                <a:latin typeface="Arial" pitchFamily="34" charset="0"/>
                <a:cs typeface="Arial" pitchFamily="34" charset="0"/>
              </a:rPr>
              <a:t>by the Consumer Price Index</a:t>
            </a:r>
            <a:endParaRPr lang="en-US"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85000" lnSpcReduction="20000"/>
          </a:bodyPr>
          <a:lstStyle/>
          <a:p>
            <a:endParaRPr lang="en-US" sz="3600" dirty="0" smtClean="0">
              <a:latin typeface="Arial" pitchFamily="34" charset="0"/>
              <a:cs typeface="Arial" pitchFamily="34" charset="0"/>
            </a:endParaRPr>
          </a:p>
          <a:p>
            <a:r>
              <a:rPr lang="en-US" sz="3600" dirty="0" smtClean="0">
                <a:latin typeface="Arial" pitchFamily="34" charset="0"/>
                <a:cs typeface="Arial" pitchFamily="34" charset="0"/>
              </a:rPr>
              <a:t>Air Quality Program</a:t>
            </a:r>
          </a:p>
          <a:p>
            <a:endParaRPr lang="en-US" sz="3600" strike="sngStrike" dirty="0" smtClean="0">
              <a:latin typeface="Arial" pitchFamily="34" charset="0"/>
              <a:cs typeface="Arial" pitchFamily="34" charset="0"/>
            </a:endParaRPr>
          </a:p>
          <a:p>
            <a:r>
              <a:rPr lang="en-US" sz="3600" dirty="0" smtClean="0">
                <a:latin typeface="Arial" pitchFamily="34" charset="0"/>
                <a:cs typeface="Arial" pitchFamily="34" charset="0"/>
              </a:rPr>
              <a:t>Proposed Rule Adoption</a:t>
            </a:r>
          </a:p>
          <a:p>
            <a:pPr algn="r"/>
            <a:endParaRPr lang="en-US" sz="3600" dirty="0" smtClean="0">
              <a:latin typeface="Arial" pitchFamily="34" charset="0"/>
              <a:cs typeface="Arial" pitchFamily="34" charset="0"/>
            </a:endParaRPr>
          </a:p>
          <a:p>
            <a:pPr>
              <a:lnSpc>
                <a:spcPct val="110000"/>
              </a:lnSpc>
              <a:spcBef>
                <a:spcPts val="0"/>
              </a:spcBef>
            </a:pPr>
            <a:r>
              <a:rPr lang="en-US" sz="2800" dirty="0" smtClean="0">
                <a:latin typeface="Arial" pitchFamily="34" charset="0"/>
                <a:cs typeface="Arial" pitchFamily="34" charset="0"/>
              </a:rPr>
              <a:t>Environmental Quality Commission Meeting</a:t>
            </a:r>
          </a:p>
          <a:p>
            <a:pPr>
              <a:lnSpc>
                <a:spcPct val="110000"/>
              </a:lnSpc>
              <a:spcBef>
                <a:spcPts val="0"/>
              </a:spcBef>
            </a:pPr>
            <a:r>
              <a:rPr lang="en-US" sz="2800" dirty="0" smtClean="0">
                <a:latin typeface="Arial" pitchFamily="34" charset="0"/>
                <a:cs typeface="Arial" pitchFamily="34" charset="0"/>
              </a:rPr>
              <a:t>August 27</a:t>
            </a:r>
            <a:r>
              <a:rPr lang="en-US" sz="2800" baseline="30000" dirty="0" smtClean="0">
                <a:latin typeface="Arial" pitchFamily="34" charset="0"/>
                <a:cs typeface="Arial" pitchFamily="34" charset="0"/>
              </a:rPr>
              <a:t>th</a:t>
            </a:r>
            <a:r>
              <a:rPr lang="en-US" sz="2800" dirty="0" smtClean="0">
                <a:latin typeface="Arial" pitchFamily="34" charset="0"/>
                <a:cs typeface="Arial" pitchFamily="34" charset="0"/>
              </a:rPr>
              <a:t> - 28</a:t>
            </a:r>
            <a:r>
              <a:rPr lang="en-US" sz="2800" baseline="30000" dirty="0" smtClean="0">
                <a:latin typeface="Arial" pitchFamily="34" charset="0"/>
                <a:cs typeface="Arial" pitchFamily="34" charset="0"/>
              </a:rPr>
              <a:t>th</a:t>
            </a:r>
            <a:r>
              <a:rPr lang="en-US" sz="2800" dirty="0" smtClean="0">
                <a:latin typeface="Arial" pitchFamily="34" charset="0"/>
                <a:cs typeface="Arial" pitchFamily="34" charset="0"/>
              </a:rPr>
              <a:t>, 2014</a:t>
            </a:r>
          </a:p>
          <a:p>
            <a:pPr>
              <a:lnSpc>
                <a:spcPct val="110000"/>
              </a:lnSpc>
              <a:spcBef>
                <a:spcPts val="0"/>
              </a:spcBef>
            </a:pPr>
            <a:r>
              <a:rPr lang="en-US" sz="2800" dirty="0" smtClean="0">
                <a:latin typeface="Arial" pitchFamily="34" charset="0"/>
                <a:cs typeface="Arial" pitchFamily="34" charset="0"/>
              </a:rPr>
              <a:t>Medford, Oregon</a:t>
            </a:r>
          </a:p>
          <a:p>
            <a:pPr algn="r">
              <a:lnSpc>
                <a:spcPct val="110000"/>
              </a:lnSpc>
              <a:spcBef>
                <a:spcPts val="0"/>
              </a:spcBef>
            </a:pPr>
            <a:endParaRPr lang="en-US" sz="2800" dirty="0" smtClean="0">
              <a:latin typeface="Arial" pitchFamily="34" charset="0"/>
              <a:cs typeface="Arial" pitchFamily="34" charset="0"/>
            </a:endParaRP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Gregg Dahmen, P.E.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8077200" cy="914400"/>
          </a:xfrm>
          <a:solidFill>
            <a:srgbClr val="439777"/>
          </a:solidFill>
        </p:spPr>
        <p:txBody>
          <a:bodyPr>
            <a:noAutofit/>
          </a:bodyPr>
          <a:lstStyle/>
          <a:p>
            <a:r>
              <a:rPr lang="en-US" sz="2800" dirty="0" smtClean="0">
                <a:solidFill>
                  <a:schemeClr val="bg1"/>
                </a:solidFill>
                <a:latin typeface="Arial" pitchFamily="34" charset="0"/>
                <a:cs typeface="Arial" pitchFamily="34" charset="0"/>
              </a:rPr>
              <a:t>Increase Title V Permit Fees by the CPI</a:t>
            </a:r>
            <a:endParaRPr lang="en-US" sz="28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609600" y="2362200"/>
            <a:ext cx="7543800" cy="3429000"/>
          </a:xfrm>
        </p:spPr>
        <p:txBody>
          <a:bodyPr>
            <a:normAutofit/>
          </a:bodyPr>
          <a:lstStyle/>
          <a:p>
            <a:endParaRPr lang="en-US" sz="3600" dirty="0" smtClean="0">
              <a:latin typeface="Arial" pitchFamily="34" charset="0"/>
              <a:cs typeface="Arial" pitchFamily="34" charset="0"/>
            </a:endParaRPr>
          </a:p>
          <a:p>
            <a:endParaRPr lang="en-US" sz="3600" dirty="0" smtClean="0">
              <a:latin typeface="Arial" pitchFamily="34" charset="0"/>
              <a:cs typeface="Arial" pitchFamily="34" charset="0"/>
            </a:endParaRPr>
          </a:p>
          <a:p>
            <a:pPr algn="r"/>
            <a:endParaRPr lang="en-US" sz="3600" dirty="0" smtClean="0">
              <a:latin typeface="Arial" pitchFamily="34" charset="0"/>
              <a:cs typeface="Arial" pitchFamily="34" charset="0"/>
            </a:endParaRPr>
          </a:p>
          <a:p>
            <a:pPr algn="r"/>
            <a:endParaRPr lang="en-US" sz="2800" dirty="0" smtClean="0">
              <a:latin typeface="Arial" pitchFamily="34" charset="0"/>
              <a:cs typeface="Arial" pitchFamily="34" charset="0"/>
            </a:endParaRPr>
          </a:p>
          <a:p>
            <a:pPr algn="r">
              <a:lnSpc>
                <a:spcPct val="110000"/>
              </a:lnSpc>
              <a:spcBef>
                <a:spcPts val="0"/>
              </a:spcBef>
            </a:pPr>
            <a:endParaRPr lang="en-US" sz="2800" dirty="0" smtClean="0">
              <a:latin typeface="Arial" pitchFamily="34" charset="0"/>
              <a:cs typeface="Arial" pitchFamily="34" charset="0"/>
            </a:endParaRP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Gregg Dahmen, P.E.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Rectangle 5"/>
          <p:cNvSpPr/>
          <p:nvPr/>
        </p:nvSpPr>
        <p:spPr>
          <a:xfrm>
            <a:off x="685800" y="1600200"/>
            <a:ext cx="7543800" cy="3754875"/>
          </a:xfrm>
          <a:prstGeom prst="rect">
            <a:avLst/>
          </a:prstGeom>
        </p:spPr>
        <p:txBody>
          <a:bodyPr wrap="square">
            <a:spAutoFit/>
          </a:bodyPr>
          <a:lstStyle/>
          <a:p>
            <a:pPr algn="ctr">
              <a:buNone/>
            </a:pPr>
            <a:r>
              <a:rPr lang="en-US" altLang="en-US" b="1" dirty="0" smtClean="0"/>
              <a:t>Background – Title V Permit Program Fees</a:t>
            </a:r>
          </a:p>
          <a:p>
            <a:pPr algn="ctr">
              <a:buNone/>
            </a:pPr>
            <a:endParaRPr lang="en-US" altLang="en-US" sz="1000" b="1" dirty="0" smtClean="0"/>
          </a:p>
          <a:p>
            <a:pPr>
              <a:spcAft>
                <a:spcPts val="600"/>
              </a:spcAft>
              <a:buFont typeface="Wingdings" pitchFamily="2" charset="2"/>
              <a:buChar char="Ø"/>
              <a:defRPr/>
            </a:pPr>
            <a:r>
              <a:rPr lang="en-US" dirty="0" smtClean="0"/>
              <a:t>The federal Clean Air Act requires Title V program costs to be fully funded by permit fees.</a:t>
            </a:r>
          </a:p>
          <a:p>
            <a:pPr>
              <a:spcAft>
                <a:spcPts val="600"/>
              </a:spcAft>
              <a:buFont typeface="Wingdings" pitchFamily="2" charset="2"/>
              <a:buChar char="Ø"/>
              <a:defRPr/>
            </a:pPr>
            <a:r>
              <a:rPr lang="en-US" dirty="0" smtClean="0"/>
              <a:t>Fee increases are needed as Title V program operating costs increase. </a:t>
            </a:r>
          </a:p>
          <a:p>
            <a:pPr>
              <a:spcAft>
                <a:spcPts val="600"/>
              </a:spcAft>
              <a:buFont typeface="Wingdings" pitchFamily="2" charset="2"/>
              <a:buChar char="Ø"/>
              <a:defRPr/>
            </a:pPr>
            <a:r>
              <a:rPr lang="en-US" dirty="0" smtClean="0"/>
              <a:t>Federal and state statutes authorize fee increases by the annual consumer price index (CPI) increases.</a:t>
            </a:r>
          </a:p>
          <a:p>
            <a:pPr>
              <a:spcAft>
                <a:spcPts val="600"/>
              </a:spcAft>
              <a:buFont typeface="Wingdings" pitchFamily="2" charset="2"/>
              <a:buChar char="Ø"/>
              <a:defRPr/>
            </a:pPr>
            <a:r>
              <a:rPr lang="en-US" dirty="0" smtClean="0"/>
              <a:t>Today’s CPI increase proposal:</a:t>
            </a:r>
          </a:p>
          <a:p>
            <a:pPr lvl="1">
              <a:spcAft>
                <a:spcPts val="600"/>
              </a:spcAft>
              <a:buFont typeface="Wingdings" pitchFamily="2" charset="2"/>
              <a:buChar char="Ø"/>
              <a:defRPr/>
            </a:pPr>
            <a:r>
              <a:rPr lang="en-US" b="1" dirty="0" smtClean="0"/>
              <a:t>Phase One </a:t>
            </a:r>
            <a:r>
              <a:rPr lang="en-US" dirty="0" smtClean="0"/>
              <a:t>is the 2013 CPI; invoice in Sept. 2014; 1.7% fee increase</a:t>
            </a:r>
          </a:p>
          <a:p>
            <a:pPr lvl="1">
              <a:spcAft>
                <a:spcPts val="600"/>
              </a:spcAft>
              <a:buFont typeface="Wingdings" pitchFamily="2" charset="2"/>
              <a:buChar char="Ø"/>
              <a:defRPr/>
            </a:pPr>
            <a:r>
              <a:rPr lang="en-US" b="1" dirty="0" smtClean="0"/>
              <a:t>Phase Two </a:t>
            </a:r>
            <a:r>
              <a:rPr lang="en-US" dirty="0" smtClean="0"/>
              <a:t>is the 2014 CPI; invoiced in Sept. 2015; estimated 1.7 %fee increase.</a:t>
            </a:r>
          </a:p>
          <a:p>
            <a:pPr>
              <a:spcAft>
                <a:spcPts val="600"/>
              </a:spcAft>
              <a:defRPr/>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8077200" cy="914400"/>
          </a:xfrm>
          <a:solidFill>
            <a:srgbClr val="439777"/>
          </a:solidFill>
        </p:spPr>
        <p:txBody>
          <a:bodyPr>
            <a:noAutofit/>
          </a:bodyPr>
          <a:lstStyle/>
          <a:p>
            <a:r>
              <a:rPr lang="en-US" sz="2800" dirty="0" smtClean="0">
                <a:solidFill>
                  <a:schemeClr val="bg1"/>
                </a:solidFill>
                <a:latin typeface="Arial" pitchFamily="34" charset="0"/>
                <a:cs typeface="Arial" pitchFamily="34" charset="0"/>
              </a:rPr>
              <a:t>Increase Title V Permit Fees by the CPI</a:t>
            </a:r>
            <a:endParaRPr lang="en-US" sz="28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a:bodyPr>
          <a:lstStyle/>
          <a:p>
            <a:endParaRPr lang="en-US" sz="3600" dirty="0" smtClean="0">
              <a:latin typeface="Arial" pitchFamily="34" charset="0"/>
              <a:cs typeface="Arial" pitchFamily="34" charset="0"/>
            </a:endParaRPr>
          </a:p>
          <a:p>
            <a:endParaRPr lang="en-US" sz="3600" dirty="0" smtClean="0">
              <a:latin typeface="Arial" pitchFamily="34" charset="0"/>
              <a:cs typeface="Arial" pitchFamily="34" charset="0"/>
            </a:endParaRPr>
          </a:p>
          <a:p>
            <a:pPr algn="r"/>
            <a:endParaRPr lang="en-US" sz="3600" dirty="0" smtClean="0">
              <a:latin typeface="Arial" pitchFamily="34" charset="0"/>
              <a:cs typeface="Arial" pitchFamily="34" charset="0"/>
            </a:endParaRPr>
          </a:p>
          <a:p>
            <a:pPr algn="r"/>
            <a:endParaRPr lang="en-US" sz="2800" dirty="0" smtClean="0">
              <a:latin typeface="Arial" pitchFamily="34" charset="0"/>
              <a:cs typeface="Arial" pitchFamily="34" charset="0"/>
            </a:endParaRPr>
          </a:p>
          <a:p>
            <a:pPr algn="r">
              <a:lnSpc>
                <a:spcPct val="110000"/>
              </a:lnSpc>
              <a:spcBef>
                <a:spcPts val="0"/>
              </a:spcBef>
            </a:pPr>
            <a:endParaRPr lang="en-US" sz="2800" dirty="0" smtClean="0">
              <a:latin typeface="Arial" pitchFamily="34" charset="0"/>
              <a:cs typeface="Arial" pitchFamily="34" charset="0"/>
            </a:endParaRP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Gregg Dahmen, P.E.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Rectangle 5"/>
          <p:cNvSpPr/>
          <p:nvPr/>
        </p:nvSpPr>
        <p:spPr>
          <a:xfrm>
            <a:off x="685800" y="1752600"/>
            <a:ext cx="7543800" cy="1431161"/>
          </a:xfrm>
          <a:prstGeom prst="rect">
            <a:avLst/>
          </a:prstGeom>
        </p:spPr>
        <p:txBody>
          <a:bodyPr wrap="square">
            <a:spAutoFit/>
          </a:bodyPr>
          <a:lstStyle/>
          <a:p>
            <a:pPr>
              <a:spcAft>
                <a:spcPts val="600"/>
              </a:spcAft>
              <a:defRPr/>
            </a:pPr>
            <a:endParaRPr lang="en-US" dirty="0" smtClean="0">
              <a:solidFill>
                <a:srgbClr val="FF0000"/>
              </a:solidFill>
            </a:endParaRPr>
          </a:p>
          <a:p>
            <a:pPr>
              <a:spcAft>
                <a:spcPts val="600"/>
              </a:spcAft>
              <a:defRPr/>
            </a:pPr>
            <a:endParaRPr lang="en-US" dirty="0" smtClean="0">
              <a:solidFill>
                <a:srgbClr val="FF0000"/>
              </a:solidFill>
            </a:endParaRPr>
          </a:p>
          <a:p>
            <a:pPr>
              <a:spcAft>
                <a:spcPts val="600"/>
              </a:spcAft>
              <a:buFont typeface="Wingdings" pitchFamily="2" charset="2"/>
              <a:buChar char="Ø"/>
              <a:defRPr/>
            </a:pPr>
            <a:endParaRPr lang="en-US" dirty="0" smtClean="0">
              <a:solidFill>
                <a:srgbClr val="FF0000"/>
              </a:solidFill>
            </a:endParaRPr>
          </a:p>
          <a:p>
            <a:pPr>
              <a:spcAft>
                <a:spcPts val="600"/>
              </a:spcAft>
              <a:buFont typeface="Wingdings" pitchFamily="2" charset="2"/>
              <a:buChar char="Ø"/>
              <a:defRPr/>
            </a:pPr>
            <a:endParaRPr lang="en-US" dirty="0" smtClean="0">
              <a:solidFill>
                <a:srgbClr val="FF0000"/>
              </a:solidFill>
            </a:endParaRPr>
          </a:p>
        </p:txBody>
      </p:sp>
      <p:graphicFrame>
        <p:nvGraphicFramePr>
          <p:cNvPr id="7" name="Table 6"/>
          <p:cNvGraphicFramePr>
            <a:graphicFrameLocks noGrp="1"/>
          </p:cNvGraphicFramePr>
          <p:nvPr>
            <p:extLst>
              <p:ext uri="{D42A27DB-BD31-4B8C-83A1-F6EECF244321}">
                <p14:modId xmlns="" xmlns:p14="http://schemas.microsoft.com/office/powerpoint/2010/main" val="2252343498"/>
              </p:ext>
            </p:extLst>
          </p:nvPr>
        </p:nvGraphicFramePr>
        <p:xfrm>
          <a:off x="762000" y="2014220"/>
          <a:ext cx="7391400" cy="3624576"/>
        </p:xfrm>
        <a:graphic>
          <a:graphicData uri="http://schemas.openxmlformats.org/drawingml/2006/table">
            <a:tbl>
              <a:tblPr/>
              <a:tblGrid>
                <a:gridCol w="2636542"/>
                <a:gridCol w="1509275"/>
                <a:gridCol w="1579358"/>
                <a:gridCol w="1586269"/>
                <a:gridCol w="79956"/>
              </a:tblGrid>
              <a:tr h="276561">
                <a:tc gridSpan="5">
                  <a:txBody>
                    <a:bodyPr/>
                    <a:lstStyle/>
                    <a:p>
                      <a:pPr marL="0" marR="0" algn="ctr">
                        <a:spcBef>
                          <a:spcPts val="0"/>
                        </a:spcBef>
                        <a:spcAft>
                          <a:spcPts val="600"/>
                        </a:spcAft>
                      </a:pPr>
                      <a:r>
                        <a:rPr lang="en-US" sz="1300" b="1" dirty="0" smtClean="0">
                          <a:solidFill>
                            <a:srgbClr val="FFFFFF"/>
                          </a:solidFill>
                          <a:latin typeface="Cambria"/>
                          <a:ea typeface="Times New Roman"/>
                          <a:cs typeface="Cambria"/>
                        </a:rPr>
                        <a:t>Title</a:t>
                      </a:r>
                      <a:r>
                        <a:rPr lang="en-US" sz="1300" b="1" baseline="0" dirty="0" smtClean="0">
                          <a:solidFill>
                            <a:srgbClr val="FFFFFF"/>
                          </a:solidFill>
                          <a:latin typeface="Cambria"/>
                          <a:ea typeface="Times New Roman"/>
                          <a:cs typeface="Cambria"/>
                        </a:rPr>
                        <a:t> V Permit</a:t>
                      </a:r>
                      <a:r>
                        <a:rPr lang="en-US" sz="1300" b="1" dirty="0" smtClean="0">
                          <a:solidFill>
                            <a:srgbClr val="FFFFFF"/>
                          </a:solidFill>
                          <a:latin typeface="Cambria"/>
                          <a:ea typeface="Times New Roman"/>
                          <a:cs typeface="Cambria"/>
                        </a:rPr>
                        <a:t> </a:t>
                      </a:r>
                      <a:r>
                        <a:rPr lang="en-US" sz="1300" b="1" dirty="0">
                          <a:solidFill>
                            <a:srgbClr val="FFFFFF"/>
                          </a:solidFill>
                          <a:latin typeface="Cambria"/>
                          <a:ea typeface="Times New Roman"/>
                          <a:cs typeface="Cambria"/>
                        </a:rPr>
                        <a:t>Fees</a:t>
                      </a:r>
                      <a:endParaRPr lang="en-US" sz="1200" dirty="0">
                        <a:latin typeface="Arial"/>
                        <a:ea typeface="Calibri"/>
                      </a:endParaRPr>
                    </a:p>
                  </a:txBody>
                  <a:tcPr marL="8890" marR="8890" marT="8890" marB="889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827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79152">
                <a:tc>
                  <a:txBody>
                    <a:bodyPr/>
                    <a:lstStyle/>
                    <a:p>
                      <a:pPr marL="0" marR="44450" algn="ctr">
                        <a:spcBef>
                          <a:spcPts val="0"/>
                        </a:spcBef>
                        <a:spcAft>
                          <a:spcPts val="600"/>
                        </a:spcAft>
                      </a:pPr>
                      <a:r>
                        <a:rPr lang="en-US" sz="1100" dirty="0">
                          <a:latin typeface="Arial"/>
                          <a:ea typeface="Calibri"/>
                        </a:rPr>
                        <a:t>Fee category</a:t>
                      </a:r>
                      <a:endParaRPr lang="en-US" sz="1200" dirty="0">
                        <a:latin typeface="Arial"/>
                        <a:ea typeface="Calibri"/>
                      </a:endParaRPr>
                    </a:p>
                  </a:txBody>
                  <a:tcPr marL="8890" marR="8890" marT="8890" marB="8890" anchor="ctr">
                    <a:lnL w="1905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F1EB"/>
                    </a:solidFill>
                  </a:tcPr>
                </a:tc>
                <a:tc>
                  <a:txBody>
                    <a:bodyPr/>
                    <a:lstStyle/>
                    <a:p>
                      <a:pPr marL="0" marR="44450" algn="ctr">
                        <a:spcBef>
                          <a:spcPts val="0"/>
                        </a:spcBef>
                        <a:spcAft>
                          <a:spcPts val="600"/>
                        </a:spcAft>
                      </a:pPr>
                      <a:r>
                        <a:rPr lang="en-US" sz="1100" dirty="0" smtClean="0">
                          <a:latin typeface="Arial"/>
                          <a:ea typeface="Calibri"/>
                        </a:rPr>
                        <a:t>Current </a:t>
                      </a:r>
                      <a:r>
                        <a:rPr lang="en-US" sz="1100" dirty="0">
                          <a:latin typeface="Arial"/>
                          <a:ea typeface="Calibri"/>
                        </a:rPr>
                        <a:t>Fee</a:t>
                      </a:r>
                      <a:endParaRPr lang="en-US" sz="1200" dirty="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F1EB"/>
                    </a:solidFill>
                  </a:tcPr>
                </a:tc>
                <a:tc>
                  <a:txBody>
                    <a:bodyPr/>
                    <a:lstStyle/>
                    <a:p>
                      <a:pPr marL="0" marR="7620" algn="ctr">
                        <a:spcBef>
                          <a:spcPts val="0"/>
                        </a:spcBef>
                        <a:spcAft>
                          <a:spcPts val="600"/>
                        </a:spcAft>
                      </a:pPr>
                      <a:r>
                        <a:rPr lang="en-US" sz="1100" dirty="0">
                          <a:latin typeface="Arial"/>
                          <a:ea typeface="Calibri"/>
                        </a:rPr>
                        <a:t>Proposed 2014 Fees</a:t>
                      </a:r>
                      <a:endParaRPr lang="en-US" sz="1200" dirty="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F1EB"/>
                    </a:solidFill>
                  </a:tcPr>
                </a:tc>
                <a:tc>
                  <a:txBody>
                    <a:bodyPr/>
                    <a:lstStyle/>
                    <a:p>
                      <a:pPr marL="0" marR="0" algn="ctr">
                        <a:spcBef>
                          <a:spcPts val="0"/>
                        </a:spcBef>
                        <a:spcAft>
                          <a:spcPts val="600"/>
                        </a:spcAft>
                      </a:pPr>
                      <a:r>
                        <a:rPr lang="en-US" sz="1100" dirty="0" smtClean="0">
                          <a:latin typeface="Arial"/>
                          <a:ea typeface="Calibri"/>
                        </a:rPr>
                        <a:t>Estimated Proposed </a:t>
                      </a:r>
                      <a:r>
                        <a:rPr lang="en-US" sz="1100" dirty="0">
                          <a:latin typeface="Arial"/>
                          <a:ea typeface="Calibri"/>
                        </a:rPr>
                        <a:t>2015 </a:t>
                      </a:r>
                      <a:r>
                        <a:rPr lang="en-US" sz="1100" dirty="0" smtClean="0">
                          <a:latin typeface="Arial"/>
                          <a:ea typeface="Calibri"/>
                        </a:rPr>
                        <a:t>Fees</a:t>
                      </a:r>
                      <a:endParaRPr lang="en-US" sz="1200" dirty="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2700" cap="flat" cmpd="sng" algn="ctr">
                      <a:solidFill>
                        <a:srgbClr val="DFF1EB"/>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F1EB"/>
                    </a:solidFill>
                  </a:tcPr>
                </a:tc>
                <a:tc>
                  <a:txBody>
                    <a:bodyPr/>
                    <a:lstStyle/>
                    <a:p>
                      <a:pPr marL="0" marR="0" algn="ctr">
                        <a:spcBef>
                          <a:spcPts val="0"/>
                        </a:spcBef>
                        <a:spcAft>
                          <a:spcPts val="600"/>
                        </a:spcAft>
                      </a:pPr>
                      <a:endParaRPr lang="en-US" sz="1000" dirty="0">
                        <a:latin typeface="Arial"/>
                        <a:ea typeface="Calibri"/>
                      </a:endParaRPr>
                    </a:p>
                  </a:txBody>
                  <a:tcPr marL="8890" marR="8890" marT="8890" marB="8890">
                    <a:lnL w="12700" cap="flat" cmpd="sng" algn="ctr">
                      <a:solidFill>
                        <a:srgbClr val="DFF1EB"/>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F1EB"/>
                    </a:solidFill>
                  </a:tcPr>
                </a:tc>
              </a:tr>
              <a:tr h="284695">
                <a:tc gridSpan="4">
                  <a:txBody>
                    <a:bodyPr/>
                    <a:lstStyle/>
                    <a:p>
                      <a:pPr marL="0" marR="0">
                        <a:spcBef>
                          <a:spcPts val="0"/>
                        </a:spcBef>
                        <a:spcAft>
                          <a:spcPts val="600"/>
                        </a:spcAft>
                      </a:pPr>
                      <a:r>
                        <a:rPr lang="en-US" sz="1000" dirty="0">
                          <a:latin typeface="Arial"/>
                          <a:ea typeface="Calibri"/>
                        </a:rPr>
                        <a:t>   Annual Title V Fees</a:t>
                      </a:r>
                      <a:endParaRPr lang="en-US" sz="1200" dirty="0">
                        <a:latin typeface="Arial"/>
                        <a:ea typeface="Calibri"/>
                      </a:endParaRPr>
                    </a:p>
                  </a:txBody>
                  <a:tcPr marL="8890" marR="8890" marT="8890" marB="8890" anchor="ctr">
                    <a:lnL w="19050" cap="flat" cmpd="dbl" algn="ctr">
                      <a:solidFill>
                        <a:srgbClr val="000000"/>
                      </a:solidFill>
                      <a:prstDash val="solid"/>
                      <a:round/>
                      <a:headEnd type="none" w="med" len="med"/>
                      <a:tailEnd type="none" w="med" len="med"/>
                    </a:lnL>
                    <a:lnR w="12700" cap="flat" cmpd="sng" algn="ctr">
                      <a:solidFill>
                        <a:srgbClr val="DFF1EB"/>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F1EB"/>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spcBef>
                          <a:spcPts val="0"/>
                        </a:spcBef>
                        <a:spcAft>
                          <a:spcPts val="600"/>
                        </a:spcAft>
                      </a:pPr>
                      <a:endParaRPr lang="en-US" sz="1000">
                        <a:latin typeface="Arial"/>
                        <a:ea typeface="Calibri"/>
                      </a:endParaRPr>
                    </a:p>
                  </a:txBody>
                  <a:tcPr marL="8890" marR="8890" marT="8890" marB="8890">
                    <a:lnL w="12700" cap="flat" cmpd="sng" algn="ctr">
                      <a:solidFill>
                        <a:srgbClr val="DFF1EB"/>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F1EB"/>
                    </a:solidFill>
                  </a:tcPr>
                </a:tc>
              </a:tr>
              <a:tr h="284695">
                <a:tc>
                  <a:txBody>
                    <a:bodyPr/>
                    <a:lstStyle/>
                    <a:p>
                      <a:pPr marL="53975" marR="62230" indent="0" algn="r" defTabSz="914400" rtl="0" eaLnBrk="1" fontAlgn="auto" latinLnBrk="0" hangingPunct="1">
                        <a:lnSpc>
                          <a:spcPct val="100000"/>
                        </a:lnSpc>
                        <a:spcBef>
                          <a:spcPts val="0"/>
                        </a:spcBef>
                        <a:spcAft>
                          <a:spcPts val="600"/>
                        </a:spcAft>
                        <a:buClrTx/>
                        <a:buSzTx/>
                        <a:buFontTx/>
                        <a:buNone/>
                        <a:tabLst/>
                        <a:defRPr/>
                      </a:pPr>
                      <a:r>
                        <a:rPr lang="en-US" sz="1200" dirty="0" smtClean="0">
                          <a:solidFill>
                            <a:srgbClr val="000000"/>
                          </a:solidFill>
                          <a:latin typeface="Times New Roman"/>
                          <a:ea typeface="Times New Roman"/>
                        </a:rPr>
                        <a:t>Annual Base Fee </a:t>
                      </a:r>
                      <a:endParaRPr lang="en-US" sz="1200" dirty="0">
                        <a:latin typeface="Arial"/>
                        <a:ea typeface="Calibri"/>
                      </a:endParaRPr>
                    </a:p>
                  </a:txBody>
                  <a:tcPr marL="8890" marR="8890" marT="8890" marB="8890" anchor="ctr">
                    <a:lnL w="1905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indent="0" algn="ctr" defTabSz="914400" rtl="0" eaLnBrk="1" fontAlgn="auto" latinLnBrk="0" hangingPunct="1">
                        <a:lnSpc>
                          <a:spcPct val="100000"/>
                        </a:lnSpc>
                        <a:spcBef>
                          <a:spcPts val="0"/>
                        </a:spcBef>
                        <a:spcAft>
                          <a:spcPts val="600"/>
                        </a:spcAft>
                        <a:buClrTx/>
                        <a:buSzTx/>
                        <a:buFontTx/>
                        <a:buNone/>
                        <a:tabLst/>
                        <a:defRPr/>
                      </a:pPr>
                      <a:r>
                        <a:rPr lang="en-US" sz="1200" dirty="0" smtClean="0">
                          <a:solidFill>
                            <a:srgbClr val="000000"/>
                          </a:solidFill>
                          <a:latin typeface="Times New Roman"/>
                          <a:ea typeface="Times New Roman"/>
                        </a:rPr>
                        <a:t>$7,657</a:t>
                      </a:r>
                      <a:endParaRPr lang="en-US" sz="1200" dirty="0" smtClean="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indent="0" algn="ctr" defTabSz="914400" rtl="0" eaLnBrk="1" fontAlgn="auto" latinLnBrk="0" hangingPunct="1">
                        <a:lnSpc>
                          <a:spcPct val="100000"/>
                        </a:lnSpc>
                        <a:spcBef>
                          <a:spcPts val="0"/>
                        </a:spcBef>
                        <a:spcAft>
                          <a:spcPts val="600"/>
                        </a:spcAft>
                        <a:buClrTx/>
                        <a:buSzTx/>
                        <a:buFontTx/>
                        <a:buNone/>
                        <a:tabLst/>
                        <a:defRPr/>
                      </a:pPr>
                      <a:r>
                        <a:rPr lang="en-US" sz="1200" dirty="0" smtClean="0">
                          <a:solidFill>
                            <a:srgbClr val="000000"/>
                          </a:solidFill>
                          <a:latin typeface="Times New Roman"/>
                          <a:ea typeface="Times New Roman"/>
                        </a:rPr>
                        <a:t>$7,787</a:t>
                      </a:r>
                      <a:endParaRPr lang="en-US" sz="1200" dirty="0" smtClean="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indent="0" algn="ctr" defTabSz="914400" rtl="0" eaLnBrk="1" fontAlgn="auto" latinLnBrk="0" hangingPunct="1">
                        <a:lnSpc>
                          <a:spcPct val="100000"/>
                        </a:lnSpc>
                        <a:spcBef>
                          <a:spcPts val="0"/>
                        </a:spcBef>
                        <a:spcAft>
                          <a:spcPts val="600"/>
                        </a:spcAft>
                        <a:buClrTx/>
                        <a:buSzTx/>
                        <a:buFontTx/>
                        <a:buNone/>
                        <a:tabLst/>
                        <a:defRPr/>
                      </a:pPr>
                      <a:r>
                        <a:rPr lang="en-US" sz="1200" dirty="0" smtClean="0">
                          <a:solidFill>
                            <a:srgbClr val="000000"/>
                          </a:solidFill>
                          <a:latin typeface="Times New Roman"/>
                          <a:ea typeface="Times New Roman"/>
                        </a:rPr>
                        <a:t>$7,919</a:t>
                      </a:r>
                      <a:endParaRPr lang="en-US" sz="1200" dirty="0" smtClean="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endParaRPr lang="en-US" sz="1000">
                        <a:solidFill>
                          <a:srgbClr val="000000"/>
                        </a:solidFill>
                        <a:latin typeface="Times New Roman"/>
                        <a:ea typeface="Times New Roman"/>
                      </a:endParaRPr>
                    </a:p>
                  </a:txBody>
                  <a:tcPr marL="8890" marR="8890" marT="8890" marB="8890">
                    <a:lnL w="12700" cap="flat" cmpd="sng" algn="ctr">
                      <a:solidFill>
                        <a:srgbClr val="FFFFFF"/>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695">
                <a:tc>
                  <a:txBody>
                    <a:bodyPr/>
                    <a:lstStyle/>
                    <a:p>
                      <a:pPr marL="53975" marR="62230" algn="r">
                        <a:spcBef>
                          <a:spcPts val="0"/>
                        </a:spcBef>
                        <a:spcAft>
                          <a:spcPts val="600"/>
                        </a:spcAft>
                      </a:pPr>
                      <a:r>
                        <a:rPr lang="en-US" sz="1200" dirty="0" smtClean="0">
                          <a:solidFill>
                            <a:srgbClr val="000000"/>
                          </a:solidFill>
                          <a:latin typeface="Times New Roman"/>
                          <a:ea typeface="Times New Roman"/>
                        </a:rPr>
                        <a:t>Emission Fee </a:t>
                      </a:r>
                      <a:endParaRPr lang="en-US" sz="1200" dirty="0">
                        <a:latin typeface="Arial"/>
                        <a:ea typeface="Calibri"/>
                      </a:endParaRPr>
                    </a:p>
                  </a:txBody>
                  <a:tcPr marL="8890" marR="8890" marT="8890" marB="8890" anchor="ctr">
                    <a:lnL w="1905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r>
                        <a:rPr lang="en-US" sz="1200" dirty="0" smtClean="0">
                          <a:solidFill>
                            <a:srgbClr val="000000"/>
                          </a:solidFill>
                          <a:latin typeface="Times New Roman"/>
                          <a:ea typeface="Times New Roman"/>
                        </a:rPr>
                        <a:t>$57.90  per</a:t>
                      </a:r>
                      <a:r>
                        <a:rPr lang="en-US" sz="1200" baseline="0" dirty="0" smtClean="0">
                          <a:solidFill>
                            <a:srgbClr val="000000"/>
                          </a:solidFill>
                          <a:latin typeface="Times New Roman"/>
                          <a:ea typeface="Times New Roman"/>
                        </a:rPr>
                        <a:t> t</a:t>
                      </a:r>
                      <a:r>
                        <a:rPr lang="en-US" sz="1200" dirty="0" smtClean="0">
                          <a:solidFill>
                            <a:srgbClr val="000000"/>
                          </a:solidFill>
                          <a:latin typeface="Times New Roman"/>
                          <a:ea typeface="Times New Roman"/>
                        </a:rPr>
                        <a:t>on</a:t>
                      </a:r>
                      <a:endParaRPr lang="en-US" sz="1200" dirty="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r>
                        <a:rPr lang="en-US" sz="1200" dirty="0" smtClean="0">
                          <a:solidFill>
                            <a:srgbClr val="000000"/>
                          </a:solidFill>
                          <a:latin typeface="Times New Roman"/>
                          <a:ea typeface="Times New Roman"/>
                        </a:rPr>
                        <a:t>$58.88</a:t>
                      </a:r>
                      <a:endParaRPr lang="en-US" sz="1200" dirty="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r>
                        <a:rPr lang="en-US" sz="1200" dirty="0" smtClean="0">
                          <a:solidFill>
                            <a:srgbClr val="000000"/>
                          </a:solidFill>
                          <a:latin typeface="Times New Roman"/>
                          <a:ea typeface="Times New Roman"/>
                        </a:rPr>
                        <a:t>$59.88</a:t>
                      </a:r>
                      <a:endParaRPr lang="en-US" sz="1200" dirty="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endParaRPr lang="en-US" sz="1000" dirty="0">
                        <a:solidFill>
                          <a:srgbClr val="000000"/>
                        </a:solidFill>
                        <a:latin typeface="Times New Roman"/>
                        <a:ea typeface="Times New Roman"/>
                      </a:endParaRPr>
                    </a:p>
                  </a:txBody>
                  <a:tcPr marL="8890" marR="8890" marT="8890" marB="8890">
                    <a:lnL w="12700" cap="flat" cmpd="sng" algn="ctr">
                      <a:solidFill>
                        <a:srgbClr val="FFFFFF"/>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695">
                <a:tc gridSpan="4">
                  <a:txBody>
                    <a:bodyPr/>
                    <a:lstStyle/>
                    <a:p>
                      <a:pPr marL="0" marR="24765">
                        <a:spcBef>
                          <a:spcPts val="0"/>
                        </a:spcBef>
                        <a:spcAft>
                          <a:spcPts val="600"/>
                        </a:spcAft>
                      </a:pPr>
                      <a:r>
                        <a:rPr lang="en-US" sz="1000">
                          <a:latin typeface="Arial"/>
                          <a:ea typeface="Calibri"/>
                        </a:rPr>
                        <a:t>   Specific Activity Fees</a:t>
                      </a:r>
                      <a:endParaRPr lang="en-US" sz="1200">
                        <a:latin typeface="Arial"/>
                        <a:ea typeface="Calibri"/>
                      </a:endParaRPr>
                    </a:p>
                  </a:txBody>
                  <a:tcPr marL="8890" marR="8890" marT="8890" marB="8890" anchor="ctr">
                    <a:lnL w="19050" cap="flat" cmpd="dbl" algn="ctr">
                      <a:solidFill>
                        <a:srgbClr val="000000"/>
                      </a:solidFill>
                      <a:prstDash val="solid"/>
                      <a:round/>
                      <a:headEnd type="none" w="med" len="med"/>
                      <a:tailEnd type="none" w="med" len="med"/>
                    </a:lnL>
                    <a:lnR w="12700" cap="flat" cmpd="sng" algn="ctr">
                      <a:solidFill>
                        <a:srgbClr val="DFF1EB"/>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F1EB"/>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spcBef>
                          <a:spcPts val="0"/>
                        </a:spcBef>
                        <a:spcAft>
                          <a:spcPts val="600"/>
                        </a:spcAft>
                      </a:pPr>
                      <a:endParaRPr lang="en-US" sz="1000">
                        <a:latin typeface="Arial"/>
                        <a:ea typeface="Calibri"/>
                      </a:endParaRPr>
                    </a:p>
                  </a:txBody>
                  <a:tcPr marL="8890" marR="8890" marT="8890" marB="8890">
                    <a:lnL w="12700" cap="flat" cmpd="sng" algn="ctr">
                      <a:solidFill>
                        <a:srgbClr val="DFF1EB"/>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F1EB"/>
                    </a:solidFill>
                  </a:tcPr>
                </a:tc>
              </a:tr>
              <a:tr h="491303">
                <a:tc>
                  <a:txBody>
                    <a:bodyPr/>
                    <a:lstStyle/>
                    <a:p>
                      <a:pPr marL="53975" marR="62230" algn="r">
                        <a:spcBef>
                          <a:spcPts val="0"/>
                        </a:spcBef>
                        <a:spcAft>
                          <a:spcPts val="600"/>
                        </a:spcAft>
                      </a:pPr>
                      <a:r>
                        <a:rPr lang="en-US" sz="1200">
                          <a:solidFill>
                            <a:srgbClr val="000000"/>
                          </a:solidFill>
                          <a:latin typeface="Times New Roman"/>
                          <a:ea typeface="Times New Roman"/>
                        </a:rPr>
                        <a:t>Administrative Amendment</a:t>
                      </a:r>
                      <a:endParaRPr lang="en-US" sz="1200">
                        <a:latin typeface="Arial"/>
                        <a:ea typeface="Calibri"/>
                      </a:endParaRPr>
                    </a:p>
                  </a:txBody>
                  <a:tcPr marL="8890" marR="8890" marT="8890" marB="8890" anchor="ctr">
                    <a:lnL w="1905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tabLst>
                          <a:tab pos="1562735" algn="r"/>
                        </a:tabLst>
                      </a:pPr>
                      <a:r>
                        <a:rPr lang="en-US" sz="1200" dirty="0" smtClean="0">
                          <a:solidFill>
                            <a:srgbClr val="000000"/>
                          </a:solidFill>
                          <a:latin typeface="Times New Roman"/>
                          <a:ea typeface="Times New Roman"/>
                        </a:rPr>
                        <a:t>$466</a:t>
                      </a:r>
                      <a:endParaRPr lang="en-US" sz="1200" dirty="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tabLst>
                          <a:tab pos="1534160" algn="r"/>
                        </a:tabLst>
                      </a:pPr>
                      <a:r>
                        <a:rPr lang="en-US" sz="1200" dirty="0">
                          <a:solidFill>
                            <a:srgbClr val="000000"/>
                          </a:solidFill>
                          <a:latin typeface="Times New Roman"/>
                          <a:ea typeface="Times New Roman"/>
                        </a:rPr>
                        <a:t>$474</a:t>
                      </a:r>
                      <a:endParaRPr lang="en-US" sz="1200" dirty="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r>
                        <a:rPr lang="en-US" sz="1200">
                          <a:solidFill>
                            <a:srgbClr val="000000"/>
                          </a:solidFill>
                          <a:latin typeface="Times New Roman"/>
                          <a:ea typeface="Times New Roman"/>
                        </a:rPr>
                        <a:t>$482</a:t>
                      </a:r>
                      <a:endParaRPr lang="en-US" sz="120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endParaRPr lang="en-US" sz="1000">
                        <a:solidFill>
                          <a:srgbClr val="000000"/>
                        </a:solidFill>
                        <a:latin typeface="Times New Roman"/>
                        <a:ea typeface="Times New Roman"/>
                      </a:endParaRPr>
                    </a:p>
                  </a:txBody>
                  <a:tcPr marL="8890" marR="8890" marT="8890" marB="8890">
                    <a:lnL w="12700" cap="flat" cmpd="sng" algn="ctr">
                      <a:solidFill>
                        <a:srgbClr val="FFFFFF"/>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695">
                <a:tc>
                  <a:txBody>
                    <a:bodyPr/>
                    <a:lstStyle/>
                    <a:p>
                      <a:pPr marL="53975" marR="62230" algn="r">
                        <a:spcBef>
                          <a:spcPts val="0"/>
                        </a:spcBef>
                        <a:spcAft>
                          <a:spcPts val="600"/>
                        </a:spcAft>
                      </a:pPr>
                      <a:r>
                        <a:rPr lang="en-US" sz="1200">
                          <a:solidFill>
                            <a:srgbClr val="000000"/>
                          </a:solidFill>
                          <a:latin typeface="Times New Roman"/>
                          <a:ea typeface="Times New Roman"/>
                        </a:rPr>
                        <a:t>Simple Modification</a:t>
                      </a:r>
                      <a:endParaRPr lang="en-US" sz="1200">
                        <a:latin typeface="Arial"/>
                        <a:ea typeface="Calibri"/>
                      </a:endParaRPr>
                    </a:p>
                  </a:txBody>
                  <a:tcPr marL="8890" marR="8890" marT="8890" marB="8890" anchor="ctr">
                    <a:lnL w="1905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tabLst>
                          <a:tab pos="1562735" algn="r"/>
                        </a:tabLst>
                      </a:pPr>
                      <a:r>
                        <a:rPr lang="en-US" sz="1200" dirty="0">
                          <a:solidFill>
                            <a:srgbClr val="000000"/>
                          </a:solidFill>
                          <a:latin typeface="Times New Roman"/>
                          <a:ea typeface="Times New Roman"/>
                        </a:rPr>
                        <a:t>$</a:t>
                      </a:r>
                      <a:r>
                        <a:rPr lang="en-US" sz="1200" dirty="0" smtClean="0">
                          <a:solidFill>
                            <a:srgbClr val="000000"/>
                          </a:solidFill>
                          <a:latin typeface="Times New Roman"/>
                          <a:ea typeface="Times New Roman"/>
                        </a:rPr>
                        <a:t>1,867</a:t>
                      </a:r>
                      <a:endParaRPr lang="en-US" sz="1200" dirty="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tabLst>
                          <a:tab pos="1534160" algn="r"/>
                        </a:tabLst>
                      </a:pPr>
                      <a:r>
                        <a:rPr lang="en-US" sz="1200">
                          <a:solidFill>
                            <a:srgbClr val="000000"/>
                          </a:solidFill>
                          <a:latin typeface="Times New Roman"/>
                          <a:ea typeface="Times New Roman"/>
                        </a:rPr>
                        <a:t>$1,899</a:t>
                      </a:r>
                      <a:endParaRPr lang="en-US" sz="120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r>
                        <a:rPr lang="en-US" sz="1200">
                          <a:solidFill>
                            <a:srgbClr val="000000"/>
                          </a:solidFill>
                          <a:latin typeface="Times New Roman"/>
                          <a:ea typeface="Times New Roman"/>
                        </a:rPr>
                        <a:t>$1,931</a:t>
                      </a:r>
                      <a:endParaRPr lang="en-US" sz="120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endParaRPr lang="en-US" sz="1000">
                        <a:solidFill>
                          <a:srgbClr val="000000"/>
                        </a:solidFill>
                        <a:latin typeface="Times New Roman"/>
                        <a:ea typeface="Times New Roman"/>
                      </a:endParaRPr>
                    </a:p>
                  </a:txBody>
                  <a:tcPr marL="8890" marR="8890" marT="8890" marB="8890">
                    <a:lnL w="12700" cap="flat" cmpd="sng" algn="ctr">
                      <a:solidFill>
                        <a:srgbClr val="FFFFFF"/>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695">
                <a:tc>
                  <a:txBody>
                    <a:bodyPr/>
                    <a:lstStyle/>
                    <a:p>
                      <a:pPr marL="53975" marR="62230" algn="r">
                        <a:spcBef>
                          <a:spcPts val="0"/>
                        </a:spcBef>
                        <a:spcAft>
                          <a:spcPts val="600"/>
                        </a:spcAft>
                      </a:pPr>
                      <a:r>
                        <a:rPr lang="en-US" sz="1200">
                          <a:solidFill>
                            <a:srgbClr val="000000"/>
                          </a:solidFill>
                          <a:latin typeface="Times New Roman"/>
                          <a:ea typeface="Times New Roman"/>
                        </a:rPr>
                        <a:t>Moderate Modification</a:t>
                      </a:r>
                      <a:endParaRPr lang="en-US" sz="1200">
                        <a:latin typeface="Arial"/>
                        <a:ea typeface="Calibri"/>
                      </a:endParaRPr>
                    </a:p>
                  </a:txBody>
                  <a:tcPr marL="8890" marR="8890" marT="8890" marB="8890" anchor="ctr">
                    <a:lnL w="1905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tabLst>
                          <a:tab pos="1562735" algn="r"/>
                        </a:tabLst>
                      </a:pPr>
                      <a:r>
                        <a:rPr lang="en-US" sz="1200" dirty="0">
                          <a:solidFill>
                            <a:srgbClr val="000000"/>
                          </a:solidFill>
                          <a:latin typeface="Times New Roman"/>
                          <a:ea typeface="Times New Roman"/>
                        </a:rPr>
                        <a:t>$</a:t>
                      </a:r>
                      <a:r>
                        <a:rPr lang="en-US" sz="1200" dirty="0" smtClean="0">
                          <a:solidFill>
                            <a:srgbClr val="000000"/>
                          </a:solidFill>
                          <a:latin typeface="Times New Roman"/>
                          <a:ea typeface="Times New Roman"/>
                        </a:rPr>
                        <a:t>14,</a:t>
                      </a:r>
                      <a:r>
                        <a:rPr lang="en-US" sz="1200" baseline="0" dirty="0" smtClean="0">
                          <a:solidFill>
                            <a:srgbClr val="000000"/>
                          </a:solidFill>
                          <a:latin typeface="Times New Roman"/>
                          <a:ea typeface="Times New Roman"/>
                        </a:rPr>
                        <a:t> 008</a:t>
                      </a:r>
                      <a:endParaRPr lang="en-US" sz="1200" dirty="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tabLst>
                          <a:tab pos="1534160" algn="r"/>
                        </a:tabLst>
                      </a:pPr>
                      <a:r>
                        <a:rPr lang="en-US" sz="1200">
                          <a:solidFill>
                            <a:srgbClr val="000000"/>
                          </a:solidFill>
                          <a:latin typeface="Times New Roman"/>
                          <a:ea typeface="Times New Roman"/>
                        </a:rPr>
                        <a:t>$14,245</a:t>
                      </a:r>
                      <a:endParaRPr lang="en-US" sz="120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r>
                        <a:rPr lang="en-US" sz="1200">
                          <a:solidFill>
                            <a:srgbClr val="000000"/>
                          </a:solidFill>
                          <a:latin typeface="Times New Roman"/>
                          <a:ea typeface="Times New Roman"/>
                        </a:rPr>
                        <a:t>$14,487</a:t>
                      </a:r>
                      <a:endParaRPr lang="en-US" sz="120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endParaRPr lang="en-US" sz="1000">
                        <a:solidFill>
                          <a:srgbClr val="000000"/>
                        </a:solidFill>
                        <a:latin typeface="Times New Roman"/>
                        <a:ea typeface="Times New Roman"/>
                      </a:endParaRPr>
                    </a:p>
                  </a:txBody>
                  <a:tcPr marL="8890" marR="8890" marT="8890" marB="8890">
                    <a:lnL w="12700" cap="flat" cmpd="sng" algn="ctr">
                      <a:solidFill>
                        <a:srgbClr val="FFFFFF"/>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695">
                <a:tc>
                  <a:txBody>
                    <a:bodyPr/>
                    <a:lstStyle/>
                    <a:p>
                      <a:pPr marL="53975" marR="62230" algn="r">
                        <a:spcBef>
                          <a:spcPts val="0"/>
                        </a:spcBef>
                        <a:spcAft>
                          <a:spcPts val="600"/>
                        </a:spcAft>
                      </a:pPr>
                      <a:r>
                        <a:rPr lang="en-US" sz="1200">
                          <a:solidFill>
                            <a:srgbClr val="000000"/>
                          </a:solidFill>
                          <a:latin typeface="Times New Roman"/>
                          <a:ea typeface="Times New Roman"/>
                        </a:rPr>
                        <a:t>Complex Modification</a:t>
                      </a:r>
                      <a:endParaRPr lang="en-US" sz="1200">
                        <a:latin typeface="Arial"/>
                        <a:ea typeface="Calibri"/>
                      </a:endParaRPr>
                    </a:p>
                  </a:txBody>
                  <a:tcPr marL="8890" marR="8890" marT="8890" marB="8890" anchor="ctr">
                    <a:lnL w="1905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tabLst>
                          <a:tab pos="1562735" algn="r"/>
                        </a:tabLst>
                      </a:pPr>
                      <a:r>
                        <a:rPr lang="en-US" sz="1200" dirty="0">
                          <a:solidFill>
                            <a:srgbClr val="000000"/>
                          </a:solidFill>
                          <a:latin typeface="Times New Roman"/>
                          <a:ea typeface="Times New Roman"/>
                        </a:rPr>
                        <a:t>$</a:t>
                      </a:r>
                      <a:r>
                        <a:rPr lang="en-US" sz="1200" dirty="0" smtClean="0">
                          <a:solidFill>
                            <a:srgbClr val="000000"/>
                          </a:solidFill>
                          <a:latin typeface="Times New Roman"/>
                          <a:ea typeface="Times New Roman"/>
                        </a:rPr>
                        <a:t>28,016</a:t>
                      </a:r>
                      <a:endParaRPr lang="en-US" sz="1200" dirty="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tabLst>
                          <a:tab pos="1534160" algn="r"/>
                        </a:tabLst>
                      </a:pPr>
                      <a:r>
                        <a:rPr lang="en-US" sz="1200">
                          <a:solidFill>
                            <a:srgbClr val="000000"/>
                          </a:solidFill>
                          <a:latin typeface="Times New Roman"/>
                          <a:ea typeface="Times New Roman"/>
                        </a:rPr>
                        <a:t>$28,491</a:t>
                      </a:r>
                      <a:endParaRPr lang="en-US" sz="120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r>
                        <a:rPr lang="en-US" sz="1200">
                          <a:solidFill>
                            <a:srgbClr val="000000"/>
                          </a:solidFill>
                          <a:latin typeface="Times New Roman"/>
                          <a:ea typeface="Times New Roman"/>
                        </a:rPr>
                        <a:t>$28,974</a:t>
                      </a:r>
                      <a:endParaRPr lang="en-US" sz="120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endParaRPr lang="en-US" sz="1000">
                        <a:solidFill>
                          <a:srgbClr val="000000"/>
                        </a:solidFill>
                        <a:latin typeface="Times New Roman"/>
                        <a:ea typeface="Times New Roman"/>
                      </a:endParaRPr>
                    </a:p>
                  </a:txBody>
                  <a:tcPr marL="8890" marR="8890" marT="8890" marB="8890">
                    <a:lnL w="12700" cap="flat" cmpd="sng" algn="ctr">
                      <a:solidFill>
                        <a:srgbClr val="FFFFFF"/>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4695">
                <a:tc>
                  <a:txBody>
                    <a:bodyPr/>
                    <a:lstStyle/>
                    <a:p>
                      <a:pPr marL="53975" marR="62230" algn="r">
                        <a:spcBef>
                          <a:spcPts val="0"/>
                        </a:spcBef>
                        <a:spcAft>
                          <a:spcPts val="600"/>
                        </a:spcAft>
                      </a:pPr>
                      <a:r>
                        <a:rPr lang="en-US" sz="1200" dirty="0">
                          <a:solidFill>
                            <a:srgbClr val="000000"/>
                          </a:solidFill>
                          <a:latin typeface="Times New Roman"/>
                          <a:ea typeface="Times New Roman"/>
                        </a:rPr>
                        <a:t>Air Monitoring Review</a:t>
                      </a:r>
                      <a:endParaRPr lang="en-US" sz="1200" dirty="0">
                        <a:latin typeface="Arial"/>
                        <a:ea typeface="Calibri"/>
                      </a:endParaRPr>
                    </a:p>
                  </a:txBody>
                  <a:tcPr marL="8890" marR="8890" marT="8890" marB="8890" anchor="ctr">
                    <a:lnL w="19050" cap="flat" cmpd="dbl"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r>
                        <a:rPr lang="en-US" sz="1200" dirty="0">
                          <a:solidFill>
                            <a:srgbClr val="000000"/>
                          </a:solidFill>
                          <a:latin typeface="Times New Roman"/>
                          <a:ea typeface="Times New Roman"/>
                        </a:rPr>
                        <a:t>$</a:t>
                      </a:r>
                      <a:r>
                        <a:rPr lang="en-US" sz="1200" dirty="0" smtClean="0">
                          <a:solidFill>
                            <a:srgbClr val="000000"/>
                          </a:solidFill>
                          <a:latin typeface="Times New Roman"/>
                          <a:ea typeface="Times New Roman"/>
                        </a:rPr>
                        <a:t>3,735</a:t>
                      </a:r>
                      <a:endParaRPr lang="en-US" sz="1200" dirty="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r>
                        <a:rPr lang="en-US" sz="1200">
                          <a:solidFill>
                            <a:srgbClr val="000000"/>
                          </a:solidFill>
                          <a:latin typeface="Times New Roman"/>
                          <a:ea typeface="Times New Roman"/>
                        </a:rPr>
                        <a:t>$3,798</a:t>
                      </a:r>
                      <a:endParaRPr lang="en-US" sz="120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r>
                        <a:rPr lang="en-US" sz="1200">
                          <a:solidFill>
                            <a:srgbClr val="000000"/>
                          </a:solidFill>
                          <a:latin typeface="Times New Roman"/>
                          <a:ea typeface="Times New Roman"/>
                        </a:rPr>
                        <a:t>$3,863</a:t>
                      </a:r>
                      <a:endParaRPr lang="en-US" sz="1200">
                        <a:latin typeface="Arial"/>
                        <a:ea typeface="Calibri"/>
                      </a:endParaRPr>
                    </a:p>
                  </a:txBody>
                  <a:tcPr marL="8890" marR="8890" marT="8890" marB="8890" anchor="ctr">
                    <a:lnL w="1905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marL="53975" marR="62230" algn="ctr">
                        <a:spcBef>
                          <a:spcPts val="0"/>
                        </a:spcBef>
                        <a:spcAft>
                          <a:spcPts val="600"/>
                        </a:spcAft>
                      </a:pPr>
                      <a:endParaRPr lang="en-US" sz="1000" dirty="0">
                        <a:solidFill>
                          <a:srgbClr val="000000"/>
                        </a:solidFill>
                        <a:latin typeface="Times New Roman"/>
                        <a:ea typeface="Times New Roman"/>
                      </a:endParaRPr>
                    </a:p>
                  </a:txBody>
                  <a:tcPr marL="8890" marR="8890" marT="8890" marB="8890">
                    <a:lnL w="12700" cap="flat" cmpd="sng" algn="ctr">
                      <a:solidFill>
                        <a:srgbClr val="FFFFFF"/>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8077200" cy="914400"/>
          </a:xfrm>
          <a:solidFill>
            <a:srgbClr val="439777"/>
          </a:solidFill>
        </p:spPr>
        <p:txBody>
          <a:bodyPr>
            <a:noAutofit/>
          </a:bodyPr>
          <a:lstStyle/>
          <a:p>
            <a:r>
              <a:rPr lang="en-US" sz="2800" dirty="0" smtClean="0">
                <a:solidFill>
                  <a:schemeClr val="bg1"/>
                </a:solidFill>
                <a:latin typeface="Arial" pitchFamily="34" charset="0"/>
                <a:cs typeface="Arial" pitchFamily="34" charset="0"/>
              </a:rPr>
              <a:t>Increase Title V Permit Fees by the CPI</a:t>
            </a:r>
            <a:endParaRPr lang="en-US" sz="2800" dirty="0">
              <a:solidFill>
                <a:schemeClr val="bg1"/>
              </a:solidFill>
              <a:latin typeface="Arial" pitchFamily="34" charset="0"/>
              <a:cs typeface="Arial" pitchFamily="34" charset="0"/>
            </a:endParaRP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Gregg Dahmen, P.E.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Rectangle 5"/>
          <p:cNvSpPr/>
          <p:nvPr/>
        </p:nvSpPr>
        <p:spPr>
          <a:xfrm>
            <a:off x="609600" y="1697756"/>
            <a:ext cx="7924800" cy="4031873"/>
          </a:xfrm>
          <a:prstGeom prst="rect">
            <a:avLst/>
          </a:prstGeom>
        </p:spPr>
        <p:txBody>
          <a:bodyPr wrap="square">
            <a:spAutoFit/>
          </a:bodyPr>
          <a:lstStyle/>
          <a:p>
            <a:pPr algn="ctr">
              <a:buNone/>
            </a:pPr>
            <a:r>
              <a:rPr lang="en-US" sz="3000" b="1" dirty="0" smtClean="0"/>
              <a:t>PUBLIC INVOLVEMENT, COMMENTS and RESPONSES</a:t>
            </a:r>
          </a:p>
          <a:p>
            <a:pPr>
              <a:buNone/>
            </a:pPr>
            <a:endParaRPr lang="en-US" sz="1600" b="1" dirty="0" smtClean="0"/>
          </a:p>
          <a:p>
            <a:pPr lvl="0">
              <a:lnSpc>
                <a:spcPct val="150000"/>
              </a:lnSpc>
            </a:pPr>
            <a:r>
              <a:rPr lang="en-US" sz="2000" b="1" dirty="0" smtClean="0"/>
              <a:t>The proposed rules were placed on public notice on May 16</a:t>
            </a:r>
            <a:r>
              <a:rPr lang="en-US" sz="2000" b="1" baseline="30000" dirty="0" smtClean="0"/>
              <a:t>th</a:t>
            </a:r>
            <a:r>
              <a:rPr lang="en-US" sz="2000" b="1" dirty="0" smtClean="0"/>
              <a:t>. </a:t>
            </a:r>
          </a:p>
          <a:p>
            <a:pPr lvl="0">
              <a:lnSpc>
                <a:spcPct val="150000"/>
              </a:lnSpc>
            </a:pPr>
            <a:r>
              <a:rPr lang="en-US" sz="2000" b="1" dirty="0" smtClean="0"/>
              <a:t>DEQ held a public hearing in Portland on June 16</a:t>
            </a:r>
            <a:r>
              <a:rPr lang="en-US" sz="2000" b="1" baseline="30000" dirty="0" smtClean="0"/>
              <a:t>th</a:t>
            </a:r>
            <a:r>
              <a:rPr lang="en-US" sz="2000" b="1" dirty="0" smtClean="0"/>
              <a:t>.</a:t>
            </a:r>
          </a:p>
          <a:p>
            <a:pPr lvl="0">
              <a:lnSpc>
                <a:spcPct val="150000"/>
              </a:lnSpc>
            </a:pPr>
            <a:r>
              <a:rPr lang="en-US" sz="2000" b="1" dirty="0" smtClean="0"/>
              <a:t>The public comment period ended on June 19</a:t>
            </a:r>
            <a:r>
              <a:rPr lang="en-US" sz="2000" b="1" baseline="30000" dirty="0" smtClean="0"/>
              <a:t>th</a:t>
            </a:r>
            <a:r>
              <a:rPr lang="en-US" sz="2000" b="1" dirty="0" smtClean="0"/>
              <a:t>.</a:t>
            </a:r>
          </a:p>
          <a:p>
            <a:pPr lvl="0">
              <a:lnSpc>
                <a:spcPct val="150000"/>
              </a:lnSpc>
            </a:pPr>
            <a:r>
              <a:rPr lang="en-US" sz="2000" b="1" dirty="0" smtClean="0"/>
              <a:t>Two comments were received.</a:t>
            </a:r>
          </a:p>
          <a:p>
            <a:pPr lvl="0">
              <a:lnSpc>
                <a:spcPct val="150000"/>
              </a:lnSpc>
            </a:pPr>
            <a:r>
              <a:rPr lang="en-US" sz="2000" b="1" dirty="0" smtClean="0"/>
              <a:t>No changes to the proposed rules were made based on the comments.</a:t>
            </a:r>
          </a:p>
          <a:p>
            <a:pPr lvl="0">
              <a:lnSpc>
                <a:spcPct val="150000"/>
              </a:lnSpc>
            </a:pPr>
            <a:endParaRPr lang="en-US" sz="2000"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1447800"/>
          </a:xfrm>
          <a:solidFill>
            <a:srgbClr val="439777"/>
          </a:solidFill>
        </p:spPr>
        <p:txBody>
          <a:bodyPr>
            <a:noAutofit/>
          </a:bodyPr>
          <a:lstStyle/>
          <a:p>
            <a:r>
              <a:rPr lang="en-US" sz="4800" dirty="0" smtClean="0">
                <a:solidFill>
                  <a:schemeClr val="bg1"/>
                </a:solidFill>
                <a:latin typeface="Arial" pitchFamily="34" charset="0"/>
                <a:cs typeface="Arial" pitchFamily="34" charset="0"/>
              </a:rPr>
              <a:t>Increase Title V Permit Fees  </a:t>
            </a:r>
            <a:r>
              <a:rPr lang="en-US" dirty="0" smtClean="0">
                <a:solidFill>
                  <a:schemeClr val="bg1"/>
                </a:solidFill>
                <a:latin typeface="Arial" pitchFamily="34" charset="0"/>
                <a:cs typeface="Arial" pitchFamily="34" charset="0"/>
              </a:rPr>
              <a:t>by the Consumer Price Index</a:t>
            </a:r>
            <a:endParaRPr lang="en-US"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a:ln>
            <a:noFill/>
          </a:ln>
        </p:spPr>
        <p:txBody>
          <a:bodyPr>
            <a:normAutofit/>
          </a:bodyPr>
          <a:lstStyle/>
          <a:p>
            <a:pPr fontAlgn="t">
              <a:spcAft>
                <a:spcPts val="600"/>
              </a:spcAft>
            </a:pPr>
            <a:r>
              <a:rPr lang="en-US" sz="3000" dirty="0" smtClean="0"/>
              <a:t> </a:t>
            </a:r>
            <a:r>
              <a:rPr lang="en-US" sz="2600" b="1" dirty="0" smtClean="0"/>
              <a:t>RECOMMENDATION</a:t>
            </a:r>
          </a:p>
          <a:p>
            <a:r>
              <a:rPr lang="en-US" sz="3000" dirty="0" smtClean="0"/>
              <a:t>    DEQ recommends that the Environmental Quality Commission adopt Phase One of the proposed rules in Attachment A as part of chapter 340 of the Oregon Administrative Rules.</a:t>
            </a:r>
          </a:p>
          <a:p>
            <a:pPr algn="r">
              <a:lnSpc>
                <a:spcPct val="110000"/>
              </a:lnSpc>
              <a:spcBef>
                <a:spcPts val="0"/>
              </a:spcBef>
            </a:pPr>
            <a:endParaRPr lang="en-US" sz="2800" dirty="0" smtClean="0">
              <a:latin typeface="Arial" pitchFamily="34" charset="0"/>
              <a:cs typeface="Arial" pitchFamily="34" charset="0"/>
            </a:endParaRP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Gregg Dahmen, P.E.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P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PPTtemplate</Template>
  <TotalTime>1207</TotalTime>
  <Words>1253</Words>
  <Application>Microsoft Office PowerPoint</Application>
  <PresentationFormat>On-screen Show (4:3)</PresentationFormat>
  <Paragraphs>140</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PPTtemplate</vt:lpstr>
      <vt:lpstr>Increase Title V Permit Fees  by the Consumer Price Index</vt:lpstr>
      <vt:lpstr>Increase Title V Permit Fees by the CPI</vt:lpstr>
      <vt:lpstr>Increase Title V Permit Fees by the CPI</vt:lpstr>
      <vt:lpstr>Increase Title V Permit Fees by the CPI</vt:lpstr>
      <vt:lpstr>Increase Title V Permit Fees  by the Consumer Price Index</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Name</dc:title>
  <dc:creator>Gregg</dc:creator>
  <cp:lastModifiedBy>Gregg</cp:lastModifiedBy>
  <cp:revision>138</cp:revision>
  <dcterms:created xsi:type="dcterms:W3CDTF">2014-07-23T22:28:02Z</dcterms:created>
  <dcterms:modified xsi:type="dcterms:W3CDTF">2014-08-25T19:19:35Z</dcterms:modified>
</cp:coreProperties>
</file>