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1" r:id="rId3"/>
    <p:sldId id="259" r:id="rId4"/>
    <p:sldId id="262" r:id="rId5"/>
    <p:sldId id="260"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8D6F"/>
    <a:srgbClr val="439777"/>
    <a:srgbClr val="57B59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848" autoAdjust="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AF9FEC6-8685-4AD8-9A1A-CF8F004A9B7D}" type="datetimeFigureOut">
              <a:rPr lang="en-US" smtClean="0"/>
              <a:pPr/>
              <a:t>6/17/2014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4FE8508-8A0A-4A1F-B6E0-130CD59DCD9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Introduction  by Uri:</a:t>
            </a:r>
          </a:p>
          <a:p>
            <a:r>
              <a:rPr lang="en-US" dirty="0" smtClean="0"/>
              <a:t>Good morning, Chair O’Keefe, Commissioners. I am Uri Papish,</a:t>
            </a:r>
            <a:r>
              <a:rPr lang="en-US" baseline="0" dirty="0" smtClean="0"/>
              <a:t> Air Quality Program manager, and with me is Gregg Dahmen, an Environmental Engineer with the Program Operations section.  We are presenting a proposed permanent rule to  increase the Air Contaminant Discharge Permit Fees. Now Gregg Dahmen will explain the proposed rules:</a:t>
            </a:r>
          </a:p>
          <a:p>
            <a:endParaRPr lang="en-US" baseline="0" dirty="0" smtClean="0"/>
          </a:p>
          <a:p>
            <a:r>
              <a:rPr lang="en-US" baseline="0" dirty="0" smtClean="0"/>
              <a:t>Thank you, Uri.  Chair O’Keefe, Commissioners. My name is Gregg Dahmen. Thank you for the opportunity to present </a:t>
            </a:r>
            <a:r>
              <a:rPr lang="en-US" u="none" baseline="0" dirty="0" smtClean="0">
                <a:solidFill>
                  <a:srgbClr val="C00000"/>
                </a:solidFill>
              </a:rPr>
              <a:t>our proposal to make the temporary air contaminant discharge fee rules that you adopted in </a:t>
            </a:r>
            <a:r>
              <a:rPr lang="en-US" u="none" baseline="0" dirty="0" smtClean="0">
                <a:solidFill>
                  <a:srgbClr val="C00000"/>
                </a:solidFill>
              </a:rPr>
              <a:t>October</a:t>
            </a:r>
            <a:r>
              <a:rPr lang="en-US" u="none" baseline="0" dirty="0" smtClean="0">
                <a:solidFill>
                  <a:srgbClr val="C00000"/>
                </a:solidFill>
              </a:rPr>
              <a:t>, permanent. </a:t>
            </a:r>
            <a:r>
              <a:rPr lang="en-US" u="none" baseline="0" dirty="0" smtClean="0"/>
              <a:t>First</a:t>
            </a:r>
            <a:r>
              <a:rPr lang="en-US" baseline="0" dirty="0" smtClean="0"/>
              <a:t>, let me give you a short history of these proposed rules:  </a:t>
            </a:r>
          </a:p>
          <a:p>
            <a:endParaRPr lang="en-US" baseline="0" dirty="0" smtClean="0"/>
          </a:p>
          <a:p>
            <a:r>
              <a:rPr lang="en-US" baseline="0" dirty="0" smtClean="0"/>
              <a:t>Next slide please.</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4FE8508-8A0A-4A1F-B6E0-130CD59DCD98}"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Background – Temporary Rule</a:t>
            </a:r>
          </a:p>
          <a:p>
            <a:endParaRPr lang="en-US" dirty="0" smtClean="0"/>
          </a:p>
          <a:p>
            <a:r>
              <a:rPr lang="en-US" baseline="0" dirty="0" smtClean="0"/>
              <a:t>This fee increase was approved by the legislature in 2013 in Policy Package 111, part of DEQ’s budget bill, Senate Bill 5520.  </a:t>
            </a:r>
          </a:p>
          <a:p>
            <a:endParaRPr lang="en-US" baseline="0" dirty="0" smtClean="0"/>
          </a:p>
          <a:p>
            <a:r>
              <a:rPr lang="en-US" baseline="0" dirty="0" smtClean="0"/>
              <a:t>The </a:t>
            </a:r>
            <a:r>
              <a:rPr lang="en-US" u="none" baseline="0" dirty="0" smtClean="0"/>
              <a:t>Commission adopted the </a:t>
            </a:r>
            <a:r>
              <a:rPr lang="en-US" baseline="0" dirty="0" smtClean="0"/>
              <a:t>Temporary Rule last October to allow the annual invoicing of 2014 fees to include the increased rate.</a:t>
            </a:r>
          </a:p>
          <a:p>
            <a:endParaRPr lang="en-US" baseline="0" dirty="0" smtClean="0"/>
          </a:p>
          <a:p>
            <a:r>
              <a:rPr lang="en-US" baseline="0" dirty="0" smtClean="0"/>
              <a:t>Today we are proposing to make the fee increase permanent. DEQ needs to increase ACDP program revenue so it can adequately issue, renew and modify air quality permits. The revenue will also support compliance enforcement, administration and laboratory activities for the ACDP program. </a:t>
            </a:r>
            <a:r>
              <a:rPr lang="en-US" sz="1200" b="0" i="0" baseline="0" dirty="0" smtClean="0"/>
              <a:t>The last time the ACDP fees were increased was in 2007.</a:t>
            </a:r>
          </a:p>
          <a:p>
            <a:endParaRPr lang="en-US" dirty="0" smtClean="0"/>
          </a:p>
          <a:p>
            <a:r>
              <a:rPr lang="en-US" dirty="0" smtClean="0"/>
              <a:t>Next slide, Please:</a:t>
            </a:r>
            <a:endParaRPr lang="en-US" dirty="0"/>
          </a:p>
        </p:txBody>
      </p:sp>
      <p:sp>
        <p:nvSpPr>
          <p:cNvPr id="4" name="Slide Number Placeholder 3"/>
          <p:cNvSpPr>
            <a:spLocks noGrp="1"/>
          </p:cNvSpPr>
          <p:nvPr>
            <p:ph type="sldNum" sz="quarter" idx="10"/>
          </p:nvPr>
        </p:nvSpPr>
        <p:spPr/>
        <p:txBody>
          <a:bodyPr/>
          <a:lstStyle/>
          <a:p>
            <a:fld id="{64FE8508-8A0A-4A1F-B6E0-130CD59DCD9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I would like to address the specifics of the proposed rule changes.</a:t>
            </a:r>
          </a:p>
          <a:p>
            <a:r>
              <a:rPr lang="en-US" b="1" dirty="0" smtClean="0"/>
              <a:t>First</a:t>
            </a:r>
            <a:r>
              <a:rPr lang="en-US" dirty="0" smtClean="0"/>
              <a:t>, the fee increase applies to annual fees, application fees, permit modification fees and other permitting fees.  The increase will apply to administrative fees, such as name changes and ownership changes. The fee increase is a level 20% for all ACDP permitting program fees.</a:t>
            </a:r>
          </a:p>
          <a:p>
            <a:r>
              <a:rPr lang="en-US" b="1" dirty="0" smtClean="0"/>
              <a:t>Second</a:t>
            </a:r>
            <a:r>
              <a:rPr lang="en-US" dirty="0" smtClean="0"/>
              <a:t>, </a:t>
            </a:r>
            <a:r>
              <a:rPr lang="en-US" u="none" strike="noStrike" dirty="0" smtClean="0"/>
              <a:t>we</a:t>
            </a:r>
            <a:r>
              <a:rPr lang="en-US" u="none" dirty="0" smtClean="0"/>
              <a:t> </a:t>
            </a:r>
            <a:r>
              <a:rPr lang="en-US" dirty="0" smtClean="0"/>
              <a:t>propose establish</a:t>
            </a:r>
            <a:r>
              <a:rPr lang="en-US" u="none" dirty="0" smtClean="0"/>
              <a:t>ing</a:t>
            </a:r>
            <a:r>
              <a:rPr lang="en-US" dirty="0" smtClean="0"/>
              <a:t> lower application fees for greenhouse</a:t>
            </a:r>
            <a:r>
              <a:rPr lang="en-US" baseline="0" dirty="0" smtClean="0"/>
              <a:t> gas permits </a:t>
            </a:r>
            <a:r>
              <a:rPr lang="en-US" u="none" baseline="0" dirty="0" smtClean="0"/>
              <a:t>when greenhouse gases are the only pollutant the source reports for</a:t>
            </a:r>
            <a:r>
              <a:rPr lang="en-US" baseline="0" dirty="0" smtClean="0"/>
              <a:t>. Greenhouse gas pollutants are now subject to permitting requirements and are being integrated into the ACDP and Title V permit programs.</a:t>
            </a:r>
          </a:p>
          <a:p>
            <a:r>
              <a:rPr lang="en-US" b="1" baseline="0" dirty="0" smtClean="0"/>
              <a:t>Third</a:t>
            </a:r>
            <a:r>
              <a:rPr lang="en-US" baseline="0" dirty="0" smtClean="0"/>
              <a:t>, a technical correction is being proposed to the calculation of greenhouse gas reporting fees.  DEQ has adequate resources for the GHG reporting program. The greenhouse gas reporting fees are calculated as a percent of the annual fee amounts.  To avoid inadvertently raising the GHG fees 20% along with the ACDP fee increase, the percentage in the GHG calculation is being lowered from 15% to 12.5% to keep the GHG fees flat.</a:t>
            </a:r>
          </a:p>
          <a:p>
            <a:r>
              <a:rPr lang="en-US" b="1" baseline="0" dirty="0" smtClean="0"/>
              <a:t>Lastly</a:t>
            </a:r>
            <a:r>
              <a:rPr lang="en-US" baseline="0" dirty="0" smtClean="0"/>
              <a:t>, the low cost fee eligibility criteria for Simple permits is being amended to make it easier for the sources and for DEQ to determine who is eligible for the low cost fee. We are doing this by changing from a rolling 12 month emission year to a calendar year.  This proposed change will reduce and simplify calculations in the eligibility rules.</a:t>
            </a:r>
          </a:p>
          <a:p>
            <a:endParaRPr lang="en-US" baseline="0" dirty="0" smtClean="0"/>
          </a:p>
          <a:p>
            <a:r>
              <a:rPr lang="en-US" baseline="0" dirty="0" smtClean="0"/>
              <a:t>Next slide, Please.</a:t>
            </a:r>
            <a:endParaRPr lang="en-US" dirty="0"/>
          </a:p>
        </p:txBody>
      </p:sp>
      <p:sp>
        <p:nvSpPr>
          <p:cNvPr id="4" name="Slide Number Placeholder 3"/>
          <p:cNvSpPr>
            <a:spLocks noGrp="1"/>
          </p:cNvSpPr>
          <p:nvPr>
            <p:ph type="sldNum" sz="quarter" idx="10"/>
          </p:nvPr>
        </p:nvSpPr>
        <p:spPr/>
        <p:txBody>
          <a:bodyPr/>
          <a:lstStyle/>
          <a:p>
            <a:fld id="{64FE8508-8A0A-4A1F-B6E0-130CD59DCD9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I would like to address the input received from stakeholders, including the permittees and the public. The proposed rules were put on public </a:t>
            </a:r>
            <a:r>
              <a:rPr lang="en-US" u="none" dirty="0" smtClean="0"/>
              <a:t>notice</a:t>
            </a:r>
            <a:r>
              <a:rPr lang="en-US" dirty="0" smtClean="0"/>
              <a:t> in March.  We requested input from approximately 1,400 permit holders and registrants that would be subject to the fee increase, and notified an additional 6,700</a:t>
            </a:r>
            <a:r>
              <a:rPr lang="en-US" baseline="0" dirty="0" smtClean="0"/>
              <a:t> interested parties by email and US mail.  The comments generally addressed the amount of the fee increase rather than any specific rule language. </a:t>
            </a:r>
            <a:r>
              <a:rPr lang="en-US" strike="noStrike" baseline="0" dirty="0" smtClean="0"/>
              <a:t>Some</a:t>
            </a:r>
            <a:r>
              <a:rPr lang="en-US" baseline="0" dirty="0" smtClean="0"/>
              <a:t> stakeholders thought the fees were already too high, and would prefer to have the fees lowered.  Other comments included a recommendation that the fees should be doubled in order to help drive air pollution down. No changes were made in the proposed rules based on the comments received.</a:t>
            </a:r>
            <a:endParaRPr lang="en-US" dirty="0" smtClean="0"/>
          </a:p>
          <a:p>
            <a:endParaRPr lang="en-US" baseline="0" dirty="0" smtClean="0"/>
          </a:p>
          <a:p>
            <a:r>
              <a:rPr lang="en-US" baseline="0" dirty="0" smtClean="0"/>
              <a:t>Next slide, Please.</a:t>
            </a:r>
            <a:endParaRPr lang="en-US" dirty="0"/>
          </a:p>
        </p:txBody>
      </p:sp>
      <p:sp>
        <p:nvSpPr>
          <p:cNvPr id="4" name="Slide Number Placeholder 3"/>
          <p:cNvSpPr>
            <a:spLocks noGrp="1"/>
          </p:cNvSpPr>
          <p:nvPr>
            <p:ph type="sldNum" sz="quarter" idx="10"/>
          </p:nvPr>
        </p:nvSpPr>
        <p:spPr/>
        <p:txBody>
          <a:bodyPr/>
          <a:lstStyle/>
          <a:p>
            <a:fld id="{64FE8508-8A0A-4A1F-B6E0-130CD59DCD98}"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trike="sngStrike" baseline="0" dirty="0" smtClean="0"/>
          </a:p>
          <a:p>
            <a:endParaRPr lang="en-US" baseline="0" dirty="0" smtClean="0"/>
          </a:p>
          <a:p>
            <a:r>
              <a:rPr lang="en-US" dirty="0" smtClean="0"/>
              <a:t>In conclusion,</a:t>
            </a:r>
            <a:r>
              <a:rPr lang="en-US" baseline="0" dirty="0" smtClean="0"/>
              <a:t> </a:t>
            </a:r>
            <a:r>
              <a:rPr lang="en-US" dirty="0" smtClean="0"/>
              <a:t>DEQ recommends that the Environmental Quality Commission:  Adopt the proposed rules in Attachment A as part of chapter 340 of the Oregon Administrative Rules.</a:t>
            </a:r>
          </a:p>
          <a:p>
            <a:endParaRPr lang="en-US" dirty="0" smtClean="0"/>
          </a:p>
          <a:p>
            <a:r>
              <a:rPr lang="en-US" dirty="0" smtClean="0"/>
              <a:t>If you have any</a:t>
            </a:r>
            <a:r>
              <a:rPr lang="en-US" baseline="0" dirty="0" smtClean="0"/>
              <a:t> questions, I’d be happy to answer them.  Thank you.</a:t>
            </a:r>
            <a:endParaRPr lang="en-US" dirty="0"/>
          </a:p>
        </p:txBody>
      </p:sp>
      <p:sp>
        <p:nvSpPr>
          <p:cNvPr id="4" name="Slide Number Placeholder 3"/>
          <p:cNvSpPr>
            <a:spLocks noGrp="1"/>
          </p:cNvSpPr>
          <p:nvPr>
            <p:ph type="sldNum" sz="quarter" idx="10"/>
          </p:nvPr>
        </p:nvSpPr>
        <p:spPr/>
        <p:txBody>
          <a:bodyPr/>
          <a:lstStyle/>
          <a:p>
            <a:fld id="{64FE8508-8A0A-4A1F-B6E0-130CD59DCD98}" type="slidenum">
              <a:rPr lang="en-US" smtClean="0"/>
              <a:pPr/>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6/17/2014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6/17/2014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2800" dirty="0" smtClean="0">
                <a:solidFill>
                  <a:schemeClr val="bg1"/>
                </a:solidFill>
                <a:latin typeface="Arial" pitchFamily="34" charset="0"/>
                <a:cs typeface="Arial" pitchFamily="34" charset="0"/>
              </a:rPr>
              <a:t>Increase Air Contaminant Discharge Permit Fees</a:t>
            </a:r>
            <a:endParaRPr lang="en-US" sz="28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609600" y="2362200"/>
            <a:ext cx="8001000" cy="3429000"/>
          </a:xfrm>
        </p:spPr>
        <p:txBody>
          <a:bodyPr>
            <a:normAutofit fontScale="92500" lnSpcReduction="10000"/>
          </a:bodyPr>
          <a:lstStyle/>
          <a:p>
            <a:endParaRPr lang="en-US" sz="2400" dirty="0" smtClean="0">
              <a:latin typeface="Arial" pitchFamily="34" charset="0"/>
              <a:cs typeface="Arial" pitchFamily="34" charset="0"/>
            </a:endParaRPr>
          </a:p>
          <a:p>
            <a:r>
              <a:rPr lang="en-US" sz="2800" dirty="0" smtClean="0">
                <a:latin typeface="Arial" pitchFamily="34" charset="0"/>
                <a:cs typeface="Arial" pitchFamily="34" charset="0"/>
              </a:rPr>
              <a:t>Air Quality Program</a:t>
            </a:r>
            <a:endParaRPr lang="en-US" sz="2800" strike="sngStrike" dirty="0" smtClean="0">
              <a:latin typeface="Arial" pitchFamily="34" charset="0"/>
              <a:cs typeface="Arial" pitchFamily="34" charset="0"/>
            </a:endParaRPr>
          </a:p>
          <a:p>
            <a:r>
              <a:rPr lang="en-US" sz="2800" dirty="0" smtClean="0">
                <a:latin typeface="Arial" pitchFamily="34" charset="0"/>
                <a:cs typeface="Arial" pitchFamily="34" charset="0"/>
              </a:rPr>
              <a:t>Proposed Rule Adoption</a:t>
            </a:r>
          </a:p>
          <a:p>
            <a:pPr algn="r"/>
            <a:endParaRPr lang="en-US" sz="2800" dirty="0" smtClean="0">
              <a:latin typeface="Arial" pitchFamily="34" charset="0"/>
              <a:cs typeface="Arial" pitchFamily="34" charset="0"/>
            </a:endParaRPr>
          </a:p>
          <a:p>
            <a:pPr algn="r"/>
            <a:endParaRPr lang="en-US" sz="2800" dirty="0" smtClean="0">
              <a:latin typeface="Arial" pitchFamily="34" charset="0"/>
              <a:cs typeface="Arial" pitchFamily="34" charset="0"/>
            </a:endParaRPr>
          </a:p>
          <a:p>
            <a:pPr>
              <a:lnSpc>
                <a:spcPct val="110000"/>
              </a:lnSpc>
              <a:spcBef>
                <a:spcPts val="0"/>
              </a:spcBef>
            </a:pPr>
            <a:r>
              <a:rPr lang="en-US" sz="2800" dirty="0" smtClean="0">
                <a:latin typeface="Arial" pitchFamily="34" charset="0"/>
                <a:cs typeface="Arial" pitchFamily="34" charset="0"/>
              </a:rPr>
              <a:t>Environmental Quality Commission Meeting</a:t>
            </a:r>
          </a:p>
          <a:p>
            <a:pPr>
              <a:lnSpc>
                <a:spcPct val="110000"/>
              </a:lnSpc>
              <a:spcBef>
                <a:spcPts val="0"/>
              </a:spcBef>
            </a:pPr>
            <a:r>
              <a:rPr lang="en-US" sz="2800" dirty="0" smtClean="0">
                <a:latin typeface="Arial" pitchFamily="34" charset="0"/>
                <a:cs typeface="Arial" pitchFamily="34" charset="0"/>
              </a:rPr>
              <a:t>June 18 – 19, 2014</a:t>
            </a:r>
          </a:p>
          <a:p>
            <a:pPr>
              <a:lnSpc>
                <a:spcPct val="110000"/>
              </a:lnSpc>
              <a:spcBef>
                <a:spcPts val="0"/>
              </a:spcBef>
            </a:pPr>
            <a:r>
              <a:rPr lang="en-US" sz="2800" dirty="0" smtClean="0">
                <a:latin typeface="Arial" pitchFamily="34" charset="0"/>
                <a:cs typeface="Arial" pitchFamily="34" charset="0"/>
              </a:rPr>
              <a:t>The Dalles,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a:t>
            </a:r>
            <a:r>
              <a:rPr lang="en-US" sz="1200" dirty="0" smtClean="0">
                <a:latin typeface="Arial" pitchFamily="34" charset="0"/>
                <a:cs typeface="Arial" pitchFamily="34" charset="0"/>
              </a:rPr>
              <a:t>Gregg Dahmen, P.E.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33400" y="1600200"/>
            <a:ext cx="8077200" cy="4525963"/>
          </a:xfrm>
          <a:ln w="12700">
            <a:noFill/>
          </a:ln>
        </p:spPr>
        <p:txBody>
          <a:bodyPr>
            <a:normAutofit lnSpcReduction="10000"/>
          </a:bodyPr>
          <a:lstStyle/>
          <a:p>
            <a:pPr algn="ctr">
              <a:buNone/>
            </a:pPr>
            <a:r>
              <a:rPr lang="en-US" altLang="en-US" sz="2400" b="1" dirty="0" smtClean="0"/>
              <a:t>Background – Temporary Rule</a:t>
            </a:r>
            <a:endParaRPr lang="en-US" altLang="en-US" sz="2600" b="1" dirty="0" smtClean="0"/>
          </a:p>
          <a:p>
            <a:r>
              <a:rPr lang="en-US" altLang="en-US" sz="2400" dirty="0" smtClean="0"/>
              <a:t>The 2013 legislature approved a 20% fee increase as part of DEQ’s budget  in SB 5520.</a:t>
            </a:r>
          </a:p>
          <a:p>
            <a:pPr>
              <a:defRPr/>
            </a:pPr>
            <a:r>
              <a:rPr lang="en-US" sz="2400" dirty="0" smtClean="0"/>
              <a:t>The EQC adopted temporary  fee increase rules at the October, 2013 EQC meeting.</a:t>
            </a:r>
            <a:r>
              <a:rPr lang="en-US" sz="2400" u="sng" dirty="0" smtClean="0"/>
              <a:t> </a:t>
            </a:r>
          </a:p>
          <a:p>
            <a:pPr>
              <a:defRPr/>
            </a:pPr>
            <a:r>
              <a:rPr lang="en-US" sz="2400" dirty="0" smtClean="0"/>
              <a:t>Air Contaminant Discharge Permit (ACDP) permit holders were invoiced for 2014 annual fees, due on December 1, 2013, at the increased rate.</a:t>
            </a:r>
          </a:p>
          <a:p>
            <a:pPr>
              <a:defRPr/>
            </a:pPr>
            <a:r>
              <a:rPr lang="en-US" sz="2400" dirty="0" smtClean="0"/>
              <a:t>The ACDP fee increase would permanently restore 3.67 full time positions to the ACDP program. </a:t>
            </a:r>
          </a:p>
          <a:p>
            <a:pPr>
              <a:defRPr/>
            </a:pPr>
            <a:r>
              <a:rPr lang="en-US" sz="2400" dirty="0" smtClean="0"/>
              <a:t>This proposed rule would make the ACDP fee increase permanent.</a:t>
            </a:r>
            <a:endParaRPr lang="en-US" sz="1800" dirty="0" smtClean="0"/>
          </a:p>
          <a:p>
            <a:pPr>
              <a:defRPr/>
            </a:pPr>
            <a:endParaRPr lang="en-US" sz="1600" dirty="0" smtClean="0"/>
          </a:p>
          <a:p>
            <a:pPr>
              <a:defRPr/>
            </a:pPr>
            <a:endParaRPr lang="en-US" sz="1600" dirty="0" smtClean="0"/>
          </a:p>
          <a:p>
            <a:pPr>
              <a:defRPr/>
            </a:pPr>
            <a:endParaRPr lang="en-US" sz="1600" dirty="0" smtClean="0"/>
          </a:p>
          <a:p>
            <a:pPr>
              <a:defRPr/>
            </a:pPr>
            <a:endParaRPr lang="en-US" dirty="0" smtClean="0"/>
          </a:p>
          <a:p>
            <a:pPr>
              <a:buNone/>
              <a:defRPr/>
            </a:pPr>
            <a:endParaRPr lang="en-US" sz="1200" dirty="0" smtClean="0"/>
          </a:p>
          <a:p>
            <a:pPr>
              <a:buNone/>
              <a:defRPr/>
            </a:pPr>
            <a:endParaRPr lang="en-US" dirty="0" smtClean="0"/>
          </a:p>
          <a:p>
            <a:endParaRPr lang="en-US" dirty="0"/>
          </a:p>
        </p:txBody>
      </p:sp>
      <p:sp>
        <p:nvSpPr>
          <p:cNvPr id="5" name="Title 1"/>
          <p:cNvSpPr>
            <a:spLocks noGrp="1"/>
          </p:cNvSpPr>
          <p:nvPr>
            <p:ph type="title"/>
          </p:nvPr>
        </p:nvSpPr>
        <p:spPr>
          <a:solidFill>
            <a:srgbClr val="439777"/>
          </a:solidFill>
        </p:spPr>
        <p:txBody>
          <a:bodyPr>
            <a:normAutofit/>
          </a:bodyPr>
          <a:lstStyle/>
          <a:p>
            <a:r>
              <a:rPr lang="en-US" sz="2800" dirty="0" smtClean="0">
                <a:solidFill>
                  <a:schemeClr val="bg1"/>
                </a:solidFill>
                <a:latin typeface="Arial" pitchFamily="34" charset="0"/>
                <a:cs typeface="Arial" pitchFamily="34" charset="0"/>
              </a:rPr>
              <a:t>Increase Air Contaminant Discharge Permit Fees</a:t>
            </a:r>
            <a:endParaRPr lang="en-US" sz="28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b="1" dirty="0" smtClean="0"/>
          </a:p>
          <a:p>
            <a:pPr algn="ctr">
              <a:buNone/>
            </a:pPr>
            <a:r>
              <a:rPr lang="en-US" b="1" dirty="0" smtClean="0"/>
              <a:t>PROPOSED RULES SUMMARY</a:t>
            </a:r>
          </a:p>
          <a:p>
            <a:pPr>
              <a:buNone/>
            </a:pPr>
            <a:endParaRPr lang="en-US" sz="1600" b="1" dirty="0" smtClean="0"/>
          </a:p>
          <a:p>
            <a:pPr lvl="0">
              <a:lnSpc>
                <a:spcPct val="150000"/>
              </a:lnSpc>
            </a:pPr>
            <a:r>
              <a:rPr lang="en-US" sz="2400" b="1" dirty="0" smtClean="0"/>
              <a:t>Increase air contaminant discharge permit fees.</a:t>
            </a:r>
          </a:p>
          <a:p>
            <a:pPr lvl="0">
              <a:lnSpc>
                <a:spcPct val="150000"/>
              </a:lnSpc>
            </a:pPr>
            <a:r>
              <a:rPr lang="en-US" sz="2400" b="1" dirty="0" smtClean="0"/>
              <a:t>Establish a lower application fee for greenhouse gas permits.</a:t>
            </a:r>
          </a:p>
          <a:p>
            <a:pPr lvl="0">
              <a:lnSpc>
                <a:spcPct val="150000"/>
              </a:lnSpc>
            </a:pPr>
            <a:r>
              <a:rPr lang="en-US" sz="2400" b="1" dirty="0" smtClean="0"/>
              <a:t>Adjust the calculation for greenhouse gas reporting fees.</a:t>
            </a:r>
          </a:p>
          <a:p>
            <a:pPr lvl="0">
              <a:lnSpc>
                <a:spcPct val="150000"/>
              </a:lnSpc>
            </a:pPr>
            <a:r>
              <a:rPr lang="en-US" sz="2400" b="1" dirty="0" smtClean="0"/>
              <a:t>Amend the low cost fee eligibility criteria.</a:t>
            </a:r>
          </a:p>
          <a:p>
            <a:endParaRPr lang="en-US" sz="2400" dirty="0"/>
          </a:p>
        </p:txBody>
      </p:sp>
      <p:sp>
        <p:nvSpPr>
          <p:cNvPr id="4" name="Title 1"/>
          <p:cNvSpPr>
            <a:spLocks noGrp="1"/>
          </p:cNvSpPr>
          <p:nvPr>
            <p:ph type="title"/>
          </p:nvPr>
        </p:nvSpPr>
        <p:spPr>
          <a:solidFill>
            <a:srgbClr val="439777"/>
          </a:solidFill>
        </p:spPr>
        <p:txBody>
          <a:bodyPr>
            <a:normAutofit/>
          </a:bodyPr>
          <a:lstStyle/>
          <a:p>
            <a:r>
              <a:rPr lang="en-US" sz="2800" dirty="0" smtClean="0">
                <a:solidFill>
                  <a:schemeClr val="bg1"/>
                </a:solidFill>
                <a:latin typeface="Arial" pitchFamily="34" charset="0"/>
                <a:cs typeface="Arial" pitchFamily="34" charset="0"/>
              </a:rPr>
              <a:t>Increase Air Contaminant Discharge Permit Fees</a:t>
            </a:r>
            <a:endParaRPr lang="en-US" sz="28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ctr">
              <a:buNone/>
            </a:pPr>
            <a:r>
              <a:rPr lang="en-US" sz="3000" b="1" dirty="0" smtClean="0"/>
              <a:t>PUBLIC INVOLVEMENT, COMMENTS and RESPONSES</a:t>
            </a:r>
          </a:p>
          <a:p>
            <a:pPr>
              <a:buNone/>
            </a:pPr>
            <a:endParaRPr lang="en-US" sz="1600" b="1" dirty="0" smtClean="0"/>
          </a:p>
          <a:p>
            <a:pPr lvl="0">
              <a:lnSpc>
                <a:spcPct val="150000"/>
              </a:lnSpc>
            </a:pPr>
            <a:r>
              <a:rPr lang="en-US" sz="2400" b="1" dirty="0" smtClean="0"/>
              <a:t>The proposed rules were placed on public notice on March 17</a:t>
            </a:r>
            <a:r>
              <a:rPr lang="en-US" sz="2400" b="1" baseline="30000" dirty="0" smtClean="0"/>
              <a:t>th</a:t>
            </a:r>
            <a:r>
              <a:rPr lang="en-US" sz="2400" b="1" dirty="0" smtClean="0"/>
              <a:t>. </a:t>
            </a:r>
          </a:p>
          <a:p>
            <a:pPr lvl="0">
              <a:lnSpc>
                <a:spcPct val="150000"/>
              </a:lnSpc>
            </a:pPr>
            <a:r>
              <a:rPr lang="en-US" sz="2400" b="1" dirty="0" smtClean="0"/>
              <a:t>DEQ held a public hearing in Portland on April 15</a:t>
            </a:r>
            <a:r>
              <a:rPr lang="en-US" sz="2400" b="1" baseline="30000" dirty="0" smtClean="0"/>
              <a:t>th</a:t>
            </a:r>
            <a:r>
              <a:rPr lang="en-US" sz="2400" b="1" dirty="0" smtClean="0"/>
              <a:t>.</a:t>
            </a:r>
          </a:p>
          <a:p>
            <a:pPr lvl="0">
              <a:lnSpc>
                <a:spcPct val="150000"/>
              </a:lnSpc>
            </a:pPr>
            <a:r>
              <a:rPr lang="en-US" sz="2400" b="1" dirty="0" smtClean="0"/>
              <a:t>The public comment period ended April 18</a:t>
            </a:r>
            <a:r>
              <a:rPr lang="en-US" sz="2400" b="1" baseline="30000" dirty="0" smtClean="0"/>
              <a:t>th</a:t>
            </a:r>
            <a:r>
              <a:rPr lang="en-US" sz="2400" b="1" dirty="0" smtClean="0"/>
              <a:t>.</a:t>
            </a:r>
          </a:p>
          <a:p>
            <a:pPr lvl="0">
              <a:lnSpc>
                <a:spcPct val="150000"/>
              </a:lnSpc>
            </a:pPr>
            <a:r>
              <a:rPr lang="en-US" sz="2400" b="1" dirty="0" smtClean="0"/>
              <a:t>Only a few comments were received.</a:t>
            </a:r>
          </a:p>
          <a:p>
            <a:pPr lvl="0">
              <a:lnSpc>
                <a:spcPct val="150000"/>
              </a:lnSpc>
            </a:pPr>
            <a:r>
              <a:rPr lang="en-US" sz="2400" b="1" dirty="0" smtClean="0"/>
              <a:t>No changes to the proposed rules were made based on the comments.</a:t>
            </a:r>
          </a:p>
          <a:p>
            <a:endParaRPr lang="en-US" sz="2400" dirty="0"/>
          </a:p>
        </p:txBody>
      </p:sp>
      <p:sp>
        <p:nvSpPr>
          <p:cNvPr id="4" name="Title 1"/>
          <p:cNvSpPr>
            <a:spLocks noGrp="1"/>
          </p:cNvSpPr>
          <p:nvPr>
            <p:ph type="title"/>
          </p:nvPr>
        </p:nvSpPr>
        <p:spPr>
          <a:solidFill>
            <a:srgbClr val="439777"/>
          </a:solidFill>
        </p:spPr>
        <p:txBody>
          <a:bodyPr>
            <a:normAutofit/>
          </a:bodyPr>
          <a:lstStyle/>
          <a:p>
            <a:r>
              <a:rPr lang="en-US" sz="2800" dirty="0" smtClean="0">
                <a:solidFill>
                  <a:schemeClr val="bg1"/>
                </a:solidFill>
                <a:latin typeface="Arial" pitchFamily="34" charset="0"/>
                <a:cs typeface="Arial" pitchFamily="34" charset="0"/>
              </a:rPr>
              <a:t>Increase Air Contaminant Discharge Permit Fees</a:t>
            </a:r>
            <a:endParaRPr lang="en-US" sz="28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305800" cy="4297363"/>
          </a:xfrm>
        </p:spPr>
        <p:txBody>
          <a:bodyPr>
            <a:normAutofit/>
          </a:bodyPr>
          <a:lstStyle/>
          <a:p>
            <a:pPr algn="ctr" fontAlgn="t">
              <a:spcAft>
                <a:spcPts val="600"/>
              </a:spcAft>
              <a:buNone/>
            </a:pPr>
            <a:r>
              <a:rPr lang="en-US" dirty="0" smtClean="0"/>
              <a:t> </a:t>
            </a:r>
            <a:r>
              <a:rPr lang="en-US" sz="2800" b="1" dirty="0" smtClean="0"/>
              <a:t>RECOMMENDATION</a:t>
            </a:r>
          </a:p>
          <a:p>
            <a:pPr fontAlgn="t">
              <a:spcAft>
                <a:spcPts val="600"/>
              </a:spcAft>
              <a:buNone/>
            </a:pPr>
            <a:endParaRPr lang="en-US" sz="2800" b="1" dirty="0" smtClean="0"/>
          </a:p>
          <a:p>
            <a:pPr>
              <a:buNone/>
            </a:pPr>
            <a:r>
              <a:rPr lang="en-US" dirty="0" smtClean="0"/>
              <a:t>    DEQ recommends that the Environmental Quality Commission adopt the proposed rules in Attachment A as part of chapter 340 of the Oregon Administrative Rules.</a:t>
            </a:r>
            <a:endParaRPr lang="en-US" dirty="0"/>
          </a:p>
        </p:txBody>
      </p:sp>
      <p:sp>
        <p:nvSpPr>
          <p:cNvPr id="4" name="Title 1"/>
          <p:cNvSpPr>
            <a:spLocks noGrp="1"/>
          </p:cNvSpPr>
          <p:nvPr>
            <p:ph type="title"/>
          </p:nvPr>
        </p:nvSpPr>
        <p:spPr>
          <a:solidFill>
            <a:srgbClr val="439777"/>
          </a:solidFill>
        </p:spPr>
        <p:txBody>
          <a:bodyPr>
            <a:normAutofit/>
          </a:bodyPr>
          <a:lstStyle/>
          <a:p>
            <a:r>
              <a:rPr lang="en-US" sz="2800" dirty="0" smtClean="0">
                <a:solidFill>
                  <a:schemeClr val="bg1"/>
                </a:solidFill>
                <a:latin typeface="Arial" pitchFamily="34" charset="0"/>
                <a:cs typeface="Arial" pitchFamily="34" charset="0"/>
              </a:rPr>
              <a:t>Increase Air Contaminant Discharge Permit Fees</a:t>
            </a:r>
            <a:endParaRPr lang="en-US" sz="28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PPTtemplate</Template>
  <TotalTime>2043</TotalTime>
  <Words>966</Words>
  <Application>Microsoft Office PowerPoint</Application>
  <PresentationFormat>On-screen Show (4:3)</PresentationFormat>
  <Paragraphs>79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PPTtemplate</vt:lpstr>
      <vt:lpstr>Increase Air Contaminant Discharge Permit Fees</vt:lpstr>
      <vt:lpstr>Increase Air Contaminant Discharge Permit Fees</vt:lpstr>
      <vt:lpstr>Increase Air Contaminant Discharge Permit Fees</vt:lpstr>
      <vt:lpstr>Increase Air Contaminant Discharge Permit Fees</vt:lpstr>
      <vt:lpstr>Increase Air Contaminant Discharge Permit Fees</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Increase Air Contaminant Discharge Permit Fees</dc:title>
  <dc:creator>Gregg</dc:creator>
  <cp:lastModifiedBy>Gregg</cp:lastModifiedBy>
  <cp:revision>187</cp:revision>
  <dcterms:created xsi:type="dcterms:W3CDTF">2014-05-29T00:11:10Z</dcterms:created>
  <dcterms:modified xsi:type="dcterms:W3CDTF">2014-06-17T23:58:18Z</dcterms:modified>
</cp:coreProperties>
</file>