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2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9" d="100"/>
          <a:sy n="79" d="100"/>
        </p:scale>
        <p:origin x="-90" y="-7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FEEEB-D5E6-445E-BAAB-7FB88BFBD682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0BF8B-D0B9-40F3-9FB2-868C9154F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66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FEEEB-D5E6-445E-BAAB-7FB88BFBD682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0BF8B-D0B9-40F3-9FB2-868C9154F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9016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FEEEB-D5E6-445E-BAAB-7FB88BFBD682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0BF8B-D0B9-40F3-9FB2-868C9154F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534824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FEEEB-D5E6-445E-BAAB-7FB88BFBD682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0BF8B-D0B9-40F3-9FB2-868C9154F1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280696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FEEEB-D5E6-445E-BAAB-7FB88BFBD682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0BF8B-D0B9-40F3-9FB2-868C9154F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69328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FEEEB-D5E6-445E-BAAB-7FB88BFBD682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0BF8B-D0B9-40F3-9FB2-868C9154F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783322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FEEEB-D5E6-445E-BAAB-7FB88BFBD682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0BF8B-D0B9-40F3-9FB2-868C9154F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59755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FEEEB-D5E6-445E-BAAB-7FB88BFBD682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0BF8B-D0B9-40F3-9FB2-868C9154F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89551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FEEEB-D5E6-445E-BAAB-7FB88BFBD682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0BF8B-D0B9-40F3-9FB2-868C9154F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4967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FEEEB-D5E6-445E-BAAB-7FB88BFBD682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0BF8B-D0B9-40F3-9FB2-868C9154F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4562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FEEEB-D5E6-445E-BAAB-7FB88BFBD682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0BF8B-D0B9-40F3-9FB2-868C9154F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8110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FEEEB-D5E6-445E-BAAB-7FB88BFBD682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0BF8B-D0B9-40F3-9FB2-868C9154F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2370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FEEEB-D5E6-445E-BAAB-7FB88BFBD682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0BF8B-D0B9-40F3-9FB2-868C9154F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2961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FEEEB-D5E6-445E-BAAB-7FB88BFBD682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0BF8B-D0B9-40F3-9FB2-868C9154F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6271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FEEEB-D5E6-445E-BAAB-7FB88BFBD682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0BF8B-D0B9-40F3-9FB2-868C9154F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2899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FEEEB-D5E6-445E-BAAB-7FB88BFBD682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0BF8B-D0B9-40F3-9FB2-868C9154F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91348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FEEEB-D5E6-445E-BAAB-7FB88BFBD682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0BF8B-D0B9-40F3-9FB2-868C9154F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6879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88FFEEEB-D5E6-445E-BAAB-7FB88BFBD682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D580BF8B-D0B9-40F3-9FB2-868C9154F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70800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  <p:sldLayoutId id="2147483894" r:id="rId12"/>
    <p:sldLayoutId id="2147483895" r:id="rId13"/>
    <p:sldLayoutId id="2147483896" r:id="rId14"/>
    <p:sldLayoutId id="2147483897" r:id="rId15"/>
    <p:sldLayoutId id="2147483898" r:id="rId16"/>
    <p:sldLayoutId id="214748389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lrapa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17163"/>
            <a:ext cx="10515600" cy="3083921"/>
          </a:xfrm>
        </p:spPr>
        <p:txBody>
          <a:bodyPr>
            <a:spAutoFit/>
          </a:bodyPr>
          <a:lstStyle/>
          <a:p>
            <a:r>
              <a:rPr lang="en-US" sz="7200" dirty="0" smtClean="0"/>
              <a:t>Proposal to Incorporate LRAPA Rules into the Oregon SIP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120000" y="4392891"/>
            <a:ext cx="10233800" cy="178407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March 2014 </a:t>
            </a:r>
            <a:r>
              <a:rPr lang="en-US" dirty="0"/>
              <a:t>EQC </a:t>
            </a:r>
            <a:r>
              <a:rPr lang="en-US" dirty="0" smtClean="0"/>
              <a:t>Meeting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18535" y="5463408"/>
            <a:ext cx="3563112" cy="606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37620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LRAPA Rules – Background and What is Proposed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LRAPA regulates air quality in Lane County</a:t>
            </a:r>
          </a:p>
          <a:p>
            <a:r>
              <a:rPr lang="en-US" dirty="0" smtClean="0"/>
              <a:t>Rule amendments in effect since adopted in 2008, 2010 and 2011</a:t>
            </a:r>
          </a:p>
          <a:p>
            <a:r>
              <a:rPr lang="en-US" dirty="0" smtClean="0"/>
              <a:t>LRAPA rules are effectively equivalent to DEQ rules</a:t>
            </a:r>
          </a:p>
          <a:p>
            <a:r>
              <a:rPr lang="en-US" dirty="0"/>
              <a:t>DEQ’s role is to review LRAPA rules to determine compliance with state law and the federal Clean Air Act</a:t>
            </a:r>
          </a:p>
          <a:p>
            <a:r>
              <a:rPr lang="en-US"/>
              <a:t>EQC’s role is to approve the LRAPA rules if they comply and direct DEQ submit to EPA for approval as SIP amendments</a:t>
            </a:r>
          </a:p>
          <a:p>
            <a:r>
              <a:rPr lang="en-US" smtClean="0"/>
              <a:t>Three </a:t>
            </a:r>
            <a:r>
              <a:rPr lang="en-US" dirty="0" smtClean="0"/>
              <a:t>Sets of Rule Amendments:</a:t>
            </a:r>
          </a:p>
          <a:p>
            <a:pPr lvl="1"/>
            <a:r>
              <a:rPr lang="en-US" dirty="0" smtClean="0"/>
              <a:t>Open Burning</a:t>
            </a:r>
          </a:p>
          <a:p>
            <a:pPr lvl="1"/>
            <a:r>
              <a:rPr lang="en-US" dirty="0" smtClean="0"/>
              <a:t>Permit Streamlining</a:t>
            </a:r>
          </a:p>
          <a:p>
            <a:pPr lvl="1"/>
            <a:r>
              <a:rPr lang="en-US" dirty="0" smtClean="0"/>
              <a:t>Permit Requirements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90688" y="4860093"/>
            <a:ext cx="3563112" cy="606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7902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LRAPA Rules – Open Burning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Adopted changes in 2008 to meet PM2.5 standards</a:t>
            </a:r>
          </a:p>
          <a:p>
            <a:r>
              <a:rPr lang="en-US" dirty="0" smtClean="0"/>
              <a:t>Prohibit all open burning in Eugene-Springfield during winter</a:t>
            </a:r>
          </a:p>
          <a:p>
            <a:r>
              <a:rPr lang="en-US" dirty="0" smtClean="0"/>
              <a:t>Restrict burning season in other areas of Lane Co.</a:t>
            </a:r>
          </a:p>
          <a:p>
            <a:r>
              <a:rPr lang="en-US" dirty="0" smtClean="0"/>
              <a:t>Include special district control requirements</a:t>
            </a:r>
          </a:p>
          <a:p>
            <a:r>
              <a:rPr lang="en-US" dirty="0" smtClean="0"/>
              <a:t>Clarify small recreational rule requirements (e.g. patio fireplaces)</a:t>
            </a:r>
          </a:p>
          <a:p>
            <a:r>
              <a:rPr lang="en-US" dirty="0" smtClean="0"/>
              <a:t>Allow burn day end time to be set earlier than sunset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15862" y="5284462"/>
            <a:ext cx="3563112" cy="606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1303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LRAPA Rules – Permit Streamlining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Adopted in 2008 and 2010 to maximize permitting efficiencies</a:t>
            </a:r>
          </a:p>
          <a:p>
            <a:r>
              <a:rPr lang="en-US" dirty="0" smtClean="0"/>
              <a:t>Comparable to rules DEQ adopted in 2001 and 2007</a:t>
            </a:r>
          </a:p>
          <a:p>
            <a:r>
              <a:rPr lang="en-US" dirty="0" smtClean="0"/>
              <a:t>Clarified, simplified and updated rules for most permitting titles by adopting:</a:t>
            </a:r>
          </a:p>
          <a:p>
            <a:pPr lvl="1"/>
            <a:r>
              <a:rPr lang="en-US" dirty="0" smtClean="0"/>
              <a:t>General Permits in lieu of specific permit for certain categories</a:t>
            </a:r>
          </a:p>
          <a:p>
            <a:pPr lvl="1"/>
            <a:r>
              <a:rPr lang="en-US" dirty="0" smtClean="0"/>
              <a:t>Generic Plant Site Emission Limits and Unassigned Emissions reductions</a:t>
            </a:r>
          </a:p>
          <a:p>
            <a:pPr lvl="1"/>
            <a:r>
              <a:rPr lang="en-US" dirty="0" smtClean="0"/>
              <a:t>New Source Review requirements improvements</a:t>
            </a:r>
          </a:p>
          <a:p>
            <a:pPr lvl="1"/>
            <a:r>
              <a:rPr lang="en-US" dirty="0" smtClean="0"/>
              <a:t>Update Excess Emissions rules to address EPA program comments</a:t>
            </a:r>
          </a:p>
          <a:p>
            <a:pPr lvl="1"/>
            <a:r>
              <a:rPr lang="en-US" dirty="0" smtClean="0"/>
              <a:t>Subsequent action (2010) made minor corrections and adjustments to 2008 package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96630" y="5873687"/>
            <a:ext cx="3563112" cy="606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90824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LRAPA Rules – Permitting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Revisions adopted in 2011 to address new federal requirements for PM2.5 and GHG</a:t>
            </a:r>
          </a:p>
          <a:p>
            <a:r>
              <a:rPr lang="en-US" dirty="0" smtClean="0"/>
              <a:t>Update delegation of federal standards for certain source categories (NESHAPs and NSPS), and</a:t>
            </a:r>
          </a:p>
          <a:p>
            <a:r>
              <a:rPr lang="en-US" dirty="0" smtClean="0"/>
              <a:t>Create permitting requirements for sources subject to those federal standards</a:t>
            </a:r>
          </a:p>
          <a:p>
            <a:r>
              <a:rPr lang="en-US" dirty="0" smtClean="0"/>
              <a:t>Other changes (registration in lieu of permit, exempt emergency generators, statutory requirements for small scale local energy projects, etc.)</a:t>
            </a:r>
          </a:p>
          <a:p>
            <a:r>
              <a:rPr lang="en-US" dirty="0" smtClean="0"/>
              <a:t>Needed to retain federal approval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72044" y="5705348"/>
            <a:ext cx="3563112" cy="606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20152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Addendum to recommended motion if EQC approves rulemaking action item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9547" y="1825625"/>
            <a:ext cx="10764253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“In the matter of open burning rules adopted  by LRAPA in 2008, permit streamlining rules adopted by LRAPA in 2008 and 2010, and permitting requirements adopted by LRAPA in 2011, I move that we: 	 </a:t>
            </a:r>
          </a:p>
          <a:p>
            <a:pPr marL="971550" lvl="1" indent="-514350">
              <a:buAutoNum type="arabicParenBoth"/>
            </a:pPr>
            <a:r>
              <a:rPr lang="en-US" dirty="0" smtClean="0"/>
              <a:t>Find </a:t>
            </a:r>
            <a:r>
              <a:rPr lang="en-US" dirty="0" smtClean="0"/>
              <a:t>that the LRAPA rules are no less strict than any rule or standard of the Commission</a:t>
            </a:r>
            <a:r>
              <a:rPr lang="en-US" dirty="0" smtClean="0"/>
              <a:t>;</a:t>
            </a:r>
            <a:endParaRPr lang="en-US" sz="1600" dirty="0" smtClean="0"/>
          </a:p>
          <a:p>
            <a:pPr marL="971550" lvl="1" indent="-514350">
              <a:buAutoNum type="arabicParenBoth"/>
            </a:pPr>
            <a:r>
              <a:rPr lang="en-US" dirty="0" smtClean="0"/>
              <a:t> </a:t>
            </a:r>
            <a:r>
              <a:rPr lang="en-US" dirty="0" smtClean="0"/>
              <a:t>Approve </a:t>
            </a:r>
            <a:r>
              <a:rPr lang="en-US" dirty="0" smtClean="0"/>
              <a:t>the LRAPA rules under ORS 468A.135(2</a:t>
            </a:r>
            <a:r>
              <a:rPr lang="en-US" dirty="0" smtClean="0"/>
              <a:t>);</a:t>
            </a:r>
            <a:endParaRPr lang="en-US" sz="1600" dirty="0" smtClean="0"/>
          </a:p>
          <a:p>
            <a:pPr marL="971550" lvl="1" indent="-514350">
              <a:buAutoNum type="arabicParenBoth"/>
            </a:pPr>
            <a:r>
              <a:rPr lang="en-US" dirty="0" smtClean="0"/>
              <a:t>Adopt </a:t>
            </a:r>
            <a:r>
              <a:rPr lang="en-US" dirty="0" smtClean="0"/>
              <a:t>the proposed amendment to OAR 340-200-0040 in Attachment A to incorporate the proposed rules into the Oregon Clean Air Act State </a:t>
            </a:r>
            <a:r>
              <a:rPr lang="en-US" dirty="0" smtClean="0"/>
              <a:t>Implementation </a:t>
            </a:r>
            <a:r>
              <a:rPr lang="en-US" dirty="0" smtClean="0"/>
              <a:t>Plan; </a:t>
            </a:r>
            <a:r>
              <a:rPr lang="en-US" dirty="0" smtClean="0"/>
              <a:t>and</a:t>
            </a:r>
            <a:endParaRPr lang="en-US" sz="1600" dirty="0" smtClean="0"/>
          </a:p>
          <a:p>
            <a:pPr marL="971550" lvl="1" indent="-514350">
              <a:buAutoNum type="arabicParenBoth"/>
            </a:pPr>
            <a:r>
              <a:rPr lang="en-US" dirty="0" smtClean="0"/>
              <a:t>Direct </a:t>
            </a:r>
            <a:r>
              <a:rPr lang="en-US" dirty="0" smtClean="0"/>
              <a:t>DEQ to submit the SIP revision to the U.S. Environmental Protection Agency for approval.</a:t>
            </a:r>
            <a:endParaRPr lang="en-US" sz="1600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72044" y="5705348"/>
            <a:ext cx="3563112" cy="606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20152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LRAPA Rules – Questions and 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endParaRPr lang="en-US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en-US" dirty="0" smtClean="0"/>
              <a:t>Merlyn Hough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 smtClean="0"/>
              <a:t>Director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 smtClean="0"/>
              <a:t>Lane Regional Air Protection Agency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 smtClean="0"/>
              <a:t>1010 Main St.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 smtClean="0"/>
              <a:t>Springfield, OR 97477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 smtClean="0"/>
              <a:t>541-736-1056, ext. 216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 smtClean="0">
                <a:hlinkClick r:id="rId2"/>
              </a:rPr>
              <a:t>www.lrapa.org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90688" y="5444718"/>
            <a:ext cx="3563112" cy="606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80161373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TC104033923[[fn=Depth]]</Template>
  <TotalTime>242</TotalTime>
  <Words>391</Words>
  <Application>Microsoft Office PowerPoint</Application>
  <PresentationFormat>Custom</PresentationFormat>
  <Paragraphs>49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Depth</vt:lpstr>
      <vt:lpstr>Proposal to Incorporate LRAPA Rules into the Oregon SIP</vt:lpstr>
      <vt:lpstr>LRAPA Rules – Background and What is Proposed</vt:lpstr>
      <vt:lpstr>LRAPA Rules – Open Burning</vt:lpstr>
      <vt:lpstr>LRAPA Rules – Permit Streamlining</vt:lpstr>
      <vt:lpstr>LRAPA Rules – Permitting Requirements</vt:lpstr>
      <vt:lpstr>Addendum to recommended motion if EQC approves rulemaking action item</vt:lpstr>
      <vt:lpstr>LRAPA Rules – Questions and Contact Information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Max Hueftle</dc:creator>
  <cp:lastModifiedBy>AGarten</cp:lastModifiedBy>
  <cp:revision>14</cp:revision>
  <dcterms:created xsi:type="dcterms:W3CDTF">2014-03-04T19:06:02Z</dcterms:created>
  <dcterms:modified xsi:type="dcterms:W3CDTF">2014-03-17T21:01:03Z</dcterms:modified>
</cp:coreProperties>
</file>