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0"/>
  </p:notesMasterIdLst>
  <p:handoutMasterIdLst>
    <p:handoutMasterId r:id="rId21"/>
  </p:handoutMasterIdLst>
  <p:sldIdLst>
    <p:sldId id="279" r:id="rId5"/>
    <p:sldId id="308" r:id="rId6"/>
    <p:sldId id="282" r:id="rId7"/>
    <p:sldId id="281" r:id="rId8"/>
    <p:sldId id="315" r:id="rId9"/>
    <p:sldId id="314" r:id="rId10"/>
    <p:sldId id="298" r:id="rId11"/>
    <p:sldId id="297" r:id="rId12"/>
    <p:sldId id="311" r:id="rId13"/>
    <p:sldId id="301" r:id="rId14"/>
    <p:sldId id="302" r:id="rId15"/>
    <p:sldId id="303" r:id="rId16"/>
    <p:sldId id="304" r:id="rId17"/>
    <p:sldId id="291" r:id="rId18"/>
    <p:sldId id="313" r:id="rId19"/>
  </p:sldIdLst>
  <p:sldSz cx="9144000" cy="6858000" type="screen4x3"/>
  <p:notesSz cx="7010400" cy="9296400"/>
  <p:custDataLst>
    <p:tags r:id="rId22"/>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7E"/>
    <a:srgbClr val="00CC99"/>
    <a:srgbClr val="FF9933"/>
    <a:srgbClr val="B1DDCD"/>
    <a:srgbClr val="00CC00"/>
    <a:srgbClr val="008272"/>
    <a:srgbClr val="299497"/>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72143" autoAdjust="0"/>
  </p:normalViewPr>
  <p:slideViewPr>
    <p:cSldViewPr>
      <p:cViewPr varScale="1">
        <p:scale>
          <a:sx n="65" d="100"/>
          <a:sy n="65" d="100"/>
        </p:scale>
        <p:origin x="-213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D4F470-F9AB-4052-BCC9-D95472D7A630}" type="doc">
      <dgm:prSet loTypeId="urn:microsoft.com/office/officeart/2005/8/layout/venn1" loCatId="relationship" qsTypeId="urn:microsoft.com/office/officeart/2005/8/quickstyle/simple1" qsCatId="simple" csTypeId="urn:microsoft.com/office/officeart/2005/8/colors/accent1_2" csCatId="accent1" phldr="1"/>
      <dgm:spPr/>
    </dgm:pt>
    <dgm:pt modelId="{E25DF904-5D3C-488E-9E83-3D17D816E970}">
      <dgm:prSet phldrT="[Text]" custT="1"/>
      <dgm:spPr>
        <a:solidFill>
          <a:srgbClr val="FF9933">
            <a:alpha val="50000"/>
          </a:srgbClr>
        </a:solidFill>
      </dgm:spPr>
      <dgm:t>
        <a:bodyPr/>
        <a:lstStyle/>
        <a:p>
          <a:r>
            <a:rPr lang="en-US" sz="3300" b="1" dirty="0" smtClean="0">
              <a:solidFill>
                <a:schemeClr val="bg1"/>
              </a:solidFill>
            </a:rPr>
            <a:t>Magnitude</a:t>
          </a:r>
        </a:p>
        <a:p>
          <a:r>
            <a:rPr lang="en-US" sz="2000" i="1" dirty="0" smtClean="0">
              <a:solidFill>
                <a:schemeClr val="bg1"/>
              </a:solidFill>
              <a:latin typeface="+mn-lt"/>
              <a:cs typeface="Arial"/>
            </a:rPr>
            <a:t>(µg/L)</a:t>
          </a:r>
          <a:endParaRPr lang="en-US" sz="2000" i="1" dirty="0">
            <a:solidFill>
              <a:schemeClr val="bg1"/>
            </a:solidFill>
            <a:latin typeface="+mn-lt"/>
          </a:endParaRPr>
        </a:p>
      </dgm:t>
    </dgm:pt>
    <dgm:pt modelId="{81A24268-3A72-4E0D-9C36-A69F9DD823D3}" type="parTrans" cxnId="{14036F66-E1A1-463A-AFFC-AD01E5F00FE2}">
      <dgm:prSet/>
      <dgm:spPr/>
      <dgm:t>
        <a:bodyPr/>
        <a:lstStyle/>
        <a:p>
          <a:endParaRPr lang="en-US"/>
        </a:p>
      </dgm:t>
    </dgm:pt>
    <dgm:pt modelId="{52BECDAA-6016-4EFE-8F7F-4C8FA9254D5A}" type="sibTrans" cxnId="{14036F66-E1A1-463A-AFFC-AD01E5F00FE2}">
      <dgm:prSet/>
      <dgm:spPr/>
      <dgm:t>
        <a:bodyPr/>
        <a:lstStyle/>
        <a:p>
          <a:endParaRPr lang="en-US"/>
        </a:p>
      </dgm:t>
    </dgm:pt>
    <dgm:pt modelId="{439908E7-F70F-4121-8CB5-33FF7FD5CC2B}">
      <dgm:prSet phldrT="[Text]" custT="1"/>
      <dgm:spPr>
        <a:solidFill>
          <a:srgbClr val="00CC99">
            <a:alpha val="49804"/>
          </a:srgbClr>
        </a:solidFill>
      </dgm:spPr>
      <dgm:t>
        <a:bodyPr/>
        <a:lstStyle/>
        <a:p>
          <a:r>
            <a:rPr lang="en-US" sz="3300" b="1" dirty="0" smtClean="0">
              <a:solidFill>
                <a:schemeClr val="bg1"/>
              </a:solidFill>
            </a:rPr>
            <a:t>Frequency</a:t>
          </a:r>
        </a:p>
        <a:p>
          <a:r>
            <a:rPr lang="en-US" sz="2000" b="0" i="1" dirty="0" smtClean="0">
              <a:solidFill>
                <a:schemeClr val="bg1"/>
              </a:solidFill>
            </a:rPr>
            <a:t>(not to exceed more than once every 3 years)</a:t>
          </a:r>
          <a:endParaRPr lang="en-US" sz="2000" b="0" i="1" dirty="0">
            <a:solidFill>
              <a:schemeClr val="bg1"/>
            </a:solidFill>
          </a:endParaRPr>
        </a:p>
      </dgm:t>
    </dgm:pt>
    <dgm:pt modelId="{23B6C01C-D540-4B89-B8D8-232C67F2A75C}" type="parTrans" cxnId="{5E4B1413-4249-4324-A340-6290F3610905}">
      <dgm:prSet/>
      <dgm:spPr/>
      <dgm:t>
        <a:bodyPr/>
        <a:lstStyle/>
        <a:p>
          <a:endParaRPr lang="en-US"/>
        </a:p>
      </dgm:t>
    </dgm:pt>
    <dgm:pt modelId="{8CAC9641-A67A-4D5E-87B4-BB6DB4CF0D33}" type="sibTrans" cxnId="{5E4B1413-4249-4324-A340-6290F3610905}">
      <dgm:prSet/>
      <dgm:spPr/>
      <dgm:t>
        <a:bodyPr/>
        <a:lstStyle/>
        <a:p>
          <a:endParaRPr lang="en-US"/>
        </a:p>
      </dgm:t>
    </dgm:pt>
    <dgm:pt modelId="{44DC0212-DE29-452D-BC06-CD8894C5BEE0}">
      <dgm:prSet phldrT="[Text]" custT="1"/>
      <dgm:spPr/>
      <dgm:t>
        <a:bodyPr/>
        <a:lstStyle/>
        <a:p>
          <a:r>
            <a:rPr lang="en-US" sz="3300" b="1" dirty="0" smtClean="0">
              <a:solidFill>
                <a:schemeClr val="bg1"/>
              </a:solidFill>
            </a:rPr>
            <a:t>Duration</a:t>
          </a:r>
        </a:p>
        <a:p>
          <a:r>
            <a:rPr lang="en-US" sz="2000" i="1" dirty="0" smtClean="0">
              <a:solidFill>
                <a:schemeClr val="bg1"/>
              </a:solidFill>
            </a:rPr>
            <a:t>(short and long term)</a:t>
          </a:r>
          <a:endParaRPr lang="en-US" sz="2000" i="1" dirty="0">
            <a:solidFill>
              <a:schemeClr val="bg1"/>
            </a:solidFill>
          </a:endParaRPr>
        </a:p>
      </dgm:t>
    </dgm:pt>
    <dgm:pt modelId="{AEC57BEC-0A2E-4060-A338-4FB05E1A65F8}" type="parTrans" cxnId="{6CA7EBD0-3F09-494A-9AD0-37FFF3DF6E85}">
      <dgm:prSet/>
      <dgm:spPr/>
      <dgm:t>
        <a:bodyPr/>
        <a:lstStyle/>
        <a:p>
          <a:endParaRPr lang="en-US"/>
        </a:p>
      </dgm:t>
    </dgm:pt>
    <dgm:pt modelId="{D1731B0B-4EE3-44E8-808F-222E3DC07364}" type="sibTrans" cxnId="{6CA7EBD0-3F09-494A-9AD0-37FFF3DF6E85}">
      <dgm:prSet/>
      <dgm:spPr/>
      <dgm:t>
        <a:bodyPr/>
        <a:lstStyle/>
        <a:p>
          <a:endParaRPr lang="en-US"/>
        </a:p>
      </dgm:t>
    </dgm:pt>
    <dgm:pt modelId="{1D3FB4E1-7BAF-4234-B50F-45701320C89D}" type="pres">
      <dgm:prSet presAssocID="{F4D4F470-F9AB-4052-BCC9-D95472D7A630}" presName="compositeShape" presStyleCnt="0">
        <dgm:presLayoutVars>
          <dgm:chMax val="7"/>
          <dgm:dir/>
          <dgm:resizeHandles val="exact"/>
        </dgm:presLayoutVars>
      </dgm:prSet>
      <dgm:spPr/>
    </dgm:pt>
    <dgm:pt modelId="{14054E63-D212-459B-99C8-197733DB58CC}" type="pres">
      <dgm:prSet presAssocID="{E25DF904-5D3C-488E-9E83-3D17D816E970}" presName="circ1" presStyleLbl="vennNode1" presStyleIdx="0" presStyleCnt="3"/>
      <dgm:spPr/>
      <dgm:t>
        <a:bodyPr/>
        <a:lstStyle/>
        <a:p>
          <a:endParaRPr lang="en-US"/>
        </a:p>
      </dgm:t>
    </dgm:pt>
    <dgm:pt modelId="{0B12C657-9B10-4F55-9D32-A22D2950D687}" type="pres">
      <dgm:prSet presAssocID="{E25DF904-5D3C-488E-9E83-3D17D816E970}" presName="circ1Tx" presStyleLbl="revTx" presStyleIdx="0" presStyleCnt="0">
        <dgm:presLayoutVars>
          <dgm:chMax val="0"/>
          <dgm:chPref val="0"/>
          <dgm:bulletEnabled val="1"/>
        </dgm:presLayoutVars>
      </dgm:prSet>
      <dgm:spPr/>
      <dgm:t>
        <a:bodyPr/>
        <a:lstStyle/>
        <a:p>
          <a:endParaRPr lang="en-US"/>
        </a:p>
      </dgm:t>
    </dgm:pt>
    <dgm:pt modelId="{BB85E364-083C-4E5B-BC1D-3A4CF820FB92}" type="pres">
      <dgm:prSet presAssocID="{439908E7-F70F-4121-8CB5-33FF7FD5CC2B}" presName="circ2" presStyleLbl="vennNode1" presStyleIdx="1" presStyleCnt="3" custLinFactNeighborX="-128" custLinFactNeighborY="23"/>
      <dgm:spPr/>
      <dgm:t>
        <a:bodyPr/>
        <a:lstStyle/>
        <a:p>
          <a:endParaRPr lang="en-US"/>
        </a:p>
      </dgm:t>
    </dgm:pt>
    <dgm:pt modelId="{56FCDD66-C090-494C-B695-7BFE19571501}" type="pres">
      <dgm:prSet presAssocID="{439908E7-F70F-4121-8CB5-33FF7FD5CC2B}" presName="circ2Tx" presStyleLbl="revTx" presStyleIdx="0" presStyleCnt="0">
        <dgm:presLayoutVars>
          <dgm:chMax val="0"/>
          <dgm:chPref val="0"/>
          <dgm:bulletEnabled val="1"/>
        </dgm:presLayoutVars>
      </dgm:prSet>
      <dgm:spPr/>
      <dgm:t>
        <a:bodyPr/>
        <a:lstStyle/>
        <a:p>
          <a:endParaRPr lang="en-US"/>
        </a:p>
      </dgm:t>
    </dgm:pt>
    <dgm:pt modelId="{1C16033E-29B2-4CDC-AAD9-3DFE1DF1C5F7}" type="pres">
      <dgm:prSet presAssocID="{44DC0212-DE29-452D-BC06-CD8894C5BEE0}" presName="circ3" presStyleLbl="vennNode1" presStyleIdx="2" presStyleCnt="3"/>
      <dgm:spPr/>
      <dgm:t>
        <a:bodyPr/>
        <a:lstStyle/>
        <a:p>
          <a:endParaRPr lang="en-US"/>
        </a:p>
      </dgm:t>
    </dgm:pt>
    <dgm:pt modelId="{A40AF4A3-2176-4510-ADEA-4D03A06B7A01}" type="pres">
      <dgm:prSet presAssocID="{44DC0212-DE29-452D-BC06-CD8894C5BEE0}" presName="circ3Tx" presStyleLbl="revTx" presStyleIdx="0" presStyleCnt="0">
        <dgm:presLayoutVars>
          <dgm:chMax val="0"/>
          <dgm:chPref val="0"/>
          <dgm:bulletEnabled val="1"/>
        </dgm:presLayoutVars>
      </dgm:prSet>
      <dgm:spPr/>
      <dgm:t>
        <a:bodyPr/>
        <a:lstStyle/>
        <a:p>
          <a:endParaRPr lang="en-US"/>
        </a:p>
      </dgm:t>
    </dgm:pt>
  </dgm:ptLst>
  <dgm:cxnLst>
    <dgm:cxn modelId="{9E81C36A-ACF3-4EB2-9F18-FD9606CA0310}" type="presOf" srcId="{E25DF904-5D3C-488E-9E83-3D17D816E970}" destId="{0B12C657-9B10-4F55-9D32-A22D2950D687}" srcOrd="1" destOrd="0" presId="urn:microsoft.com/office/officeart/2005/8/layout/venn1"/>
    <dgm:cxn modelId="{FF7C4B1F-F671-44C5-A018-00E32DCA80DD}" type="presOf" srcId="{439908E7-F70F-4121-8CB5-33FF7FD5CC2B}" destId="{56FCDD66-C090-494C-B695-7BFE19571501}" srcOrd="1" destOrd="0" presId="urn:microsoft.com/office/officeart/2005/8/layout/venn1"/>
    <dgm:cxn modelId="{5E4B1413-4249-4324-A340-6290F3610905}" srcId="{F4D4F470-F9AB-4052-BCC9-D95472D7A630}" destId="{439908E7-F70F-4121-8CB5-33FF7FD5CC2B}" srcOrd="1" destOrd="0" parTransId="{23B6C01C-D540-4B89-B8D8-232C67F2A75C}" sibTransId="{8CAC9641-A67A-4D5E-87B4-BB6DB4CF0D33}"/>
    <dgm:cxn modelId="{0C89C5F8-9B8C-4819-98E1-326B4E906FCA}" type="presOf" srcId="{44DC0212-DE29-452D-BC06-CD8894C5BEE0}" destId="{A40AF4A3-2176-4510-ADEA-4D03A06B7A01}" srcOrd="1" destOrd="0" presId="urn:microsoft.com/office/officeart/2005/8/layout/venn1"/>
    <dgm:cxn modelId="{01D5DB07-F453-45D0-8EFC-CE99B727B76E}" type="presOf" srcId="{E25DF904-5D3C-488E-9E83-3D17D816E970}" destId="{14054E63-D212-459B-99C8-197733DB58CC}" srcOrd="0" destOrd="0" presId="urn:microsoft.com/office/officeart/2005/8/layout/venn1"/>
    <dgm:cxn modelId="{E9631F04-7ADC-46C8-AEAE-A3CF019EDEED}" type="presOf" srcId="{44DC0212-DE29-452D-BC06-CD8894C5BEE0}" destId="{1C16033E-29B2-4CDC-AAD9-3DFE1DF1C5F7}" srcOrd="0" destOrd="0" presId="urn:microsoft.com/office/officeart/2005/8/layout/venn1"/>
    <dgm:cxn modelId="{14036F66-E1A1-463A-AFFC-AD01E5F00FE2}" srcId="{F4D4F470-F9AB-4052-BCC9-D95472D7A630}" destId="{E25DF904-5D3C-488E-9E83-3D17D816E970}" srcOrd="0" destOrd="0" parTransId="{81A24268-3A72-4E0D-9C36-A69F9DD823D3}" sibTransId="{52BECDAA-6016-4EFE-8F7F-4C8FA9254D5A}"/>
    <dgm:cxn modelId="{6CA7EBD0-3F09-494A-9AD0-37FFF3DF6E85}" srcId="{F4D4F470-F9AB-4052-BCC9-D95472D7A630}" destId="{44DC0212-DE29-452D-BC06-CD8894C5BEE0}" srcOrd="2" destOrd="0" parTransId="{AEC57BEC-0A2E-4060-A338-4FB05E1A65F8}" sibTransId="{D1731B0B-4EE3-44E8-808F-222E3DC07364}"/>
    <dgm:cxn modelId="{13A3AA0E-4E91-4A61-B682-5FDADCE42EAB}" type="presOf" srcId="{439908E7-F70F-4121-8CB5-33FF7FD5CC2B}" destId="{BB85E364-083C-4E5B-BC1D-3A4CF820FB92}" srcOrd="0" destOrd="0" presId="urn:microsoft.com/office/officeart/2005/8/layout/venn1"/>
    <dgm:cxn modelId="{24E62541-8008-4095-A7D9-01FB0EE32A19}" type="presOf" srcId="{F4D4F470-F9AB-4052-BCC9-D95472D7A630}" destId="{1D3FB4E1-7BAF-4234-B50F-45701320C89D}" srcOrd="0" destOrd="0" presId="urn:microsoft.com/office/officeart/2005/8/layout/venn1"/>
    <dgm:cxn modelId="{BB18636E-068F-423D-AC59-58B9E81E061B}" type="presParOf" srcId="{1D3FB4E1-7BAF-4234-B50F-45701320C89D}" destId="{14054E63-D212-459B-99C8-197733DB58CC}" srcOrd="0" destOrd="0" presId="urn:microsoft.com/office/officeart/2005/8/layout/venn1"/>
    <dgm:cxn modelId="{D0355086-F8BF-4BE8-9607-0EAD0CAB488E}" type="presParOf" srcId="{1D3FB4E1-7BAF-4234-B50F-45701320C89D}" destId="{0B12C657-9B10-4F55-9D32-A22D2950D687}" srcOrd="1" destOrd="0" presId="urn:microsoft.com/office/officeart/2005/8/layout/venn1"/>
    <dgm:cxn modelId="{44BFC59F-DD57-40DA-BB62-E2C92CB78C0C}" type="presParOf" srcId="{1D3FB4E1-7BAF-4234-B50F-45701320C89D}" destId="{BB85E364-083C-4E5B-BC1D-3A4CF820FB92}" srcOrd="2" destOrd="0" presId="urn:microsoft.com/office/officeart/2005/8/layout/venn1"/>
    <dgm:cxn modelId="{D3820EE3-5E94-461D-97BE-3009B545CFA9}" type="presParOf" srcId="{1D3FB4E1-7BAF-4234-B50F-45701320C89D}" destId="{56FCDD66-C090-494C-B695-7BFE19571501}" srcOrd="3" destOrd="0" presId="urn:microsoft.com/office/officeart/2005/8/layout/venn1"/>
    <dgm:cxn modelId="{62DED298-E28E-46EC-9A0B-3F0BAB078A7F}" type="presParOf" srcId="{1D3FB4E1-7BAF-4234-B50F-45701320C89D}" destId="{1C16033E-29B2-4CDC-AAD9-3DFE1DF1C5F7}" srcOrd="4" destOrd="0" presId="urn:microsoft.com/office/officeart/2005/8/layout/venn1"/>
    <dgm:cxn modelId="{8BE82EC1-9122-4F9F-98BC-C1B022C96F89}" type="presParOf" srcId="{1D3FB4E1-7BAF-4234-B50F-45701320C89D}" destId="{A40AF4A3-2176-4510-ADEA-4D03A06B7A01}" srcOrd="5"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054E63-D212-459B-99C8-197733DB58CC}">
      <dsp:nvSpPr>
        <dsp:cNvPr id="0" name=""/>
        <dsp:cNvSpPr/>
      </dsp:nvSpPr>
      <dsp:spPr>
        <a:xfrm>
          <a:off x="2598419" y="63182"/>
          <a:ext cx="3032760" cy="3032760"/>
        </a:xfrm>
        <a:prstGeom prst="ellipse">
          <a:avLst/>
        </a:prstGeom>
        <a:solidFill>
          <a:srgbClr val="FF99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1"/>
              </a:solidFill>
            </a:rPr>
            <a:t>Magnitude</a:t>
          </a:r>
        </a:p>
        <a:p>
          <a:pPr lvl="0" algn="ctr" defTabSz="1466850">
            <a:lnSpc>
              <a:spcPct val="90000"/>
            </a:lnSpc>
            <a:spcBef>
              <a:spcPct val="0"/>
            </a:spcBef>
            <a:spcAft>
              <a:spcPct val="35000"/>
            </a:spcAft>
          </a:pPr>
          <a:r>
            <a:rPr lang="en-US" sz="2000" i="1" kern="1200" dirty="0" smtClean="0">
              <a:solidFill>
                <a:schemeClr val="bg1"/>
              </a:solidFill>
              <a:latin typeface="+mn-lt"/>
              <a:cs typeface="Arial"/>
            </a:rPr>
            <a:t>(µg/L)</a:t>
          </a:r>
          <a:endParaRPr lang="en-US" sz="2000" i="1" kern="1200" dirty="0">
            <a:solidFill>
              <a:schemeClr val="bg1"/>
            </a:solidFill>
            <a:latin typeface="+mn-lt"/>
          </a:endParaRPr>
        </a:p>
      </dsp:txBody>
      <dsp:txXfrm>
        <a:off x="3002788" y="593915"/>
        <a:ext cx="2224024" cy="1364742"/>
      </dsp:txXfrm>
    </dsp:sp>
    <dsp:sp modelId="{BB85E364-083C-4E5B-BC1D-3A4CF820FB92}">
      <dsp:nvSpPr>
        <dsp:cNvPr id="0" name=""/>
        <dsp:cNvSpPr/>
      </dsp:nvSpPr>
      <dsp:spPr>
        <a:xfrm>
          <a:off x="3688858" y="1959355"/>
          <a:ext cx="3032760" cy="3032760"/>
        </a:xfrm>
        <a:prstGeom prst="ellipse">
          <a:avLst/>
        </a:prstGeom>
        <a:solidFill>
          <a:srgbClr val="00CC99">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1"/>
              </a:solidFill>
            </a:rPr>
            <a:t>Frequency</a:t>
          </a:r>
        </a:p>
        <a:p>
          <a:pPr lvl="0" algn="ctr" defTabSz="1466850">
            <a:lnSpc>
              <a:spcPct val="90000"/>
            </a:lnSpc>
            <a:spcBef>
              <a:spcPct val="0"/>
            </a:spcBef>
            <a:spcAft>
              <a:spcPct val="35000"/>
            </a:spcAft>
          </a:pPr>
          <a:r>
            <a:rPr lang="en-US" sz="2000" b="0" i="1" kern="1200" dirty="0" smtClean="0">
              <a:solidFill>
                <a:schemeClr val="bg1"/>
              </a:solidFill>
            </a:rPr>
            <a:t>(not to exceed more than once every 3 years)</a:t>
          </a:r>
          <a:endParaRPr lang="en-US" sz="2000" b="0" i="1" kern="1200" dirty="0">
            <a:solidFill>
              <a:schemeClr val="bg1"/>
            </a:solidFill>
          </a:endParaRPr>
        </a:p>
      </dsp:txBody>
      <dsp:txXfrm>
        <a:off x="4616378" y="2742818"/>
        <a:ext cx="1819656" cy="1668018"/>
      </dsp:txXfrm>
    </dsp:sp>
    <dsp:sp modelId="{1C16033E-29B2-4CDC-AAD9-3DFE1DF1C5F7}">
      <dsp:nvSpPr>
        <dsp:cNvPr id="0" name=""/>
        <dsp:cNvSpPr/>
      </dsp:nvSpPr>
      <dsp:spPr>
        <a:xfrm>
          <a:off x="1504099" y="1958657"/>
          <a:ext cx="3032760" cy="30327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1"/>
              </a:solidFill>
            </a:rPr>
            <a:t>Duration</a:t>
          </a:r>
        </a:p>
        <a:p>
          <a:pPr lvl="0" algn="ctr" defTabSz="1466850">
            <a:lnSpc>
              <a:spcPct val="90000"/>
            </a:lnSpc>
            <a:spcBef>
              <a:spcPct val="0"/>
            </a:spcBef>
            <a:spcAft>
              <a:spcPct val="35000"/>
            </a:spcAft>
          </a:pPr>
          <a:r>
            <a:rPr lang="en-US" sz="2000" i="1" kern="1200" dirty="0" smtClean="0">
              <a:solidFill>
                <a:schemeClr val="bg1"/>
              </a:solidFill>
            </a:rPr>
            <a:t>(short and long term)</a:t>
          </a:r>
          <a:endParaRPr lang="en-US" sz="2000" i="1" kern="1200" dirty="0">
            <a:solidFill>
              <a:schemeClr val="bg1"/>
            </a:solidFill>
          </a:endParaRPr>
        </a:p>
      </dsp:txBody>
      <dsp:txXfrm>
        <a:off x="1789683" y="2742120"/>
        <a:ext cx="1819656" cy="166801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12/18/2013</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12/18/2013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Deb will introduce herself and then Andrea</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DEQ established an advisory committee in January 2013 to provide input on this rulemaking’s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potential fiscal impacts and benefits. The rulemaking was delayed and then re-initiated in May 2013. DEQ met with the advisory committee on June 25 and July 11, 2013. The committee included eight members representing industrial, municipal, tribal and environmental organizations with an interest in actions related to developing or revising water quality standards for toxic pollutants.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-EPA’s action on non-substantive changes to previously approved WQS would not constitute an action on the underlying previously approved WQS.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-EPA will review all proposed changes, but not all revisions are considered WQS </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EPA fails to act on all the criteria by April</a:t>
            </a:r>
            <a:r>
              <a:rPr lang="en-US" sz="1200" kern="1200" baseline="0" dirty="0" smtClean="0">
                <a:solidFill>
                  <a:schemeClr val="tx1"/>
                </a:solidFill>
                <a:latin typeface="+mn-lt"/>
                <a:ea typeface="+mn-ea"/>
                <a:cs typeface="+mn-cs"/>
              </a:rPr>
              <a:t> 18</a:t>
            </a:r>
            <a:r>
              <a:rPr lang="en-US" sz="1200" kern="1200" dirty="0" smtClean="0">
                <a:solidFill>
                  <a:schemeClr val="tx1"/>
                </a:solidFill>
                <a:latin typeface="+mn-lt"/>
                <a:ea typeface="+mn-ea"/>
                <a:cs typeface="+mn-cs"/>
              </a:rPr>
              <a:t>, DEQ can extend the effective date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an additional 180 days by temporary rule.  </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 review of ALC</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b="1" dirty="0" smtClean="0"/>
              <a:t>EPA Disapproval:</a:t>
            </a:r>
            <a:r>
              <a:rPr lang="en-US" b="1" baseline="0" dirty="0" smtClean="0"/>
              <a:t> </a:t>
            </a:r>
            <a:r>
              <a:rPr lang="en-US" baseline="0" dirty="0" smtClean="0"/>
              <a:t>C</a:t>
            </a:r>
            <a:r>
              <a:rPr lang="en-US" dirty="0" smtClean="0"/>
              <a:t>orrect several aquatic life toxics criteria that EQC adopted in 2004 but disapproved on Jan. 31, 2013 </a:t>
            </a: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Endangered Species Act requires</a:t>
            </a:r>
            <a:r>
              <a:rPr lang="en-US" sz="1200" kern="1200" baseline="0" dirty="0" smtClean="0">
                <a:solidFill>
                  <a:schemeClr val="tx1"/>
                </a:solidFill>
                <a:latin typeface="+mn-lt"/>
                <a:ea typeface="+mn-ea"/>
                <a:cs typeface="+mn-cs"/>
              </a:rPr>
              <a:t> EPA to consult with</a:t>
            </a:r>
            <a:r>
              <a:rPr lang="en-US" sz="1200" kern="1200" dirty="0" smtClean="0">
                <a:solidFill>
                  <a:schemeClr val="tx1"/>
                </a:solidFill>
                <a:latin typeface="+mn-lt"/>
                <a:ea typeface="+mn-ea"/>
                <a:cs typeface="+mn-cs"/>
              </a:rPr>
              <a:t> the U.S. Fish and Wildlife Service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 National Marine Fisheries Service </a:t>
            </a:r>
            <a:r>
              <a:rPr lang="en-US" sz="1200" kern="1200" baseline="0" dirty="0" smtClean="0">
                <a:solidFill>
                  <a:schemeClr val="tx1"/>
                </a:solidFill>
                <a:latin typeface="+mn-lt"/>
                <a:ea typeface="+mn-ea"/>
                <a:cs typeface="+mn-cs"/>
              </a:rPr>
              <a:t>before taking action on state WQS to ensure that the criteria OR proposed do not harm threatened &amp; endangered species or </a:t>
            </a:r>
            <a:r>
              <a:rPr lang="en-US" sz="1200" kern="1200" dirty="0" smtClean="0">
                <a:solidFill>
                  <a:schemeClr val="tx1"/>
                </a:solidFill>
                <a:latin typeface="+mn-lt"/>
                <a:ea typeface="+mn-ea"/>
                <a:cs typeface="+mn-cs"/>
              </a:rPr>
              <a:t>their critical habitats. </a:t>
            </a:r>
            <a:endParaRPr lang="en-US" baseline="0" dirty="0" smtClean="0"/>
          </a:p>
          <a:p>
            <a:endParaRPr lang="en-US" baseline="0" dirty="0" smtClean="0"/>
          </a:p>
          <a:p>
            <a:r>
              <a:rPr lang="en-US" baseline="0" dirty="0" smtClean="0"/>
              <a:t>-Consultation was very long—9 yrs!: Lengthy discussions between NMFS, USFWS, and EPA about the technical aspects of the consultation and reasonable and prudent alternative</a:t>
            </a:r>
          </a:p>
          <a:p>
            <a:endParaRPr lang="en-US" baseline="0" dirty="0" smtClean="0"/>
          </a:p>
          <a:p>
            <a:r>
              <a:rPr lang="en-US" b="1" baseline="0" dirty="0" smtClean="0"/>
              <a:t>Typos, Errors, Clarifications:  </a:t>
            </a:r>
            <a:r>
              <a:rPr lang="en-US" dirty="0" smtClean="0"/>
              <a:t>correct typos and errors from past toxics rulemakings and to propose additional clarifications</a:t>
            </a:r>
          </a:p>
          <a:p>
            <a:endParaRPr lang="en-US" baseline="0" dirty="0" smtClean="0"/>
          </a:p>
          <a:p>
            <a:r>
              <a:rPr lang="en-US" b="1" baseline="0" dirty="0" smtClean="0"/>
              <a:t>Consolidate Tables: </a:t>
            </a:r>
            <a:r>
              <a:rPr lang="en-US" dirty="0" smtClean="0"/>
              <a:t>To consolidate </a:t>
            </a:r>
            <a:r>
              <a:rPr lang="en-US" b="1" u="dbl" dirty="0" smtClean="0">
                <a:solidFill>
                  <a:srgbClr val="008272"/>
                </a:solidFill>
                <a:uFill>
                  <a:solidFill>
                    <a:srgbClr val="00817E"/>
                  </a:solidFill>
                </a:uFill>
              </a:rPr>
              <a:t>three</a:t>
            </a:r>
            <a:r>
              <a:rPr lang="en-US" dirty="0" smtClean="0"/>
              <a:t> aquatic life toxics tables into </a:t>
            </a:r>
            <a:r>
              <a:rPr lang="en-US" b="1" u="dbl" dirty="0" smtClean="0">
                <a:solidFill>
                  <a:srgbClr val="00817E"/>
                </a:solidFill>
                <a:uFill>
                  <a:solidFill>
                    <a:srgbClr val="008272"/>
                  </a:solidFill>
                </a:uFill>
              </a:rPr>
              <a:t>one</a:t>
            </a:r>
            <a:r>
              <a:rPr lang="en-US" b="1" dirty="0" smtClean="0">
                <a:solidFill>
                  <a:srgbClr val="00817E"/>
                </a:solidFill>
                <a:uFill>
                  <a:solidFill>
                    <a:srgbClr val="008272"/>
                  </a:solidFill>
                </a:uFill>
              </a:rPr>
              <a:t> </a:t>
            </a:r>
            <a:r>
              <a:rPr lang="en-US" dirty="0" smtClean="0"/>
              <a:t>table. There is no longer any need to have separate tables.</a:t>
            </a:r>
            <a:endParaRPr lang="en-US" baseline="0" dirty="0" smtClean="0"/>
          </a:p>
          <a:p>
            <a:endParaRPr lang="en-US" baseline="0" dirty="0" smtClean="0"/>
          </a:p>
          <a:p>
            <a:endParaRPr lang="en-US" baseline="0" dirty="0" smtClean="0"/>
          </a:p>
          <a:p>
            <a:r>
              <a:rPr lang="en-US" baseline="0" dirty="0" smtClean="0"/>
              <a:t>**more details on these actions in the following slides</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none" dirty="0" smtClean="0"/>
              <a:t>Magnitude</a:t>
            </a:r>
            <a:r>
              <a:rPr lang="en-US" u="none" dirty="0" smtClean="0"/>
              <a:t> = concentration of the pollutant</a:t>
            </a:r>
          </a:p>
          <a:p>
            <a:endParaRPr lang="en-US" u="none" dirty="0" smtClean="0"/>
          </a:p>
          <a:p>
            <a:r>
              <a:rPr lang="en-US" b="1" u="none" dirty="0" smtClean="0"/>
              <a:t>Duration</a:t>
            </a:r>
            <a:r>
              <a:rPr lang="en-US" u="none" dirty="0" smtClean="0"/>
              <a:t> = the time period over which the concentration value is calculated (averaged) to protect against </a:t>
            </a:r>
            <a:r>
              <a:rPr lang="en-US" u="none" baseline="0" dirty="0" smtClean="0"/>
              <a:t>short term (acute) </a:t>
            </a:r>
            <a:r>
              <a:rPr lang="en-US" u="none" dirty="0" smtClean="0"/>
              <a:t>and long term (chronic) impacts to aquatic life</a:t>
            </a:r>
          </a:p>
          <a:p>
            <a:endParaRPr lang="en-US" u="none" dirty="0" smtClean="0"/>
          </a:p>
          <a:p>
            <a:r>
              <a:rPr lang="en-US" b="1" u="none" dirty="0" smtClean="0"/>
              <a:t>Frequency</a:t>
            </a:r>
            <a:r>
              <a:rPr lang="en-US" u="none" dirty="0" smtClean="0"/>
              <a:t> =</a:t>
            </a:r>
            <a:r>
              <a:rPr lang="en-US" u="none" baseline="0" dirty="0" smtClean="0"/>
              <a:t> how often the concentration value can be exceeded</a:t>
            </a:r>
            <a:endParaRPr lang="en-US" u="none"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252" rtl="0" eaLnBrk="1" fontAlgn="auto" latinLnBrk="0" hangingPunct="1">
              <a:lnSpc>
                <a:spcPct val="100000"/>
              </a:lnSpc>
              <a:spcBef>
                <a:spcPts val="0"/>
              </a:spcBef>
              <a:spcAft>
                <a:spcPts val="0"/>
              </a:spcAft>
              <a:buClrTx/>
              <a:buSzTx/>
              <a:buFontTx/>
              <a:buNone/>
              <a:tabLst/>
              <a:defRPr/>
            </a:pPr>
            <a:r>
              <a:rPr lang="en-US" sz="1200" baseline="0" dirty="0" smtClean="0">
                <a:latin typeface="+mn-lt"/>
              </a:rPr>
              <a:t>-For this rulemaking, DEQ decided to address the straight-forward corrections first and combine the rulemaking with other corrections and clarifications that were needed. The other pollutants will be addressed in subsequent rulemakings given the complexities associated with developing revised criteria (e.g. NMFS jeopardy decisions). It is likely that DEQ will begin a review of Cu and NH3 criteria next year</a:t>
            </a:r>
            <a:r>
              <a:rPr lang="en-US" sz="1200" b="0" baseline="0" dirty="0" smtClean="0">
                <a:latin typeface="+mn-lt"/>
              </a:rPr>
              <a:t>. </a:t>
            </a:r>
            <a:r>
              <a:rPr lang="en-US" sz="1200" b="0" dirty="0" smtClean="0">
                <a:solidFill>
                  <a:srgbClr val="00817E"/>
                </a:solidFill>
                <a:latin typeface="+mn-lt"/>
                <a:cs typeface="Arial" pitchFamily="34" charset="0"/>
              </a:rPr>
              <a:t>If any criterion</a:t>
            </a:r>
            <a:r>
              <a:rPr lang="en-US" sz="1200" b="0" baseline="0" dirty="0" smtClean="0">
                <a:solidFill>
                  <a:srgbClr val="00817E"/>
                </a:solidFill>
                <a:latin typeface="+mn-lt"/>
                <a:cs typeface="Arial" pitchFamily="34" charset="0"/>
              </a:rPr>
              <a:t> is </a:t>
            </a:r>
            <a:r>
              <a:rPr lang="en-US" sz="1200" b="0" dirty="0" smtClean="0">
                <a:solidFill>
                  <a:srgbClr val="00817E"/>
                </a:solidFill>
                <a:latin typeface="+mn-lt"/>
                <a:cs typeface="Arial" pitchFamily="34" charset="0"/>
              </a:rPr>
              <a:t>disapproved, the</a:t>
            </a:r>
            <a:r>
              <a:rPr lang="en-US" sz="1200" b="0" baseline="0" dirty="0" smtClean="0">
                <a:solidFill>
                  <a:srgbClr val="00817E"/>
                </a:solidFill>
                <a:latin typeface="+mn-lt"/>
                <a:cs typeface="Arial" pitchFamily="34" charset="0"/>
              </a:rPr>
              <a:t> criterion</a:t>
            </a:r>
            <a:r>
              <a:rPr lang="en-US" sz="1200" b="0" dirty="0" smtClean="0">
                <a:solidFill>
                  <a:srgbClr val="00817E"/>
                </a:solidFill>
                <a:latin typeface="+mn-lt"/>
                <a:cs typeface="Arial" pitchFamily="34" charset="0"/>
              </a:rPr>
              <a:t> reverts back to the</a:t>
            </a:r>
            <a:r>
              <a:rPr lang="en-US" sz="1200" b="0" baseline="0" dirty="0" smtClean="0">
                <a:solidFill>
                  <a:srgbClr val="00817E"/>
                </a:solidFill>
                <a:latin typeface="+mn-lt"/>
                <a:cs typeface="Arial" pitchFamily="34" charset="0"/>
              </a:rPr>
              <a:t> </a:t>
            </a:r>
            <a:r>
              <a:rPr lang="en-US" sz="1200" b="0" dirty="0" smtClean="0">
                <a:solidFill>
                  <a:srgbClr val="00817E"/>
                </a:solidFill>
                <a:latin typeface="+mn-lt"/>
                <a:cs typeface="Arial" pitchFamily="34" charset="0"/>
              </a:rPr>
              <a:t>criterion last approved by EPA (i.e. Table 20). </a:t>
            </a:r>
            <a:r>
              <a:rPr lang="en-US" sz="1200" b="1" dirty="0" smtClean="0">
                <a:latin typeface="+mn-lt"/>
              </a:rPr>
              <a:t>Clean Water Act requires OR to fix the disapprovals or EPA is required to set criteria for Oregon</a:t>
            </a:r>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None/>
              <a:tabLst/>
              <a:defRPr/>
            </a:pPr>
            <a:endParaRPr lang="en-US" sz="1200" b="0" dirty="0" smtClean="0">
              <a:latin typeface="+mn-lt"/>
            </a:endParaRPr>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None/>
              <a:tabLst/>
              <a:defRPr/>
            </a:pPr>
            <a:r>
              <a:rPr lang="en-US" sz="1200" b="1" dirty="0" smtClean="0">
                <a:latin typeface="+mn-lt"/>
              </a:rPr>
              <a:t>Incorrect footnotes and other errors: </a:t>
            </a:r>
            <a:r>
              <a:rPr lang="en-US" sz="1200" dirty="0" smtClean="0">
                <a:latin typeface="+mn-lt"/>
              </a:rPr>
              <a:t>A few of the pollutants</a:t>
            </a:r>
            <a:r>
              <a:rPr lang="en-US" sz="1200" baseline="0" dirty="0" smtClean="0">
                <a:latin typeface="+mn-lt"/>
              </a:rPr>
              <a:t> were footnoted incorrectly</a:t>
            </a:r>
            <a:endParaRPr lang="en-US" sz="1200" dirty="0" smtClean="0">
              <a:latin typeface="+mn-lt"/>
            </a:endParaRPr>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None/>
              <a:tabLst/>
              <a:defRPr/>
            </a:pPr>
            <a:endParaRPr lang="en-US" sz="1200" baseline="0" dirty="0" smtClean="0">
              <a:latin typeface="+mn-lt"/>
            </a:endParaRPr>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None/>
              <a:tabLst/>
              <a:defRPr/>
            </a:pPr>
            <a:r>
              <a:rPr lang="en-US" sz="1200" baseline="0" dirty="0" smtClean="0">
                <a:latin typeface="+mn-lt"/>
              </a:rPr>
              <a:t>[On Aug. 15, 2012, NMFS found jeopardy to T&amp;E species from  </a:t>
            </a:r>
            <a:r>
              <a:rPr lang="en-US" sz="1200" baseline="0" dirty="0" err="1" smtClean="0">
                <a:latin typeface="+mn-lt"/>
              </a:rPr>
              <a:t>Cd</a:t>
            </a:r>
            <a:r>
              <a:rPr lang="en-US" sz="1200" baseline="0" dirty="0" smtClean="0">
                <a:latin typeface="+mn-lt"/>
              </a:rPr>
              <a:t>, Cu, and NH3. </a:t>
            </a:r>
            <a:r>
              <a:rPr lang="en-US" sz="1200" kern="1200" baseline="0" dirty="0" smtClean="0">
                <a:solidFill>
                  <a:schemeClr val="tx1"/>
                </a:solidFill>
                <a:latin typeface="+mn-lt"/>
                <a:ea typeface="+mn-ea"/>
                <a:cs typeface="+mn-cs"/>
              </a:rPr>
              <a:t>T</a:t>
            </a:r>
            <a:r>
              <a:rPr lang="en-US" sz="1200" kern="1200" dirty="0" smtClean="0">
                <a:solidFill>
                  <a:schemeClr val="tx1"/>
                </a:solidFill>
                <a:latin typeface="+mn-lt"/>
                <a:ea typeface="+mn-ea"/>
                <a:cs typeface="+mn-cs"/>
              </a:rPr>
              <a:t>he U.S. Fish and Wildlife Service (USFWS) completed their Biological Opinion on DEQ’s 2004 aquatic life criteria on July 30, 2012 and did </a:t>
            </a:r>
            <a:r>
              <a:rPr lang="en-US" sz="1200" u="sng" kern="1200" dirty="0" smtClean="0">
                <a:solidFill>
                  <a:schemeClr val="tx1"/>
                </a:solidFill>
                <a:latin typeface="+mn-lt"/>
                <a:ea typeface="+mn-ea"/>
                <a:cs typeface="+mn-cs"/>
              </a:rPr>
              <a:t>not</a:t>
            </a:r>
            <a:r>
              <a:rPr lang="en-US" sz="1200" kern="1200" dirty="0" smtClean="0">
                <a:solidFill>
                  <a:schemeClr val="tx1"/>
                </a:solidFill>
                <a:latin typeface="+mn-lt"/>
                <a:ea typeface="+mn-ea"/>
                <a:cs typeface="+mn-cs"/>
              </a:rPr>
              <a:t> find jeopardy with OR’s toxics criteria.]  </a:t>
            </a:r>
          </a:p>
          <a:p>
            <a:pPr>
              <a:lnSpc>
                <a:spcPct val="120000"/>
              </a:lnSpc>
              <a:buClr>
                <a:srgbClr val="008272"/>
              </a:buClr>
              <a:buFont typeface="Wingdings" pitchFamily="2" charset="2"/>
              <a:buChar char="§"/>
            </a:pPr>
            <a:endParaRPr lang="en-US" sz="3500" dirty="0" smtClean="0"/>
          </a:p>
          <a:p>
            <a:pPr marL="0" marR="0" lvl="1" indent="0" algn="l" defTabSz="914252"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252"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b="1" baseline="0" dirty="0" smtClean="0"/>
          </a:p>
          <a:p>
            <a:endParaRPr lang="en-US" b="1" baseline="0"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b="1" baseline="0" dirty="0" smtClean="0"/>
              <a:t>Pesticides:</a:t>
            </a:r>
            <a:r>
              <a:rPr lang="en-US" sz="1200" baseline="0" dirty="0" smtClean="0"/>
              <a:t> </a:t>
            </a:r>
            <a:r>
              <a:rPr lang="en-US" sz="1200" dirty="0" smtClean="0"/>
              <a:t>Frequency and duration components of most of the pesticide criteria are different than the other aquatic pollutants (</a:t>
            </a:r>
            <a:r>
              <a:rPr lang="en-US" sz="1200" i="1" dirty="0" smtClean="0"/>
              <a:t>i.e. acute can’t be exceeded any time and the chronic can’t be exceeded based on a 24 hr. average</a:t>
            </a:r>
            <a:r>
              <a:rPr lang="en-US" sz="1200" dirty="0" smtClean="0"/>
              <a:t>). DEQ correctly footnoted these pesticides, but by adding the general frequency and duration to the intro paragraph of the toxic tables, EPA determined that this addition effectively changed the frequency and duration of the pesticides despite the existing footnote. DEQ proposes to clarify language in the intro paragraph noting the pesticide frequency and duration exception.</a:t>
            </a:r>
            <a:r>
              <a:rPr lang="en-US" sz="1200" baseline="0" dirty="0" smtClean="0"/>
              <a:t> Will also r</a:t>
            </a:r>
            <a:r>
              <a:rPr lang="en-US" sz="1200" dirty="0" smtClean="0"/>
              <a:t>evise the pesticide footnote to read more clearly. </a:t>
            </a:r>
            <a:r>
              <a:rPr lang="en-US" sz="1200" u="sng" strike="noStrike" dirty="0" smtClean="0"/>
              <a:t>This is</a:t>
            </a:r>
            <a:r>
              <a:rPr lang="en-US" sz="1200" u="sng" strike="noStrike" baseline="0" dirty="0" smtClean="0"/>
              <a:t> not change from how we have interpreted the criteria, but it will now be more clear to the reader.</a:t>
            </a:r>
            <a:endParaRPr lang="en-US" sz="1200" dirty="0" smtClean="0"/>
          </a:p>
          <a:p>
            <a:endParaRPr lang="en-US" sz="1200" dirty="0" smtClean="0"/>
          </a:p>
          <a:p>
            <a:r>
              <a:rPr lang="en-US" sz="1200" b="1" dirty="0" smtClean="0"/>
              <a:t>Selenium: </a:t>
            </a:r>
            <a:r>
              <a:rPr lang="en-US" sz="1200" b="0" dirty="0" smtClean="0"/>
              <a:t>In</a:t>
            </a:r>
            <a:r>
              <a:rPr lang="en-US" sz="1200" b="0" baseline="0" dirty="0" smtClean="0"/>
              <a:t> 2004, </a:t>
            </a:r>
            <a:r>
              <a:rPr lang="en-US" sz="1200" dirty="0" smtClean="0"/>
              <a:t>DEQ erred in calculating the FW</a:t>
            </a:r>
            <a:r>
              <a:rPr lang="en-US" sz="1200" baseline="0" dirty="0" smtClean="0"/>
              <a:t> criteria by </a:t>
            </a:r>
            <a:r>
              <a:rPr lang="en-US" sz="1200" dirty="0" smtClean="0"/>
              <a:t>omitting</a:t>
            </a:r>
            <a:r>
              <a:rPr lang="en-US" sz="1200" baseline="0" dirty="0" smtClean="0"/>
              <a:t> the </a:t>
            </a:r>
            <a:r>
              <a:rPr lang="en-US" sz="1200" dirty="0" smtClean="0"/>
              <a:t>conversion factors that express the freshwater criteria as dissolved. The conversion factors convert a total recoverable result to a dissolved expression as intended in 2004.</a:t>
            </a:r>
            <a:r>
              <a:rPr lang="en-US" sz="1200" baseline="0" dirty="0" smtClean="0"/>
              <a:t> The proposed Se criteria now correctly reflect dissolved criteria (filtered sample). [CMC CF=0.996 and CCC CF=0.922]</a:t>
            </a:r>
            <a:endParaRPr lang="en-US" sz="1200"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b="1" dirty="0" smtClean="0"/>
              <a:t>Consolidate Toxics Criteria Tables</a:t>
            </a:r>
            <a:r>
              <a:rPr lang="en-US" sz="1200" dirty="0" smtClean="0"/>
              <a:t>: Consolidate 3 aquatic life toxics criteria tables into 1 table (Table 30) and delete references to Tables</a:t>
            </a:r>
            <a:r>
              <a:rPr lang="en-US" sz="1200" baseline="0" dirty="0" smtClean="0"/>
              <a:t> 20, 33A, and 33B</a:t>
            </a:r>
            <a:r>
              <a:rPr lang="en-US" sz="1200" dirty="0" smtClean="0"/>
              <a:t> in DEQ toxics, bacteria and groundwater rules.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dirty="0" smtClean="0"/>
          </a:p>
          <a:p>
            <a:pPr lvl="0"/>
            <a:r>
              <a:rPr lang="en-US" sz="1200" kern="1200" dirty="0" smtClean="0">
                <a:solidFill>
                  <a:schemeClr val="tx1"/>
                </a:solidFill>
                <a:latin typeface="+mn-lt"/>
                <a:ea typeface="+mn-ea"/>
                <a:cs typeface="+mn-cs"/>
              </a:rPr>
              <a:t>Therefore,</a:t>
            </a:r>
            <a:r>
              <a:rPr lang="en-US" sz="1200" kern="1200" baseline="0" dirty="0" smtClean="0">
                <a:solidFill>
                  <a:schemeClr val="tx1"/>
                </a:solidFill>
                <a:latin typeface="+mn-lt"/>
                <a:ea typeface="+mn-ea"/>
                <a:cs typeface="+mn-cs"/>
              </a:rPr>
              <a:t> the last 9 years has been challenging for OR and other users of the aquatic life toxics criteria to figure out which criteria are the correct ones to use</a:t>
            </a: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sym typeface="Wingdings" pitchFamily="2" charset="2"/>
              </a:rPr>
              <a:t></a:t>
            </a:r>
            <a:r>
              <a:rPr lang="en-US" sz="1200" kern="1200" baseline="0" dirty="0" smtClean="0">
                <a:solidFill>
                  <a:schemeClr val="tx1"/>
                </a:solidFill>
                <a:latin typeface="+mn-lt"/>
                <a:ea typeface="+mn-ea"/>
                <a:cs typeface="+mn-cs"/>
              </a:rPr>
              <a:t> GOOD NEWS! </a:t>
            </a:r>
            <a:endParaRPr lang="en-US" sz="1200" dirty="0" smtClean="0"/>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[-Table 33A contains criteria more stringent or remained the same as previous criteria and became effective for NPDES permitting Feb. 15, 2005.</a:t>
            </a:r>
          </a:p>
          <a:p>
            <a:r>
              <a:rPr lang="en-US" sz="1200" kern="1200" dirty="0" smtClean="0">
                <a:solidFill>
                  <a:schemeClr val="tx1"/>
                </a:solidFill>
                <a:latin typeface="+mn-lt"/>
                <a:ea typeface="+mn-ea"/>
                <a:cs typeface="+mn-cs"/>
              </a:rPr>
              <a:t>-Table 33B contains criteria less stringent than previous criteria and therefore, would only be effective after EPA approval. </a:t>
            </a:r>
          </a:p>
          <a:p>
            <a:pPr lvl="0"/>
            <a:r>
              <a:rPr lang="en-US" sz="1200" kern="1200" dirty="0" smtClean="0">
                <a:solidFill>
                  <a:schemeClr val="tx1"/>
                </a:solidFill>
                <a:latin typeface="+mn-lt"/>
                <a:ea typeface="+mn-ea"/>
                <a:cs typeface="+mn-cs"/>
              </a:rPr>
              <a:t>-Table 20 contains criteria effective before the 2004 rulemaking and remained effective for all CWA programs, such as 303(d) reporting ]</a:t>
            </a:r>
          </a:p>
          <a:p>
            <a:endParaRPr lang="en-US" sz="1200"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sz="1200" b="1" dirty="0" smtClean="0"/>
              <a:t>Arsenic and Chromium VI </a:t>
            </a:r>
            <a:r>
              <a:rPr lang="en-US" sz="1200" dirty="0" smtClean="0"/>
              <a:t>-FW and SW </a:t>
            </a:r>
            <a:r>
              <a:rPr lang="en-US" sz="1200" b="1" u="sng" dirty="0" smtClean="0"/>
              <a:t>As</a:t>
            </a:r>
            <a:r>
              <a:rPr lang="en-US" sz="1200" baseline="0" dirty="0" smtClean="0"/>
              <a:t> </a:t>
            </a:r>
            <a:r>
              <a:rPr lang="en-US" sz="1200" dirty="0" smtClean="0"/>
              <a:t>criteria and SW </a:t>
            </a:r>
            <a:r>
              <a:rPr lang="en-US" sz="1200" b="1" u="sng" dirty="0" smtClean="0"/>
              <a:t>Cr VI </a:t>
            </a:r>
            <a:r>
              <a:rPr lang="en-US" sz="1200" b="0" u="none" dirty="0" smtClean="0"/>
              <a:t>criteria</a:t>
            </a:r>
            <a:r>
              <a:rPr lang="en-US" sz="1200" b="0" u="none" baseline="0" dirty="0" smtClean="0"/>
              <a:t> were </a:t>
            </a:r>
            <a:r>
              <a:rPr lang="en-US" sz="1200" b="0" u="none" dirty="0" smtClean="0"/>
              <a:t>inadvertently</a:t>
            </a:r>
            <a:r>
              <a:rPr lang="en-US" sz="1200" b="0" u="none" baseline="0" dirty="0" smtClean="0"/>
              <a:t> </a:t>
            </a:r>
            <a:r>
              <a:rPr lang="en-US" sz="1200" dirty="0" smtClean="0"/>
              <a:t>left off Table 33B as part of a 2007 rulemaking. </a:t>
            </a:r>
            <a:r>
              <a:rPr lang="en-US" sz="1200" kern="1200" dirty="0" smtClean="0">
                <a:solidFill>
                  <a:schemeClr val="tx1"/>
                </a:solidFill>
                <a:latin typeface="+mn-lt"/>
                <a:ea typeface="+mn-ea"/>
                <a:cs typeface="+mn-cs"/>
              </a:rPr>
              <a:t>The As and Cr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VI criteria</a:t>
            </a:r>
            <a:r>
              <a:rPr lang="en-US" sz="1200" kern="1200" baseline="0" dirty="0" smtClean="0">
                <a:solidFill>
                  <a:schemeClr val="tx1"/>
                </a:solidFill>
                <a:latin typeface="+mn-lt"/>
                <a:ea typeface="+mn-ea"/>
                <a:cs typeface="+mn-cs"/>
              </a:rPr>
              <a:t> reinstate</a:t>
            </a:r>
            <a:r>
              <a:rPr lang="en-US" sz="1200" kern="1200" dirty="0" smtClean="0">
                <a:solidFill>
                  <a:schemeClr val="tx1"/>
                </a:solidFill>
                <a:latin typeface="+mn-lt"/>
                <a:ea typeface="+mn-ea"/>
                <a:cs typeface="+mn-cs"/>
              </a:rPr>
              <a:t> the same criteria that the EQC adopted in 2004. These criteria underwent Endangered Species Act consultation by the U.S. Fish and Wildlife Service and the National Marine Fisheries Service and were not found to create jeopardy for any ESA-listed species. EPA did not take action on these criteria as part of its action, but noted that the omitted criteria are consistent with EPA’s 304(a) recommendations and recommended that Oregon re-adopt these criteria.</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r>
              <a:rPr lang="en-US" sz="1200" b="1" kern="1200" dirty="0" smtClean="0">
                <a:solidFill>
                  <a:schemeClr val="tx1"/>
                </a:solidFill>
                <a:latin typeface="+mn-lt"/>
                <a:ea typeface="+mn-ea"/>
                <a:cs typeface="+mn-cs"/>
              </a:rPr>
              <a:t>HHC Rulemaking</a:t>
            </a:r>
            <a:r>
              <a:rPr lang="en-US" sz="1200" kern="1200" dirty="0" smtClean="0">
                <a:solidFill>
                  <a:schemeClr val="tx1"/>
                </a:solidFill>
                <a:latin typeface="+mn-lt"/>
                <a:ea typeface="+mn-ea"/>
                <a:cs typeface="+mn-cs"/>
              </a:rPr>
              <a:t>: </a:t>
            </a:r>
            <a:r>
              <a:rPr lang="en-US" sz="1200" dirty="0" smtClean="0"/>
              <a:t>Table 40: typos,</a:t>
            </a:r>
            <a:r>
              <a:rPr lang="en-US" sz="1200" baseline="0" dirty="0" smtClean="0"/>
              <a:t> </a:t>
            </a:r>
            <a:r>
              <a:rPr lang="en-US" sz="1200" dirty="0" smtClean="0"/>
              <a:t>clarified arsenic footnote,</a:t>
            </a:r>
            <a:r>
              <a:rPr lang="en-US" sz="1200" baseline="0" dirty="0" smtClean="0"/>
              <a:t> </a:t>
            </a:r>
            <a:r>
              <a:rPr lang="en-US" sz="1200" dirty="0" smtClean="0"/>
              <a:t>corrected a criterion to two significant digits (</a:t>
            </a:r>
            <a:r>
              <a:rPr lang="en-US" sz="1200" kern="1200" dirty="0" err="1" smtClean="0">
                <a:solidFill>
                  <a:schemeClr val="tx1"/>
                </a:solidFill>
                <a:latin typeface="+mn-lt"/>
                <a:ea typeface="+mn-ea"/>
                <a:cs typeface="+mn-cs"/>
              </a:rPr>
              <a:t>bis</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Chloroethyl</a:t>
            </a:r>
            <a:r>
              <a:rPr lang="en-US" sz="1200" kern="1200" dirty="0" smtClean="0">
                <a:solidFill>
                  <a:schemeClr val="tx1"/>
                </a:solidFill>
                <a:latin typeface="+mn-lt"/>
                <a:ea typeface="+mn-ea"/>
                <a:cs typeface="+mn-cs"/>
              </a:rPr>
              <a:t> Ether)</a:t>
            </a:r>
            <a:r>
              <a:rPr lang="en-US" sz="1200" dirty="0" smtClean="0"/>
              <a:t>. Also, corrected reference typos in Arsenic Reduction Policy</a:t>
            </a:r>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endParaRPr lang="en-US" sz="1200" dirty="0" smtClean="0"/>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r>
              <a:rPr lang="en-US" sz="1200" b="1" dirty="0" smtClean="0"/>
              <a:t>Table 33C: </a:t>
            </a:r>
            <a:r>
              <a:rPr lang="en-US" sz="1200" dirty="0" smtClean="0"/>
              <a:t>renamed Table 33C to Table 31;</a:t>
            </a:r>
            <a:r>
              <a:rPr lang="en-US" sz="1200" baseline="0" dirty="0" smtClean="0"/>
              <a:t> </a:t>
            </a:r>
            <a:r>
              <a:rPr lang="en-US" sz="1200" dirty="0" smtClean="0"/>
              <a:t>corrected a reference in the intro language;</a:t>
            </a:r>
            <a:r>
              <a:rPr lang="en-US" sz="1200" baseline="0" dirty="0" smtClean="0"/>
              <a:t> and </a:t>
            </a:r>
            <a:r>
              <a:rPr lang="en-US" sz="1200" dirty="0" smtClean="0"/>
              <a:t>removed arsenic guidance values—regulatory aquatic life criteria already exist</a:t>
            </a:r>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endParaRPr lang="en-US" sz="1200" dirty="0" smtClean="0"/>
          </a:p>
          <a:p>
            <a:r>
              <a:rPr lang="en-US" sz="1200" dirty="0" smtClean="0"/>
              <a:t>-Al: Propose to delete Al </a:t>
            </a:r>
            <a:r>
              <a:rPr lang="en-US" sz="1200" kern="1200" dirty="0" smtClean="0">
                <a:solidFill>
                  <a:schemeClr val="tx1"/>
                </a:solidFill>
                <a:latin typeface="+mn-lt"/>
                <a:ea typeface="+mn-ea"/>
                <a:cs typeface="+mn-cs"/>
              </a:rPr>
              <a:t>because the disapproval renders the criteria ineffective</a:t>
            </a:r>
            <a:r>
              <a:rPr lang="en-US" sz="1200" kern="1200" baseline="0" dirty="0" smtClean="0">
                <a:solidFill>
                  <a:schemeClr val="tx1"/>
                </a:solidFill>
                <a:latin typeface="+mn-lt"/>
                <a:ea typeface="+mn-ea"/>
                <a:cs typeface="+mn-cs"/>
              </a:rPr>
              <a:t> and</a:t>
            </a:r>
            <a:r>
              <a:rPr lang="en-US" sz="1200" kern="1200" dirty="0" smtClean="0">
                <a:solidFill>
                  <a:schemeClr val="tx1"/>
                </a:solidFill>
                <a:latin typeface="+mn-lt"/>
                <a:ea typeface="+mn-ea"/>
                <a:cs typeface="+mn-cs"/>
              </a:rPr>
              <a:t> there are no previous criteria for aluminum. </a:t>
            </a:r>
            <a:endParaRPr lang="en-US" sz="1200"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-Industrial permits have a complex process to determine monitoring requirements based on the industrial category and the potential for toxicity in the receiving waterbody.  The monitoring requirements at a specific facility are determined based upon factors such as industrial category, pre-existing permit status, hazardous material present, new source performance standards or permit writer discretion.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Most, if not all, major wastewater treatment facilities must comply with toxic pollutant monitoring requirements.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The proposed rules address the pesticide criteria disapprovals by additional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clarification</a:t>
            </a:r>
            <a:r>
              <a:rPr lang="en-US" sz="1200" kern="1200" baseline="0" dirty="0" smtClean="0">
                <a:solidFill>
                  <a:schemeClr val="tx1"/>
                </a:solidFill>
                <a:latin typeface="+mn-lt"/>
                <a:ea typeface="+mn-ea"/>
                <a:cs typeface="+mn-cs"/>
              </a:rPr>
              <a:t> of</a:t>
            </a:r>
            <a:r>
              <a:rPr lang="en-US" sz="1200" kern="1200" dirty="0" smtClean="0">
                <a:solidFill>
                  <a:schemeClr val="tx1"/>
                </a:solidFill>
                <a:latin typeface="+mn-lt"/>
                <a:ea typeface="+mn-ea"/>
                <a:cs typeface="+mn-cs"/>
              </a:rPr>
              <a:t> the frequency and duration components of the criteria (i.e. did not change); revisions to the associated numeric values were not required.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proposed rules include a correction to the selenium</a:t>
            </a:r>
            <a:r>
              <a:rPr lang="en-US" sz="1200" kern="1200" baseline="0" dirty="0" smtClean="0">
                <a:solidFill>
                  <a:schemeClr val="tx1"/>
                </a:solidFill>
                <a:latin typeface="+mn-lt"/>
                <a:ea typeface="+mn-ea"/>
                <a:cs typeface="+mn-cs"/>
              </a:rPr>
              <a:t> criteria that is slightly more stringent </a:t>
            </a:r>
            <a:r>
              <a:rPr lang="en-US" sz="1200" kern="1200" dirty="0" smtClean="0">
                <a:solidFill>
                  <a:schemeClr val="tx1"/>
                </a:solidFill>
                <a:latin typeface="+mn-lt"/>
                <a:ea typeface="+mn-ea"/>
                <a:cs typeface="+mn-cs"/>
              </a:rPr>
              <a:t>(change from a total recoverable form to the dissolved form), but the fiscal impacts of that change were covered in the 2004 rulemaking.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proposal would also readopt freshwater and saltwater criteria for arsenic and saltwater criteria for chromium VI originally adopted by EQC in 2004. DEQ inadvertently omitted these criteria in Table 33B during the 2007 water quality standards rulemaking. Despite this omission, these re-proposed criteria are not considered new water quality criteria for the protection of aquatic life and do not need to undergo an economic analysis because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these criteria, like the selenium criteria revisions, were accounted for as part of the 2004 fiscal analysis.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-Some affected</a:t>
            </a:r>
            <a:r>
              <a:rPr lang="en-US" sz="1200" kern="1200" baseline="0" dirty="0" smtClean="0">
                <a:solidFill>
                  <a:schemeClr val="tx1"/>
                </a:solidFill>
                <a:latin typeface="+mn-lt"/>
                <a:ea typeface="+mn-ea"/>
                <a:cs typeface="+mn-cs"/>
              </a:rPr>
              <a:t> parties</a:t>
            </a:r>
            <a:r>
              <a:rPr lang="en-US" sz="1200" kern="1200" dirty="0" smtClean="0">
                <a:solidFill>
                  <a:schemeClr val="tx1"/>
                </a:solidFill>
                <a:latin typeface="+mn-lt"/>
                <a:ea typeface="+mn-ea"/>
                <a:cs typeface="+mn-cs"/>
              </a:rPr>
              <a:t> may need to conduct minor recordkeeping activities to correctly reference the effective aquatic life toxics criteria</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Benefits:</a:t>
            </a:r>
            <a:r>
              <a:rPr lang="en-US" sz="1200" kern="1200" dirty="0" smtClean="0">
                <a:solidFill>
                  <a:schemeClr val="tx1"/>
                </a:solidFill>
                <a:latin typeface="+mn-lt"/>
                <a:ea typeface="+mn-ea"/>
                <a:cs typeface="+mn-cs"/>
              </a:rPr>
              <a:t> DEQ anticipates these changes will provide a benefit to DEQ, the public and to entities subject to toxics water quality criteria by reducing confusion about which criteria are effective and by consolidating all effective aquatic life toxics criteria into one table, rather than in the current three tables. Correcting errors that occurred in 2004, 2007 and 2011 rulemakings will also provide greater clarification to users.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buSzPct val="70000"/>
              <a:buFont typeface="Courier New" pitchFamily="49" charset="0"/>
              <a:buChar char="o"/>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userDrawn="1"/>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772400" cy="3810000"/>
          </a:xfrm>
        </p:spPr>
        <p:txBody>
          <a:bodyPr/>
          <a:lstStyle/>
          <a:p>
            <a:r>
              <a:rPr lang="en-US" sz="3600" b="1" dirty="0" smtClean="0"/>
              <a:t> </a:t>
            </a:r>
            <a:r>
              <a:rPr lang="en-US" sz="3600" b="1" u="sng" dirty="0" smtClean="0"/>
              <a:t>Action Item: </a:t>
            </a:r>
            <a:r>
              <a:rPr lang="en-US" sz="3600" b="1" dirty="0" smtClean="0"/>
              <a:t>Clean Water State Revolving Fund Longer-term Financing</a:t>
            </a:r>
            <a:r>
              <a:rPr lang="en-US" dirty="0" smtClean="0"/>
              <a:t/>
            </a:r>
            <a:br>
              <a:rPr lang="en-US" dirty="0" smtClean="0"/>
            </a:br>
            <a:r>
              <a:rPr lang="en-US" dirty="0" smtClean="0"/>
              <a:t/>
            </a:r>
            <a:br>
              <a:rPr lang="en-US" dirty="0" smtClean="0"/>
            </a:br>
            <a:r>
              <a:rPr lang="en-US" sz="3600" dirty="0" smtClean="0"/>
              <a:t>EQC</a:t>
            </a:r>
            <a:br>
              <a:rPr lang="en-US" sz="3600" dirty="0" smtClean="0"/>
            </a:br>
            <a:r>
              <a:rPr lang="en-US" sz="2800" dirty="0" smtClean="0"/>
              <a:t>Special Conference Call</a:t>
            </a:r>
            <a:r>
              <a:rPr lang="en-US" dirty="0" smtClean="0"/>
              <a:t/>
            </a:r>
            <a:br>
              <a:rPr lang="en-US" dirty="0" smtClean="0"/>
            </a:br>
            <a:r>
              <a:rPr lang="en-US" sz="2800" dirty="0" smtClean="0"/>
              <a:t>January 23, 2014</a:t>
            </a:r>
            <a:r>
              <a:rPr lang="en-US" dirty="0" smtClean="0"/>
              <a:t/>
            </a:r>
            <a:br>
              <a:rPr lang="en-US" dirty="0" smtClean="0"/>
            </a:br>
            <a:endParaRPr lang="en-US" dirty="0"/>
          </a:p>
        </p:txBody>
      </p:sp>
      <p:sp>
        <p:nvSpPr>
          <p:cNvPr id="5" name="Subtitle 4"/>
          <p:cNvSpPr>
            <a:spLocks noGrp="1"/>
          </p:cNvSpPr>
          <p:nvPr>
            <p:ph type="subTitle" idx="1"/>
          </p:nvPr>
        </p:nvSpPr>
        <p:spPr>
          <a:xfrm>
            <a:off x="1219200" y="5867400"/>
            <a:ext cx="6400800" cy="762000"/>
          </a:xfrm>
        </p:spPr>
        <p:txBody>
          <a:bodyPr>
            <a:normAutofit/>
          </a:bodyPr>
          <a:lstStyle/>
          <a:p>
            <a:r>
              <a:rPr lang="en-US" dirty="0" smtClean="0">
                <a:solidFill>
                  <a:schemeClr val="tx1"/>
                </a:solidFill>
              </a:rPr>
              <a:t>Katie Foreman, DEQ</a:t>
            </a:r>
          </a:p>
          <a:p>
            <a:endParaRPr lang="en-US" dirty="0">
              <a:solidFill>
                <a:srgbClr val="008272"/>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a:t>
            </a:fld>
            <a:endParaRPr lang="en-US"/>
          </a:p>
        </p:txBody>
      </p:sp>
      <p:pic>
        <p:nvPicPr>
          <p:cNvPr id="6" name="Picture 5" descr="DEQ logo color.tiff"/>
          <p:cNvPicPr>
            <a:picLocks noChangeAspect="1"/>
          </p:cNvPicPr>
          <p:nvPr/>
        </p:nvPicPr>
        <p:blipFill>
          <a:blip r:embed="rId3" cstate="print"/>
          <a:stretch>
            <a:fillRect/>
          </a:stretch>
        </p:blipFill>
        <p:spPr>
          <a:xfrm>
            <a:off x="304800" y="152400"/>
            <a:ext cx="432821" cy="990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952997"/>
          </a:xfrm>
        </p:spPr>
        <p:txBody>
          <a:bodyPr>
            <a:normAutofit/>
          </a:bodyPr>
          <a:lstStyle/>
          <a:p>
            <a:pPr>
              <a:buClr>
                <a:srgbClr val="008272"/>
              </a:buClr>
              <a:buFont typeface="Wingdings" pitchFamily="2" charset="2"/>
              <a:buChar char="§"/>
            </a:pPr>
            <a:r>
              <a:rPr lang="en-US" sz="3000" dirty="0" smtClean="0">
                <a:solidFill>
                  <a:srgbClr val="00817E"/>
                </a:solidFill>
              </a:rPr>
              <a:t>Consolidate toxics criteria tables</a:t>
            </a:r>
          </a:p>
          <a:p>
            <a:pPr marL="342845" lvl="1" indent="-342845">
              <a:buClr>
                <a:srgbClr val="008272"/>
              </a:buClr>
              <a:buSzTx/>
              <a:buFont typeface="Wingdings" pitchFamily="2" charset="2"/>
              <a:buChar char="§"/>
            </a:pPr>
            <a:r>
              <a:rPr lang="en-US" sz="3000" dirty="0" smtClean="0">
                <a:solidFill>
                  <a:srgbClr val="00817E"/>
                </a:solidFill>
              </a:rPr>
              <a:t>Typos, errors, and clarifications</a:t>
            </a:r>
          </a:p>
          <a:p>
            <a:pPr marL="742831" lvl="2" indent="-342845">
              <a:buClr>
                <a:srgbClr val="00817E"/>
              </a:buClr>
              <a:buSzPct val="80000"/>
              <a:buFont typeface="Courier New" pitchFamily="49" charset="0"/>
              <a:buChar char="o"/>
            </a:pPr>
            <a:r>
              <a:rPr lang="en-US" sz="2800" dirty="0" smtClean="0"/>
              <a:t>Correct miscellaneous errors, clarifications, formatting changes to toxics tables, and minor corrections to the 2011 human health toxics rulemaking</a:t>
            </a:r>
          </a:p>
          <a:p>
            <a:pPr marL="742831" lvl="2" indent="-342845">
              <a:buClr>
                <a:srgbClr val="00817E"/>
              </a:buClr>
              <a:buSzPct val="80000"/>
              <a:buFont typeface="Courier New" pitchFamily="49" charset="0"/>
              <a:buChar char="o"/>
            </a:pPr>
            <a:r>
              <a:rPr lang="en-US" sz="2800" dirty="0" smtClean="0"/>
              <a:t>Re-adopt arsenic and chromium VI criteria</a:t>
            </a:r>
          </a:p>
          <a:p>
            <a:pPr marL="742831" lvl="2" indent="-342845">
              <a:buClr>
                <a:srgbClr val="008272"/>
              </a:buClr>
              <a:buSzPct val="80000"/>
              <a:buFont typeface="Courier New" pitchFamily="49" charset="0"/>
              <a:buChar char="o"/>
            </a:pPr>
            <a:r>
              <a:rPr lang="en-US" sz="2800" dirty="0" smtClean="0"/>
              <a:t>Delete aluminum from criteria table</a:t>
            </a:r>
          </a:p>
          <a:p>
            <a:pPr marL="1199957" lvl="3" indent="-342845">
              <a:buClr>
                <a:srgbClr val="008272"/>
              </a:buClr>
              <a:buSzPct val="80000"/>
              <a:buFont typeface="Wingdings" pitchFamily="2" charset="2"/>
              <a:buChar char="Ø"/>
            </a:pPr>
            <a:r>
              <a:rPr lang="en-US" sz="2600" dirty="0" smtClean="0"/>
              <a:t>No replacement criteria</a:t>
            </a:r>
          </a:p>
          <a:p>
            <a:pPr marL="342845" lvl="1" indent="-342845">
              <a:buClr>
                <a:srgbClr val="008272"/>
              </a:buClr>
              <a:buSzTx/>
              <a:buFont typeface="Wingdings" pitchFamily="2" charset="2"/>
              <a:buChar char="§"/>
            </a:pPr>
            <a:endParaRPr lang="en-US" dirty="0" smtClean="0"/>
          </a:p>
          <a:p>
            <a:pPr>
              <a:buClr>
                <a:srgbClr val="008272"/>
              </a:buClr>
              <a:buFont typeface="Wingdings" pitchFamily="2" charset="2"/>
              <a:buChar char="§"/>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10</a:t>
            </a:fld>
            <a:endParaRPr lang="en-US"/>
          </a:p>
        </p:txBody>
      </p:sp>
      <p:sp>
        <p:nvSpPr>
          <p:cNvPr id="4" name="TextBox 3"/>
          <p:cNvSpPr txBox="1"/>
          <p:nvPr/>
        </p:nvSpPr>
        <p:spPr>
          <a:xfrm>
            <a:off x="9906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What other actions is DEQ proposing?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4191000" cy="4525963"/>
          </a:xfrm>
        </p:spPr>
        <p:txBody>
          <a:bodyPr/>
          <a:lstStyle/>
          <a:p>
            <a:pPr>
              <a:buClr>
                <a:srgbClr val="008272"/>
              </a:buClr>
              <a:buFont typeface="Wingdings" pitchFamily="2" charset="2"/>
              <a:buChar char="§"/>
            </a:pPr>
            <a:r>
              <a:rPr lang="en-US" dirty="0" smtClean="0"/>
              <a:t>Large dischargers required to monitor for toxics</a:t>
            </a:r>
          </a:p>
          <a:p>
            <a:pPr lvl="1">
              <a:buClr>
                <a:srgbClr val="008272"/>
              </a:buClr>
            </a:pPr>
            <a:r>
              <a:rPr lang="en-US" dirty="0" smtClean="0"/>
              <a:t>“Primary” industrial dischargers</a:t>
            </a:r>
          </a:p>
          <a:p>
            <a:pPr lvl="1">
              <a:buClr>
                <a:srgbClr val="008272"/>
              </a:buClr>
            </a:pPr>
            <a:r>
              <a:rPr lang="en-US" dirty="0" smtClean="0"/>
              <a:t>“Major” municipal dischargers</a:t>
            </a:r>
          </a:p>
          <a:p>
            <a:pPr>
              <a:buClr>
                <a:srgbClr val="008272"/>
              </a:buClr>
              <a:buFont typeface="Wingdings" pitchFamily="2" charset="2"/>
              <a:buChar char="§"/>
            </a:pPr>
            <a:r>
              <a:rPr lang="en-US" dirty="0" smtClean="0"/>
              <a:t>Generally, DEQ does not expect any significant fiscal or economic effects from revisions proposed in this rulemaking</a:t>
            </a:r>
          </a:p>
          <a:p>
            <a:pPr>
              <a:buClr>
                <a:srgbClr val="008272"/>
              </a:buClr>
              <a:buNone/>
            </a:pPr>
            <a:endParaRPr lang="en-US" dirty="0" smtClean="0"/>
          </a:p>
          <a:p>
            <a:pPr lvl="1">
              <a:buClr>
                <a:srgbClr val="008272"/>
              </a:buCl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11</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Who’s potentially affected?</a:t>
            </a:r>
            <a:endParaRPr lang="en-US" sz="3200" dirty="0">
              <a:latin typeface="Arial" pitchFamily="34" charset="0"/>
              <a:cs typeface="Arial" pitchFamily="34" charset="0"/>
            </a:endParaRPr>
          </a:p>
        </p:txBody>
      </p:sp>
      <p:pic>
        <p:nvPicPr>
          <p:cNvPr id="5" name="Picture 4" descr="POTW in OR.png"/>
          <p:cNvPicPr>
            <a:picLocks noChangeAspect="1"/>
          </p:cNvPicPr>
          <p:nvPr/>
        </p:nvPicPr>
        <p:blipFill>
          <a:blip r:embed="rId3" cstate="print"/>
          <a:stretch>
            <a:fillRect/>
          </a:stretch>
        </p:blipFill>
        <p:spPr>
          <a:xfrm>
            <a:off x="4724400" y="2667000"/>
            <a:ext cx="3835831"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600200"/>
          <a:ext cx="8229600" cy="4308228"/>
        </p:xfrm>
        <a:graphic>
          <a:graphicData uri="http://schemas.openxmlformats.org/drawingml/2006/table">
            <a:tbl>
              <a:tblPr firstRow="1" bandRow="1">
                <a:tableStyleId>{5C22544A-7EE6-4342-B048-85BDC9FD1C3A}</a:tableStyleId>
              </a:tblPr>
              <a:tblGrid>
                <a:gridCol w="4114800"/>
                <a:gridCol w="4114800"/>
              </a:tblGrid>
              <a:tr h="492369">
                <a:tc>
                  <a:txBody>
                    <a:bodyPr/>
                    <a:lstStyle/>
                    <a:p>
                      <a:r>
                        <a:rPr lang="en-US" dirty="0" smtClean="0"/>
                        <a:t>Advisory Committee Member</a:t>
                      </a:r>
                      <a:endParaRPr lang="en-US" dirty="0"/>
                    </a:p>
                  </a:txBody>
                  <a:tcPr/>
                </a:tc>
                <a:tc>
                  <a:txBody>
                    <a:bodyPr/>
                    <a:lstStyle/>
                    <a:p>
                      <a:r>
                        <a:rPr lang="en-US" dirty="0" smtClean="0"/>
                        <a:t>Affiliation</a:t>
                      </a:r>
                      <a:endParaRPr lang="en-US" dirty="0"/>
                    </a:p>
                  </a:txBody>
                  <a:tcPr/>
                </a:tc>
              </a:tr>
              <a:tr h="492369">
                <a:tc>
                  <a:txBody>
                    <a:bodyPr/>
                    <a:lstStyle/>
                    <a:p>
                      <a:r>
                        <a:rPr lang="en-US" dirty="0" smtClean="0"/>
                        <a:t>1. </a:t>
                      </a:r>
                      <a:r>
                        <a:rPr lang="en-US" sz="1800" kern="1200" dirty="0" smtClean="0">
                          <a:solidFill>
                            <a:schemeClr val="dk1"/>
                          </a:solidFill>
                          <a:latin typeface="+mn-lt"/>
                          <a:ea typeface="+mn-ea"/>
                          <a:cs typeface="+mn-cs"/>
                        </a:rPr>
                        <a:t>Curtis Barton</a:t>
                      </a:r>
                      <a:endParaRPr lang="en-US" dirty="0"/>
                    </a:p>
                  </a:txBody>
                  <a:tcPr/>
                </a:tc>
                <a:tc>
                  <a:txBody>
                    <a:bodyPr/>
                    <a:lstStyle/>
                    <a:p>
                      <a:r>
                        <a:rPr lang="en-US" sz="1800" kern="1200" dirty="0" smtClean="0">
                          <a:solidFill>
                            <a:schemeClr val="dk1"/>
                          </a:solidFill>
                          <a:latin typeface="+mn-lt"/>
                          <a:ea typeface="+mn-ea"/>
                          <a:cs typeface="+mn-cs"/>
                        </a:rPr>
                        <a:t>Clackamas Water Environment Services</a:t>
                      </a:r>
                      <a:endParaRPr lang="en-US" dirty="0"/>
                    </a:p>
                  </a:txBody>
                  <a:tcPr/>
                </a:tc>
              </a:tr>
              <a:tr h="861645">
                <a:tc>
                  <a:txBody>
                    <a:bodyPr/>
                    <a:lstStyle/>
                    <a:p>
                      <a:r>
                        <a:rPr lang="en-US" dirty="0" smtClean="0"/>
                        <a:t>2. </a:t>
                      </a:r>
                      <a:r>
                        <a:rPr lang="en-US" sz="1800" kern="1200" dirty="0" smtClean="0">
                          <a:solidFill>
                            <a:schemeClr val="dk1"/>
                          </a:solidFill>
                          <a:latin typeface="+mn-lt"/>
                          <a:ea typeface="+mn-ea"/>
                          <a:cs typeface="+mn-cs"/>
                        </a:rPr>
                        <a:t>Dianne Barton</a:t>
                      </a:r>
                      <a:endParaRPr lang="en-US" dirty="0"/>
                    </a:p>
                  </a:txBody>
                  <a:tcPr/>
                </a:tc>
                <a:tc>
                  <a:txBody>
                    <a:bodyPr/>
                    <a:lstStyle/>
                    <a:p>
                      <a:r>
                        <a:rPr lang="en-US" sz="1800" kern="1200" dirty="0" smtClean="0">
                          <a:solidFill>
                            <a:schemeClr val="dk1"/>
                          </a:solidFill>
                          <a:latin typeface="+mn-lt"/>
                          <a:ea typeface="+mn-ea"/>
                          <a:cs typeface="+mn-cs"/>
                        </a:rPr>
                        <a:t>Columbia River Inter-Tribal Fish Commission</a:t>
                      </a:r>
                      <a:endParaRPr lang="en-US" dirty="0"/>
                    </a:p>
                  </a:txBody>
                  <a:tcPr/>
                </a:tc>
              </a:tr>
              <a:tr h="492369">
                <a:tc>
                  <a:txBody>
                    <a:bodyPr/>
                    <a:lstStyle/>
                    <a:p>
                      <a:r>
                        <a:rPr lang="en-US" dirty="0" smtClean="0"/>
                        <a:t>3. </a:t>
                      </a:r>
                      <a:r>
                        <a:rPr lang="en-US" sz="1800" kern="1200" dirty="0" smtClean="0">
                          <a:solidFill>
                            <a:schemeClr val="dk1"/>
                          </a:solidFill>
                          <a:latin typeface="+mn-lt"/>
                          <a:ea typeface="+mn-ea"/>
                          <a:cs typeface="+mn-cs"/>
                        </a:rPr>
                        <a:t>Kathleen Collins</a:t>
                      </a:r>
                      <a:endParaRPr lang="en-US" dirty="0"/>
                    </a:p>
                  </a:txBody>
                  <a:tcPr/>
                </a:tc>
                <a:tc>
                  <a:txBody>
                    <a:bodyPr/>
                    <a:lstStyle/>
                    <a:p>
                      <a:r>
                        <a:rPr lang="en-US" sz="1800" kern="1200" dirty="0" smtClean="0">
                          <a:solidFill>
                            <a:schemeClr val="dk1"/>
                          </a:solidFill>
                          <a:latin typeface="+mn-lt"/>
                          <a:ea typeface="+mn-ea"/>
                          <a:cs typeface="+mn-cs"/>
                        </a:rPr>
                        <a:t>EPA,</a:t>
                      </a:r>
                      <a:r>
                        <a:rPr lang="en-US" sz="1800" kern="1200" baseline="0" dirty="0" smtClean="0">
                          <a:solidFill>
                            <a:schemeClr val="dk1"/>
                          </a:solidFill>
                          <a:latin typeface="+mn-lt"/>
                          <a:ea typeface="+mn-ea"/>
                          <a:cs typeface="+mn-cs"/>
                        </a:rPr>
                        <a:t> Region 10</a:t>
                      </a:r>
                      <a:endParaRPr lang="en-US" dirty="0"/>
                    </a:p>
                  </a:txBody>
                  <a:tcPr/>
                </a:tc>
              </a:tr>
              <a:tr h="492369">
                <a:tc>
                  <a:txBody>
                    <a:bodyPr/>
                    <a:lstStyle/>
                    <a:p>
                      <a:r>
                        <a:rPr lang="en-US" dirty="0" smtClean="0"/>
                        <a:t>4. </a:t>
                      </a:r>
                      <a:r>
                        <a:rPr lang="en-US" sz="1800" kern="1200" dirty="0" smtClean="0">
                          <a:solidFill>
                            <a:schemeClr val="dk1"/>
                          </a:solidFill>
                          <a:latin typeface="+mn-lt"/>
                          <a:ea typeface="+mn-ea"/>
                          <a:cs typeface="+mn-cs"/>
                        </a:rPr>
                        <a:t>Heath Curtiss</a:t>
                      </a:r>
                      <a:endParaRPr lang="en-US" dirty="0"/>
                    </a:p>
                  </a:txBody>
                  <a:tcPr/>
                </a:tc>
                <a:tc>
                  <a:txBody>
                    <a:bodyPr/>
                    <a:lstStyle/>
                    <a:p>
                      <a:r>
                        <a:rPr lang="en-US" sz="1800" kern="1200" dirty="0" smtClean="0">
                          <a:solidFill>
                            <a:schemeClr val="dk1"/>
                          </a:solidFill>
                          <a:latin typeface="+mn-lt"/>
                          <a:ea typeface="+mn-ea"/>
                          <a:cs typeface="+mn-cs"/>
                        </a:rPr>
                        <a:t>Oregon Forest Industries Council</a:t>
                      </a:r>
                      <a:endParaRPr lang="en-US" dirty="0"/>
                    </a:p>
                  </a:txBody>
                  <a:tcPr/>
                </a:tc>
              </a:tr>
              <a:tr h="492369">
                <a:tc>
                  <a:txBody>
                    <a:bodyPr/>
                    <a:lstStyle/>
                    <a:p>
                      <a:r>
                        <a:rPr lang="en-US" dirty="0" smtClean="0"/>
                        <a:t>5. </a:t>
                      </a:r>
                      <a:r>
                        <a:rPr lang="en-US" sz="1800" kern="1200" dirty="0" smtClean="0">
                          <a:solidFill>
                            <a:schemeClr val="dk1"/>
                          </a:solidFill>
                          <a:latin typeface="+mn-lt"/>
                          <a:ea typeface="+mn-ea"/>
                          <a:cs typeface="+mn-cs"/>
                        </a:rPr>
                        <a:t>Mike Freese</a:t>
                      </a:r>
                      <a:endParaRPr lang="en-US" dirty="0"/>
                    </a:p>
                  </a:txBody>
                  <a:tcPr/>
                </a:tc>
                <a:tc>
                  <a:txBody>
                    <a:bodyPr/>
                    <a:lstStyle/>
                    <a:p>
                      <a:r>
                        <a:rPr lang="en-US" sz="1800" kern="1200" dirty="0" smtClean="0">
                          <a:solidFill>
                            <a:schemeClr val="dk1"/>
                          </a:solidFill>
                          <a:latin typeface="+mn-lt"/>
                          <a:ea typeface="+mn-ea"/>
                          <a:cs typeface="+mn-cs"/>
                        </a:rPr>
                        <a:t>Oregon Farm Bureau</a:t>
                      </a:r>
                      <a:endParaRPr lang="en-US" dirty="0"/>
                    </a:p>
                  </a:txBody>
                  <a:tcPr/>
                </a:tc>
              </a:tr>
              <a:tr h="492369">
                <a:tc>
                  <a:txBody>
                    <a:bodyPr/>
                    <a:lstStyle/>
                    <a:p>
                      <a:r>
                        <a:rPr lang="en-US" dirty="0" smtClean="0"/>
                        <a:t>6. </a:t>
                      </a:r>
                      <a:r>
                        <a:rPr lang="en-US" sz="1800" kern="1200" dirty="0" smtClean="0">
                          <a:solidFill>
                            <a:schemeClr val="dk1"/>
                          </a:solidFill>
                          <a:latin typeface="+mn-lt"/>
                          <a:ea typeface="+mn-ea"/>
                          <a:cs typeface="+mn-cs"/>
                        </a:rPr>
                        <a:t>Kathryn VanNatta</a:t>
                      </a:r>
                      <a:endParaRPr lang="en-US" dirty="0"/>
                    </a:p>
                  </a:txBody>
                  <a:tcPr/>
                </a:tc>
                <a:tc>
                  <a:txBody>
                    <a:bodyPr/>
                    <a:lstStyle/>
                    <a:p>
                      <a:r>
                        <a:rPr lang="en-US" sz="1800" kern="1200" dirty="0" smtClean="0">
                          <a:solidFill>
                            <a:schemeClr val="dk1"/>
                          </a:solidFill>
                          <a:latin typeface="+mn-lt"/>
                          <a:ea typeface="+mn-ea"/>
                          <a:cs typeface="+mn-cs"/>
                        </a:rPr>
                        <a:t>NW Pulp and Paper Association</a:t>
                      </a:r>
                      <a:endParaRPr lang="en-US" dirty="0"/>
                    </a:p>
                  </a:txBody>
                  <a:tcPr/>
                </a:tc>
              </a:tr>
              <a:tr h="492369">
                <a:tc>
                  <a:txBody>
                    <a:bodyPr/>
                    <a:lstStyle/>
                    <a:p>
                      <a:r>
                        <a:rPr lang="en-US" dirty="0" smtClean="0"/>
                        <a:t>7. </a:t>
                      </a:r>
                      <a:r>
                        <a:rPr lang="en-US" sz="1800" kern="1200" dirty="0" smtClean="0">
                          <a:solidFill>
                            <a:schemeClr val="dk1"/>
                          </a:solidFill>
                          <a:latin typeface="+mn-lt"/>
                          <a:ea typeface="+mn-ea"/>
                          <a:cs typeface="+mn-cs"/>
                        </a:rPr>
                        <a:t>Travis Williams</a:t>
                      </a:r>
                      <a:endParaRPr lang="en-US" dirty="0"/>
                    </a:p>
                  </a:txBody>
                  <a:tcPr/>
                </a:tc>
                <a:tc>
                  <a:txBody>
                    <a:bodyPr/>
                    <a:lstStyle/>
                    <a:p>
                      <a:r>
                        <a:rPr lang="en-US" sz="1800" kern="1200" dirty="0" smtClean="0">
                          <a:solidFill>
                            <a:schemeClr val="dk1"/>
                          </a:solidFill>
                          <a:latin typeface="+mn-lt"/>
                          <a:ea typeface="+mn-ea"/>
                          <a:cs typeface="+mn-cs"/>
                        </a:rPr>
                        <a:t>Willamette </a:t>
                      </a:r>
                      <a:r>
                        <a:rPr lang="en-US" sz="1800" kern="1200" dirty="0" err="1" smtClean="0">
                          <a:solidFill>
                            <a:schemeClr val="dk1"/>
                          </a:solidFill>
                          <a:latin typeface="+mn-lt"/>
                          <a:ea typeface="+mn-ea"/>
                          <a:cs typeface="+mn-cs"/>
                        </a:rPr>
                        <a:t>Riverkeeper</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2363C456-CFC3-4674-83B9-34DB1ABF1FA1}" type="slidenum">
              <a:rPr lang="en-US" smtClean="0"/>
              <a:pPr/>
              <a:t>12</a:t>
            </a:fld>
            <a:endParaRPr lang="en-US"/>
          </a:p>
        </p:txBody>
      </p:sp>
      <p:sp>
        <p:nvSpPr>
          <p:cNvPr id="4" name="TextBox 3"/>
          <p:cNvSpPr txBox="1"/>
          <p:nvPr/>
        </p:nvSpPr>
        <p:spPr>
          <a:xfrm>
            <a:off x="914400" y="228600"/>
            <a:ext cx="8229600" cy="584775"/>
          </a:xfrm>
          <a:prstGeom prst="rect">
            <a:avLst/>
          </a:prstGeom>
          <a:noFill/>
        </p:spPr>
        <p:txBody>
          <a:bodyPr wrap="square" rtlCol="0">
            <a:spAutoFit/>
          </a:bodyPr>
          <a:lstStyle/>
          <a:p>
            <a:r>
              <a:rPr lang="en-US" sz="3200" dirty="0" smtClean="0">
                <a:latin typeface="Arial" pitchFamily="34" charset="0"/>
                <a:cs typeface="Arial" pitchFamily="34" charset="0"/>
              </a:rPr>
              <a:t>Who helped DEQ develop this rulemaking?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008272"/>
              </a:buClr>
              <a:buFont typeface="Wingdings" pitchFamily="2" charset="2"/>
              <a:buChar char="§"/>
            </a:pPr>
            <a:r>
              <a:rPr lang="en-US" dirty="0" smtClean="0"/>
              <a:t>30-day public comment period (Sept. 1 – Sept. 30)</a:t>
            </a:r>
          </a:p>
          <a:p>
            <a:pPr>
              <a:buClr>
                <a:srgbClr val="008272"/>
              </a:buClr>
              <a:buFont typeface="Wingdings" pitchFamily="2" charset="2"/>
              <a:buChar char="§"/>
            </a:pPr>
            <a:r>
              <a:rPr lang="en-US" dirty="0" smtClean="0"/>
              <a:t>DEQ convened one hearing in Portland on Sept. 18</a:t>
            </a:r>
          </a:p>
          <a:p>
            <a:pPr lvl="1">
              <a:buClr>
                <a:srgbClr val="008272"/>
              </a:buClr>
            </a:pPr>
            <a:r>
              <a:rPr lang="en-US" dirty="0" smtClean="0"/>
              <a:t>No attendees</a:t>
            </a:r>
          </a:p>
          <a:p>
            <a:pPr>
              <a:buClr>
                <a:srgbClr val="008272"/>
              </a:buClr>
              <a:buFont typeface="Wingdings" pitchFamily="2" charset="2"/>
              <a:buChar char="§"/>
            </a:pPr>
            <a:r>
              <a:rPr lang="en-US" dirty="0" smtClean="0"/>
              <a:t>Received two public comments—both supportive</a:t>
            </a:r>
          </a:p>
          <a:p>
            <a:pPr lvl="1">
              <a:buClr>
                <a:srgbClr val="008272"/>
              </a:buClr>
            </a:pPr>
            <a:r>
              <a:rPr lang="en-US" dirty="0" smtClean="0"/>
              <a:t>EPA</a:t>
            </a:r>
          </a:p>
          <a:p>
            <a:pPr lvl="1">
              <a:buClr>
                <a:srgbClr val="008272"/>
              </a:buClr>
            </a:pPr>
            <a:r>
              <a:rPr lang="en-US" dirty="0" smtClean="0"/>
              <a:t>NW Pulp and Paper Association</a:t>
            </a:r>
            <a:endParaRPr lang="en-US" dirty="0"/>
          </a:p>
          <a:p>
            <a:pPr>
              <a:buClr>
                <a:srgbClr val="008272"/>
              </a:buClr>
              <a:buFont typeface="Wingdings" pitchFamily="2" charset="2"/>
              <a:buChar char="§"/>
            </a:pPr>
            <a:r>
              <a:rPr lang="en-US" dirty="0" smtClean="0"/>
              <a:t>One concern was whether EPA would take action on ALL the aquatic life criteria again</a:t>
            </a:r>
          </a:p>
          <a:p>
            <a:pPr lvl="1">
              <a:buClr>
                <a:srgbClr val="008272"/>
              </a:buClr>
              <a:buNone/>
            </a:pPr>
            <a:r>
              <a:rPr lang="en-US" dirty="0" smtClean="0"/>
              <a:t>               NO, only the criteria that change. </a:t>
            </a:r>
          </a:p>
        </p:txBody>
      </p:sp>
      <p:sp>
        <p:nvSpPr>
          <p:cNvPr id="3" name="Slide Number Placeholder 2"/>
          <p:cNvSpPr>
            <a:spLocks noGrp="1"/>
          </p:cNvSpPr>
          <p:nvPr>
            <p:ph type="sldNum" sz="quarter" idx="12"/>
          </p:nvPr>
        </p:nvSpPr>
        <p:spPr/>
        <p:txBody>
          <a:bodyPr/>
          <a:lstStyle/>
          <a:p>
            <a:fld id="{2363C456-CFC3-4674-83B9-34DB1ABF1FA1}" type="slidenum">
              <a:rPr lang="en-US" smtClean="0"/>
              <a:pPr/>
              <a:t>13</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Public comments</a:t>
            </a:r>
            <a:endParaRPr lang="en-US" sz="3200" dirty="0">
              <a:latin typeface="Arial" pitchFamily="34" charset="0"/>
              <a:cs typeface="Arial" pitchFamily="34" charset="0"/>
            </a:endParaRPr>
          </a:p>
        </p:txBody>
      </p:sp>
      <p:sp>
        <p:nvSpPr>
          <p:cNvPr id="5" name="Right Arrow 4"/>
          <p:cNvSpPr/>
          <p:nvPr/>
        </p:nvSpPr>
        <p:spPr>
          <a:xfrm>
            <a:off x="1371600" y="5029200"/>
            <a:ext cx="685800" cy="1524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1"/>
            <a:ext cx="8229600" cy="4953000"/>
          </a:xfrm>
        </p:spPr>
        <p:txBody>
          <a:bodyPr>
            <a:normAutofit fontScale="92500" lnSpcReduction="20000"/>
          </a:bodyPr>
          <a:lstStyle/>
          <a:p>
            <a:pPr>
              <a:buClr>
                <a:srgbClr val="008272"/>
              </a:buClr>
              <a:buFont typeface="Wingdings" pitchFamily="2" charset="2"/>
              <a:buChar char="§"/>
            </a:pPr>
            <a:endParaRPr lang="en-US" dirty="0" smtClean="0"/>
          </a:p>
          <a:p>
            <a:pPr>
              <a:buClr>
                <a:srgbClr val="008272"/>
              </a:buClr>
              <a:buFont typeface="Wingdings" pitchFamily="2" charset="2"/>
              <a:buChar char="§"/>
            </a:pPr>
            <a:endParaRPr lang="en-US" dirty="0" smtClean="0"/>
          </a:p>
          <a:p>
            <a:pPr>
              <a:buClr>
                <a:srgbClr val="008272"/>
              </a:buClr>
              <a:buFont typeface="Wingdings" pitchFamily="2" charset="2"/>
              <a:buChar char="§"/>
            </a:pPr>
            <a:r>
              <a:rPr lang="en-US" sz="2800" dirty="0" smtClean="0"/>
              <a:t>All proposed revisions to the Toxics Rule will become effective on </a:t>
            </a:r>
            <a:r>
              <a:rPr lang="en-US" sz="2800" b="1" u="sng" dirty="0" smtClean="0"/>
              <a:t>April 18, 2014 </a:t>
            </a:r>
            <a:r>
              <a:rPr lang="en-US" sz="2800" dirty="0" smtClean="0"/>
              <a:t>(and after EPA approval)</a:t>
            </a:r>
          </a:p>
          <a:p>
            <a:pPr>
              <a:buClr>
                <a:srgbClr val="008272"/>
              </a:buClr>
              <a:buNone/>
            </a:pPr>
            <a:endParaRPr lang="en-US" sz="2800" dirty="0" smtClean="0"/>
          </a:p>
          <a:p>
            <a:pPr>
              <a:buClr>
                <a:srgbClr val="008272"/>
              </a:buClr>
              <a:buFont typeface="Wingdings" pitchFamily="2" charset="2"/>
              <a:buChar char="§"/>
            </a:pPr>
            <a:r>
              <a:rPr lang="en-US" sz="2800" dirty="0" smtClean="0"/>
              <a:t>EPA anticipates reviewing and approving the adopted revisions before April 18.</a:t>
            </a:r>
          </a:p>
          <a:p>
            <a:pPr>
              <a:buClr>
                <a:srgbClr val="008272"/>
              </a:buClr>
              <a:buNone/>
            </a:pPr>
            <a:endParaRPr lang="en-US" sz="2800" dirty="0" smtClean="0"/>
          </a:p>
          <a:p>
            <a:pPr>
              <a:buClr>
                <a:srgbClr val="008272"/>
              </a:buClr>
              <a:buFont typeface="Wingdings" pitchFamily="2" charset="2"/>
              <a:buChar char="§"/>
            </a:pPr>
            <a:r>
              <a:rPr lang="en-US" sz="2800" dirty="0" smtClean="0"/>
              <a:t>Proposed cross-reference revisions to Oregon’s Bacteria and Groundwater Rules become effective upon EQC adoption and filing with the Secretary of State. </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14</a:t>
            </a:fld>
            <a:endParaRPr lang="en-US"/>
          </a:p>
        </p:txBody>
      </p:sp>
      <p:sp>
        <p:nvSpPr>
          <p:cNvPr id="4" name="TextBox 3"/>
          <p:cNvSpPr txBox="1"/>
          <p:nvPr/>
        </p:nvSpPr>
        <p:spPr>
          <a:xfrm>
            <a:off x="990600" y="2286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When will these proposed revisions become effective?</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4191000"/>
          </a:xfrm>
        </p:spPr>
        <p:txBody>
          <a:bodyPr>
            <a:normAutofit/>
          </a:bodyPr>
          <a:lstStyle/>
          <a:p>
            <a:pPr>
              <a:buClr>
                <a:srgbClr val="00817E"/>
              </a:buClr>
              <a:buFont typeface="Wingdings" pitchFamily="2" charset="2"/>
              <a:buChar char="§"/>
            </a:pPr>
            <a:r>
              <a:rPr lang="en-US" sz="3200" dirty="0" smtClean="0"/>
              <a:t>DEQ recommends that the EQC adopt proposed amendments to OAR 340, Divisions 54 as shown in Attachment A.</a:t>
            </a:r>
          </a:p>
          <a:p>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15</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952997"/>
          </a:xfrm>
        </p:spPr>
        <p:txBody>
          <a:bodyPr>
            <a:normAutofit/>
          </a:bodyPr>
          <a:lstStyle/>
          <a:p>
            <a:pPr>
              <a:buClr>
                <a:srgbClr val="00817E"/>
              </a:buClr>
              <a:buFont typeface="Wingdings" pitchFamily="2" charset="2"/>
              <a:buChar char="§"/>
            </a:pPr>
            <a:r>
              <a:rPr lang="en-US" dirty="0" smtClean="0"/>
              <a:t>DEQ recommends that the EQC adopt proposed amendments to OAR 340, Division 54 as shown in Attachment A.</a:t>
            </a:r>
          </a:p>
          <a:p>
            <a:endParaRPr lang="en-US" dirty="0" smtClean="0"/>
          </a:p>
          <a:p>
            <a:pPr>
              <a:buClr>
                <a:srgbClr val="00817E"/>
              </a:buClr>
              <a:buFont typeface="Wingdings" pitchFamily="2" charset="2"/>
              <a:buChar char="§"/>
            </a:pPr>
            <a:r>
              <a:rPr lang="en-US" dirty="0" smtClean="0"/>
              <a:t>Allow public agencies a longer-term option for financing treatment works projects, applicable to all new borrowers for treatment works projects and a small set of existing borrowers</a:t>
            </a:r>
            <a:r>
              <a:rPr lang="en-US" sz="2400" dirty="0" smtClean="0"/>
              <a:t>  </a:t>
            </a:r>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5638800" cy="4525963"/>
          </a:xfrm>
        </p:spPr>
        <p:txBody>
          <a:bodyPr>
            <a:normAutofit fontScale="92500" lnSpcReduction="10000"/>
          </a:bodyPr>
          <a:lstStyle/>
          <a:p>
            <a:r>
              <a:rPr lang="en-US" dirty="0" smtClean="0"/>
              <a:t>Oregon’s CWSRF program provides funding to public agencies for water quality protection and improvement projects. Projects include wastewater treatment facility construction and upgrades, </a:t>
            </a:r>
            <a:r>
              <a:rPr lang="en-US" dirty="0" err="1" smtClean="0"/>
              <a:t>stormwater</a:t>
            </a:r>
            <a:r>
              <a:rPr lang="en-US" dirty="0" smtClean="0"/>
              <a:t> controls, sewer improvements and replacement, irrigation improvements and stream restoration. </a:t>
            </a:r>
          </a:p>
          <a:p>
            <a:endParaRPr lang="en-US" dirty="0" smtClean="0"/>
          </a:p>
          <a:p>
            <a:r>
              <a:rPr lang="en-US" dirty="0" smtClean="0"/>
              <a:t>Low-interest rates and loan terms up to 20 years make this program an attractive alternative to borrowing from higher-interest bond markets. </a:t>
            </a:r>
          </a:p>
          <a:p>
            <a:pPr>
              <a:buClr>
                <a:srgbClr val="008272"/>
              </a:buClr>
              <a:buNone/>
            </a:pPr>
            <a:endParaRPr lang="en-US" dirty="0" smtClean="0"/>
          </a:p>
          <a:p>
            <a:pPr>
              <a:buClr>
                <a:srgbClr val="008272"/>
              </a:buClr>
              <a:buNone/>
            </a:pPr>
            <a:endParaRPr lang="en-US" u="sng"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3</a:t>
            </a:fld>
            <a:endParaRPr lang="en-US"/>
          </a:p>
        </p:txBody>
      </p:sp>
      <p:sp>
        <p:nvSpPr>
          <p:cNvPr id="4" name="TextBox 3"/>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What is the Clean Water State Revolving Fund?</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876797"/>
          </a:xfrm>
        </p:spPr>
        <p:txBody>
          <a:bodyPr>
            <a:normAutofit/>
          </a:bodyPr>
          <a:lstStyle/>
          <a:p>
            <a:pPr>
              <a:buNone/>
            </a:pPr>
            <a:endParaRPr lang="en-US" b="1" dirty="0" smtClean="0">
              <a:solidFill>
                <a:srgbClr val="008272"/>
              </a:solidFill>
            </a:endParaRPr>
          </a:p>
          <a:p>
            <a:r>
              <a:rPr lang="en-US" sz="2800" dirty="0" smtClean="0"/>
              <a:t>Current administrative rules limit the use of the fund for loans with terms up to 20 years. </a:t>
            </a:r>
          </a:p>
          <a:p>
            <a:r>
              <a:rPr lang="en-US" sz="2800" dirty="0" smtClean="0"/>
              <a:t>For some communities, loan terms associated with shorter repayment periods present a hardship for ratepayers. </a:t>
            </a:r>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4</a:t>
            </a:fld>
            <a:endParaRPr lang="en-US"/>
          </a:p>
        </p:txBody>
      </p:sp>
      <p:sp>
        <p:nvSpPr>
          <p:cNvPr id="5" name="TextBox 4"/>
          <p:cNvSpPr txBox="1"/>
          <p:nvPr/>
        </p:nvSpPr>
        <p:spPr>
          <a:xfrm>
            <a:off x="914400" y="381000"/>
            <a:ext cx="7772400" cy="584775"/>
          </a:xfrm>
          <a:prstGeom prst="rect">
            <a:avLst/>
          </a:prstGeom>
          <a:noFill/>
        </p:spPr>
        <p:txBody>
          <a:bodyPr wrap="square" rtlCol="0">
            <a:spAutoFit/>
          </a:bodyPr>
          <a:lstStyle/>
          <a:p>
            <a:r>
              <a:rPr lang="en-US" sz="3200" dirty="0" smtClean="0">
                <a:latin typeface="Arial" pitchFamily="34" charset="0"/>
                <a:cs typeface="Arial" pitchFamily="34" charset="0"/>
              </a:rPr>
              <a:t>Why is DEQ proposing this rulemaking?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Process</a:t>
            </a:r>
            <a:endParaRPr lang="en-US"/>
          </a:p>
        </p:txBody>
      </p:sp>
      <p:sp>
        <p:nvSpPr>
          <p:cNvPr id="3" name="Slide Number Placeholder 2"/>
          <p:cNvSpPr>
            <a:spLocks noGrp="1"/>
          </p:cNvSpPr>
          <p:nvPr>
            <p:ph type="sldNum" sz="quarter" idx="12"/>
          </p:nvPr>
        </p:nvSpPr>
        <p:spPr/>
        <p:txBody>
          <a:bodyPr/>
          <a:lstStyle/>
          <a:p>
            <a:fld id="{2363C456-CFC3-4674-83B9-34DB1ABF1FA1}" type="slidenum">
              <a:rPr lang="en-US" smtClean="0"/>
              <a:pPr/>
              <a:t>5</a:t>
            </a:fld>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0" y="3588861"/>
          <a:ext cx="6096000" cy="548640"/>
        </p:xfrm>
        <a:graphic>
          <a:graphicData uri="http://schemas.openxmlformats.org/drawingml/2006/table">
            <a:tbl>
              <a:tblPr/>
              <a:tblGrid>
                <a:gridCol w="6096000"/>
              </a:tblGrid>
              <a:tr h="0">
                <a:tc>
                  <a:txBody>
                    <a:bodyPr/>
                    <a:lstStyle/>
                    <a:p>
                      <a:pPr marL="0" marR="0" algn="l">
                        <a:spcBef>
                          <a:spcPts val="0"/>
                        </a:spcBef>
                        <a:spcAft>
                          <a:spcPts val="0"/>
                        </a:spcAft>
                      </a:pPr>
                      <a:r>
                        <a:rPr lang="en-US" sz="1200" b="1" dirty="0">
                          <a:latin typeface="Arial"/>
                          <a:ea typeface="Times"/>
                          <a:cs typeface="Arial"/>
                        </a:rPr>
                        <a:t>Allowing longer-term financing on water quality pollution prevention and improvement projects will make projects more affordable for Oregon communities.</a:t>
                      </a:r>
                      <a:endParaRPr lang="en-US" sz="1000" b="1" dirty="0">
                        <a:latin typeface="Arial"/>
                        <a:ea typeface="Times"/>
                        <a:cs typeface="Times New Roman"/>
                      </a:endParaRPr>
                    </a:p>
                  </a:txBody>
                  <a:tcPr marL="114300" marR="114300" marT="0" marB="0">
                    <a:lnL>
                      <a:noFill/>
                    </a:lnL>
                    <a:lnR>
                      <a:noFill/>
                    </a:lnR>
                    <a:lnT>
                      <a:noFill/>
                    </a:lnT>
                    <a:lnB>
                      <a:noFill/>
                    </a:lnB>
                  </a:tcPr>
                </a:tc>
              </a:tr>
            </a:tbl>
          </a:graphicData>
        </a:graphic>
      </p:graphicFrame>
      <p:sp>
        <p:nvSpPr>
          <p:cNvPr id="3" name="Slide Number Placeholder 2"/>
          <p:cNvSpPr>
            <a:spLocks noGrp="1"/>
          </p:cNvSpPr>
          <p:nvPr>
            <p:ph type="sldNum" sz="quarter" idx="12"/>
          </p:nvPr>
        </p:nvSpPr>
        <p:spPr/>
        <p:txBody>
          <a:bodyPr/>
          <a:lstStyle/>
          <a:p>
            <a:fld id="{2363C456-CFC3-4674-83B9-34DB1ABF1FA1}" type="slidenum">
              <a:rPr lang="en-US" smtClean="0"/>
              <a:pPr/>
              <a:t>6</a:t>
            </a:fld>
            <a:endParaRPr 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8" name="Rounded Rectangle 7"/>
          <p:cNvSpPr/>
          <p:nvPr/>
        </p:nvSpPr>
        <p:spPr>
          <a:xfrm>
            <a:off x="685800" y="228600"/>
            <a:ext cx="7391400" cy="838200"/>
          </a:xfrm>
          <a:prstGeom prst="roundRect">
            <a:avLst/>
          </a:prstGeom>
          <a:solidFill>
            <a:schemeClr val="tx1">
              <a:lumMod val="50000"/>
              <a:lumOff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363C456-CFC3-4674-83B9-34DB1ABF1FA1}" type="slidenum">
              <a:rPr lang="en-US" smtClean="0"/>
              <a:pPr/>
              <a:t>7</a:t>
            </a:fld>
            <a:endParaRPr lang="en-US"/>
          </a:p>
        </p:txBody>
      </p:sp>
      <p:sp>
        <p:nvSpPr>
          <p:cNvPr id="4" name="TextBox 3"/>
          <p:cNvSpPr txBox="1"/>
          <p:nvPr/>
        </p:nvSpPr>
        <p:spPr>
          <a:xfrm>
            <a:off x="685800" y="381000"/>
            <a:ext cx="78486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What are aquatic life toxics criteria?</a:t>
            </a:r>
            <a:endParaRPr lang="en-US" sz="3200" b="1" dirty="0">
              <a:solidFill>
                <a:schemeClr val="bg1"/>
              </a:solidFill>
              <a:latin typeface="Arial" pitchFamily="34" charset="0"/>
              <a:cs typeface="Arial" pitchFamily="34" charset="0"/>
            </a:endParaRPr>
          </a:p>
        </p:txBody>
      </p:sp>
      <p:graphicFrame>
        <p:nvGraphicFramePr>
          <p:cNvPr id="5" name="Diagram 4"/>
          <p:cNvGraphicFramePr/>
          <p:nvPr/>
        </p:nvGraphicFramePr>
        <p:xfrm>
          <a:off x="381000" y="1295400"/>
          <a:ext cx="8229600" cy="505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5029200"/>
          </a:xfrm>
        </p:spPr>
        <p:txBody>
          <a:bodyPr>
            <a:normAutofit fontScale="92500" lnSpcReduction="10000"/>
          </a:bodyPr>
          <a:lstStyle/>
          <a:p>
            <a:pPr>
              <a:buClr>
                <a:srgbClr val="008272"/>
              </a:buClr>
              <a:buSzPct val="100000"/>
              <a:buFont typeface="Wingdings" pitchFamily="2" charset="2"/>
              <a:buChar char="§"/>
            </a:pPr>
            <a:r>
              <a:rPr lang="en-US" b="1" dirty="0" smtClean="0"/>
              <a:t>11 pesticides</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Selenium </a:t>
            </a:r>
            <a:r>
              <a:rPr lang="en-US" sz="1700" dirty="0" smtClean="0"/>
              <a:t>(freshwater criteria)</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Copper</a:t>
            </a:r>
            <a:r>
              <a:rPr lang="en-US" dirty="0" smtClean="0"/>
              <a:t> </a:t>
            </a:r>
            <a:r>
              <a:rPr lang="en-US" sz="1700" dirty="0" smtClean="0"/>
              <a:t>(freshwater criteria)</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Cadmium</a:t>
            </a:r>
            <a:r>
              <a:rPr lang="en-US" dirty="0" smtClean="0"/>
              <a:t> </a:t>
            </a:r>
            <a:r>
              <a:rPr lang="en-US" sz="1700" dirty="0" smtClean="0"/>
              <a:t>(freshwater </a:t>
            </a:r>
            <a:r>
              <a:rPr lang="en-US" sz="1700" u="sng" dirty="0" smtClean="0"/>
              <a:t>acute</a:t>
            </a:r>
            <a:r>
              <a:rPr lang="en-US" sz="1700" dirty="0" smtClean="0"/>
              <a:t> criterion)</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Aluminum</a:t>
            </a:r>
            <a:r>
              <a:rPr lang="en-US" dirty="0" smtClean="0"/>
              <a:t> </a:t>
            </a:r>
            <a:r>
              <a:rPr lang="en-US" sz="1700" dirty="0" smtClean="0"/>
              <a:t>(freshwater criteria)</a:t>
            </a:r>
          </a:p>
          <a:p>
            <a:pPr>
              <a:buClr>
                <a:srgbClr val="008272"/>
              </a:buClr>
              <a:buSzPct val="100000"/>
              <a:buNone/>
            </a:pPr>
            <a:endParaRPr lang="en-US" dirty="0" smtClean="0"/>
          </a:p>
          <a:p>
            <a:pPr>
              <a:buClr>
                <a:srgbClr val="008272"/>
              </a:buClr>
              <a:buSzPct val="100000"/>
              <a:buFont typeface="Wingdings" pitchFamily="2" charset="2"/>
              <a:buChar char="§"/>
            </a:pPr>
            <a:r>
              <a:rPr lang="en-US" b="1" dirty="0" smtClean="0"/>
              <a:t>Ammonia </a:t>
            </a:r>
            <a:r>
              <a:rPr lang="en-US" sz="1700" dirty="0" smtClean="0"/>
              <a:t>(freshwater criteria)</a:t>
            </a:r>
            <a:endParaRPr lang="en-US" sz="1700" b="1" dirty="0" smtClean="0"/>
          </a:p>
          <a:p>
            <a:pPr>
              <a:buClr>
                <a:srgbClr val="008272"/>
              </a:buClr>
              <a:buSzPct val="100000"/>
              <a:buNone/>
            </a:pPr>
            <a:endParaRPr lang="en-US" dirty="0" smtClean="0"/>
          </a:p>
          <a:p>
            <a:pPr>
              <a:buClr>
                <a:srgbClr val="008272"/>
              </a:buClr>
              <a:buSzPct val="100000"/>
              <a:buFont typeface="Wingdings" pitchFamily="2" charset="2"/>
              <a:buChar char="§"/>
            </a:pPr>
            <a:r>
              <a:rPr lang="en-US" b="1" dirty="0" smtClean="0"/>
              <a:t>Incorrect footnotes and other errors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8</a:t>
            </a:fld>
            <a:endParaRPr lang="en-US"/>
          </a:p>
        </p:txBody>
      </p:sp>
      <p:sp>
        <p:nvSpPr>
          <p:cNvPr id="4" name="TextBox 3"/>
          <p:cNvSpPr txBox="1"/>
          <p:nvPr/>
        </p:nvSpPr>
        <p:spPr>
          <a:xfrm>
            <a:off x="990600" y="457200"/>
            <a:ext cx="7086600" cy="584775"/>
          </a:xfrm>
          <a:prstGeom prst="rect">
            <a:avLst/>
          </a:prstGeom>
          <a:noFill/>
        </p:spPr>
        <p:txBody>
          <a:bodyPr wrap="square" rtlCol="0">
            <a:spAutoFit/>
          </a:bodyPr>
          <a:lstStyle/>
          <a:p>
            <a:r>
              <a:rPr lang="en-US" sz="3200" dirty="0" smtClean="0">
                <a:latin typeface="Arial" pitchFamily="34" charset="0"/>
                <a:cs typeface="Arial" pitchFamily="34" charset="0"/>
              </a:rPr>
              <a:t>What criteria did EPA disapprove?</a:t>
            </a:r>
            <a:endParaRPr lang="en-US" sz="3200" dirty="0">
              <a:latin typeface="Arial" pitchFamily="34" charset="0"/>
              <a:cs typeface="Arial" pitchFamily="34" charset="0"/>
            </a:endParaRPr>
          </a:p>
        </p:txBody>
      </p:sp>
      <p:sp>
        <p:nvSpPr>
          <p:cNvPr id="5" name="Oval 4"/>
          <p:cNvSpPr/>
          <p:nvPr/>
        </p:nvSpPr>
        <p:spPr>
          <a:xfrm>
            <a:off x="304800" y="1295400"/>
            <a:ext cx="28956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 y="2057400"/>
            <a:ext cx="45720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2400" y="5715000"/>
            <a:ext cx="57912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200400" y="1600200"/>
            <a:ext cx="2590800" cy="0"/>
          </a:xfrm>
          <a:prstGeom prst="line">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43600" y="1447800"/>
            <a:ext cx="1981200" cy="400110"/>
          </a:xfrm>
          <a:prstGeom prst="rect">
            <a:avLst/>
          </a:prstGeom>
          <a:noFill/>
        </p:spPr>
        <p:txBody>
          <a:bodyPr wrap="square" rtlCol="0">
            <a:spAutoFit/>
          </a:bodyPr>
          <a:lstStyle/>
          <a:p>
            <a:r>
              <a:rPr lang="en-US" sz="2000" b="1" dirty="0" smtClean="0">
                <a:solidFill>
                  <a:srgbClr val="C00000"/>
                </a:solidFill>
                <a:latin typeface="Arial" pitchFamily="34" charset="0"/>
                <a:cs typeface="Arial" pitchFamily="34" charset="0"/>
              </a:rPr>
              <a:t>Correct now</a:t>
            </a:r>
            <a:endParaRPr lang="en-US" sz="2000" b="1" dirty="0">
              <a:solidFill>
                <a:srgbClr val="C00000"/>
              </a:solidFill>
              <a:latin typeface="Arial" pitchFamily="34" charset="0"/>
              <a:cs typeface="Arial" pitchFamily="34" charset="0"/>
            </a:endParaRPr>
          </a:p>
        </p:txBody>
      </p:sp>
      <p:sp>
        <p:nvSpPr>
          <p:cNvPr id="19" name="TextBox 18"/>
          <p:cNvSpPr txBox="1"/>
          <p:nvPr/>
        </p:nvSpPr>
        <p:spPr>
          <a:xfrm>
            <a:off x="6553200" y="2209800"/>
            <a:ext cx="2057400" cy="400110"/>
          </a:xfrm>
          <a:prstGeom prst="rect">
            <a:avLst/>
          </a:prstGeom>
          <a:noFill/>
        </p:spPr>
        <p:txBody>
          <a:bodyPr wrap="square" rtlCol="0">
            <a:spAutoFit/>
          </a:bodyPr>
          <a:lstStyle/>
          <a:p>
            <a:r>
              <a:rPr lang="en-US" sz="2000" b="1" dirty="0" smtClean="0">
                <a:solidFill>
                  <a:srgbClr val="C00000"/>
                </a:solidFill>
                <a:latin typeface="Arial" pitchFamily="34" charset="0"/>
                <a:cs typeface="Arial" pitchFamily="34" charset="0"/>
              </a:rPr>
              <a:t>Correct now</a:t>
            </a:r>
            <a:endParaRPr lang="en-US" sz="2000" b="1" dirty="0">
              <a:solidFill>
                <a:srgbClr val="C00000"/>
              </a:solidFill>
              <a:latin typeface="Arial" pitchFamily="34" charset="0"/>
              <a:cs typeface="Arial" pitchFamily="34" charset="0"/>
            </a:endParaRPr>
          </a:p>
        </p:txBody>
      </p:sp>
      <p:sp>
        <p:nvSpPr>
          <p:cNvPr id="20" name="TextBox 19"/>
          <p:cNvSpPr txBox="1"/>
          <p:nvPr/>
        </p:nvSpPr>
        <p:spPr>
          <a:xfrm>
            <a:off x="7315200" y="5867400"/>
            <a:ext cx="1828800" cy="400110"/>
          </a:xfrm>
          <a:prstGeom prst="rect">
            <a:avLst/>
          </a:prstGeom>
          <a:noFill/>
        </p:spPr>
        <p:txBody>
          <a:bodyPr wrap="square" rtlCol="0">
            <a:spAutoFit/>
          </a:bodyPr>
          <a:lstStyle/>
          <a:p>
            <a:r>
              <a:rPr lang="en-US" sz="2000" b="1" dirty="0" smtClean="0">
                <a:solidFill>
                  <a:srgbClr val="C00000"/>
                </a:solidFill>
                <a:latin typeface="Arial" pitchFamily="34" charset="0"/>
                <a:cs typeface="Arial" pitchFamily="34" charset="0"/>
              </a:rPr>
              <a:t>Correct now</a:t>
            </a:r>
            <a:endParaRPr lang="en-US" sz="2000" b="1" dirty="0">
              <a:solidFill>
                <a:srgbClr val="C00000"/>
              </a:solidFill>
              <a:latin typeface="Arial" pitchFamily="34" charset="0"/>
              <a:cs typeface="Arial" pitchFamily="34" charset="0"/>
            </a:endParaRPr>
          </a:p>
        </p:txBody>
      </p:sp>
      <p:cxnSp>
        <p:nvCxnSpPr>
          <p:cNvPr id="21" name="Straight Connector 20"/>
          <p:cNvCxnSpPr/>
          <p:nvPr/>
        </p:nvCxnSpPr>
        <p:spPr>
          <a:xfrm>
            <a:off x="4800600" y="2438400"/>
            <a:ext cx="1600200" cy="0"/>
          </a:xfrm>
          <a:prstGeom prst="line">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943600" y="6096000"/>
            <a:ext cx="1219200" cy="0"/>
          </a:xfrm>
          <a:prstGeom prst="line">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7543800" cy="4525963"/>
          </a:xfrm>
        </p:spPr>
        <p:txBody>
          <a:bodyPr/>
          <a:lstStyle/>
          <a:p>
            <a:pPr>
              <a:buClr>
                <a:srgbClr val="00817E"/>
              </a:buClr>
              <a:buFont typeface="Wingdings" pitchFamily="2" charset="2"/>
              <a:buChar char="§"/>
            </a:pPr>
            <a:r>
              <a:rPr lang="en-US" b="1" dirty="0" smtClean="0">
                <a:solidFill>
                  <a:srgbClr val="00817E"/>
                </a:solidFill>
              </a:rPr>
              <a:t>Pesticides</a:t>
            </a:r>
          </a:p>
          <a:p>
            <a:pPr lvl="1">
              <a:buClr>
                <a:srgbClr val="00817E"/>
              </a:buClr>
            </a:pPr>
            <a:r>
              <a:rPr lang="en-US" dirty="0" smtClean="0"/>
              <a:t>Revise language in Table 30 to clarify criteria duration and frequency for 11 pesticides</a:t>
            </a:r>
          </a:p>
          <a:p>
            <a:pPr lvl="1">
              <a:buNone/>
            </a:pPr>
            <a:r>
              <a:rPr lang="en-US" dirty="0" smtClean="0"/>
              <a:t> </a:t>
            </a:r>
          </a:p>
          <a:p>
            <a:pPr>
              <a:buClr>
                <a:srgbClr val="00817E"/>
              </a:buClr>
              <a:buFont typeface="Wingdings" pitchFamily="2" charset="2"/>
              <a:buChar char="§"/>
            </a:pPr>
            <a:r>
              <a:rPr lang="en-US" b="1" dirty="0" smtClean="0">
                <a:solidFill>
                  <a:srgbClr val="00817E"/>
                </a:solidFill>
              </a:rPr>
              <a:t>Selenium</a:t>
            </a:r>
          </a:p>
          <a:p>
            <a:pPr lvl="1">
              <a:buClr>
                <a:srgbClr val="00817E"/>
              </a:buClr>
            </a:pPr>
            <a:r>
              <a:rPr lang="en-US" dirty="0" smtClean="0"/>
              <a:t>Apply conversion factors to express the freshwater criteria as dissolved</a:t>
            </a:r>
          </a:p>
          <a:p>
            <a:pPr lvl="2">
              <a:buNone/>
            </a:pPr>
            <a:r>
              <a:rPr lang="en-US" dirty="0" smtClean="0"/>
              <a:t>                    </a:t>
            </a:r>
            <a:r>
              <a:rPr lang="en-US" sz="2200" dirty="0" smtClean="0"/>
              <a:t>The change in criteria is very small</a:t>
            </a:r>
          </a:p>
          <a:p>
            <a:pPr lvl="1">
              <a:buNone/>
            </a:pPr>
            <a:r>
              <a:rPr lang="en-US" dirty="0" smtClean="0"/>
              <a:t> </a:t>
            </a:r>
          </a:p>
          <a:p>
            <a:pPr lvl="1">
              <a:buNone/>
            </a:pPr>
            <a:r>
              <a:rPr lang="en-US" dirty="0" smtClean="0"/>
              <a:t>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9</a:t>
            </a:fld>
            <a:endParaRPr lang="en-US"/>
          </a:p>
        </p:txBody>
      </p:sp>
      <p:sp>
        <p:nvSpPr>
          <p:cNvPr id="4" name="TextBox 3"/>
          <p:cNvSpPr txBox="1"/>
          <p:nvPr/>
        </p:nvSpPr>
        <p:spPr>
          <a:xfrm>
            <a:off x="990600" y="2286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Proposed revisions of disapproved criteria</a:t>
            </a:r>
            <a:endParaRPr lang="en-US" sz="3200" dirty="0">
              <a:latin typeface="Arial" pitchFamily="34" charset="0"/>
              <a:cs typeface="Arial" pitchFamily="34" charset="0"/>
            </a:endParaRPr>
          </a:p>
        </p:txBody>
      </p:sp>
      <p:sp>
        <p:nvSpPr>
          <p:cNvPr id="5" name="Right Arrow 4"/>
          <p:cNvSpPr/>
          <p:nvPr/>
        </p:nvSpPr>
        <p:spPr>
          <a:xfrm>
            <a:off x="1981200" y="4572000"/>
            <a:ext cx="762000" cy="3048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N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30CE39A159454D9D9417F47C3E573F" ma:contentTypeVersion="" ma:contentTypeDescription="Create a new document." ma:contentTypeScope="" ma:versionID="932c72e578cf51cf0ad9711861407725">
  <xsd:schema xmlns:xsd="http://www.w3.org/2001/XMLSchema" xmlns:xs="http://www.w3.org/2001/XMLSchema" xmlns:p="http://schemas.microsoft.com/office/2006/metadata/properties" xmlns:ns2="$ListId:docs;" targetNamespace="http://schemas.microsoft.com/office/2006/metadata/properties" ma:root="true" ma:fieldsID="e0dd946a71213c81a1de28164ba7cf36"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tegory xmlns="$ListId:docs;">Final</Category>
  </documentManagement>
</p:properties>
</file>

<file path=customXml/itemProps1.xml><?xml version="1.0" encoding="utf-8"?>
<ds:datastoreItem xmlns:ds="http://schemas.openxmlformats.org/officeDocument/2006/customXml" ds:itemID="{C80C2829-8A4B-440F-A091-20DB5DE9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EA6E8CB9-6666-4B5C-83D0-DDF58C5B9DA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2095</Words>
  <Application>Microsoft Office PowerPoint</Application>
  <PresentationFormat>On-screen Show (4:3)</PresentationFormat>
  <Paragraphs>203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Presentation1Nb</vt:lpstr>
      <vt:lpstr> Action Item: Clean Water State Revolving Fund Longer-term Financing  EQC Special Conference Call January 23, 2014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Corrections and Clarifications to Toxics Water Quality Standards Rulemaking</dc:title>
  <dc:subject>toxics rulemaking</dc:subject>
  <dc:creator/>
  <cp:keywords>toxics, rulemaking, advisory committee, DEQ, Oregon</cp:keywords>
  <cp:lastModifiedBy/>
  <cp:revision>1</cp:revision>
  <dcterms:created xsi:type="dcterms:W3CDTF">2011-02-16T18:46:51Z</dcterms:created>
  <dcterms:modified xsi:type="dcterms:W3CDTF">2013-12-18T23:25:54Z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0x0101002030CE39A159454D9D9417F47C3E573F</vt:lpwstr>
  </property>
</Properties>
</file>