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1"/>
  </p:notesMasterIdLst>
  <p:handoutMasterIdLst>
    <p:handoutMasterId r:id="rId22"/>
  </p:handoutMasterIdLst>
  <p:sldIdLst>
    <p:sldId id="279" r:id="rId5"/>
    <p:sldId id="308" r:id="rId6"/>
    <p:sldId id="282" r:id="rId7"/>
    <p:sldId id="281" r:id="rId8"/>
    <p:sldId id="317" r:id="rId9"/>
    <p:sldId id="315" r:id="rId10"/>
    <p:sldId id="316" r:id="rId11"/>
    <p:sldId id="321" r:id="rId12"/>
    <p:sldId id="322" r:id="rId13"/>
    <p:sldId id="320" r:id="rId14"/>
    <p:sldId id="298" r:id="rId15"/>
    <p:sldId id="302" r:id="rId16"/>
    <p:sldId id="325" r:id="rId17"/>
    <p:sldId id="323" r:id="rId18"/>
    <p:sldId id="313" r:id="rId19"/>
    <p:sldId id="326" r:id="rId20"/>
  </p:sldIdLst>
  <p:sldSz cx="9144000" cy="6858000" type="screen4x3"/>
  <p:notesSz cx="7010400" cy="9296400"/>
  <p:custDataLst>
    <p:tags r:id="rId23"/>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7E"/>
    <a:srgbClr val="00CC99"/>
    <a:srgbClr val="FF9933"/>
    <a:srgbClr val="B1DDCD"/>
    <a:srgbClr val="00CC00"/>
    <a:srgbClr val="008272"/>
    <a:srgbClr val="299497"/>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72143" autoAdjust="0"/>
  </p:normalViewPr>
  <p:slideViewPr>
    <p:cSldViewPr>
      <p:cViewPr varScale="1">
        <p:scale>
          <a:sx n="65" d="100"/>
          <a:sy n="65" d="100"/>
        </p:scale>
        <p:origin x="-213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06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1D3C7A-54F4-49B9-8880-8CF32C1BEB9A}" type="datetimeFigureOut">
              <a:rPr lang="en-US" sz="900" smtClean="0">
                <a:latin typeface="Arial" pitchFamily="34" charset="0"/>
                <a:cs typeface="Arial" pitchFamily="34" charset="0"/>
              </a:rPr>
              <a:pPr/>
              <a:t>12/31/2013</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900">
                <a:latin typeface="Arial" pitchFamily="34" charset="0"/>
                <a:cs typeface="Arial" pitchFamily="34" charset="0"/>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900">
                <a:latin typeface="Arial" pitchFamily="34" charset="0"/>
                <a:cs typeface="Arial" pitchFamily="34" charset="0"/>
              </a:defRPr>
            </a:lvl1pPr>
          </a:lstStyle>
          <a:p>
            <a:fld id="{4C9D6970-2381-4A6F-8016-49E76EF02DE7}" type="datetimeFigureOut">
              <a:rPr lang="en-US" smtClean="0"/>
              <a:pPr/>
              <a:t>12/31/2013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-Industrial permits have a complex process to determine monitoring requirements based on the industrial category and the potential for toxicity in the receiving waterbody.  The monitoring requirements at a specific facility are determined based upon factors such as industrial category, pre-existing permit status, hazardous material present, new source performance standards or permit writer discretion.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Most, if not all, major wastewater treatment facilities must comply with toxic pollutant monitoring requirements.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The proposed rules address the pesticide criteria disapprovals by additional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clarification</a:t>
            </a:r>
            <a:r>
              <a:rPr lang="en-US" sz="1200" kern="1200" baseline="0" dirty="0" smtClean="0">
                <a:solidFill>
                  <a:schemeClr val="tx1"/>
                </a:solidFill>
                <a:latin typeface="+mn-lt"/>
                <a:ea typeface="+mn-ea"/>
                <a:cs typeface="+mn-cs"/>
              </a:rPr>
              <a:t> of</a:t>
            </a:r>
            <a:r>
              <a:rPr lang="en-US" sz="1200" kern="1200" dirty="0" smtClean="0">
                <a:solidFill>
                  <a:schemeClr val="tx1"/>
                </a:solidFill>
                <a:latin typeface="+mn-lt"/>
                <a:ea typeface="+mn-ea"/>
                <a:cs typeface="+mn-cs"/>
              </a:rPr>
              <a:t> the frequency and duration components of the criteria (i.e. did not change); revisions to the associated numeric values were not required.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proposed rules include a correction to the selenium</a:t>
            </a:r>
            <a:r>
              <a:rPr lang="en-US" sz="1200" kern="1200" baseline="0" dirty="0" smtClean="0">
                <a:solidFill>
                  <a:schemeClr val="tx1"/>
                </a:solidFill>
                <a:latin typeface="+mn-lt"/>
                <a:ea typeface="+mn-ea"/>
                <a:cs typeface="+mn-cs"/>
              </a:rPr>
              <a:t> criteria that is slightly more stringent </a:t>
            </a:r>
            <a:r>
              <a:rPr lang="en-US" sz="1200" kern="1200" dirty="0" smtClean="0">
                <a:solidFill>
                  <a:schemeClr val="tx1"/>
                </a:solidFill>
                <a:latin typeface="+mn-lt"/>
                <a:ea typeface="+mn-ea"/>
                <a:cs typeface="+mn-cs"/>
              </a:rPr>
              <a:t>(change from a total recoverable form to the dissolved form), but the fiscal impacts of that change were covered in the 2004 rulemaking.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proposal would also readopt freshwater and saltwater criteria for arsenic and saltwater criteria for chromium VI originally adopted by EQC in 2004. DEQ inadvertently omitted these criteria in Table 33B during the 2007 water quality standards rulemaking. Despite this omission, these re-proposed criteria are not considered new water quality criteria for the protection of aquatic life and do not need to undergo an economic analysis because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these criteria, like the selenium criteria revisions, were accounted for as part of the 2004 fiscal analysis.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-Some affected</a:t>
            </a:r>
            <a:r>
              <a:rPr lang="en-US" sz="1200" kern="1200" baseline="0" dirty="0" smtClean="0">
                <a:solidFill>
                  <a:schemeClr val="tx1"/>
                </a:solidFill>
                <a:latin typeface="+mn-lt"/>
                <a:ea typeface="+mn-ea"/>
                <a:cs typeface="+mn-cs"/>
              </a:rPr>
              <a:t> parties</a:t>
            </a:r>
            <a:r>
              <a:rPr lang="en-US" sz="1200" kern="1200" dirty="0" smtClean="0">
                <a:solidFill>
                  <a:schemeClr val="tx1"/>
                </a:solidFill>
                <a:latin typeface="+mn-lt"/>
                <a:ea typeface="+mn-ea"/>
                <a:cs typeface="+mn-cs"/>
              </a:rPr>
              <a:t> may need to conduct minor recordkeeping activities to correctly reference the effective aquatic life toxics criteria</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Benefits:</a:t>
            </a:r>
            <a:r>
              <a:rPr lang="en-US" sz="1200" kern="1200" dirty="0" smtClean="0">
                <a:solidFill>
                  <a:schemeClr val="tx1"/>
                </a:solidFill>
                <a:latin typeface="+mn-lt"/>
                <a:ea typeface="+mn-ea"/>
                <a:cs typeface="+mn-cs"/>
              </a:rPr>
              <a:t> DEQ anticipates these changes will provide a benefit to DEQ, the public and to entities subject to toxics water quality criteria by reducing confusion about which criteria are effective and by consolidating all effective aquatic life toxics criteria into one table, rather than in the current three tables. Correcting errors that occurred in 2004, 2007 and 2011 rulemakings will also provide greater clarification to users.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-EPA’s action on non-substantive changes to previously approved WQS would not constitute an action on the underlying previously approved WQS.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-EPA will review all proposed changes, but not all revisions are considered WQS </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Projects include wastewater treatment facility construction and upgrades, </a:t>
            </a:r>
            <a:r>
              <a:rPr lang="en-US" dirty="0" err="1" smtClean="0"/>
              <a:t>stormwater</a:t>
            </a:r>
            <a:r>
              <a:rPr lang="en-US" dirty="0" smtClean="0"/>
              <a:t> controls, sewer improvements and replacement, irrigation improvements and stream restoration. </a:t>
            </a:r>
          </a:p>
          <a:p>
            <a:endParaRPr lang="en-US" dirty="0" smtClean="0"/>
          </a:p>
          <a:p>
            <a:r>
              <a:rPr lang="en-US" sz="1200" kern="1200" dirty="0" smtClean="0">
                <a:solidFill>
                  <a:schemeClr val="tx1"/>
                </a:solidFill>
                <a:latin typeface="+mn-lt"/>
                <a:ea typeface="+mn-ea"/>
                <a:cs typeface="+mn-cs"/>
              </a:rPr>
              <a:t>Low-interest rates and loan terms make this program an attractive alternative to borrowing from higher-interest bond markets.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Allowing longer-term financing would make the program even more attractive.</a:t>
            </a:r>
          </a:p>
          <a:p>
            <a:pPr lvl="0"/>
            <a:r>
              <a:rPr lang="en-US" sz="1200" kern="1200" dirty="0" smtClean="0">
                <a:solidFill>
                  <a:schemeClr val="tx1"/>
                </a:solidFill>
                <a:latin typeface="+mn-lt"/>
                <a:ea typeface="+mn-ea"/>
                <a:cs typeface="+mn-cs"/>
              </a:rPr>
              <a:t>Our rates are 2% less than municipal bond market rates.</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process for selling a revenue bond may require more effort and upfront costs to communities than is required for a traditional loan</a:t>
            </a:r>
          </a:p>
          <a:p>
            <a:endParaRPr lang="en-US" dirty="0" smtClean="0"/>
          </a:p>
          <a:p>
            <a:r>
              <a:rPr lang="en-US" dirty="0" smtClean="0"/>
              <a:t>An option of a combination of the two types of financing on new projects will not be available. Non-treatment works projects (such as stream restoration and irrigation improvements) would not be eligible for long-term financing.</a:t>
            </a:r>
          </a:p>
          <a:p>
            <a:endParaRPr lang="en-US" dirty="0" smtClean="0"/>
          </a:p>
          <a:p>
            <a:r>
              <a:rPr lang="en-US" sz="1200" i="1" kern="1200" dirty="0" smtClean="0">
                <a:solidFill>
                  <a:schemeClr val="tx1"/>
                </a:solidFill>
                <a:latin typeface="+mn-lt"/>
                <a:ea typeface="+mn-ea"/>
                <a:cs typeface="+mn-cs"/>
              </a:rPr>
              <a:t>Savings is that semi-annual payments are less – for instance: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 a $1 Million on a 20 year at 1.89% (lowest interest rate), the semi – annual repayment is $30,775; on a  30 year loan, same interest rate the repayments are $22,189, so will pay </a:t>
            </a:r>
            <a:r>
              <a:rPr lang="en-US" sz="1200" b="1" i="1" kern="1200" dirty="0" smtClean="0">
                <a:solidFill>
                  <a:schemeClr val="tx1"/>
                </a:solidFill>
                <a:latin typeface="+mn-lt"/>
                <a:ea typeface="+mn-ea"/>
                <a:cs typeface="+mn-cs"/>
              </a:rPr>
              <a:t>$16K less a year in repayments</a:t>
            </a:r>
            <a:r>
              <a:rPr lang="en-US" sz="1200" i="1" kern="1200" dirty="0" smtClean="0">
                <a:solidFill>
                  <a:schemeClr val="tx1"/>
                </a:solidFill>
                <a:latin typeface="+mn-lt"/>
                <a:ea typeface="+mn-ea"/>
                <a:cs typeface="+mn-cs"/>
              </a:rPr>
              <a:t>.  However, will pay more in interest over the life of the loan.  They will pay $331K interest  on  30 years vs. $212K or </a:t>
            </a:r>
            <a:r>
              <a:rPr lang="en-US" sz="1200" b="1" i="1" kern="1200" dirty="0" smtClean="0">
                <a:solidFill>
                  <a:schemeClr val="tx1"/>
                </a:solidFill>
                <a:latin typeface="+mn-lt"/>
                <a:ea typeface="+mn-ea"/>
                <a:cs typeface="+mn-cs"/>
              </a:rPr>
              <a:t>$119,000 more in interest</a:t>
            </a:r>
            <a:r>
              <a:rPr lang="en-US" sz="1200" i="1" kern="1200" dirty="0" smtClean="0">
                <a:solidFill>
                  <a:schemeClr val="tx1"/>
                </a:solidFill>
                <a:latin typeface="+mn-lt"/>
                <a:ea typeface="+mn-ea"/>
                <a:cs typeface="+mn-cs"/>
              </a:rPr>
              <a:t> than for 20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Proposal details</a:t>
            </a:r>
          </a:p>
          <a:p>
            <a:endParaRPr lang="en-US" dirty="0" smtClean="0"/>
          </a:p>
          <a:p>
            <a:r>
              <a:rPr lang="en-US" dirty="0" smtClean="0"/>
              <a:t>-All new borrowers for treatment works projects should be eligible for longer-term financing. </a:t>
            </a:r>
          </a:p>
          <a:p>
            <a:r>
              <a:rPr lang="en-US" dirty="0" smtClean="0"/>
              <a:t>-Eligibility should be very limited for existing borrowers to refinance their current CWSRF loans for treatment works. The most disadvantaged communities should be allowed to refinance as specified by economic status and loan characteristic criteria. Refinancing should be a one-time offer and available only for a finite period of time. </a:t>
            </a:r>
          </a:p>
          <a:p>
            <a:r>
              <a:rPr lang="en-US" dirty="0" smtClean="0"/>
              <a:t>-Interest rate premiums should be added to current base rates to protect the CWSRF fund’s perpetuity. </a:t>
            </a:r>
          </a:p>
          <a:p>
            <a:r>
              <a:rPr lang="en-US" dirty="0" smtClean="0"/>
              <a:t>-Premiums should be added in a three-tiered structure based on borrowers’ economic status, with the most disadvantaged communities paying the lowest rates and least disadvantaged paying the highest rates. These premium rates should apply to new and existing borrowers eligible to refinance their CWSRF loans, and range from 0 to 0.5 percent. </a:t>
            </a:r>
          </a:p>
          <a:p>
            <a:r>
              <a:rPr lang="en-US" dirty="0" smtClean="0"/>
              <a:t>-The amount of CWSRF funds allocated for longer-term financing should not be limited. </a:t>
            </a:r>
          </a:p>
          <a:p>
            <a:r>
              <a:rPr lang="en-US" dirty="0" smtClean="0"/>
              <a:t>-Prioritization should not be considered in allocating the new financing option other than what is stated in current rules. </a:t>
            </a:r>
          </a:p>
          <a:p>
            <a:r>
              <a:rPr lang="en-US" dirty="0" smtClean="0"/>
              <a:t>-Allocation and priority setting for incentives such as the green project and small community reserves and principal forgiveness should not change from current rules. </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Refinancing criteria</a:t>
            </a:r>
          </a:p>
          <a:p>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Median household income is less than 70 percent of the Oregon statewide median household income (Statewide Median Household Income (MHI) is $49,850), </a:t>
            </a:r>
          </a:p>
          <a:p>
            <a:r>
              <a:rPr lang="en-US" sz="1200" kern="1200" baseline="0" dirty="0" smtClean="0">
                <a:solidFill>
                  <a:schemeClr val="tx1"/>
                </a:solidFill>
                <a:latin typeface="+mn-lt"/>
                <a:ea typeface="+mn-ea"/>
                <a:cs typeface="+mn-cs"/>
              </a:rPr>
              <a:t> Loan term remaining is 10 years or greater, </a:t>
            </a:r>
          </a:p>
          <a:p>
            <a:r>
              <a:rPr lang="en-US" sz="1200" kern="1200" baseline="0" dirty="0" smtClean="0">
                <a:solidFill>
                  <a:schemeClr val="tx1"/>
                </a:solidFill>
                <a:latin typeface="+mn-lt"/>
                <a:ea typeface="+mn-ea"/>
                <a:cs typeface="+mn-cs"/>
              </a:rPr>
              <a:t> Loan repayments are currently not in default, </a:t>
            </a:r>
          </a:p>
          <a:p>
            <a:r>
              <a:rPr lang="en-US" sz="1200" kern="1200" baseline="0" dirty="0" smtClean="0">
                <a:solidFill>
                  <a:schemeClr val="tx1"/>
                </a:solidFill>
                <a:latin typeface="+mn-lt"/>
                <a:ea typeface="+mn-ea"/>
                <a:cs typeface="+mn-cs"/>
              </a:rPr>
              <a:t> Loan does not include American Recovery and Reinvestment Act or principal forgiveness funding, </a:t>
            </a:r>
          </a:p>
          <a:p>
            <a:r>
              <a:rPr lang="en-US" sz="1200" kern="1200" baseline="0" dirty="0" smtClean="0">
                <a:solidFill>
                  <a:schemeClr val="tx1"/>
                </a:solidFill>
                <a:latin typeface="+mn-lt"/>
                <a:ea typeface="+mn-ea"/>
                <a:cs typeface="+mn-cs"/>
              </a:rPr>
              <a:t> When the department purchases a debt obligation to replace an existing CWSRF loan or debt obligation, the amortization period of the debt obligation may not exceed the lesser of: 1) The useful life of the asset, or 2) Thirty years minus the number of years that the existing CWSRF loan or debt obligation has been in repayment. </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(3) “Treatment works” means:</a:t>
            </a:r>
          </a:p>
          <a:p>
            <a:r>
              <a:rPr lang="en-US" sz="1200" b="0" i="0" kern="1200" dirty="0" smtClean="0">
                <a:solidFill>
                  <a:schemeClr val="tx1"/>
                </a:solidFill>
                <a:latin typeface="+mn-lt"/>
                <a:ea typeface="+mn-ea"/>
                <a:cs typeface="+mn-cs"/>
              </a:rPr>
              <a:t>(a) The devices and systems used in the storage, treatment, recycling and reclamation of municipal sewage or industrial wastes of a liquid nature, necessary to recycle or reuse water at the most economical cost over the estimated life of the works. “Treatment works” includes:</a:t>
            </a:r>
          </a:p>
          <a:p>
            <a:r>
              <a:rPr lang="en-US" sz="1200" b="0" i="0" kern="1200" dirty="0" smtClean="0">
                <a:solidFill>
                  <a:schemeClr val="tx1"/>
                </a:solidFill>
                <a:latin typeface="+mn-lt"/>
                <a:ea typeface="+mn-ea"/>
                <a:cs typeface="+mn-cs"/>
              </a:rPr>
              <a:t>(A) Intercepting sewers, outfall sewers, sewage collection systems, pumping power and other equipment, and any appurtenance, extension, improvement, remodeling, addition or alteration to the equipment;</a:t>
            </a:r>
          </a:p>
          <a:p>
            <a:r>
              <a:rPr lang="en-US" sz="1200" b="0" i="0" kern="1200" dirty="0" smtClean="0">
                <a:solidFill>
                  <a:schemeClr val="tx1"/>
                </a:solidFill>
                <a:latin typeface="+mn-lt"/>
                <a:ea typeface="+mn-ea"/>
                <a:cs typeface="+mn-cs"/>
              </a:rPr>
              <a:t>(B) Elements essential to provide a reliable recycled water supply including standby treatment units and clear well facilities; and</a:t>
            </a:r>
          </a:p>
          <a:p>
            <a:r>
              <a:rPr lang="en-US" sz="1200" b="0" i="0" kern="1200" dirty="0" smtClean="0">
                <a:solidFill>
                  <a:schemeClr val="tx1"/>
                </a:solidFill>
                <a:latin typeface="+mn-lt"/>
                <a:ea typeface="+mn-ea"/>
                <a:cs typeface="+mn-cs"/>
              </a:rPr>
              <a:t>(C) Any other acquisitions that will be an integral part of the treatment process or used for ultimate disposal of residues resulting from such treatment, including but not limited to land used to store treated waste water in land treatment systems prior to land application.</a:t>
            </a:r>
          </a:p>
          <a:p>
            <a:r>
              <a:rPr lang="en-US" sz="1200" b="0" i="0" kern="1200" dirty="0" smtClean="0">
                <a:solidFill>
                  <a:schemeClr val="tx1"/>
                </a:solidFill>
                <a:latin typeface="+mn-lt"/>
                <a:ea typeface="+mn-ea"/>
                <a:cs typeface="+mn-cs"/>
              </a:rPr>
              <a:t>(b) Any other method or system for preventing, abating, reducing, storing, treating, separating or disposing of municipal waste, storm water runoff, industrial waste or waste in combined storm water and sanitary sewer systems.</a:t>
            </a:r>
          </a:p>
          <a:p>
            <a:r>
              <a:rPr lang="en-US" sz="1200" b="0" i="0" kern="1200" dirty="0" smtClean="0">
                <a:solidFill>
                  <a:schemeClr val="tx1"/>
                </a:solidFill>
                <a:latin typeface="+mn-lt"/>
                <a:ea typeface="+mn-ea"/>
                <a:cs typeface="+mn-cs"/>
              </a:rPr>
              <a:t>(c) Any other facility that the Environmental Quality Commission determines a public agency must construct or replace in order to abate or prevent surface or ground water pollution.”</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26"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6" indent="0" algn="ctr">
              <a:buNone/>
              <a:defRPr>
                <a:solidFill>
                  <a:schemeClr val="tx1">
                    <a:tint val="75000"/>
                  </a:schemeClr>
                </a:solidFill>
              </a:defRPr>
            </a:lvl5pPr>
            <a:lvl6pPr marL="2285632" indent="0" algn="ctr">
              <a:buNone/>
              <a:defRPr>
                <a:solidFill>
                  <a:schemeClr val="tx1">
                    <a:tint val="75000"/>
                  </a:schemeClr>
                </a:solidFill>
              </a:defRPr>
            </a:lvl6pPr>
            <a:lvl7pPr marL="2742758" indent="0" algn="ctr">
              <a:buNone/>
              <a:defRPr>
                <a:solidFill>
                  <a:schemeClr val="tx1">
                    <a:tint val="75000"/>
                  </a:schemeClr>
                </a:solidFill>
              </a:defRPr>
            </a:lvl7pPr>
            <a:lvl8pPr marL="3199885" indent="0" algn="ctr">
              <a:buNone/>
              <a:defRPr>
                <a:solidFill>
                  <a:schemeClr val="tx1">
                    <a:tint val="75000"/>
                  </a:schemeClr>
                </a:solidFill>
              </a:defRPr>
            </a:lvl8pPr>
            <a:lvl9pPr marL="3657011"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24603"/>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0"/>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100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buSzPct val="70000"/>
              <a:buFont typeface="Courier New" pitchFamily="49" charset="0"/>
              <a:buChar char="o"/>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1"/>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2"/>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600201"/>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2"/>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76400"/>
            <a:ext cx="3008313" cy="933450"/>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2" y="1676403"/>
            <a:ext cx="5111751"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743203"/>
            <a:ext cx="3008313" cy="3382963"/>
          </a:xfrm>
        </p:spPr>
        <p:txBody>
          <a:bodyPr/>
          <a:lstStyle>
            <a:lvl1pPr marL="0" indent="0">
              <a:buNone/>
              <a:defRPr sz="1400"/>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066800" y="1600200"/>
            <a:ext cx="7010400" cy="3127374"/>
          </a:xfrm>
        </p:spPr>
        <p:txBody>
          <a:bodyPr/>
          <a:lstStyle>
            <a:lvl1pPr marL="0" indent="0">
              <a:buNone/>
              <a:defRPr sz="3200"/>
            </a:lvl1pPr>
            <a:lvl2pPr marL="457126" indent="0">
              <a:buNone/>
              <a:defRPr sz="2800"/>
            </a:lvl2pPr>
            <a:lvl3pPr marL="914252" indent="0">
              <a:buNone/>
              <a:defRPr sz="2400"/>
            </a:lvl3pPr>
            <a:lvl4pPr marL="1371380" indent="0">
              <a:buNone/>
              <a:defRPr sz="2000"/>
            </a:lvl4pPr>
            <a:lvl5pPr marL="1828506" indent="0">
              <a:buNone/>
              <a:defRPr sz="2000"/>
            </a:lvl5pPr>
            <a:lvl6pPr marL="2285632" indent="0">
              <a:buNone/>
              <a:defRPr sz="2000"/>
            </a:lvl6pPr>
            <a:lvl7pPr marL="2742758" indent="0">
              <a:buNone/>
              <a:defRPr sz="2000"/>
            </a:lvl7pPr>
            <a:lvl8pPr marL="3199885" indent="0">
              <a:buNone/>
              <a:defRPr sz="2000"/>
            </a:lvl8pPr>
            <a:lvl9pPr marL="365701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pitchFamily="34" charset="0"/>
                <a:cs typeface="Arial" pitchFamily="34" charset="0"/>
              </a:defRPr>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3"/>
            <a:ext cx="2895600" cy="365125"/>
          </a:xfrm>
          <a:prstGeom prst="rect">
            <a:avLst/>
          </a:prstGeom>
        </p:spPr>
        <p:txBody>
          <a:bodyPr vert="horz" lIns="91425" tIns="45713" rIns="91425" bIns="45713" rtlCol="0" anchor="ctr"/>
          <a:lstStyle>
            <a:lvl1pPr algn="l">
              <a:defRPr sz="900" b="0">
                <a:solidFill>
                  <a:schemeClr val="bg1">
                    <a:lumMod val="50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24603"/>
            <a:ext cx="2133600" cy="365125"/>
          </a:xfrm>
          <a:prstGeom prst="rect">
            <a:avLst/>
          </a:prstGeom>
        </p:spPr>
        <p:txBody>
          <a:bodyPr vert="horz" lIns="91425" tIns="45713" rIns="91425" bIns="45713" rtlCol="0" anchor="ctr"/>
          <a:lstStyle>
            <a:lvl1pPr algn="r">
              <a:defRPr sz="900">
                <a:solidFill>
                  <a:schemeClr val="tx1">
                    <a:tint val="75000"/>
                  </a:schemeClr>
                </a:solidFill>
                <a:latin typeface="Arial" pitchFamily="34" charset="0"/>
                <a:cs typeface="Arial" pitchFamily="34" charset="0"/>
              </a:defRPr>
            </a:lvl1pPr>
          </a:lstStyle>
          <a:p>
            <a:fld id="{2363C456-CFC3-4674-83B9-34DB1ABF1FA1}" type="slidenum">
              <a:rPr lang="en-US" smtClean="0"/>
              <a:pPr/>
              <a:t>‹#›</a:t>
            </a:fld>
            <a:endParaRPr lang="en-US" dirty="0"/>
          </a:p>
        </p:txBody>
      </p:sp>
      <p:pic>
        <p:nvPicPr>
          <p:cNvPr id="10" name="Picture 9" descr="Logo Color Regular copy.jpg"/>
          <p:cNvPicPr>
            <a:picLocks noChangeAspect="1"/>
          </p:cNvPicPr>
          <p:nvPr/>
        </p:nvPicPr>
        <p:blipFill>
          <a:blip r:embed="rId12" cstate="print"/>
          <a:stretch>
            <a:fillRect/>
          </a:stretch>
        </p:blipFill>
        <p:spPr>
          <a:xfrm>
            <a:off x="229469" y="152400"/>
            <a:ext cx="437749" cy="1005840"/>
          </a:xfrm>
          <a:prstGeom prst="rect">
            <a:avLst/>
          </a:prstGeom>
        </p:spPr>
      </p:pic>
      <p:cxnSp>
        <p:nvCxnSpPr>
          <p:cNvPr id="11" name="Straight Connector 10"/>
          <p:cNvCxnSpPr/>
          <p:nvPr userDrawn="1"/>
        </p:nvCxnSpPr>
        <p:spPr>
          <a:xfrm>
            <a:off x="0" y="1295400"/>
            <a:ext cx="8305800" cy="0"/>
          </a:xfrm>
          <a:prstGeom prst="line">
            <a:avLst/>
          </a:prstGeom>
          <a:ln w="76200">
            <a:solidFill>
              <a:srgbClr val="008272"/>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hf hdr="0" ftr="0" dt="0"/>
  <p:txStyles>
    <p:titleStyle>
      <a:lvl1pPr algn="ctr" defTabSz="914252"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2"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830" indent="-285704" algn="l" defTabSz="914252"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2816" indent="-228564" algn="l" defTabSz="914252"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599942" indent="-228564" algn="l" defTabSz="914252"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069" indent="-228564" algn="l" defTabSz="914252"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19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1"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48"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19200"/>
            <a:ext cx="7772400" cy="3810000"/>
          </a:xfrm>
        </p:spPr>
        <p:txBody>
          <a:bodyPr/>
          <a:lstStyle/>
          <a:p>
            <a:r>
              <a:rPr lang="en-US" sz="3600" b="1" dirty="0" smtClean="0"/>
              <a:t> </a:t>
            </a:r>
            <a:r>
              <a:rPr lang="en-US" sz="3600" b="1" u="sng" dirty="0" smtClean="0"/>
              <a:t>Action Item: </a:t>
            </a:r>
            <a:r>
              <a:rPr lang="en-US" sz="3600" b="1" dirty="0" smtClean="0"/>
              <a:t>Clean Water State Revolving Fund Longer-term Financing</a:t>
            </a:r>
            <a:r>
              <a:rPr lang="en-US" dirty="0" smtClean="0"/>
              <a:t/>
            </a:r>
            <a:br>
              <a:rPr lang="en-US" dirty="0" smtClean="0"/>
            </a:br>
            <a:r>
              <a:rPr lang="en-US" dirty="0" smtClean="0"/>
              <a:t/>
            </a:r>
            <a:br>
              <a:rPr lang="en-US" dirty="0" smtClean="0"/>
            </a:br>
            <a:r>
              <a:rPr lang="en-US" sz="3600" dirty="0" smtClean="0"/>
              <a:t>EQC</a:t>
            </a:r>
            <a:br>
              <a:rPr lang="en-US" sz="3600" dirty="0" smtClean="0"/>
            </a:br>
            <a:r>
              <a:rPr lang="en-US" sz="2800" dirty="0" smtClean="0"/>
              <a:t>Special Conference Call</a:t>
            </a:r>
            <a:r>
              <a:rPr lang="en-US" dirty="0" smtClean="0"/>
              <a:t/>
            </a:r>
            <a:br>
              <a:rPr lang="en-US" dirty="0" smtClean="0"/>
            </a:br>
            <a:r>
              <a:rPr lang="en-US" sz="2800" dirty="0" smtClean="0"/>
              <a:t>January 23, 2014</a:t>
            </a:r>
            <a:r>
              <a:rPr lang="en-US" dirty="0" smtClean="0"/>
              <a:t/>
            </a:r>
            <a:br>
              <a:rPr lang="en-US" dirty="0" smtClean="0"/>
            </a:br>
            <a:endParaRPr lang="en-US" dirty="0"/>
          </a:p>
        </p:txBody>
      </p:sp>
      <p:sp>
        <p:nvSpPr>
          <p:cNvPr id="5" name="Subtitle 4"/>
          <p:cNvSpPr>
            <a:spLocks noGrp="1"/>
          </p:cNvSpPr>
          <p:nvPr>
            <p:ph type="subTitle" idx="1"/>
          </p:nvPr>
        </p:nvSpPr>
        <p:spPr>
          <a:xfrm>
            <a:off x="1219200" y="5867400"/>
            <a:ext cx="6400800" cy="762000"/>
          </a:xfrm>
        </p:spPr>
        <p:txBody>
          <a:bodyPr>
            <a:normAutofit/>
          </a:bodyPr>
          <a:lstStyle/>
          <a:p>
            <a:r>
              <a:rPr lang="en-US" dirty="0" smtClean="0">
                <a:solidFill>
                  <a:schemeClr val="tx1"/>
                </a:solidFill>
              </a:rPr>
              <a:t>Katie Foreman, DEQ</a:t>
            </a:r>
          </a:p>
          <a:p>
            <a:endParaRPr lang="en-US" dirty="0">
              <a:solidFill>
                <a:srgbClr val="008272"/>
              </a:solidFill>
            </a:endParaRPr>
          </a:p>
        </p:txBody>
      </p:sp>
      <p:sp>
        <p:nvSpPr>
          <p:cNvPr id="3" name="Slide Number Placeholder 2"/>
          <p:cNvSpPr>
            <a:spLocks noGrp="1"/>
          </p:cNvSpPr>
          <p:nvPr>
            <p:ph type="sldNum" sz="quarter" idx="12"/>
          </p:nvPr>
        </p:nvSpPr>
        <p:spPr/>
        <p:txBody>
          <a:bodyPr/>
          <a:lstStyle/>
          <a:p>
            <a:fld id="{2363C456-CFC3-4674-83B9-34DB1ABF1FA1}" type="slidenum">
              <a:rPr lang="en-US" smtClean="0"/>
              <a:pPr/>
              <a:t>1</a:t>
            </a:fld>
            <a:endParaRPr lang="en-US"/>
          </a:p>
        </p:txBody>
      </p:sp>
      <p:pic>
        <p:nvPicPr>
          <p:cNvPr id="6" name="Picture 5" descr="DEQ logo color.tiff"/>
          <p:cNvPicPr>
            <a:picLocks noChangeAspect="1"/>
          </p:cNvPicPr>
          <p:nvPr/>
        </p:nvPicPr>
        <p:blipFill>
          <a:blip r:embed="rId3" cstate="print"/>
          <a:stretch>
            <a:fillRect/>
          </a:stretch>
        </p:blipFill>
        <p:spPr>
          <a:xfrm>
            <a:off x="304800" y="152400"/>
            <a:ext cx="432821" cy="990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Treatment works is defined to include wastewater treatment plants, their conveyors, and their equipment, also included are industrial and </a:t>
            </a:r>
            <a:r>
              <a:rPr lang="en-US" dirty="0" err="1" smtClean="0"/>
              <a:t>stormwater</a:t>
            </a:r>
            <a:r>
              <a:rPr lang="en-US" dirty="0" smtClean="0"/>
              <a:t> treatment, storing disposing of and abatement.</a:t>
            </a:r>
          </a:p>
          <a:p>
            <a:r>
              <a:rPr lang="en-US" dirty="0" smtClean="0"/>
              <a:t>No irrigation projects, or nonpoint source like stream restoration.</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10</a:t>
            </a:fld>
            <a:endParaRPr lang="en-US"/>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Treatment works</a:t>
            </a:r>
            <a:endParaRPr lang="en-US" sz="3200"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8" name="Rounded Rectangle 7"/>
          <p:cNvSpPr/>
          <p:nvPr/>
        </p:nvSpPr>
        <p:spPr>
          <a:xfrm>
            <a:off x="685800" y="228600"/>
            <a:ext cx="7391400" cy="838200"/>
          </a:xfrm>
          <a:prstGeom prst="roundRect">
            <a:avLst/>
          </a:prstGeom>
          <a:solidFill>
            <a:schemeClr val="tx1">
              <a:lumMod val="50000"/>
              <a:lumOff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2363C456-CFC3-4674-83B9-34DB1ABF1FA1}" type="slidenum">
              <a:rPr lang="en-US" smtClean="0"/>
              <a:pPr/>
              <a:t>11</a:t>
            </a:fld>
            <a:endParaRPr lang="en-US"/>
          </a:p>
        </p:txBody>
      </p:sp>
      <p:sp>
        <p:nvSpPr>
          <p:cNvPr id="4" name="TextBox 3"/>
          <p:cNvSpPr txBox="1"/>
          <p:nvPr/>
        </p:nvSpPr>
        <p:spPr>
          <a:xfrm>
            <a:off x="685800" y="381000"/>
            <a:ext cx="78486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What are aquatic life toxics criteria?</a:t>
            </a:r>
            <a:endParaRPr lang="en-US" sz="3200" b="1" dirty="0">
              <a:solidFill>
                <a:schemeClr val="bg1"/>
              </a:solidFill>
              <a:latin typeface="Arial" pitchFamily="34" charset="0"/>
              <a:cs typeface="Arial" pitchFamily="34" charset="0"/>
            </a:endParaRPr>
          </a:p>
        </p:txBody>
      </p:sp>
      <p:pic>
        <p:nvPicPr>
          <p:cNvPr id="1026" name="Picture 2" descr="X:\Logos &amp; Photos\photos\Albany WWTP\Albany WWTP 060111 (2).jpg"/>
          <p:cNvPicPr>
            <a:picLocks noChangeAspect="1" noChangeArrowheads="1"/>
          </p:cNvPicPr>
          <p:nvPr/>
        </p:nvPicPr>
        <p:blipFill>
          <a:blip r:embed="rId4" cstate="print"/>
          <a:srcRect/>
          <a:stretch>
            <a:fillRect/>
          </a:stretch>
        </p:blipFill>
        <p:spPr bwMode="auto">
          <a:xfrm>
            <a:off x="-990600" y="2057400"/>
            <a:ext cx="8128000" cy="6096000"/>
          </a:xfrm>
          <a:prstGeom prst="rect">
            <a:avLst/>
          </a:prstGeom>
          <a:noFill/>
        </p:spPr>
      </p:pic>
      <p:pic>
        <p:nvPicPr>
          <p:cNvPr id="1027" name="Picture 3" descr="X:\Logos &amp; Photos\photos\Albany WWTP\Albany WWTP 060111 (13).jpg"/>
          <p:cNvPicPr>
            <a:picLocks noChangeAspect="1" noChangeArrowheads="1"/>
          </p:cNvPicPr>
          <p:nvPr/>
        </p:nvPicPr>
        <p:blipFill>
          <a:blip r:embed="rId5" cstate="print"/>
          <a:srcRect/>
          <a:stretch>
            <a:fillRect/>
          </a:stretch>
        </p:blipFill>
        <p:spPr bwMode="auto">
          <a:xfrm>
            <a:off x="6553200" y="2438400"/>
            <a:ext cx="8128000" cy="6096000"/>
          </a:xfrm>
          <a:prstGeom prst="rect">
            <a:avLst/>
          </a:prstGeom>
          <a:noFill/>
        </p:spPr>
      </p:pic>
      <p:pic>
        <p:nvPicPr>
          <p:cNvPr id="1028" name="Picture 4" descr="X:\Logos &amp; Photos\photos\Coburg Aug 2013\DSCF0772.JPG"/>
          <p:cNvPicPr>
            <a:picLocks noChangeAspect="1" noChangeArrowheads="1"/>
          </p:cNvPicPr>
          <p:nvPr/>
        </p:nvPicPr>
        <p:blipFill>
          <a:blip r:embed="rId6" cstate="print"/>
          <a:srcRect/>
          <a:stretch>
            <a:fillRect/>
          </a:stretch>
        </p:blipFill>
        <p:spPr bwMode="auto">
          <a:xfrm>
            <a:off x="4267200" y="3200400"/>
            <a:ext cx="4876800" cy="365760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4191000" cy="4525963"/>
          </a:xfrm>
        </p:spPr>
        <p:txBody>
          <a:bodyPr/>
          <a:lstStyle/>
          <a:p>
            <a:pPr>
              <a:buClr>
                <a:srgbClr val="008272"/>
              </a:buClr>
              <a:buFont typeface="Wingdings" pitchFamily="2" charset="2"/>
              <a:buChar char="§"/>
            </a:pPr>
            <a:r>
              <a:rPr lang="en-US" dirty="0" smtClean="0"/>
              <a:t>Benefit to communities</a:t>
            </a:r>
          </a:p>
          <a:p>
            <a:pPr>
              <a:buClr>
                <a:srgbClr val="008272"/>
              </a:buClr>
              <a:buFont typeface="Wingdings" pitchFamily="2" charset="2"/>
              <a:buChar char="§"/>
            </a:pPr>
            <a:r>
              <a:rPr lang="en-US" dirty="0" smtClean="0"/>
              <a:t>Generally, DEQ does not expect any significant fiscal or economic effects from revisions proposed in this rulemaking</a:t>
            </a:r>
          </a:p>
          <a:p>
            <a:pPr>
              <a:buClr>
                <a:srgbClr val="008272"/>
              </a:buClr>
              <a:buNone/>
            </a:pPr>
            <a:endParaRPr lang="en-US" dirty="0" smtClean="0"/>
          </a:p>
          <a:p>
            <a:pPr lvl="1">
              <a:buClr>
                <a:srgbClr val="008272"/>
              </a:buClr>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12</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Who’s potentially affected?</a:t>
            </a:r>
            <a:endParaRPr lang="en-US" sz="3200" dirty="0">
              <a:latin typeface="Arial" pitchFamily="34" charset="0"/>
              <a:cs typeface="Arial" pitchFamily="34" charset="0"/>
            </a:endParaRPr>
          </a:p>
        </p:txBody>
      </p:sp>
      <p:pic>
        <p:nvPicPr>
          <p:cNvPr id="5" name="Picture 4" descr="POTW in OR.png"/>
          <p:cNvPicPr>
            <a:picLocks noChangeAspect="1"/>
          </p:cNvPicPr>
          <p:nvPr/>
        </p:nvPicPr>
        <p:blipFill>
          <a:blip r:embed="rId3" cstate="print"/>
          <a:stretch>
            <a:fillRect/>
          </a:stretch>
        </p:blipFill>
        <p:spPr>
          <a:xfrm>
            <a:off x="4724400" y="2667000"/>
            <a:ext cx="3835831" cy="2743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008272"/>
              </a:buClr>
              <a:buFont typeface="Wingdings" pitchFamily="2" charset="2"/>
              <a:buChar char="§"/>
            </a:pPr>
            <a:r>
              <a:rPr lang="en-US" dirty="0" smtClean="0"/>
              <a:t>30-day public comment period (Sept. 1 – Sept. 30)</a:t>
            </a:r>
          </a:p>
          <a:p>
            <a:pPr>
              <a:buClr>
                <a:srgbClr val="008272"/>
              </a:buClr>
              <a:buFont typeface="Wingdings" pitchFamily="2" charset="2"/>
              <a:buChar char="§"/>
            </a:pPr>
            <a:r>
              <a:rPr lang="en-US" dirty="0" smtClean="0"/>
              <a:t>DEQ convened one hearing in Portland on Sept. 18</a:t>
            </a:r>
          </a:p>
          <a:p>
            <a:pPr lvl="1">
              <a:buClr>
                <a:srgbClr val="008272"/>
              </a:buClr>
            </a:pPr>
            <a:r>
              <a:rPr lang="en-US" dirty="0" smtClean="0"/>
              <a:t>No attendees</a:t>
            </a:r>
          </a:p>
          <a:p>
            <a:pPr>
              <a:buClr>
                <a:srgbClr val="008272"/>
              </a:buClr>
              <a:buFont typeface="Wingdings" pitchFamily="2" charset="2"/>
              <a:buChar char="§"/>
            </a:pPr>
            <a:r>
              <a:rPr lang="en-US" dirty="0" smtClean="0"/>
              <a:t>Received two public comments—both supportive</a:t>
            </a:r>
          </a:p>
          <a:p>
            <a:pPr lvl="1">
              <a:buClr>
                <a:srgbClr val="008272"/>
              </a:buClr>
            </a:pPr>
            <a:r>
              <a:rPr lang="en-US" dirty="0" smtClean="0"/>
              <a:t>EPA</a:t>
            </a:r>
          </a:p>
          <a:p>
            <a:pPr lvl="1">
              <a:buClr>
                <a:srgbClr val="008272"/>
              </a:buClr>
            </a:pPr>
            <a:r>
              <a:rPr lang="en-US" dirty="0" smtClean="0"/>
              <a:t>NW Pulp and Paper Association</a:t>
            </a:r>
            <a:endParaRPr lang="en-US" dirty="0"/>
          </a:p>
          <a:p>
            <a:pPr>
              <a:buClr>
                <a:srgbClr val="008272"/>
              </a:buClr>
              <a:buFont typeface="Wingdings" pitchFamily="2" charset="2"/>
              <a:buChar char="§"/>
            </a:pPr>
            <a:r>
              <a:rPr lang="en-US" dirty="0" smtClean="0"/>
              <a:t>One concern was whether EPA would take action on ALL the aquatic life criteria again</a:t>
            </a:r>
          </a:p>
          <a:p>
            <a:pPr lvl="1">
              <a:buClr>
                <a:srgbClr val="008272"/>
              </a:buClr>
              <a:buNone/>
            </a:pPr>
            <a:r>
              <a:rPr lang="en-US" dirty="0" smtClean="0"/>
              <a:t>               NO, only the criteria that change. </a:t>
            </a:r>
          </a:p>
        </p:txBody>
      </p:sp>
      <p:sp>
        <p:nvSpPr>
          <p:cNvPr id="3" name="Slide Number Placeholder 2"/>
          <p:cNvSpPr>
            <a:spLocks noGrp="1"/>
          </p:cNvSpPr>
          <p:nvPr>
            <p:ph type="sldNum" sz="quarter" idx="12"/>
          </p:nvPr>
        </p:nvSpPr>
        <p:spPr/>
        <p:txBody>
          <a:bodyPr/>
          <a:lstStyle/>
          <a:p>
            <a:fld id="{2363C456-CFC3-4674-83B9-34DB1ABF1FA1}" type="slidenum">
              <a:rPr lang="en-US" smtClean="0"/>
              <a:pPr/>
              <a:t>13</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Public comments</a:t>
            </a:r>
            <a:endParaRPr lang="en-US" sz="3200" dirty="0">
              <a:latin typeface="Arial" pitchFamily="34" charset="0"/>
              <a:cs typeface="Arial" pitchFamily="34" charset="0"/>
            </a:endParaRPr>
          </a:p>
        </p:txBody>
      </p:sp>
      <p:sp>
        <p:nvSpPr>
          <p:cNvPr id="5" name="Right Arrow 4"/>
          <p:cNvSpPr/>
          <p:nvPr/>
        </p:nvSpPr>
        <p:spPr>
          <a:xfrm>
            <a:off x="1371600" y="5029200"/>
            <a:ext cx="685800" cy="1524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Statutory Change to include all non-treatment </a:t>
            </a:r>
            <a:r>
              <a:rPr lang="en-US" dirty="0" smtClean="0"/>
              <a:t>works</a:t>
            </a:r>
          </a:p>
          <a:p>
            <a:r>
              <a:rPr lang="en-US" dirty="0" err="1" smtClean="0"/>
              <a:t>Implementaiton</a:t>
            </a:r>
            <a:r>
              <a:rPr lang="en-US" dirty="0" smtClean="0"/>
              <a:t> plan for new rule and </a:t>
            </a:r>
            <a:r>
              <a:rPr lang="en-US" dirty="0" err="1" smtClean="0"/>
              <a:t>refi</a:t>
            </a:r>
            <a:r>
              <a:rPr lang="en-US" dirty="0" smtClean="0"/>
              <a:t> notices, etc., talking points for new </a:t>
            </a:r>
            <a:r>
              <a:rPr lang="en-US" dirty="0" err="1" smtClean="0"/>
              <a:t>ototion</a:t>
            </a:r>
            <a:r>
              <a:rPr lang="en-US" smtClean="0"/>
              <a:t> etc.</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14</a:t>
            </a:fld>
            <a:endParaRPr lang="en-US"/>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Next steps</a:t>
            </a:r>
            <a:endParaRPr lang="en-US" sz="3200" dirty="0"/>
          </a:p>
        </p:txBody>
      </p:sp>
      <p:pic>
        <p:nvPicPr>
          <p:cNvPr id="5" name="Picture 3" descr="X:\Logos &amp; Photos\photos\Tillamook2\031.jpg"/>
          <p:cNvPicPr>
            <a:picLocks noChangeAspect="1" noChangeArrowheads="1"/>
          </p:cNvPicPr>
          <p:nvPr/>
        </p:nvPicPr>
        <p:blipFill>
          <a:blip r:embed="rId2" cstate="print"/>
          <a:srcRect/>
          <a:stretch>
            <a:fillRect/>
          </a:stretch>
        </p:blipFill>
        <p:spPr bwMode="auto">
          <a:xfrm>
            <a:off x="3657600" y="2133600"/>
            <a:ext cx="4648200" cy="3486150"/>
          </a:xfrm>
          <a:prstGeom prst="rect">
            <a:avLst/>
          </a:prstGeom>
          <a:noFill/>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229600" cy="4191000"/>
          </a:xfrm>
        </p:spPr>
        <p:txBody>
          <a:bodyPr>
            <a:normAutofit/>
          </a:bodyPr>
          <a:lstStyle/>
          <a:p>
            <a:pPr>
              <a:buClr>
                <a:srgbClr val="00817E"/>
              </a:buClr>
              <a:buFont typeface="Wingdings" pitchFamily="2" charset="2"/>
              <a:buChar char="§"/>
            </a:pPr>
            <a:r>
              <a:rPr lang="en-US" sz="3200" dirty="0" smtClean="0"/>
              <a:t>DEQ recommends that the EQC adopt proposed amendments to OAR 340, Divisions 54 as shown in Attachment A.</a:t>
            </a:r>
          </a:p>
          <a:p>
            <a:endParaRPr lang="en-US" dirty="0" smtClean="0"/>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15</a:t>
            </a:fld>
            <a:endParaRPr lang="en-US"/>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2363C456-CFC3-4674-83B9-34DB1ABF1FA1}" type="slidenum">
              <a:rPr lang="en-US" smtClean="0"/>
              <a:pPr/>
              <a:t>16</a:t>
            </a:fld>
            <a:endParaRPr lang="en-US"/>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952997"/>
          </a:xfrm>
        </p:spPr>
        <p:txBody>
          <a:bodyPr>
            <a:normAutofit/>
          </a:bodyPr>
          <a:lstStyle/>
          <a:p>
            <a:pPr>
              <a:buClr>
                <a:srgbClr val="00817E"/>
              </a:buClr>
              <a:buFont typeface="Wingdings" pitchFamily="2" charset="2"/>
              <a:buChar char="§"/>
            </a:pPr>
            <a:r>
              <a:rPr lang="en-US" dirty="0" smtClean="0"/>
              <a:t>DEQ recommends that the EQC adopt proposed amendments to OAR 340, Division 54 as shown in Attachment A.</a:t>
            </a:r>
          </a:p>
          <a:p>
            <a:endParaRPr lang="en-US" dirty="0" smtClean="0"/>
          </a:p>
          <a:p>
            <a:pPr>
              <a:buClr>
                <a:srgbClr val="00817E"/>
              </a:buClr>
              <a:buFont typeface="Wingdings" pitchFamily="2" charset="2"/>
              <a:buChar char="§"/>
            </a:pPr>
            <a:r>
              <a:rPr lang="en-US" dirty="0" smtClean="0"/>
              <a:t>Allow public agencies a longer-term financing option in the Clean Waters State Revolving Fund </a:t>
            </a:r>
          </a:p>
          <a:p>
            <a:pPr lvl="1">
              <a:buClr>
                <a:srgbClr val="00817E"/>
              </a:buClr>
              <a:buFont typeface="Wingdings" pitchFamily="2" charset="2"/>
              <a:buChar char="§"/>
            </a:pPr>
            <a:r>
              <a:rPr lang="en-US" dirty="0" smtClean="0"/>
              <a:t>Applicable to all new borrowers and a small set of existing CWSRF borrowers for treatment works projects</a:t>
            </a:r>
            <a:r>
              <a:rPr lang="en-US" sz="2200" dirty="0" smtClean="0"/>
              <a:t>  </a:t>
            </a:r>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a:t>
            </a:fld>
            <a:endParaRPr lang="en-US"/>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4495800" cy="4830763"/>
          </a:xfrm>
        </p:spPr>
        <p:txBody>
          <a:bodyPr>
            <a:normAutofit fontScale="85000" lnSpcReduction="10000"/>
          </a:bodyPr>
          <a:lstStyle/>
          <a:p>
            <a:r>
              <a:rPr lang="en-US" dirty="0" smtClean="0"/>
              <a:t>Oregon’s CWSRF program provides funding to public agencies for water quality protection and improvement projects. </a:t>
            </a:r>
          </a:p>
          <a:p>
            <a:endParaRPr lang="en-US" dirty="0" smtClean="0"/>
          </a:p>
          <a:p>
            <a:r>
              <a:rPr lang="en-US" dirty="0" smtClean="0"/>
              <a:t>Low-interest rates and loan terms up to 20 years make this program an attractive alternative to borrowing from higher-interest bond markets. </a:t>
            </a:r>
          </a:p>
          <a:p>
            <a:endParaRPr lang="en-US" dirty="0" smtClean="0"/>
          </a:p>
          <a:p>
            <a:r>
              <a:rPr lang="en-US" dirty="0" smtClean="0"/>
              <a:t>Since 1990, these DEQ-administered loans have provided more than $1 billion to assist 149 Oregon communities with water quality improvement projects.</a:t>
            </a:r>
          </a:p>
          <a:p>
            <a:pPr>
              <a:buClr>
                <a:srgbClr val="008272"/>
              </a:buClr>
              <a:buNone/>
            </a:pPr>
            <a:endParaRPr lang="en-US" dirty="0" smtClean="0"/>
          </a:p>
          <a:p>
            <a:pPr>
              <a:buClr>
                <a:srgbClr val="008272"/>
              </a:buClr>
              <a:buNone/>
            </a:pPr>
            <a:endParaRPr lang="en-US" u="sng"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3</a:t>
            </a:fld>
            <a:endParaRPr lang="en-US"/>
          </a:p>
        </p:txBody>
      </p:sp>
      <p:sp>
        <p:nvSpPr>
          <p:cNvPr id="4" name="TextBox 3"/>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What is the Clean Water State Revolving Fund?</a:t>
            </a:r>
            <a:endParaRPr lang="en-US" sz="3200" dirty="0">
              <a:latin typeface="Arial" pitchFamily="34" charset="0"/>
              <a:cs typeface="Arial" pitchFamily="34" charset="0"/>
            </a:endParaRPr>
          </a:p>
        </p:txBody>
      </p:sp>
      <p:pic>
        <p:nvPicPr>
          <p:cNvPr id="5" name="Picture 4" descr="X:\Logos &amp; Photos\photos\Gold Beach\brand new digesters - Gold Beach.jpg"/>
          <p:cNvPicPr>
            <a:picLocks noChangeAspect="1" noChangeArrowheads="1"/>
          </p:cNvPicPr>
          <p:nvPr/>
        </p:nvPicPr>
        <p:blipFill>
          <a:blip r:embed="rId3" cstate="print"/>
          <a:srcRect/>
          <a:stretch>
            <a:fillRect/>
          </a:stretch>
        </p:blipFill>
        <p:spPr bwMode="auto">
          <a:xfrm>
            <a:off x="4648200" y="1371600"/>
            <a:ext cx="4267200" cy="3187230"/>
          </a:xfrm>
          <a:prstGeom prst="rect">
            <a:avLst/>
          </a:prstGeom>
          <a:noFill/>
        </p:spPr>
      </p:pic>
      <p:pic>
        <p:nvPicPr>
          <p:cNvPr id="6" name="Picture 4" descr="X:\Logos &amp; Photos\photos\Coburg Aug 2013\DSCF0772.JPG"/>
          <p:cNvPicPr>
            <a:picLocks noChangeAspect="1" noChangeArrowheads="1"/>
          </p:cNvPicPr>
          <p:nvPr/>
        </p:nvPicPr>
        <p:blipFill>
          <a:blip r:embed="rId4" cstate="print"/>
          <a:srcRect/>
          <a:stretch>
            <a:fillRect/>
          </a:stretch>
        </p:blipFill>
        <p:spPr bwMode="auto">
          <a:xfrm>
            <a:off x="5791200" y="4267200"/>
            <a:ext cx="3048000" cy="22860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876797"/>
          </a:xfrm>
        </p:spPr>
        <p:txBody>
          <a:bodyPr>
            <a:normAutofit/>
          </a:bodyPr>
          <a:lstStyle/>
          <a:p>
            <a:pPr>
              <a:buNone/>
            </a:pPr>
            <a:endParaRPr lang="en-US" b="1" dirty="0" smtClean="0">
              <a:solidFill>
                <a:srgbClr val="008272"/>
              </a:solidFill>
            </a:endParaRPr>
          </a:p>
          <a:p>
            <a:r>
              <a:rPr lang="en-US" sz="2800" dirty="0" smtClean="0"/>
              <a:t>The federal Clean Water Act and state statute allow the use of the Clean Water State Revolving Fund for various purposes, including loans with terms not to exceed 20 years after project completion.</a:t>
            </a:r>
          </a:p>
          <a:p>
            <a:r>
              <a:rPr lang="en-US" sz="2800" dirty="0" smtClean="0"/>
              <a:t>For some communities, loan terms associated with shorter repayment periods present a hardship for ratepayers. </a:t>
            </a:r>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4</a:t>
            </a:fld>
            <a:endParaRPr lang="en-US"/>
          </a:p>
        </p:txBody>
      </p:sp>
      <p:sp>
        <p:nvSpPr>
          <p:cNvPr id="5" name="TextBox 4"/>
          <p:cNvSpPr txBox="1"/>
          <p:nvPr/>
        </p:nvSpPr>
        <p:spPr>
          <a:xfrm>
            <a:off x="914400" y="381000"/>
            <a:ext cx="7772400" cy="584775"/>
          </a:xfrm>
          <a:prstGeom prst="rect">
            <a:avLst/>
          </a:prstGeom>
          <a:noFill/>
        </p:spPr>
        <p:txBody>
          <a:bodyPr wrap="square" rtlCol="0">
            <a:spAutoFit/>
          </a:bodyPr>
          <a:lstStyle/>
          <a:p>
            <a:r>
              <a:rPr lang="en-US" sz="3200" dirty="0" smtClean="0">
                <a:latin typeface="Arial" pitchFamily="34" charset="0"/>
                <a:cs typeface="Arial" pitchFamily="34" charset="0"/>
              </a:rPr>
              <a:t>Why is DEQ proposing this rulemaking?</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federal Clean Water Act and state statute </a:t>
            </a:r>
            <a:r>
              <a:rPr lang="en-US" u="sng" dirty="0" smtClean="0"/>
              <a:t>do</a:t>
            </a:r>
            <a:r>
              <a:rPr lang="en-US" dirty="0" smtClean="0"/>
              <a:t> allow use of the fund for the purchase or refinance of debt obligations for treatment works projects in the form of revenue bonds for terms up to 30 years. </a:t>
            </a:r>
          </a:p>
          <a:p>
            <a:r>
              <a:rPr lang="en-US" dirty="0" smtClean="0"/>
              <a:t>An option for longer-term financing would especially benefit smaller and lower-income communities by spreading the loan repayment over a longer period of time, thereby decreasing the financial burden on residents when communities increase utility rates to cover debt repayments.</a:t>
            </a:r>
          </a:p>
          <a:p>
            <a:r>
              <a:rPr lang="en-US" dirty="0" smtClean="0"/>
              <a:t>15 other states in the nation allow longer-term financing in their CWSRF programs</a:t>
            </a:r>
          </a:p>
          <a:p>
            <a:endParaRPr lang="en-US" dirty="0" smtClean="0"/>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5</a:t>
            </a:fld>
            <a:endParaRPr lang="en-US"/>
          </a:p>
        </p:txBody>
      </p:sp>
      <p:sp>
        <p:nvSpPr>
          <p:cNvPr id="4" name="Rectangle 3"/>
          <p:cNvSpPr/>
          <p:nvPr/>
        </p:nvSpPr>
        <p:spPr>
          <a:xfrm>
            <a:off x="838200" y="0"/>
            <a:ext cx="50292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Benefits to smaller and lower income communities</a:t>
            </a:r>
            <a:endParaRPr lang="en-US" sz="32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Internal group</a:t>
            </a:r>
          </a:p>
          <a:p>
            <a:r>
              <a:rPr lang="en-US" dirty="0" smtClean="0"/>
              <a:t>Advisory committee</a:t>
            </a:r>
          </a:p>
          <a:p>
            <a:r>
              <a:rPr lang="en-US" dirty="0" smtClean="0"/>
              <a:t>Noticing</a:t>
            </a:r>
          </a:p>
          <a:p>
            <a:r>
              <a:rPr lang="en-US" dirty="0" smtClean="0"/>
              <a:t>Letting those that can </a:t>
            </a:r>
            <a:r>
              <a:rPr lang="en-US" dirty="0" err="1" smtClean="0"/>
              <a:t>refi</a:t>
            </a:r>
            <a:r>
              <a:rPr lang="en-US" dirty="0" smtClean="0"/>
              <a:t> know</a:t>
            </a:r>
          </a:p>
          <a:p>
            <a:r>
              <a:rPr lang="en-US" dirty="0" smtClean="0"/>
              <a:t>Process + </a:t>
            </a:r>
            <a:r>
              <a:rPr lang="en-US" dirty="0" err="1" smtClean="0"/>
              <a:t>epa</a:t>
            </a:r>
            <a:r>
              <a:rPr lang="en-US" dirty="0" smtClean="0"/>
              <a:t> involvement</a:t>
            </a:r>
          </a:p>
          <a:p>
            <a:r>
              <a:rPr lang="en-US" dirty="0" smtClean="0"/>
              <a:t>EPA approval</a:t>
            </a:r>
          </a:p>
        </p:txBody>
      </p:sp>
      <p:sp>
        <p:nvSpPr>
          <p:cNvPr id="3" name="Slide Number Placeholder 2"/>
          <p:cNvSpPr>
            <a:spLocks noGrp="1"/>
          </p:cNvSpPr>
          <p:nvPr>
            <p:ph type="sldNum" sz="quarter" idx="12"/>
          </p:nvPr>
        </p:nvSpPr>
        <p:spPr/>
        <p:txBody>
          <a:bodyPr/>
          <a:lstStyle/>
          <a:p>
            <a:fld id="{2363C456-CFC3-4674-83B9-34DB1ABF1FA1}" type="slidenum">
              <a:rPr lang="en-US" smtClean="0"/>
              <a:pPr/>
              <a:t>6</a:t>
            </a:fld>
            <a:endParaRPr lang="en-US"/>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Process</a:t>
            </a:r>
            <a:endParaRPr lang="en-US" sz="3200"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Under the proposal, all new borrowers and a small group of existing borrowers for treatment works projects would have the option of the traditional CWSRF loan for terms up to 20 years or the new financing option of a bond purchase agreement with terms up to 30 years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7</a:t>
            </a:fld>
            <a:endParaRPr lang="en-US"/>
          </a:p>
        </p:txBody>
      </p:sp>
      <p:sp>
        <p:nvSpPr>
          <p:cNvPr id="4" name="Rectangle 3"/>
          <p:cNvSpPr/>
          <p:nvPr/>
        </p:nvSpPr>
        <p:spPr>
          <a:xfrm>
            <a:off x="914400" y="457200"/>
            <a:ext cx="50292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Proposal</a:t>
            </a:r>
          </a:p>
          <a:p>
            <a:endParaRPr lang="en-US" sz="3200"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14 existing CWSRF borrowers</a:t>
            </a:r>
          </a:p>
          <a:p>
            <a:pPr lvl="1"/>
            <a:r>
              <a:rPr lang="en-US" dirty="0" smtClean="0"/>
              <a:t>Most disadvantaged communities as specified by economic status and loan characteristic criteria.</a:t>
            </a:r>
          </a:p>
          <a:p>
            <a:r>
              <a:rPr lang="en-US" dirty="0" smtClean="0"/>
              <a:t>One time, limited period offer</a:t>
            </a:r>
          </a:p>
          <a:p>
            <a:r>
              <a:rPr lang="en-US" dirty="0" smtClean="0"/>
              <a:t>Extend loan terms and in many cases decrease interest rates</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8</a:t>
            </a:fld>
            <a:endParaRPr lang="en-US"/>
          </a:p>
        </p:txBody>
      </p:sp>
      <p:sp>
        <p:nvSpPr>
          <p:cNvPr id="4" name="Rectangle 3"/>
          <p:cNvSpPr/>
          <p:nvPr/>
        </p:nvSpPr>
        <p:spPr>
          <a:xfrm>
            <a:off x="914400" y="457200"/>
            <a:ext cx="50292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Refinancing</a:t>
            </a:r>
          </a:p>
          <a:p>
            <a:endParaRPr lang="en-US" sz="3200"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9</a:t>
            </a:fld>
            <a:endParaRPr lang="en-US"/>
          </a:p>
        </p:txBody>
      </p:sp>
      <p:sp>
        <p:nvSpPr>
          <p:cNvPr id="7" name="Content Placeholder 6"/>
          <p:cNvSpPr>
            <a:spLocks noGrp="1"/>
          </p:cNvSpPr>
          <p:nvPr>
            <p:ph idx="1"/>
          </p:nvPr>
        </p:nvSpPr>
        <p:spPr/>
        <p:txBody>
          <a:bodyPr/>
          <a:lstStyle/>
          <a:p>
            <a:pPr>
              <a:buNone/>
            </a:pPr>
            <a:endParaRPr lang="en-US" dirty="0"/>
          </a:p>
        </p:txBody>
      </p:sp>
      <p:pic>
        <p:nvPicPr>
          <p:cNvPr id="4101" name="Picture 5"/>
          <p:cNvPicPr>
            <a:picLocks noChangeAspect="1" noChangeArrowheads="1"/>
          </p:cNvPicPr>
          <p:nvPr/>
        </p:nvPicPr>
        <p:blipFill>
          <a:blip r:embed="rId2" cstate="print"/>
          <a:srcRect/>
          <a:stretch>
            <a:fillRect/>
          </a:stretch>
        </p:blipFill>
        <p:spPr bwMode="auto">
          <a:xfrm>
            <a:off x="381000" y="1981200"/>
            <a:ext cx="8429625" cy="4219575"/>
          </a:xfrm>
          <a:prstGeom prst="rect">
            <a:avLst/>
          </a:prstGeom>
          <a:noFill/>
          <a:ln w="9525">
            <a:noFill/>
            <a:miter lim="800000"/>
            <a:headEnd/>
            <a:tailEnd/>
          </a:ln>
          <a:effectLst/>
        </p:spPr>
      </p:pic>
      <p:sp>
        <p:nvSpPr>
          <p:cNvPr id="9" name="Rectangle 8"/>
          <p:cNvSpPr/>
          <p:nvPr/>
        </p:nvSpPr>
        <p:spPr>
          <a:xfrm>
            <a:off x="990600" y="228600"/>
            <a:ext cx="50292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Eligible Borrowers for Refinancing</a:t>
            </a:r>
          </a:p>
          <a:p>
            <a:endParaRPr lang="en-US" sz="3200" dirty="0"/>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1N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30CE39A159454D9D9417F47C3E573F" ma:contentTypeVersion="" ma:contentTypeDescription="Create a new document." ma:contentTypeScope="" ma:versionID="932c72e578cf51cf0ad9711861407725">
  <xsd:schema xmlns:xsd="http://www.w3.org/2001/XMLSchema" xmlns:xs="http://www.w3.org/2001/XMLSchema" xmlns:p="http://schemas.microsoft.com/office/2006/metadata/properties" xmlns:ns2="$ListId:docs;" targetNamespace="http://schemas.microsoft.com/office/2006/metadata/properties" ma:root="true" ma:fieldsID="e0dd946a71213c81a1de28164ba7cf36"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ategory xmlns="$ListId:docs;">Final</Category>
  </documentManagement>
</p:properties>
</file>

<file path=customXml/itemProps1.xml><?xml version="1.0" encoding="utf-8"?>
<ds:datastoreItem xmlns:ds="http://schemas.openxmlformats.org/officeDocument/2006/customXml" ds:itemID="{C80C2829-8A4B-440F-A091-20DB5DE94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1359C-3ACA-4B57-8AFE-5C0A8744965A}">
  <ds:schemaRefs>
    <ds:schemaRef ds:uri="http://schemas.microsoft.com/sharepoint/v3/contenttype/forms"/>
  </ds:schemaRefs>
</ds:datastoreItem>
</file>

<file path=customXml/itemProps3.xml><?xml version="1.0" encoding="utf-8"?>
<ds:datastoreItem xmlns:ds="http://schemas.openxmlformats.org/officeDocument/2006/customXml" ds:itemID="{EA6E8CB9-6666-4B5C-83D0-DDF58C5B9DA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1810</Words>
  <Application>Microsoft Office PowerPoint</Application>
  <PresentationFormat>On-screen Show (4:3)</PresentationFormat>
  <Paragraphs>140</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Presentation1Nb</vt:lpstr>
      <vt:lpstr> Action Item: Clean Water State Revolving Fund Longer-term Financing  EQC Special Conference Call January 23, 2014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Corrections and Clarifications to Toxics Water Quality Standards Rulemaking</dc:title>
  <dc:subject>toxics rulemaking</dc:subject>
  <dc:creator/>
  <cp:keywords>toxics, rulemaking, advisory committee, DEQ, Oregon</cp:keywords>
  <cp:lastModifiedBy/>
  <cp:revision>1</cp:revision>
  <dcterms:created xsi:type="dcterms:W3CDTF">2011-02-16T18:46:51Z</dcterms:created>
  <dcterms:modified xsi:type="dcterms:W3CDTF">2014-01-01T00:41:46Z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0x0101002030CE39A159454D9D9417F47C3E573F</vt:lpwstr>
  </property>
</Properties>
</file>